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2"/>
    <p:sldMasterId id="2147483669" r:id="rId3"/>
  </p:sldMasterIdLst>
  <p:notesMasterIdLst>
    <p:notesMasterId r:id="rId11"/>
  </p:notesMasterIdLst>
  <p:handoutMasterIdLst>
    <p:handoutMasterId r:id="rId12"/>
  </p:handoutMasterIdLst>
  <p:sldIdLst>
    <p:sldId id="264" r:id="rId4"/>
    <p:sldId id="257" r:id="rId5"/>
    <p:sldId id="258" r:id="rId6"/>
    <p:sldId id="262" r:id="rId7"/>
    <p:sldId id="266" r:id="rId8"/>
    <p:sldId id="259" r:id="rId9"/>
    <p:sldId id="265" r:id="rId10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FF"/>
    <a:srgbClr val="009999"/>
    <a:srgbClr val="FF3300"/>
    <a:srgbClr val="FF6633"/>
    <a:srgbClr val="F8F8F8"/>
    <a:srgbClr val="FFFF99"/>
    <a:srgbClr val="FFFF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600" autoAdjust="0"/>
  </p:normalViewPr>
  <p:slideViewPr>
    <p:cSldViewPr>
      <p:cViewPr varScale="1">
        <p:scale>
          <a:sx n="88" d="100"/>
          <a:sy n="88" d="100"/>
        </p:scale>
        <p:origin x="72" y="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96E869-83E4-413C-A5D4-F84249007956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7978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nl-NL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endParaRPr lang="nl-NL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nl-NL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56393557-D772-4FE7-BF2F-69D493FA3558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5480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75471E-F56B-4541-8730-678CAE02D6AA}" type="slidenum">
              <a:rPr lang="nl-NL"/>
              <a:pPr/>
              <a:t>1</a:t>
            </a:fld>
            <a:endParaRPr lang="nl-NL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446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0878C4-FEE5-47A1-A9E7-C04FB5DF95A6}" type="slidenum">
              <a:rPr lang="nl-NL"/>
              <a:pPr/>
              <a:t>2</a:t>
            </a:fld>
            <a:endParaRPr lang="nl-NL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188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11817-FDAE-45A3-9007-868323F9B70E}" type="slidenum">
              <a:rPr lang="nl-NL"/>
              <a:pPr/>
              <a:t>3</a:t>
            </a:fld>
            <a:endParaRPr lang="nl-NL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849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0AA5EA-25C8-4368-A1F3-0003C163BD4A}" type="slidenum">
              <a:rPr lang="nl-NL"/>
              <a:pPr/>
              <a:t>4</a:t>
            </a:fld>
            <a:endParaRPr lang="nl-NL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9172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37A8B-09E1-48E4-A34F-504AF424E429}" type="slidenum">
              <a:rPr lang="nl-NL"/>
              <a:pPr/>
              <a:t>5</a:t>
            </a:fld>
            <a:endParaRPr lang="nl-NL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205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FC0F7-FFEF-4A6F-97BA-3629A221F9B2}" type="slidenum">
              <a:rPr lang="nl-NL"/>
              <a:pPr/>
              <a:t>6</a:t>
            </a:fld>
            <a:endParaRPr lang="nl-NL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160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2983E-ACF8-4285-B0FB-9E4B247584E0}" type="slidenum">
              <a:rPr lang="nl-NL"/>
              <a:pPr/>
              <a:t>7</a:t>
            </a:fld>
            <a:endParaRPr lang="nl-NL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920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114550"/>
            <a:ext cx="7772400" cy="154305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nl-NL" noProof="0" smtClean="0"/>
              <a:t>Klik om de stijl te bewerken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7719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nl-NL" noProof="0" smtClean="0"/>
              <a:t>Klik om de ondertitelstijl van het model te bewerken</a:t>
            </a:r>
          </a:p>
        </p:txBody>
      </p:sp>
      <p:sp>
        <p:nvSpPr>
          <p:cNvPr id="37904" name="Rectangle 206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4686300"/>
            <a:ext cx="1905000" cy="285750"/>
          </a:xfrm>
        </p:spPr>
        <p:txBody>
          <a:bodyPr anchor="b"/>
          <a:lstStyle>
            <a:lvl1pPr>
              <a:defRPr kumimoji="0">
                <a:solidFill>
                  <a:srgbClr val="000000"/>
                </a:solidFill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37905" name="Rectangle 206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6300"/>
            <a:ext cx="2895600" cy="285750"/>
          </a:xfrm>
        </p:spPr>
        <p:txBody>
          <a:bodyPr anchor="b"/>
          <a:lstStyle>
            <a:lvl1pPr>
              <a:defRPr kumimoji="0">
                <a:solidFill>
                  <a:srgbClr val="000000"/>
                </a:solidFill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37906" name="Rectangle 206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4686300"/>
            <a:ext cx="1905000" cy="285750"/>
          </a:xfrm>
        </p:spPr>
        <p:txBody>
          <a:bodyPr anchor="b"/>
          <a:lstStyle>
            <a:lvl1pPr>
              <a:defRPr kumimoji="0">
                <a:solidFill>
                  <a:srgbClr val="000000"/>
                </a:solidFill>
                <a:latin typeface="+mn-lt"/>
              </a:defRPr>
            </a:lvl1pPr>
          </a:lstStyle>
          <a:p>
            <a:fld id="{568AFA45-D5EF-453F-A899-95DF5B30FC7C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8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ECC3F-16FB-40B6-9AD0-6020EFFBC69E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650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350" y="57150"/>
            <a:ext cx="1695450" cy="440055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57150"/>
            <a:ext cx="4933950" cy="44005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EB75D-5D86-47CC-A6DF-BBD0669092A3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426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en tekst bov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7150"/>
            <a:ext cx="6781800" cy="8001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914400"/>
            <a:ext cx="6781800" cy="17145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43200"/>
            <a:ext cx="6781800" cy="17145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65A48410-B963-4E3B-A480-189F4810FAFD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971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FA45-D5EF-453F-A899-95DF5B30FC7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 advAuto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FE04-09F2-4466-93C7-51B4103A6A49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B91-F0D5-40EF-BE4F-6E7C651411A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71EA-51EB-4D4F-9B15-FFE627876D69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ABF1-29CE-4FB6-A9F8-DDAF292D125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31F9-6D63-48F9-9738-FA4BF14CC64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674E-019B-44CD-8AAF-72F9C8776A6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BFE04-09F2-4466-93C7-51B4103A6A49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8463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80E9-E730-44E9-A6E5-D36307D6B3DC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EC3-5AE8-4049-A4A8-01588931C886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CC3F-16FB-40B6-9AD0-6020EFFBC6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B75D-5D86-47CC-A6DF-BBD0669092A3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el en tekst bov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7150"/>
            <a:ext cx="6781800" cy="8001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914400"/>
            <a:ext cx="6781800" cy="17145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43200"/>
            <a:ext cx="6781800" cy="17145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65A48410-B963-4E3B-A480-189F4810FAFD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97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33B91-F0D5-40EF-BE4F-6E7C651411A9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645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914400"/>
            <a:ext cx="3314700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314700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F71EA-51EB-4D4F-9B15-FFE627876D69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087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8FABF1-29CE-4FB6-A9F8-DDAF292D1258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10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D31F9-6D63-48F9-9738-FA4BF14CC64D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616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E674E-019B-44CD-8AAF-72F9C8776A6E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492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880E9-E730-44E9-A6E5-D36307D6B3DC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495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68EC3-5AE8-4049-A4A8-01588931C886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882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57150"/>
            <a:ext cx="67818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modeltitel te bewerken</a:t>
            </a:r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914400"/>
            <a:ext cx="67818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36886" name="Rectangle 104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nl-NL"/>
          </a:p>
        </p:txBody>
      </p:sp>
      <p:sp>
        <p:nvSpPr>
          <p:cNvPr id="36887" name="Rectangle 104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nl-NL"/>
          </a:p>
        </p:txBody>
      </p:sp>
      <p:sp>
        <p:nvSpPr>
          <p:cNvPr id="36888" name="Rectangle 104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25B5667-15A7-4347-BFA6-EF14D45AB80E}" type="slidenum">
              <a:rPr lang="nl-NL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25B5667-15A7-4347-BFA6-EF14D45AB80E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.verhoeven@brederomavo.vova.n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23678"/>
            <a:ext cx="7772400" cy="827577"/>
          </a:xfrm>
        </p:spPr>
        <p:txBody>
          <a:bodyPr>
            <a:normAutofit fontScale="90000"/>
          </a:bodyPr>
          <a:lstStyle/>
          <a:p>
            <a:r>
              <a:rPr lang="nl-N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nl-N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nl-N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Modulaire Dispenser</a:t>
            </a: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275856" y="1275606"/>
            <a:ext cx="2336304" cy="480813"/>
          </a:xfrm>
        </p:spPr>
        <p:txBody>
          <a:bodyPr/>
          <a:lstStyle/>
          <a:p>
            <a:r>
              <a:rPr lang="nl-NL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nl-NL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navulbare</a:t>
            </a:r>
            <a:endParaRPr lang="nl-NL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290" name="Picture 2" descr="https://www.brederomavo.nl/foto/diversen/Bredero_Mavo_RG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8" y="3489852"/>
            <a:ext cx="1692981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idx="1"/>
          </p:nvPr>
        </p:nvSpPr>
        <p:spPr>
          <a:xfrm>
            <a:off x="872068" y="2006600"/>
            <a:ext cx="3843947" cy="2588022"/>
          </a:xfrm>
        </p:spPr>
        <p:txBody>
          <a:bodyPr>
            <a:normAutofit fontScale="92500"/>
          </a:bodyPr>
          <a:lstStyle/>
          <a:p>
            <a:r>
              <a:rPr lang="nl-NL" dirty="0" smtClean="0"/>
              <a:t>Wij zijn team </a:t>
            </a:r>
            <a:r>
              <a:rPr lang="nl-NL" dirty="0" err="1" smtClean="0"/>
              <a:t>OmBerDaHas</a:t>
            </a:r>
            <a:r>
              <a:rPr lang="nl-NL" dirty="0" smtClean="0"/>
              <a:t> </a:t>
            </a:r>
            <a:r>
              <a:rPr lang="nl-NL" dirty="0" smtClean="0"/>
              <a:t>van de Bredero Mavo </a:t>
            </a:r>
            <a:r>
              <a:rPr lang="nl-NL" dirty="0" smtClean="0"/>
              <a:t>in Amsterdam </a:t>
            </a:r>
            <a:r>
              <a:rPr lang="nl-NL" dirty="0" smtClean="0"/>
              <a:t>Noord</a:t>
            </a:r>
          </a:p>
          <a:p>
            <a:r>
              <a:rPr lang="nl-NL" dirty="0" smtClean="0"/>
              <a:t>Met de MD heeft u geen problemen meer met afmeten </a:t>
            </a:r>
            <a:r>
              <a:rPr lang="nl-NL" dirty="0" smtClean="0"/>
              <a:t>en mengen van </a:t>
            </a:r>
            <a:r>
              <a:rPr lang="nl-NL" dirty="0" smtClean="0"/>
              <a:t>vloeistoffen</a:t>
            </a:r>
            <a:r>
              <a:rPr lang="nl-NL" dirty="0" smtClean="0"/>
              <a:t>.  </a:t>
            </a:r>
            <a:endParaRPr lang="nl-NL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Inleiding</a:t>
            </a:r>
            <a:endParaRPr lang="nl-NL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87"/>
          <a:stretch/>
        </p:blipFill>
        <p:spPr bwMode="auto">
          <a:xfrm>
            <a:off x="5292080" y="2067694"/>
            <a:ext cx="3599958" cy="250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www.brederomavo.nl/foto/diversen/Bredero_Mavo_RG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78556"/>
            <a:ext cx="520211" cy="48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5" name="Rectangle 31"/>
          <p:cNvSpPr>
            <a:spLocks noGrp="1" noChangeArrowheads="1"/>
          </p:cNvSpPr>
          <p:nvPr>
            <p:ph idx="1"/>
          </p:nvPr>
        </p:nvSpPr>
        <p:spPr>
          <a:xfrm>
            <a:off x="251521" y="2006600"/>
            <a:ext cx="4032448" cy="2588022"/>
          </a:xfrm>
        </p:spPr>
        <p:txBody>
          <a:bodyPr>
            <a:normAutofit fontScale="92500" lnSpcReduction="20000"/>
          </a:bodyPr>
          <a:lstStyle/>
          <a:p>
            <a:r>
              <a:rPr lang="nl-NL" dirty="0" smtClean="0"/>
              <a:t>De MD is gemakkelijk door </a:t>
            </a:r>
            <a:r>
              <a:rPr lang="nl-NL" dirty="0" err="1" smtClean="0"/>
              <a:t>vooringestelde</a:t>
            </a:r>
            <a:r>
              <a:rPr lang="nl-NL" dirty="0" smtClean="0"/>
              <a:t> recepten. </a:t>
            </a:r>
            <a:endParaRPr lang="nl-NL" dirty="0" smtClean="0"/>
          </a:p>
          <a:p>
            <a:r>
              <a:rPr lang="nl-NL" dirty="0" smtClean="0"/>
              <a:t>Op </a:t>
            </a:r>
            <a:r>
              <a:rPr lang="nl-NL" dirty="0"/>
              <a:t>een scherm zie je </a:t>
            </a:r>
            <a:r>
              <a:rPr lang="nl-NL" dirty="0" smtClean="0"/>
              <a:t>welke module </a:t>
            </a:r>
            <a:r>
              <a:rPr lang="nl-NL" dirty="0"/>
              <a:t>op de dispenser moet worden gezet </a:t>
            </a:r>
            <a:endParaRPr lang="nl-NL" dirty="0" smtClean="0"/>
          </a:p>
          <a:p>
            <a:r>
              <a:rPr lang="nl-NL" dirty="0"/>
              <a:t>M</a:t>
            </a:r>
            <a:r>
              <a:rPr lang="nl-NL" dirty="0" smtClean="0"/>
              <a:t>et </a:t>
            </a:r>
            <a:r>
              <a:rPr lang="nl-NL" dirty="0"/>
              <a:t>een druk op de knop komt de </a:t>
            </a:r>
            <a:r>
              <a:rPr lang="nl-NL" dirty="0" smtClean="0"/>
              <a:t>juiste hoeveelheid </a:t>
            </a:r>
            <a:r>
              <a:rPr lang="nl-NL" dirty="0"/>
              <a:t>eruit. </a:t>
            </a:r>
          </a:p>
        </p:txBody>
      </p:sp>
      <p:sp>
        <p:nvSpPr>
          <p:cNvPr id="6172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Modulaire Dispenser</a:t>
            </a:r>
            <a:endParaRPr lang="nl-NL" dirty="0"/>
          </a:p>
        </p:txBody>
      </p:sp>
      <p:pic>
        <p:nvPicPr>
          <p:cNvPr id="8" name="Picture 2" descr="https://www.brederomavo.nl/foto/diversen/Bredero_Mavo_RG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78556"/>
            <a:ext cx="520211" cy="48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417"/>
                    </a14:imgEffect>
                    <a14:imgEffect>
                      <a14:brightnessContrast bright="45000" contras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2006" y="2047740"/>
            <a:ext cx="3340989" cy="250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6"/>
          <p:cNvSpPr>
            <a:spLocks noGrp="1" noChangeArrowheads="1"/>
          </p:cNvSpPr>
          <p:nvPr>
            <p:ph idx="1"/>
          </p:nvPr>
        </p:nvSpPr>
        <p:spPr>
          <a:xfrm>
            <a:off x="251520" y="1908244"/>
            <a:ext cx="4536504" cy="2588022"/>
          </a:xfrm>
        </p:spPr>
        <p:txBody>
          <a:bodyPr>
            <a:normAutofit fontScale="85000" lnSpcReduction="10000"/>
          </a:bodyPr>
          <a:lstStyle/>
          <a:p>
            <a:pPr marL="301943" lvl="1" indent="0">
              <a:buNone/>
            </a:pPr>
            <a:r>
              <a:rPr lang="nl-NL" sz="2400" b="1" dirty="0" smtClean="0">
                <a:solidFill>
                  <a:srgbClr val="FF0000"/>
                </a:solidFill>
              </a:rPr>
              <a:t>Voordelen voor de consument</a:t>
            </a:r>
          </a:p>
          <a:p>
            <a:pPr lvl="2"/>
            <a:r>
              <a:rPr lang="nl-NL" dirty="0" smtClean="0"/>
              <a:t>Nooit te weinig of teveel</a:t>
            </a:r>
            <a:endParaRPr lang="nl-NL" dirty="0" smtClean="0"/>
          </a:p>
          <a:p>
            <a:pPr lvl="2"/>
            <a:r>
              <a:rPr lang="nl-NL" dirty="0" smtClean="0"/>
              <a:t>Zekerheid dat je voor verschillende producten bij ons terecht kunt</a:t>
            </a:r>
            <a:endParaRPr lang="nl-NL" dirty="0"/>
          </a:p>
          <a:p>
            <a:pPr lvl="2"/>
            <a:r>
              <a:rPr lang="nl-NL" dirty="0" smtClean="0"/>
              <a:t>Minder </a:t>
            </a:r>
            <a:r>
              <a:rPr lang="nl-NL" dirty="0" smtClean="0"/>
              <a:t>restanten en dus beter voor het </a:t>
            </a:r>
            <a:r>
              <a:rPr lang="nl-NL" dirty="0" smtClean="0"/>
              <a:t>milieu en de portemonnee</a:t>
            </a:r>
            <a:endParaRPr lang="nl-NL" dirty="0" smtClean="0"/>
          </a:p>
          <a:p>
            <a:pPr lvl="2"/>
            <a:r>
              <a:rPr lang="nl-NL" dirty="0"/>
              <a:t>Te gebruiken voor meerdere </a:t>
            </a:r>
            <a:r>
              <a:rPr lang="nl-NL" dirty="0" smtClean="0"/>
              <a:t>producten dus handig in gebruik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53746"/>
            <a:ext cx="8229600" cy="877844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  </a:t>
            </a:r>
            <a:r>
              <a:rPr lang="nl-NL" sz="4000" dirty="0"/>
              <a:t>V</a:t>
            </a:r>
            <a:r>
              <a:rPr lang="nl-NL" sz="4000" dirty="0" smtClean="0"/>
              <a:t>oordelen van de Modulaire Dispenser</a:t>
            </a:r>
            <a:endParaRPr lang="nl-NL" sz="4000" dirty="0"/>
          </a:p>
        </p:txBody>
      </p:sp>
      <p:sp>
        <p:nvSpPr>
          <p:cNvPr id="59397" name="PyramidChart 1;Master;1;0.15;3"/>
          <p:cNvSpPr>
            <a:spLocks noChangeArrowheads="1"/>
          </p:cNvSpPr>
          <p:nvPr/>
        </p:nvSpPr>
        <p:spPr bwMode="auto">
          <a:xfrm>
            <a:off x="1216026" y="1485900"/>
            <a:ext cx="6723063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 flipH="1">
            <a:off x="4578350" y="1607344"/>
            <a:ext cx="0" cy="0"/>
          </a:xfrm>
          <a:prstGeom prst="rt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000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PyramidChart 2;Master;1;0.15;3"/>
          <p:cNvSpPr>
            <a:spLocks noChangeArrowheads="1"/>
          </p:cNvSpPr>
          <p:nvPr/>
        </p:nvSpPr>
        <p:spPr bwMode="auto">
          <a:xfrm>
            <a:off x="1219201" y="1543050"/>
            <a:ext cx="6723063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4" name="AutoShape 2"/>
          <p:cNvSpPr>
            <a:spLocks noChangeArrowheads="1"/>
          </p:cNvSpPr>
          <p:nvPr/>
        </p:nvSpPr>
        <p:spPr bwMode="auto">
          <a:xfrm flipH="1">
            <a:off x="4578350" y="1607344"/>
            <a:ext cx="0" cy="0"/>
          </a:xfrm>
          <a:prstGeom prst="rt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000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4577557" y="1943964"/>
            <a:ext cx="4378017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943" lvl="1" indent="0">
              <a:lnSpc>
                <a:spcPct val="80000"/>
              </a:lnSpc>
              <a:buFont typeface="Symbol" pitchFamily="18" charset="2"/>
              <a:buNone/>
            </a:pPr>
            <a:r>
              <a:rPr lang="nl-NL" sz="2000" b="1" dirty="0">
                <a:solidFill>
                  <a:srgbClr val="FF0000"/>
                </a:solidFill>
              </a:rPr>
              <a:t>Voordelen voor de bedrijven</a:t>
            </a:r>
          </a:p>
          <a:p>
            <a:pPr lvl="2">
              <a:lnSpc>
                <a:spcPct val="80000"/>
              </a:lnSpc>
            </a:pPr>
            <a:r>
              <a:rPr lang="nl-NL" sz="1700" dirty="0" smtClean="0"/>
              <a:t>Van </a:t>
            </a:r>
            <a:r>
              <a:rPr lang="nl-NL" sz="1700" dirty="0" smtClean="0"/>
              <a:t>verkoop in de winkel</a:t>
            </a:r>
            <a:r>
              <a:rPr lang="nl-NL" sz="1700" dirty="0" smtClean="0"/>
              <a:t> </a:t>
            </a:r>
            <a:r>
              <a:rPr lang="nl-NL" sz="1700" dirty="0" smtClean="0"/>
              <a:t>naar service </a:t>
            </a:r>
            <a:r>
              <a:rPr lang="nl-NL" sz="1700" dirty="0" smtClean="0"/>
              <a:t>via internet</a:t>
            </a:r>
            <a:endParaRPr lang="nl-NL" sz="1700" dirty="0" smtClean="0"/>
          </a:p>
          <a:p>
            <a:pPr lvl="2">
              <a:lnSpc>
                <a:spcPct val="80000"/>
              </a:lnSpc>
            </a:pPr>
            <a:r>
              <a:rPr lang="nl-NL" sz="1700" dirty="0" smtClean="0"/>
              <a:t>Klantenbinding </a:t>
            </a:r>
            <a:r>
              <a:rPr lang="nl-NL" sz="1700" dirty="0" smtClean="0"/>
              <a:t>via </a:t>
            </a:r>
            <a:r>
              <a:rPr lang="nl-NL" sz="1700" dirty="0" smtClean="0"/>
              <a:t>internet </a:t>
            </a:r>
            <a:r>
              <a:rPr lang="nl-NL" sz="1700" dirty="0"/>
              <a:t>levering en </a:t>
            </a:r>
            <a:r>
              <a:rPr lang="nl-NL" sz="1700" dirty="0" smtClean="0"/>
              <a:t>abonnementen</a:t>
            </a:r>
            <a:endParaRPr lang="nl-NL" sz="1700" dirty="0" smtClean="0"/>
          </a:p>
          <a:p>
            <a:pPr lvl="2">
              <a:lnSpc>
                <a:spcPct val="80000"/>
              </a:lnSpc>
            </a:pPr>
            <a:r>
              <a:rPr lang="nl-NL" sz="1700" dirty="0" smtClean="0"/>
              <a:t>Zuinig met grondstoffen</a:t>
            </a:r>
            <a:endParaRPr lang="nl-NL" sz="1700" dirty="0" smtClean="0"/>
          </a:p>
          <a:p>
            <a:pPr lvl="2">
              <a:lnSpc>
                <a:spcPct val="80000"/>
              </a:lnSpc>
            </a:pPr>
            <a:r>
              <a:rPr lang="nl-NL" sz="1700" dirty="0" smtClean="0"/>
              <a:t>Milieuvriendelijke verpakking</a:t>
            </a:r>
            <a:endParaRPr lang="nl-NL" dirty="0"/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Symbol" pitchFamily="18" charset="2"/>
              <a:buNone/>
            </a:pPr>
            <a:endParaRPr lang="nl-NL" sz="2000" dirty="0"/>
          </a:p>
        </p:txBody>
      </p:sp>
      <p:pic>
        <p:nvPicPr>
          <p:cNvPr id="11" name="Picture 2" descr="https://www.brederomavo.nl/foto/diversen/Bredero_Mavo_RG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78556"/>
            <a:ext cx="520211" cy="48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Hoe werkt de </a:t>
            </a:r>
            <a:r>
              <a:rPr lang="nl-NL" dirty="0" smtClean="0"/>
              <a:t>Modulaire Dispenser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 rot="1343648">
            <a:off x="4260834" y="1875072"/>
            <a:ext cx="1447832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anchor="ctr">
            <a:spAutoFit/>
          </a:bodyPr>
          <a:lstStyle/>
          <a:p>
            <a:pPr algn="ctr" eaLnBrk="0" hangingPunct="0"/>
            <a:r>
              <a:rPr lang="nl-NL" sz="1100" b="1">
                <a:solidFill>
                  <a:schemeClr val="bg1"/>
                </a:solidFill>
                <a:latin typeface="Garamond" pitchFamily="18" charset="0"/>
              </a:rPr>
              <a:t>Gegevens wereldwijd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 rot="18243549">
            <a:off x="6064526" y="2178814"/>
            <a:ext cx="1223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anchor="ctr">
            <a:spAutoFit/>
          </a:bodyPr>
          <a:lstStyle/>
          <a:p>
            <a:pPr algn="ctr" eaLnBrk="0" hangingPunct="0"/>
            <a:r>
              <a:rPr lang="nl-NL" sz="1400" b="1">
                <a:solidFill>
                  <a:schemeClr val="bg1"/>
                </a:solidFill>
                <a:latin typeface="Garamond" pitchFamily="18" charset="0"/>
              </a:rPr>
              <a:t>B2B-diensten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 rot="660694">
            <a:off x="7486405" y="1821538"/>
            <a:ext cx="838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anchor="ctr">
            <a:spAutoFit/>
          </a:bodyPr>
          <a:lstStyle/>
          <a:p>
            <a:pPr algn="ctr" eaLnBrk="0" hangingPunct="0"/>
            <a:r>
              <a:rPr lang="nl-NL" sz="1200" b="1">
                <a:solidFill>
                  <a:schemeClr val="bg1"/>
                </a:solidFill>
                <a:latin typeface="Garamond" pitchFamily="18" charset="0"/>
              </a:rPr>
              <a:t>Financiën</a:t>
            </a:r>
            <a:endParaRPr lang="en-US" sz="1200" b="1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 rot="1343648">
            <a:off x="1276537" y="1914362"/>
            <a:ext cx="1406154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anchor="ctr">
            <a:spAutoFit/>
          </a:bodyPr>
          <a:lstStyle/>
          <a:p>
            <a:pPr algn="ctr" eaLnBrk="0" hangingPunct="0"/>
            <a:r>
              <a:rPr lang="nl-NL" sz="1100" b="1">
                <a:solidFill>
                  <a:schemeClr val="bg1"/>
                </a:solidFill>
                <a:latin typeface="Garamond" pitchFamily="18" charset="0"/>
              </a:rPr>
              <a:t>Duurzame goederen</a:t>
            </a:r>
          </a:p>
        </p:txBody>
      </p:sp>
      <p:sp>
        <p:nvSpPr>
          <p:cNvPr id="3" name="Rechthoek 2"/>
          <p:cNvSpPr/>
          <p:nvPr/>
        </p:nvSpPr>
        <p:spPr>
          <a:xfrm>
            <a:off x="251520" y="1796461"/>
            <a:ext cx="4572000" cy="28992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2763" lvl="1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nl-NL" sz="1900" dirty="0">
                <a:solidFill>
                  <a:schemeClr val="tx2"/>
                </a:solidFill>
                <a:latin typeface="+mn-lt"/>
              </a:rPr>
              <a:t>De </a:t>
            </a:r>
            <a:r>
              <a:rPr lang="nl-NL" sz="1900" dirty="0" smtClean="0">
                <a:solidFill>
                  <a:schemeClr val="tx2"/>
                </a:solidFill>
                <a:latin typeface="+mn-lt"/>
              </a:rPr>
              <a:t>module wordt </a:t>
            </a:r>
            <a:r>
              <a:rPr lang="nl-NL" sz="1900" dirty="0">
                <a:solidFill>
                  <a:schemeClr val="tx2"/>
                </a:solidFill>
                <a:latin typeface="+mn-lt"/>
              </a:rPr>
              <a:t>gevuld met zakjes waaruit een vloeistof </a:t>
            </a:r>
            <a:r>
              <a:rPr lang="nl-NL" sz="1900" dirty="0" smtClean="0">
                <a:solidFill>
                  <a:schemeClr val="tx2"/>
                </a:solidFill>
                <a:latin typeface="+mn-lt"/>
              </a:rPr>
              <a:t>of suspensie </a:t>
            </a:r>
            <a:r>
              <a:rPr lang="nl-NL" sz="1900" dirty="0">
                <a:solidFill>
                  <a:schemeClr val="tx2"/>
                </a:solidFill>
                <a:latin typeface="+mn-lt"/>
              </a:rPr>
              <a:t>wordt geperst. </a:t>
            </a:r>
            <a:endParaRPr lang="nl-NL" sz="1900" dirty="0" smtClean="0">
              <a:solidFill>
                <a:schemeClr val="tx2"/>
              </a:solidFill>
              <a:latin typeface="+mn-lt"/>
            </a:endParaRPr>
          </a:p>
          <a:p>
            <a:pPr marL="512763" lvl="1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nl-NL" sz="1900" dirty="0" smtClean="0">
              <a:solidFill>
                <a:schemeClr val="tx2"/>
              </a:solidFill>
              <a:latin typeface="+mn-lt"/>
            </a:endParaRPr>
          </a:p>
          <a:p>
            <a:pPr marL="512763" lvl="1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nl-NL" sz="1900" dirty="0" smtClean="0">
                <a:solidFill>
                  <a:schemeClr val="tx2"/>
                </a:solidFill>
                <a:latin typeface="+mn-lt"/>
              </a:rPr>
              <a:t>Alleen </a:t>
            </a:r>
            <a:r>
              <a:rPr lang="nl-NL" sz="1900" dirty="0">
                <a:solidFill>
                  <a:schemeClr val="tx2"/>
                </a:solidFill>
                <a:latin typeface="+mn-lt"/>
              </a:rPr>
              <a:t>deze zakjes worden vervangen </a:t>
            </a:r>
            <a:endParaRPr lang="nl-NL" sz="1900" dirty="0" smtClean="0">
              <a:solidFill>
                <a:schemeClr val="tx2"/>
              </a:solidFill>
              <a:latin typeface="+mn-lt"/>
            </a:endParaRPr>
          </a:p>
          <a:p>
            <a:pPr marL="512763" lvl="1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nl-NL" sz="1900" dirty="0" smtClean="0">
              <a:solidFill>
                <a:schemeClr val="tx2"/>
              </a:solidFill>
              <a:latin typeface="+mn-lt"/>
            </a:endParaRPr>
          </a:p>
          <a:p>
            <a:pPr marL="512763" lvl="1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nl-NL" sz="1900" dirty="0" smtClean="0">
                <a:solidFill>
                  <a:schemeClr val="tx2"/>
                </a:solidFill>
                <a:latin typeface="+mn-lt"/>
              </a:rPr>
              <a:t>Op </a:t>
            </a:r>
            <a:r>
              <a:rPr lang="nl-NL" sz="1900" dirty="0">
                <a:solidFill>
                  <a:schemeClr val="tx2"/>
                </a:solidFill>
                <a:latin typeface="+mn-lt"/>
              </a:rPr>
              <a:t>een scherm zie je welke module op de dispenser moet worden gezet en met een druk op de knop komt de </a:t>
            </a:r>
            <a:r>
              <a:rPr lang="nl-NL" sz="1900" dirty="0" smtClean="0">
                <a:solidFill>
                  <a:schemeClr val="tx2"/>
                </a:solidFill>
                <a:latin typeface="+mn-lt"/>
              </a:rPr>
              <a:t>juiste hoeveelheid </a:t>
            </a:r>
            <a:r>
              <a:rPr lang="nl-NL" sz="1900" dirty="0">
                <a:solidFill>
                  <a:schemeClr val="tx2"/>
                </a:solidFill>
                <a:latin typeface="+mn-lt"/>
              </a:rPr>
              <a:t>eruit. </a:t>
            </a:r>
            <a:endParaRPr lang="nl-NL" sz="22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32" name="Picture 2" descr="https://www.brederomavo.nl/foto/diversen/Bredero_Mavo_RG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78556"/>
            <a:ext cx="520211" cy="48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7564" y="3217499"/>
            <a:ext cx="1824202" cy="136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8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034" y="2067694"/>
            <a:ext cx="182420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8" cstate="print">
            <a:lum contrast="33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7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65" t="22182" r="11915" b="25186"/>
          <a:stretch/>
        </p:blipFill>
        <p:spPr bwMode="auto">
          <a:xfrm>
            <a:off x="7149665" y="2427734"/>
            <a:ext cx="1598799" cy="81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" name="Rectangle 13"/>
          <p:cNvSpPr>
            <a:spLocks noGrp="1" noChangeArrowheads="1"/>
          </p:cNvSpPr>
          <p:nvPr>
            <p:ph type="title"/>
          </p:nvPr>
        </p:nvSpPr>
        <p:spPr>
          <a:xfrm>
            <a:off x="1115616" y="339502"/>
            <a:ext cx="6781800" cy="800100"/>
          </a:xfrm>
        </p:spPr>
        <p:txBody>
          <a:bodyPr>
            <a:normAutofit/>
          </a:bodyPr>
          <a:lstStyle/>
          <a:p>
            <a:r>
              <a:rPr lang="nl-NL" dirty="0" smtClean="0"/>
              <a:t>De mogelijkheden</a:t>
            </a:r>
            <a:endParaRPr lang="nl-NL" dirty="0"/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261632" y="1781175"/>
            <a:ext cx="4382376" cy="28788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NL" dirty="0" smtClean="0"/>
              <a:t>Verf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Schoonmaakmiddelen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Voedsel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Persoonlijke hygiëne 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653353"/>
            <a:ext cx="619125" cy="68580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563738"/>
            <a:ext cx="864096" cy="864096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589495"/>
            <a:ext cx="910883" cy="685800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169" y="3548911"/>
            <a:ext cx="936104" cy="557943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11" y="3427834"/>
            <a:ext cx="1428750" cy="800100"/>
          </a:xfrm>
          <a:prstGeom prst="rect">
            <a:avLst/>
          </a:prstGeom>
        </p:spPr>
      </p:pic>
      <p:pic>
        <p:nvPicPr>
          <p:cNvPr id="21" name="Picture 2" descr="https://www.brederomavo.nl/foto/diversen/Bredero_Mavo_RG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78556"/>
            <a:ext cx="520211" cy="48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 kunt ons bereiken via de Bredero Mavo</a:t>
            </a:r>
          </a:p>
          <a:p>
            <a:pPr marL="0" indent="0">
              <a:buNone/>
            </a:pPr>
            <a:r>
              <a:rPr lang="nl-NL" dirty="0" smtClean="0"/>
              <a:t>   M. Verhoeven (externe contacten)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Email:	</a:t>
            </a:r>
            <a:r>
              <a:rPr lang="nl-NL" dirty="0" smtClean="0">
                <a:hlinkClick r:id="rId3"/>
              </a:rPr>
              <a:t>m.verhoeven@brederomavo.vova.nl</a:t>
            </a:r>
            <a:endParaRPr lang="nl-NL" dirty="0" smtClean="0"/>
          </a:p>
          <a:p>
            <a:r>
              <a:rPr lang="nl-NL" dirty="0" smtClean="0"/>
              <a:t>Mobiel:</a:t>
            </a:r>
            <a:endParaRPr lang="nl-NL" dirty="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</a:t>
            </a:r>
            <a:endParaRPr lang="nl-NL" dirty="0"/>
          </a:p>
        </p:txBody>
      </p:sp>
      <p:pic>
        <p:nvPicPr>
          <p:cNvPr id="6" name="Picture 2" descr="https://www.brederomavo.nl/foto/diversen/Bredero_Mavo_RG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78556"/>
            <a:ext cx="520211" cy="48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S_PPTSelling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tp939[1]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p939[1]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939[1]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939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939[1]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939[1]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939[1]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olfvorm">
  <a:themeElements>
    <a:clrScheme name="Golfv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angepast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Golfv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E41FDE-BA77-4AAC-A007-5C28BD0DA6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MS_PPTSelling</Template>
  <TotalTime>682</TotalTime>
  <Words>222</Words>
  <Application>Microsoft Office PowerPoint</Application>
  <PresentationFormat>Diavoorstelling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7</vt:i4>
      </vt:variant>
    </vt:vector>
  </HeadingPairs>
  <TitlesOfParts>
    <vt:vector size="14" baseType="lpstr">
      <vt:lpstr>Arial</vt:lpstr>
      <vt:lpstr>Garamond</vt:lpstr>
      <vt:lpstr>Symbol</vt:lpstr>
      <vt:lpstr>Tahoma</vt:lpstr>
      <vt:lpstr>Times New Roman</vt:lpstr>
      <vt:lpstr>MS_PPTSelling</vt:lpstr>
      <vt:lpstr>Golfvorm</vt:lpstr>
      <vt:lpstr> Modulaire Dispenser</vt:lpstr>
      <vt:lpstr>Inleiding</vt:lpstr>
      <vt:lpstr>Modulaire Dispenser</vt:lpstr>
      <vt:lpstr>  Voordelen van de Modulaire Dispenser</vt:lpstr>
      <vt:lpstr>Hoe werkt de Modulaire Dispenser </vt:lpstr>
      <vt:lpstr>De mogelijkheden</vt:lpstr>
      <vt:lpstr>Vragen</vt:lpstr>
    </vt:vector>
  </TitlesOfParts>
  <Company>RSG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Dispenser “Hier productnaam”</dc:title>
  <dc:creator>Kruiswijk, Jasper</dc:creator>
  <cp:lastModifiedBy>Dirk Kruithof</cp:lastModifiedBy>
  <cp:revision>21</cp:revision>
  <dcterms:created xsi:type="dcterms:W3CDTF">2019-02-27T07:40:16Z</dcterms:created>
  <dcterms:modified xsi:type="dcterms:W3CDTF">2019-03-19T16:31:41Z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TC010178481043</vt:lpwstr>
  </property>
</Properties>
</file>