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70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>
      <p:cViewPr varScale="1">
        <p:scale>
          <a:sx n="64" d="100"/>
          <a:sy n="64" d="100"/>
        </p:scale>
        <p:origin x="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0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4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0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9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US" dirty="0"/>
              <a:t>LOAN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6477000" cy="2438400"/>
          </a:xfrm>
        </p:spPr>
        <p:txBody>
          <a:bodyPr/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C.BHAGAVATHI(DDA1710429)</a:t>
            </a:r>
          </a:p>
          <a:p>
            <a:pPr algn="l"/>
            <a:r>
              <a:rPr lang="en-US" dirty="0"/>
              <a:t>Anush B M(</a:t>
            </a:r>
            <a:r>
              <a:rPr lang="en-IN" dirty="0"/>
              <a:t>DDA1710193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Parikshit Bhatia(DDA1710352)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term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76400" y="2278797"/>
            <a:ext cx="5257800" cy="434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447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defaults are more  for the people who have the term of 36 months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Purpose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36933"/>
            <a:ext cx="686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2767 Loan defaulted in Debt Consolidation purpose, followed by when </a:t>
            </a:r>
          </a:p>
          <a:p>
            <a:r>
              <a:rPr lang="en-US" dirty="0"/>
              <a:t>purpose is not specified and is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5A407-0D99-4639-AD73-2EBD5293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2" y="2129597"/>
            <a:ext cx="7499735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loans taken for debt consolidation are more defaulted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E0769-FA9B-426D-B24E-F73CEF99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30023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B68443-645A-41ED-B6BD-2BE08CEC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001000" cy="40386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17" y="457200"/>
            <a:ext cx="8153400" cy="8043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Reasons for Loan and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93DB72-7541-454B-9A17-16966FC4D7A4}"/>
              </a:ext>
            </a:extLst>
          </p:cNvPr>
          <p:cNvSpPr/>
          <p:nvPr/>
        </p:nvSpPr>
        <p:spPr>
          <a:xfrm>
            <a:off x="549964" y="1254911"/>
            <a:ext cx="812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For overall Population of loan we see that higher % of people with purpose as small business as charged off. Overall Debt Consolidation then small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 between loan amount and funded amount invested in defaulted case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correlation is 0.95 and clearly states that with increase in loan amount there is increase in funded amount invested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 between funded amount invested and installment in defaulted case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95857"/>
            <a:ext cx="7772400" cy="354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5715001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correlation is 0.9 and clearly states that with increase in funded amount invested the installment increases.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Loan Status with Term to Employee Length, Higher % with 10+ year Employee Length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41538"/>
            <a:ext cx="7467599" cy="4183062"/>
          </a:xfrm>
        </p:spPr>
      </p:pic>
    </p:spTree>
    <p:extLst>
      <p:ext uri="{BB962C8B-B14F-4D97-AF65-F5344CB8AC3E}">
        <p14:creationId xmlns:p14="http://schemas.microsoft.com/office/powerpoint/2010/main" val="16696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086"/>
            <a:ext cx="8153400" cy="1456267"/>
          </a:xfrm>
        </p:spPr>
        <p:txBody>
          <a:bodyPr>
            <a:normAutofit/>
          </a:bodyPr>
          <a:lstStyle/>
          <a:p>
            <a:r>
              <a:rPr lang="en-US" dirty="0"/>
              <a:t>Monthly Installment Percentage Of Salary To Employee length and Ownership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696200" cy="3649662"/>
          </a:xfrm>
        </p:spPr>
      </p:pic>
      <p:sp>
        <p:nvSpPr>
          <p:cNvPr id="5" name="TextBox 4"/>
          <p:cNvSpPr txBox="1"/>
          <p:nvPr/>
        </p:nvSpPr>
        <p:spPr>
          <a:xfrm>
            <a:off x="536713" y="160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installment is around 5-10% of monthly income on Mortgage/Rent are high defaulters</a:t>
            </a:r>
          </a:p>
        </p:txBody>
      </p:sp>
    </p:spTree>
    <p:extLst>
      <p:ext uri="{BB962C8B-B14F-4D97-AF65-F5344CB8AC3E}">
        <p14:creationId xmlns:p14="http://schemas.microsoft.com/office/powerpoint/2010/main" val="152925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6640-FDCC-48C2-BD66-E0F2F92F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1"/>
            <a:ext cx="8312426" cy="609599"/>
          </a:xfrm>
        </p:spPr>
        <p:txBody>
          <a:bodyPr/>
          <a:lstStyle/>
          <a:p>
            <a:r>
              <a:rPr lang="en-IN" dirty="0"/>
              <a:t>Number of people with Loans at Various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4BCBF-AAC0-40E7-AD69-2B9E3220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4159"/>
            <a:ext cx="8001000" cy="4535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9D5DD2-2F39-4C07-8001-CA5C75D7109A}"/>
              </a:ext>
            </a:extLst>
          </p:cNvPr>
          <p:cNvSpPr txBox="1"/>
          <p:nvPr/>
        </p:nvSpPr>
        <p:spPr>
          <a:xfrm>
            <a:off x="304800" y="990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clearly indicates that People with Grade B have applied for maximum loans and also with highest rate who have cleared loan</a:t>
            </a:r>
          </a:p>
        </p:txBody>
      </p:sp>
    </p:spTree>
    <p:extLst>
      <p:ext uri="{BB962C8B-B14F-4D97-AF65-F5344CB8AC3E}">
        <p14:creationId xmlns:p14="http://schemas.microsoft.com/office/powerpoint/2010/main" val="151858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E88B-5176-4FC1-8836-CEE88FF2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304800"/>
            <a:ext cx="7924800" cy="914399"/>
          </a:xfrm>
        </p:spPr>
        <p:txBody>
          <a:bodyPr/>
          <a:lstStyle/>
          <a:p>
            <a:r>
              <a:rPr lang="en-IN" dirty="0"/>
              <a:t>Average Interest Rates at Various Grades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ACE0B-3282-492B-960E-3EC28123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382000" cy="4673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B8F8D-BD1E-4B91-BA3D-FC40E0859134}"/>
              </a:ext>
            </a:extLst>
          </p:cNvPr>
          <p:cNvSpPr txBox="1"/>
          <p:nvPr/>
        </p:nvSpPr>
        <p:spPr>
          <a:xfrm>
            <a:off x="301487" y="114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analysis can help in understanding the average interest rates at various grades. Also to identify the interest rate patterns</a:t>
            </a:r>
          </a:p>
        </p:txBody>
      </p:sp>
    </p:spTree>
    <p:extLst>
      <p:ext uri="{BB962C8B-B14F-4D97-AF65-F5344CB8AC3E}">
        <p14:creationId xmlns:p14="http://schemas.microsoft.com/office/powerpoint/2010/main" val="21434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111 variables in the loan dataset.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Statement: To find a solution to minimize the risk of losing money while lending to customers.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need to particularly concentrate on the charged_off case.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49B-BB5B-4F23-8522-03B72454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4801"/>
            <a:ext cx="8153400" cy="533400"/>
          </a:xfrm>
        </p:spPr>
        <p:txBody>
          <a:bodyPr/>
          <a:lstStyle/>
          <a:p>
            <a:r>
              <a:rPr lang="en-IN" dirty="0"/>
              <a:t>Credit Card Revolving Balance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E7671-B3C0-4F3D-8E1C-3F461A670B14}"/>
              </a:ext>
            </a:extLst>
          </p:cNvPr>
          <p:cNvSpPr txBox="1"/>
          <p:nvPr/>
        </p:nvSpPr>
        <p:spPr>
          <a:xfrm>
            <a:off x="312730" y="918002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revolving balance analysis among various states across all grades helps in identifying in loan processing for the organization.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1EB94-448C-47A0-A5F9-569F165E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62200"/>
            <a:ext cx="8153400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Cleaning and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Dealing with Missing values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dataset 54 variables contain all the observations as NA so they are removed.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14 columns have more than 70% of 0 so they are removed.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columns are replaced with 0 in the place of NA.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columns from remaining has same data in column hence they were removed.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Rounded of some numeric variables.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Removed “months” from terms and “%” from some variables for visualization purpose.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AC2408-D5EB-4736-A9A0-7CCCB30F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286" y="796414"/>
            <a:ext cx="3903750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 of loan status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141" y="2261421"/>
            <a:ext cx="3253427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So out of 39717 loans granted 5627 were charged off.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For 1140 members status is current.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AD8365-D187-4E66-B1C2-235E1D80A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327" y="796414"/>
            <a:ext cx="3717473" cy="56972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Charged off - home ownership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141" y="2261421"/>
            <a:ext cx="3253427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From the graph it is clear that in charged off case most of the members have rented and mortgage homes.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2839 people are living in rented home.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2327 people are already on a housing loan.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F58CF-0278-4A0C-8DEE-64773A9B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32" y="796414"/>
            <a:ext cx="3914868" cy="55926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41" y="808056"/>
            <a:ext cx="3253428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Charged off- Verification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EB4C-C2EA-493F-A7A0-42385012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1" y="2261421"/>
            <a:ext cx="3253427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analysis shows the bank’s carelessness.</a:t>
            </a:r>
          </a:p>
          <a:p>
            <a:r>
              <a:rPr lang="en-US"/>
              <a:t>With out verifying the income of the person they granted loans for 2142 members.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- 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640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California state has more charged off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3DABF-7EA4-4D1F-A1ED-49F22E40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131417" cy="4457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/>
          <a:p>
            <a:r>
              <a:rPr lang="en-US"/>
              <a:t>Loan Status with State, NE nebreska is state with highest Default percentage But its an Outlier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7" y="2141538"/>
            <a:ext cx="5534746" cy="3649662"/>
          </a:xfrm>
        </p:spPr>
      </p:pic>
    </p:spTree>
    <p:extLst>
      <p:ext uri="{BB962C8B-B14F-4D97-AF65-F5344CB8AC3E}">
        <p14:creationId xmlns:p14="http://schemas.microsoft.com/office/powerpoint/2010/main" val="17541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Charged Off – Grade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840" y="1209386"/>
            <a:ext cx="794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of the charged off occurred in B, C and D grades of loans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1481F-90BF-4436-BBDB-3ABA7E6B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6934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810</TotalTime>
  <Words>541</Words>
  <Application>Microsoft Office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Celestial</vt:lpstr>
      <vt:lpstr>LOAN CASE STUDY</vt:lpstr>
      <vt:lpstr>Data Exploration</vt:lpstr>
      <vt:lpstr>Data Cleaning and Manipulation</vt:lpstr>
      <vt:lpstr>Analysis of loan status</vt:lpstr>
      <vt:lpstr>Charged off - home ownership</vt:lpstr>
      <vt:lpstr>Charged off- Verification Status</vt:lpstr>
      <vt:lpstr>Charged off - State</vt:lpstr>
      <vt:lpstr>Loan Status with State, NE nebreska is state with highest Default percentage But its an Outlier</vt:lpstr>
      <vt:lpstr>Charged Off – Grade </vt:lpstr>
      <vt:lpstr>Charged off - term</vt:lpstr>
      <vt:lpstr>Charged Off - Purpose</vt:lpstr>
      <vt:lpstr>The loans taken for debt consolidation are more defaulted </vt:lpstr>
      <vt:lpstr>Reasons for Loan and Status</vt:lpstr>
      <vt:lpstr>correlation between loan amount and funded amount invested in defaulted case</vt:lpstr>
      <vt:lpstr>correlation between funded amount invested and installment in defaulted case</vt:lpstr>
      <vt:lpstr>Loan Status with Term to Employee Length, Higher % with 10+ year Employee Length</vt:lpstr>
      <vt:lpstr>Monthly Installment Percentage Of Salary To Employee length and Ownership </vt:lpstr>
      <vt:lpstr>Number of people with Loans at Various Grades</vt:lpstr>
      <vt:lpstr>Average Interest Rates at Various Grades</vt:lpstr>
      <vt:lpstr>Credit Card Revolving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 sekhar</dc:creator>
  <cp:lastModifiedBy>BM, Anush</cp:lastModifiedBy>
  <cp:revision>75</cp:revision>
  <dcterms:created xsi:type="dcterms:W3CDTF">2006-08-16T00:00:00Z</dcterms:created>
  <dcterms:modified xsi:type="dcterms:W3CDTF">2017-06-25T17:43:51Z</dcterms:modified>
</cp:coreProperties>
</file>