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57" r:id="rId4"/>
    <p:sldId id="263" r:id="rId5"/>
    <p:sldId id="268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4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33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41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38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90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25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6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5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92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2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B2A82A-B257-4EFF-9EC1-7B05DEA8C6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0C72F-1547-4EE5-8D27-FC8A712ED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29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mimages.org/browse/detail.cfm?imgnum=5359553" TargetMode="External"/><Relationship Id="rId7" Type="http://schemas.openxmlformats.org/officeDocument/2006/relationships/image" Target="../media/image11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ifitshipitshere.blogspot.com/2013/05/an-experience-to-savor-create-and-name.html" TargetMode="Externa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CA8EB-F540-48A2-BE4E-4254422A6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3C39F-6A7E-49E9-BD1A-A90F23BB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134225"/>
            <a:ext cx="11887200" cy="6602136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b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/>
              <a:t>MD. SAZZADUR RAHMAN</a:t>
            </a:r>
            <a:br>
              <a:rPr lang="en-US" sz="3200" dirty="0"/>
            </a:br>
            <a:r>
              <a:rPr lang="en-US" sz="3200" dirty="0"/>
              <a:t>Student ID: BMB22019</a:t>
            </a:r>
            <a:br>
              <a:rPr lang="en-US" sz="3200" dirty="0"/>
            </a:br>
            <a:r>
              <a:rPr lang="en-US" sz="3200" dirty="0"/>
              <a:t>Session: 2021-22</a:t>
            </a:r>
            <a:br>
              <a:rPr lang="en-US" sz="3200" dirty="0"/>
            </a:br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Year, 1</a:t>
            </a:r>
            <a:r>
              <a:rPr lang="en-US" sz="3200" baseline="30000" dirty="0"/>
              <a:t>st</a:t>
            </a:r>
            <a:r>
              <a:rPr lang="en-US" sz="3200" dirty="0"/>
              <a:t> Semester</a:t>
            </a:r>
            <a:br>
              <a:rPr lang="en-US" sz="3200" dirty="0"/>
            </a:br>
            <a:r>
              <a:rPr lang="en-US" sz="3200" dirty="0"/>
              <a:t>Department of Biochemistry and Molecular biology</a:t>
            </a:r>
            <a:br>
              <a:rPr lang="en-US" sz="3200" dirty="0"/>
            </a:br>
            <a:r>
              <a:rPr lang="en-US" sz="3200" dirty="0" err="1"/>
              <a:t>Mawlana</a:t>
            </a:r>
            <a:r>
              <a:rPr lang="en-US" sz="3200" dirty="0"/>
              <a:t> </a:t>
            </a:r>
            <a:r>
              <a:rPr lang="en-US" sz="3200" dirty="0" err="1"/>
              <a:t>Bhasani</a:t>
            </a:r>
            <a:r>
              <a:rPr lang="en-US" sz="3200" dirty="0"/>
              <a:t> Science and Technology University</a:t>
            </a:r>
            <a:br>
              <a:rPr lang="en-US" sz="3200" dirty="0"/>
            </a:br>
            <a:r>
              <a:rPr lang="en-US" sz="3200" dirty="0"/>
              <a:t>Santosh, Tangail.</a:t>
            </a:r>
            <a:br>
              <a:rPr lang="en-US" sz="3200" dirty="0"/>
            </a:b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69218-114A-4DCF-AA97-483055D26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52" y="4437775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BC9ED-577F-47BC-91E6-13256EB72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96" y="350239"/>
            <a:ext cx="2763641" cy="26844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4480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3E8B-10E6-4D48-9BD4-6A45D4A9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48" y="1345557"/>
            <a:ext cx="10601104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97B39-4408-4D1E-839F-D7BC6F77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302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luorescent Fungi : Digital Photography Review">
            <a:extLst>
              <a:ext uri="{FF2B5EF4-FFF2-40B4-BE49-F238E27FC236}">
                <a16:creationId xmlns:a16="http://schemas.microsoft.com/office/drawing/2014/main" id="{CD0710ED-CE33-4ADF-820E-8D462B31B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45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01393F-1AC3-4650-BE82-69BA9BAF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0" y="469827"/>
            <a:ext cx="11679573" cy="609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Fungi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</a:rPr>
              <a:t>Fungi are eukaryotic organisms that include microorganisms such as yeasts, moulds and mushrooms</a:t>
            </a:r>
            <a:endParaRPr lang="en-GB" sz="4800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57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80A97A-D7FD-4829-A8B0-BF97188C4C07}"/>
              </a:ext>
            </a:extLst>
          </p:cNvPr>
          <p:cNvSpPr/>
          <p:nvPr/>
        </p:nvSpPr>
        <p:spPr>
          <a:xfrm>
            <a:off x="3365340" y="1020689"/>
            <a:ext cx="2933438" cy="5030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Classification Of Fungi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A08F-632E-4435-8FC0-79AEAC85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05" y="67112"/>
            <a:ext cx="8430047" cy="738232"/>
          </a:xfrm>
        </p:spPr>
        <p:txBody>
          <a:bodyPr/>
          <a:lstStyle/>
          <a:p>
            <a:r>
              <a:rPr lang="en-GB" i="1" dirty="0">
                <a:solidFill>
                  <a:schemeClr val="bg1"/>
                </a:solidFill>
                <a:latin typeface="Constantia" panose="02030602050306030303" pitchFamily="18" charset="0"/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8F49-24EC-49B7-B63E-A46E43EB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955041"/>
            <a:ext cx="11983114" cy="570581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						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5D011F-56DF-4C35-8EBE-CC2CB083D372}"/>
              </a:ext>
            </a:extLst>
          </p:cNvPr>
          <p:cNvCxnSpPr/>
          <p:nvPr/>
        </p:nvCxnSpPr>
        <p:spPr>
          <a:xfrm>
            <a:off x="4832059" y="1565457"/>
            <a:ext cx="0" cy="33556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F85266-CEA4-4529-BBCB-BFB88C10B041}"/>
              </a:ext>
            </a:extLst>
          </p:cNvPr>
          <p:cNvCxnSpPr>
            <a:cxnSpLocks/>
          </p:cNvCxnSpPr>
          <p:nvPr/>
        </p:nvCxnSpPr>
        <p:spPr>
          <a:xfrm flipV="1">
            <a:off x="2386669" y="1896733"/>
            <a:ext cx="4973273" cy="12854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F3196-8461-4677-9D01-ED74D6F6201B}"/>
              </a:ext>
            </a:extLst>
          </p:cNvPr>
          <p:cNvCxnSpPr>
            <a:cxnSpLocks/>
          </p:cNvCxnSpPr>
          <p:nvPr/>
        </p:nvCxnSpPr>
        <p:spPr>
          <a:xfrm>
            <a:off x="2386669" y="1921079"/>
            <a:ext cx="0" cy="385893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8C9A63-C45E-478F-A7BA-C3DC7C33076A}"/>
              </a:ext>
            </a:extLst>
          </p:cNvPr>
          <p:cNvCxnSpPr>
            <a:cxnSpLocks/>
          </p:cNvCxnSpPr>
          <p:nvPr/>
        </p:nvCxnSpPr>
        <p:spPr>
          <a:xfrm>
            <a:off x="7359942" y="1896733"/>
            <a:ext cx="0" cy="385893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A5A3F9-D6A1-4549-9B97-AD374F2973B9}"/>
              </a:ext>
            </a:extLst>
          </p:cNvPr>
          <p:cNvSpPr/>
          <p:nvPr/>
        </p:nvSpPr>
        <p:spPr>
          <a:xfrm>
            <a:off x="1508499" y="2306972"/>
            <a:ext cx="2004966" cy="578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Nutrition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FD550-F59A-45B2-8A0F-5B437BBE7901}"/>
              </a:ext>
            </a:extLst>
          </p:cNvPr>
          <p:cNvSpPr/>
          <p:nvPr/>
        </p:nvSpPr>
        <p:spPr>
          <a:xfrm>
            <a:off x="6261048" y="2294791"/>
            <a:ext cx="2197787" cy="5788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Spore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A16D60-252B-406D-835B-A2C27E4071DF}"/>
              </a:ext>
            </a:extLst>
          </p:cNvPr>
          <p:cNvCxnSpPr>
            <a:cxnSpLocks/>
          </p:cNvCxnSpPr>
          <p:nvPr/>
        </p:nvCxnSpPr>
        <p:spPr>
          <a:xfrm flipH="1">
            <a:off x="2524047" y="2885812"/>
            <a:ext cx="7690" cy="44890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8BE754-04BC-40DE-9EB1-35F83BA032AF}"/>
              </a:ext>
            </a:extLst>
          </p:cNvPr>
          <p:cNvCxnSpPr>
            <a:cxnSpLocks/>
          </p:cNvCxnSpPr>
          <p:nvPr/>
        </p:nvCxnSpPr>
        <p:spPr>
          <a:xfrm>
            <a:off x="940503" y="3334717"/>
            <a:ext cx="3233018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3A7D98-6D1C-46A5-AE31-4D9AAF5F1E8D}"/>
              </a:ext>
            </a:extLst>
          </p:cNvPr>
          <p:cNvCxnSpPr>
            <a:cxnSpLocks/>
          </p:cNvCxnSpPr>
          <p:nvPr/>
        </p:nvCxnSpPr>
        <p:spPr>
          <a:xfrm>
            <a:off x="940503" y="3334717"/>
            <a:ext cx="0" cy="33910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751534-539D-4281-B85C-F2D90EE86749}"/>
              </a:ext>
            </a:extLst>
          </p:cNvPr>
          <p:cNvCxnSpPr>
            <a:cxnSpLocks/>
          </p:cNvCxnSpPr>
          <p:nvPr/>
        </p:nvCxnSpPr>
        <p:spPr>
          <a:xfrm flipH="1">
            <a:off x="2525892" y="3334717"/>
            <a:ext cx="1098" cy="300696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82BE07-2E7A-4239-B9A2-9AE6DF48370A}"/>
              </a:ext>
            </a:extLst>
          </p:cNvPr>
          <p:cNvCxnSpPr/>
          <p:nvPr/>
        </p:nvCxnSpPr>
        <p:spPr>
          <a:xfrm>
            <a:off x="4173521" y="3344512"/>
            <a:ext cx="0" cy="31249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FEB603-6A1C-425D-BB93-98B2B56F78A6}"/>
              </a:ext>
            </a:extLst>
          </p:cNvPr>
          <p:cNvSpPr/>
          <p:nvPr/>
        </p:nvSpPr>
        <p:spPr>
          <a:xfrm>
            <a:off x="173071" y="3658339"/>
            <a:ext cx="1534865" cy="470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Saprophytic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C60D10-2F3D-454A-95CD-7021A5F0F3E4}"/>
              </a:ext>
            </a:extLst>
          </p:cNvPr>
          <p:cNvSpPr/>
          <p:nvPr/>
        </p:nvSpPr>
        <p:spPr>
          <a:xfrm>
            <a:off x="1821788" y="3657002"/>
            <a:ext cx="1505822" cy="47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Parasite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FCC65-3209-4899-885D-2AA2729C4E26}"/>
              </a:ext>
            </a:extLst>
          </p:cNvPr>
          <p:cNvSpPr/>
          <p:nvPr/>
        </p:nvSpPr>
        <p:spPr>
          <a:xfrm>
            <a:off x="3513465" y="3659362"/>
            <a:ext cx="1474363" cy="470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Symbiotic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3D1B-F844-478C-B170-114BF2628F5C}"/>
              </a:ext>
            </a:extLst>
          </p:cNvPr>
          <p:cNvCxnSpPr>
            <a:cxnSpLocks/>
          </p:cNvCxnSpPr>
          <p:nvPr/>
        </p:nvCxnSpPr>
        <p:spPr>
          <a:xfrm>
            <a:off x="7380017" y="2873630"/>
            <a:ext cx="0" cy="48551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A8A494-7407-4B5C-A61B-D5C77E21EF55}"/>
              </a:ext>
            </a:extLst>
          </p:cNvPr>
          <p:cNvCxnSpPr>
            <a:cxnSpLocks/>
          </p:cNvCxnSpPr>
          <p:nvPr/>
        </p:nvCxnSpPr>
        <p:spPr>
          <a:xfrm>
            <a:off x="5592734" y="3356648"/>
            <a:ext cx="5254379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81776A-519F-48A9-B2B0-73E3701F6958}"/>
              </a:ext>
            </a:extLst>
          </p:cNvPr>
          <p:cNvCxnSpPr>
            <a:cxnSpLocks/>
          </p:cNvCxnSpPr>
          <p:nvPr/>
        </p:nvCxnSpPr>
        <p:spPr>
          <a:xfrm>
            <a:off x="5592734" y="3366351"/>
            <a:ext cx="0" cy="33910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9FAFE2-B930-4579-A372-2CEF84C5EC31}"/>
              </a:ext>
            </a:extLst>
          </p:cNvPr>
          <p:cNvCxnSpPr>
            <a:cxnSpLocks/>
          </p:cNvCxnSpPr>
          <p:nvPr/>
        </p:nvCxnSpPr>
        <p:spPr>
          <a:xfrm>
            <a:off x="7368899" y="3356648"/>
            <a:ext cx="0" cy="33910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8AA799-B606-458C-BD49-033AEBA4ABBF}"/>
              </a:ext>
            </a:extLst>
          </p:cNvPr>
          <p:cNvCxnSpPr>
            <a:cxnSpLocks/>
          </p:cNvCxnSpPr>
          <p:nvPr/>
        </p:nvCxnSpPr>
        <p:spPr>
          <a:xfrm>
            <a:off x="9002155" y="3366351"/>
            <a:ext cx="0" cy="33910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9DFA27-FAB4-49F3-9BA3-477B88E9FFB9}"/>
              </a:ext>
            </a:extLst>
          </p:cNvPr>
          <p:cNvCxnSpPr>
            <a:cxnSpLocks/>
          </p:cNvCxnSpPr>
          <p:nvPr/>
        </p:nvCxnSpPr>
        <p:spPr>
          <a:xfrm>
            <a:off x="10847113" y="3363270"/>
            <a:ext cx="0" cy="33910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DE832BA-D1D0-4250-A932-38B7DE670247}"/>
              </a:ext>
            </a:extLst>
          </p:cNvPr>
          <p:cNvSpPr/>
          <p:nvPr/>
        </p:nvSpPr>
        <p:spPr>
          <a:xfrm>
            <a:off x="5087533" y="3657000"/>
            <a:ext cx="1505822" cy="47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Zygomycetes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289A0E-DDB2-44BA-8C90-19EC84B7075F}"/>
              </a:ext>
            </a:extLst>
          </p:cNvPr>
          <p:cNvSpPr/>
          <p:nvPr/>
        </p:nvSpPr>
        <p:spPr>
          <a:xfrm>
            <a:off x="6719726" y="3654222"/>
            <a:ext cx="1658637" cy="47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Ascomycetes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A5F481-804A-4817-B4F0-A2C67B464AC5}"/>
              </a:ext>
            </a:extLst>
          </p:cNvPr>
          <p:cNvSpPr/>
          <p:nvPr/>
        </p:nvSpPr>
        <p:spPr>
          <a:xfrm>
            <a:off x="8454923" y="3673818"/>
            <a:ext cx="1677923" cy="453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Basidiomycetes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95E5FB-9AB6-48DC-8F76-065BE1AC7BCE}"/>
              </a:ext>
            </a:extLst>
          </p:cNvPr>
          <p:cNvSpPr/>
          <p:nvPr/>
        </p:nvSpPr>
        <p:spPr>
          <a:xfrm>
            <a:off x="10302412" y="3680418"/>
            <a:ext cx="1716499" cy="453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Deuteromycetes</a:t>
            </a:r>
          </a:p>
        </p:txBody>
      </p:sp>
    </p:spTree>
    <p:extLst>
      <p:ext uri="{BB962C8B-B14F-4D97-AF65-F5344CB8AC3E}">
        <p14:creationId xmlns:p14="http://schemas.microsoft.com/office/powerpoint/2010/main" val="1640195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F91A5B-B48D-4898-8B16-EE130098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770894-42FF-4321-82C4-41F08D44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6198"/>
            <a:ext cx="12192000" cy="655180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u="sng" dirty="0">
                <a:solidFill>
                  <a:schemeClr val="tx1"/>
                </a:solidFill>
              </a:rPr>
              <a:t>Saprophytic</a:t>
            </a:r>
            <a:r>
              <a:rPr lang="en-GB" sz="2400" dirty="0">
                <a:solidFill>
                  <a:schemeClr val="tx1"/>
                </a:solidFill>
              </a:rPr>
              <a:t>:</a:t>
            </a:r>
            <a:r>
              <a:rPr lang="en-GB" dirty="0"/>
              <a:t> </a:t>
            </a:r>
            <a:r>
              <a:rPr lang="en-GB" b="1" dirty="0">
                <a:solidFill>
                  <a:schemeClr val="tx1"/>
                </a:solidFill>
              </a:rPr>
              <a:t>Obtaining food by absorbing dissolved organic material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  Ex: Aspergillus,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Penicillium</a:t>
            </a: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u="sng" dirty="0">
                <a:solidFill>
                  <a:schemeClr val="tx1"/>
                </a:solidFill>
              </a:rPr>
              <a:t>Symbiotic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Involving interaction between two different </a:t>
            </a:r>
            <a:r>
              <a:rPr lang="en-GB" u="sng" dirty="0">
                <a:solidFill>
                  <a:schemeClr val="tx1"/>
                </a:solidFill>
              </a:rPr>
              <a:t>organisms</a:t>
            </a:r>
            <a:r>
              <a:rPr lang="en-GB" dirty="0">
                <a:solidFill>
                  <a:schemeClr val="tx1"/>
                </a:solidFill>
              </a:rPr>
              <a:t> living in close physical association.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    Ex : Lichen</a:t>
            </a:r>
            <a:r>
              <a:rPr lang="en-GB" dirty="0"/>
              <a:t>								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7B6719-8D85-433F-963F-D6C1B3AA165A}"/>
              </a:ext>
            </a:extLst>
          </p:cNvPr>
          <p:cNvSpPr txBox="1">
            <a:spLocks/>
          </p:cNvSpPr>
          <p:nvPr/>
        </p:nvSpPr>
        <p:spPr>
          <a:xfrm>
            <a:off x="108729" y="117445"/>
            <a:ext cx="11908441" cy="643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u="sng" dirty="0">
                <a:solidFill>
                  <a:schemeClr val="tx1"/>
                </a:solidFill>
              </a:rPr>
              <a:t> Parasite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  <a:r>
              <a:rPr lang="en-GB" b="1" dirty="0">
                <a:solidFill>
                  <a:schemeClr val="tx1"/>
                </a:solidFill>
              </a:rPr>
              <a:t>An </a:t>
            </a:r>
            <a:r>
              <a:rPr lang="en-GB" b="1" u="sng" dirty="0">
                <a:solidFill>
                  <a:schemeClr val="tx1"/>
                </a:solidFill>
              </a:rPr>
              <a:t>organism</a:t>
            </a:r>
            <a:r>
              <a:rPr lang="en-GB" b="1" dirty="0">
                <a:solidFill>
                  <a:schemeClr val="tx1"/>
                </a:solidFill>
              </a:rPr>
              <a:t> that lives in or on an organism of another species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(its host) and benefits by </a:t>
            </a:r>
            <a:r>
              <a:rPr lang="en-GB" b="1" u="sng" dirty="0">
                <a:solidFill>
                  <a:schemeClr val="tx1"/>
                </a:solidFill>
              </a:rPr>
              <a:t>deriving</a:t>
            </a:r>
            <a:r>
              <a:rPr lang="en-GB" b="1" dirty="0">
                <a:solidFill>
                  <a:schemeClr val="tx1"/>
                </a:solidFill>
              </a:rPr>
              <a:t> </a:t>
            </a:r>
            <a:r>
              <a:rPr lang="en-GB" b="1" u="sng" dirty="0">
                <a:solidFill>
                  <a:schemeClr val="tx1"/>
                </a:solidFill>
              </a:rPr>
              <a:t>nutrients</a:t>
            </a:r>
            <a:r>
              <a:rPr lang="en-GB" b="1" dirty="0">
                <a:solidFill>
                  <a:schemeClr val="tx1"/>
                </a:solidFill>
              </a:rPr>
              <a:t> at the other's expense.</a:t>
            </a:r>
            <a:endParaRPr lang="en-GB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 Ex: Taphrina 	</a:t>
            </a:r>
            <a:r>
              <a:rPr lang="en-GB" dirty="0">
                <a:solidFill>
                  <a:schemeClr val="tx1"/>
                </a:solidFill>
              </a:rPr>
              <a:t>		 									</a:t>
            </a:r>
            <a:r>
              <a:rPr lang="en-GB" dirty="0"/>
              <a:t>	</a:t>
            </a:r>
          </a:p>
          <a:p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3D7859-1916-445D-A6BF-2EA25368A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393" y="195044"/>
            <a:ext cx="1987578" cy="16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40C08C-A47D-4F03-9D21-D9A8F6B5053E}"/>
              </a:ext>
            </a:extLst>
          </p:cNvPr>
          <p:cNvSpPr/>
          <p:nvPr/>
        </p:nvSpPr>
        <p:spPr>
          <a:xfrm>
            <a:off x="9454395" y="1855844"/>
            <a:ext cx="1987576" cy="277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Aspergillus</a:t>
            </a:r>
          </a:p>
        </p:txBody>
      </p:sp>
      <p:pic>
        <p:nvPicPr>
          <p:cNvPr id="3074" name="Picture 2" descr="Taphrina wiesneri | NatureSpot">
            <a:extLst>
              <a:ext uri="{FF2B5EF4-FFF2-40B4-BE49-F238E27FC236}">
                <a16:creationId xmlns:a16="http://schemas.microsoft.com/office/drawing/2014/main" id="{D0883ED9-5AB6-469E-A422-321B685C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43" y="2496709"/>
            <a:ext cx="2272803" cy="15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1995C1-06C1-4BBB-AB19-5C7A07B5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60318"/>
              </p:ext>
            </p:extLst>
          </p:nvPr>
        </p:nvGraphicFramePr>
        <p:xfrm>
          <a:off x="9368749" y="4073840"/>
          <a:ext cx="23298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897">
                  <a:extLst>
                    <a:ext uri="{9D8B030D-6E8A-4147-A177-3AD203B41FA5}">
                      <a16:colId xmlns:a16="http://schemas.microsoft.com/office/drawing/2014/main" val="876574486"/>
                    </a:ext>
                  </a:extLst>
                </a:gridCol>
              </a:tblGrid>
              <a:tr h="308164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Taphrina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5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E0AF14-F0A1-4E9F-92B5-022A0DCB1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357377"/>
              </p:ext>
            </p:extLst>
          </p:nvPr>
        </p:nvGraphicFramePr>
        <p:xfrm>
          <a:off x="167054" y="281354"/>
          <a:ext cx="2608385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385">
                  <a:extLst>
                    <a:ext uri="{9D8B030D-6E8A-4147-A177-3AD203B41FA5}">
                      <a16:colId xmlns:a16="http://schemas.microsoft.com/office/drawing/2014/main" val="1034259130"/>
                    </a:ext>
                  </a:extLst>
                </a:gridCol>
              </a:tblGrid>
              <a:tr h="5143500">
                <a:tc>
                  <a:txBody>
                    <a:bodyPr/>
                    <a:lstStyle/>
                    <a:p>
                      <a:r>
                        <a:rPr lang="en-GB" sz="2400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Phycomycetes:</a:t>
                      </a:r>
                    </a:p>
                    <a:p>
                      <a:endParaRPr lang="en-GB" sz="2400" u="sng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Albugo</a:t>
                      </a:r>
                      <a:endParaRPr lang="en-GB" sz="2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sz="2400" u="sng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9792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5CF2-3A68-4905-A192-83C1DCE4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21B1-2ED1-4F0C-9FAA-D18D5D90C6E9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71D11-12D4-46DE-AFF6-A44879FB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F67CEC-7D7D-417B-A134-F284A06E4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277019"/>
              </p:ext>
            </p:extLst>
          </p:nvPr>
        </p:nvGraphicFramePr>
        <p:xfrm>
          <a:off x="2908789" y="275487"/>
          <a:ext cx="2825261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261">
                  <a:extLst>
                    <a:ext uri="{9D8B030D-6E8A-4147-A177-3AD203B41FA5}">
                      <a16:colId xmlns:a16="http://schemas.microsoft.com/office/drawing/2014/main" val="1034259130"/>
                    </a:ext>
                  </a:extLst>
                </a:gridCol>
              </a:tblGrid>
              <a:tr h="5143500">
                <a:tc>
                  <a:txBody>
                    <a:bodyPr/>
                    <a:lstStyle/>
                    <a:p>
                      <a:pPr algn="l"/>
                      <a:r>
                        <a:rPr lang="en-GB" sz="2000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Ascomycetes</a:t>
                      </a:r>
                      <a:r>
                        <a:rPr lang="en-GB" sz="2000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:</a:t>
                      </a:r>
                    </a:p>
                    <a:p>
                      <a:pPr algn="l"/>
                      <a:endParaRPr lang="en-GB" sz="200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n-GB" sz="2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Yeast</a:t>
                      </a:r>
                      <a:endParaRPr lang="en-GB" sz="2800" u="sng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9792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CDC7F28-EB89-4272-A6A0-E316D84BE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334538"/>
              </p:ext>
            </p:extLst>
          </p:nvPr>
        </p:nvGraphicFramePr>
        <p:xfrm>
          <a:off x="5867400" y="281353"/>
          <a:ext cx="2942492" cy="514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492">
                  <a:extLst>
                    <a:ext uri="{9D8B030D-6E8A-4147-A177-3AD203B41FA5}">
                      <a16:colId xmlns:a16="http://schemas.microsoft.com/office/drawing/2014/main" val="1034259130"/>
                    </a:ext>
                  </a:extLst>
                </a:gridCol>
              </a:tblGrid>
              <a:tr h="5143499">
                <a:tc>
                  <a:txBody>
                    <a:bodyPr/>
                    <a:lstStyle/>
                    <a:p>
                      <a:r>
                        <a:rPr lang="en-GB" b="1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Basidiomycetes:</a:t>
                      </a:r>
                    </a:p>
                    <a:p>
                      <a:endParaRPr lang="en-GB" b="1" u="sng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Agaricas</a:t>
                      </a:r>
                      <a:endParaRPr lang="en-GB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9792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5712D7F-A380-415D-97AD-9564BE94B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154727"/>
              </p:ext>
            </p:extLst>
          </p:nvPr>
        </p:nvGraphicFramePr>
        <p:xfrm>
          <a:off x="9076592" y="275487"/>
          <a:ext cx="2825261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261">
                  <a:extLst>
                    <a:ext uri="{9D8B030D-6E8A-4147-A177-3AD203B41FA5}">
                      <a16:colId xmlns:a16="http://schemas.microsoft.com/office/drawing/2014/main" val="1034259130"/>
                    </a:ext>
                  </a:extLst>
                </a:gridCol>
              </a:tblGrid>
              <a:tr h="5143500">
                <a:tc>
                  <a:txBody>
                    <a:bodyPr/>
                    <a:lstStyle/>
                    <a:p>
                      <a:r>
                        <a:rPr lang="en-GB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Deuteromycetes</a:t>
                      </a:r>
                      <a:r>
                        <a:rPr lang="en-GB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  <a:p>
                      <a:endParaRPr lang="en-GB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Trichoderma</a:t>
                      </a:r>
                      <a:endParaRPr lang="en-GB" sz="2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9792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A765916-7DE4-4949-B18E-E7A0DF6B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275" y="1720114"/>
            <a:ext cx="2351942" cy="2778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B520B8-C0A1-4635-938A-8B23D4641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42139" y="1720114"/>
            <a:ext cx="2558561" cy="27783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4CF05B-2CCC-47D4-ACAA-E3BA12D24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09" y="1720114"/>
            <a:ext cx="2333625" cy="279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1DBF6-D38B-442C-A555-D4081D2062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81" y="1720114"/>
            <a:ext cx="2466975" cy="27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AC04-7A93-42D6-9706-0683BD4B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2" y="285225"/>
            <a:ext cx="8534400" cy="998291"/>
          </a:xfrm>
        </p:spPr>
        <p:txBody>
          <a:bodyPr/>
          <a:lstStyle/>
          <a:p>
            <a:r>
              <a:rPr lang="en-GB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structure of fungi </a:t>
            </a:r>
          </a:p>
        </p:txBody>
      </p:sp>
      <p:pic>
        <p:nvPicPr>
          <p:cNvPr id="1028" name="Picture 4" descr="Biological illustration of fungal cell, Typical fungus cell, Basic anatomy  and structure of typical fungi cells, detail diagram of fungal cell Stock  Vector Image &amp; Art - Alamy">
            <a:extLst>
              <a:ext uri="{FF2B5EF4-FFF2-40B4-BE49-F238E27FC236}">
                <a16:creationId xmlns:a16="http://schemas.microsoft.com/office/drawing/2014/main" id="{8E37C3C6-B585-4E0D-85E3-51D0DD1BC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47" y="1115736"/>
            <a:ext cx="10017854" cy="56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48C3-A936-49A7-AE25-01533BF1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083211"/>
            <a:ext cx="11448305" cy="5644760"/>
          </a:xfrm>
        </p:spPr>
        <p:txBody>
          <a:bodyPr/>
          <a:lstStyle/>
          <a:p>
            <a:r>
              <a:rPr lang="en-GB" sz="2400" dirty="0"/>
              <a:t>1.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Aspergillosis: </a:t>
            </a:r>
            <a:r>
              <a:rPr lang="en-GB" sz="2400" dirty="0">
                <a:solidFill>
                  <a:schemeClr val="bg1"/>
                </a:solidFill>
              </a:rPr>
              <a:t>Allergy reaction and Chronic lung 					</a:t>
            </a:r>
          </a:p>
          <a:p>
            <a:pPr marL="2286000" lvl="5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condition occurs.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2.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Onychomycosis: </a:t>
            </a:r>
            <a:r>
              <a:rPr lang="en-GB" dirty="0">
                <a:solidFill>
                  <a:schemeClr val="bg1"/>
                </a:solidFill>
              </a:rPr>
              <a:t>Fungal nail infections, also known as “onychomycosis,” are very common. They may affect up to 14% of the general population. Fungal toenail infections are more common than fungal fingernail infections.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6" name="Picture 8" descr="Aspergillosis - Dermatology Advisor">
            <a:extLst>
              <a:ext uri="{FF2B5EF4-FFF2-40B4-BE49-F238E27FC236}">
                <a16:creationId xmlns:a16="http://schemas.microsoft.com/office/drawing/2014/main" id="{8F105879-7350-4FE8-9391-F8E0081C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664" y="1342240"/>
            <a:ext cx="2543643" cy="20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65FBB-D86D-491E-A08A-1FED5A4F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93" y="259282"/>
            <a:ext cx="11038893" cy="1082958"/>
          </a:xfrm>
        </p:spPr>
        <p:txBody>
          <a:bodyPr/>
          <a:lstStyle/>
          <a:p>
            <a:r>
              <a:rPr lang="en-GB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0f fungal disease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F778B-9A82-4A2B-BB51-8A99DBFE1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32" y="4659356"/>
            <a:ext cx="3994108" cy="17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BD8D-70A8-4EC3-B832-451B3CC5C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 dirty="0"/>
              <a:t>2.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Ringworm: </a:t>
            </a:r>
            <a:r>
              <a:rPr lang="en-GB" dirty="0">
                <a:solidFill>
                  <a:schemeClr val="bg1"/>
                </a:solidFill>
              </a:rPr>
              <a:t>Ringworm is a common skin infection that is caused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by a fungus. It's called “ringworm” because it can cause a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circular rash (shaped like a ring) that is usually red and itchy.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Anyone can get ringworm.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Pneumonia :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Pneumonia is an infection that affects one or both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lungs. It causes the air sacs, or alveoli, of the lungs to fill up with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fluid or pus. Bacteria, viruses, or fungi may cause pneumonia</a:t>
            </a:r>
          </a:p>
          <a:p>
            <a:endParaRPr lang="en-GB" dirty="0"/>
          </a:p>
        </p:txBody>
      </p:sp>
      <p:pic>
        <p:nvPicPr>
          <p:cNvPr id="3076" name="Picture 4" descr="Ringworm - Aura Dermatology">
            <a:extLst>
              <a:ext uri="{FF2B5EF4-FFF2-40B4-BE49-F238E27FC236}">
                <a16:creationId xmlns:a16="http://schemas.microsoft.com/office/drawing/2014/main" id="{497513B1-6E4F-4C30-8FF8-7B8CD9F4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37" y="381700"/>
            <a:ext cx="3470487" cy="23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neumonia Treatment">
            <a:extLst>
              <a:ext uri="{FF2B5EF4-FFF2-40B4-BE49-F238E27FC236}">
                <a16:creationId xmlns:a16="http://schemas.microsoft.com/office/drawing/2014/main" id="{A095E194-9AEC-406E-AB54-545449CF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37" y="3615655"/>
            <a:ext cx="3470487" cy="22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BB64-43F4-44E4-9F02-C13246B3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35" y="25168"/>
            <a:ext cx="8342342" cy="1225570"/>
          </a:xfrm>
        </p:spPr>
        <p:txBody>
          <a:bodyPr/>
          <a:lstStyle/>
          <a:p>
            <a:r>
              <a:rPr lang="en-GB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Economical</a:t>
            </a:r>
            <a:r>
              <a:rPr lang="en-GB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7B65-EB65-4BD7-A701-871E426FE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" y="2088859"/>
            <a:ext cx="10676956" cy="5083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Agriculture: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Pest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Agri engineering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One gene one enzyme hypothesis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Symbiosis</a:t>
            </a:r>
          </a:p>
          <a:p>
            <a:r>
              <a:rPr lang="en-GB" dirty="0"/>
              <a:t>2. Food: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Mushroom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Fermentation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Baking</a:t>
            </a:r>
          </a:p>
          <a:p>
            <a:r>
              <a:rPr lang="en-GB" dirty="0"/>
              <a:t>3. Medicine: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Antibiotics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Post  child birth bleed</a:t>
            </a:r>
          </a:p>
          <a:p>
            <a:pPr marL="1714500" lvl="3" indent="-457200">
              <a:buFont typeface="+mj-lt"/>
              <a:buAutoNum type="alphaUcPeriod"/>
            </a:pPr>
            <a:r>
              <a:rPr lang="en-GB" sz="1600" dirty="0">
                <a:solidFill>
                  <a:schemeClr val="bg1"/>
                </a:solidFill>
              </a:rPr>
              <a:t>Prevent cancer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382</TotalTime>
  <Words>396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Century Gothic</vt:lpstr>
      <vt:lpstr>Constantia</vt:lpstr>
      <vt:lpstr>Tahoma</vt:lpstr>
      <vt:lpstr>Times New Roman</vt:lpstr>
      <vt:lpstr>Wingdings 3</vt:lpstr>
      <vt:lpstr>Slice</vt:lpstr>
      <vt:lpstr>     WELCOME TO MY PRESENTATION   MD. SAZZADUR RAHMAN Student ID: BMB22019 Session: 2021-22 2nd Year, 1st Semester Department of Biochemistry and Molecular biology Mawlana Bhasani Science and Technology University Santosh, Tangail.    </vt:lpstr>
      <vt:lpstr>PowerPoint Presentation</vt:lpstr>
      <vt:lpstr>Classification</vt:lpstr>
      <vt:lpstr>PowerPoint Presentation</vt:lpstr>
      <vt:lpstr>PowerPoint Presentation</vt:lpstr>
      <vt:lpstr>Cell structure of fungi </vt:lpstr>
      <vt:lpstr>Types 0f fungal disease</vt:lpstr>
      <vt:lpstr>PowerPoint Presentation</vt:lpstr>
      <vt:lpstr>Economical importance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Fungi</dc:title>
  <dc:creator>Yeamin Alam Chowdhury</dc:creator>
  <cp:lastModifiedBy>Yeamin Alam Chowdhury</cp:lastModifiedBy>
  <cp:revision>16</cp:revision>
  <dcterms:created xsi:type="dcterms:W3CDTF">2024-04-29T18:07:42Z</dcterms:created>
  <dcterms:modified xsi:type="dcterms:W3CDTF">2024-05-05T20:56:13Z</dcterms:modified>
</cp:coreProperties>
</file>