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2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503" autoAdjust="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11E20-64EC-44C8-B04C-A26CFAF0F3C3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29507-6ACE-4C03-9C8F-1E88AA247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75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29507-6ACE-4C03-9C8F-1E88AA24760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7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3766-4221-44BD-B290-BD069990F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40D82-7A3A-4080-A7B0-C463F1BFA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FD0C-742A-4F27-8B4C-B01AC348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9708-BDB2-47A9-A600-FEC547E8D0FF}" type="datetime1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E8015-136A-4A8B-89A7-2A65D44E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ACAAA-51CC-4049-9742-3B9B1020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A4D6-9343-4050-B219-9CAC5DEE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4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BFCF-6ABF-4297-AC3C-41756EAD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27D99-DE00-43C0-A4DC-4EBCBD890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CF0E8-952E-4D39-A813-8674E3A9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EB1E-CBCE-4ACF-93FA-76F1CE0E2E77}" type="datetime1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72B4A-CFA8-49AB-AA23-EC196962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40EDA-A8EE-4956-AF7B-29406815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A4D6-9343-4050-B219-9CAC5DEE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76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DF2D9-CDFB-43B7-8F8E-B6C4A2458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D136F-F6B5-434C-AF3C-9C64C6B77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9071E-B9C0-4103-8476-2E1DC057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FADB-85F9-4FAB-A7E0-C383DAC6BABF}" type="datetime1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C33C0-6E46-45BE-A1E1-93D6C319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B5EF1-E9A3-4ED6-9609-9236AF24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A4D6-9343-4050-B219-9CAC5DEE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81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CEFB-F8DB-41F0-81EE-8D29A623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09CCC-067B-41EA-8FA5-57AF3EAA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32D7-D98E-4371-80C8-A2555E8F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21B1-2ED1-4F0C-9FAA-D18D5D90C6E9}" type="datetime1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BC84F-3F82-4855-979D-14473D1A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CF5F-25ED-4B1E-876A-4D1C89B7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A4D6-9343-4050-B219-9CAC5DEE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77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4460-32E4-4375-9E03-B0A48D9A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68B36-F0A0-41EB-84A3-F16DA9675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651B7-EE4C-4679-8969-25E0A5CF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E0F3-4725-41BE-BEB0-159484622408}" type="datetime1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BB4E2-29D5-4320-BF5F-32D5FB42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F81A9-25D1-418C-A812-7EFEB78F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A4D6-9343-4050-B219-9CAC5DEE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1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D7A57-FAEA-4856-BB55-BF89DCF1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F579-0E90-40BB-AE00-EBC487883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89980-E610-409E-B72B-E84211F9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42B01-18FC-45D5-B771-1757F184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6269-65F5-489E-BF91-76DCA4C21F63}" type="datetime1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D1D18-B4CB-416D-9410-1247F40A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E2446-7CDA-4023-9E27-4CF1EED8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A4D6-9343-4050-B219-9CAC5DEE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08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3012C-AA86-4D26-B009-BF00328C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0CE04-6966-4664-A73C-F427C0817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F2752-8F6E-4613-9534-A7F63C0C4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6E1DB-0248-4BEA-A9B3-3DBF186A8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42C33-5C98-4D10-A8DC-E316EDB2F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02A0B-73CC-4038-B045-71F7DAF3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99-7257-4563-8BBD-72A8177E2379}" type="datetime1">
              <a:rPr lang="en-GB" smtClean="0"/>
              <a:t>06/05/2024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370C0-BA5A-400E-89FE-D453E59A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23E87-70F0-440C-B688-201C9760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A4D6-9343-4050-B219-9CAC5DEE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29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8B91-3CDA-46B4-A4F3-5D3BBF14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B7360-8352-48DA-9AE8-D82F86E5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9A93-29A9-4CD9-8D7A-7CA1D6E39F85}" type="datetime1">
              <a:rPr lang="en-GB" smtClean="0"/>
              <a:t>06/05/2024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99FF4-C3EB-458A-B99F-916839F1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EB9A7-2538-40E5-975C-E8F9F135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A4D6-9343-4050-B219-9CAC5DEE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87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2B5BA-197D-423F-9B66-AD7B65FB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3DC1-2A18-4EB1-A705-9EDF85F463DC}" type="datetime1">
              <a:rPr lang="en-GB" smtClean="0"/>
              <a:t>06/05/2024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457B5C-DF4A-46CB-B935-D6134FE9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8D20D-928F-4700-8ACB-B8E5E03E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A4D6-9343-4050-B219-9CAC5DEE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8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3FAC-BF44-4884-824D-646F532B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694E7-1D22-440B-AAB8-888A4B8CC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E78D8-53C3-4156-819A-9B390AAE0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CB367-FBF1-4BDE-9F13-C4F3A38A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81BB-EDF6-4621-8D91-5692FFA21F3B}" type="datetime1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3637D-2D03-4B61-80ED-166C4631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3081B-7179-4911-98C1-44829CD2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A4D6-9343-4050-B219-9CAC5DEE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20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3F51-028A-4450-BBE6-9F2EDE07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51F87-B6D5-4772-A658-3AD1A0C54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9B286-5C9A-4255-BBB2-A7421F36B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01792-592D-46F9-B49C-23300505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ACB9-F9C1-4A57-8D1B-7A890CD48B5F}" type="datetime1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61BE-7150-4A35-9A20-138794B8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A3AA6-1334-46C2-A0D7-E3D60C1E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A4D6-9343-4050-B219-9CAC5DEE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77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E1D87-E3E7-4A59-9085-F637F6B3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FD95B-7994-4B22-8AD8-C9E654854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50A77-8DC7-4DA8-A941-337534C9B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7C16B-F684-4521-ABBE-B621D1EFFE17}" type="datetime1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B2E78-F3C8-4CC2-8E84-67FB8D670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C1AFD-4025-4CCB-86C1-A6F183F3F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7A4D6-9343-4050-B219-9CAC5DEE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03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audio" Target="../media/audio1.wav"/><Relationship Id="rId5" Type="http://schemas.openxmlformats.org/officeDocument/2006/relationships/image" Target="../media/image1.png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awpixel.com/image/326908/premium-illustration-image-john-stephenson-flower-antique" TargetMode="External"/><Relationship Id="rId3" Type="http://schemas.openxmlformats.org/officeDocument/2006/relationships/image" Target="../media/image5.jpg"/><Relationship Id="rId7" Type="http://schemas.openxmlformats.org/officeDocument/2006/relationships/image" Target="../media/image7.1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fitshipitshere.blogspot.com/2013/05/an-experience-to-savor-create-and-name.html" TargetMode="External"/><Relationship Id="rId5" Type="http://schemas.openxmlformats.org/officeDocument/2006/relationships/image" Target="../media/image6.jpg"/><Relationship Id="rId4" Type="http://schemas.openxmlformats.org/officeDocument/2006/relationships/hyperlink" Target="https://www.ipmimages.org/browse/detail.cfm?imgnum=5359553" TargetMode="External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ikidoc.org/index.php/Prosector's_wart" TargetMode="Externa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712511.html" TargetMode="External"/><Relationship Id="rId3" Type="http://schemas.openxmlformats.org/officeDocument/2006/relationships/hyperlink" Target="https://pxhere.com/en/photo/853192" TargetMode="External"/><Relationship Id="rId7" Type="http://schemas.openxmlformats.org/officeDocument/2006/relationships/image" Target="../media/image16.sv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www.flickr.com/photos/16502322@N03/4806634131" TargetMode="Externa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E253DC-0BEC-424D-AA87-C1D6878D4241}"/>
              </a:ext>
            </a:extLst>
          </p:cNvPr>
          <p:cNvSpPr txBox="1"/>
          <p:nvPr/>
        </p:nvSpPr>
        <p:spPr>
          <a:xfrm>
            <a:off x="632363" y="1096725"/>
            <a:ext cx="106225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Fungi</a:t>
            </a:r>
          </a:p>
          <a:p>
            <a:pPr algn="ctr"/>
            <a:endParaRPr lang="en-GB" sz="2000" b="1" dirty="0"/>
          </a:p>
          <a:p>
            <a:pPr algn="ctr"/>
            <a:r>
              <a:rPr lang="en-GB" sz="2000" b="1" dirty="0"/>
              <a:t>( Classification, cell structure , types fungal disease, economical importance 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841F9-F098-4CE4-BF48-86DFB1D8747F}"/>
              </a:ext>
            </a:extLst>
          </p:cNvPr>
          <p:cNvCxnSpPr/>
          <p:nvPr/>
        </p:nvCxnSpPr>
        <p:spPr>
          <a:xfrm>
            <a:off x="620785" y="2489033"/>
            <a:ext cx="4824000" cy="0"/>
          </a:xfrm>
          <a:prstGeom prst="line">
            <a:avLst/>
          </a:prstGeom>
          <a:ln w="476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4B7C7-AF1C-4FD3-9C6D-E0219C1E391E}"/>
              </a:ext>
            </a:extLst>
          </p:cNvPr>
          <p:cNvSpPr/>
          <p:nvPr/>
        </p:nvSpPr>
        <p:spPr>
          <a:xfrm>
            <a:off x="5708703" y="2329644"/>
            <a:ext cx="387297" cy="318778"/>
          </a:xfrm>
          <a:prstGeom prst="ellipse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069B7B-0A02-4036-9908-A61BD9F228CF}"/>
              </a:ext>
            </a:extLst>
          </p:cNvPr>
          <p:cNvCxnSpPr/>
          <p:nvPr/>
        </p:nvCxnSpPr>
        <p:spPr>
          <a:xfrm>
            <a:off x="6366607" y="2485785"/>
            <a:ext cx="4824000" cy="0"/>
          </a:xfrm>
          <a:prstGeom prst="line">
            <a:avLst/>
          </a:prstGeom>
          <a:ln w="476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78B0BB-3A88-40F0-AED5-149D82549C99}"/>
              </a:ext>
            </a:extLst>
          </p:cNvPr>
          <p:cNvCxnSpPr>
            <a:cxnSpLocks/>
          </p:cNvCxnSpPr>
          <p:nvPr/>
        </p:nvCxnSpPr>
        <p:spPr>
          <a:xfrm flipV="1">
            <a:off x="5774989" y="3761361"/>
            <a:ext cx="0" cy="2023353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2D76E2-AE3A-43E6-BA73-75C7A1819F81}"/>
              </a:ext>
            </a:extLst>
          </p:cNvPr>
          <p:cNvCxnSpPr>
            <a:cxnSpLocks/>
          </p:cNvCxnSpPr>
          <p:nvPr/>
        </p:nvCxnSpPr>
        <p:spPr>
          <a:xfrm flipH="1" flipV="1">
            <a:off x="6034389" y="4118044"/>
            <a:ext cx="6484" cy="140400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700F95-D5C9-49DA-8B35-5CB39728C2E7}"/>
              </a:ext>
            </a:extLst>
          </p:cNvPr>
          <p:cNvCxnSpPr>
            <a:cxnSpLocks/>
          </p:cNvCxnSpPr>
          <p:nvPr/>
        </p:nvCxnSpPr>
        <p:spPr>
          <a:xfrm flipH="1" flipV="1">
            <a:off x="5535030" y="4124524"/>
            <a:ext cx="6484" cy="140400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4EFD16-B963-4ECE-AFAE-9C10186208F8}"/>
              </a:ext>
            </a:extLst>
          </p:cNvPr>
          <p:cNvSpPr txBox="1"/>
          <p:nvPr/>
        </p:nvSpPr>
        <p:spPr>
          <a:xfrm>
            <a:off x="1128405" y="4017515"/>
            <a:ext cx="3949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b="1" dirty="0"/>
              <a:t>Presented By</a:t>
            </a:r>
          </a:p>
          <a:p>
            <a:endParaRPr lang="en-GB" dirty="0"/>
          </a:p>
          <a:p>
            <a:r>
              <a:rPr lang="en-GB" dirty="0"/>
              <a:t>Yeamin Alam Chowdhury</a:t>
            </a:r>
          </a:p>
          <a:p>
            <a:r>
              <a:rPr lang="en-GB" dirty="0"/>
              <a:t>BMB22001</a:t>
            </a:r>
          </a:p>
          <a:p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CF3597-DE00-44EC-86DF-5D103BD7049F}"/>
              </a:ext>
            </a:extLst>
          </p:cNvPr>
          <p:cNvSpPr txBox="1"/>
          <p:nvPr/>
        </p:nvSpPr>
        <p:spPr>
          <a:xfrm>
            <a:off x="6874771" y="3977766"/>
            <a:ext cx="4403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b="1" dirty="0"/>
              <a:t>Supervised By</a:t>
            </a:r>
          </a:p>
          <a:p>
            <a:endParaRPr lang="en-GB" dirty="0"/>
          </a:p>
          <a:p>
            <a:r>
              <a:rPr lang="en-GB" dirty="0"/>
              <a:t>Fahim Alam Nobel</a:t>
            </a:r>
          </a:p>
          <a:p>
            <a:r>
              <a:rPr lang="en-GB" dirty="0"/>
              <a:t>Lecturer</a:t>
            </a:r>
          </a:p>
          <a:p>
            <a:r>
              <a:rPr lang="en-GB" dirty="0"/>
              <a:t>Department of BMB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398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hatsApp Video 2024-05-03 at 22.27.19_4e544316">
            <a:hlinkClick r:id="" action="ppaction://media"/>
            <a:extLst>
              <a:ext uri="{FF2B5EF4-FFF2-40B4-BE49-F238E27FC236}">
                <a16:creationId xmlns:a16="http://schemas.microsoft.com/office/drawing/2014/main" id="{2D41A876-86C2-4CC9-8120-FC9D924A369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52631" y="179154"/>
            <a:ext cx="6769916" cy="3992286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A4B19-22AC-4467-B4C8-9B00C8D4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E416-3A0C-4871-B01B-9AA6846113B1}" type="datetime1">
              <a:rPr lang="en-GB" smtClean="0"/>
              <a:t>06/05/2024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F5D14-C703-412F-B635-F3E5B0FF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A4D6-9343-4050-B219-9CAC5DEEFB2E}" type="slidenum">
              <a:rPr lang="en-GB" smtClean="0"/>
              <a:t>2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7AC5-1C4C-4937-A06F-81F8BBA9CCE2}"/>
              </a:ext>
            </a:extLst>
          </p:cNvPr>
          <p:cNvSpPr txBox="1"/>
          <p:nvPr/>
        </p:nvSpPr>
        <p:spPr>
          <a:xfrm flipH="1">
            <a:off x="863402" y="4545623"/>
            <a:ext cx="104903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Fungi</a:t>
            </a:r>
            <a:b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plant like organism that doesn’t make chlorophyll.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00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  <p:sndAc>
          <p:stSnd>
            <p:snd r:embed="rId4" name="wind.wav"/>
          </p:stSnd>
        </p:sndAc>
      </p:transition>
    </mc:Choice>
    <mc:Fallback xmlns="">
      <p:transition spd="slow">
        <p:fade/>
        <p:sndAc>
          <p:stSnd>
            <p:snd r:embed="rId6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426928-7216-4A3A-A24F-48F40EB00A2F}"/>
              </a:ext>
            </a:extLst>
          </p:cNvPr>
          <p:cNvSpPr/>
          <p:nvPr/>
        </p:nvSpPr>
        <p:spPr>
          <a:xfrm>
            <a:off x="3367622" y="940387"/>
            <a:ext cx="3137482" cy="7046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1290-354E-4E56-82D2-78A1EEB0E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16" y="140304"/>
            <a:ext cx="11912367" cy="6535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n-GB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1359B2-3E31-4666-B0C8-94CEC1EA6DFB}"/>
              </a:ext>
            </a:extLst>
          </p:cNvPr>
          <p:cNvCxnSpPr/>
          <p:nvPr/>
        </p:nvCxnSpPr>
        <p:spPr>
          <a:xfrm>
            <a:off x="4846866" y="1648157"/>
            <a:ext cx="0" cy="2516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7345B8-908D-4FB7-8341-13AE04DA4C7C}"/>
              </a:ext>
            </a:extLst>
          </p:cNvPr>
          <p:cNvCxnSpPr/>
          <p:nvPr/>
        </p:nvCxnSpPr>
        <p:spPr>
          <a:xfrm>
            <a:off x="2636703" y="1899827"/>
            <a:ext cx="434549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018F94-A463-440A-BC6F-FD3B60F8FA07}"/>
              </a:ext>
            </a:extLst>
          </p:cNvPr>
          <p:cNvCxnSpPr>
            <a:cxnSpLocks/>
          </p:cNvCxnSpPr>
          <p:nvPr/>
        </p:nvCxnSpPr>
        <p:spPr>
          <a:xfrm flipV="1">
            <a:off x="2636703" y="1905923"/>
            <a:ext cx="0" cy="1929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0F550E-FAB3-455C-BCE8-CD9D529F1437}"/>
              </a:ext>
            </a:extLst>
          </p:cNvPr>
          <p:cNvCxnSpPr>
            <a:cxnSpLocks/>
          </p:cNvCxnSpPr>
          <p:nvPr/>
        </p:nvCxnSpPr>
        <p:spPr>
          <a:xfrm flipV="1">
            <a:off x="6982200" y="1899827"/>
            <a:ext cx="0" cy="1929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B5FE65B-04B5-44B4-BC6A-D23683E1D3B0}"/>
              </a:ext>
            </a:extLst>
          </p:cNvPr>
          <p:cNvSpPr/>
          <p:nvPr/>
        </p:nvSpPr>
        <p:spPr>
          <a:xfrm>
            <a:off x="721453" y="15939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C980EC-1390-4B15-939A-AEE47C1D9C62}"/>
              </a:ext>
            </a:extLst>
          </p:cNvPr>
          <p:cNvSpPr/>
          <p:nvPr/>
        </p:nvSpPr>
        <p:spPr>
          <a:xfrm>
            <a:off x="2178114" y="2097824"/>
            <a:ext cx="1023454" cy="45298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Spore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CEA59F2-821F-4708-9479-A82972F6F571}"/>
              </a:ext>
            </a:extLst>
          </p:cNvPr>
          <p:cNvSpPr/>
          <p:nvPr/>
        </p:nvSpPr>
        <p:spPr>
          <a:xfrm>
            <a:off x="6428526" y="2097824"/>
            <a:ext cx="1107347" cy="4194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Nutrition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AFF033-AF36-4676-B9D4-EA08D740EB56}"/>
              </a:ext>
            </a:extLst>
          </p:cNvPr>
          <p:cNvCxnSpPr/>
          <p:nvPr/>
        </p:nvCxnSpPr>
        <p:spPr>
          <a:xfrm>
            <a:off x="2636703" y="2566939"/>
            <a:ext cx="0" cy="2516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47A2C1-2BA9-4FB4-BB97-5E94EDD1D119}"/>
              </a:ext>
            </a:extLst>
          </p:cNvPr>
          <p:cNvCxnSpPr/>
          <p:nvPr/>
        </p:nvCxnSpPr>
        <p:spPr>
          <a:xfrm>
            <a:off x="6971013" y="2517274"/>
            <a:ext cx="0" cy="2516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2FF044-5D32-48B6-BADF-80281B3406A2}"/>
              </a:ext>
            </a:extLst>
          </p:cNvPr>
          <p:cNvCxnSpPr>
            <a:cxnSpLocks/>
          </p:cNvCxnSpPr>
          <p:nvPr/>
        </p:nvCxnSpPr>
        <p:spPr>
          <a:xfrm>
            <a:off x="1143397" y="2819835"/>
            <a:ext cx="271803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FFCC3D-229E-4893-A332-230A856FCA90}"/>
              </a:ext>
            </a:extLst>
          </p:cNvPr>
          <p:cNvCxnSpPr/>
          <p:nvPr/>
        </p:nvCxnSpPr>
        <p:spPr>
          <a:xfrm>
            <a:off x="1143397" y="2819835"/>
            <a:ext cx="0" cy="2516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9C28F0-D48B-4C26-B479-986E0A7784DB}"/>
              </a:ext>
            </a:extLst>
          </p:cNvPr>
          <p:cNvCxnSpPr>
            <a:cxnSpLocks/>
          </p:cNvCxnSpPr>
          <p:nvPr/>
        </p:nvCxnSpPr>
        <p:spPr>
          <a:xfrm flipH="1">
            <a:off x="2636703" y="2819835"/>
            <a:ext cx="1" cy="195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861413-E047-4523-8086-D62349E3B777}"/>
              </a:ext>
            </a:extLst>
          </p:cNvPr>
          <p:cNvCxnSpPr/>
          <p:nvPr/>
        </p:nvCxnSpPr>
        <p:spPr>
          <a:xfrm>
            <a:off x="3861430" y="2819835"/>
            <a:ext cx="0" cy="2516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42B73A6E-B15C-4F8F-B776-1E9217B6B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830568"/>
              </p:ext>
            </p:extLst>
          </p:nvPr>
        </p:nvGraphicFramePr>
        <p:xfrm>
          <a:off x="407148" y="3042055"/>
          <a:ext cx="14724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99">
                  <a:extLst>
                    <a:ext uri="{9D8B030D-6E8A-4147-A177-3AD203B41FA5}">
                      <a16:colId xmlns:a16="http://schemas.microsoft.com/office/drawing/2014/main" val="3060641365"/>
                    </a:ext>
                  </a:extLst>
                </a:gridCol>
              </a:tblGrid>
              <a:tr h="343963">
                <a:tc>
                  <a:txBody>
                    <a:bodyPr/>
                    <a:lstStyle/>
                    <a:p>
                      <a:r>
                        <a:rPr lang="en-GB" dirty="0" err="1"/>
                        <a:t>Saphrophytic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57804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2578AFFD-7CAD-48EE-92B9-76CF3A29C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22154"/>
              </p:ext>
            </p:extLst>
          </p:nvPr>
        </p:nvGraphicFramePr>
        <p:xfrm>
          <a:off x="2178114" y="3014980"/>
          <a:ext cx="9783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356">
                  <a:extLst>
                    <a:ext uri="{9D8B030D-6E8A-4147-A177-3AD203B41FA5}">
                      <a16:colId xmlns:a16="http://schemas.microsoft.com/office/drawing/2014/main" val="3060641365"/>
                    </a:ext>
                  </a:extLst>
                </a:gridCol>
              </a:tblGrid>
              <a:tr h="251667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</a:rPr>
                        <a:t>Parasite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578040"/>
                  </a:ext>
                </a:extLst>
              </a:tr>
            </a:tbl>
          </a:graphicData>
        </a:graphic>
      </p:graphicFrame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E392334-F31D-4DC7-BFD5-29F39978C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82812"/>
              </p:ext>
            </p:extLst>
          </p:nvPr>
        </p:nvGraphicFramePr>
        <p:xfrm>
          <a:off x="3400539" y="3039470"/>
          <a:ext cx="11638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892">
                  <a:extLst>
                    <a:ext uri="{9D8B030D-6E8A-4147-A177-3AD203B41FA5}">
                      <a16:colId xmlns:a16="http://schemas.microsoft.com/office/drawing/2014/main" val="4118723958"/>
                    </a:ext>
                  </a:extLst>
                </a:gridCol>
              </a:tblGrid>
              <a:tr h="356096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</a:rPr>
                        <a:t>Symbiotic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618062"/>
                  </a:ext>
                </a:extLst>
              </a:tr>
            </a:tbl>
          </a:graphicData>
        </a:graphic>
      </p:graphicFrame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E10523-91C3-46A2-BC1E-B912D6E72BAC}"/>
              </a:ext>
            </a:extLst>
          </p:cNvPr>
          <p:cNvCxnSpPr>
            <a:cxnSpLocks/>
          </p:cNvCxnSpPr>
          <p:nvPr/>
        </p:nvCxnSpPr>
        <p:spPr>
          <a:xfrm flipV="1">
            <a:off x="5117774" y="2715270"/>
            <a:ext cx="5487356" cy="139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2F41686-5DFC-492A-9708-47979ED5DF67}"/>
              </a:ext>
            </a:extLst>
          </p:cNvPr>
          <p:cNvCxnSpPr>
            <a:cxnSpLocks/>
          </p:cNvCxnSpPr>
          <p:nvPr/>
        </p:nvCxnSpPr>
        <p:spPr>
          <a:xfrm>
            <a:off x="5117774" y="2729203"/>
            <a:ext cx="0" cy="2629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35">
            <a:extLst>
              <a:ext uri="{FF2B5EF4-FFF2-40B4-BE49-F238E27FC236}">
                <a16:creationId xmlns:a16="http://schemas.microsoft.com/office/drawing/2014/main" id="{CA3CA0EE-833D-4774-AB59-31BAD57DB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86649"/>
              </p:ext>
            </p:extLst>
          </p:nvPr>
        </p:nvGraphicFramePr>
        <p:xfrm>
          <a:off x="4743594" y="2970869"/>
          <a:ext cx="1572959" cy="40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959">
                  <a:extLst>
                    <a:ext uri="{9D8B030D-6E8A-4147-A177-3AD203B41FA5}">
                      <a16:colId xmlns:a16="http://schemas.microsoft.com/office/drawing/2014/main" val="4118723958"/>
                    </a:ext>
                  </a:extLst>
                </a:gridCol>
              </a:tblGrid>
              <a:tr h="409872">
                <a:tc>
                  <a:txBody>
                    <a:bodyPr/>
                    <a:lstStyle/>
                    <a:p>
                      <a:r>
                        <a:rPr lang="en-GB" dirty="0"/>
                        <a:t>Phycomycetes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618062"/>
                  </a:ext>
                </a:extLst>
              </a:tr>
            </a:tbl>
          </a:graphicData>
        </a:graphic>
      </p:graphicFrame>
      <p:graphicFrame>
        <p:nvGraphicFramePr>
          <p:cNvPr id="45" name="Table 35">
            <a:extLst>
              <a:ext uri="{FF2B5EF4-FFF2-40B4-BE49-F238E27FC236}">
                <a16:creationId xmlns:a16="http://schemas.microsoft.com/office/drawing/2014/main" id="{B4B6E85F-95E1-4417-8A9C-E8B02428B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925151"/>
              </p:ext>
            </p:extLst>
          </p:nvPr>
        </p:nvGraphicFramePr>
        <p:xfrm>
          <a:off x="6348979" y="3498083"/>
          <a:ext cx="1445057" cy="436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057">
                  <a:extLst>
                    <a:ext uri="{9D8B030D-6E8A-4147-A177-3AD203B41FA5}">
                      <a16:colId xmlns:a16="http://schemas.microsoft.com/office/drawing/2014/main" val="4118723958"/>
                    </a:ext>
                  </a:extLst>
                </a:gridCol>
              </a:tblGrid>
              <a:tr h="436293">
                <a:tc>
                  <a:txBody>
                    <a:bodyPr/>
                    <a:lstStyle/>
                    <a:p>
                      <a:r>
                        <a:rPr lang="en-GB" dirty="0"/>
                        <a:t>Ascomycetes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618062"/>
                  </a:ext>
                </a:extLst>
              </a:tr>
            </a:tbl>
          </a:graphicData>
        </a:graphic>
      </p:graphicFrame>
      <p:graphicFrame>
        <p:nvGraphicFramePr>
          <p:cNvPr id="46" name="Table 35">
            <a:extLst>
              <a:ext uri="{FF2B5EF4-FFF2-40B4-BE49-F238E27FC236}">
                <a16:creationId xmlns:a16="http://schemas.microsoft.com/office/drawing/2014/main" id="{C6B861F0-B733-42D1-8EC0-3FDBE489F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319114"/>
              </p:ext>
            </p:extLst>
          </p:nvPr>
        </p:nvGraphicFramePr>
        <p:xfrm>
          <a:off x="7363408" y="4851216"/>
          <a:ext cx="1664661" cy="439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661">
                  <a:extLst>
                    <a:ext uri="{9D8B030D-6E8A-4147-A177-3AD203B41FA5}">
                      <a16:colId xmlns:a16="http://schemas.microsoft.com/office/drawing/2014/main" val="4118723958"/>
                    </a:ext>
                  </a:extLst>
                </a:gridCol>
              </a:tblGrid>
              <a:tr h="439565">
                <a:tc>
                  <a:txBody>
                    <a:bodyPr/>
                    <a:lstStyle/>
                    <a:p>
                      <a:r>
                        <a:rPr lang="en-GB" dirty="0"/>
                        <a:t>Basidiomycetes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618062"/>
                  </a:ext>
                </a:extLst>
              </a:tr>
            </a:tbl>
          </a:graphicData>
        </a:graphic>
      </p:graphicFrame>
      <p:graphicFrame>
        <p:nvGraphicFramePr>
          <p:cNvPr id="47" name="Table 35">
            <a:extLst>
              <a:ext uri="{FF2B5EF4-FFF2-40B4-BE49-F238E27FC236}">
                <a16:creationId xmlns:a16="http://schemas.microsoft.com/office/drawing/2014/main" id="{2F6E7F3C-0A53-43DD-A87B-830EF27E0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27393"/>
              </p:ext>
            </p:extLst>
          </p:nvPr>
        </p:nvGraphicFramePr>
        <p:xfrm>
          <a:off x="8417781" y="3612904"/>
          <a:ext cx="1783525" cy="398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525">
                  <a:extLst>
                    <a:ext uri="{9D8B030D-6E8A-4147-A177-3AD203B41FA5}">
                      <a16:colId xmlns:a16="http://schemas.microsoft.com/office/drawing/2014/main" val="4118723958"/>
                    </a:ext>
                  </a:extLst>
                </a:gridCol>
              </a:tblGrid>
              <a:tr h="398797">
                <a:tc>
                  <a:txBody>
                    <a:bodyPr/>
                    <a:lstStyle/>
                    <a:p>
                      <a:r>
                        <a:rPr lang="en-GB" dirty="0"/>
                        <a:t>Deuteromycetes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61806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061A8A6-B8F8-4D0A-BADA-F11B055C9667}"/>
              </a:ext>
            </a:extLst>
          </p:cNvPr>
          <p:cNvSpPr/>
          <p:nvPr/>
        </p:nvSpPr>
        <p:spPr>
          <a:xfrm>
            <a:off x="3483419" y="1010788"/>
            <a:ext cx="2727960" cy="579804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Fungi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C258D5-BB9D-4FEF-9497-E3917B8ACE93}"/>
              </a:ext>
            </a:extLst>
          </p:cNvPr>
          <p:cNvCxnSpPr>
            <a:cxnSpLocks/>
          </p:cNvCxnSpPr>
          <p:nvPr/>
        </p:nvCxnSpPr>
        <p:spPr>
          <a:xfrm>
            <a:off x="6971013" y="2740449"/>
            <a:ext cx="0" cy="74827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CBE62C-DF28-4230-8339-9A2CAF02B7AC}"/>
              </a:ext>
            </a:extLst>
          </p:cNvPr>
          <p:cNvCxnSpPr>
            <a:cxnSpLocks/>
          </p:cNvCxnSpPr>
          <p:nvPr/>
        </p:nvCxnSpPr>
        <p:spPr>
          <a:xfrm>
            <a:off x="10605130" y="2715270"/>
            <a:ext cx="0" cy="2163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05717C-142E-4314-AEB3-F1F13AFE5090}"/>
              </a:ext>
            </a:extLst>
          </p:cNvPr>
          <p:cNvCxnSpPr>
            <a:cxnSpLocks/>
          </p:cNvCxnSpPr>
          <p:nvPr/>
        </p:nvCxnSpPr>
        <p:spPr>
          <a:xfrm>
            <a:off x="1143397" y="3405230"/>
            <a:ext cx="0" cy="24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0D8B51D0-C676-4354-839C-84ADB99A4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49993"/>
              </p:ext>
            </p:extLst>
          </p:nvPr>
        </p:nvGraphicFramePr>
        <p:xfrm>
          <a:off x="407147" y="3650301"/>
          <a:ext cx="147249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99">
                  <a:extLst>
                    <a:ext uri="{9D8B030D-6E8A-4147-A177-3AD203B41FA5}">
                      <a16:colId xmlns:a16="http://schemas.microsoft.com/office/drawing/2014/main" val="74914310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r>
                        <a:rPr lang="en-GB" b="0" u="none" dirty="0"/>
                        <a:t>Aspergillus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30787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GB" u="none" dirty="0">
                          <a:solidFill>
                            <a:schemeClr val="bg2"/>
                          </a:solidFill>
                        </a:rPr>
                        <a:t>Penicillium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263211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219D30-EB5F-4391-A753-4EE2445EA12A}"/>
              </a:ext>
            </a:extLst>
          </p:cNvPr>
          <p:cNvCxnSpPr>
            <a:cxnSpLocks/>
          </p:cNvCxnSpPr>
          <p:nvPr/>
        </p:nvCxnSpPr>
        <p:spPr>
          <a:xfrm>
            <a:off x="2636703" y="3405230"/>
            <a:ext cx="0" cy="24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C01D4812-32C2-439D-9542-432531BE5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993602"/>
              </p:ext>
            </p:extLst>
          </p:nvPr>
        </p:nvGraphicFramePr>
        <p:xfrm>
          <a:off x="2117611" y="3674468"/>
          <a:ext cx="103885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58">
                  <a:extLst>
                    <a:ext uri="{9D8B030D-6E8A-4147-A177-3AD203B41FA5}">
                      <a16:colId xmlns:a16="http://schemas.microsoft.com/office/drawing/2014/main" val="3060641365"/>
                    </a:ext>
                  </a:extLst>
                </a:gridCol>
              </a:tblGrid>
              <a:tr h="301612">
                <a:tc>
                  <a:txBody>
                    <a:bodyPr/>
                    <a:lstStyle/>
                    <a:p>
                      <a:r>
                        <a:rPr lang="en-GB" b="0" dirty="0"/>
                        <a:t>Taphrina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578040"/>
                  </a:ext>
                </a:extLst>
              </a:tr>
            </a:tbl>
          </a:graphicData>
        </a:graphic>
      </p:graphicFrame>
      <p:graphicFrame>
        <p:nvGraphicFramePr>
          <p:cNvPr id="44" name="Table 31">
            <a:extLst>
              <a:ext uri="{FF2B5EF4-FFF2-40B4-BE49-F238E27FC236}">
                <a16:creationId xmlns:a16="http://schemas.microsoft.com/office/drawing/2014/main" id="{68CF40EF-05F1-4663-A6BE-BB9EEB8D6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26609"/>
              </p:ext>
            </p:extLst>
          </p:nvPr>
        </p:nvGraphicFramePr>
        <p:xfrm>
          <a:off x="3465514" y="3634188"/>
          <a:ext cx="91101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019">
                  <a:extLst>
                    <a:ext uri="{9D8B030D-6E8A-4147-A177-3AD203B41FA5}">
                      <a16:colId xmlns:a16="http://schemas.microsoft.com/office/drawing/2014/main" val="3060641365"/>
                    </a:ext>
                  </a:extLst>
                </a:gridCol>
              </a:tblGrid>
              <a:tr h="365758">
                <a:tc>
                  <a:txBody>
                    <a:bodyPr/>
                    <a:lstStyle/>
                    <a:p>
                      <a:r>
                        <a:rPr lang="en-GB" b="0" dirty="0"/>
                        <a:t>Lichen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578040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67ACBF-46AA-4B4F-9487-DDB39846A315}"/>
              </a:ext>
            </a:extLst>
          </p:cNvPr>
          <p:cNvCxnSpPr>
            <a:cxnSpLocks/>
          </p:cNvCxnSpPr>
          <p:nvPr/>
        </p:nvCxnSpPr>
        <p:spPr>
          <a:xfrm>
            <a:off x="3861429" y="3366765"/>
            <a:ext cx="0" cy="24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490F79E-A830-4146-99AA-39E93DE6353F}"/>
              </a:ext>
            </a:extLst>
          </p:cNvPr>
          <p:cNvCxnSpPr>
            <a:cxnSpLocks/>
          </p:cNvCxnSpPr>
          <p:nvPr/>
        </p:nvCxnSpPr>
        <p:spPr>
          <a:xfrm>
            <a:off x="9309543" y="3976435"/>
            <a:ext cx="0" cy="24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AFEF42-541B-4FCE-9EE1-51002C07696E}"/>
              </a:ext>
            </a:extLst>
          </p:cNvPr>
          <p:cNvCxnSpPr>
            <a:cxnSpLocks/>
          </p:cNvCxnSpPr>
          <p:nvPr/>
        </p:nvCxnSpPr>
        <p:spPr>
          <a:xfrm>
            <a:off x="10605130" y="3325997"/>
            <a:ext cx="0" cy="24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93CA132-11EF-49F1-ABFC-F6432D27E4C4}"/>
              </a:ext>
            </a:extLst>
          </p:cNvPr>
          <p:cNvCxnSpPr>
            <a:cxnSpLocks/>
          </p:cNvCxnSpPr>
          <p:nvPr/>
        </p:nvCxnSpPr>
        <p:spPr>
          <a:xfrm>
            <a:off x="5370938" y="3366765"/>
            <a:ext cx="0" cy="24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31">
            <a:extLst>
              <a:ext uri="{FF2B5EF4-FFF2-40B4-BE49-F238E27FC236}">
                <a16:creationId xmlns:a16="http://schemas.microsoft.com/office/drawing/2014/main" id="{1820699D-1A07-4225-B925-79AF24CC1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39616"/>
              </p:ext>
            </p:extLst>
          </p:nvPr>
        </p:nvGraphicFramePr>
        <p:xfrm>
          <a:off x="7676309" y="5556224"/>
          <a:ext cx="103885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58">
                  <a:extLst>
                    <a:ext uri="{9D8B030D-6E8A-4147-A177-3AD203B41FA5}">
                      <a16:colId xmlns:a16="http://schemas.microsoft.com/office/drawing/2014/main" val="3060641365"/>
                    </a:ext>
                  </a:extLst>
                </a:gridCol>
              </a:tblGrid>
              <a:tr h="301612"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Agaricas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578040"/>
                  </a:ext>
                </a:extLst>
              </a:tr>
            </a:tbl>
          </a:graphicData>
        </a:graphic>
      </p:graphicFrame>
      <p:graphicFrame>
        <p:nvGraphicFramePr>
          <p:cNvPr id="54" name="Table 31">
            <a:extLst>
              <a:ext uri="{FF2B5EF4-FFF2-40B4-BE49-F238E27FC236}">
                <a16:creationId xmlns:a16="http://schemas.microsoft.com/office/drawing/2014/main" id="{7CA504DD-0AD9-4E60-86CA-5A3F58071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303370"/>
              </p:ext>
            </p:extLst>
          </p:nvPr>
        </p:nvGraphicFramePr>
        <p:xfrm>
          <a:off x="6175231" y="4257599"/>
          <a:ext cx="179255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551">
                  <a:extLst>
                    <a:ext uri="{9D8B030D-6E8A-4147-A177-3AD203B41FA5}">
                      <a16:colId xmlns:a16="http://schemas.microsoft.com/office/drawing/2014/main" val="3060641365"/>
                    </a:ext>
                  </a:extLst>
                </a:gridCol>
              </a:tblGrid>
              <a:tr h="378049">
                <a:tc>
                  <a:txBody>
                    <a:bodyPr/>
                    <a:lstStyle/>
                    <a:p>
                      <a:r>
                        <a:rPr lang="en-GB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Saccharomyces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578040"/>
                  </a:ext>
                </a:extLst>
              </a:tr>
            </a:tbl>
          </a:graphicData>
        </a:graphic>
      </p:graphicFrame>
      <p:graphicFrame>
        <p:nvGraphicFramePr>
          <p:cNvPr id="55" name="Table 31">
            <a:extLst>
              <a:ext uri="{FF2B5EF4-FFF2-40B4-BE49-F238E27FC236}">
                <a16:creationId xmlns:a16="http://schemas.microsoft.com/office/drawing/2014/main" id="{72815FB4-D371-4EC6-8BB4-7B35E7E05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932052"/>
              </p:ext>
            </p:extLst>
          </p:nvPr>
        </p:nvGraphicFramePr>
        <p:xfrm>
          <a:off x="8678790" y="4220345"/>
          <a:ext cx="139731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317">
                  <a:extLst>
                    <a:ext uri="{9D8B030D-6E8A-4147-A177-3AD203B41FA5}">
                      <a16:colId xmlns:a16="http://schemas.microsoft.com/office/drawing/2014/main" val="3060641365"/>
                    </a:ext>
                  </a:extLst>
                </a:gridCol>
              </a:tblGrid>
              <a:tr h="301612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Trichoderma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578040"/>
                  </a:ext>
                </a:extLst>
              </a:tr>
            </a:tbl>
          </a:graphicData>
        </a:graphic>
      </p:graphicFrame>
      <p:graphicFrame>
        <p:nvGraphicFramePr>
          <p:cNvPr id="56" name="Table 31">
            <a:extLst>
              <a:ext uri="{FF2B5EF4-FFF2-40B4-BE49-F238E27FC236}">
                <a16:creationId xmlns:a16="http://schemas.microsoft.com/office/drawing/2014/main" id="{B7E3D3F6-3654-44E2-95A4-AEBF57FA6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32444"/>
              </p:ext>
            </p:extLst>
          </p:nvPr>
        </p:nvGraphicFramePr>
        <p:xfrm>
          <a:off x="4827807" y="3590644"/>
          <a:ext cx="124193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37">
                  <a:extLst>
                    <a:ext uri="{9D8B030D-6E8A-4147-A177-3AD203B41FA5}">
                      <a16:colId xmlns:a16="http://schemas.microsoft.com/office/drawing/2014/main" val="3060641365"/>
                    </a:ext>
                  </a:extLst>
                </a:gridCol>
              </a:tblGrid>
              <a:tr h="301612"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Albugo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578040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23F74-E90C-40D2-A257-644133C0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F203-75DB-4602-9314-4329D99DFB7C}" type="datetime1">
              <a:rPr lang="en-GB" smtClean="0"/>
              <a:t>06/05/2024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8753B-599A-40C5-A2BE-BE394506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A4D6-9343-4050-B219-9CAC5DEEFB2E}" type="slidenum">
              <a:rPr lang="en-GB" smtClean="0"/>
              <a:t>3</a:t>
            </a:fld>
            <a:endParaRPr lang="en-GB"/>
          </a:p>
        </p:txBody>
      </p:sp>
      <p:graphicFrame>
        <p:nvGraphicFramePr>
          <p:cNvPr id="57" name="Table 35">
            <a:extLst>
              <a:ext uri="{FF2B5EF4-FFF2-40B4-BE49-F238E27FC236}">
                <a16:creationId xmlns:a16="http://schemas.microsoft.com/office/drawing/2014/main" id="{8413B6C5-E967-442F-84A3-755C8E39B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898351"/>
              </p:ext>
            </p:extLst>
          </p:nvPr>
        </p:nvGraphicFramePr>
        <p:xfrm>
          <a:off x="9895861" y="2936425"/>
          <a:ext cx="1783525" cy="398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525">
                  <a:extLst>
                    <a:ext uri="{9D8B030D-6E8A-4147-A177-3AD203B41FA5}">
                      <a16:colId xmlns:a16="http://schemas.microsoft.com/office/drawing/2014/main" val="4118723958"/>
                    </a:ext>
                  </a:extLst>
                </a:gridCol>
              </a:tblGrid>
              <a:tr h="398797">
                <a:tc>
                  <a:txBody>
                    <a:bodyPr/>
                    <a:lstStyle/>
                    <a:p>
                      <a:r>
                        <a:rPr lang="en-GB" dirty="0"/>
                        <a:t>Zygomycetes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618062"/>
                  </a:ext>
                </a:extLst>
              </a:tr>
            </a:tbl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06F8079-4A8E-40C8-BC7B-955110124D11}"/>
              </a:ext>
            </a:extLst>
          </p:cNvPr>
          <p:cNvCxnSpPr>
            <a:cxnSpLocks/>
          </p:cNvCxnSpPr>
          <p:nvPr/>
        </p:nvCxnSpPr>
        <p:spPr>
          <a:xfrm>
            <a:off x="8178069" y="2748209"/>
            <a:ext cx="17670" cy="211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D5E15F7-6C8C-40E5-ABA8-86D57AE46300}"/>
              </a:ext>
            </a:extLst>
          </p:cNvPr>
          <p:cNvCxnSpPr>
            <a:cxnSpLocks/>
          </p:cNvCxnSpPr>
          <p:nvPr/>
        </p:nvCxnSpPr>
        <p:spPr>
          <a:xfrm>
            <a:off x="6966572" y="3955798"/>
            <a:ext cx="0" cy="28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Table 31">
            <a:extLst>
              <a:ext uri="{FF2B5EF4-FFF2-40B4-BE49-F238E27FC236}">
                <a16:creationId xmlns:a16="http://schemas.microsoft.com/office/drawing/2014/main" id="{921B6D9F-F588-45AF-8493-723950A8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112730"/>
              </p:ext>
            </p:extLst>
          </p:nvPr>
        </p:nvGraphicFramePr>
        <p:xfrm>
          <a:off x="10264580" y="3590038"/>
          <a:ext cx="89285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858">
                  <a:extLst>
                    <a:ext uri="{9D8B030D-6E8A-4147-A177-3AD203B41FA5}">
                      <a16:colId xmlns:a16="http://schemas.microsoft.com/office/drawing/2014/main" val="3060641365"/>
                    </a:ext>
                  </a:extLst>
                </a:gridCol>
              </a:tblGrid>
              <a:tr h="301612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Mucor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578040"/>
                  </a:ext>
                </a:extLst>
              </a:tr>
            </a:tbl>
          </a:graphicData>
        </a:graphic>
      </p:graphicFrame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C57BDEF-F085-48F1-BC75-D7660EB23EF0}"/>
              </a:ext>
            </a:extLst>
          </p:cNvPr>
          <p:cNvCxnSpPr>
            <a:cxnSpLocks/>
          </p:cNvCxnSpPr>
          <p:nvPr/>
        </p:nvCxnSpPr>
        <p:spPr>
          <a:xfrm>
            <a:off x="8197158" y="5290781"/>
            <a:ext cx="0" cy="24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362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54B3-08F3-41CB-A49E-8126CF449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84" y="67111"/>
            <a:ext cx="11702642" cy="6610525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800" dirty="0"/>
              <a:t> 		</a:t>
            </a:r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		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ADA01E6D-8722-4B47-B1C8-300D47193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669654"/>
              </p:ext>
            </p:extLst>
          </p:nvPr>
        </p:nvGraphicFramePr>
        <p:xfrm>
          <a:off x="129284" y="180364"/>
          <a:ext cx="3093752" cy="6237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752">
                  <a:extLst>
                    <a:ext uri="{9D8B030D-6E8A-4147-A177-3AD203B41FA5}">
                      <a16:colId xmlns:a16="http://schemas.microsoft.com/office/drawing/2014/main" val="1144413654"/>
                    </a:ext>
                  </a:extLst>
                </a:gridCol>
              </a:tblGrid>
              <a:tr h="6237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Saprophytic</a:t>
                      </a:r>
                      <a:r>
                        <a:rPr lang="en-GB" sz="2800" b="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200" b="0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Aspergillus,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Penicillium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0" i="0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655562"/>
                  </a:ext>
                </a:extLst>
              </a:tr>
            </a:tbl>
          </a:graphicData>
        </a:graphic>
      </p:graphicFrame>
      <p:pic>
        <p:nvPicPr>
          <p:cNvPr id="17" name="Picture 2">
            <a:extLst>
              <a:ext uri="{FF2B5EF4-FFF2-40B4-BE49-F238E27FC236}">
                <a16:creationId xmlns:a16="http://schemas.microsoft.com/office/drawing/2014/main" id="{461B3389-14FA-43F2-B859-173E51144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74" y="1684403"/>
            <a:ext cx="2619875" cy="196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8109072E-457F-4A9D-A8EF-CC32C1DA4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02025"/>
              </p:ext>
            </p:extLst>
          </p:nvPr>
        </p:nvGraphicFramePr>
        <p:xfrm>
          <a:off x="360073" y="3634897"/>
          <a:ext cx="261987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8186519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800" dirty="0"/>
                        <a:t>Aspergillus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372754"/>
                  </a:ext>
                </a:extLst>
              </a:tr>
            </a:tbl>
          </a:graphicData>
        </a:graphic>
      </p:graphicFrame>
      <p:graphicFrame>
        <p:nvGraphicFramePr>
          <p:cNvPr id="16" name="Table 18">
            <a:extLst>
              <a:ext uri="{FF2B5EF4-FFF2-40B4-BE49-F238E27FC236}">
                <a16:creationId xmlns:a16="http://schemas.microsoft.com/office/drawing/2014/main" id="{1AFFB670-FCDD-4370-8718-40C9B5DF9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04181"/>
              </p:ext>
            </p:extLst>
          </p:nvPr>
        </p:nvGraphicFramePr>
        <p:xfrm>
          <a:off x="3453824" y="180364"/>
          <a:ext cx="3743929" cy="6237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3929">
                  <a:extLst>
                    <a:ext uri="{9D8B030D-6E8A-4147-A177-3AD203B41FA5}">
                      <a16:colId xmlns:a16="http://schemas.microsoft.com/office/drawing/2014/main" val="1964830247"/>
                    </a:ext>
                  </a:extLst>
                </a:gridCol>
              </a:tblGrid>
              <a:tr h="6237214">
                <a:tc>
                  <a:txBody>
                    <a:bodyPr/>
                    <a:lstStyle/>
                    <a:p>
                      <a:r>
                        <a:rPr lang="en-GB" sz="1800" dirty="0"/>
                        <a:t> </a:t>
                      </a:r>
                      <a:r>
                        <a:rPr lang="en-GB" sz="2800" b="1" u="sng" dirty="0">
                          <a:solidFill>
                            <a:schemeClr val="tx1"/>
                          </a:solidFill>
                        </a:rPr>
                        <a:t>Parasite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: 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Taphrina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076693"/>
                  </a:ext>
                </a:extLst>
              </a:tr>
            </a:tbl>
          </a:graphicData>
        </a:graphic>
      </p:graphicFrame>
      <p:pic>
        <p:nvPicPr>
          <p:cNvPr id="20" name="Picture 4" descr="Taphrina — Wikipédia">
            <a:extLst>
              <a:ext uri="{FF2B5EF4-FFF2-40B4-BE49-F238E27FC236}">
                <a16:creationId xmlns:a16="http://schemas.microsoft.com/office/drawing/2014/main" id="{FB498498-78EA-4836-BDD5-07AE4579E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427" y="1710127"/>
            <a:ext cx="2619875" cy="18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10E587A4-8E55-4D16-9ED2-E9A6E6ED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654684"/>
              </p:ext>
            </p:extLst>
          </p:nvPr>
        </p:nvGraphicFramePr>
        <p:xfrm>
          <a:off x="3748427" y="3592277"/>
          <a:ext cx="261987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818651953"/>
                    </a:ext>
                  </a:extLst>
                </a:gridCol>
              </a:tblGrid>
              <a:tr h="305018">
                <a:tc>
                  <a:txBody>
                    <a:bodyPr/>
                    <a:lstStyle/>
                    <a:p>
                      <a:r>
                        <a:rPr lang="en-GB" sz="1800" dirty="0"/>
                        <a:t>Taphrina 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372754"/>
                  </a:ext>
                </a:extLst>
              </a:tr>
            </a:tbl>
          </a:graphicData>
        </a:graphic>
      </p:graphicFrame>
      <p:graphicFrame>
        <p:nvGraphicFramePr>
          <p:cNvPr id="19" name="Table 21">
            <a:extLst>
              <a:ext uri="{FF2B5EF4-FFF2-40B4-BE49-F238E27FC236}">
                <a16:creationId xmlns:a16="http://schemas.microsoft.com/office/drawing/2014/main" id="{1665E4B9-D261-4F04-A6D3-708E53EF7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110891"/>
              </p:ext>
            </p:extLst>
          </p:nvPr>
        </p:nvGraphicFramePr>
        <p:xfrm>
          <a:off x="7644180" y="180364"/>
          <a:ext cx="4108796" cy="6237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796">
                  <a:extLst>
                    <a:ext uri="{9D8B030D-6E8A-4147-A177-3AD203B41FA5}">
                      <a16:colId xmlns:a16="http://schemas.microsoft.com/office/drawing/2014/main" val="1876399852"/>
                    </a:ext>
                  </a:extLst>
                </a:gridCol>
              </a:tblGrid>
              <a:tr h="623721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2400" b="1" u="sng" dirty="0">
                          <a:solidFill>
                            <a:schemeClr val="tx1"/>
                          </a:solidFill>
                        </a:rPr>
                        <a:t>Symbiotic</a:t>
                      </a: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marL="0" indent="0"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Lichen	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1800" dirty="0"/>
                        <a:t>	</a:t>
                      </a:r>
                    </a:p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785080"/>
                  </a:ext>
                </a:extLst>
              </a:tr>
            </a:tbl>
          </a:graphicData>
        </a:graphic>
      </p:graphicFrame>
      <p:pic>
        <p:nvPicPr>
          <p:cNvPr id="23" name="Picture 2" descr="Lichen | Definition, Symbiotic Relationship, Mutualism, Types, &amp; Facts |  Britannica">
            <a:extLst>
              <a:ext uri="{FF2B5EF4-FFF2-40B4-BE49-F238E27FC236}">
                <a16:creationId xmlns:a16="http://schemas.microsoft.com/office/drawing/2014/main" id="{5ABAD27F-F8B4-4107-89C2-BC95443E3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596" y="1631143"/>
            <a:ext cx="22669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le 8">
            <a:extLst>
              <a:ext uri="{FF2B5EF4-FFF2-40B4-BE49-F238E27FC236}">
                <a16:creationId xmlns:a16="http://schemas.microsoft.com/office/drawing/2014/main" id="{B6535360-7A19-4F32-90E0-A7D19BF6E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45807"/>
              </p:ext>
            </p:extLst>
          </p:nvPr>
        </p:nvGraphicFramePr>
        <p:xfrm>
          <a:off x="7986596" y="3650443"/>
          <a:ext cx="2266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950">
                  <a:extLst>
                    <a:ext uri="{9D8B030D-6E8A-4147-A177-3AD203B41FA5}">
                      <a16:colId xmlns:a16="http://schemas.microsoft.com/office/drawing/2014/main" val="3717997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Lichen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620473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1786C-675A-43B0-95E6-2B9D7485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E53B-3161-471E-BF21-B39E45CA5BDF}" type="datetime1">
              <a:rPr lang="en-GB" smtClean="0"/>
              <a:t>06/05/2024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41623-A74A-40A6-B402-CDFEFA2B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A4D6-9343-4050-B219-9CAC5DEEFB2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74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CE0AF14-F0A1-4E9F-92B5-022A0DCB1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763571"/>
              </p:ext>
            </p:extLst>
          </p:nvPr>
        </p:nvGraphicFramePr>
        <p:xfrm>
          <a:off x="167054" y="281354"/>
          <a:ext cx="2608385" cy="514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385">
                  <a:extLst>
                    <a:ext uri="{9D8B030D-6E8A-4147-A177-3AD203B41FA5}">
                      <a16:colId xmlns:a16="http://schemas.microsoft.com/office/drawing/2014/main" val="1034259130"/>
                    </a:ext>
                  </a:extLst>
                </a:gridCol>
              </a:tblGrid>
              <a:tr h="5143500">
                <a:tc>
                  <a:txBody>
                    <a:bodyPr/>
                    <a:lstStyle/>
                    <a:p>
                      <a:r>
                        <a:rPr lang="en-GB" sz="2400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Phycomycetes:</a:t>
                      </a:r>
                    </a:p>
                    <a:p>
                      <a:endParaRPr lang="en-GB" sz="2400" u="sng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Albugo</a:t>
                      </a:r>
                      <a:endParaRPr lang="en-GB" sz="2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endParaRPr lang="en-GB" sz="2400" u="sng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89792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B5CF2-3A68-4905-A192-83C1DCE4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21B1-2ED1-4F0C-9FAA-D18D5D90C6E9}" type="datetime1">
              <a:rPr lang="en-GB" smtClean="0"/>
              <a:t>06/05/2024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71D11-12D4-46DE-AFF6-A44879FB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A4D6-9343-4050-B219-9CAC5DEEFB2E}" type="slidenum">
              <a:rPr lang="en-GB" smtClean="0"/>
              <a:t>5</a:t>
            </a:fld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F67CEC-7D7D-417B-A134-F284A06E4C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04263"/>
              </p:ext>
            </p:extLst>
          </p:nvPr>
        </p:nvGraphicFramePr>
        <p:xfrm>
          <a:off x="2908789" y="275487"/>
          <a:ext cx="2825261" cy="514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261">
                  <a:extLst>
                    <a:ext uri="{9D8B030D-6E8A-4147-A177-3AD203B41FA5}">
                      <a16:colId xmlns:a16="http://schemas.microsoft.com/office/drawing/2014/main" val="1034259130"/>
                    </a:ext>
                  </a:extLst>
                </a:gridCol>
              </a:tblGrid>
              <a:tr h="5143500">
                <a:tc>
                  <a:txBody>
                    <a:bodyPr/>
                    <a:lstStyle/>
                    <a:p>
                      <a:pPr algn="l"/>
                      <a:r>
                        <a:rPr lang="en-GB" sz="2000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Ascomycetes</a:t>
                      </a:r>
                      <a:r>
                        <a:rPr lang="en-GB" sz="2000" u="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:</a:t>
                      </a:r>
                    </a:p>
                    <a:p>
                      <a:pPr algn="l"/>
                      <a:endParaRPr lang="en-GB" sz="2000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algn="l"/>
                      <a:r>
                        <a:rPr lang="en-GB" sz="24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8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Yeast</a:t>
                      </a:r>
                      <a:endParaRPr lang="en-GB" sz="2800" u="sng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897927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6CDC7F28-EB89-4272-A6A0-E316D84BE9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000064"/>
              </p:ext>
            </p:extLst>
          </p:nvPr>
        </p:nvGraphicFramePr>
        <p:xfrm>
          <a:off x="5867400" y="281353"/>
          <a:ext cx="2942492" cy="5143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492">
                  <a:extLst>
                    <a:ext uri="{9D8B030D-6E8A-4147-A177-3AD203B41FA5}">
                      <a16:colId xmlns:a16="http://schemas.microsoft.com/office/drawing/2014/main" val="1034259130"/>
                    </a:ext>
                  </a:extLst>
                </a:gridCol>
              </a:tblGrid>
              <a:tr h="5143499">
                <a:tc>
                  <a:txBody>
                    <a:bodyPr/>
                    <a:lstStyle/>
                    <a:p>
                      <a:r>
                        <a:rPr lang="en-GB" b="1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Basidiomycetes:</a:t>
                      </a:r>
                    </a:p>
                    <a:p>
                      <a:endParaRPr lang="en-GB" b="1" u="sng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Agaricas</a:t>
                      </a:r>
                      <a:endParaRPr lang="en-GB" sz="2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endParaRPr lang="en-GB" b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897927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85712D7F-A380-415D-97AD-9564BE94BE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405081"/>
              </p:ext>
            </p:extLst>
          </p:nvPr>
        </p:nvGraphicFramePr>
        <p:xfrm>
          <a:off x="9076592" y="275487"/>
          <a:ext cx="2825261" cy="514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261">
                  <a:extLst>
                    <a:ext uri="{9D8B030D-6E8A-4147-A177-3AD203B41FA5}">
                      <a16:colId xmlns:a16="http://schemas.microsoft.com/office/drawing/2014/main" val="1034259130"/>
                    </a:ext>
                  </a:extLst>
                </a:gridCol>
              </a:tblGrid>
              <a:tr h="5143500">
                <a:tc>
                  <a:txBody>
                    <a:bodyPr/>
                    <a:lstStyle/>
                    <a:p>
                      <a:r>
                        <a:rPr lang="en-GB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Deuteromycetes</a:t>
                      </a:r>
                      <a:r>
                        <a:rPr lang="en-GB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:</a:t>
                      </a:r>
                    </a:p>
                    <a:p>
                      <a:endParaRPr lang="en-GB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Trichoderma</a:t>
                      </a:r>
                      <a:endParaRPr lang="en-GB" sz="2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endParaRPr lang="en-GB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endParaRPr lang="en-GB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endParaRPr lang="en-GB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89792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A765916-7DE4-4949-B18E-E7A0DF6B4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5275" y="1720114"/>
            <a:ext cx="2351942" cy="27783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B520B8-C0A1-4635-938A-8B23D46417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042139" y="1720114"/>
            <a:ext cx="2558561" cy="27783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598C5B-77B9-4DE3-90A3-86C3C63718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119446" y="1720114"/>
            <a:ext cx="2438400" cy="27112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4CF05B-2CCC-47D4-ACAA-E3BA12D24A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429" y="1720114"/>
            <a:ext cx="2333625" cy="271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2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21B9D-2B63-44B6-8DF5-81A58BA6C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GB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Structure</a:t>
            </a:r>
          </a:p>
          <a:p>
            <a:pPr marL="0" indent="0">
              <a:buNone/>
            </a:pPr>
            <a:endParaRPr lang="en-GB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3CA36-20B2-4583-BECD-10F5A50C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21B1-2ED1-4F0C-9FAA-D18D5D90C6E9}" type="datetime1">
              <a:rPr lang="en-GB" smtClean="0"/>
              <a:t>06/05/2024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94537-49D8-4DE2-B4CD-47E467C0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A4D6-9343-4050-B219-9CAC5DEEFB2E}" type="slidenum">
              <a:rPr lang="en-GB" smtClean="0"/>
              <a:t>6</a:t>
            </a:fld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F6608B2-3A43-4FA4-BD9A-6B358F5C0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534" y="703629"/>
            <a:ext cx="4510820" cy="54507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72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5FE25-2CF7-4C11-9A2D-DC4CEFD8B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25" y="109058"/>
            <a:ext cx="11870422" cy="6576968"/>
          </a:xfrm>
        </p:spPr>
        <p:txBody>
          <a:bodyPr/>
          <a:lstStyle/>
          <a:p>
            <a:pPr marL="0" indent="0">
              <a:buNone/>
            </a:pPr>
            <a:r>
              <a:rPr lang="en-GB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fungal disease 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B96E4A-82C2-4303-9FE7-62745CA18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76870"/>
              </p:ext>
            </p:extLst>
          </p:nvPr>
        </p:nvGraphicFramePr>
        <p:xfrm>
          <a:off x="547148" y="738232"/>
          <a:ext cx="3353733" cy="504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3733">
                  <a:extLst>
                    <a:ext uri="{9D8B030D-6E8A-4147-A177-3AD203B41FA5}">
                      <a16:colId xmlns:a16="http://schemas.microsoft.com/office/drawing/2014/main" val="1476323806"/>
                    </a:ext>
                  </a:extLst>
                </a:gridCol>
              </a:tblGrid>
              <a:tr h="5041784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Aspergillosis: </a:t>
                      </a:r>
                    </a:p>
                    <a:p>
                      <a:pPr marL="0" indent="0">
                        <a:buNone/>
                      </a:pP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Allergy reaction and Chronic lung condition occurs.</a:t>
                      </a:r>
                    </a:p>
                    <a:p>
                      <a:pPr marL="0" indent="0">
                        <a:buNone/>
                      </a:pP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22068"/>
                  </a:ext>
                </a:extLst>
              </a:tr>
            </a:tbl>
          </a:graphicData>
        </a:graphic>
      </p:graphicFrame>
      <p:pic>
        <p:nvPicPr>
          <p:cNvPr id="5" name="Picture 8" descr="Aspergillosis - Dermatology Advisor">
            <a:extLst>
              <a:ext uri="{FF2B5EF4-FFF2-40B4-BE49-F238E27FC236}">
                <a16:creationId xmlns:a16="http://schemas.microsoft.com/office/drawing/2014/main" id="{5B4F1304-8B17-4184-AAD4-A7462B98A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21" y="2779159"/>
            <a:ext cx="3054991" cy="264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2CDCCBC-FF61-4F71-AAC9-029F81E84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78335"/>
              </p:ext>
            </p:extLst>
          </p:nvPr>
        </p:nvGraphicFramePr>
        <p:xfrm>
          <a:off x="4135772" y="738231"/>
          <a:ext cx="3573711" cy="504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711">
                  <a:extLst>
                    <a:ext uri="{9D8B030D-6E8A-4147-A177-3AD203B41FA5}">
                      <a16:colId xmlns:a16="http://schemas.microsoft.com/office/drawing/2014/main" val="1476323806"/>
                    </a:ext>
                  </a:extLst>
                </a:gridCol>
              </a:tblGrid>
              <a:tr h="50417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2. Ringworm: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>
                          <a:solidFill>
                            <a:schemeClr val="tx1"/>
                          </a:solidFill>
                        </a:rPr>
                        <a:t>Red,circular</a:t>
                      </a: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 rash is shown in skin and nails.</a:t>
                      </a:r>
                    </a:p>
                    <a:p>
                      <a:pPr marL="0" indent="0">
                        <a:buNone/>
                      </a:pP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22068"/>
                  </a:ext>
                </a:extLst>
              </a:tr>
            </a:tbl>
          </a:graphicData>
        </a:graphic>
      </p:graphicFrame>
      <p:pic>
        <p:nvPicPr>
          <p:cNvPr id="7" name="Picture 4" descr="Ringworm - Aura Dermatology">
            <a:extLst>
              <a:ext uri="{FF2B5EF4-FFF2-40B4-BE49-F238E27FC236}">
                <a16:creationId xmlns:a16="http://schemas.microsoft.com/office/drawing/2014/main" id="{F59D0BCF-D591-4A32-BD76-54E0C068C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304" y="2779158"/>
            <a:ext cx="3409112" cy="264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94E1DC83-6132-47FD-88EE-822F116F3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394622"/>
              </p:ext>
            </p:extLst>
          </p:nvPr>
        </p:nvGraphicFramePr>
        <p:xfrm>
          <a:off x="7944374" y="738230"/>
          <a:ext cx="3162650" cy="5023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650">
                  <a:extLst>
                    <a:ext uri="{9D8B030D-6E8A-4147-A177-3AD203B41FA5}">
                      <a16:colId xmlns:a16="http://schemas.microsoft.com/office/drawing/2014/main" val="2246848677"/>
                    </a:ext>
                  </a:extLst>
                </a:gridCol>
              </a:tblGrid>
              <a:tr h="5023217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3.Blastomycosis:</a:t>
                      </a:r>
                    </a:p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cough, fever, chills, muscle aches, joint pain, and chest pain.</a:t>
                      </a:r>
                    </a:p>
                    <a:p>
                      <a:endParaRPr lang="en-GB" sz="2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2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21499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6EA83C-6FD8-4109-BB53-478A9EB76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37488" y="2779158"/>
            <a:ext cx="2974637" cy="2648517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1F1E6A-F1C6-4C5B-A41B-1B7CB49A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D762-AE6E-415B-8934-1EB2E5E08ACA}" type="datetime1">
              <a:rPr lang="en-GB" smtClean="0"/>
              <a:t>06/05/2024</a:t>
            </a:fld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7171B-97BA-465C-A821-F83165BE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A4D6-9343-4050-B219-9CAC5DEEFB2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27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8CE9892-8B48-4301-BC06-1AD861417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22194" y="1056082"/>
            <a:ext cx="3684321" cy="4941651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38242A9-2CA4-4AF8-9F42-2855F79B0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</a:t>
            </a:r>
            <a:r>
              <a:rPr lang="en-GB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Economical Importance </a:t>
            </a:r>
          </a:p>
        </p:txBody>
      </p:sp>
      <p:pic>
        <p:nvPicPr>
          <p:cNvPr id="11" name="Picture 10" descr="A field of corn growing&#10;&#10;Description automatically generated">
            <a:extLst>
              <a:ext uri="{FF2B5EF4-FFF2-40B4-BE49-F238E27FC236}">
                <a16:creationId xmlns:a16="http://schemas.microsoft.com/office/drawing/2014/main" id="{17EE6763-BA89-4C91-BD7D-07A9E543F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6780" y="1056084"/>
            <a:ext cx="3615656" cy="5033901"/>
          </a:xfrm>
          <a:prstGeom prst="rect">
            <a:avLst/>
          </a:prstGeom>
          <a:solidFill>
            <a:schemeClr val="accent1">
              <a:tint val="40000"/>
              <a:alpha val="26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EE0E6C6-E279-4EC3-A6FA-E3443D4FB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848560"/>
              </p:ext>
            </p:extLst>
          </p:nvPr>
        </p:nvGraphicFramePr>
        <p:xfrm>
          <a:off x="396780" y="1056084"/>
          <a:ext cx="3615656" cy="5033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656">
                  <a:extLst>
                    <a:ext uri="{9D8B030D-6E8A-4147-A177-3AD203B41FA5}">
                      <a16:colId xmlns:a16="http://schemas.microsoft.com/office/drawing/2014/main" val="3973967813"/>
                    </a:ext>
                  </a:extLst>
                </a:gridCol>
              </a:tblGrid>
              <a:tr h="5033899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Agriculture:</a:t>
                      </a: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GB" sz="2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Pest</a:t>
                      </a: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GB" sz="2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Agri engineering</a:t>
                      </a: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GB" sz="2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One gene one enzyme hypothesis</a:t>
                      </a: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GB" sz="2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Symbiosis</a:t>
                      </a:r>
                    </a:p>
                    <a:p>
                      <a:endParaRPr lang="en-GB" b="0" dirty="0"/>
                    </a:p>
                  </a:txBody>
                  <a:tcPr>
                    <a:solidFill>
                      <a:schemeClr val="bg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149947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2502E-30AA-4595-9C13-7D031B41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E85F-BC06-482D-8B0C-05536A8B5C1B}" type="datetime1">
              <a:rPr lang="en-GB" smtClean="0"/>
              <a:t>06/05/2024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B4E94-3D75-4C2E-803A-4AF01620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A4D6-9343-4050-B219-9CAC5DEEFB2E}" type="slidenum">
              <a:rPr lang="en-GB" smtClean="0"/>
              <a:t>8</a:t>
            </a:fld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6CE062C-B512-4158-8469-9D09C7907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340484" y="1056084"/>
            <a:ext cx="3986394" cy="5033901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41E5B41-D789-4C10-938D-94705B604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82970"/>
              </p:ext>
            </p:extLst>
          </p:nvPr>
        </p:nvGraphicFramePr>
        <p:xfrm>
          <a:off x="4333590" y="1056082"/>
          <a:ext cx="3986394" cy="5033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6394">
                  <a:extLst>
                    <a:ext uri="{9D8B030D-6E8A-4147-A177-3AD203B41FA5}">
                      <a16:colId xmlns:a16="http://schemas.microsoft.com/office/drawing/2014/main" val="2659892041"/>
                    </a:ext>
                  </a:extLst>
                </a:gridCol>
              </a:tblGrid>
              <a:tr h="50339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Medicine: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24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</a:t>
                      </a:r>
                      <a:r>
                        <a:rPr lang="en-GB" sz="28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.Antibiotics</a:t>
                      </a:r>
                      <a:endParaRPr lang="en-GB" sz="2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ii.Post</a:t>
                      </a:r>
                      <a:r>
                        <a:rPr lang="en-GB" sz="2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child birth bleed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iii.Prevent</a:t>
                      </a:r>
                      <a:r>
                        <a:rPr lang="en-GB" sz="2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cancer</a:t>
                      </a:r>
                    </a:p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88317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263C61B-3CD1-46D5-A5E5-0F5553E5C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933681"/>
              </p:ext>
            </p:extLst>
          </p:nvPr>
        </p:nvGraphicFramePr>
        <p:xfrm>
          <a:off x="8429088" y="1056082"/>
          <a:ext cx="3684321" cy="5033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4321">
                  <a:extLst>
                    <a:ext uri="{9D8B030D-6E8A-4147-A177-3AD203B41FA5}">
                      <a16:colId xmlns:a16="http://schemas.microsoft.com/office/drawing/2014/main" val="1056143540"/>
                    </a:ext>
                  </a:extLst>
                </a:gridCol>
              </a:tblGrid>
              <a:tr h="5033901">
                <a:tc>
                  <a:txBody>
                    <a:bodyPr/>
                    <a:lstStyle/>
                    <a:p>
                      <a:r>
                        <a:rPr lang="en-GB" sz="3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Food:</a:t>
                      </a:r>
                    </a:p>
                    <a:p>
                      <a:endParaRPr lang="en-GB" sz="3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571500" indent="-571500">
                        <a:buFont typeface="+mj-lt"/>
                        <a:buAutoNum type="romanLcPeriod"/>
                      </a:pPr>
                      <a:r>
                        <a:rPr lang="en-GB" sz="3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Mushroom</a:t>
                      </a:r>
                    </a:p>
                    <a:p>
                      <a:pPr marL="571500" indent="-571500">
                        <a:buFont typeface="+mj-lt"/>
                        <a:buAutoNum type="romanLcPeriod"/>
                      </a:pPr>
                      <a:r>
                        <a:rPr lang="en-GB" sz="3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Fermentation</a:t>
                      </a:r>
                    </a:p>
                    <a:p>
                      <a:pPr marL="571500" indent="-571500">
                        <a:buFont typeface="+mj-lt"/>
                        <a:buAutoNum type="romanLcPeriod"/>
                      </a:pPr>
                      <a:r>
                        <a:rPr lang="en-GB" sz="3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Baking</a:t>
                      </a:r>
                    </a:p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6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575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821548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WhatsApp Video 2024-05-03 at 22.38.21_360a55df">
            <a:hlinkClick r:id="" action="ppaction://media"/>
            <a:extLst>
              <a:ext uri="{FF2B5EF4-FFF2-40B4-BE49-F238E27FC236}">
                <a16:creationId xmlns:a16="http://schemas.microsoft.com/office/drawing/2014/main" id="{30422394-1505-4EEF-96F0-F222482DA0F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68619" y="571500"/>
            <a:ext cx="6630493" cy="497241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5DCAF-3DA1-4690-AA34-5FC8B076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4309-A4CB-443C-AE92-EEBB07700FAB}" type="datetime1">
              <a:rPr lang="en-GB" smtClean="0"/>
              <a:t>06/05/2024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52F16-D0BA-449F-BED0-D491FC05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A4D6-9343-4050-B219-9CAC5DEEFB2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376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6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</TotalTime>
  <Words>220</Words>
  <Application>Microsoft Office PowerPoint</Application>
  <PresentationFormat>Widescreen</PresentationFormat>
  <Paragraphs>122</Paragraphs>
  <Slides>9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Yeamin Alam Chowdhury BMB22001     Fungi</dc:title>
  <dc:creator>Yeamin Alam Chowdhury</dc:creator>
  <cp:lastModifiedBy>Yeamin Alam Chowdhury</cp:lastModifiedBy>
  <cp:revision>28</cp:revision>
  <dcterms:created xsi:type="dcterms:W3CDTF">2024-05-04T12:00:27Z</dcterms:created>
  <dcterms:modified xsi:type="dcterms:W3CDTF">2024-05-06T04:44:15Z</dcterms:modified>
</cp:coreProperties>
</file>