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2"/>
  </p:notesMasterIdLst>
  <p:sldIdLst>
    <p:sldId id="256" r:id="rId2"/>
    <p:sldId id="263" r:id="rId3"/>
    <p:sldId id="262" r:id="rId4"/>
    <p:sldId id="266" r:id="rId5"/>
    <p:sldId id="267" r:id="rId6"/>
    <p:sldId id="269" r:id="rId7"/>
    <p:sldId id="268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7917" autoAdjust="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6D677-1421-4ED5-85A3-6849AC532993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97826-45DC-4A4B-8439-54BABBBF3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1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of hands:</a:t>
            </a:r>
          </a:p>
          <a:p>
            <a:r>
              <a:rPr lang="en-US" dirty="0" smtClean="0"/>
              <a:t>  - how many have heard of the Core Guidelines other than in the</a:t>
            </a:r>
            <a:r>
              <a:rPr lang="en-US" baseline="0" dirty="0" smtClean="0"/>
              <a:t> title and abstract of this talk?</a:t>
            </a:r>
          </a:p>
          <a:p>
            <a:r>
              <a:rPr lang="en-US" baseline="0" dirty="0" smtClean="0"/>
              <a:t>  - how many have gone to the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site and looked at even one guideline, once?</a:t>
            </a:r>
          </a:p>
          <a:p>
            <a:r>
              <a:rPr lang="en-US" baseline="0" dirty="0" smtClean="0"/>
              <a:t>  - how many have changed how you were going to code something, or persuaded someone else how to code something, drawing on a guideline?</a:t>
            </a:r>
          </a:p>
          <a:p>
            <a:r>
              <a:rPr lang="en-US" dirty="0" smtClean="0"/>
              <a:t>(Kate Gregory)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1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Adopted from https://engineering.tamu.edu/media/3627488/no-littering-tamu.pdf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Adopted from https://engineering.tamu.edu/media/3627488/no-littering-tamu.pdf</a:t>
            </a:r>
          </a:p>
          <a:p>
            <a:r>
              <a:rPr lang="en-US" dirty="0" smtClean="0"/>
              <a:t>Example</a:t>
            </a:r>
            <a:r>
              <a:rPr lang="en-US" baseline="0" dirty="0" smtClean="0"/>
              <a:t>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Adopted from https://engineering.tamu.edu/media/3627488/no-littering-tamu.pdf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88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https://github.com/isocpp/CppCoreGuidelines/blob/master/docs/gsl-intro.md</a:t>
            </a:r>
          </a:p>
          <a:p>
            <a:r>
              <a:rPr lang="en-US" dirty="0" smtClean="0"/>
              <a:t>Also </a:t>
            </a:r>
            <a:r>
              <a:rPr lang="en-US" dirty="0" err="1" smtClean="0"/>
              <a:t>gsl</a:t>
            </a:r>
            <a:r>
              <a:rPr lang="en-US" dirty="0" smtClean="0"/>
              <a:t>::span&lt;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99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Inspired by https://www.youtube.com/watch?v=qjxBKINAWk0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5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97826-45DC-4A4B-8439-54BABBBF39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3903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17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4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 rot="5400000">
            <a:off x="10139596" y="1806743"/>
            <a:ext cx="1022683" cy="304799"/>
          </a:xfrm>
        </p:spPr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8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7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9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6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9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5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CF86-D7C6-438A-BC57-C735F77E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7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tamu.edu/media/3627488/no-littering-tamu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qjxBKINAWk0" TargetMode="External"/><Relationship Id="rId4" Type="http://schemas.openxmlformats.org/officeDocument/2006/relationships/hyperlink" Target="https://github.com/isocpp/CppCoreGuidelines/blob/master/docs/gsl-intro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cpp/CppCoreGuidelines/blob/master/CppCoreGuidelines.md#f24-use-a-spant-or-a-span_pt-to-designate-a-half-open-sequ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cpp/CppCoreGuidelines/blob/master/CppCoreGuidelines.md#f24-use-a-spant-or-a-span_pt-to-designate-a-half-open-sequen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cpp/CppCoreGuidelines/blob/master/CppCoreGuidelines.md#f24-use-a-spant-or-a-span_pt-to-designate-a-half-open-sequen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cpp/CppCoreGuidelines/blob/master/CppCoreGuidelines.md#f24-use-a-spant-or-a-span_pt-to-designate-a-half-open-seque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C4GC:</a:t>
            </a:r>
            <a:br>
              <a:rPr lang="en-US" dirty="0" smtClean="0"/>
            </a:br>
            <a:r>
              <a:rPr lang="en-US" dirty="0" err="1" smtClean="0"/>
              <a:t>gsl</a:t>
            </a:r>
            <a:r>
              <a:rPr lang="en-US" dirty="0" smtClean="0"/>
              <a:t>::span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Yair Friedman</a:t>
            </a:r>
            <a:endParaRPr lang="en-US" dirty="0"/>
          </a:p>
        </p:txBody>
      </p:sp>
      <p:pic>
        <p:nvPicPr>
          <p:cNvPr id="1025" name="Picture 1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8316" y="615214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5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smtClean="0"/>
              <a:t>Sources</a:t>
            </a:r>
          </a:p>
          <a:p>
            <a:pPr marL="0" indent="0">
              <a:buNone/>
            </a:pPr>
            <a:r>
              <a:rPr lang="en-US" sz="1200" dirty="0" smtClean="0"/>
              <a:t>(</a:t>
            </a:r>
            <a:r>
              <a:rPr lang="en-US" sz="1200" dirty="0"/>
              <a:t>Kate Gregory</a:t>
            </a:r>
            <a:r>
              <a:rPr lang="en-US" sz="1200" dirty="0" smtClean="0"/>
              <a:t>)</a:t>
            </a:r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engineering.tamu.edu/media/3627488/no-littering-tamu.pdf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github.com/isocpp/CppCoreGuidelines/blob/master/docs/gsl-intro.md</a:t>
            </a:r>
            <a:endParaRPr lang="en-US" sz="1200" dirty="0" smtClean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www.youtube.com/watch?v=qjxBKINAWk0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 smtClean="0"/>
              <a:t>What we will see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smtClean="0"/>
              <a:t>№1disliked </a:t>
            </a:r>
            <a:r>
              <a:rPr lang="en-US" dirty="0"/>
              <a:t>C++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Guideline F.24 </a:t>
            </a:r>
          </a:p>
          <a:p>
            <a:r>
              <a:rPr lang="en-US" dirty="0" smtClean="0"/>
              <a:t>Caller view</a:t>
            </a:r>
          </a:p>
          <a:p>
            <a:pPr lvl="1"/>
            <a:r>
              <a:rPr lang="en-US" dirty="0" smtClean="0"/>
              <a:t>Live example</a:t>
            </a:r>
          </a:p>
          <a:p>
            <a:r>
              <a:rPr lang="en-US" dirty="0" err="1" smtClean="0"/>
              <a:t>Calee</a:t>
            </a:r>
            <a:r>
              <a:rPr lang="en-US" dirty="0" smtClean="0"/>
              <a:t> view</a:t>
            </a:r>
          </a:p>
          <a:p>
            <a:pPr lvl="1"/>
            <a:r>
              <a:rPr lang="en-US" dirty="0" smtClean="0"/>
              <a:t>Live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Summary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15-Mar-2018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2208"/>
          </a:xfrm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/>
              <a:t>№ </a:t>
            </a:r>
            <a:r>
              <a:rPr lang="en-US" dirty="0" smtClean="0"/>
              <a:t>1disliked C++ feature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92442"/>
            <a:ext cx="10873102" cy="4965032"/>
          </a:xfrm>
        </p:spPr>
        <p:txBody>
          <a:bodyPr>
            <a:no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7200" dirty="0" smtClean="0">
                <a:latin typeface="Consolas" panose="020B0609020204030204" pitchFamily="49" charset="0"/>
              </a:rPr>
              <a:t>T*</a:t>
            </a:r>
          </a:p>
          <a:p>
            <a:pPr lvl="0">
              <a:buClr>
                <a:srgbClr val="4E67C8"/>
              </a:buClr>
            </a:pPr>
            <a:r>
              <a:rPr lang="en-US" dirty="0" smtClean="0">
                <a:solidFill>
                  <a:prstClr val="white"/>
                </a:solidFill>
              </a:rPr>
              <a:t>Who owns the memory? (</a:t>
            </a:r>
            <a:r>
              <a:rPr lang="en-US" dirty="0" err="1" smtClean="0">
                <a:solidFill>
                  <a:prstClr val="white"/>
                </a:solidFill>
              </a:rPr>
              <a:t>gsl</a:t>
            </a:r>
            <a:r>
              <a:rPr lang="en-US" dirty="0" smtClean="0">
                <a:solidFill>
                  <a:prstClr val="white"/>
                </a:solidFill>
              </a:rPr>
              <a:t>::owner&lt;T&gt; and </a:t>
            </a:r>
            <a:r>
              <a:rPr lang="en-US" dirty="0" err="1" smtClean="0">
                <a:solidFill>
                  <a:prstClr val="white"/>
                </a:solidFill>
              </a:rPr>
              <a:t>gsl</a:t>
            </a:r>
            <a:r>
              <a:rPr lang="en-US" dirty="0" smtClean="0">
                <a:solidFill>
                  <a:prstClr val="white"/>
                </a:solidFill>
              </a:rPr>
              <a:t>::observer&lt;T&gt;)</a:t>
            </a:r>
          </a:p>
          <a:p>
            <a:pPr lvl="0">
              <a:buClr>
                <a:srgbClr val="4E67C8"/>
              </a:buClr>
            </a:pPr>
            <a:r>
              <a:rPr lang="en-US" dirty="0" smtClean="0">
                <a:solidFill>
                  <a:prstClr val="white"/>
                </a:solidFill>
              </a:rPr>
              <a:t>Can it be null</a:t>
            </a:r>
            <a:r>
              <a:rPr lang="en-US" dirty="0">
                <a:solidFill>
                  <a:prstClr val="white"/>
                </a:solidFill>
              </a:rPr>
              <a:t>?  </a:t>
            </a:r>
            <a:r>
              <a:rPr lang="en-US" dirty="0" smtClean="0">
                <a:solidFill>
                  <a:prstClr val="white"/>
                </a:solidFill>
              </a:rPr>
              <a:t>(</a:t>
            </a:r>
            <a:r>
              <a:rPr lang="en-US" dirty="0" err="1" smtClean="0">
                <a:solidFill>
                  <a:prstClr val="white"/>
                </a:solidFill>
              </a:rPr>
              <a:t>gsl</a:t>
            </a:r>
            <a:r>
              <a:rPr lang="en-US" dirty="0" smtClean="0">
                <a:solidFill>
                  <a:prstClr val="white"/>
                </a:solidFill>
              </a:rPr>
              <a:t>::</a:t>
            </a:r>
            <a:r>
              <a:rPr lang="en-US" dirty="0" err="1" smtClean="0">
                <a:solidFill>
                  <a:prstClr val="white"/>
                </a:solidFill>
              </a:rPr>
              <a:t>not_null</a:t>
            </a:r>
            <a:r>
              <a:rPr lang="en-US" dirty="0" smtClean="0">
                <a:solidFill>
                  <a:prstClr val="white"/>
                </a:solidFill>
              </a:rPr>
              <a:t>&lt;T&gt; and </a:t>
            </a:r>
            <a:r>
              <a:rPr lang="en-US" dirty="0" err="1" smtClean="0">
                <a:solidFill>
                  <a:prstClr val="white"/>
                </a:solidFill>
              </a:rPr>
              <a:t>std</a:t>
            </a:r>
            <a:r>
              <a:rPr lang="en-US" dirty="0" smtClean="0">
                <a:solidFill>
                  <a:prstClr val="white"/>
                </a:solidFill>
              </a:rPr>
              <a:t>::optional&lt;T&gt;)</a:t>
            </a:r>
          </a:p>
          <a:p>
            <a:pPr>
              <a:buClr>
                <a:srgbClr val="4E67C8"/>
              </a:buClr>
            </a:pPr>
            <a:r>
              <a:rPr lang="en-US" dirty="0" smtClean="0">
                <a:solidFill>
                  <a:prstClr val="white"/>
                </a:solidFill>
              </a:rPr>
              <a:t>Is it just </a:t>
            </a:r>
            <a:r>
              <a:rPr lang="en-US" dirty="0">
                <a:solidFill>
                  <a:prstClr val="white"/>
                </a:solidFill>
              </a:rPr>
              <a:t>a pointer or </a:t>
            </a:r>
            <a:r>
              <a:rPr lang="en-US" dirty="0" smtClean="0">
                <a:solidFill>
                  <a:prstClr val="white"/>
                </a:solidFill>
              </a:rPr>
              <a:t>a decayed array?</a:t>
            </a:r>
            <a:endParaRPr lang="en-US" dirty="0">
              <a:solidFill>
                <a:prstClr val="white"/>
              </a:solidFill>
            </a:endParaRPr>
          </a:p>
          <a:p>
            <a:pPr lvl="0">
              <a:buClr>
                <a:srgbClr val="4E67C8"/>
              </a:buClr>
            </a:pPr>
            <a:r>
              <a:rPr lang="en-US" dirty="0" smtClean="0">
                <a:solidFill>
                  <a:prstClr val="white"/>
                </a:solidFill>
              </a:rPr>
              <a:t>If it is an array:</a:t>
            </a:r>
          </a:p>
          <a:p>
            <a:pPr lvl="1">
              <a:buClr>
                <a:srgbClr val="4E67C8"/>
              </a:buClr>
            </a:pPr>
            <a:r>
              <a:rPr lang="en-US" dirty="0" smtClean="0">
                <a:solidFill>
                  <a:prstClr val="white"/>
                </a:solidFill>
                <a:latin typeface="Consolas" panose="020B0609020204030204" pitchFamily="49" charset="0"/>
              </a:rPr>
              <a:t>(T* </a:t>
            </a:r>
            <a:r>
              <a:rPr lang="en-US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vp</a:t>
            </a:r>
            <a:r>
              <a:rPr lang="en-US" dirty="0" smtClean="0">
                <a:solidFill>
                  <a:prstClr val="whit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solidFill>
                  <a:prstClr val="white"/>
                </a:solidFill>
                <a:latin typeface="Consolas" panose="020B0609020204030204" pitchFamily="49" charset="0"/>
              </a:rPr>
              <a:t> size)</a:t>
            </a:r>
          </a:p>
          <a:p>
            <a:pPr lvl="1">
              <a:buClr>
                <a:srgbClr val="4E67C8"/>
              </a:buClr>
            </a:pPr>
            <a:r>
              <a:rPr lang="en-US" dirty="0" smtClean="0">
                <a:solidFill>
                  <a:prstClr val="white"/>
                </a:solidFill>
                <a:latin typeface="+mn-lt"/>
              </a:rPr>
              <a:t>Size errors cannot be checked at compile time, or at runtime</a:t>
            </a:r>
          </a:p>
          <a:p>
            <a:pPr lvl="0">
              <a:buClr>
                <a:srgbClr val="4E67C8"/>
              </a:buClr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252818"/>
            <a:ext cx="9404723" cy="43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5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92442"/>
            <a:ext cx="10873102" cy="4965032"/>
          </a:xfrm>
        </p:spPr>
        <p:txBody>
          <a:bodyPr>
            <a:noAutofit/>
          </a:bodyPr>
          <a:lstStyle/>
          <a:p>
            <a:pPr marL="0" lvl="0" indent="0">
              <a:buClr>
                <a:srgbClr val="4E67C8"/>
              </a:buCl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void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 </a:t>
            </a:r>
            <a:r>
              <a:rPr lang="en-US" dirty="0">
                <a:latin typeface="Consolas" panose="020B0609020204030204" pitchFamily="49" charset="0"/>
              </a:rPr>
              <a:t>p,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a[100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f(a, 100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f(a</a:t>
            </a:r>
            <a:r>
              <a:rPr lang="en-US" dirty="0" smtClean="0">
                <a:latin typeface="Consolas" panose="020B0609020204030204" pitchFamily="49" charset="0"/>
              </a:rPr>
              <a:t>, 1000);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BAD</a:t>
            </a:r>
          </a:p>
          <a:p>
            <a:pPr marL="0" lvl="0" indent="0">
              <a:buClr>
                <a:srgbClr val="4E67C8"/>
              </a:buClr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252818"/>
            <a:ext cx="9404723" cy="43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Rectangle 2">
            <a:hlinkClick r:id="rId3"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406941"/>
            <a:ext cx="97892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F.24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Use a 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span&lt;T&gt;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a </a:t>
            </a:r>
            <a:r>
              <a:rPr kumimoji="0" lang="en-US" altLang="en-US" sz="4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span_p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designate a half-open sequence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92442"/>
            <a:ext cx="10873102" cy="4965032"/>
          </a:xfrm>
        </p:spPr>
        <p:txBody>
          <a:bodyPr>
            <a:noAutofit/>
          </a:bodyPr>
          <a:lstStyle/>
          <a:p>
            <a:pPr marL="0" lvl="0" indent="0"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gsl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::span&lt;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a[100];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...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f(a);</a:t>
            </a:r>
          </a:p>
          <a:p>
            <a:pPr marL="0" lvl="0" indent="0">
              <a:buClr>
                <a:srgbClr val="4E67C8"/>
              </a:buClr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OR</a:t>
            </a:r>
          </a:p>
          <a:p>
            <a:pPr marL="0" indent="0"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</a:rPr>
              <a:t>span&lt;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&gt;{</a:t>
            </a:r>
            <a:r>
              <a:rPr lang="en-US" dirty="0">
                <a:latin typeface="Consolas" panose="020B0609020204030204" pitchFamily="49" charset="0"/>
              </a:rPr>
              <a:t>a});</a:t>
            </a:r>
          </a:p>
          <a:p>
            <a:pPr marL="0" indent="0">
              <a:buClr>
                <a:srgbClr val="4E67C8"/>
              </a:buClr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OR EVEN</a:t>
            </a:r>
          </a:p>
          <a:p>
            <a:pPr marL="0" indent="0"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f(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smtClean="0">
                <a:latin typeface="Consolas" panose="020B0609020204030204" pitchFamily="49" charset="0"/>
              </a:rPr>
              <a:t>span&lt;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, 100&gt;{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</a:rPr>
              <a:t>});</a:t>
            </a:r>
          </a:p>
          <a:p>
            <a:pPr marL="0" indent="0">
              <a:buClr>
                <a:srgbClr val="4E67C8"/>
              </a:buClr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4E67C8"/>
              </a:buClr>
              <a:buNone/>
            </a:pPr>
            <a:r>
              <a:rPr lang="en-US" sz="1200" dirty="0" err="1">
                <a:latin typeface="Consolas" panose="020B0609020204030204" pitchFamily="49" charset="0"/>
              </a:rPr>
              <a:t>span_p</a:t>
            </a:r>
            <a:r>
              <a:rPr lang="en-US" sz="1200" dirty="0">
                <a:latin typeface="Consolas" panose="020B0609020204030204" pitchFamily="49" charset="0"/>
              </a:rPr>
              <a:t>&lt;T&gt; // {p, predicate} [</a:t>
            </a:r>
            <a:r>
              <a:rPr lang="en-US" sz="1200" dirty="0" err="1">
                <a:latin typeface="Consolas" panose="020B0609020204030204" pitchFamily="49" charset="0"/>
              </a:rPr>
              <a:t>p:q</a:t>
            </a:r>
            <a:r>
              <a:rPr lang="en-US" sz="1200" dirty="0">
                <a:latin typeface="Consolas" panose="020B0609020204030204" pitchFamily="49" charset="0"/>
              </a:rPr>
              <a:t>) where q is the first element for which predicate(*p) is </a:t>
            </a:r>
            <a:r>
              <a:rPr lang="en-US" sz="1200" dirty="0" smtClean="0">
                <a:latin typeface="Consolas" panose="020B0609020204030204" pitchFamily="49" charset="0"/>
              </a:rPr>
              <a:t>true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lvl="0" indent="0">
              <a:buClr>
                <a:srgbClr val="4E67C8"/>
              </a:buClr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252818"/>
            <a:ext cx="9404723" cy="43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Rectangle 2">
            <a:hlinkClick r:id="rId3"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406941"/>
            <a:ext cx="978927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effectLst/>
              </a:rPr>
              <a:t>F.24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effectLst/>
              </a:rPr>
              <a:t>: Use a 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effectLst/>
                <a:latin typeface="Consolas" panose="020B0609020204030204" pitchFamily="49" charset="0"/>
              </a:rPr>
              <a:t>span&lt;T&gt;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effectLst/>
              </a:rPr>
              <a:t> to designate a half-open sequence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92442"/>
            <a:ext cx="10873102" cy="4965032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void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* </a:t>
            </a:r>
            <a:r>
              <a:rPr lang="en-US" dirty="0">
                <a:latin typeface="Consolas" panose="020B0609020204030204" pitchFamily="49" charset="0"/>
              </a:rPr>
              <a:t>p,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n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P can be null?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//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if (!p) return;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for (auto </a:t>
            </a:r>
            <a:r>
              <a:rPr lang="en-US" dirty="0" smtClean="0">
                <a:latin typeface="Consolas" panose="020B0609020204030204" pitchFamily="49" charset="0"/>
              </a:rPr>
              <a:t>i=0u </a:t>
            </a:r>
            <a:r>
              <a:rPr lang="en-US" dirty="0">
                <a:latin typeface="Consolas" panose="020B0609020204030204" pitchFamily="49" charset="0"/>
              </a:rPr>
              <a:t>; i&lt;n ;i++) {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*(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p+i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&lt;&lt; ' ';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a[100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...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f(a, 100);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OK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f(NULL, 10);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BAD</a:t>
            </a:r>
          </a:p>
          <a:p>
            <a:pPr mar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f(NULL, 0);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OK???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252818"/>
            <a:ext cx="9404723" cy="43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Rectangle 2">
            <a:hlinkClick r:id="rId3"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714717"/>
            <a:ext cx="97892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From the </a:t>
            </a:r>
            <a:r>
              <a:rPr kumimoji="0" lang="en-US" altLang="en-US" sz="4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calee</a:t>
            </a: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</a:t>
            </a:r>
            <a:endParaRPr kumimoji="0" lang="en-US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92442"/>
            <a:ext cx="10873102" cy="4965032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gsl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smtClean="0">
                <a:latin typeface="Consolas" panose="020B0609020204030204" pitchFamily="49" charset="0"/>
              </a:rPr>
              <a:t>f(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gsl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::span&lt;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 err="1" smtClean="0">
                <a:latin typeface="Consolas" panose="020B0609020204030204" pitchFamily="49" charset="0"/>
              </a:rPr>
              <a:t>arr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for 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auto x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smtClean="0">
                <a:latin typeface="Consolas" panose="020B0609020204030204" pitchFamily="49" charset="0"/>
              </a:rPr>
              <a:t>{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RANGE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x &lt;&lt; ' ';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 	for (auto </a:t>
            </a:r>
            <a:r>
              <a:rPr lang="en-US" dirty="0" smtClean="0">
                <a:latin typeface="Consolas" panose="020B0609020204030204" pitchFamily="49" charset="0"/>
              </a:rPr>
              <a:t>i=</a:t>
            </a:r>
            <a:r>
              <a:rPr lang="en-US" b="1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gsl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::index</a:t>
            </a:r>
            <a:r>
              <a:rPr lang="en-US" dirty="0">
                <a:latin typeface="Consolas" panose="020B0609020204030204" pitchFamily="49" charset="0"/>
              </a:rPr>
              <a:t>{0}; i&lt;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.size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; i++)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C-Style and [] access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i &lt;&lt; ':' &lt;&lt;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&lt;&lt; ' ';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for (auto it =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::begin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); it != </a:t>
            </a:r>
            <a:r>
              <a:rPr lang="en-US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::end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); it++)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Iterators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it &lt;&lt; ' ';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   // Every loop is an algorithm</a:t>
            </a:r>
            <a:endParaRPr lang="en-US" dirty="0">
              <a:latin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for_each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::begin(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::end(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), [](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x &lt;&lt; ' ';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>
                <a:latin typeface="Consolas" panose="020B0609020204030204" pitchFamily="49" charset="0"/>
              </a:rPr>
              <a:t>	});</a:t>
            </a:r>
          </a:p>
          <a:p>
            <a:pPr marL="0" lvl="0" indent="0">
              <a:spcBef>
                <a:spcPts val="0"/>
              </a:spcBef>
              <a:buClr>
                <a:srgbClr val="4E67C8"/>
              </a:buClr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252818"/>
            <a:ext cx="9404723" cy="43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sp>
        <p:nvSpPr>
          <p:cNvPr id="6" name="Rectangle 2">
            <a:hlinkClick r:id="rId3"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6113" y="714717"/>
            <a:ext cx="97892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At</a:t>
            </a:r>
            <a:r>
              <a:rPr kumimoji="0" lang="en-US" altLang="en-US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400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callee</a:t>
            </a:r>
            <a:r>
              <a:rPr kumimoji="0" lang="en-US" altLang="en-US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side</a:t>
            </a:r>
            <a:endParaRPr kumimoji="0" lang="en-US" altLang="en-U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2208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92442"/>
            <a:ext cx="10873102" cy="4965032"/>
          </a:xfrm>
        </p:spPr>
        <p:txBody>
          <a:bodyPr>
            <a:noAutofit/>
          </a:bodyPr>
          <a:lstStyle/>
          <a:p>
            <a:pPr lvl="0">
              <a:buClr>
                <a:srgbClr val="4E67C8"/>
              </a:buClr>
            </a:pPr>
            <a:r>
              <a:rPr lang="en-US" dirty="0">
                <a:solidFill>
                  <a:prstClr val="white"/>
                </a:solidFill>
              </a:rPr>
              <a:t>Basically </a:t>
            </a:r>
            <a:r>
              <a:rPr lang="en-US" dirty="0" smtClean="0">
                <a:solidFill>
                  <a:prstClr val="white"/>
                </a:solidFill>
              </a:rPr>
              <a:t>just a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Consolas" panose="020B0609020204030204" pitchFamily="49" charset="0"/>
              </a:rPr>
              <a:t>{T*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prstClr val="white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prstClr val="white"/>
                </a:solidFill>
                <a:latin typeface="Consolas" panose="020B0609020204030204" pitchFamily="49" charset="0"/>
              </a:rPr>
              <a:t>size;}</a:t>
            </a:r>
          </a:p>
          <a:p>
            <a:pPr lvl="0">
              <a:buClr>
                <a:srgbClr val="4E67C8"/>
              </a:buClr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45130" y="1252818"/>
            <a:ext cx="9404723" cy="439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6291"/>
              </p:ext>
            </p:extLst>
          </p:nvPr>
        </p:nvGraphicFramePr>
        <p:xfrm>
          <a:off x="645131" y="2965560"/>
          <a:ext cx="9707409" cy="222504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568666"/>
                <a:gridCol w="2379581"/>
                <a:gridCol w="2379581"/>
                <a:gridCol w="2379581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std</a:t>
                      </a:r>
                      <a:r>
                        <a:rPr lang="en-US" dirty="0" smtClean="0"/>
                        <a:t>::array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gsl</a:t>
                      </a:r>
                      <a:r>
                        <a:rPr lang="en-US" dirty="0" smtClean="0"/>
                        <a:t>::span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Heap allocation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Ownership Semantics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Owns</a:t>
                      </a:r>
                      <a:r>
                        <a:rPr lang="en-US" baseline="0" dirty="0" smtClean="0"/>
                        <a:t> its 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Owns</a:t>
                      </a:r>
                      <a:r>
                        <a:rPr lang="en-US" baseline="0" dirty="0" smtClean="0"/>
                        <a:t> its contents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Non-owning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 of Copying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Expensive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Cheap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Passing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 Reference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By Value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 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5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15-Mar-2018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C4GC: gsl::span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2CF86-D7C6-438A-BC57-C735F77ED0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26826</TotalTime>
  <Words>495</Words>
  <Application>Microsoft Office PowerPoint</Application>
  <PresentationFormat>Widescreen</PresentationFormat>
  <Paragraphs>154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 3</vt:lpstr>
      <vt:lpstr>Ion</vt:lpstr>
      <vt:lpstr>C4GC: gsl::span</vt:lpstr>
      <vt:lpstr>What we will see</vt:lpstr>
      <vt:lpstr>My № 1disliked C++ feature </vt:lpstr>
      <vt:lpstr>F.24: Use a span&lt;T&gt; or a span_p&lt;T&gt; to designate a half-open sequence</vt:lpstr>
      <vt:lpstr>F.24: Use a span&lt;T&gt; to designate a half-open sequence</vt:lpstr>
      <vt:lpstr>From the calee side</vt:lpstr>
      <vt:lpstr>At the callee side</vt:lpstr>
      <vt:lpstr>Summary</vt:lpstr>
      <vt:lpstr>Questions?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C++17 – porting</dc:title>
  <dc:creator>Friedman, Yair</dc:creator>
  <cp:keywords>CTPClassification=CTP_NT</cp:keywords>
  <cp:lastModifiedBy>Friedman, Yair</cp:lastModifiedBy>
  <cp:revision>92</cp:revision>
  <dcterms:created xsi:type="dcterms:W3CDTF">2018-02-27T14:17:40Z</dcterms:created>
  <dcterms:modified xsi:type="dcterms:W3CDTF">2018-03-18T08:31:27Z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b2c8ac2a-b7bc-444c-bceb-56c3df624c08</vt:lpwstr>
  </property>
  <property fmtid="{D5CDD505-2E9C-101B-9397-08002B2CF9AE}" pid="3" name="CTP_TimeStamp">
    <vt:lpwstr>2018-03-18 08:31:27Z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