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BCC980-B1AF-4FEF-85EA-2FC768ABBB76}">
  <a:tblStyle styleId="{30BCC980-B1AF-4FEF-85EA-2FC768ABBB7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8192677-2D9B-4A0D-92FA-7B8146FB3DC1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122362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967901" y="2118433"/>
            <a:ext cx="175200" cy="223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 rot="10800000">
            <a:off x="8000897" y="2118094"/>
            <a:ext cx="175200" cy="223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235740" y="6369050"/>
            <a:ext cx="107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10554" y="6369048"/>
            <a:ext cx="69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210553" y="176462"/>
            <a:ext cx="0" cy="699300"/>
          </a:xfrm>
          <a:prstGeom prst="straightConnector1">
            <a:avLst/>
          </a:prstGeom>
          <a:noFill/>
          <a:ln cap="rnd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3887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3887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9841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29841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9841" y="457200"/>
            <a:ext cx="2949299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29841" y="2057400"/>
            <a:ext cx="2949299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/15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cap="rnd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9841" y="457200"/>
            <a:ext cx="2949299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9841" y="2057400"/>
            <a:ext cx="2949299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zo7/painter-by-numbers/releases/tag/data-v1.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volvingstuff/MonaLisa" TargetMode="External"/><Relationship Id="rId4" Type="http://schemas.openxmlformats.org/officeDocument/2006/relationships/hyperlink" Target="http://evolvingstuff.blogspot.hu/2012/12/generating-mona-lisa-pixel-by-pixel.html" TargetMode="External"/><Relationship Id="rId5" Type="http://schemas.openxmlformats.org/officeDocument/2006/relationships/hyperlink" Target="http://evolvingstuff.blogspot.hu/2012/12/learning-to-generate-mona-lisa-animated.html" TargetMode="External"/><Relationship Id="rId6" Type="http://schemas.openxmlformats.org/officeDocument/2006/relationships/hyperlink" Target="https://www.reddit.com/r/programming/comments/15qj3p/learning_to_generate_image_of_mona_lisa_us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508.06576v2.pdf" TargetMode="External"/><Relationship Id="rId4" Type="http://schemas.openxmlformats.org/officeDocument/2006/relationships/hyperlink" Target="https://github.com/jcjohnson/neural-sty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eeexplore.ieee.org/document/7123719/" TargetMode="External"/><Relationship Id="rId4" Type="http://schemas.openxmlformats.org/officeDocument/2006/relationships/hyperlink" Target="http://nanne.github.io/papers/Noord2015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046691" y="1868674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Festők azonosítása festményeik stílusjegyei alapján</a:t>
            </a:r>
          </a:p>
        </p:txBody>
      </p:sp>
      <p:sp>
        <p:nvSpPr>
          <p:cNvPr id="159" name="Shape 159"/>
          <p:cNvSpPr/>
          <p:nvPr/>
        </p:nvSpPr>
        <p:spPr>
          <a:xfrm>
            <a:off x="1046700" y="3817325"/>
            <a:ext cx="70506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</a:rPr>
              <a:t>train_validate_test_repeat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Bajkó Norbert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Kohlmann András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Mikulás Bence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Nagy Péter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Megvalósítás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523212" y="10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{30BCC980-B1AF-4FEF-85EA-2FC768ABBB76}</a:tableStyleId>
              </a:tblPr>
              <a:tblGrid>
                <a:gridCol w="1966825"/>
                <a:gridCol w="1236875"/>
                <a:gridCol w="1297750"/>
                <a:gridCol w="1328175"/>
                <a:gridCol w="1328125"/>
                <a:gridCol w="1130475"/>
              </a:tblGrid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Norbert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András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Bence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Péter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Szumma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Elmélet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Festő azonosítás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32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Teszt / optimalizálás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42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Stílus rajzolás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Service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16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iOS App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Website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Dokumentáció / egyéb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28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</a:t>
                      </a: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</a:t>
                      </a: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83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Szumma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99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84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-US" sz="1800"/>
                        <a:t>343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beszerzése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felhasznált képek a Kaggle verseny képeinek csökkentett méretű változatai, melyek bár részleteket tekintve szegényebbek, de a tanítást mind időben, mint komplexitásban könnyítették.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https://github.com/zo7/painter-by-numbers/releases/tag/data-v1.0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képekhez tartozó metaadatokat egy .csv fájlban bocsátották rendelkezésre a verseny oldalán.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előkészítése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letöltött képeket és a képeket adatait tartalmazó .csv fájlokat beolvastuk a memóriába.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Kiválogattuk hogy mely képekkel akarunk dolgozni (csak a sok képpel rendelkező alkotókkal foglalkoztunk)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festőket végül one-hot encodoltan adtuk át a hálózatnak.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210550" y="30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{30BCC980-B1AF-4FEF-85EA-2FC768ABBB76}</a:tableStyleId>
              </a:tblPr>
              <a:tblGrid>
                <a:gridCol w="4115875"/>
                <a:gridCol w="4115875"/>
              </a:tblGrid>
              <a:tr h="276275">
                <a:tc gridSpan="2" row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795DA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csv_select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(sorce_csv_data, author_stat):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target_authors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[label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label, n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author_stat]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name: data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name, data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sorce_csv_data.items()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target_authors }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</a:tr>
              <a:tr h="276275">
                <a:tc gridSpan="2" vMerge="1"/>
                <a:tc hMerge="1" vMerge="1"/>
              </a:tr>
              <a:tr h="276275">
                <a:tc gridSpan="2" vMerge="1"/>
                <a:tc hMerge="1" vMerge="1"/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10550" y="49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{30BCC980-B1AF-4FEF-85EA-2FC768ABBB76}</a:tableStyleId>
              </a:tblPr>
              <a:tblGrid>
                <a:gridCol w="3619500"/>
                <a:gridCol w="3619500"/>
              </a:tblGrid>
              <a:tr h="381000">
                <a:tc gridSpan="2" row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encoder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preprocessing.LabelEncoder()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encoder.fit(labels)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labels_onehot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to_categorical(encoder.transform(labels))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</a:tr>
              <a:tr h="381000">
                <a:tc gridSpan="2" vMerge="1"/>
                <a:tc hMerge="1" vMerge="1"/>
              </a:tr>
              <a:tr h="381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Modellek (hálózat architektúrák)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InceptionV3 (ImageNet) - bizonyítottan jól alkalmazható képfelismerésre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Osztályozás: 2 rétegű fully connected háló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Bemenete az Inception egyes konvolúciós rétegeinek kimenetei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“Bottleneckek” az architektúrában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210550" y="29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{30BCC980-B1AF-4FEF-85EA-2FC768ABBB76}</a:tableStyleId>
              </a:tblPr>
              <a:tblGrid>
                <a:gridCol w="4336950"/>
                <a:gridCol w="4336950"/>
              </a:tblGrid>
              <a:tr h="241375">
                <a:tc gridSpan="2" rowSpan="11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96989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kinyerjük a stílusjegyeket a CNN köztes rétegegeiből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desired_layers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92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136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158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(desired_layers)</a:t>
                      </a:r>
                      <a:b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(desired_layers)):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base_model.layers[desired_layers[i]].output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GlobalAveragePooling2D()(style_layers[i])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Dense(base_model.layers[desired_layers[i]].output_shape[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          </a:t>
                      </a: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18369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)(style_layers[i])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96989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egymás mellé tesszük a különböző szintű feature-öket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ff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merge(style_layers, </a:t>
                      </a: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18369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'concat'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11" h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Modellek (hálózat architektúrák)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4" y="875475"/>
            <a:ext cx="1272724" cy="576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524" y="1333749"/>
            <a:ext cx="7179750" cy="5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Modellek (hálózat architektúrák)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649325" y="1927975"/>
            <a:ext cx="54468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uniform(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,img_nrows,img_ncols,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128.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en-US" sz="1200">
                <a:solidFill>
                  <a:srgbClr val="AA22FF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'Start of iteration'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i)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start_time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time()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x, min_val, info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fmin_l_bfgs_b(evaluator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loss,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x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flatten(),fprime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evaluator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grads,maxfun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=20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'Current loss value:'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min_val)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US" sz="1200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save current generated image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img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deprocess_image(x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copy())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fname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'cat3_at_iteration_%d.png'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imsave(fname, img)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end_time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time()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'Image saved as'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fname)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'Iteration %d completed in %ds'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(i, end_time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start_time))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33375" y="1968425"/>
            <a:ext cx="3315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Kép szintetizálás: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VGG16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Iterációs eljárással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Zajból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Neural style transfer alapján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Tanítások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Festő azonosítás: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Inception V3 felső dense rétegeit töröltük és a helyére 2 rejtett réteg került dropout-al elválasztva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Az adatok eloszlása miatt, hogy elég mintánk legyen adott stílusra, csak a 10 legtöbb képpel rendelkező festővel foglalkoztunk </a:t>
            </a: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agresszív túltanulás problémája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Stílus tanulás: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Iterációs módszer első alapja: Deep Dream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Neural style transfer eredményesebbnek bizonyult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Tanítások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425525" y="1078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{38192677-2D9B-4A0D-92FA-7B8146FB3DC1}</a:tableStyleId>
              </a:tblPr>
              <a:tblGrid>
                <a:gridCol w="523600"/>
                <a:gridCol w="558000"/>
                <a:gridCol w="478525"/>
                <a:gridCol w="591175"/>
                <a:gridCol w="591175"/>
                <a:gridCol w="450875"/>
                <a:gridCol w="450875"/>
                <a:gridCol w="581125"/>
                <a:gridCol w="531050"/>
                <a:gridCol w="811600"/>
                <a:gridCol w="761475"/>
                <a:gridCol w="1062075"/>
                <a:gridCol w="1011975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Dense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Dropout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Dense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F1 batch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F2 batch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loss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acc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val_loss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val_acc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loss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acc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val_loss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val_acc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0.1397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0.9619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0.5934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0.8277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0.0816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0.9780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0.5379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0.8491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41.59%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1.67%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9.35%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2.59%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0.8503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35.93%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1.25%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12.74%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2.73%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0.6135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43.09%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1.45%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-3.39%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-1.52%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0.0887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0.6059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0.8226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36.51%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1.19%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-2.11%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-0.62%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0.9780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0.8503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0.0551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0.9865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0.5507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0.8289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0.6135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-44.28%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-1.08%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-11.40%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-1.66%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0.1276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0.6479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0.8176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-131.58%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-2.78%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-17.65%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-1.36%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0.0551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0.9865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0.5507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0.8289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0.0542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0.9868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0.5558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0.8415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0.8252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-65.13%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-1.31%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6.84%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-1.94%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0.1695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0.9509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0.5591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0.8214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-212.73%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-3.64%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-0.59%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-2.39%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0.0542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0.9868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0.8415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0.1834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0.9440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0.7214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0.8226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0.1671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0.9515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0.7904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8.89%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0.79%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-9.56%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-0.91%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0.1121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0.5823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0.8327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38.88%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2.80%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19.28%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0.1112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0.9666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0.6793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39.37%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2.39%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5.84%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0.16%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0.1069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0.9717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0.6413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0.8264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41.71%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2.93%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11.10%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0.46%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0.1048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0.9688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0.8164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42.86%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2.63%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9.97%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-0.75%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0.0918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0.9745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0.6123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0.8252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49.95%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15.12%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0.32%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0.1455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0.5913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0.8138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20.67%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18.03%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-1.07%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0.1802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0.9462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0.7559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0.7585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-4.78%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-7.79%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Eredmények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288" name="Shape 2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37" y="1047112"/>
            <a:ext cx="8331424" cy="515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Eredmények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59950" y="1127375"/>
            <a:ext cx="8824100" cy="5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Feladatunk a Painter by Numbers nevű Kaggle versenyre épül, ahol a cél megtudni, hogy egy festő milyen mértékben hagy maga után ‘nyomot’, illetve ezen stílusjegyek </a:t>
            </a: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segítségével </a:t>
            </a: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tetszőleges (akár különböző stílusú vagy technikájú) festmény esetén megállapítható-e pontosan a festő személye.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Feladataink: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ConvNet-ek megismerése és irodalomkutatás 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Adatok előfeldoglozása  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Hálózatunk megtervezése, implementálása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hálózat tanítása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Tesztelés és eredmény validálás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Optimalizáció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Interfész készítés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Webes felület - Keras.JS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szükséges fájlok tárolásán kívül minden kliens oldalon zajlik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hálózat exportált modelljét használja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feltöltött képet átküldi a hálózaton, majd a kapott eredményt megjeleníti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Végeredmény: TOP 3 esélyes festő 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Reszponzív, minimal, drag &amp; drop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00" y="1027890"/>
            <a:ext cx="8357791" cy="51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Web Service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76700" y="1140599"/>
            <a:ext cx="8790600" cy="45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hálóból kiexportált modelt és súlyokat használja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bemenet: tetszőleges jpeg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bemeneti kép feldolgozását is elvégzi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kimenet: három legesélyesebb festő azonosítója, illetve valószínűségük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Python nyelven megvalósítva a hálóval való könnyű kapcsolás érdekében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Flask keretrendszer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iOS App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76703" y="1297400"/>
            <a:ext cx="8790600" cy="51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natív, Swift 3-ban megírt alkalmazás</a:t>
            </a: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funkcionalitásban nem tér el webes klienstől</a:t>
            </a: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felhasználó képet tölthet fel a Photo Library-ből</a:t>
            </a:r>
          </a:p>
          <a:p>
            <a:pPr indent="-393700" lvl="0" marL="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az alkalmazás a webszolgáltatásnak adja a képet, és visszakapja az eredmény valid JSON-ként.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Lehetséges továbbfejlesztési irányok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76715" y="1403825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3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képszintézist végző hálózat architeúrájának cseréje Inception-re a mostani VGG-ről</a:t>
            </a:r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Tanítás más tanító és validációs halmazzal, rámenni speciális esetekre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Összefoglalás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feladat megoldása előtt a következő célokat tűztük ki: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Meg tudjuk állapítani a festmények közös eredetét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Az eddigi próbálkozásokkal ellentétben Inception-nel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Tapasztalatot szerezni az előtanított hálókkal való munkában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Sikerült a festő beazonosítása a 10, illetve 100 festőt tartalmazó halmazra is.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képgenerálás az Inception-nel nagyobb feladat mint gondoltuk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továbbfejlesztési irány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ctrTitle"/>
          </p:nvPr>
        </p:nvSpPr>
        <p:spPr>
          <a:xfrm>
            <a:off x="685799" y="1243133"/>
            <a:ext cx="7772400" cy="2775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b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Köszönjük a figyelmet!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Kitűzött célunk az előző dián specifikáltak teljesítése, valamint legalább egy az alábbi célokból:</a:t>
            </a:r>
          </a:p>
          <a:p>
            <a:pPr indent="-381000" lvl="0" marL="457200" rtl="0" algn="just">
              <a:lnSpc>
                <a:spcPct val="100000"/>
              </a:lnSpc>
              <a:spcBef>
                <a:spcPts val="2000"/>
              </a:spcBef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festőn kívül a többi tulajdonság betanítása és predikciója (festés korszaka, festés technikája, festmény stílusa).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stílusjegyeinek megtanulása következtében, képesek legyünk egy festő/stílus/technika/korszak általános stílusát imitáló absztrakt kép generálására.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000" u="sng">
                <a:latin typeface="Arial"/>
                <a:ea typeface="Arial"/>
                <a:cs typeface="Arial"/>
                <a:sym typeface="Arial"/>
              </a:rPr>
              <a:t>Painting Mona Lisa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tanulmány a kép generálás egy lehetséges módszerét mutatja be,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számunkra egy ilyen megoldás megismerése miatt volt hasznos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https://github.com/evolvingstuff/MonaLisa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Blog: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evolvingstuff.blogspot.hu/2012/12/generating-mona-lisa-pixel-by-pixel.html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evolvingstuff.blogspot.hu/2012/12/learning-to-generate-mona-lisa-animated.html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Reddit: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www.reddit.com/r/programming/comments/15qj3p/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000" u="sng">
                <a:latin typeface="Arial"/>
                <a:ea typeface="Arial"/>
                <a:cs typeface="Arial"/>
                <a:sym typeface="Arial"/>
              </a:rPr>
              <a:t>Style Transfer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Bár eredetileg egy kép tulajdonságainak átvitelére szolgál, jelenleg már ezt használjuk a festők stílusának rekreációjához Deep Dream helyett.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https://arxiv.org/pdf/1508.06576v2.pdf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https://github.com/jcjohnson/neural-style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u="sng">
                <a:latin typeface="Arial"/>
                <a:ea typeface="Arial"/>
                <a:cs typeface="Arial"/>
                <a:sym typeface="Arial"/>
              </a:rPr>
              <a:t>Toward Discovery of the Artist's Style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Témakört tekintve ez a munka kapcsolódik legjobban a mi feladatunkhoz. A publikáció témája a képek stílusainak detektálása, akár úgy is, ha a képen több festő dolgozott.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IEEE: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http://ieeexplore.ieee.org/document/7123719/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http://nanne.github.io/papers/Noord2015.pdf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Újdonságtartalom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10550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Nem két festmény azonos festőtől való származását döntjük el, hanem a festő személyét próbáljuk meghatározni.</a:t>
            </a:r>
          </a:p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Az előretanított Inception V3 hálózatot használjuk a jobb eredmény érdekében, ami szintén új a nyertes Kaggle megoldásához képest.</a:t>
            </a:r>
          </a:p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style transfer-t később a VGG16 helyett az Inception-nal valósítanánk meg, ráadásul nem egy képből, hanem festők stílusából, ami a mi olvasatunkban új.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Rendszerterv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87" y="1056414"/>
            <a:ext cx="4999264" cy="567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Megvalósítás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10550" y="1054100"/>
            <a:ext cx="879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Software: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Keras, Keras-JS, npm, nano, Atom, PyCharm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GPU: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GT 740M (saját), GTX 660 Ti (saját), Titan X (SmartLab)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Fájlok: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Előfeldolgozás (2 db | 91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Festő predikció (1 db | 109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Stílus tanulás (1 db | 387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Weblap (3 db | 338 sor) + 3 modell állomány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