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4" name="Norbert Bajkó"/>
  <p:cmAuthor clrIdx="1" id="1" initials="" lastIdx="3" name="Bence Mikulá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4428820-0DE3-4632-9535-D614052AA171}">
  <a:tblStyle styleId="{44428820-0DE3-4632-9535-D614052AA17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30T13:58:23.765">
    <p:pos x="6000" y="0"/>
    <p:text>ezeket írjuk majd át igényesre :D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6-11-30T11:58:15.268">
    <p:pos x="6000" y="0"/>
    <p:text>Mivel nem minden fájl van fent, kinek milyen fájlja van fent írja meg (legjobb szerintem kategóriákra szedve lenne pl festő megállapítás, stílus rajzolás,  weblap)</p:text>
  </p:cm>
  <p:cm authorId="0" idx="3" dt="2016-11-30T11:57:11.061">
    <p:pos x="6000" y="100"/>
    <p:text>S/W részhez még írjatok ha van valami, meg nem tudom a zárójeles dolgokat írjuk-e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6-11-30T14:50:56.585">
    <p:pos x="6000" y="0"/>
    <p:text>Írjátok meg, hogy a nyers adatot hogyan készítitek elő a mély hálóknak be- és kimenetei számára.
Ha szükséges az adatok tisztítására, előfeldolgozása, akkor azt is ide írjátok.
(ide akár rövid forráskód részek is jöhetnek)</p:text>
  </p:cm>
  <p:cm authorId="0" idx="4" dt="2016-11-30T14:44:58.017">
    <p:pos x="6000" y="100"/>
    <p:text>Adatok alatt a képeket érted? és szintaktikán meg a csv-t?</p:text>
  </p:cm>
  <p:cm authorId="1" idx="2" dt="2016-11-30T14:50:56.585">
    <p:pos x="6000" y="200"/>
    <p:text>Az adatok alatt a képeket, a szintaktikán meg a megfelelő numpy tömböt. Nem egyértelmű, jogos, javítom.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dt="2016-11-30T14:33:06.340">
    <p:pos x="6000" y="0"/>
    <p:text>Ide írjátok meg, hogy milyen háló architektúrákat használtatok. 
Mondjátok el, hogy az adott háló architektúrát miért gondoltátok megfelelőnek az adott feladathoz (korábbi megoldások, saját elképzelés, stb.).
Ha órán nem volt az adott architektúráról szó, akkor röviden ismertessétek, hogy mit tud ez a háló.
(ide rövid forráskód részek is jöhetnek)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0" name="Shape 2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2" name="Shape 25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61" name="Shape 26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76" name="Shape 27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3" name="Shape 31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1" name="Shape 3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0" name="Shape 1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1" name="Shape 1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2" name="Shape 2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p:nvPr/>
        </p:nvSpPr>
        <p:spPr>
          <a:xfrm>
            <a:off x="967901"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19" name="Shape 19"/>
          <p:cNvSpPr/>
          <p:nvPr/>
        </p:nvSpPr>
        <p:spPr>
          <a:xfrm rot="10800000">
            <a:off x="8000999"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69" name="Shape 69"/>
        <p:cNvGrpSpPr/>
        <p:nvPr/>
      </p:nvGrpSpPr>
      <p:grpSpPr>
        <a:xfrm>
          <a:off x="0" y="0"/>
          <a:ext cx="0" cy="0"/>
          <a:chOff x="0" y="0"/>
          <a:chExt cx="0" cy="0"/>
        </a:xfrm>
      </p:grpSpPr>
      <p:sp>
        <p:nvSpPr>
          <p:cNvPr id="70" name="Shape 7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75" name="Shape 75"/>
        <p:cNvGrpSpPr/>
        <p:nvPr/>
      </p:nvGrpSpPr>
      <p:grpSpPr>
        <a:xfrm>
          <a:off x="0" y="0"/>
          <a:ext cx="0" cy="0"/>
          <a:chOff x="0" y="0"/>
          <a:chExt cx="0" cy="0"/>
        </a:xfrm>
      </p:grpSpPr>
      <p:sp>
        <p:nvSpPr>
          <p:cNvPr id="76" name="Shape 76"/>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87" name="Shape 87"/>
        <p:cNvGrpSpPr/>
        <p:nvPr/>
      </p:nvGrpSpPr>
      <p:grpSpPr>
        <a:xfrm>
          <a:off x="0" y="0"/>
          <a:ext cx="0" cy="0"/>
          <a:chOff x="0" y="0"/>
          <a:chExt cx="0" cy="0"/>
        </a:xfrm>
      </p:grpSpPr>
      <p:sp>
        <p:nvSpPr>
          <p:cNvPr id="88" name="Shape 88"/>
          <p:cNvSpPr txBox="1"/>
          <p:nvPr>
            <p:ph type="ctrTitle"/>
          </p:nvPr>
        </p:nvSpPr>
        <p:spPr>
          <a:xfrm>
            <a:off x="685800" y="1122362"/>
            <a:ext cx="77724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9" name="Shape 89"/>
          <p:cNvSpPr txBox="1"/>
          <p:nvPr>
            <p:ph idx="1" type="subTitle"/>
          </p:nvPr>
        </p:nvSpPr>
        <p:spPr>
          <a:xfrm>
            <a:off x="1143000" y="3602037"/>
            <a:ext cx="6858000" cy="1655700"/>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90" name="Shape 90"/>
          <p:cNvSpPr/>
          <p:nvPr/>
        </p:nvSpPr>
        <p:spPr>
          <a:xfrm>
            <a:off x="967901" y="2118433"/>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91" name="Shape 91"/>
          <p:cNvSpPr/>
          <p:nvPr/>
        </p:nvSpPr>
        <p:spPr>
          <a:xfrm rot="10800000">
            <a:off x="8000897" y="2118094"/>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92" name="Shape 92"/>
        <p:cNvGrpSpPr/>
        <p:nvPr/>
      </p:nvGrpSpPr>
      <p:grpSpPr>
        <a:xfrm>
          <a:off x="0" y="0"/>
          <a:ext cx="0" cy="0"/>
          <a:chOff x="0" y="0"/>
          <a:chExt cx="0" cy="0"/>
        </a:xfrm>
      </p:grpSpPr>
      <p:sp>
        <p:nvSpPr>
          <p:cNvPr id="93" name="Shape 93"/>
          <p:cNvSpPr txBox="1"/>
          <p:nvPr>
            <p:ph type="title"/>
          </p:nvPr>
        </p:nvSpPr>
        <p:spPr>
          <a:xfrm>
            <a:off x="333375" y="176464"/>
            <a:ext cx="8667900" cy="6993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 type="body"/>
          </p:nvPr>
        </p:nvSpPr>
        <p:spPr>
          <a:xfrm>
            <a:off x="210553" y="1054100"/>
            <a:ext cx="8790600" cy="5175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7235740" y="6369050"/>
            <a:ext cx="10701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210554" y="6369048"/>
            <a:ext cx="6916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cxnSp>
        <p:nvCxnSpPr>
          <p:cNvPr id="98" name="Shape 98"/>
          <p:cNvCxnSpPr/>
          <p:nvPr/>
        </p:nvCxnSpPr>
        <p:spPr>
          <a:xfrm>
            <a:off x="210553" y="176462"/>
            <a:ext cx="0" cy="699300"/>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99" name="Shape 99"/>
        <p:cNvGrpSpPr/>
        <p:nvPr/>
      </p:nvGrpSpPr>
      <p:grpSpPr>
        <a:xfrm>
          <a:off x="0" y="0"/>
          <a:ext cx="0" cy="0"/>
          <a:chOff x="0" y="0"/>
          <a:chExt cx="0" cy="0"/>
        </a:xfrm>
      </p:grpSpPr>
      <p:sp>
        <p:nvSpPr>
          <p:cNvPr id="100" name="Shape 100"/>
          <p:cNvSpPr txBox="1"/>
          <p:nvPr>
            <p:ph type="title"/>
          </p:nvPr>
        </p:nvSpPr>
        <p:spPr>
          <a:xfrm>
            <a:off x="623887" y="1709739"/>
            <a:ext cx="7886700" cy="28527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1" name="Shape 101"/>
          <p:cNvSpPr txBox="1"/>
          <p:nvPr>
            <p:ph idx="1" type="body"/>
          </p:nvPr>
        </p:nvSpPr>
        <p:spPr>
          <a:xfrm>
            <a:off x="623887" y="4589464"/>
            <a:ext cx="7886700" cy="15003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102" name="Shape 102"/>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105" name="Shape 105"/>
        <p:cNvGrpSpPr/>
        <p:nvPr/>
      </p:nvGrpSpPr>
      <p:grpSpPr>
        <a:xfrm>
          <a:off x="0" y="0"/>
          <a:ext cx="0" cy="0"/>
          <a:chOff x="0" y="0"/>
          <a:chExt cx="0" cy="0"/>
        </a:xfrm>
      </p:grpSpPr>
      <p:sp>
        <p:nvSpPr>
          <p:cNvPr id="106" name="Shape 106"/>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7" name="Shape 107"/>
          <p:cNvSpPr txBox="1"/>
          <p:nvPr>
            <p:ph idx="1" type="body"/>
          </p:nvPr>
        </p:nvSpPr>
        <p:spPr>
          <a:xfrm>
            <a:off x="6286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2" type="body"/>
          </p:nvPr>
        </p:nvSpPr>
        <p:spPr>
          <a:xfrm>
            <a:off x="46291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112" name="Shape 112"/>
        <p:cNvGrpSpPr/>
        <p:nvPr/>
      </p:nvGrpSpPr>
      <p:grpSpPr>
        <a:xfrm>
          <a:off x="0" y="0"/>
          <a:ext cx="0" cy="0"/>
          <a:chOff x="0" y="0"/>
          <a:chExt cx="0" cy="0"/>
        </a:xfrm>
      </p:grpSpPr>
      <p:sp>
        <p:nvSpPr>
          <p:cNvPr id="113" name="Shape 113"/>
          <p:cNvSpPr txBox="1"/>
          <p:nvPr>
            <p:ph type="title"/>
          </p:nvPr>
        </p:nvSpPr>
        <p:spPr>
          <a:xfrm>
            <a:off x="629841"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4" name="Shape 114"/>
          <p:cNvSpPr txBox="1"/>
          <p:nvPr>
            <p:ph idx="1" type="body"/>
          </p:nvPr>
        </p:nvSpPr>
        <p:spPr>
          <a:xfrm>
            <a:off x="629841" y="1681163"/>
            <a:ext cx="38682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629841" y="2505075"/>
            <a:ext cx="38682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Shape 116"/>
          <p:cNvSpPr txBox="1"/>
          <p:nvPr>
            <p:ph idx="3" type="body"/>
          </p:nvPr>
        </p:nvSpPr>
        <p:spPr>
          <a:xfrm>
            <a:off x="4629150" y="1681163"/>
            <a:ext cx="38874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7" name="Shape 117"/>
          <p:cNvSpPr txBox="1"/>
          <p:nvPr>
            <p:ph idx="4" type="body"/>
          </p:nvPr>
        </p:nvSpPr>
        <p:spPr>
          <a:xfrm>
            <a:off x="4629150" y="2505075"/>
            <a:ext cx="38874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121" name="Shape 121"/>
        <p:cNvGrpSpPr/>
        <p:nvPr/>
      </p:nvGrpSpPr>
      <p:grpSpPr>
        <a:xfrm>
          <a:off x="0" y="0"/>
          <a:ext cx="0" cy="0"/>
          <a:chOff x="0" y="0"/>
          <a:chExt cx="0" cy="0"/>
        </a:xfrm>
      </p:grpSpPr>
      <p:sp>
        <p:nvSpPr>
          <p:cNvPr id="122" name="Shape 12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126" name="Shape 12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127" name="Shape 127"/>
        <p:cNvGrpSpPr/>
        <p:nvPr/>
      </p:nvGrpSpPr>
      <p:grpSpPr>
        <a:xfrm>
          <a:off x="0" y="0"/>
          <a:ext cx="0" cy="0"/>
          <a:chOff x="0" y="0"/>
          <a:chExt cx="0" cy="0"/>
        </a:xfrm>
      </p:grpSpPr>
      <p:sp>
        <p:nvSpPr>
          <p:cNvPr id="128" name="Shape 128"/>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9" name="Shape 129"/>
          <p:cNvSpPr txBox="1"/>
          <p:nvPr>
            <p:ph idx="1" type="body"/>
          </p:nvPr>
        </p:nvSpPr>
        <p:spPr>
          <a:xfrm>
            <a:off x="3887391" y="987425"/>
            <a:ext cx="4629300" cy="4873500"/>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20" name="Shape 20"/>
        <p:cNvGrpSpPr/>
        <p:nvPr/>
      </p:nvGrpSpPr>
      <p:grpSpPr>
        <a:xfrm>
          <a:off x="0" y="0"/>
          <a:ext cx="0" cy="0"/>
          <a:chOff x="0" y="0"/>
          <a:chExt cx="0" cy="0"/>
        </a:xfrm>
      </p:grpSpPr>
      <p:sp>
        <p:nvSpPr>
          <p:cNvPr id="21" name="Shape 21"/>
          <p:cNvSpPr txBox="1"/>
          <p:nvPr>
            <p:ph type="title"/>
          </p:nvPr>
        </p:nvSpPr>
        <p:spPr>
          <a:xfrm>
            <a:off x="333375" y="176464"/>
            <a:ext cx="8667750" cy="699026"/>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210553" y="1054100"/>
            <a:ext cx="8790571" cy="517525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7235740" y="6369050"/>
            <a:ext cx="1070057"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10554" y="6369048"/>
            <a:ext cx="6916151"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cxnSp>
        <p:nvCxnSpPr>
          <p:cNvPr id="26" name="Shape 26"/>
          <p:cNvCxnSpPr/>
          <p:nvPr/>
        </p:nvCxnSpPr>
        <p:spPr>
          <a:xfrm>
            <a:off x="210553" y="176463"/>
            <a:ext cx="0" cy="699026"/>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134" name="Shape 134"/>
        <p:cNvGrpSpPr/>
        <p:nvPr/>
      </p:nvGrpSpPr>
      <p:grpSpPr>
        <a:xfrm>
          <a:off x="0" y="0"/>
          <a:ext cx="0" cy="0"/>
          <a:chOff x="0" y="0"/>
          <a:chExt cx="0" cy="0"/>
        </a:xfrm>
      </p:grpSpPr>
      <p:sp>
        <p:nvSpPr>
          <p:cNvPr id="135" name="Shape 135"/>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6" name="Shape 136"/>
          <p:cNvSpPr/>
          <p:nvPr>
            <p:ph idx="2" type="pic"/>
          </p:nvPr>
        </p:nvSpPr>
        <p:spPr>
          <a:xfrm>
            <a:off x="3887391" y="987425"/>
            <a:ext cx="4629300" cy="4873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7" name="Shape 137"/>
          <p:cNvSpPr txBox="1"/>
          <p:nvPr>
            <p:ph idx="1"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8" name="Shape 13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141" name="Shape 141"/>
        <p:cNvGrpSpPr/>
        <p:nvPr/>
      </p:nvGrpSpPr>
      <p:grpSpPr>
        <a:xfrm>
          <a:off x="0" y="0"/>
          <a:ext cx="0" cy="0"/>
          <a:chOff x="0" y="0"/>
          <a:chExt cx="0" cy="0"/>
        </a:xfrm>
      </p:grpSpPr>
      <p:sp>
        <p:nvSpPr>
          <p:cNvPr id="142" name="Shape 14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3" name="Shape 143"/>
          <p:cNvSpPr txBox="1"/>
          <p:nvPr>
            <p:ph idx="1" type="body"/>
          </p:nvPr>
        </p:nvSpPr>
        <p:spPr>
          <a:xfrm rot="5400000">
            <a:off x="2396400" y="57875"/>
            <a:ext cx="4351200"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147" name="Shape 147"/>
        <p:cNvGrpSpPr/>
        <p:nvPr/>
      </p:nvGrpSpPr>
      <p:grpSpPr>
        <a:xfrm>
          <a:off x="0" y="0"/>
          <a:ext cx="0" cy="0"/>
          <a:chOff x="0" y="0"/>
          <a:chExt cx="0" cy="0"/>
        </a:xfrm>
      </p:grpSpPr>
      <p:sp>
        <p:nvSpPr>
          <p:cNvPr id="148" name="Shape 148"/>
          <p:cNvSpPr txBox="1"/>
          <p:nvPr>
            <p:ph type="title"/>
          </p:nvPr>
        </p:nvSpPr>
        <p:spPr>
          <a:xfrm rot="5400000">
            <a:off x="4623600" y="2285275"/>
            <a:ext cx="5811900" cy="19716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9" name="Shape 149"/>
          <p:cNvSpPr txBox="1"/>
          <p:nvPr>
            <p:ph idx="1" type="body"/>
          </p:nvPr>
        </p:nvSpPr>
        <p:spPr>
          <a:xfrm rot="5400000">
            <a:off x="623025" y="370675"/>
            <a:ext cx="5811900" cy="58008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54"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55" name="Shape 55"/>
        <p:cNvGrpSpPr/>
        <p:nvPr/>
      </p:nvGrpSpPr>
      <p:grpSpPr>
        <a:xfrm>
          <a:off x="0" y="0"/>
          <a:ext cx="0" cy="0"/>
          <a:chOff x="0" y="0"/>
          <a:chExt cx="0" cy="0"/>
        </a:xfrm>
      </p:grpSpPr>
      <p:sp>
        <p:nvSpPr>
          <p:cNvPr id="56" name="Shape 56"/>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62" name="Shape 62"/>
        <p:cNvGrpSpPr/>
        <p:nvPr/>
      </p:nvGrpSpPr>
      <p:grpSpPr>
        <a:xfrm>
          <a:off x="0" y="0"/>
          <a:ext cx="0" cy="0"/>
          <a:chOff x="0" y="0"/>
          <a:chExt cx="0" cy="0"/>
        </a:xfrm>
      </p:grpSpPr>
      <p:sp>
        <p:nvSpPr>
          <p:cNvPr id="63" name="Shape 63"/>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628650" y="1825625"/>
            <a:ext cx="78867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4.png"/><Relationship Id="rId4"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arxiv.org/pdf/1508.06576v2.pdf" TargetMode="External"/><Relationship Id="rId4" Type="http://schemas.openxmlformats.org/officeDocument/2006/relationships/hyperlink" Target="https://github.com/jcjohnson/neural-sty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github.com/evolvingstuff/MonaLisa" TargetMode="External"/><Relationship Id="rId4" Type="http://schemas.openxmlformats.org/officeDocument/2006/relationships/hyperlink" Target="http://evolvingstuff.blogspot.hu/2012/12/generating-mona-lisa-pixel-by-pixel.html" TargetMode="External"/><Relationship Id="rId5" Type="http://schemas.openxmlformats.org/officeDocument/2006/relationships/hyperlink" Target="http://evolvingstuff.blogspot.hu/2012/12/learning-to-generate-mona-lisa-animated.html" TargetMode="External"/><Relationship Id="rId6" Type="http://schemas.openxmlformats.org/officeDocument/2006/relationships/hyperlink" Target="https://www.reddit.com/r/programming/comments/15qj3p/learning_to_generate_image_of_mona_lisa_us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ieeexplore.ieee.org/document/7123719/" TargetMode="External"/><Relationship Id="rId4" Type="http://schemas.openxmlformats.org/officeDocument/2006/relationships/hyperlink" Target="http://nanne.github.io/papers/Noord2015.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ctrTitle"/>
          </p:nvPr>
        </p:nvSpPr>
        <p:spPr>
          <a:xfrm>
            <a:off x="1046691" y="1868674"/>
            <a:ext cx="7050600" cy="1713600"/>
          </a:xfrm>
          <a:prstGeom prst="rect">
            <a:avLst/>
          </a:prstGeom>
          <a:noFill/>
          <a:ln>
            <a:noFill/>
          </a:ln>
        </p:spPr>
        <p:txBody>
          <a:bodyPr anchorCtr="0" anchor="b" bIns="45700" lIns="91425" rIns="91425" tIns="45700">
            <a:noAutofit/>
          </a:bodyPr>
          <a:lstStyle/>
          <a:p>
            <a:pPr lvl="0" rtl="0">
              <a:spcBef>
                <a:spcPts val="0"/>
              </a:spcBef>
              <a:buClr>
                <a:schemeClr val="dk1"/>
              </a:buClr>
              <a:buSzPct val="25000"/>
              <a:buFont typeface="Roboto"/>
              <a:buNone/>
            </a:pPr>
            <a:r>
              <a:rPr lang="en-US" sz="3600">
                <a:solidFill>
                  <a:srgbClr val="222222"/>
                </a:solidFill>
                <a:latin typeface="Arial"/>
                <a:ea typeface="Arial"/>
                <a:cs typeface="Arial"/>
                <a:sym typeface="Arial"/>
              </a:rPr>
              <a:t>Festők azonosítása festményeik stílusjegyei alapján</a:t>
            </a:r>
          </a:p>
        </p:txBody>
      </p:sp>
      <p:sp>
        <p:nvSpPr>
          <p:cNvPr id="159" name="Shape 159"/>
          <p:cNvSpPr/>
          <p:nvPr/>
        </p:nvSpPr>
        <p:spPr>
          <a:xfrm>
            <a:off x="1046700" y="3817325"/>
            <a:ext cx="7050600" cy="1200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200">
                <a:solidFill>
                  <a:schemeClr val="dk1"/>
                </a:solidFill>
              </a:rPr>
              <a:t>train_validate_test_repeat</a:t>
            </a:r>
          </a:p>
          <a:p>
            <a:pPr indent="0" lvl="0" marL="0" marR="0" rtl="0" algn="ctr">
              <a:spcBef>
                <a:spcPts val="0"/>
              </a:spcBef>
              <a:buNone/>
            </a:pPr>
            <a:r>
              <a:t/>
            </a:r>
            <a:endParaRPr b="0" i="0" sz="2200" u="none" cap="none" strike="noStrike">
              <a:solidFill>
                <a:schemeClr val="dk1"/>
              </a:solidFill>
            </a:endParaRPr>
          </a:p>
          <a:p>
            <a:pPr indent="0" lvl="0" marL="0" marR="0" rtl="0" algn="ctr">
              <a:spcBef>
                <a:spcPts val="0"/>
              </a:spcBef>
              <a:buSzPct val="25000"/>
              <a:buNone/>
            </a:pPr>
            <a:r>
              <a:rPr lang="en-US" sz="2200">
                <a:solidFill>
                  <a:schemeClr val="dk1"/>
                </a:solidFill>
              </a:rPr>
              <a:t>Bajkó Norbert</a:t>
            </a:r>
          </a:p>
          <a:p>
            <a:pPr indent="0" lvl="0" marL="0" marR="0" rtl="0" algn="ctr">
              <a:spcBef>
                <a:spcPts val="0"/>
              </a:spcBef>
              <a:buSzPct val="25000"/>
              <a:buNone/>
            </a:pPr>
            <a:r>
              <a:rPr lang="en-US" sz="2200">
                <a:solidFill>
                  <a:schemeClr val="dk1"/>
                </a:solidFill>
              </a:rPr>
              <a:t>Kohlmann András</a:t>
            </a:r>
          </a:p>
          <a:p>
            <a:pPr indent="0" lvl="0" marL="0" marR="0" rtl="0" algn="ctr">
              <a:spcBef>
                <a:spcPts val="0"/>
              </a:spcBef>
              <a:buSzPct val="25000"/>
              <a:buNone/>
            </a:pPr>
            <a:r>
              <a:rPr lang="en-US" sz="2200">
                <a:solidFill>
                  <a:schemeClr val="dk1"/>
                </a:solidFill>
              </a:rPr>
              <a:t>Mikulás Bence</a:t>
            </a:r>
          </a:p>
          <a:p>
            <a:pPr indent="0" lvl="0" marL="0" marR="0" rtl="0" algn="ctr">
              <a:spcBef>
                <a:spcPts val="0"/>
              </a:spcBef>
              <a:buSzPct val="25000"/>
              <a:buNone/>
            </a:pPr>
            <a:r>
              <a:rPr lang="en-US" sz="2200">
                <a:solidFill>
                  <a:schemeClr val="dk1"/>
                </a:solidFill>
              </a:rPr>
              <a:t>Nagy Péter</a:t>
            </a:r>
          </a:p>
        </p:txBody>
      </p:sp>
      <p:pic>
        <p:nvPicPr>
          <p:cNvPr id="160" name="Shape 160"/>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Megvalósítás</a:t>
            </a:r>
          </a:p>
        </p:txBody>
      </p:sp>
      <p:sp>
        <p:nvSpPr>
          <p:cNvPr id="223" name="Shape 223"/>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graphicFrame>
        <p:nvGraphicFramePr>
          <p:cNvPr id="224" name="Shape 224"/>
          <p:cNvGraphicFramePr/>
          <p:nvPr/>
        </p:nvGraphicFramePr>
        <p:xfrm>
          <a:off x="427887" y="2019475"/>
          <a:ext cx="3000000" cy="3000000"/>
        </p:xfrm>
        <a:graphic>
          <a:graphicData uri="http://schemas.openxmlformats.org/drawingml/2006/table">
            <a:tbl>
              <a:tblPr>
                <a:noFill/>
                <a:tableStyleId>{44428820-0DE3-4632-9535-D614052AA171}</a:tableStyleId>
              </a:tblPr>
              <a:tblGrid>
                <a:gridCol w="1875575"/>
                <a:gridCol w="1343325"/>
                <a:gridCol w="1419400"/>
                <a:gridCol w="1404225"/>
                <a:gridCol w="1328100"/>
                <a:gridCol w="917600"/>
              </a:tblGrid>
              <a:tr h="320175">
                <a:tc>
                  <a:txBody>
                    <a:bodyPr>
                      <a:noAutofit/>
                    </a:bodyPr>
                    <a:lstStyle/>
                    <a:p>
                      <a:pPr lvl="0" rtl="0">
                        <a:spcBef>
                          <a:spcPts val="0"/>
                        </a:spcBef>
                        <a:buNone/>
                      </a:pPr>
                      <a:r>
                        <a:t/>
                      </a:r>
                      <a:endParaRPr sz="1800"/>
                    </a:p>
                  </a:txBody>
                  <a:tcPr marT="91425" marB="91425" marR="91425" marL="91425">
                    <a:lnL cap="flat" cmpd="sng" w="19050">
                      <a:solidFill>
                        <a:srgbClr val="9E9E9E">
                          <a:alpha val="0"/>
                        </a:srgbClr>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alpha val="0"/>
                        </a:srgbClr>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Norbert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András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Bence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Péter</a:t>
                      </a:r>
                    </a:p>
                  </a:txBody>
                  <a:tcPr marT="91425" marB="91425" marR="91425" marL="91425">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SUM</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441800">
                <a:tc>
                  <a:txBody>
                    <a:bodyPr>
                      <a:noAutofit/>
                    </a:bodyPr>
                    <a:lstStyle/>
                    <a:p>
                      <a:pPr lvl="0" rtl="0" algn="ctr">
                        <a:spcBef>
                          <a:spcPts val="0"/>
                        </a:spcBef>
                        <a:buNone/>
                      </a:pPr>
                      <a:r>
                        <a:rPr lang="en-US" sz="1800"/>
                        <a:t>Elmélet</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t/>
                      </a:r>
                      <a:endParaRPr sz="1800"/>
                    </a:p>
                  </a:txBody>
                  <a:tcPr marT="91425" marB="91425" marR="91425" marL="91425" anchor="ctr">
                    <a:lnL cap="flat" cmpd="sng" w="38100">
                      <a:solidFill>
                        <a:srgbClr val="9E9E9E"/>
                      </a:solidFill>
                      <a:prstDash val="solid"/>
                      <a:round/>
                      <a:headEnd len="med" w="med" type="none"/>
                      <a:tailEnd len="med" w="med" type="none"/>
                    </a:lnL>
                    <a:lnT cap="flat" cmpd="sng" w="38100">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t/>
                      </a:r>
                      <a:endParaRPr sz="1800"/>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t/>
                      </a:r>
                      <a:endParaRPr sz="1800"/>
                    </a:p>
                  </a:txBody>
                  <a:tcPr marT="91425" marB="91425" marR="91425" marL="91425" anchor="ctr">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Háló építés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t/>
                      </a:r>
                      <a:endParaRPr sz="1800"/>
                    </a:p>
                  </a:txBody>
                  <a:tcPr marT="91425" marB="91425" marR="91425" marL="91425" anchor="ctr">
                    <a:lnL cap="flat" cmpd="sng" w="38100">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t/>
                      </a:r>
                      <a:endParaRPr sz="1800"/>
                    </a:p>
                  </a:txBody>
                  <a:tcPr marT="91425" marB="91425" marR="91425" marL="91425" anchor="ctr">
                    <a:lnL cap="flat" cmpd="sng" w="9525">
                      <a:solidFill>
                        <a:srgbClr val="9E9E9E"/>
                      </a:solidFill>
                      <a:prstDash val="solid"/>
                      <a:round/>
                      <a:headEnd len="med" w="med" type="none"/>
                      <a:tailEnd len="med" w="med" type="none"/>
                    </a:lnL>
                  </a:tcPr>
                </a:tc>
                <a:tc>
                  <a:txBody>
                    <a:bodyPr>
                      <a:noAutofit/>
                    </a:bodyPr>
                    <a:lstStyle/>
                    <a:p>
                      <a:pPr lvl="0" algn="ctr">
                        <a:spcBef>
                          <a:spcPts val="0"/>
                        </a:spcBef>
                        <a:buNone/>
                      </a:pPr>
                      <a:r>
                        <a:t/>
                      </a:r>
                      <a:endParaRPr sz="1800"/>
                    </a:p>
                  </a:txBody>
                  <a:tcPr marT="91425" marB="91425" marR="91425" marL="91425" anchor="ctr"/>
                </a:tc>
                <a:tc>
                  <a:txBody>
                    <a:bodyPr>
                      <a:noAutofit/>
                    </a:bodyPr>
                    <a:lstStyle/>
                    <a:p>
                      <a:pPr lvl="0" algn="ctr">
                        <a:spcBef>
                          <a:spcPts val="0"/>
                        </a:spcBef>
                        <a:buNone/>
                      </a:pPr>
                      <a:r>
                        <a:t/>
                      </a:r>
                      <a:endParaRPr sz="1800"/>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Teszt / optimalizálás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L cap="flat" cmpd="sng" w="38100">
                      <a:solidFill>
                        <a:srgbClr val="9E9E9E"/>
                      </a:solidFill>
                      <a:prstDash val="solid"/>
                      <a:round/>
                      <a:headEnd len="med" w="med" type="none"/>
                      <a:tailEnd len="med" w="med" type="none"/>
                    </a:lnL>
                    <a:lnT cap="flat" cmpd="sng" w="9525">
                      <a:solidFill>
                        <a:srgbClr val="9E9E9E"/>
                      </a:solidFill>
                      <a:prstDash val="solid"/>
                      <a:round/>
                      <a:headEnd len="med" w="med" type="none"/>
                      <a:tailEnd len="med" w="med" type="none"/>
                    </a:lnT>
                  </a:tcPr>
                </a:tc>
                <a:tc>
                  <a:txBody>
                    <a:bodyPr>
                      <a:noAutofit/>
                    </a:bodyPr>
                    <a:lstStyle/>
                    <a:p>
                      <a:pPr lvl="0" rtl="0" algn="ctr">
                        <a:spcBef>
                          <a:spcPts val="0"/>
                        </a:spcBef>
                        <a:buNone/>
                      </a:pPr>
                      <a:r>
                        <a:t/>
                      </a:r>
                      <a:endParaRPr sz="1800"/>
                    </a:p>
                  </a:txBody>
                  <a:tcPr marT="91425" marB="91425" marR="91425" marL="91425" anchor="ctr"/>
                </a:tc>
                <a:tc>
                  <a:txBody>
                    <a:bodyPr>
                      <a:noAutofit/>
                    </a:bodyPr>
                    <a:lstStyle/>
                    <a:p>
                      <a:pPr lvl="0" algn="ctr">
                        <a:spcBef>
                          <a:spcPts val="0"/>
                        </a:spcBef>
                        <a:buNone/>
                      </a:pPr>
                      <a:r>
                        <a:t/>
                      </a:r>
                      <a:endParaRPr sz="1800"/>
                    </a:p>
                  </a:txBody>
                  <a:tcPr marT="91425" marB="91425" marR="91425" marL="91425" anchor="ctr"/>
                </a:tc>
                <a:tc>
                  <a:txBody>
                    <a:bodyPr>
                      <a:noAutofit/>
                    </a:bodyPr>
                    <a:lstStyle/>
                    <a:p>
                      <a:pPr lvl="0" algn="ctr">
                        <a:spcBef>
                          <a:spcPts val="0"/>
                        </a:spcBef>
                        <a:buNone/>
                      </a:pPr>
                      <a:r>
                        <a:t/>
                      </a:r>
                      <a:endParaRPr sz="1800"/>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Stílus rajzolás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L cap="flat" cmpd="sng" w="38100">
                      <a:solidFill>
                        <a:srgbClr val="9E9E9E"/>
                      </a:solidFill>
                      <a:prstDash val="solid"/>
                      <a:round/>
                      <a:headEnd len="med" w="med" type="none"/>
                      <a:tailEnd len="med" w="med" type="none"/>
                    </a:lnL>
                  </a:tcPr>
                </a:tc>
                <a:tc>
                  <a:txBody>
                    <a:bodyPr>
                      <a:noAutofit/>
                    </a:bodyPr>
                    <a:lstStyle/>
                    <a:p>
                      <a:pPr lvl="0" algn="ctr">
                        <a:spcBef>
                          <a:spcPts val="0"/>
                        </a:spcBef>
                        <a:buNone/>
                      </a:pPr>
                      <a:r>
                        <a:t/>
                      </a:r>
                      <a:endParaRPr sz="1800"/>
                    </a:p>
                  </a:txBody>
                  <a:tcPr marT="91425" marB="91425" marR="91425" marL="91425" anchor="ctr"/>
                </a:tc>
                <a:tc>
                  <a:txBody>
                    <a:bodyPr>
                      <a:noAutofit/>
                    </a:bodyPr>
                    <a:lstStyle/>
                    <a:p>
                      <a:pPr lvl="0" algn="ctr">
                        <a:spcBef>
                          <a:spcPts val="0"/>
                        </a:spcBef>
                        <a:buNone/>
                      </a:pPr>
                      <a:r>
                        <a:t/>
                      </a:r>
                      <a:endParaRPr sz="1800"/>
                    </a:p>
                  </a:txBody>
                  <a:tcPr marT="91425" marB="91425" marR="91425" marL="91425" anchor="ctr"/>
                </a:tc>
                <a:tc>
                  <a:txBody>
                    <a:bodyPr>
                      <a:noAutofit/>
                    </a:bodyPr>
                    <a:lstStyle/>
                    <a:p>
                      <a:pPr lvl="0" algn="ctr">
                        <a:spcBef>
                          <a:spcPts val="0"/>
                        </a:spcBef>
                        <a:buNone/>
                      </a:pPr>
                      <a:r>
                        <a:t/>
                      </a:r>
                      <a:endParaRPr sz="1800"/>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Frontend</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L cap="flat" cmpd="sng" w="38100">
                      <a:solidFill>
                        <a:srgbClr val="9E9E9E"/>
                      </a:solidFill>
                      <a:prstDash val="solid"/>
                      <a:round/>
                      <a:headEnd len="med" w="med" type="none"/>
                      <a:tailEnd len="med" w="med" type="none"/>
                    </a:lnL>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sz="1800"/>
                    </a:p>
                  </a:txBody>
                  <a:tcPr marT="91425" marB="91425" marR="91425" marL="91425" anchor="ctr">
                    <a:lnR cap="flat" cmpd="sng" w="38100">
                      <a:solidFill>
                        <a:srgbClr val="9E9E9E"/>
                      </a:solidFill>
                      <a:prstDash val="solid"/>
                      <a:round/>
                      <a:headEnd len="med" w="med" type="none"/>
                      <a:tailEnd len="med" w="med" type="none"/>
                    </a:ln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b="1" lang="en-US" sz="1800"/>
                        <a:t>SUM</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t/>
                      </a:r>
                      <a:endParaRPr b="1" sz="1800"/>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Adatok beszerzése</a:t>
            </a:r>
          </a:p>
        </p:txBody>
      </p:sp>
      <p:sp>
        <p:nvSpPr>
          <p:cNvPr id="230" name="Shape 230"/>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chemeClr val="dk1"/>
              </a:buClr>
              <a:buSzPct val="25000"/>
              <a:buFont typeface="Arial"/>
              <a:buNone/>
            </a:pPr>
            <a:r>
              <a:rPr b="0" i="0" lang="en-US" sz="2800" u="none" cap="none" strike="noStrike">
                <a:solidFill>
                  <a:schemeClr val="dk1"/>
                </a:solidFill>
                <a:highlight>
                  <a:srgbClr val="FFF2CC"/>
                </a:highlight>
                <a:latin typeface="Arial"/>
                <a:ea typeface="Arial"/>
                <a:cs typeface="Arial"/>
                <a:sym typeface="Arial"/>
              </a:rPr>
              <a:t>Itt azt írjátok meg, hogy milyen adatforrásokkal dolgoztatok, és ezeknek milyen volt a felépítésük.</a:t>
            </a:r>
          </a:p>
          <a:p>
            <a:pPr indent="0" lvl="0" marL="0" marR="0" rtl="0" algn="l">
              <a:lnSpc>
                <a:spcPct val="100000"/>
              </a:lnSpc>
              <a:spcBef>
                <a:spcPts val="0"/>
              </a:spcBef>
              <a:buClr>
                <a:schemeClr val="dk1"/>
              </a:buClr>
              <a:buSzPct val="25000"/>
              <a:buFont typeface="Arial"/>
              <a:buNone/>
            </a:pPr>
            <a:r>
              <a:t/>
            </a:r>
            <a:endParaRPr>
              <a:latin typeface="Arial"/>
              <a:ea typeface="Arial"/>
              <a:cs typeface="Arial"/>
              <a:sym typeface="Arial"/>
            </a:endParaRPr>
          </a:p>
          <a:p>
            <a:pPr indent="0" lvl="0" marL="0" marR="0" rtl="0" algn="l">
              <a:lnSpc>
                <a:spcPct val="100000"/>
              </a:lnSpc>
              <a:spcBef>
                <a:spcPts val="0"/>
              </a:spcBef>
              <a:buClr>
                <a:schemeClr val="dk1"/>
              </a:buClr>
              <a:buSzPct val="25000"/>
              <a:buFont typeface="Arial"/>
              <a:buNone/>
            </a:pPr>
            <a:r>
              <a:rPr lang="en-US">
                <a:latin typeface="Arial"/>
                <a:ea typeface="Arial"/>
                <a:cs typeface="Arial"/>
                <a:sym typeface="Arial"/>
              </a:rPr>
              <a:t>A felhasznált képek a Kaggle verseny képeinek csökkentett méretű változatai, melyek bár részleteket tekintve szegényebbek, de a tanítást mind időben, mint komplexitásban könnyítették.</a:t>
            </a:r>
          </a:p>
          <a:p>
            <a:pPr indent="0" lvl="0" marL="0" marR="0" rtl="0" algn="l">
              <a:lnSpc>
                <a:spcPct val="100000"/>
              </a:lnSpc>
              <a:spcBef>
                <a:spcPts val="0"/>
              </a:spcBef>
              <a:buClr>
                <a:schemeClr val="dk1"/>
              </a:buClr>
              <a:buSzPct val="25000"/>
              <a:buFont typeface="Arial"/>
              <a:buNone/>
            </a:pPr>
            <a:r>
              <a:t/>
            </a:r>
            <a:endParaRPr>
              <a:latin typeface="Arial"/>
              <a:ea typeface="Arial"/>
              <a:cs typeface="Arial"/>
              <a:sym typeface="Arial"/>
            </a:endParaRPr>
          </a:p>
          <a:p>
            <a:pPr indent="0" lvl="0" marL="0" marR="0" rtl="0" algn="l">
              <a:lnSpc>
                <a:spcPct val="100000"/>
              </a:lnSpc>
              <a:spcBef>
                <a:spcPts val="0"/>
              </a:spcBef>
              <a:buClr>
                <a:schemeClr val="dk1"/>
              </a:buClr>
              <a:buSzPct val="25000"/>
              <a:buFont typeface="Arial"/>
              <a:buNone/>
            </a:pPr>
            <a:r>
              <a:rPr lang="en-US" sz="1800">
                <a:latin typeface="Arial"/>
                <a:ea typeface="Arial"/>
                <a:cs typeface="Arial"/>
                <a:sym typeface="Arial"/>
              </a:rPr>
              <a:t>Forrás: https://github.com/zo7/painter-by-numbers/releases/tag/data-v1.0</a:t>
            </a:r>
          </a:p>
        </p:txBody>
      </p:sp>
      <p:sp>
        <p:nvSpPr>
          <p:cNvPr id="231" name="Shape 231"/>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Adatok előkészítése</a:t>
            </a:r>
          </a:p>
        </p:txBody>
      </p:sp>
      <p:sp>
        <p:nvSpPr>
          <p:cNvPr id="237" name="Shape 23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letöltött képeket és a képeket adati tartalmazó csv fájlokat beolvastuk a memóriába.</a:t>
            </a: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Kiválogattuk hogy mely képekkel akarunk dolgozni (csak a sok képpel rendelkező alkotókkal foglalkoztunk)</a:t>
            </a: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festőket végül one hot encodoltan adtuk a kerasnak.</a:t>
            </a:r>
          </a:p>
        </p:txBody>
      </p:sp>
      <p:sp>
        <p:nvSpPr>
          <p:cNvPr id="238" name="Shape 238"/>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graphicFrame>
        <p:nvGraphicFramePr>
          <p:cNvPr id="239" name="Shape 239"/>
          <p:cNvGraphicFramePr/>
          <p:nvPr/>
        </p:nvGraphicFramePr>
        <p:xfrm>
          <a:off x="210550" y="3088400"/>
          <a:ext cx="3000000" cy="3000000"/>
        </p:xfrm>
        <a:graphic>
          <a:graphicData uri="http://schemas.openxmlformats.org/drawingml/2006/table">
            <a:tbl>
              <a:tblPr>
                <a:noFill/>
                <a:tableStyleId>{44428820-0DE3-4632-9535-D614052AA171}</a:tableStyleId>
              </a:tblPr>
              <a:tblGrid>
                <a:gridCol w="4115875"/>
                <a:gridCol w="4115875"/>
              </a:tblGrid>
              <a:tr h="276275">
                <a:tc gridSpan="2" rowSpan="3">
                  <a:txBody>
                    <a:bodyPr>
                      <a:noAutofit/>
                    </a:bodyPr>
                    <a:lstStyle/>
                    <a:p>
                      <a:pPr lvl="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def</a:t>
                      </a:r>
                      <a:r>
                        <a:rPr lang="en-US" sz="1200">
                          <a:solidFill>
                            <a:srgbClr val="333333"/>
                          </a:solidFill>
                          <a:highlight>
                            <a:srgbClr val="FFFFFF"/>
                          </a:highlight>
                          <a:latin typeface="Consolas"/>
                          <a:ea typeface="Consolas"/>
                          <a:cs typeface="Consolas"/>
                          <a:sym typeface="Consolas"/>
                        </a:rPr>
                        <a:t> </a:t>
                      </a:r>
                      <a:r>
                        <a:rPr lang="en-US" sz="1200">
                          <a:solidFill>
                            <a:srgbClr val="795DA3"/>
                          </a:solidFill>
                          <a:highlight>
                            <a:srgbClr val="FFFFFF"/>
                          </a:highlight>
                          <a:latin typeface="Consolas"/>
                          <a:ea typeface="Consolas"/>
                          <a:cs typeface="Consolas"/>
                          <a:sym typeface="Consolas"/>
                        </a:rPr>
                        <a:t>csv_select</a:t>
                      </a:r>
                      <a:r>
                        <a:rPr lang="en-US" sz="1200">
                          <a:solidFill>
                            <a:srgbClr val="333333"/>
                          </a:solidFill>
                          <a:highlight>
                            <a:srgbClr val="FFFFFF"/>
                          </a:highlight>
                          <a:latin typeface="Consolas"/>
                          <a:ea typeface="Consolas"/>
                          <a:cs typeface="Consolas"/>
                          <a:sym typeface="Consolas"/>
                        </a:rPr>
                        <a:t>(sorce_csv_data,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target_authors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[label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label, n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return</a:t>
                      </a:r>
                      <a:r>
                        <a:rPr lang="en-US" sz="1200">
                          <a:solidFill>
                            <a:srgbClr val="333333"/>
                          </a:solidFill>
                          <a:highlight>
                            <a:srgbClr val="FFFFFF"/>
                          </a:highlight>
                          <a:latin typeface="Consolas"/>
                          <a:ea typeface="Consolas"/>
                          <a:cs typeface="Consolas"/>
                          <a:sym typeface="Consolas"/>
                        </a:rPr>
                        <a:t> { name: data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name, data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sorce_csv_data.items() </a:t>
                      </a:r>
                      <a:r>
                        <a:rPr lang="en-US" sz="1200">
                          <a:solidFill>
                            <a:srgbClr val="A71D5D"/>
                          </a:solidFill>
                          <a:highlight>
                            <a:srgbClr val="FFFFFF"/>
                          </a:highlight>
                          <a:latin typeface="Consolas"/>
                          <a:ea typeface="Consolas"/>
                          <a:cs typeface="Consolas"/>
                          <a:sym typeface="Consolas"/>
                        </a:rPr>
                        <a:t>if</a:t>
                      </a:r>
                      <a:r>
                        <a:rPr lang="en-US" sz="1200">
                          <a:solidFill>
                            <a:srgbClr val="333333"/>
                          </a:solidFill>
                          <a:highlight>
                            <a:srgbClr val="FFFFFF"/>
                          </a:highlight>
                          <a:latin typeface="Consolas"/>
                          <a:ea typeface="Consolas"/>
                          <a:cs typeface="Consolas"/>
                          <a:sym typeface="Consolas"/>
                        </a:rPr>
                        <a:t> data[</a:t>
                      </a:r>
                      <a:r>
                        <a:rPr lang="en-US" sz="1200">
                          <a:solidFill>
                            <a:srgbClr val="0086B3"/>
                          </a:solidFill>
                          <a:highlight>
                            <a:srgbClr val="FFFFFF"/>
                          </a:highlight>
                          <a:latin typeface="Consolas"/>
                          <a:ea typeface="Consolas"/>
                          <a:cs typeface="Consolas"/>
                          <a:sym typeface="Consolas"/>
                        </a:rPr>
                        <a:t>0</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target_authors }</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276275">
                <a:tc gridSpan="2" vMerge="1"/>
                <a:tc hMerge="1" vMerge="1"/>
              </a:tr>
              <a:tr h="276275">
                <a:tc gridSpan="2" vMerge="1"/>
                <a:tc hMerge="1" vMerge="1"/>
              </a:tr>
            </a:tbl>
          </a:graphicData>
        </a:graphic>
      </p:graphicFrame>
      <p:graphicFrame>
        <p:nvGraphicFramePr>
          <p:cNvPr id="240" name="Shape 240"/>
          <p:cNvGraphicFramePr/>
          <p:nvPr/>
        </p:nvGraphicFramePr>
        <p:xfrm>
          <a:off x="210550" y="4914275"/>
          <a:ext cx="3000000" cy="3000000"/>
        </p:xfrm>
        <a:graphic>
          <a:graphicData uri="http://schemas.openxmlformats.org/drawingml/2006/table">
            <a:tbl>
              <a:tblPr>
                <a:noFill/>
                <a:tableStyleId>{44428820-0DE3-4632-9535-D614052AA171}</a:tableStyleId>
              </a:tblPr>
              <a:tblGrid>
                <a:gridCol w="3619500"/>
                <a:gridCol w="3619500"/>
              </a:tblGrid>
              <a:tr h="381000">
                <a:tc gridSpan="2" rowSpan="3">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encoder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preprocessing.LabelEncoder()</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encoder.fit(labels)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labels_onehot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to_categorical(encoder.transform(labels))</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381000">
                <a:tc gridSpan="2" vMerge="1"/>
                <a:tc hMerge="1" vMerge="1"/>
              </a:tr>
              <a:tr h="381000">
                <a:tc gridSpan="2" vMerge="1"/>
                <a:tc hMerge="1" v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Modellek (háló architektúrák)</a:t>
            </a:r>
          </a:p>
        </p:txBody>
      </p:sp>
      <p:sp>
        <p:nvSpPr>
          <p:cNvPr id="246" name="Shape 24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355600" lvl="0" marL="457200" marR="0" rtl="0" algn="l">
              <a:lnSpc>
                <a:spcPct val="115000"/>
              </a:lnSpc>
              <a:spcBef>
                <a:spcPts val="1000"/>
              </a:spcBef>
              <a:spcAft>
                <a:spcPts val="0"/>
              </a:spcAft>
              <a:buSzPct val="100000"/>
              <a:buFont typeface="Arial"/>
            </a:pPr>
            <a:r>
              <a:rPr lang="en-US" sz="2000">
                <a:latin typeface="Arial"/>
                <a:ea typeface="Arial"/>
                <a:cs typeface="Arial"/>
                <a:sym typeface="Arial"/>
              </a:rPr>
              <a:t>InceptionV3 (ImageNet) - bizonyítottan jól alkalmazható képfelismerésre</a:t>
            </a:r>
          </a:p>
          <a:p>
            <a:pPr indent="-355600" lvl="0" marL="457200" marR="0" rtl="0" algn="l">
              <a:lnSpc>
                <a:spcPct val="115000"/>
              </a:lnSpc>
              <a:spcBef>
                <a:spcPts val="1000"/>
              </a:spcBef>
              <a:spcAft>
                <a:spcPts val="0"/>
              </a:spcAft>
              <a:buSzPct val="100000"/>
              <a:buFont typeface="Arial"/>
            </a:pPr>
            <a:r>
              <a:rPr lang="en-US" sz="2000">
                <a:latin typeface="Arial"/>
                <a:ea typeface="Arial"/>
                <a:cs typeface="Arial"/>
                <a:sym typeface="Arial"/>
              </a:rPr>
              <a:t>Osztályozás: 2 rétegű fully connected háló</a:t>
            </a:r>
          </a:p>
          <a:p>
            <a:pPr indent="-355600" lvl="0" marL="457200" marR="0" rtl="0" algn="l">
              <a:lnSpc>
                <a:spcPct val="115000"/>
              </a:lnSpc>
              <a:spcBef>
                <a:spcPts val="1000"/>
              </a:spcBef>
              <a:spcAft>
                <a:spcPts val="0"/>
              </a:spcAft>
              <a:buSzPct val="100000"/>
              <a:buFont typeface="Arial"/>
            </a:pPr>
            <a:r>
              <a:rPr lang="en-US" sz="2000">
                <a:latin typeface="Arial"/>
                <a:ea typeface="Arial"/>
                <a:cs typeface="Arial"/>
                <a:sym typeface="Arial"/>
              </a:rPr>
              <a:t>Bemenete az Inception egyes konvolúciós rétegeinek kimenetei</a:t>
            </a:r>
          </a:p>
          <a:p>
            <a:pPr indent="-355600" lvl="0" marL="457200" marR="0" rtl="0" algn="l">
              <a:lnSpc>
                <a:spcPct val="115000"/>
              </a:lnSpc>
              <a:spcBef>
                <a:spcPts val="1000"/>
              </a:spcBef>
              <a:spcAft>
                <a:spcPts val="0"/>
              </a:spcAft>
              <a:buSzPct val="100000"/>
              <a:buFont typeface="Arial"/>
            </a:pPr>
            <a:r>
              <a:rPr lang="en-US" sz="2000">
                <a:latin typeface="Arial"/>
                <a:ea typeface="Arial"/>
                <a:cs typeface="Arial"/>
                <a:sym typeface="Arial"/>
              </a:rPr>
              <a:t>“Bottleneckek” az architektúrában</a:t>
            </a: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p:txBody>
      </p:sp>
      <p:sp>
        <p:nvSpPr>
          <p:cNvPr id="247" name="Shape 24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graphicFrame>
        <p:nvGraphicFramePr>
          <p:cNvPr id="248" name="Shape 248"/>
          <p:cNvGraphicFramePr/>
          <p:nvPr/>
        </p:nvGraphicFramePr>
        <p:xfrm>
          <a:off x="210550" y="2974350"/>
          <a:ext cx="3000000" cy="3000000"/>
        </p:xfrm>
        <a:graphic>
          <a:graphicData uri="http://schemas.openxmlformats.org/drawingml/2006/table">
            <a:tbl>
              <a:tblPr>
                <a:noFill/>
                <a:tableStyleId>{44428820-0DE3-4632-9535-D614052AA171}</a:tableStyleId>
              </a:tblPr>
              <a:tblGrid>
                <a:gridCol w="4211500"/>
                <a:gridCol w="4211500"/>
              </a:tblGrid>
              <a:tr h="241375">
                <a:tc gridSpan="2" rowSpan="11">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kinyerjük a stílusjegyeket a cnn köztes rétegegeiből (és max pool cnn kimeneti rétegére)</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desired_layers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28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44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60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70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92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114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136</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158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172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194</a:t>
                      </a:r>
                      <a:r>
                        <a:rPr lang="en-US" sz="1200">
                          <a:solidFill>
                            <a:srgbClr val="333333"/>
                          </a:solidFill>
                          <a:highlight>
                            <a:srgbClr val="FFFFFF"/>
                          </a:highlight>
                          <a:latin typeface="Consolas"/>
                          <a:ea typeface="Consolas"/>
                          <a:cs typeface="Consolas"/>
                          <a:sym typeface="Consolas"/>
                        </a:rPr>
                        <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None</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br>
                        <a:rPr lang="en-US" sz="1200">
                          <a:solidFill>
                            <a:srgbClr val="333333"/>
                          </a:solidFill>
                          <a:highlight>
                            <a:srgbClr val="FFFFFF"/>
                          </a:highlight>
                          <a:latin typeface="Consolas"/>
                          <a:ea typeface="Consolas"/>
                          <a:cs typeface="Consolas"/>
                          <a:sym typeface="Consolas"/>
                        </a:rPr>
                      </a:b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i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range</a:t>
                      </a:r>
                      <a:r>
                        <a:rPr lang="en-US" sz="1200">
                          <a:solidFill>
                            <a:srgbClr val="333333"/>
                          </a:solidFill>
                          <a:highlight>
                            <a:srgbClr val="FFFFFF"/>
                          </a:highlight>
                          <a:latin typeface="Consolas"/>
                          <a:ea typeface="Consolas"/>
                          <a:cs typeface="Consolas"/>
                          <a:sym typeface="Consolas"/>
                        </a:rPr>
                        <a:t>(</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    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base_model.layers[desired_layers[i]].output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GlobalAveragePooling2D()(style_layers[i])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Dense(base_model.layers[desired_layers[i]].output_shape[</a:t>
                      </a:r>
                      <a:r>
                        <a:rPr lang="en-US" sz="1200">
                          <a:solidFill>
                            <a:srgbClr val="0086B3"/>
                          </a:solidFill>
                          <a:highlight>
                            <a:srgbClr val="FFFFFF"/>
                          </a:highlight>
                          <a:latin typeface="Consolas"/>
                          <a:ea typeface="Consolas"/>
                          <a:cs typeface="Consolas"/>
                          <a:sym typeface="Consolas"/>
                        </a:rPr>
                        <a:t>3</a:t>
                      </a:r>
                      <a:r>
                        <a:rPr lang="en-US" sz="1200">
                          <a:solidFill>
                            <a:srgbClr val="333333"/>
                          </a:solidFill>
                          <a:highlight>
                            <a:srgbClr val="FFFFFF"/>
                          </a:highlight>
                          <a:latin typeface="Consolas"/>
                          <a:ea typeface="Consolas"/>
                          <a:cs typeface="Consolas"/>
                          <a:sym typeface="Consolas"/>
                        </a:rPr>
                        <a:t>], </a:t>
                      </a:r>
                    </a:p>
                    <a:p>
                      <a:pPr lvl="0" rtl="0">
                        <a:lnSpc>
                          <a:spcPct val="142857"/>
                        </a:lnSpc>
                        <a:spcBef>
                          <a:spcPts val="0"/>
                        </a:spcBef>
                        <a:buNone/>
                      </a:pPr>
                      <a:r>
                        <a:rPr lang="en-US" sz="1200">
                          <a:solidFill>
                            <a:srgbClr val="ED6A43"/>
                          </a:solidFill>
                          <a:highlight>
                            <a:srgbClr val="FFFFFF"/>
                          </a:highlight>
                          <a:latin typeface="Consolas"/>
                          <a:ea typeface="Consolas"/>
                          <a:cs typeface="Consolas"/>
                          <a:sym typeface="Consolas"/>
                        </a:rPr>
                        <a:t>                                                          </a:t>
                      </a:r>
                      <a:r>
                        <a:rPr lang="en-US" sz="1200">
                          <a:solidFill>
                            <a:srgbClr val="ED6A43"/>
                          </a:solidFill>
                          <a:highlight>
                            <a:srgbClr val="FFFFFF"/>
                          </a:highlight>
                          <a:latin typeface="Consolas"/>
                          <a:ea typeface="Consolas"/>
                          <a:cs typeface="Consolas"/>
                          <a:sym typeface="Consolas"/>
                        </a:rPr>
                        <a:t>activation</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'relu'</a:t>
                      </a:r>
                      <a:r>
                        <a:rPr lang="en-US" sz="1200">
                          <a:solidFill>
                            <a:srgbClr val="333333"/>
                          </a:solidFill>
                          <a:highlight>
                            <a:srgbClr val="FFFFFF"/>
                          </a:highlight>
                          <a:latin typeface="Consolas"/>
                          <a:ea typeface="Consolas"/>
                          <a:cs typeface="Consolas"/>
                          <a:sym typeface="Consolas"/>
                        </a:rPr>
                        <a:t>)(style_layers[i])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egymás mellé tesszük a különböző szintű feature-öket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ff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merge(style_layers, </a:t>
                      </a:r>
                      <a:r>
                        <a:rPr lang="en-US" sz="1200">
                          <a:solidFill>
                            <a:srgbClr val="ED6A43"/>
                          </a:solidFill>
                          <a:highlight>
                            <a:srgbClr val="FFFFFF"/>
                          </a:highlight>
                          <a:latin typeface="Consolas"/>
                          <a:ea typeface="Consolas"/>
                          <a:cs typeface="Consolas"/>
                          <a:sym typeface="Consolas"/>
                        </a:rPr>
                        <a:t>mode</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'concat'</a:t>
                      </a:r>
                      <a:r>
                        <a:rPr lang="en-US" sz="1200">
                          <a:solidFill>
                            <a:srgbClr val="333333"/>
                          </a:solidFill>
                          <a:highlight>
                            <a:srgbClr val="FFFFFF"/>
                          </a:highlight>
                          <a:latin typeface="Consolas"/>
                          <a:ea typeface="Consolas"/>
                          <a:cs typeface="Consolas"/>
                          <a:sym typeface="Consolas"/>
                        </a:rPr>
                        <a:t>)</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11" h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Modellek (háló architektúrák)</a:t>
            </a:r>
          </a:p>
        </p:txBody>
      </p:sp>
      <p:sp>
        <p:nvSpPr>
          <p:cNvPr id="255" name="Shape 255"/>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pic>
        <p:nvPicPr>
          <p:cNvPr id="256" name="Shape 256"/>
          <p:cNvPicPr preferRelativeResize="0"/>
          <p:nvPr/>
        </p:nvPicPr>
        <p:blipFill>
          <a:blip r:embed="rId3">
            <a:alphaModFix/>
          </a:blip>
          <a:stretch>
            <a:fillRect/>
          </a:stretch>
        </p:blipFill>
        <p:spPr>
          <a:xfrm>
            <a:off x="333374" y="875475"/>
            <a:ext cx="1272724" cy="5769611"/>
          </a:xfrm>
          <a:prstGeom prst="rect">
            <a:avLst/>
          </a:prstGeom>
          <a:noFill/>
          <a:ln>
            <a:noFill/>
          </a:ln>
        </p:spPr>
      </p:pic>
      <p:pic>
        <p:nvPicPr>
          <p:cNvPr id="257" name="Shape 257"/>
          <p:cNvPicPr preferRelativeResize="0"/>
          <p:nvPr/>
        </p:nvPicPr>
        <p:blipFill>
          <a:blip r:embed="rId4">
            <a:alphaModFix/>
          </a:blip>
          <a:stretch>
            <a:fillRect/>
          </a:stretch>
        </p:blipFill>
        <p:spPr>
          <a:xfrm>
            <a:off x="1821524" y="1333749"/>
            <a:ext cx="7179750" cy="503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33375" y="176464"/>
            <a:ext cx="8667900" cy="699000"/>
          </a:xfrm>
          <a:prstGeom prst="rect">
            <a:avLst/>
          </a:prstGeom>
        </p:spPr>
        <p:txBody>
          <a:bodyPr anchorCtr="0" anchor="ctr" bIns="91425" lIns="91425" rIns="91425" tIns="91425">
            <a:noAutofit/>
          </a:bodyPr>
          <a:lstStyle/>
          <a:p>
            <a:pPr lvl="0" rtl="0">
              <a:spcBef>
                <a:spcPts val="0"/>
              </a:spcBef>
              <a:buNone/>
            </a:pPr>
            <a:r>
              <a:rPr lang="en-US"/>
              <a:t>Modellek (háló architektúrák)</a:t>
            </a:r>
          </a:p>
        </p:txBody>
      </p:sp>
      <p:sp>
        <p:nvSpPr>
          <p:cNvPr id="264" name="Shape 264"/>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r>
              <a:rPr lang="en-US"/>
              <a:t>/15</a:t>
            </a:r>
          </a:p>
        </p:txBody>
      </p:sp>
      <p:sp>
        <p:nvSpPr>
          <p:cNvPr id="265" name="Shape 265"/>
          <p:cNvSpPr txBox="1"/>
          <p:nvPr/>
        </p:nvSpPr>
        <p:spPr>
          <a:xfrm>
            <a:off x="3649325" y="1927975"/>
            <a:ext cx="5446800" cy="4019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i="1" lang="en-US" sz="1050">
                <a:solidFill>
                  <a:srgbClr val="408080"/>
                </a:solidFill>
                <a:highlight>
                  <a:srgbClr val="F7F7F7"/>
                </a:highlight>
                <a:latin typeface="Consolas"/>
                <a:ea typeface="Consolas"/>
                <a:cs typeface="Consolas"/>
                <a:sym typeface="Consolas"/>
              </a:rPr>
              <a:t># run scipy-based optimization (L-BFGS) over the pixels of the generated image</a:t>
            </a:r>
            <a:br>
              <a:rPr lang="en-US" sz="1050">
                <a:solidFill>
                  <a:srgbClr val="333333"/>
                </a:solidFill>
                <a:highlight>
                  <a:srgbClr val="F7F7F7"/>
                </a:highlight>
                <a:latin typeface="Consolas"/>
                <a:ea typeface="Consolas"/>
                <a:cs typeface="Consolas"/>
                <a:sym typeface="Consolas"/>
              </a:rPr>
            </a:br>
            <a:r>
              <a:rPr i="1" lang="en-US" sz="1050">
                <a:solidFill>
                  <a:srgbClr val="408080"/>
                </a:solidFill>
                <a:highlight>
                  <a:srgbClr val="F7F7F7"/>
                </a:highlight>
                <a:latin typeface="Consolas"/>
                <a:ea typeface="Consolas"/>
                <a:cs typeface="Consolas"/>
                <a:sym typeface="Consolas"/>
              </a:rPr>
              <a:t># so as to minimize the neural style loss</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x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np</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random</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uniform(</a:t>
            </a:r>
            <a:r>
              <a:rPr lang="en-US" sz="1050">
                <a:solidFill>
                  <a:srgbClr val="666666"/>
                </a:solidFill>
                <a:highlight>
                  <a:srgbClr val="F7F7F7"/>
                </a:highlight>
                <a:latin typeface="Consolas"/>
                <a:ea typeface="Consolas"/>
                <a:cs typeface="Consolas"/>
                <a:sym typeface="Consolas"/>
              </a:rPr>
              <a:t>0</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255</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1</a:t>
            </a:r>
            <a:r>
              <a:rPr lang="en-US" sz="1050">
                <a:solidFill>
                  <a:srgbClr val="333333"/>
                </a:solidFill>
                <a:highlight>
                  <a:srgbClr val="F7F7F7"/>
                </a:highlight>
                <a:latin typeface="Consolas"/>
                <a:ea typeface="Consolas"/>
                <a:cs typeface="Consolas"/>
                <a:sym typeface="Consolas"/>
              </a:rPr>
              <a:t>, img_nrows, img_ncols, </a:t>
            </a:r>
            <a:r>
              <a:rPr lang="en-US" sz="1050">
                <a:solidFill>
                  <a:srgbClr val="666666"/>
                </a:solidFill>
                <a:highlight>
                  <a:srgbClr val="F7F7F7"/>
                </a:highlight>
                <a:latin typeface="Consolas"/>
                <a:ea typeface="Consolas"/>
                <a:cs typeface="Consolas"/>
                <a:sym typeface="Consolas"/>
              </a:rPr>
              <a:t>3</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128.</a:t>
            </a:r>
            <a:br>
              <a:rPr lang="en-US" sz="1050">
                <a:solidFill>
                  <a:srgbClr val="333333"/>
                </a:solidFill>
                <a:highlight>
                  <a:srgbClr val="F7F7F7"/>
                </a:highlight>
                <a:latin typeface="Consolas"/>
                <a:ea typeface="Consolas"/>
                <a:cs typeface="Consolas"/>
                <a:sym typeface="Consolas"/>
              </a:rPr>
            </a:br>
            <a:br>
              <a:rPr lang="en-US" sz="1050">
                <a:solidFill>
                  <a:srgbClr val="333333"/>
                </a:solidFill>
                <a:highlight>
                  <a:srgbClr val="F7F7F7"/>
                </a:highlight>
                <a:latin typeface="Consolas"/>
                <a:ea typeface="Consolas"/>
                <a:cs typeface="Consolas"/>
                <a:sym typeface="Consolas"/>
              </a:rPr>
            </a:br>
            <a:r>
              <a:rPr b="1" lang="en-US" sz="1050">
                <a:solidFill>
                  <a:srgbClr val="008000"/>
                </a:solidFill>
                <a:highlight>
                  <a:srgbClr val="F7F7F7"/>
                </a:highlight>
                <a:latin typeface="Consolas"/>
                <a:ea typeface="Consolas"/>
                <a:cs typeface="Consolas"/>
                <a:sym typeface="Consolas"/>
              </a:rPr>
              <a:t>for</a:t>
            </a:r>
            <a:r>
              <a:rPr lang="en-US" sz="1050">
                <a:solidFill>
                  <a:srgbClr val="333333"/>
                </a:solidFill>
                <a:highlight>
                  <a:srgbClr val="F7F7F7"/>
                </a:highlight>
                <a:latin typeface="Consolas"/>
                <a:ea typeface="Consolas"/>
                <a:cs typeface="Consolas"/>
                <a:sym typeface="Consolas"/>
              </a:rPr>
              <a:t> i </a:t>
            </a:r>
            <a:r>
              <a:rPr b="1" lang="en-US" sz="1050">
                <a:solidFill>
                  <a:srgbClr val="AA22FF"/>
                </a:solidFill>
                <a:highlight>
                  <a:srgbClr val="F7F7F7"/>
                </a:highlight>
                <a:latin typeface="Consolas"/>
                <a:ea typeface="Consolas"/>
                <a:cs typeface="Consolas"/>
                <a:sym typeface="Consolas"/>
              </a:rPr>
              <a:t>in</a:t>
            </a:r>
            <a:r>
              <a:rPr lang="en-US" sz="1050">
                <a:solidFill>
                  <a:srgbClr val="333333"/>
                </a:solidFill>
                <a:highlight>
                  <a:srgbClr val="F7F7F7"/>
                </a:highlight>
                <a:latin typeface="Consolas"/>
                <a:ea typeface="Consolas"/>
                <a:cs typeface="Consolas"/>
                <a:sym typeface="Consolas"/>
              </a:rPr>
              <a:t> </a:t>
            </a:r>
            <a:r>
              <a:rPr lang="en-US" sz="1050">
                <a:solidFill>
                  <a:srgbClr val="008000"/>
                </a:solidFill>
                <a:highlight>
                  <a:srgbClr val="F7F7F7"/>
                </a:highlight>
                <a:latin typeface="Consolas"/>
                <a:ea typeface="Consolas"/>
                <a:cs typeface="Consolas"/>
                <a:sym typeface="Consolas"/>
              </a:rPr>
              <a:t>range</a:t>
            </a:r>
            <a:r>
              <a:rPr lang="en-US" sz="1050">
                <a:solidFill>
                  <a:srgbClr val="333333"/>
                </a:solidFill>
                <a:highlight>
                  <a:srgbClr val="F7F7F7"/>
                </a:highlight>
                <a:latin typeface="Consolas"/>
                <a:ea typeface="Consolas"/>
                <a:cs typeface="Consolas"/>
                <a:sym typeface="Consolas"/>
              </a:rPr>
              <a:t>(</a:t>
            </a:r>
            <a:r>
              <a:rPr lang="en-US" sz="1050">
                <a:solidFill>
                  <a:srgbClr val="666666"/>
                </a:solidFill>
                <a:highlight>
                  <a:srgbClr val="F7F7F7"/>
                </a:highlight>
                <a:latin typeface="Consolas"/>
                <a:ea typeface="Consolas"/>
                <a:cs typeface="Consolas"/>
                <a:sym typeface="Consolas"/>
              </a:rPr>
              <a:t>10</a:t>
            </a:r>
            <a:r>
              <a:rPr lang="en-US" sz="1050">
                <a:solidFill>
                  <a:srgbClr val="333333"/>
                </a:solidFill>
                <a:highlight>
                  <a:srgbClr val="F7F7F7"/>
                </a:highlight>
                <a:latin typeface="Consolas"/>
                <a:ea typeface="Consolas"/>
                <a:cs typeface="Consolas"/>
                <a:sym typeface="Consolas"/>
              </a:rPr>
              <a:t>):</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a:t>
            </a:r>
            <a:r>
              <a:rPr lang="en-US" sz="1050">
                <a:solidFill>
                  <a:srgbClr val="008000"/>
                </a:solidFill>
                <a:highlight>
                  <a:srgbClr val="F7F7F7"/>
                </a:highlight>
                <a:latin typeface="Consolas"/>
                <a:ea typeface="Consolas"/>
                <a:cs typeface="Consolas"/>
                <a:sym typeface="Consolas"/>
              </a:rPr>
              <a:t>print</a:t>
            </a:r>
            <a:r>
              <a:rPr lang="en-US" sz="1050">
                <a:solidFill>
                  <a:srgbClr val="333333"/>
                </a:solidFill>
                <a:highlight>
                  <a:srgbClr val="F7F7F7"/>
                </a:highlight>
                <a:latin typeface="Consolas"/>
                <a:ea typeface="Consolas"/>
                <a:cs typeface="Consolas"/>
                <a:sym typeface="Consolas"/>
              </a:rPr>
              <a:t>(</a:t>
            </a:r>
            <a:r>
              <a:rPr lang="en-US" sz="1050">
                <a:solidFill>
                  <a:srgbClr val="BA2121"/>
                </a:solidFill>
                <a:highlight>
                  <a:srgbClr val="F7F7F7"/>
                </a:highlight>
                <a:latin typeface="Consolas"/>
                <a:ea typeface="Consolas"/>
                <a:cs typeface="Consolas"/>
                <a:sym typeface="Consolas"/>
              </a:rPr>
              <a:t>'Start of iteration'</a:t>
            </a:r>
            <a:r>
              <a:rPr lang="en-US" sz="1050">
                <a:solidFill>
                  <a:srgbClr val="333333"/>
                </a:solidFill>
                <a:highlight>
                  <a:srgbClr val="F7F7F7"/>
                </a:highlight>
                <a:latin typeface="Consolas"/>
                <a:ea typeface="Consolas"/>
                <a:cs typeface="Consolas"/>
                <a:sym typeface="Consolas"/>
              </a:rPr>
              <a:t>, i)</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start_time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time</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time()</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x, min_val, info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fmin_l_bfgs_b(evaluator</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loss, x</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flatten(),</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fprime</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evaluator</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grads, maxfun</a:t>
            </a:r>
            <a:r>
              <a:rPr lang="en-US" sz="1050">
                <a:solidFill>
                  <a:srgbClr val="666666"/>
                </a:solidFill>
                <a:highlight>
                  <a:srgbClr val="F7F7F7"/>
                </a:highlight>
                <a:latin typeface="Consolas"/>
                <a:ea typeface="Consolas"/>
                <a:cs typeface="Consolas"/>
                <a:sym typeface="Consolas"/>
              </a:rPr>
              <a:t>=20</a:t>
            </a:r>
            <a:r>
              <a:rPr lang="en-US" sz="1050">
                <a:solidFill>
                  <a:srgbClr val="333333"/>
                </a:solidFill>
                <a:highlight>
                  <a:srgbClr val="F7F7F7"/>
                </a:highlight>
                <a:latin typeface="Consolas"/>
                <a:ea typeface="Consolas"/>
                <a:cs typeface="Consolas"/>
                <a:sym typeface="Consolas"/>
              </a:rPr>
              <a:t>)</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a:t>
            </a:r>
            <a:r>
              <a:rPr lang="en-US" sz="1050">
                <a:solidFill>
                  <a:srgbClr val="008000"/>
                </a:solidFill>
                <a:highlight>
                  <a:srgbClr val="F7F7F7"/>
                </a:highlight>
                <a:latin typeface="Consolas"/>
                <a:ea typeface="Consolas"/>
                <a:cs typeface="Consolas"/>
                <a:sym typeface="Consolas"/>
              </a:rPr>
              <a:t>print</a:t>
            </a:r>
            <a:r>
              <a:rPr lang="en-US" sz="1050">
                <a:solidFill>
                  <a:srgbClr val="333333"/>
                </a:solidFill>
                <a:highlight>
                  <a:srgbClr val="F7F7F7"/>
                </a:highlight>
                <a:latin typeface="Consolas"/>
                <a:ea typeface="Consolas"/>
                <a:cs typeface="Consolas"/>
                <a:sym typeface="Consolas"/>
              </a:rPr>
              <a:t>(</a:t>
            </a:r>
            <a:r>
              <a:rPr lang="en-US" sz="1050">
                <a:solidFill>
                  <a:srgbClr val="BA2121"/>
                </a:solidFill>
                <a:highlight>
                  <a:srgbClr val="F7F7F7"/>
                </a:highlight>
                <a:latin typeface="Consolas"/>
                <a:ea typeface="Consolas"/>
                <a:cs typeface="Consolas"/>
                <a:sym typeface="Consolas"/>
              </a:rPr>
              <a:t>'Current loss value:'</a:t>
            </a:r>
            <a:r>
              <a:rPr lang="en-US" sz="1050">
                <a:solidFill>
                  <a:srgbClr val="333333"/>
                </a:solidFill>
                <a:highlight>
                  <a:srgbClr val="F7F7F7"/>
                </a:highlight>
                <a:latin typeface="Consolas"/>
                <a:ea typeface="Consolas"/>
                <a:cs typeface="Consolas"/>
                <a:sym typeface="Consolas"/>
              </a:rPr>
              <a:t>, min_val)</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a:t>
            </a:r>
            <a:r>
              <a:rPr i="1" lang="en-US" sz="1050">
                <a:solidFill>
                  <a:srgbClr val="408080"/>
                </a:solidFill>
                <a:highlight>
                  <a:srgbClr val="F7F7F7"/>
                </a:highlight>
                <a:latin typeface="Consolas"/>
                <a:ea typeface="Consolas"/>
                <a:cs typeface="Consolas"/>
                <a:sym typeface="Consolas"/>
              </a:rPr>
              <a:t># save current generated image</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img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deprocess_image(x</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copy())</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fname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a:t>
            </a:r>
            <a:r>
              <a:rPr lang="en-US" sz="1050">
                <a:solidFill>
                  <a:srgbClr val="BA2121"/>
                </a:solidFill>
                <a:highlight>
                  <a:srgbClr val="F7F7F7"/>
                </a:highlight>
                <a:latin typeface="Consolas"/>
                <a:ea typeface="Consolas"/>
                <a:cs typeface="Consolas"/>
                <a:sym typeface="Consolas"/>
              </a:rPr>
              <a:t>'cat3_at_iteration_%d.png'</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i</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imsave(fname, img)</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end_time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time</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time()</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a:t>
            </a:r>
            <a:r>
              <a:rPr lang="en-US" sz="1050">
                <a:solidFill>
                  <a:srgbClr val="008000"/>
                </a:solidFill>
                <a:highlight>
                  <a:srgbClr val="F7F7F7"/>
                </a:highlight>
                <a:latin typeface="Consolas"/>
                <a:ea typeface="Consolas"/>
                <a:cs typeface="Consolas"/>
                <a:sym typeface="Consolas"/>
              </a:rPr>
              <a:t>print</a:t>
            </a:r>
            <a:r>
              <a:rPr lang="en-US" sz="1050">
                <a:solidFill>
                  <a:srgbClr val="333333"/>
                </a:solidFill>
                <a:highlight>
                  <a:srgbClr val="F7F7F7"/>
                </a:highlight>
                <a:latin typeface="Consolas"/>
                <a:ea typeface="Consolas"/>
                <a:cs typeface="Consolas"/>
                <a:sym typeface="Consolas"/>
              </a:rPr>
              <a:t>(</a:t>
            </a:r>
            <a:r>
              <a:rPr lang="en-US" sz="1050">
                <a:solidFill>
                  <a:srgbClr val="BA2121"/>
                </a:solidFill>
                <a:highlight>
                  <a:srgbClr val="F7F7F7"/>
                </a:highlight>
                <a:latin typeface="Consolas"/>
                <a:ea typeface="Consolas"/>
                <a:cs typeface="Consolas"/>
                <a:sym typeface="Consolas"/>
              </a:rPr>
              <a:t>'Image saved as'</a:t>
            </a:r>
            <a:r>
              <a:rPr lang="en-US" sz="1050">
                <a:solidFill>
                  <a:srgbClr val="333333"/>
                </a:solidFill>
                <a:highlight>
                  <a:srgbClr val="F7F7F7"/>
                </a:highlight>
                <a:latin typeface="Consolas"/>
                <a:ea typeface="Consolas"/>
                <a:cs typeface="Consolas"/>
                <a:sym typeface="Consolas"/>
              </a:rPr>
              <a:t>, fname)</a:t>
            </a:r>
            <a:br>
              <a:rPr lang="en-US" sz="1050">
                <a:solidFill>
                  <a:srgbClr val="333333"/>
                </a:solidFill>
                <a:highlight>
                  <a:srgbClr val="F7F7F7"/>
                </a:highlight>
                <a:latin typeface="Consolas"/>
                <a:ea typeface="Consolas"/>
                <a:cs typeface="Consolas"/>
                <a:sym typeface="Consolas"/>
              </a:rPr>
            </a:br>
            <a:r>
              <a:rPr lang="en-US" sz="1050">
                <a:solidFill>
                  <a:srgbClr val="333333"/>
                </a:solidFill>
                <a:highlight>
                  <a:srgbClr val="F7F7F7"/>
                </a:highlight>
                <a:latin typeface="Consolas"/>
                <a:ea typeface="Consolas"/>
                <a:cs typeface="Consolas"/>
                <a:sym typeface="Consolas"/>
              </a:rPr>
              <a:t>    </a:t>
            </a:r>
            <a:r>
              <a:rPr lang="en-US" sz="1050">
                <a:solidFill>
                  <a:srgbClr val="008000"/>
                </a:solidFill>
                <a:highlight>
                  <a:srgbClr val="F7F7F7"/>
                </a:highlight>
                <a:latin typeface="Consolas"/>
                <a:ea typeface="Consolas"/>
                <a:cs typeface="Consolas"/>
                <a:sym typeface="Consolas"/>
              </a:rPr>
              <a:t>print</a:t>
            </a:r>
            <a:r>
              <a:rPr lang="en-US" sz="1050">
                <a:solidFill>
                  <a:srgbClr val="333333"/>
                </a:solidFill>
                <a:highlight>
                  <a:srgbClr val="F7F7F7"/>
                </a:highlight>
                <a:latin typeface="Consolas"/>
                <a:ea typeface="Consolas"/>
                <a:cs typeface="Consolas"/>
                <a:sym typeface="Consolas"/>
              </a:rPr>
              <a:t>(</a:t>
            </a:r>
            <a:r>
              <a:rPr lang="en-US" sz="1050">
                <a:solidFill>
                  <a:srgbClr val="BA2121"/>
                </a:solidFill>
                <a:highlight>
                  <a:srgbClr val="F7F7F7"/>
                </a:highlight>
                <a:latin typeface="Consolas"/>
                <a:ea typeface="Consolas"/>
                <a:cs typeface="Consolas"/>
                <a:sym typeface="Consolas"/>
              </a:rPr>
              <a:t>'Iteration %d completed in %ds'</a:t>
            </a:r>
            <a:r>
              <a:rPr lang="en-US" sz="1050">
                <a:solidFill>
                  <a:srgbClr val="333333"/>
                </a:solidFill>
                <a:highlight>
                  <a:srgbClr val="F7F7F7"/>
                </a:highlight>
                <a:latin typeface="Consolas"/>
                <a:ea typeface="Consolas"/>
                <a:cs typeface="Consolas"/>
                <a:sym typeface="Consolas"/>
              </a:rPr>
              <a:t>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(i, end_time </a:t>
            </a:r>
            <a:r>
              <a:rPr lang="en-US" sz="1050">
                <a:solidFill>
                  <a:srgbClr val="666666"/>
                </a:solidFill>
                <a:highlight>
                  <a:srgbClr val="F7F7F7"/>
                </a:highlight>
                <a:latin typeface="Consolas"/>
                <a:ea typeface="Consolas"/>
                <a:cs typeface="Consolas"/>
                <a:sym typeface="Consolas"/>
              </a:rPr>
              <a:t>-</a:t>
            </a:r>
            <a:r>
              <a:rPr lang="en-US" sz="1050">
                <a:solidFill>
                  <a:srgbClr val="333333"/>
                </a:solidFill>
                <a:highlight>
                  <a:srgbClr val="F7F7F7"/>
                </a:highlight>
                <a:latin typeface="Consolas"/>
                <a:ea typeface="Consolas"/>
                <a:cs typeface="Consolas"/>
                <a:sym typeface="Consolas"/>
              </a:rPr>
              <a:t> start_time))</a:t>
            </a:r>
          </a:p>
          <a:p>
            <a:pPr lvl="0">
              <a:spcBef>
                <a:spcPts val="0"/>
              </a:spcBef>
              <a:buNone/>
            </a:pPr>
            <a:r>
              <a:t/>
            </a:r>
            <a:endParaRPr>
              <a:latin typeface="Consolas"/>
              <a:ea typeface="Consolas"/>
              <a:cs typeface="Consolas"/>
              <a:sym typeface="Consolas"/>
            </a:endParaRPr>
          </a:p>
        </p:txBody>
      </p:sp>
      <p:sp>
        <p:nvSpPr>
          <p:cNvPr id="266" name="Shape 266"/>
          <p:cNvSpPr txBox="1"/>
          <p:nvPr/>
        </p:nvSpPr>
        <p:spPr>
          <a:xfrm>
            <a:off x="575225" y="1968425"/>
            <a:ext cx="3074100" cy="2849100"/>
          </a:xfrm>
          <a:prstGeom prst="rect">
            <a:avLst/>
          </a:prstGeom>
          <a:noFill/>
          <a:ln>
            <a:noFill/>
          </a:ln>
        </p:spPr>
        <p:txBody>
          <a:bodyPr anchorCtr="0" anchor="t" bIns="91425" lIns="91425" rIns="91425" tIns="91425">
            <a:noAutofit/>
          </a:bodyPr>
          <a:lstStyle/>
          <a:p>
            <a:pPr lvl="0" marR="0" rtl="0" algn="l">
              <a:lnSpc>
                <a:spcPct val="115000"/>
              </a:lnSpc>
              <a:spcBef>
                <a:spcPts val="1000"/>
              </a:spcBef>
              <a:spcAft>
                <a:spcPts val="0"/>
              </a:spcAft>
              <a:buNone/>
            </a:pPr>
            <a:r>
              <a:rPr lang="en-US" sz="2000">
                <a:solidFill>
                  <a:schemeClr val="dk1"/>
                </a:solidFill>
              </a:rPr>
              <a:t>Kép szintetizálás:</a:t>
            </a:r>
          </a:p>
          <a:p>
            <a:pPr indent="-355600" lvl="0" marL="457200" marR="0" rtl="0" algn="l">
              <a:lnSpc>
                <a:spcPct val="115000"/>
              </a:lnSpc>
              <a:spcBef>
                <a:spcPts val="1000"/>
              </a:spcBef>
              <a:spcAft>
                <a:spcPts val="0"/>
              </a:spcAft>
              <a:buClr>
                <a:schemeClr val="dk1"/>
              </a:buClr>
              <a:buSzPct val="100000"/>
              <a:buChar char="●"/>
            </a:pPr>
            <a:r>
              <a:rPr lang="en-US" sz="2000">
                <a:solidFill>
                  <a:schemeClr val="dk1"/>
                </a:solidFill>
              </a:rPr>
              <a:t>Iterációs eljárással</a:t>
            </a:r>
          </a:p>
          <a:p>
            <a:pPr indent="-355600" lvl="0" marL="457200" marR="0" rtl="0" algn="l">
              <a:lnSpc>
                <a:spcPct val="115000"/>
              </a:lnSpc>
              <a:spcBef>
                <a:spcPts val="1000"/>
              </a:spcBef>
              <a:spcAft>
                <a:spcPts val="0"/>
              </a:spcAft>
              <a:buClr>
                <a:schemeClr val="dk1"/>
              </a:buClr>
              <a:buSzPct val="100000"/>
              <a:buChar char="●"/>
            </a:pPr>
            <a:r>
              <a:rPr lang="en-US" sz="2000">
                <a:solidFill>
                  <a:schemeClr val="dk1"/>
                </a:solidFill>
              </a:rPr>
              <a:t>Zajból</a:t>
            </a:r>
          </a:p>
          <a:p>
            <a:pPr indent="-355600" lvl="0" marL="457200" marR="0" rtl="0" algn="l">
              <a:lnSpc>
                <a:spcPct val="115000"/>
              </a:lnSpc>
              <a:spcBef>
                <a:spcPts val="1000"/>
              </a:spcBef>
              <a:spcAft>
                <a:spcPts val="0"/>
              </a:spcAft>
              <a:buClr>
                <a:schemeClr val="dk1"/>
              </a:buClr>
              <a:buSzPct val="100000"/>
              <a:buChar char="●"/>
            </a:pPr>
            <a:r>
              <a:rPr lang="en-US" sz="2000">
                <a:solidFill>
                  <a:schemeClr val="dk1"/>
                </a:solidFill>
              </a:rPr>
              <a:t>Neural style transfer alapján</a:t>
            </a:r>
          </a:p>
          <a:p>
            <a:pPr lvl="0" marR="0" rtl="0" algn="l">
              <a:lnSpc>
                <a:spcPct val="115000"/>
              </a:lnSpc>
              <a:spcBef>
                <a:spcPts val="1000"/>
              </a:spcBef>
              <a:spcAft>
                <a:spcPts val="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Tanítások</a:t>
            </a:r>
          </a:p>
        </p:txBody>
      </p:sp>
      <p:sp>
        <p:nvSpPr>
          <p:cNvPr id="272" name="Shape 272"/>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A tanítások részleteit, paramétereit ismertessétek. </a:t>
            </a:r>
          </a:p>
          <a:p>
            <a:pPr indent="0" lvl="0" marL="0" marR="0" rtl="0" algn="l">
              <a:lnSpc>
                <a:spcPct val="100000"/>
              </a:lnSpc>
              <a:spcBef>
                <a:spcPts val="1000"/>
              </a:spcBef>
              <a:spcAft>
                <a:spcPts val="0"/>
              </a:spcAft>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Milyen lépések vezettek a megoldás felé.</a:t>
            </a:r>
          </a:p>
          <a:p>
            <a:pPr indent="0" lvl="0" marL="0" marR="0" rtl="0" algn="l">
              <a:lnSpc>
                <a:spcPct val="100000"/>
              </a:lnSpc>
              <a:spcBef>
                <a:spcPts val="1000"/>
              </a:spcBef>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Milyen lépések bizonyultak zsákutcának. </a:t>
            </a:r>
          </a:p>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Festő azonosítás:</a:t>
            </a:r>
          </a:p>
          <a:p>
            <a:pPr indent="0" lvl="0" marL="457200" marR="0" rtl="0" algn="l">
              <a:lnSpc>
                <a:spcPct val="100000"/>
              </a:lnSpc>
              <a:spcBef>
                <a:spcPts val="1000"/>
              </a:spcBef>
              <a:buClr>
                <a:schemeClr val="dk1"/>
              </a:buClr>
              <a:buSzPct val="25000"/>
              <a:buFont typeface="Arial"/>
              <a:buNone/>
            </a:pPr>
            <a:r>
              <a:rPr lang="en-US">
                <a:latin typeface="Arial"/>
                <a:ea typeface="Arial"/>
                <a:cs typeface="Arial"/>
                <a:sym typeface="Arial"/>
              </a:rPr>
              <a:t>sa</a:t>
            </a:r>
          </a:p>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Stílus tanulás:</a:t>
            </a:r>
          </a:p>
          <a:p>
            <a:pPr indent="457200" lvl="0" marL="0" marR="0" rtl="0" algn="l">
              <a:lnSpc>
                <a:spcPct val="100000"/>
              </a:lnSpc>
              <a:spcBef>
                <a:spcPts val="1000"/>
              </a:spcBef>
              <a:buClr>
                <a:schemeClr val="dk1"/>
              </a:buClr>
              <a:buSzPct val="25000"/>
              <a:buFont typeface="Arial"/>
              <a:buNone/>
            </a:pPr>
            <a:r>
              <a:rPr lang="en-US">
                <a:latin typeface="Arial"/>
                <a:ea typeface="Arial"/>
                <a:cs typeface="Arial"/>
                <a:sym typeface="Arial"/>
              </a:rPr>
              <a:t>Iterációs módszer első alapja: deep dream</a:t>
            </a:r>
          </a:p>
          <a:p>
            <a:pPr indent="457200" lvl="0" marL="0" marR="0" rtl="0" algn="l">
              <a:lnSpc>
                <a:spcPct val="100000"/>
              </a:lnSpc>
              <a:spcBef>
                <a:spcPts val="1000"/>
              </a:spcBef>
              <a:buClr>
                <a:schemeClr val="dk1"/>
              </a:buClr>
              <a:buSzPct val="25000"/>
              <a:buFont typeface="Arial"/>
              <a:buNone/>
            </a:pPr>
            <a:r>
              <a:rPr lang="en-US">
                <a:latin typeface="Arial"/>
                <a:ea typeface="Arial"/>
                <a:cs typeface="Arial"/>
                <a:sym typeface="Arial"/>
              </a:rPr>
              <a:t>Neural sryle transfer eredményesebbnek bizonyult</a:t>
            </a:r>
          </a:p>
        </p:txBody>
      </p:sp>
      <p:sp>
        <p:nvSpPr>
          <p:cNvPr id="273" name="Shape 27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Eredmények</a:t>
            </a:r>
          </a:p>
        </p:txBody>
      </p:sp>
      <p:sp>
        <p:nvSpPr>
          <p:cNvPr id="279" name="Shape 279"/>
          <p:cNvSpPr txBox="1"/>
          <p:nvPr>
            <p:ph idx="1" type="body"/>
          </p:nvPr>
        </p:nvSpPr>
        <p:spPr>
          <a:xfrm>
            <a:off x="210550" y="1054100"/>
            <a:ext cx="8790600" cy="1880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Hibák (tanító, validációs) alakulásáról grafikon.</a:t>
            </a:r>
          </a:p>
          <a:p>
            <a:pPr indent="0" lvl="0" marL="0" marR="0" rtl="0" algn="l">
              <a:lnSpc>
                <a:spcPct val="100000"/>
              </a:lnSpc>
              <a:spcBef>
                <a:spcPts val="1000"/>
              </a:spcBef>
              <a:spcAft>
                <a:spcPts val="0"/>
              </a:spcAft>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Teszt adatokon visszamért validációs hiba.</a:t>
            </a:r>
          </a:p>
          <a:p>
            <a:pPr indent="0" lvl="0" marL="0" marR="0" rtl="0" algn="l">
              <a:lnSpc>
                <a:spcPct val="100000"/>
              </a:lnSpc>
              <a:spcBef>
                <a:spcPts val="1000"/>
              </a:spcBef>
              <a:buClr>
                <a:schemeClr val="dk1"/>
              </a:buClr>
              <a:buSzPct val="25000"/>
              <a:buFont typeface="Arial"/>
              <a:buNone/>
            </a:pPr>
            <a:r>
              <a:rPr b="0" i="0" lang="en-US" sz="2000" u="none" cap="none" strike="noStrike">
                <a:solidFill>
                  <a:schemeClr val="dk1"/>
                </a:solidFill>
                <a:highlight>
                  <a:srgbClr val="FFF2CC"/>
                </a:highlight>
                <a:latin typeface="Arial"/>
                <a:ea typeface="Arial"/>
                <a:cs typeface="Arial"/>
                <a:sym typeface="Arial"/>
              </a:rPr>
              <a:t>Értékeljétek ki az eddigi eredményeiteket és vessétek össze a feldolgozott irodalomban található eredményekkel.</a:t>
            </a:r>
          </a:p>
          <a:p>
            <a:pPr indent="0" lvl="0" marL="0" marR="0" rtl="0" algn="l">
              <a:lnSpc>
                <a:spcPct val="100000"/>
              </a:lnSpc>
              <a:spcBef>
                <a:spcPts val="1000"/>
              </a:spcBef>
              <a:buClr>
                <a:schemeClr val="dk1"/>
              </a:buClr>
              <a:buSzPct val="25000"/>
              <a:buFont typeface="Arial"/>
              <a:buNone/>
            </a:pPr>
            <a:r>
              <a:t/>
            </a:r>
            <a:endParaRPr>
              <a:latin typeface="Arial"/>
              <a:ea typeface="Arial"/>
              <a:cs typeface="Arial"/>
              <a:sym typeface="Arial"/>
            </a:endParaRPr>
          </a:p>
          <a:p>
            <a:pPr indent="0" lvl="0" marL="0" marR="0" rtl="0" algn="l">
              <a:lnSpc>
                <a:spcPct val="100000"/>
              </a:lnSpc>
              <a:spcBef>
                <a:spcPts val="1000"/>
              </a:spcBef>
              <a:buClr>
                <a:schemeClr val="dk1"/>
              </a:buClr>
              <a:buSzPct val="25000"/>
              <a:buFont typeface="Arial"/>
              <a:buNone/>
            </a:pPr>
            <a:r>
              <a:t/>
            </a:r>
            <a:endParaRPr>
              <a:latin typeface="Arial"/>
              <a:ea typeface="Arial"/>
              <a:cs typeface="Arial"/>
              <a:sym typeface="Arial"/>
            </a:endParaRPr>
          </a:p>
        </p:txBody>
      </p:sp>
      <p:sp>
        <p:nvSpPr>
          <p:cNvPr id="280" name="Shape 280"/>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pic>
        <p:nvPicPr>
          <p:cNvPr id="281" name="Shape 281" title="Chart"/>
          <p:cNvPicPr preferRelativeResize="0"/>
          <p:nvPr/>
        </p:nvPicPr>
        <p:blipFill>
          <a:blip r:embed="rId3">
            <a:alphaModFix/>
          </a:blip>
          <a:stretch>
            <a:fillRect/>
          </a:stretch>
        </p:blipFill>
        <p:spPr>
          <a:xfrm>
            <a:off x="1515725" y="2588100"/>
            <a:ext cx="6112549" cy="378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Eredmények</a:t>
            </a:r>
          </a:p>
        </p:txBody>
      </p:sp>
      <p:sp>
        <p:nvSpPr>
          <p:cNvPr id="288" name="Shape 288"/>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pic>
        <p:nvPicPr>
          <p:cNvPr id="289" name="Shape 289"/>
          <p:cNvPicPr preferRelativeResize="0"/>
          <p:nvPr/>
        </p:nvPicPr>
        <p:blipFill rotWithShape="1">
          <a:blip r:embed="rId3">
            <a:alphaModFix/>
          </a:blip>
          <a:srcRect b="0" l="0" r="0" t="7398"/>
          <a:stretch/>
        </p:blipFill>
        <p:spPr>
          <a:xfrm>
            <a:off x="159950" y="1127375"/>
            <a:ext cx="8824100" cy="500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lang="en-US">
                <a:latin typeface="Arial"/>
                <a:ea typeface="Arial"/>
                <a:cs typeface="Arial"/>
                <a:sym typeface="Arial"/>
              </a:rPr>
              <a:t>Webes felület - Keras.JS</a:t>
            </a:r>
          </a:p>
        </p:txBody>
      </p:sp>
      <p:sp>
        <p:nvSpPr>
          <p:cNvPr id="295" name="Shape 295"/>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228600" lvl="0" marL="457200" marR="0" rtl="0" algn="l">
              <a:lnSpc>
                <a:spcPct val="115000"/>
              </a:lnSpc>
              <a:spcBef>
                <a:spcPts val="1000"/>
              </a:spcBef>
              <a:spcAft>
                <a:spcPts val="1000"/>
              </a:spcAft>
              <a:buClr>
                <a:schemeClr val="dk1"/>
              </a:buClr>
            </a:pPr>
            <a:r>
              <a:rPr lang="en-US">
                <a:latin typeface="Arial"/>
                <a:ea typeface="Arial"/>
                <a:cs typeface="Arial"/>
                <a:sym typeface="Arial"/>
              </a:rPr>
              <a:t>A hálózat exportált modelljét használja</a:t>
            </a:r>
          </a:p>
          <a:p>
            <a:pPr indent="-228600" lvl="0" marL="457200" marR="0" rtl="0" algn="l">
              <a:lnSpc>
                <a:spcPct val="115000"/>
              </a:lnSpc>
              <a:spcBef>
                <a:spcPts val="0"/>
              </a:spcBef>
              <a:spcAft>
                <a:spcPts val="1000"/>
              </a:spcAft>
            </a:pPr>
            <a:r>
              <a:rPr lang="en-US">
                <a:latin typeface="Arial"/>
                <a:ea typeface="Arial"/>
                <a:cs typeface="Arial"/>
                <a:sym typeface="Arial"/>
              </a:rPr>
              <a:t>A képet átküldi a hálón, majd egy</a:t>
            </a:r>
            <a:r>
              <a:rPr lang="en-US">
                <a:latin typeface="Arial"/>
                <a:ea typeface="Arial"/>
                <a:cs typeface="Arial"/>
                <a:sym typeface="Arial"/>
              </a:rPr>
              <a:t> callback adja vissza az eredményt</a:t>
            </a:r>
          </a:p>
          <a:p>
            <a:pPr indent="-228600" lvl="0" marL="457200" marR="0" rtl="0" algn="l">
              <a:lnSpc>
                <a:spcPct val="115000"/>
              </a:lnSpc>
              <a:spcBef>
                <a:spcPts val="0"/>
              </a:spcBef>
              <a:spcAft>
                <a:spcPts val="1000"/>
              </a:spcAft>
            </a:pPr>
            <a:r>
              <a:rPr lang="en-US">
                <a:latin typeface="Arial"/>
                <a:ea typeface="Arial"/>
                <a:cs typeface="Arial"/>
                <a:sym typeface="Arial"/>
              </a:rPr>
              <a:t>Végeredmény: TOP 3 festő predikciója</a:t>
            </a:r>
          </a:p>
          <a:p>
            <a:pPr indent="-228600" lvl="0" marL="457200" marR="0" rtl="0" algn="l">
              <a:lnSpc>
                <a:spcPct val="115000"/>
              </a:lnSpc>
              <a:spcBef>
                <a:spcPts val="0"/>
              </a:spcBef>
              <a:spcAft>
                <a:spcPts val="1000"/>
              </a:spcAft>
              <a:buFont typeface="Arial"/>
            </a:pPr>
            <a:r>
              <a:rPr lang="en-US">
                <a:latin typeface="Arial"/>
                <a:ea typeface="Arial"/>
                <a:cs typeface="Arial"/>
                <a:sym typeface="Arial"/>
              </a:rPr>
              <a:t>Eye candy, drag &amp; drop, </a:t>
            </a:r>
          </a:p>
        </p:txBody>
      </p:sp>
      <p:sp>
        <p:nvSpPr>
          <p:cNvPr id="296" name="Shape 296"/>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Feladat és cél megfogalmazása</a:t>
            </a:r>
          </a:p>
        </p:txBody>
      </p:sp>
      <p:sp>
        <p:nvSpPr>
          <p:cNvPr id="166" name="Shape 16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rtl="0" algn="just">
              <a:spcBef>
                <a:spcPts val="0"/>
              </a:spcBef>
              <a:buClr>
                <a:schemeClr val="dk1"/>
              </a:buClr>
              <a:buSzPct val="25000"/>
              <a:buFont typeface="Arial"/>
              <a:buNone/>
            </a:pPr>
            <a:r>
              <a:rPr lang="en-US" sz="2200">
                <a:solidFill>
                  <a:srgbClr val="222222"/>
                </a:solidFill>
                <a:latin typeface="Arial"/>
                <a:ea typeface="Arial"/>
                <a:cs typeface="Arial"/>
                <a:sym typeface="Arial"/>
              </a:rPr>
              <a:t>Feladatunk a Painter by Numbers nevű Kaggle versenyre épül, ahol a cél megtudni, hogy egy festő milyen mértékben hagy maga után ‘nyomot’, illetve ezen stílusjegyek </a:t>
            </a:r>
            <a:r>
              <a:rPr lang="en-US" sz="2200">
                <a:solidFill>
                  <a:srgbClr val="222222"/>
                </a:solidFill>
                <a:latin typeface="Arial"/>
                <a:ea typeface="Arial"/>
                <a:cs typeface="Arial"/>
                <a:sym typeface="Arial"/>
              </a:rPr>
              <a:t>segítségével </a:t>
            </a:r>
            <a:r>
              <a:rPr lang="en-US" sz="2200">
                <a:solidFill>
                  <a:srgbClr val="222222"/>
                </a:solidFill>
                <a:latin typeface="Arial"/>
                <a:ea typeface="Arial"/>
                <a:cs typeface="Arial"/>
                <a:sym typeface="Arial"/>
              </a:rPr>
              <a:t>két tetszőleges (akár különböző stílusú vagy technikájú) festmény esetén megállapítható-e a közös eredet. </a:t>
            </a:r>
            <a:r>
              <a:rPr lang="en-US" sz="2200">
                <a:latin typeface="Arial"/>
                <a:ea typeface="Arial"/>
                <a:cs typeface="Arial"/>
                <a:sym typeface="Arial"/>
              </a:rPr>
              <a:t> </a:t>
            </a:r>
          </a:p>
          <a:p>
            <a:pPr indent="0" lvl="0" marL="0" rtl="0">
              <a:lnSpc>
                <a:spcPct val="100000"/>
              </a:lnSpc>
              <a:spcBef>
                <a:spcPts val="2000"/>
              </a:spcBef>
              <a:spcAft>
                <a:spcPts val="1000"/>
              </a:spcAft>
              <a:buClr>
                <a:schemeClr val="dk1"/>
              </a:buClr>
              <a:buSzPct val="25000"/>
              <a:buFont typeface="Arial"/>
              <a:buNone/>
            </a:pPr>
            <a:r>
              <a:rPr lang="en-US" sz="2200">
                <a:latin typeface="Arial"/>
                <a:ea typeface="Arial"/>
                <a:cs typeface="Arial"/>
                <a:sym typeface="Arial"/>
              </a:rPr>
              <a:t>Feladataink:</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ConvNet-ek megismerése és irodalomkutatás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Adatok előfeldoglozása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Hálózatunk megtervezése, implementálása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 hálózat tanítása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Tesztelés és eredmény validálás</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Optimalizáció</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Interfész készítés</a:t>
            </a:r>
          </a:p>
        </p:txBody>
      </p:sp>
      <p:sp>
        <p:nvSpPr>
          <p:cNvPr id="167" name="Shape 16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Demo</a:t>
            </a:r>
          </a:p>
        </p:txBody>
      </p:sp>
      <p:sp>
        <p:nvSpPr>
          <p:cNvPr id="302" name="Shape 302"/>
          <p:cNvSpPr txBox="1"/>
          <p:nvPr>
            <p:ph idx="1" type="body"/>
          </p:nvPr>
        </p:nvSpPr>
        <p:spPr>
          <a:xfrm>
            <a:off x="210553" y="1054100"/>
            <a:ext cx="8790571" cy="5175250"/>
          </a:xfrm>
          <a:prstGeom prst="rect">
            <a:avLst/>
          </a:prstGeom>
          <a:noFill/>
          <a:ln>
            <a:noFill/>
          </a:ln>
        </p:spPr>
        <p:txBody>
          <a:bodyPr anchorCtr="0" anchor="ctr" bIns="45700" lIns="91425" rIns="91425" tIns="45700">
            <a:noAutofit/>
          </a:bodyPr>
          <a:lstStyle/>
          <a:p>
            <a:pPr indent="0" lvl="0" marL="0" marR="0" rtl="0" algn="ctr">
              <a:lnSpc>
                <a:spcPct val="100000"/>
              </a:lnSpc>
              <a:spcBef>
                <a:spcPts val="1000"/>
              </a:spcBef>
              <a:buClr>
                <a:schemeClr val="dk1"/>
              </a:buClr>
              <a:buSzPct val="25000"/>
              <a:buFont typeface="Arial"/>
              <a:buNone/>
            </a:pPr>
            <a:r>
              <a:rPr b="1" lang="en-US" sz="9600">
                <a:latin typeface="Arial"/>
                <a:ea typeface="Arial"/>
                <a:cs typeface="Arial"/>
                <a:sym typeface="Arial"/>
              </a:rPr>
              <a:t>:)</a:t>
            </a:r>
          </a:p>
        </p:txBody>
      </p:sp>
      <p:sp>
        <p:nvSpPr>
          <p:cNvPr id="303" name="Shape 30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3959" u="none" cap="none" strike="noStrike">
                <a:solidFill>
                  <a:schemeClr val="dk1"/>
                </a:solidFill>
                <a:latin typeface="Arial"/>
                <a:ea typeface="Arial"/>
                <a:cs typeface="Arial"/>
                <a:sym typeface="Arial"/>
              </a:rPr>
              <a:t>Lehetséges továbbfejlesztési irányok</a:t>
            </a:r>
          </a:p>
        </p:txBody>
      </p:sp>
      <p:sp>
        <p:nvSpPr>
          <p:cNvPr id="309" name="Shape 309"/>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chemeClr val="dk1"/>
              </a:buClr>
              <a:buSzPct val="25000"/>
              <a:buFont typeface="Arial"/>
              <a:buNone/>
            </a:pPr>
            <a:r>
              <a:rPr b="0" i="0" lang="en-US" sz="2000" u="none" cap="none" strike="noStrike">
                <a:solidFill>
                  <a:schemeClr val="dk1"/>
                </a:solidFill>
                <a:latin typeface="Arial"/>
                <a:ea typeface="Arial"/>
                <a:cs typeface="Arial"/>
                <a:sym typeface="Arial"/>
              </a:rPr>
              <a:t>Írjátok meg, hogy mik azok az irányok, amerre továbbhaladnátok a témában (pl. további adatok beszerzése, új típusú absztrakciók, más háló architektúra, mobil alkalmazás, stb.)</a:t>
            </a:r>
          </a:p>
          <a:p>
            <a:pPr indent="0" lvl="0" marL="0" marR="0" rtl="0" algn="l">
              <a:lnSpc>
                <a:spcPct val="100000"/>
              </a:lnSpc>
              <a:spcBef>
                <a:spcPts val="0"/>
              </a:spcBef>
              <a:buClr>
                <a:schemeClr val="dk1"/>
              </a:buClr>
              <a:buSzPct val="25000"/>
              <a:buFont typeface="Arial"/>
              <a:buNone/>
            </a:pPr>
            <a:r>
              <a:t/>
            </a:r>
            <a:endParaRPr sz="2000">
              <a:latin typeface="Arial"/>
              <a:ea typeface="Arial"/>
              <a:cs typeface="Arial"/>
              <a:sym typeface="Arial"/>
            </a:endParaRPr>
          </a:p>
          <a:p>
            <a:pPr indent="0" lvl="0" marL="0" marR="0" rtl="0" algn="l">
              <a:lnSpc>
                <a:spcPct val="100000"/>
              </a:lnSpc>
              <a:spcBef>
                <a:spcPts val="0"/>
              </a:spcBef>
              <a:buClr>
                <a:schemeClr val="dk1"/>
              </a:buClr>
              <a:buSzPct val="25000"/>
              <a:buFont typeface="Arial"/>
              <a:buNone/>
            </a:pPr>
            <a:r>
              <a:rPr lang="en-US">
                <a:latin typeface="Arial"/>
                <a:ea typeface="Arial"/>
                <a:cs typeface="Arial"/>
                <a:sym typeface="Arial"/>
              </a:rPr>
              <a:t>sad</a:t>
            </a:r>
          </a:p>
        </p:txBody>
      </p:sp>
      <p:sp>
        <p:nvSpPr>
          <p:cNvPr id="310" name="Shape 310"/>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Összefoglalás</a:t>
            </a:r>
          </a:p>
        </p:txBody>
      </p:sp>
      <p:sp>
        <p:nvSpPr>
          <p:cNvPr id="316" name="Shape 31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US" sz="2000" u="none" cap="none" strike="noStrike">
                <a:solidFill>
                  <a:schemeClr val="dk1"/>
                </a:solidFill>
                <a:highlight>
                  <a:srgbClr val="FFF2CC"/>
                </a:highlight>
                <a:latin typeface="Roboto"/>
                <a:ea typeface="Roboto"/>
                <a:cs typeface="Roboto"/>
                <a:sym typeface="Roboto"/>
              </a:rPr>
              <a:t>Pár mondatban foglaljátok össze, hogy</a:t>
            </a:r>
          </a:p>
          <a:p>
            <a:pPr indent="-177800" lvl="0" marL="228600" marR="0" rtl="0" algn="l">
              <a:lnSpc>
                <a:spcPct val="90000"/>
              </a:lnSpc>
              <a:spcBef>
                <a:spcPts val="1000"/>
              </a:spcBef>
              <a:spcAft>
                <a:spcPts val="0"/>
              </a:spcAft>
              <a:buClr>
                <a:schemeClr val="dk1"/>
              </a:buClr>
              <a:buSzPct val="100000"/>
              <a:buFont typeface="Arial"/>
              <a:buChar char="•"/>
            </a:pPr>
            <a:r>
              <a:rPr b="0" i="0" lang="en-US" sz="2000" u="none" cap="none" strike="noStrike">
                <a:solidFill>
                  <a:schemeClr val="dk1"/>
                </a:solidFill>
                <a:highlight>
                  <a:srgbClr val="FFF2CC"/>
                </a:highlight>
                <a:latin typeface="Roboto"/>
                <a:ea typeface="Roboto"/>
                <a:cs typeface="Roboto"/>
                <a:sym typeface="Roboto"/>
              </a:rPr>
              <a:t>Mi volt a cél</a:t>
            </a:r>
          </a:p>
          <a:p>
            <a:pPr indent="-177800" lvl="0" marL="228600" marR="0" rtl="0" algn="l">
              <a:lnSpc>
                <a:spcPct val="90000"/>
              </a:lnSpc>
              <a:spcBef>
                <a:spcPts val="1000"/>
              </a:spcBef>
              <a:spcAft>
                <a:spcPts val="0"/>
              </a:spcAft>
              <a:buClr>
                <a:schemeClr val="dk1"/>
              </a:buClr>
              <a:buSzPct val="100000"/>
              <a:buFont typeface="Arial"/>
              <a:buChar char="•"/>
            </a:pPr>
            <a:r>
              <a:rPr b="0" i="0" lang="en-US" sz="2000" u="none" cap="none" strike="noStrike">
                <a:solidFill>
                  <a:schemeClr val="dk1"/>
                </a:solidFill>
                <a:highlight>
                  <a:srgbClr val="FFF2CC"/>
                </a:highlight>
                <a:latin typeface="Roboto"/>
                <a:ea typeface="Roboto"/>
                <a:cs typeface="Roboto"/>
                <a:sym typeface="Roboto"/>
              </a:rPr>
              <a:t>Ennek mi az újdonságtartalma</a:t>
            </a:r>
          </a:p>
          <a:p>
            <a:pPr indent="-177800" lvl="0" marL="228600" marR="0" rtl="0" algn="l">
              <a:lnSpc>
                <a:spcPct val="90000"/>
              </a:lnSpc>
              <a:spcBef>
                <a:spcPts val="1000"/>
              </a:spcBef>
              <a:spcAft>
                <a:spcPts val="0"/>
              </a:spcAft>
              <a:buClr>
                <a:schemeClr val="dk1"/>
              </a:buClr>
              <a:buSzPct val="100000"/>
              <a:buFont typeface="Arial"/>
              <a:buChar char="•"/>
            </a:pPr>
            <a:r>
              <a:rPr b="0" i="0" lang="en-US" sz="2000" u="none" cap="none" strike="noStrike">
                <a:solidFill>
                  <a:schemeClr val="dk1"/>
                </a:solidFill>
                <a:highlight>
                  <a:srgbClr val="FFF2CC"/>
                </a:highlight>
                <a:latin typeface="Roboto"/>
                <a:ea typeface="Roboto"/>
                <a:cs typeface="Roboto"/>
                <a:sym typeface="Roboto"/>
              </a:rPr>
              <a:t>Hogyan értétek el</a:t>
            </a:r>
          </a:p>
          <a:p>
            <a:pPr indent="-177800" lvl="0" marL="228600" marR="0" rtl="0" algn="l">
              <a:lnSpc>
                <a:spcPct val="90000"/>
              </a:lnSpc>
              <a:spcBef>
                <a:spcPts val="1000"/>
              </a:spcBef>
              <a:spcAft>
                <a:spcPts val="0"/>
              </a:spcAft>
              <a:buClr>
                <a:schemeClr val="dk1"/>
              </a:buClr>
              <a:buSzPct val="100000"/>
              <a:buFont typeface="Arial"/>
              <a:buChar char="•"/>
            </a:pPr>
            <a:r>
              <a:rPr b="0" i="0" lang="en-US" sz="2000" u="none" cap="none" strike="noStrike">
                <a:solidFill>
                  <a:schemeClr val="dk1"/>
                </a:solidFill>
                <a:highlight>
                  <a:srgbClr val="FFF2CC"/>
                </a:highlight>
                <a:latin typeface="Roboto"/>
                <a:ea typeface="Roboto"/>
                <a:cs typeface="Roboto"/>
                <a:sym typeface="Roboto"/>
              </a:rPr>
              <a:t>Mi az eredmény</a:t>
            </a:r>
          </a:p>
          <a:p>
            <a:pPr indent="-177800" lvl="0" marL="228600" marR="0" rtl="0" algn="l">
              <a:lnSpc>
                <a:spcPct val="90000"/>
              </a:lnSpc>
              <a:spcBef>
                <a:spcPts val="1000"/>
              </a:spcBef>
              <a:spcAft>
                <a:spcPts val="0"/>
              </a:spcAft>
              <a:buClr>
                <a:schemeClr val="dk1"/>
              </a:buClr>
              <a:buSzPct val="100000"/>
              <a:buFont typeface="Arial"/>
              <a:buChar char="•"/>
            </a:pPr>
            <a:r>
              <a:rPr b="0" i="0" lang="en-US" sz="2000" u="none" cap="none" strike="noStrike">
                <a:solidFill>
                  <a:schemeClr val="dk1"/>
                </a:solidFill>
                <a:highlight>
                  <a:srgbClr val="FFF2CC"/>
                </a:highlight>
                <a:latin typeface="Roboto"/>
                <a:ea typeface="Roboto"/>
                <a:cs typeface="Roboto"/>
                <a:sym typeface="Roboto"/>
              </a:rPr>
              <a:t>Ez mennyivel jobb/más, mint a korábbi megoldások</a:t>
            </a:r>
          </a:p>
          <a:p>
            <a:pPr indent="-228600" lvl="0" marL="228600" marR="0" rtl="0" algn="l">
              <a:lnSpc>
                <a:spcPct val="90000"/>
              </a:lnSpc>
              <a:spcBef>
                <a:spcPts val="1000"/>
              </a:spcBef>
              <a:spcAft>
                <a:spcPts val="0"/>
              </a:spcAft>
              <a:buClr>
                <a:schemeClr val="dk1"/>
              </a:buClr>
              <a:buSzPct val="100000"/>
              <a:buFont typeface="Arial"/>
              <a:buChar char="•"/>
            </a:pPr>
            <a:r>
              <a:t/>
            </a:r>
            <a:endParaRPr/>
          </a:p>
          <a:p>
            <a:pPr indent="0" lvl="0" marL="0" marR="0" rtl="0" algn="l">
              <a:lnSpc>
                <a:spcPct val="90000"/>
              </a:lnSpc>
              <a:spcBef>
                <a:spcPts val="1000"/>
              </a:spcBef>
              <a:buClr>
                <a:schemeClr val="dk1"/>
              </a:buClr>
              <a:buSzPct val="25000"/>
              <a:buFont typeface="Arial"/>
              <a:buNone/>
            </a:pPr>
            <a:r>
              <a:t/>
            </a:r>
            <a:endParaRPr b="0" i="0" sz="2800" u="none" cap="none" strike="noStrike">
              <a:solidFill>
                <a:schemeClr val="dk1"/>
              </a:solidFill>
              <a:latin typeface="Roboto"/>
              <a:ea typeface="Roboto"/>
              <a:cs typeface="Roboto"/>
              <a:sym typeface="Roboto"/>
            </a:endParaRPr>
          </a:p>
        </p:txBody>
      </p:sp>
      <p:sp>
        <p:nvSpPr>
          <p:cNvPr id="317" name="Shape 31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ctrTitle"/>
          </p:nvPr>
        </p:nvSpPr>
        <p:spPr>
          <a:xfrm>
            <a:off x="685799" y="1243133"/>
            <a:ext cx="7772400" cy="2775974"/>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Roboto"/>
              <a:buNone/>
            </a:pPr>
            <a:r>
              <a:rPr b="0" i="0" lang="en-US" sz="4800" u="none" cap="none" strike="noStrike">
                <a:solidFill>
                  <a:schemeClr val="dk1"/>
                </a:solidFill>
                <a:latin typeface="Arial"/>
                <a:ea typeface="Arial"/>
                <a:cs typeface="Arial"/>
                <a:sym typeface="Arial"/>
              </a:rPr>
              <a:t>Q &amp; A</a:t>
            </a:r>
            <a:br>
              <a:rPr b="0" i="0" lang="en-US" sz="4800" u="none" cap="none" strike="noStrike">
                <a:solidFill>
                  <a:schemeClr val="dk1"/>
                </a:solidFill>
                <a:latin typeface="Arial"/>
                <a:ea typeface="Arial"/>
                <a:cs typeface="Arial"/>
                <a:sym typeface="Arial"/>
              </a:rPr>
            </a:br>
            <a:r>
              <a:rPr b="0" i="0" lang="en-US" sz="4800" u="none" cap="none" strike="noStrike">
                <a:solidFill>
                  <a:schemeClr val="dk1"/>
                </a:solidFill>
                <a:latin typeface="Arial"/>
                <a:ea typeface="Arial"/>
                <a:cs typeface="Arial"/>
                <a:sym typeface="Arial"/>
              </a:rPr>
              <a:t>Köszönjük a figyelmet!</a:t>
            </a:r>
          </a:p>
        </p:txBody>
      </p:sp>
      <p:pic>
        <p:nvPicPr>
          <p:cNvPr id="324" name="Shape 324"/>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33375" y="176464"/>
            <a:ext cx="8667900" cy="699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Feladat és cél megfogalmazása</a:t>
            </a:r>
          </a:p>
        </p:txBody>
      </p:sp>
      <p:sp>
        <p:nvSpPr>
          <p:cNvPr id="173" name="Shape 173"/>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rtl="0" algn="just">
              <a:spcBef>
                <a:spcPts val="0"/>
              </a:spcBef>
              <a:spcAft>
                <a:spcPts val="1000"/>
              </a:spcAft>
              <a:buClr>
                <a:schemeClr val="dk1"/>
              </a:buClr>
              <a:buSzPct val="25000"/>
              <a:buFont typeface="Arial"/>
              <a:buNone/>
            </a:pPr>
            <a:r>
              <a:rPr lang="en-US" sz="2400">
                <a:latin typeface="Arial"/>
                <a:ea typeface="Arial"/>
                <a:cs typeface="Arial"/>
                <a:sym typeface="Arial"/>
              </a:rPr>
              <a:t>Kitűzött célunk az előző dián specifikáltak teljesítése, valamint legalább egy az alábbi célokból:</a:t>
            </a:r>
          </a:p>
          <a:p>
            <a:pPr indent="-381000" lvl="0" marL="457200" rtl="0" algn="just">
              <a:lnSpc>
                <a:spcPct val="100000"/>
              </a:lnSpc>
              <a:spcBef>
                <a:spcPts val="2000"/>
              </a:spcBef>
              <a:buSzPct val="100000"/>
            </a:pPr>
            <a:r>
              <a:rPr lang="en-US" sz="2400">
                <a:latin typeface="Arial"/>
                <a:ea typeface="Arial"/>
                <a:cs typeface="Arial"/>
                <a:sym typeface="Arial"/>
              </a:rPr>
              <a:t>A</a:t>
            </a:r>
            <a:r>
              <a:rPr lang="en-US" sz="2400">
                <a:solidFill>
                  <a:srgbClr val="222222"/>
                </a:solidFill>
                <a:latin typeface="Arial"/>
                <a:ea typeface="Arial"/>
                <a:cs typeface="Arial"/>
                <a:sym typeface="Arial"/>
              </a:rPr>
              <a:t> festőn kívül a többi tulajdonság betanítása és predikciója (festés korszaka, festés technikája, festmény stílusa).</a:t>
            </a:r>
          </a:p>
          <a:p>
            <a:pPr indent="-381000" lvl="0" marL="457200" rtl="0" algn="just">
              <a:spcBef>
                <a:spcPts val="0"/>
              </a:spcBef>
              <a:buSzPct val="100000"/>
            </a:pPr>
            <a:r>
              <a:rPr lang="en-US" sz="2400">
                <a:solidFill>
                  <a:srgbClr val="222222"/>
                </a:solidFill>
                <a:latin typeface="Arial"/>
                <a:ea typeface="Arial"/>
                <a:cs typeface="Arial"/>
                <a:sym typeface="Arial"/>
              </a:rPr>
              <a:t>A stílusjegyeinek megtanulása következtében, képesek legyünk egy festő/stílus/technika/korszak általános stílusát imitáló absztrakt kép generálására.</a:t>
            </a:r>
          </a:p>
        </p:txBody>
      </p:sp>
      <p:sp>
        <p:nvSpPr>
          <p:cNvPr id="174" name="Shape 174"/>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0" name="Shape 180"/>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spcAft>
                <a:spcPts val="2000"/>
              </a:spcAft>
              <a:buClr>
                <a:schemeClr val="dk1"/>
              </a:buClr>
              <a:buSzPct val="25000"/>
              <a:buFont typeface="Arial"/>
              <a:buNone/>
            </a:pPr>
            <a:r>
              <a:rPr i="1" lang="en-US" sz="3000" u="sng">
                <a:latin typeface="Arial"/>
                <a:ea typeface="Arial"/>
                <a:cs typeface="Arial"/>
                <a:sym typeface="Arial"/>
              </a:rPr>
              <a:t>Style Transfer</a:t>
            </a:r>
          </a:p>
          <a:p>
            <a:pPr indent="0" lvl="0" marL="0" marR="0" rtl="0" algn="just">
              <a:lnSpc>
                <a:spcPct val="100000"/>
              </a:lnSpc>
              <a:spcBef>
                <a:spcPts val="1000"/>
              </a:spcBef>
              <a:spcAft>
                <a:spcPts val="2000"/>
              </a:spcAft>
              <a:buClr>
                <a:schemeClr val="dk1"/>
              </a:buClr>
              <a:buSzPct val="25000"/>
              <a:buFont typeface="Arial"/>
              <a:buNone/>
            </a:pPr>
            <a:r>
              <a:rPr lang="en-US" sz="2400">
                <a:latin typeface="Arial"/>
                <a:ea typeface="Arial"/>
                <a:cs typeface="Arial"/>
                <a:sym typeface="Arial"/>
              </a:rPr>
              <a:t>Bár pontos működést tekintve nem azonos a mi feladatunkkal, jobban illeszkedő kész megoldást nem találtunk. Irodalom kutatás szempontjából megfelelő.</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https://arxiv.org/pdf/1508.06576v2.pdf</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Git:</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https://github.com/jcjohnson/neural-style</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81" name="Shape 181"/>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7" name="Shape 18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sz="3000" u="sng">
                <a:latin typeface="Arial"/>
                <a:ea typeface="Arial"/>
                <a:cs typeface="Arial"/>
                <a:sym typeface="Arial"/>
              </a:rPr>
              <a:t>Painting Mona Lisa</a:t>
            </a:r>
          </a:p>
          <a:p>
            <a:pPr indent="0" lvl="0" marL="0" marR="0" rtl="0" algn="just">
              <a:lnSpc>
                <a:spcPct val="90000"/>
              </a:lnSpc>
              <a:spcBef>
                <a:spcPts val="1000"/>
              </a:spcBef>
              <a:spcAft>
                <a:spcPts val="1000"/>
              </a:spcAft>
              <a:buClr>
                <a:schemeClr val="dk1"/>
              </a:buClr>
              <a:buSzPct val="25000"/>
              <a:buFont typeface="Arial"/>
              <a:buNone/>
            </a:pPr>
            <a:r>
              <a:rPr lang="en-US" sz="2400">
                <a:latin typeface="Arial"/>
                <a:ea typeface="Arial"/>
                <a:cs typeface="Arial"/>
                <a:sym typeface="Arial"/>
              </a:rPr>
              <a:t>A tanulmány a kép generálás egy lehetséges módszerét mutatja be, számunkra egy ilyen megoldás megismerése miatt hasznos.</a:t>
            </a:r>
          </a:p>
          <a:p>
            <a:pPr indent="0" lvl="0" marL="0" rtl="0" algn="just">
              <a:spcBef>
                <a:spcPts val="0"/>
              </a:spcBef>
              <a:buClr>
                <a:schemeClr val="dk1"/>
              </a:buClr>
              <a:buSzPct val="25000"/>
              <a:buFont typeface="Arial"/>
              <a:buNone/>
            </a:pPr>
            <a:r>
              <a:rPr b="1" lang="en-US" sz="2000">
                <a:latin typeface="Arial"/>
                <a:ea typeface="Arial"/>
                <a:cs typeface="Arial"/>
                <a:sym typeface="Arial"/>
              </a:rPr>
              <a:t>GitHub:</a:t>
            </a: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3"/>
              </a:rPr>
              <a:t>https://github.com/evolvingstuff/MonaLisa</a:t>
            </a:r>
          </a:p>
          <a:p>
            <a:pPr indent="0" lvl="0" marL="0" rtl="0" algn="just">
              <a:spcBef>
                <a:spcPts val="0"/>
              </a:spcBef>
              <a:buClr>
                <a:schemeClr val="dk1"/>
              </a:buClr>
              <a:buSzPct val="25000"/>
              <a:buFont typeface="Arial"/>
              <a:buNone/>
            </a:pPr>
            <a:r>
              <a:rPr b="1" lang="en-US" sz="2000">
                <a:latin typeface="Arial"/>
                <a:ea typeface="Arial"/>
                <a:cs typeface="Arial"/>
                <a:sym typeface="Arial"/>
              </a:rPr>
              <a:t>Blog:</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4"/>
              </a:rPr>
              <a:t>evolvingstuff.blogspot.hu/2012/12/generating-mona-lisa-pixel-by-pixel.html</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5"/>
              </a:rPr>
              <a:t>evolvingstuff.blogspot.hu/2012/12/learning-to-generate-mona-lisa-animated.html</a:t>
            </a:r>
          </a:p>
          <a:p>
            <a:pPr indent="0" lvl="0" marL="0" rtl="0" algn="just">
              <a:spcBef>
                <a:spcPts val="0"/>
              </a:spcBef>
              <a:buClr>
                <a:schemeClr val="dk1"/>
              </a:buClr>
              <a:buSzPct val="25000"/>
              <a:buFont typeface="Arial"/>
              <a:buNone/>
            </a:pPr>
            <a:r>
              <a:rPr b="1" lang="en-US" sz="2000">
                <a:latin typeface="Arial"/>
                <a:ea typeface="Arial"/>
                <a:cs typeface="Arial"/>
                <a:sym typeface="Arial"/>
              </a:rPr>
              <a:t>Reddit:</a:t>
            </a:r>
            <a:r>
              <a:rPr lang="en-US" sz="1600">
                <a:latin typeface="Arial"/>
                <a:ea typeface="Arial"/>
                <a:cs typeface="Arial"/>
                <a:sym typeface="Arial"/>
              </a:rPr>
              <a:t> </a:t>
            </a:r>
            <a:r>
              <a:rPr lang="en-US" sz="1800" u="sng">
                <a:solidFill>
                  <a:schemeClr val="hlink"/>
                </a:solidFill>
                <a:latin typeface="Arial"/>
                <a:ea typeface="Arial"/>
                <a:cs typeface="Arial"/>
                <a:sym typeface="Arial"/>
                <a:hlinkClick r:id="rId6"/>
              </a:rPr>
              <a:t>www.reddit.com/r/programming/comments/15qj3p/</a:t>
            </a:r>
          </a:p>
          <a:p>
            <a:pPr indent="0" lvl="0" marL="0" rtl="0" algn="just">
              <a:spcBef>
                <a:spcPts val="0"/>
              </a:spcBef>
              <a:buClr>
                <a:schemeClr val="dk1"/>
              </a:buClr>
              <a:buSzPct val="25000"/>
              <a:buFont typeface="Arial"/>
              <a:buNone/>
            </a:pPr>
            <a:r>
              <a:t/>
            </a:r>
            <a:endParaRPr sz="1800" u="sng">
              <a:latin typeface="Arial"/>
              <a:ea typeface="Arial"/>
              <a:cs typeface="Arial"/>
              <a:sym typeface="Arial"/>
            </a:endParaRPr>
          </a:p>
        </p:txBody>
      </p:sp>
      <p:sp>
        <p:nvSpPr>
          <p:cNvPr id="188" name="Shape 188"/>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94" name="Shape 194"/>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u="sng">
                <a:latin typeface="Arial"/>
                <a:ea typeface="Arial"/>
                <a:cs typeface="Arial"/>
                <a:sym typeface="Arial"/>
              </a:rPr>
              <a:t>Toward Discovery of the Artist's Style</a:t>
            </a:r>
          </a:p>
          <a:p>
            <a:pPr indent="0" lvl="0" marL="0" marR="0" rtl="0" algn="just">
              <a:lnSpc>
                <a:spcPct val="90000"/>
              </a:lnSpc>
              <a:spcBef>
                <a:spcPts val="1000"/>
              </a:spcBef>
              <a:buClr>
                <a:schemeClr val="dk1"/>
              </a:buClr>
              <a:buSzPct val="25000"/>
              <a:buFont typeface="Arial"/>
              <a:buNone/>
            </a:pPr>
            <a:r>
              <a:rPr lang="en-US" sz="2400">
                <a:solidFill>
                  <a:srgbClr val="000000"/>
                </a:solidFill>
                <a:latin typeface="Arial"/>
                <a:ea typeface="Arial"/>
                <a:cs typeface="Arial"/>
                <a:sym typeface="Arial"/>
              </a:rPr>
              <a:t>Témakört tekintve ez a munka kapcsolódik legjobban a mi feladatunkhoz. A publikáció témája a képek stílusainak detektálása, akár úgy is, ha a képen több festő dolgozott.</a:t>
            </a:r>
          </a:p>
          <a:p>
            <a:pPr indent="0" lvl="0" marL="0" marR="0" rtl="0" algn="just">
              <a:lnSpc>
                <a:spcPct val="90000"/>
              </a:lnSpc>
              <a:spcBef>
                <a:spcPts val="1000"/>
              </a:spcBef>
              <a:buClr>
                <a:schemeClr val="dk1"/>
              </a:buClr>
              <a:buSzPct val="25000"/>
              <a:buFont typeface="Arial"/>
              <a:buNone/>
            </a:pPr>
            <a:br>
              <a:rPr lang="en-US" sz="1800">
                <a:latin typeface="Arial"/>
                <a:ea typeface="Arial"/>
                <a:cs typeface="Arial"/>
                <a:sym typeface="Arial"/>
              </a:rPr>
            </a:br>
            <a:r>
              <a:rPr b="1" lang="en-US" sz="2000">
                <a:latin typeface="Arial"/>
                <a:ea typeface="Arial"/>
                <a:cs typeface="Arial"/>
                <a:sym typeface="Arial"/>
              </a:rPr>
              <a:t>IEEE:</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http://ieeexplore.ieee.org/document/7123719/</a:t>
            </a:r>
          </a:p>
          <a:p>
            <a:pPr indent="0" lvl="0" marL="0" marR="0" rtl="0" algn="just">
              <a:lnSpc>
                <a:spcPct val="90000"/>
              </a:lnSpc>
              <a:spcBef>
                <a:spcPts val="1000"/>
              </a:spcBef>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http://nanne.github.io/papers/Noord2015.pdf</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95" name="Shape 195"/>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Újdonságtartalom</a:t>
            </a:r>
          </a:p>
        </p:txBody>
      </p:sp>
      <p:sp>
        <p:nvSpPr>
          <p:cNvPr id="201" name="Shape 201"/>
          <p:cNvSpPr txBox="1"/>
          <p:nvPr>
            <p:ph idx="1" type="body"/>
          </p:nvPr>
        </p:nvSpPr>
        <p:spPr>
          <a:xfrm>
            <a:off x="210549" y="1054100"/>
            <a:ext cx="8933400" cy="5175300"/>
          </a:xfrm>
          <a:prstGeom prst="rect">
            <a:avLst/>
          </a:prstGeom>
          <a:noFill/>
          <a:ln>
            <a:noFill/>
          </a:ln>
        </p:spPr>
        <p:txBody>
          <a:bodyPr anchorCtr="0" anchor="t" bIns="45700" lIns="91425" rIns="91425" tIns="45700">
            <a:noAutofit/>
          </a:bodyPr>
          <a:lstStyle/>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Nem két festményről döntjük el hogy ugyanazok festették őket, hanem sok festőt stílusát tanítjuk a hálónak.</a:t>
            </a:r>
          </a:p>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Az előretanított Inception V3 hálót használunk a jobb eredmény érdekében, ami szintén új a nyertes Kaggle kódhoz képest</a:t>
            </a:r>
            <a:r>
              <a:rPr lang="en-US">
                <a:latin typeface="Arial"/>
                <a:ea typeface="Arial"/>
                <a:cs typeface="Arial"/>
                <a:sym typeface="Arial"/>
              </a:rPr>
              <a:t>.</a:t>
            </a:r>
          </a:p>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A style-transfert később a VGG16 helyett az Inception-nal fogjuk csinálni, ráadásul nem egy képből, hanem festők stílusából, ami a mi olvasatunkban új</a:t>
            </a:r>
            <a:r>
              <a:rPr lang="en-US">
                <a:latin typeface="Arial"/>
                <a:ea typeface="Arial"/>
                <a:cs typeface="Arial"/>
                <a:sym typeface="Arial"/>
              </a:rPr>
              <a:t>.</a:t>
            </a:r>
          </a:p>
          <a:p>
            <a:pPr indent="0" lvl="0" marL="0" marR="0" rtl="0" algn="l">
              <a:lnSpc>
                <a:spcPct val="100000"/>
              </a:lnSpc>
              <a:spcBef>
                <a:spcPts val="1000"/>
              </a:spcBef>
              <a:buClr>
                <a:schemeClr val="dk1"/>
              </a:buClr>
              <a:buSzPct val="25000"/>
              <a:buFont typeface="Arial"/>
              <a:buNone/>
            </a:pPr>
            <a:r>
              <a:t/>
            </a:r>
            <a:endParaRPr>
              <a:latin typeface="Arial"/>
              <a:ea typeface="Arial"/>
              <a:cs typeface="Arial"/>
              <a:sym typeface="Arial"/>
            </a:endParaRPr>
          </a:p>
        </p:txBody>
      </p:sp>
      <p:sp>
        <p:nvSpPr>
          <p:cNvPr id="202" name="Shape 202"/>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Rendszerterv</a:t>
            </a:r>
          </a:p>
        </p:txBody>
      </p:sp>
      <p:sp>
        <p:nvSpPr>
          <p:cNvPr id="208" name="Shape 208"/>
          <p:cNvSpPr txBox="1"/>
          <p:nvPr>
            <p:ph idx="1" type="body"/>
          </p:nvPr>
        </p:nvSpPr>
        <p:spPr>
          <a:xfrm>
            <a:off x="210553" y="1054099"/>
            <a:ext cx="8790571" cy="55019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highlight>
                  <a:srgbClr val="FFF2CC"/>
                </a:highlight>
                <a:latin typeface="Arial"/>
                <a:ea typeface="Arial"/>
                <a:cs typeface="Arial"/>
                <a:sym typeface="Arial"/>
              </a:rPr>
              <a:t>Ide egy áttekintő blokkdiagrammot rajzoljatok, amiben legalább az alábbi modulok szerepelnek: </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Adatforrás(ok)</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Adat tisztítás, előfeldolgozás</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Modellek</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Tanítás</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Validáció</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Tesztelés</a:t>
            </a:r>
          </a:p>
          <a:p>
            <a:pPr indent="-206375" lvl="0" marL="228600" marR="0" rtl="0" algn="l">
              <a:lnSpc>
                <a:spcPct val="100000"/>
              </a:lnSpc>
              <a:spcBef>
                <a:spcPts val="1000"/>
              </a:spcBef>
              <a:spcAft>
                <a:spcPts val="0"/>
              </a:spcAft>
              <a:buClr>
                <a:schemeClr val="dk1"/>
              </a:buClr>
              <a:buSzPct val="100000"/>
              <a:buFont typeface="Arial"/>
              <a:buChar char="-"/>
            </a:pPr>
            <a:r>
              <a:rPr b="0" i="0" lang="en-US" sz="1400" u="none" cap="none" strike="noStrike">
                <a:solidFill>
                  <a:schemeClr val="dk1"/>
                </a:solidFill>
                <a:highlight>
                  <a:srgbClr val="FFF2CC"/>
                </a:highlight>
                <a:latin typeface="Arial"/>
                <a:ea typeface="Arial"/>
                <a:cs typeface="Arial"/>
                <a:sym typeface="Arial"/>
              </a:rPr>
              <a:t>(Éles rendszerbe való integráció – ha van ilyen)</a:t>
            </a:r>
          </a:p>
          <a:p>
            <a:pPr indent="0" lvl="0" marL="0" marR="0" rtl="0" algn="l">
              <a:lnSpc>
                <a:spcPct val="100000"/>
              </a:lnSpc>
              <a:spcBef>
                <a:spcPts val="1000"/>
              </a:spcBef>
              <a:spcAft>
                <a:spcPts val="0"/>
              </a:spcAft>
              <a:buClr>
                <a:schemeClr val="dk1"/>
              </a:buClr>
              <a:buSzPct val="25000"/>
              <a:buFont typeface="Arial"/>
              <a:buNone/>
            </a:pPr>
            <a:r>
              <a:t/>
            </a:r>
            <a:endParaRPr b="0" i="0" sz="1400" u="none" cap="none" strike="noStrike">
              <a:solidFill>
                <a:schemeClr val="dk1"/>
              </a:solidFill>
              <a:highlight>
                <a:srgbClr val="FFF2CC"/>
              </a:highlight>
              <a:latin typeface="Arial"/>
              <a:ea typeface="Arial"/>
              <a:cs typeface="Arial"/>
              <a:sym typeface="Arial"/>
            </a:endParaRPr>
          </a:p>
          <a:p>
            <a:pPr indent="0" lvl="0" marL="0" marR="0" rtl="0" algn="l">
              <a:lnSpc>
                <a:spcPct val="100000"/>
              </a:lnSpc>
              <a:spcBef>
                <a:spcPts val="1000"/>
              </a:spcBef>
              <a:spcAft>
                <a:spcPts val="0"/>
              </a:spcAft>
              <a:buClr>
                <a:schemeClr val="dk1"/>
              </a:buClr>
              <a:buSzPct val="25000"/>
              <a:buFont typeface="Arial"/>
              <a:buNone/>
            </a:pPr>
            <a:r>
              <a:rPr b="0" i="0" lang="en-US" sz="1400" u="none" cap="none" strike="noStrike">
                <a:solidFill>
                  <a:schemeClr val="dk1"/>
                </a:solidFill>
                <a:highlight>
                  <a:srgbClr val="FFF2CC"/>
                </a:highlight>
                <a:latin typeface="Arial"/>
                <a:ea typeface="Arial"/>
                <a:cs typeface="Arial"/>
                <a:sym typeface="Arial"/>
              </a:rPr>
              <a:t>Az ezt követő diákon az egyes blokkokon mentek végig, hogy hogyan valósítottátok meg, és milyen nehézségekkel kerültetek szembe (a sablonban 7-13 dia).</a:t>
            </a:r>
          </a:p>
          <a:p>
            <a:pPr indent="0" lvl="0" marL="0" marR="0" rtl="0" algn="l">
              <a:lnSpc>
                <a:spcPct val="100000"/>
              </a:lnSpc>
              <a:spcBef>
                <a:spcPts val="1000"/>
              </a:spcBef>
              <a:buClr>
                <a:schemeClr val="dk1"/>
              </a:buClr>
              <a:buSzPct val="25000"/>
              <a:buFont typeface="Arial"/>
              <a:buNone/>
            </a:pPr>
            <a:r>
              <a:rPr b="0" i="0" lang="en-US" sz="1400" u="none" cap="none" strike="noStrike">
                <a:solidFill>
                  <a:schemeClr val="dk1"/>
                </a:solidFill>
                <a:highlight>
                  <a:srgbClr val="FFF2CC"/>
                </a:highlight>
                <a:latin typeface="Arial"/>
                <a:ea typeface="Arial"/>
                <a:cs typeface="Arial"/>
                <a:sym typeface="Arial"/>
              </a:rPr>
              <a:t>Természetesen az egyes pontokra egy diánál többet is szánhattok, ha szükséges.</a:t>
            </a:r>
          </a:p>
          <a:p>
            <a:pPr indent="0" lvl="0" marL="0" marR="0" rtl="0" algn="l">
              <a:lnSpc>
                <a:spcPct val="100000"/>
              </a:lnSpc>
              <a:spcBef>
                <a:spcPts val="1000"/>
              </a:spcBef>
              <a:buClr>
                <a:schemeClr val="dk1"/>
              </a:buClr>
              <a:buSzPct val="25000"/>
              <a:buFont typeface="Arial"/>
              <a:buNone/>
            </a:pPr>
            <a:r>
              <a:t/>
            </a:r>
            <a:endParaRPr sz="1400">
              <a:latin typeface="Arial"/>
              <a:ea typeface="Arial"/>
              <a:cs typeface="Arial"/>
              <a:sym typeface="Arial"/>
            </a:endParaRPr>
          </a:p>
          <a:p>
            <a:pPr indent="0" lvl="0" marL="0" marR="0" rtl="0" algn="l">
              <a:lnSpc>
                <a:spcPct val="100000"/>
              </a:lnSpc>
              <a:spcBef>
                <a:spcPts val="1000"/>
              </a:spcBef>
              <a:buClr>
                <a:schemeClr val="dk1"/>
              </a:buClr>
              <a:buSzPct val="25000"/>
              <a:buFont typeface="Arial"/>
              <a:buNone/>
            </a:pPr>
            <a:r>
              <a:rPr lang="en-US">
                <a:latin typeface="Arial"/>
                <a:ea typeface="Arial"/>
                <a:cs typeface="Arial"/>
                <a:sym typeface="Arial"/>
              </a:rPr>
              <a:t>asd</a:t>
            </a:r>
          </a:p>
        </p:txBody>
      </p:sp>
      <p:sp>
        <p:nvSpPr>
          <p:cNvPr id="209" name="Shape 209"/>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Megvalósítás</a:t>
            </a:r>
          </a:p>
        </p:txBody>
      </p:sp>
      <p:sp>
        <p:nvSpPr>
          <p:cNvPr id="215" name="Shape 215"/>
          <p:cNvSpPr txBox="1"/>
          <p:nvPr>
            <p:ph idx="1" type="body"/>
          </p:nvPr>
        </p:nvSpPr>
        <p:spPr>
          <a:xfrm>
            <a:off x="210550" y="1054100"/>
            <a:ext cx="8790600" cy="337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500" u="none" cap="none" strike="noStrike">
                <a:solidFill>
                  <a:schemeClr val="dk1"/>
                </a:solidFill>
                <a:highlight>
                  <a:srgbClr val="FFF2CC"/>
                </a:highlight>
                <a:latin typeface="Arial"/>
                <a:ea typeface="Arial"/>
                <a:cs typeface="Arial"/>
                <a:sym typeface="Arial"/>
              </a:rPr>
              <a:t>Software, hardware: írjátok meg, hogy milyen szoftverekkel és milyen hardveren dolgoztatok.</a:t>
            </a:r>
          </a:p>
          <a:p>
            <a:pPr indent="0" lvl="0" marL="0" marR="0" rtl="0" algn="l">
              <a:lnSpc>
                <a:spcPct val="100000"/>
              </a:lnSpc>
              <a:spcBef>
                <a:spcPts val="0"/>
              </a:spcBef>
              <a:spcAft>
                <a:spcPts val="0"/>
              </a:spcAft>
              <a:buClr>
                <a:schemeClr val="dk1"/>
              </a:buClr>
              <a:buSzPct val="25000"/>
              <a:buFont typeface="Arial"/>
              <a:buNone/>
            </a:pPr>
            <a:r>
              <a:rPr b="0" i="0" lang="en-US" sz="1500" u="none" cap="none" strike="noStrike">
                <a:solidFill>
                  <a:schemeClr val="dk1"/>
                </a:solidFill>
                <a:highlight>
                  <a:srgbClr val="FFF2CC"/>
                </a:highlight>
                <a:latin typeface="Arial"/>
                <a:ea typeface="Arial"/>
                <a:cs typeface="Arial"/>
                <a:sym typeface="Arial"/>
              </a:rPr>
              <a:t>Írjátok le, hogy hány sor kód készült és hány fájlba valósították meg a programot.</a:t>
            </a:r>
          </a:p>
          <a:p>
            <a:pPr indent="0" lvl="0" marL="0" marR="0" rtl="0" algn="l">
              <a:lnSpc>
                <a:spcPct val="100000"/>
              </a:lnSpc>
              <a:spcBef>
                <a:spcPts val="0"/>
              </a:spcBef>
              <a:spcAft>
                <a:spcPts val="0"/>
              </a:spcAft>
              <a:buClr>
                <a:schemeClr val="dk1"/>
              </a:buClr>
              <a:buSzPct val="25000"/>
              <a:buFont typeface="Arial"/>
              <a:buNone/>
            </a:pPr>
            <a:r>
              <a:rPr b="0" i="0" lang="en-US" sz="1500" u="none" cap="none" strike="noStrike">
                <a:solidFill>
                  <a:schemeClr val="dk1"/>
                </a:solidFill>
                <a:highlight>
                  <a:srgbClr val="FFF2CC"/>
                </a:highlight>
                <a:latin typeface="Arial"/>
                <a:ea typeface="Arial"/>
                <a:cs typeface="Arial"/>
                <a:sym typeface="Arial"/>
              </a:rPr>
              <a:t>Becsüljétek meg (REÁLISAN!), hogy hány órát foglalkoztatok összesen és feladatokra és csapattagokra lebontva a témával. </a:t>
            </a:r>
          </a:p>
          <a:p>
            <a:pPr indent="0" lvl="0" marL="0" marR="0" rtl="0" algn="l">
              <a:lnSpc>
                <a:spcPct val="100000"/>
              </a:lnSpc>
              <a:spcBef>
                <a:spcPts val="0"/>
              </a:spcBef>
              <a:spcAft>
                <a:spcPts val="1000"/>
              </a:spcAft>
              <a:buClr>
                <a:schemeClr val="dk1"/>
              </a:buClr>
              <a:buSzPct val="25000"/>
              <a:buFont typeface="Arial"/>
              <a:buNone/>
            </a:pPr>
            <a:r>
              <a:rPr b="1" i="1" lang="en-US">
                <a:latin typeface="Arial"/>
                <a:ea typeface="Arial"/>
                <a:cs typeface="Arial"/>
                <a:sym typeface="Arial"/>
              </a:rPr>
              <a:t>Software:</a:t>
            </a:r>
            <a:r>
              <a:rPr lang="en-US">
                <a:latin typeface="Arial"/>
                <a:ea typeface="Arial"/>
                <a:cs typeface="Arial"/>
                <a:sym typeface="Arial"/>
              </a:rPr>
              <a:t> Keras, Atom, Nano, Pycharm, NPM,  Keras-JS</a:t>
            </a:r>
          </a:p>
          <a:p>
            <a:pPr indent="0" lvl="0" marL="0" marR="0" rtl="0" algn="l">
              <a:lnSpc>
                <a:spcPct val="100000"/>
              </a:lnSpc>
              <a:spcBef>
                <a:spcPts val="0"/>
              </a:spcBef>
              <a:spcAft>
                <a:spcPts val="1000"/>
              </a:spcAft>
              <a:buClr>
                <a:schemeClr val="dk1"/>
              </a:buClr>
              <a:buSzPct val="25000"/>
              <a:buFont typeface="Arial"/>
              <a:buNone/>
            </a:pPr>
            <a:r>
              <a:rPr b="1" i="1" lang="en-US">
                <a:latin typeface="Arial"/>
                <a:ea typeface="Arial"/>
                <a:cs typeface="Arial"/>
                <a:sym typeface="Arial"/>
              </a:rPr>
              <a:t>Hardware:</a:t>
            </a:r>
            <a:r>
              <a:rPr lang="en-US">
                <a:latin typeface="Arial"/>
                <a:ea typeface="Arial"/>
                <a:cs typeface="Arial"/>
                <a:sym typeface="Arial"/>
              </a:rPr>
              <a:t> GT 740M (saját), GTX 660 Ti (saját), Titan X (SmartLab)</a:t>
            </a:r>
          </a:p>
          <a:p>
            <a:pPr indent="0" lvl="0" marL="0" marR="0" rtl="0" algn="l">
              <a:lnSpc>
                <a:spcPct val="100000"/>
              </a:lnSpc>
              <a:spcBef>
                <a:spcPts val="0"/>
              </a:spcBef>
              <a:spcAft>
                <a:spcPts val="1000"/>
              </a:spcAft>
              <a:buClr>
                <a:schemeClr val="dk1"/>
              </a:buClr>
              <a:buSzPct val="25000"/>
              <a:buFont typeface="Arial"/>
              <a:buNone/>
            </a:pPr>
            <a:r>
              <a:rPr b="1" i="1" lang="en-US">
                <a:latin typeface="Arial"/>
                <a:ea typeface="Arial"/>
                <a:cs typeface="Arial"/>
                <a:sym typeface="Arial"/>
              </a:rPr>
              <a:t>Fájlok:</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Előfeldolgozás (2 db | 91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Festő predikció (1 db | 109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Stílus tanulás (1 db | 387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Weblap (3 db | 338 sor) + 3 modell állomány</a:t>
            </a:r>
          </a:p>
          <a:p>
            <a:pPr indent="0" lvl="0" marL="0" marR="0" rtl="0" algn="l">
              <a:lnSpc>
                <a:spcPct val="100000"/>
              </a:lnSpc>
              <a:spcBef>
                <a:spcPts val="0"/>
              </a:spcBef>
              <a:spcAft>
                <a:spcPts val="1000"/>
              </a:spcAft>
              <a:buClr>
                <a:schemeClr val="dk1"/>
              </a:buClr>
              <a:buSzPct val="25000"/>
              <a:buFont typeface="Arial"/>
              <a:buNone/>
            </a:pPr>
            <a:r>
              <a:rPr lang="en-US">
                <a:latin typeface="Arial"/>
                <a:ea typeface="Arial"/>
                <a:cs typeface="Arial"/>
                <a:sym typeface="Arial"/>
              </a:rPr>
              <a:t>406 sor kód, </a:t>
            </a:r>
          </a:p>
          <a:p>
            <a:pPr indent="0" lvl="0" marL="0" marR="0" rtl="0" algn="l">
              <a:lnSpc>
                <a:spcPct val="100000"/>
              </a:lnSpc>
              <a:spcBef>
                <a:spcPts val="0"/>
              </a:spcBef>
              <a:spcAft>
                <a:spcPts val="1000"/>
              </a:spcAft>
              <a:buClr>
                <a:schemeClr val="dk1"/>
              </a:buClr>
              <a:buSzPct val="25000"/>
              <a:buFont typeface="Arial"/>
              <a:buNone/>
            </a:pPr>
            <a:r>
              <a:t/>
            </a:r>
            <a:endParaRPr>
              <a:latin typeface="Arial"/>
              <a:ea typeface="Arial"/>
              <a:cs typeface="Arial"/>
              <a:sym typeface="Arial"/>
            </a:endParaRPr>
          </a:p>
          <a:p>
            <a:pPr indent="0" lvl="0" marL="0" marR="0" rtl="0" algn="l">
              <a:lnSpc>
                <a:spcPct val="100000"/>
              </a:lnSpc>
              <a:spcBef>
                <a:spcPts val="0"/>
              </a:spcBef>
              <a:spcAft>
                <a:spcPts val="1000"/>
              </a:spcAft>
              <a:buClr>
                <a:schemeClr val="dk1"/>
              </a:buClr>
              <a:buSzPct val="25000"/>
              <a:buFont typeface="Arial"/>
              <a:buNone/>
            </a:pPr>
            <a:r>
              <a:rPr lang="en-US">
                <a:highlight>
                  <a:srgbClr val="CFE2F3"/>
                </a:highlight>
                <a:latin typeface="Arial"/>
                <a:ea typeface="Arial"/>
                <a:cs typeface="Arial"/>
                <a:sym typeface="Arial"/>
              </a:rPr>
              <a:t>“</a:t>
            </a:r>
            <a:r>
              <a:rPr lang="en-US" sz="3000">
                <a:solidFill>
                  <a:srgbClr val="333333"/>
                </a:solidFill>
                <a:highlight>
                  <a:srgbClr val="CFE2F3"/>
                </a:highlight>
                <a:latin typeface="Arial"/>
                <a:ea typeface="Arial"/>
                <a:cs typeface="Arial"/>
                <a:sym typeface="Arial"/>
              </a:rPr>
              <a:t>(legjobb szerintem kategóriákra szedve lenne pl festő megállapítás, stílus rajzolás, weblap)</a:t>
            </a:r>
            <a:r>
              <a:rPr lang="en-US">
                <a:highlight>
                  <a:srgbClr val="CFE2F3"/>
                </a:highlight>
                <a:latin typeface="Arial"/>
                <a:ea typeface="Arial"/>
                <a:cs typeface="Arial"/>
                <a:sym typeface="Arial"/>
              </a:rPr>
              <a:t>”</a:t>
            </a:r>
          </a:p>
        </p:txBody>
      </p:sp>
      <p:sp>
        <p:nvSpPr>
          <p:cNvPr id="216" name="Shape 216"/>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spTree>
  </p:cSld>
  <p:clrMapOvr>
    <a:masterClrMapping/>
  </p:clrMapOvr>
</p:sld>
</file>

<file path=ppt/theme/theme1.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