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68580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8" name="Norbert Bajkó"/>
  <p:cmAuthor clrIdx="1" id="1" initials="" lastIdx="5" name="Bence Mikulá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416E318-9AFB-412E-AE63-A0A0E59EB3B7}">
  <a:tblStyle styleId="{D416E318-9AFB-412E-AE63-A0A0E59EB3B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4BBB43DB-4290-4700-B429-9A54DBDE9A83}" styleName="Table_1"/>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1-30T13:58:23.765">
    <p:pos x="6000" y="0"/>
    <p:text>ezeket írjuk majd át igényesre :D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dt="2016-12-01T01:47:14.128">
    <p:pos x="6000" y="0"/>
    <p:text>vegyük ki ezt a diát ha ne mtudunk vele mit csinálni</p:text>
  </p:cm>
  <p:cm authorId="0" idx="2" dt="2016-11-30T23:21:52.712">
    <p:pos x="6000" y="100"/>
    <p:text>ide mit kéne raknunk?</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3" dt="2016-11-30T11:58:15.268">
    <p:pos x="6000" y="0"/>
    <p:text>Mivel nem minden fájl van fent, kinek milyen fájlja van fent írja meg (legjobb szerintem kategóriákra szedve lenne pl festő megállapítás, stílus rajzolás,  weblap)</p:text>
  </p:cm>
  <p:cm authorId="0" idx="4" dt="2016-11-30T11:57:11.061">
    <p:pos x="6000" y="100"/>
    <p:text>S/W részhez még írjatok ha van valami, meg nem tudom a zárójeles dolgokat írjuk-e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2" dt="2016-12-01T01:56:53.011">
    <p:pos x="6000" y="0"/>
    <p:text>aki utoljára módosít a számokon adja újra össze :D</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3" dt="2016-11-30T14:50:56.585">
    <p:pos x="6000" y="0"/>
    <p:text>Írjátok meg, hogy a nyers adatot hogyan készítitek elő a mély hálóknak be- és kimenetei számára.
Ha szükséges az adatok tisztítására, előfeldolgozása, akkor azt is ide írjátok.
(ide akár rövid forráskód részek is jöhetnek)</p:text>
  </p:cm>
  <p:cm authorId="0" idx="5" dt="2016-11-30T14:44:58.017">
    <p:pos x="6000" y="100"/>
    <p:text>Adatok alatt a képeket érted? és szintaktikán meg a csv-t?</p:text>
  </p:cm>
  <p:cm authorId="1" idx="4" dt="2016-11-30T14:50:56.585">
    <p:pos x="6000" y="200"/>
    <p:text>Az adatok alatt a képeket, a szintaktikán meg a megfelelő numpy tömböt. Nem egyértelmű, jogos, javítom.</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5" dt="2016-11-30T14:33:06.340">
    <p:pos x="6000" y="0"/>
    <p:text>Ide írjátok meg, hogy milyen háló architektúrákat használtatok. 
Mondjátok el, hogy az adott háló architektúrát miért gondoltátok megfelelőnek az adott feladathoz (korábbi megoldások, saját elképzelés, stb.).
Ha órán nem volt az adott architektúráról szó, akkor röviden ismertessétek, hogy mit tud ez a háló.
(ide rövid forráskód részek is jöhetnek)</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6" dt="2016-11-30T17:00:00.922">
    <p:pos x="6000" y="0"/>
    <p:text>KELL MÉG</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7" dt="2016-11-30T17:01:16.662">
    <p:pos x="6000" y="0"/>
    <p:text>MÉG KELL</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8" dt="2016-11-30T17:01:31.690">
    <p:pos x="6000" y="0"/>
    <p:text>Ezt igényesre átírni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6" name="Shape 15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20" name="Shape 22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27" name="Shape 22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43" name="Shape 24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52" name="Shape 25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61" name="Shape 26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69" name="Shape 26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77" name="Shape 27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84" name="Shape 28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92" name="Shape 29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3" name="Shape 16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99" name="Shape 29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06" name="Shape 30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14" name="Shape 31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322" name="Shape 32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29" name="Shape 32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36" name="Shape 33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3" name="Shape 34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4" name="Shape 34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0" name="Shape 17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7" name="Shape 17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4" name="Shape 18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1" name="Shape 19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5" name="Shape 20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12" name="Shape 21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Címdia">
    <p:spTree>
      <p:nvGrpSpPr>
        <p:cNvPr id="15" name="Shape 15"/>
        <p:cNvGrpSpPr/>
        <p:nvPr/>
      </p:nvGrpSpPr>
      <p:grpSpPr>
        <a:xfrm>
          <a:off x="0" y="0"/>
          <a:ext cx="0" cy="0"/>
          <a:chOff x="0" y="0"/>
          <a:chExt cx="0" cy="0"/>
        </a:xfrm>
      </p:grpSpPr>
      <p:sp>
        <p:nvSpPr>
          <p:cNvPr id="16" name="Shape 16"/>
          <p:cNvSpPr txBox="1"/>
          <p:nvPr>
            <p:ph type="ctrTitle"/>
          </p:nvPr>
        </p:nvSpPr>
        <p:spPr>
          <a:xfrm>
            <a:off x="685800" y="1122362"/>
            <a:ext cx="77724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Roboto"/>
              <a:buNone/>
              <a:defRPr b="0" i="0" sz="5400" u="none" cap="none" strike="noStrike">
                <a:solidFill>
                  <a:schemeClr val="dk1"/>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000" u="none" cap="none" strike="noStrike">
                <a:solidFill>
                  <a:schemeClr val="dk1"/>
                </a:solidFill>
                <a:latin typeface="Roboto"/>
                <a:ea typeface="Roboto"/>
                <a:cs typeface="Roboto"/>
                <a:sym typeface="Roboto"/>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p:nvPr/>
        </p:nvSpPr>
        <p:spPr>
          <a:xfrm>
            <a:off x="967901" y="2118433"/>
            <a:ext cx="175098" cy="2237361"/>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
        <p:nvSpPr>
          <p:cNvPr id="19" name="Shape 19"/>
          <p:cNvSpPr/>
          <p:nvPr/>
        </p:nvSpPr>
        <p:spPr>
          <a:xfrm rot="10800000">
            <a:off x="8000999" y="2118433"/>
            <a:ext cx="175098" cy="2237361"/>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Cím és függőleges szöveg">
    <p:spTree>
      <p:nvGrpSpPr>
        <p:cNvPr id="69" name="Shape 69"/>
        <p:cNvGrpSpPr/>
        <p:nvPr/>
      </p:nvGrpSpPr>
      <p:grpSpPr>
        <a:xfrm>
          <a:off x="0" y="0"/>
          <a:ext cx="0" cy="0"/>
          <a:chOff x="0" y="0"/>
          <a:chExt cx="0" cy="0"/>
        </a:xfrm>
      </p:grpSpPr>
      <p:sp>
        <p:nvSpPr>
          <p:cNvPr id="70" name="Shape 7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1" name="Shape 71"/>
          <p:cNvSpPr txBox="1"/>
          <p:nvPr>
            <p:ph idx="1" type="body"/>
          </p:nvPr>
        </p:nvSpPr>
        <p:spPr>
          <a:xfrm rot="5400000">
            <a:off x="2396330" y="57943"/>
            <a:ext cx="4351338" cy="78867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Függőleges cím és szöveg">
    <p:spTree>
      <p:nvGrpSpPr>
        <p:cNvPr id="75" name="Shape 75"/>
        <p:cNvGrpSpPr/>
        <p:nvPr/>
      </p:nvGrpSpPr>
      <p:grpSpPr>
        <a:xfrm>
          <a:off x="0" y="0"/>
          <a:ext cx="0" cy="0"/>
          <a:chOff x="0" y="0"/>
          <a:chExt cx="0" cy="0"/>
        </a:xfrm>
      </p:grpSpPr>
      <p:sp>
        <p:nvSpPr>
          <p:cNvPr id="76" name="Shape 76"/>
          <p:cNvSpPr txBox="1"/>
          <p:nvPr>
            <p:ph type="title"/>
          </p:nvPr>
        </p:nvSpPr>
        <p:spPr>
          <a:xfrm rot="5400000">
            <a:off x="4623593" y="2285206"/>
            <a:ext cx="5811838" cy="1971675"/>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rot="5400000">
            <a:off x="623093" y="370681"/>
            <a:ext cx="5811838" cy="5800725"/>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Címdia">
    <p:spTree>
      <p:nvGrpSpPr>
        <p:cNvPr id="87" name="Shape 87"/>
        <p:cNvGrpSpPr/>
        <p:nvPr/>
      </p:nvGrpSpPr>
      <p:grpSpPr>
        <a:xfrm>
          <a:off x="0" y="0"/>
          <a:ext cx="0" cy="0"/>
          <a:chOff x="0" y="0"/>
          <a:chExt cx="0" cy="0"/>
        </a:xfrm>
      </p:grpSpPr>
      <p:sp>
        <p:nvSpPr>
          <p:cNvPr id="88" name="Shape 88"/>
          <p:cNvSpPr txBox="1"/>
          <p:nvPr>
            <p:ph type="ctrTitle"/>
          </p:nvPr>
        </p:nvSpPr>
        <p:spPr>
          <a:xfrm>
            <a:off x="685800" y="1122362"/>
            <a:ext cx="7772400" cy="23877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Roboto"/>
              <a:buNone/>
              <a:defRPr b="0" i="0" sz="5400" u="none" cap="none" strike="noStrike">
                <a:solidFill>
                  <a:schemeClr val="dk1"/>
                </a:solidFill>
                <a:latin typeface="Roboto"/>
                <a:ea typeface="Roboto"/>
                <a:cs typeface="Roboto"/>
                <a:sym typeface="Roboto"/>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9" name="Shape 89"/>
          <p:cNvSpPr txBox="1"/>
          <p:nvPr>
            <p:ph idx="1" type="subTitle"/>
          </p:nvPr>
        </p:nvSpPr>
        <p:spPr>
          <a:xfrm>
            <a:off x="1143000" y="3602037"/>
            <a:ext cx="6858000" cy="1655700"/>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000" u="none" cap="none" strike="noStrike">
                <a:solidFill>
                  <a:schemeClr val="dk1"/>
                </a:solidFill>
                <a:latin typeface="Roboto"/>
                <a:ea typeface="Roboto"/>
                <a:cs typeface="Roboto"/>
                <a:sym typeface="Roboto"/>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90" name="Shape 90"/>
          <p:cNvSpPr/>
          <p:nvPr/>
        </p:nvSpPr>
        <p:spPr>
          <a:xfrm>
            <a:off x="967901" y="2118433"/>
            <a:ext cx="175200" cy="2237700"/>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
        <p:nvSpPr>
          <p:cNvPr id="91" name="Shape 91"/>
          <p:cNvSpPr/>
          <p:nvPr/>
        </p:nvSpPr>
        <p:spPr>
          <a:xfrm rot="10800000">
            <a:off x="8000897" y="2118094"/>
            <a:ext cx="175200" cy="2237700"/>
          </a:xfrm>
          <a:prstGeom prst="leftBrace">
            <a:avLst>
              <a:gd fmla="val 8333" name="adj1"/>
              <a:gd fmla="val 50000" name="adj2"/>
            </a:avLst>
          </a:prstGeom>
          <a:noFill/>
          <a:ln cap="flat" cmpd="sng" w="12700">
            <a:solidFill>
              <a:srgbClr val="92D05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Cím és tartalom">
    <p:spTree>
      <p:nvGrpSpPr>
        <p:cNvPr id="92" name="Shape 92"/>
        <p:cNvGrpSpPr/>
        <p:nvPr/>
      </p:nvGrpSpPr>
      <p:grpSpPr>
        <a:xfrm>
          <a:off x="0" y="0"/>
          <a:ext cx="0" cy="0"/>
          <a:chOff x="0" y="0"/>
          <a:chExt cx="0" cy="0"/>
        </a:xfrm>
      </p:grpSpPr>
      <p:sp>
        <p:nvSpPr>
          <p:cNvPr id="93" name="Shape 93"/>
          <p:cNvSpPr txBox="1"/>
          <p:nvPr>
            <p:ph type="title"/>
          </p:nvPr>
        </p:nvSpPr>
        <p:spPr>
          <a:xfrm>
            <a:off x="333375" y="176464"/>
            <a:ext cx="8667900" cy="6993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Roboto"/>
              <a:buNone/>
              <a:defRPr b="0" i="0" sz="4400" u="none" cap="none" strike="noStrike">
                <a:solidFill>
                  <a:schemeClr val="dk1"/>
                </a:solidFill>
                <a:latin typeface="Roboto"/>
                <a:ea typeface="Roboto"/>
                <a:cs typeface="Roboto"/>
                <a:sym typeface="Roboto"/>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4" name="Shape 94"/>
          <p:cNvSpPr txBox="1"/>
          <p:nvPr>
            <p:ph idx="1" type="body"/>
          </p:nvPr>
        </p:nvSpPr>
        <p:spPr>
          <a:xfrm>
            <a:off x="210553" y="1054100"/>
            <a:ext cx="8790600" cy="51753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Roboto"/>
                <a:ea typeface="Roboto"/>
                <a:cs typeface="Roboto"/>
                <a:sym typeface="Roboto"/>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Roboto"/>
                <a:ea typeface="Roboto"/>
                <a:cs typeface="Roboto"/>
                <a:sym typeface="Roboto"/>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Roboto"/>
                <a:ea typeface="Roboto"/>
                <a:cs typeface="Roboto"/>
                <a:sym typeface="Roboto"/>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0" type="dt"/>
          </p:nvPr>
        </p:nvSpPr>
        <p:spPr>
          <a:xfrm>
            <a:off x="7235740" y="6369050"/>
            <a:ext cx="10701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210554" y="6369048"/>
            <a:ext cx="69162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/9</a:t>
            </a:r>
          </a:p>
        </p:txBody>
      </p:sp>
      <p:cxnSp>
        <p:nvCxnSpPr>
          <p:cNvPr id="98" name="Shape 98"/>
          <p:cNvCxnSpPr/>
          <p:nvPr/>
        </p:nvCxnSpPr>
        <p:spPr>
          <a:xfrm>
            <a:off x="210553" y="176462"/>
            <a:ext cx="0" cy="699300"/>
          </a:xfrm>
          <a:prstGeom prst="straightConnector1">
            <a:avLst/>
          </a:prstGeom>
          <a:noFill/>
          <a:ln cap="rnd" cmpd="sng" w="57150">
            <a:solidFill>
              <a:srgbClr val="92D050"/>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zakaszfejléc">
    <p:spTree>
      <p:nvGrpSpPr>
        <p:cNvPr id="99" name="Shape 99"/>
        <p:cNvGrpSpPr/>
        <p:nvPr/>
      </p:nvGrpSpPr>
      <p:grpSpPr>
        <a:xfrm>
          <a:off x="0" y="0"/>
          <a:ext cx="0" cy="0"/>
          <a:chOff x="0" y="0"/>
          <a:chExt cx="0" cy="0"/>
        </a:xfrm>
      </p:grpSpPr>
      <p:sp>
        <p:nvSpPr>
          <p:cNvPr id="100" name="Shape 100"/>
          <p:cNvSpPr txBox="1"/>
          <p:nvPr>
            <p:ph type="title"/>
          </p:nvPr>
        </p:nvSpPr>
        <p:spPr>
          <a:xfrm>
            <a:off x="623887" y="1709739"/>
            <a:ext cx="7886700" cy="28527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1" name="Shape 101"/>
          <p:cNvSpPr txBox="1"/>
          <p:nvPr>
            <p:ph idx="1" type="body"/>
          </p:nvPr>
        </p:nvSpPr>
        <p:spPr>
          <a:xfrm>
            <a:off x="623887" y="4589464"/>
            <a:ext cx="7886700" cy="15003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102" name="Shape 102"/>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2 tartalomrész">
    <p:spTree>
      <p:nvGrpSpPr>
        <p:cNvPr id="105" name="Shape 105"/>
        <p:cNvGrpSpPr/>
        <p:nvPr/>
      </p:nvGrpSpPr>
      <p:grpSpPr>
        <a:xfrm>
          <a:off x="0" y="0"/>
          <a:ext cx="0" cy="0"/>
          <a:chOff x="0" y="0"/>
          <a:chExt cx="0" cy="0"/>
        </a:xfrm>
      </p:grpSpPr>
      <p:sp>
        <p:nvSpPr>
          <p:cNvPr id="106" name="Shape 106"/>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7" name="Shape 107"/>
          <p:cNvSpPr txBox="1"/>
          <p:nvPr>
            <p:ph idx="1" type="body"/>
          </p:nvPr>
        </p:nvSpPr>
        <p:spPr>
          <a:xfrm>
            <a:off x="628650" y="1825625"/>
            <a:ext cx="3886200" cy="43512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2" type="body"/>
          </p:nvPr>
        </p:nvSpPr>
        <p:spPr>
          <a:xfrm>
            <a:off x="4629150" y="1825625"/>
            <a:ext cx="3886200" cy="43512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Összehasonlítás">
    <p:spTree>
      <p:nvGrpSpPr>
        <p:cNvPr id="112" name="Shape 112"/>
        <p:cNvGrpSpPr/>
        <p:nvPr/>
      </p:nvGrpSpPr>
      <p:grpSpPr>
        <a:xfrm>
          <a:off x="0" y="0"/>
          <a:ext cx="0" cy="0"/>
          <a:chOff x="0" y="0"/>
          <a:chExt cx="0" cy="0"/>
        </a:xfrm>
      </p:grpSpPr>
      <p:sp>
        <p:nvSpPr>
          <p:cNvPr id="113" name="Shape 113"/>
          <p:cNvSpPr txBox="1"/>
          <p:nvPr>
            <p:ph type="title"/>
          </p:nvPr>
        </p:nvSpPr>
        <p:spPr>
          <a:xfrm>
            <a:off x="629841"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4" name="Shape 114"/>
          <p:cNvSpPr txBox="1"/>
          <p:nvPr>
            <p:ph idx="1" type="body"/>
          </p:nvPr>
        </p:nvSpPr>
        <p:spPr>
          <a:xfrm>
            <a:off x="629841" y="1681163"/>
            <a:ext cx="3868200" cy="824100"/>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15" name="Shape 115"/>
          <p:cNvSpPr txBox="1"/>
          <p:nvPr>
            <p:ph idx="2" type="body"/>
          </p:nvPr>
        </p:nvSpPr>
        <p:spPr>
          <a:xfrm>
            <a:off x="629841" y="2505075"/>
            <a:ext cx="3868200" cy="36843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16" name="Shape 116"/>
          <p:cNvSpPr txBox="1"/>
          <p:nvPr>
            <p:ph idx="3" type="body"/>
          </p:nvPr>
        </p:nvSpPr>
        <p:spPr>
          <a:xfrm>
            <a:off x="4629150" y="1681163"/>
            <a:ext cx="3887400" cy="824100"/>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17" name="Shape 117"/>
          <p:cNvSpPr txBox="1"/>
          <p:nvPr>
            <p:ph idx="4" type="body"/>
          </p:nvPr>
        </p:nvSpPr>
        <p:spPr>
          <a:xfrm>
            <a:off x="4629150" y="2505075"/>
            <a:ext cx="3887400" cy="36843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Csak cím">
    <p:spTree>
      <p:nvGrpSpPr>
        <p:cNvPr id="121" name="Shape 121"/>
        <p:cNvGrpSpPr/>
        <p:nvPr/>
      </p:nvGrpSpPr>
      <p:grpSpPr>
        <a:xfrm>
          <a:off x="0" y="0"/>
          <a:ext cx="0" cy="0"/>
          <a:chOff x="0" y="0"/>
          <a:chExt cx="0" cy="0"/>
        </a:xfrm>
      </p:grpSpPr>
      <p:sp>
        <p:nvSpPr>
          <p:cNvPr id="122" name="Shape 122"/>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3" name="Shape 123"/>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Üres">
    <p:spTree>
      <p:nvGrpSpPr>
        <p:cNvPr id="126" name="Shape 12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Tartalomrész képaláírással">
    <p:spTree>
      <p:nvGrpSpPr>
        <p:cNvPr id="127" name="Shape 127"/>
        <p:cNvGrpSpPr/>
        <p:nvPr/>
      </p:nvGrpSpPr>
      <p:grpSpPr>
        <a:xfrm>
          <a:off x="0" y="0"/>
          <a:ext cx="0" cy="0"/>
          <a:chOff x="0" y="0"/>
          <a:chExt cx="0" cy="0"/>
        </a:xfrm>
      </p:grpSpPr>
      <p:sp>
        <p:nvSpPr>
          <p:cNvPr id="128" name="Shape 128"/>
          <p:cNvSpPr txBox="1"/>
          <p:nvPr>
            <p:ph type="title"/>
          </p:nvPr>
        </p:nvSpPr>
        <p:spPr>
          <a:xfrm>
            <a:off x="629841" y="457200"/>
            <a:ext cx="2949299" cy="16005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9" name="Shape 129"/>
          <p:cNvSpPr txBox="1"/>
          <p:nvPr>
            <p:ph idx="1" type="body"/>
          </p:nvPr>
        </p:nvSpPr>
        <p:spPr>
          <a:xfrm>
            <a:off x="3887391" y="987425"/>
            <a:ext cx="4629300" cy="4873500"/>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30" name="Shape 130"/>
          <p:cNvSpPr txBox="1"/>
          <p:nvPr>
            <p:ph idx="2" type="body"/>
          </p:nvPr>
        </p:nvSpPr>
        <p:spPr>
          <a:xfrm>
            <a:off x="629841" y="2057400"/>
            <a:ext cx="2949299" cy="38115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131" name="Shape 131"/>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2" name="Shape 132"/>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3" name="Shape 133"/>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Cím és tartalom">
    <p:spTree>
      <p:nvGrpSpPr>
        <p:cNvPr id="20" name="Shape 20"/>
        <p:cNvGrpSpPr/>
        <p:nvPr/>
      </p:nvGrpSpPr>
      <p:grpSpPr>
        <a:xfrm>
          <a:off x="0" y="0"/>
          <a:ext cx="0" cy="0"/>
          <a:chOff x="0" y="0"/>
          <a:chExt cx="0" cy="0"/>
        </a:xfrm>
      </p:grpSpPr>
      <p:sp>
        <p:nvSpPr>
          <p:cNvPr id="21" name="Shape 21"/>
          <p:cNvSpPr txBox="1"/>
          <p:nvPr>
            <p:ph type="title"/>
          </p:nvPr>
        </p:nvSpPr>
        <p:spPr>
          <a:xfrm>
            <a:off x="333375" y="176464"/>
            <a:ext cx="8667750" cy="699026"/>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Roboto"/>
              <a:buNone/>
              <a:defRPr b="0" i="0" sz="4400" u="none" cap="none" strike="noStrike">
                <a:solidFill>
                  <a:schemeClr val="dk1"/>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body"/>
          </p:nvPr>
        </p:nvSpPr>
        <p:spPr>
          <a:xfrm>
            <a:off x="210553" y="1054100"/>
            <a:ext cx="8790571" cy="517525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Roboto"/>
                <a:ea typeface="Roboto"/>
                <a:cs typeface="Roboto"/>
                <a:sym typeface="Roboto"/>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Roboto"/>
                <a:ea typeface="Roboto"/>
                <a:cs typeface="Roboto"/>
                <a:sym typeface="Roboto"/>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Roboto"/>
                <a:ea typeface="Roboto"/>
                <a:cs typeface="Roboto"/>
                <a:sym typeface="Roboto"/>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Roboto"/>
                <a:ea typeface="Roboto"/>
                <a:cs typeface="Roboto"/>
                <a:sym typeface="Roboto"/>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0" type="dt"/>
          </p:nvPr>
        </p:nvSpPr>
        <p:spPr>
          <a:xfrm>
            <a:off x="7235740" y="6369050"/>
            <a:ext cx="1070057"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210554" y="6369048"/>
            <a:ext cx="6916151"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/15</a:t>
            </a:r>
          </a:p>
        </p:txBody>
      </p:sp>
      <p:cxnSp>
        <p:nvCxnSpPr>
          <p:cNvPr id="26" name="Shape 26"/>
          <p:cNvCxnSpPr/>
          <p:nvPr/>
        </p:nvCxnSpPr>
        <p:spPr>
          <a:xfrm>
            <a:off x="210553" y="176463"/>
            <a:ext cx="0" cy="699026"/>
          </a:xfrm>
          <a:prstGeom prst="straightConnector1">
            <a:avLst/>
          </a:prstGeom>
          <a:noFill/>
          <a:ln cap="rnd" cmpd="sng" w="57150">
            <a:solidFill>
              <a:srgbClr val="92D050"/>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Kép képaláírással">
    <p:spTree>
      <p:nvGrpSpPr>
        <p:cNvPr id="134" name="Shape 134"/>
        <p:cNvGrpSpPr/>
        <p:nvPr/>
      </p:nvGrpSpPr>
      <p:grpSpPr>
        <a:xfrm>
          <a:off x="0" y="0"/>
          <a:ext cx="0" cy="0"/>
          <a:chOff x="0" y="0"/>
          <a:chExt cx="0" cy="0"/>
        </a:xfrm>
      </p:grpSpPr>
      <p:sp>
        <p:nvSpPr>
          <p:cNvPr id="135" name="Shape 135"/>
          <p:cNvSpPr txBox="1"/>
          <p:nvPr>
            <p:ph type="title"/>
          </p:nvPr>
        </p:nvSpPr>
        <p:spPr>
          <a:xfrm>
            <a:off x="629841" y="457200"/>
            <a:ext cx="2949299" cy="16005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36" name="Shape 136"/>
          <p:cNvSpPr/>
          <p:nvPr>
            <p:ph idx="2" type="pic"/>
          </p:nvPr>
        </p:nvSpPr>
        <p:spPr>
          <a:xfrm>
            <a:off x="3887391" y="987425"/>
            <a:ext cx="4629300" cy="48735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37" name="Shape 137"/>
          <p:cNvSpPr txBox="1"/>
          <p:nvPr>
            <p:ph idx="1" type="body"/>
          </p:nvPr>
        </p:nvSpPr>
        <p:spPr>
          <a:xfrm>
            <a:off x="629841" y="2057400"/>
            <a:ext cx="2949299" cy="38115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138" name="Shape 138"/>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0" name="Shape 140"/>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Cím és függőleges szöveg">
    <p:spTree>
      <p:nvGrpSpPr>
        <p:cNvPr id="141" name="Shape 141"/>
        <p:cNvGrpSpPr/>
        <p:nvPr/>
      </p:nvGrpSpPr>
      <p:grpSpPr>
        <a:xfrm>
          <a:off x="0" y="0"/>
          <a:ext cx="0" cy="0"/>
          <a:chOff x="0" y="0"/>
          <a:chExt cx="0" cy="0"/>
        </a:xfrm>
      </p:grpSpPr>
      <p:sp>
        <p:nvSpPr>
          <p:cNvPr id="142" name="Shape 142"/>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43" name="Shape 143"/>
          <p:cNvSpPr txBox="1"/>
          <p:nvPr>
            <p:ph idx="1" type="body"/>
          </p:nvPr>
        </p:nvSpPr>
        <p:spPr>
          <a:xfrm rot="5400000">
            <a:off x="2396400" y="57875"/>
            <a:ext cx="4351200" cy="78867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44" name="Shape 144"/>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5" name="Shape 145"/>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6" name="Shape 146"/>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Függőleges cím és szöveg">
    <p:spTree>
      <p:nvGrpSpPr>
        <p:cNvPr id="147" name="Shape 147"/>
        <p:cNvGrpSpPr/>
        <p:nvPr/>
      </p:nvGrpSpPr>
      <p:grpSpPr>
        <a:xfrm>
          <a:off x="0" y="0"/>
          <a:ext cx="0" cy="0"/>
          <a:chOff x="0" y="0"/>
          <a:chExt cx="0" cy="0"/>
        </a:xfrm>
      </p:grpSpPr>
      <p:sp>
        <p:nvSpPr>
          <p:cNvPr id="148" name="Shape 148"/>
          <p:cNvSpPr txBox="1"/>
          <p:nvPr>
            <p:ph type="title"/>
          </p:nvPr>
        </p:nvSpPr>
        <p:spPr>
          <a:xfrm rot="5400000">
            <a:off x="4623600" y="2285275"/>
            <a:ext cx="5811900" cy="19716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49" name="Shape 149"/>
          <p:cNvSpPr txBox="1"/>
          <p:nvPr>
            <p:ph idx="1" type="body"/>
          </p:nvPr>
        </p:nvSpPr>
        <p:spPr>
          <a:xfrm rot="5400000">
            <a:off x="623025" y="370675"/>
            <a:ext cx="5811900" cy="58008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Shape 150"/>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1" name="Shape 151"/>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2" name="Shape 152"/>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zakaszfejléc">
    <p:spTree>
      <p:nvGrpSpPr>
        <p:cNvPr id="27" name="Shape 27"/>
        <p:cNvGrpSpPr/>
        <p:nvPr/>
      </p:nvGrpSpPr>
      <p:grpSpPr>
        <a:xfrm>
          <a:off x="0" y="0"/>
          <a:ext cx="0" cy="0"/>
          <a:chOff x="0" y="0"/>
          <a:chExt cx="0" cy="0"/>
        </a:xfrm>
      </p:grpSpPr>
      <p:sp>
        <p:nvSpPr>
          <p:cNvPr id="28" name="Shape 28"/>
          <p:cNvSpPr txBox="1"/>
          <p:nvPr>
            <p:ph type="title"/>
          </p:nvPr>
        </p:nvSpPr>
        <p:spPr>
          <a:xfrm>
            <a:off x="623887" y="1709739"/>
            <a:ext cx="7886700"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623887" y="4589464"/>
            <a:ext cx="7886700"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2 tartalomrész">
    <p:spTree>
      <p:nvGrpSpPr>
        <p:cNvPr id="33" name="Shape 33"/>
        <p:cNvGrpSpPr/>
        <p:nvPr/>
      </p:nvGrpSpPr>
      <p:grpSpPr>
        <a:xfrm>
          <a:off x="0" y="0"/>
          <a:ext cx="0" cy="0"/>
          <a:chOff x="0" y="0"/>
          <a:chExt cx="0" cy="0"/>
        </a:xfrm>
      </p:grpSpPr>
      <p:sp>
        <p:nvSpPr>
          <p:cNvPr id="34" name="Shape 34"/>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628650" y="1825625"/>
            <a:ext cx="38862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29150" y="1825625"/>
            <a:ext cx="38862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Összehasonlítás">
    <p:spTree>
      <p:nvGrpSpPr>
        <p:cNvPr id="40" name="Shape 40"/>
        <p:cNvGrpSpPr/>
        <p:nvPr/>
      </p:nvGrpSpPr>
      <p:grpSpPr>
        <a:xfrm>
          <a:off x="0" y="0"/>
          <a:ext cx="0" cy="0"/>
          <a:chOff x="0" y="0"/>
          <a:chExt cx="0" cy="0"/>
        </a:xfrm>
      </p:grpSpPr>
      <p:sp>
        <p:nvSpPr>
          <p:cNvPr id="41" name="Shape 41"/>
          <p:cNvSpPr txBox="1"/>
          <p:nvPr>
            <p:ph type="title"/>
          </p:nvPr>
        </p:nvSpPr>
        <p:spPr>
          <a:xfrm>
            <a:off x="629841"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629841" y="1681163"/>
            <a:ext cx="3868340"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629841" y="2505075"/>
            <a:ext cx="3868340"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29150" y="1681163"/>
            <a:ext cx="3887390"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29150" y="2505075"/>
            <a:ext cx="3887390"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Csak cím">
    <p:spTree>
      <p:nvGrpSpPr>
        <p:cNvPr id="49" name="Shape 49"/>
        <p:cNvGrpSpPr/>
        <p:nvPr/>
      </p:nvGrpSpPr>
      <p:grpSpPr>
        <a:xfrm>
          <a:off x="0" y="0"/>
          <a:ext cx="0" cy="0"/>
          <a:chOff x="0" y="0"/>
          <a:chExt cx="0" cy="0"/>
        </a:xfrm>
      </p:grpSpPr>
      <p:sp>
        <p:nvSpPr>
          <p:cNvPr id="50" name="Shape 5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Üres">
    <p:spTree>
      <p:nvGrpSpPr>
        <p:cNvPr id="54" name="Shape 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Tartalomrész képaláírással">
    <p:spTree>
      <p:nvGrpSpPr>
        <p:cNvPr id="55" name="Shape 55"/>
        <p:cNvGrpSpPr/>
        <p:nvPr/>
      </p:nvGrpSpPr>
      <p:grpSpPr>
        <a:xfrm>
          <a:off x="0" y="0"/>
          <a:ext cx="0" cy="0"/>
          <a:chOff x="0" y="0"/>
          <a:chExt cx="0" cy="0"/>
        </a:xfrm>
      </p:grpSpPr>
      <p:sp>
        <p:nvSpPr>
          <p:cNvPr id="56" name="Shape 56"/>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7" name="Shape 57"/>
          <p:cNvSpPr txBox="1"/>
          <p:nvPr>
            <p:ph idx="1" type="body"/>
          </p:nvPr>
        </p:nvSpPr>
        <p:spPr>
          <a:xfrm>
            <a:off x="3887391" y="987425"/>
            <a:ext cx="4629150"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Shape 58"/>
          <p:cNvSpPr txBox="1"/>
          <p:nvPr>
            <p:ph idx="2"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Kép képaláírással">
    <p:spTree>
      <p:nvGrpSpPr>
        <p:cNvPr id="62" name="Shape 62"/>
        <p:cNvGrpSpPr/>
        <p:nvPr/>
      </p:nvGrpSpPr>
      <p:grpSpPr>
        <a:xfrm>
          <a:off x="0" y="0"/>
          <a:ext cx="0" cy="0"/>
          <a:chOff x="0" y="0"/>
          <a:chExt cx="0" cy="0"/>
        </a:xfrm>
      </p:grpSpPr>
      <p:sp>
        <p:nvSpPr>
          <p:cNvPr id="63" name="Shape 63"/>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p:nvPr>
            <p:ph idx="2" type="pic"/>
          </p:nvPr>
        </p:nvSpPr>
        <p:spPr>
          <a:xfrm>
            <a:off x="3887391" y="987425"/>
            <a:ext cx="4629150"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3" name="Shape 83"/>
          <p:cNvSpPr txBox="1"/>
          <p:nvPr>
            <p:ph idx="1" type="body"/>
          </p:nvPr>
        </p:nvSpPr>
        <p:spPr>
          <a:xfrm>
            <a:off x="628650" y="1825625"/>
            <a:ext cx="7886700" cy="43512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0" type="dt"/>
          </p:nvPr>
        </p:nvSpPr>
        <p:spPr>
          <a:xfrm>
            <a:off x="628650" y="6356351"/>
            <a:ext cx="2057400"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028950" y="6356351"/>
            <a:ext cx="30861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6457950" y="6356351"/>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zo7/painter-by-numbers/releases/tag/data-v1.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3.png"/><Relationship Id="rId4"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8.xml"/><Relationship Id="rId4" Type="http://schemas.openxmlformats.org/officeDocument/2006/relationships/image" Target="../media/image0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github.com/evolvingstuff/MonaLisa" TargetMode="External"/><Relationship Id="rId4" Type="http://schemas.openxmlformats.org/officeDocument/2006/relationships/hyperlink" Target="http://evolvingstuff.blogspot.hu/2012/12/generating-mona-lisa-pixel-by-pixel.html" TargetMode="External"/><Relationship Id="rId5" Type="http://schemas.openxmlformats.org/officeDocument/2006/relationships/hyperlink" Target="http://evolvingstuff.blogspot.hu/2012/12/learning-to-generate-mona-lisa-animated.html" TargetMode="External"/><Relationship Id="rId6" Type="http://schemas.openxmlformats.org/officeDocument/2006/relationships/hyperlink" Target="https://www.reddit.com/r/programming/comments/15qj3p/learning_to_generate_image_of_mona_lisa_us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arxiv.org/pdf/1508.06576v2.pdf" TargetMode="External"/><Relationship Id="rId4" Type="http://schemas.openxmlformats.org/officeDocument/2006/relationships/hyperlink" Target="https://github.com/jcjohnson/neural-sty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ieeexplore.ieee.org/document/7123719/" TargetMode="External"/><Relationship Id="rId4" Type="http://schemas.openxmlformats.org/officeDocument/2006/relationships/hyperlink" Target="http://nanne.github.io/papers/Noord2015.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ctrTitle"/>
          </p:nvPr>
        </p:nvSpPr>
        <p:spPr>
          <a:xfrm>
            <a:off x="1046691" y="1868674"/>
            <a:ext cx="7050600" cy="1713600"/>
          </a:xfrm>
          <a:prstGeom prst="rect">
            <a:avLst/>
          </a:prstGeom>
          <a:noFill/>
          <a:ln>
            <a:noFill/>
          </a:ln>
        </p:spPr>
        <p:txBody>
          <a:bodyPr anchorCtr="0" anchor="b" bIns="45700" lIns="91425" rIns="91425" tIns="45700">
            <a:noAutofit/>
          </a:bodyPr>
          <a:lstStyle/>
          <a:p>
            <a:pPr lvl="0" rtl="0">
              <a:spcBef>
                <a:spcPts val="0"/>
              </a:spcBef>
              <a:buClr>
                <a:schemeClr val="dk1"/>
              </a:buClr>
              <a:buSzPct val="25000"/>
              <a:buFont typeface="Roboto"/>
              <a:buNone/>
            </a:pPr>
            <a:r>
              <a:rPr lang="en-US" sz="3600">
                <a:solidFill>
                  <a:srgbClr val="222222"/>
                </a:solidFill>
                <a:latin typeface="Arial"/>
                <a:ea typeface="Arial"/>
                <a:cs typeface="Arial"/>
                <a:sym typeface="Arial"/>
              </a:rPr>
              <a:t>Festők azonosítása festményeik stílusjegyei alapján</a:t>
            </a:r>
          </a:p>
        </p:txBody>
      </p:sp>
      <p:sp>
        <p:nvSpPr>
          <p:cNvPr id="159" name="Shape 159"/>
          <p:cNvSpPr/>
          <p:nvPr/>
        </p:nvSpPr>
        <p:spPr>
          <a:xfrm>
            <a:off x="1046700" y="3817325"/>
            <a:ext cx="7050600" cy="21435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200">
                <a:solidFill>
                  <a:schemeClr val="dk1"/>
                </a:solidFill>
              </a:rPr>
              <a:t>train_validate_test_repeat</a:t>
            </a:r>
          </a:p>
          <a:p>
            <a:pPr indent="0" lvl="0" marL="0" marR="0" rtl="0" algn="ctr">
              <a:spcBef>
                <a:spcPts val="0"/>
              </a:spcBef>
              <a:buNone/>
            </a:pPr>
            <a:r>
              <a:t/>
            </a:r>
            <a:endParaRPr b="0" i="0" sz="2200" u="none" cap="none" strike="noStrike">
              <a:solidFill>
                <a:schemeClr val="dk1"/>
              </a:solidFill>
            </a:endParaRPr>
          </a:p>
          <a:p>
            <a:pPr indent="0" lvl="0" marL="0" marR="0" rtl="0" algn="ctr">
              <a:spcBef>
                <a:spcPts val="0"/>
              </a:spcBef>
              <a:buSzPct val="25000"/>
              <a:buNone/>
            </a:pPr>
            <a:r>
              <a:rPr lang="en-US" sz="2200">
                <a:solidFill>
                  <a:schemeClr val="dk1"/>
                </a:solidFill>
              </a:rPr>
              <a:t>Bajkó Norbert</a:t>
            </a:r>
          </a:p>
          <a:p>
            <a:pPr indent="0" lvl="0" marL="0" marR="0" rtl="0" algn="ctr">
              <a:spcBef>
                <a:spcPts val="0"/>
              </a:spcBef>
              <a:buSzPct val="25000"/>
              <a:buNone/>
            </a:pPr>
            <a:r>
              <a:rPr lang="en-US" sz="2200">
                <a:solidFill>
                  <a:schemeClr val="dk1"/>
                </a:solidFill>
              </a:rPr>
              <a:t>Kohlmann András</a:t>
            </a:r>
          </a:p>
          <a:p>
            <a:pPr indent="0" lvl="0" marL="0" marR="0" rtl="0" algn="ctr">
              <a:spcBef>
                <a:spcPts val="0"/>
              </a:spcBef>
              <a:buSzPct val="25000"/>
              <a:buNone/>
            </a:pPr>
            <a:r>
              <a:rPr lang="en-US" sz="2200">
                <a:solidFill>
                  <a:schemeClr val="dk1"/>
                </a:solidFill>
              </a:rPr>
              <a:t>Mikulás Bence</a:t>
            </a:r>
          </a:p>
          <a:p>
            <a:pPr indent="0" lvl="0" marL="0" marR="0" rtl="0" algn="ctr">
              <a:spcBef>
                <a:spcPts val="0"/>
              </a:spcBef>
              <a:buSzPct val="25000"/>
              <a:buNone/>
            </a:pPr>
            <a:r>
              <a:rPr lang="en-US" sz="2200">
                <a:solidFill>
                  <a:schemeClr val="dk1"/>
                </a:solidFill>
              </a:rPr>
              <a:t>Nagy Péter</a:t>
            </a:r>
          </a:p>
        </p:txBody>
      </p:sp>
      <p:pic>
        <p:nvPicPr>
          <p:cNvPr id="160" name="Shape 160"/>
          <p:cNvPicPr preferRelativeResize="0"/>
          <p:nvPr/>
        </p:nvPicPr>
        <p:blipFill rotWithShape="1">
          <a:blip r:embed="rId3">
            <a:alphaModFix/>
          </a:blip>
          <a:srcRect b="0" l="0" r="0" t="0"/>
          <a:stretch/>
        </p:blipFill>
        <p:spPr>
          <a:xfrm>
            <a:off x="3016571" y="187401"/>
            <a:ext cx="3110857" cy="8784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latin typeface="Arial"/>
                <a:ea typeface="Arial"/>
                <a:cs typeface="Arial"/>
                <a:sym typeface="Arial"/>
              </a:rPr>
              <a:t>Megvalósítás</a:t>
            </a:r>
          </a:p>
        </p:txBody>
      </p:sp>
      <p:sp>
        <p:nvSpPr>
          <p:cNvPr id="223" name="Shape 223"/>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/23</a:t>
            </a:r>
          </a:p>
        </p:txBody>
      </p:sp>
      <p:graphicFrame>
        <p:nvGraphicFramePr>
          <p:cNvPr id="224" name="Shape 224"/>
          <p:cNvGraphicFramePr/>
          <p:nvPr/>
        </p:nvGraphicFramePr>
        <p:xfrm>
          <a:off x="523212" y="1418312"/>
          <a:ext cx="3000000" cy="3000000"/>
        </p:xfrm>
        <a:graphic>
          <a:graphicData uri="http://schemas.openxmlformats.org/drawingml/2006/table">
            <a:tbl>
              <a:tblPr>
                <a:noFill/>
                <a:tableStyleId>{D416E318-9AFB-412E-AE63-A0A0E59EB3B7}</a:tableStyleId>
              </a:tblPr>
              <a:tblGrid>
                <a:gridCol w="1966825"/>
                <a:gridCol w="1252075"/>
                <a:gridCol w="1419400"/>
                <a:gridCol w="1404225"/>
                <a:gridCol w="1328100"/>
                <a:gridCol w="917600"/>
              </a:tblGrid>
              <a:tr h="320175">
                <a:tc>
                  <a:txBody>
                    <a:bodyPr>
                      <a:noAutofit/>
                    </a:bodyPr>
                    <a:lstStyle/>
                    <a:p>
                      <a:pPr lvl="0" rtl="0" algn="ctr">
                        <a:spcBef>
                          <a:spcPts val="0"/>
                        </a:spcBef>
                        <a:buNone/>
                      </a:pPr>
                      <a:r>
                        <a:rPr lang="en-US" sz="1800"/>
                        <a:t>Óraszám</a:t>
                      </a:r>
                    </a:p>
                  </a:txBody>
                  <a:tcPr marT="91425" marB="91425" marR="91425" marL="91425" anchor="ctr">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Norbert</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András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Bence</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Péter</a:t>
                      </a:r>
                    </a:p>
                  </a:txBody>
                  <a:tcPr marT="91425" marB="91425" marR="91425" marL="91425">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rtl="0" algn="ctr">
                        <a:spcBef>
                          <a:spcPts val="0"/>
                        </a:spcBef>
                        <a:buNone/>
                      </a:pPr>
                      <a:r>
                        <a:rPr b="1" lang="en-US" sz="1800"/>
                        <a:t>Sum</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441800">
                <a:tc>
                  <a:txBody>
                    <a:bodyPr>
                      <a:noAutofit/>
                    </a:bodyPr>
                    <a:lstStyle/>
                    <a:p>
                      <a:pPr lvl="0" rtl="0" algn="ctr">
                        <a:spcBef>
                          <a:spcPts val="0"/>
                        </a:spcBef>
                        <a:buNone/>
                      </a:pPr>
                      <a:r>
                        <a:rPr lang="en-US" sz="1800"/>
                        <a:t>Elmélet</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30</a:t>
                      </a:r>
                    </a:p>
                  </a:txBody>
                  <a:tcPr marT="91425" marB="91425" marR="91425" marL="91425" anchor="ctr">
                    <a:lnL cap="flat" cmpd="sng" w="38100">
                      <a:solidFill>
                        <a:srgbClr val="9E9E9E"/>
                      </a:solidFill>
                      <a:prstDash val="solid"/>
                      <a:round/>
                      <a:headEnd len="med" w="med" type="none"/>
                      <a:tailEnd len="med" w="med" type="none"/>
                    </a:lnL>
                    <a:lnT cap="flat" cmpd="sng" w="38100">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30</a:t>
                      </a:r>
                    </a:p>
                  </a:txBody>
                  <a:tcPr marT="91425" marB="91425" marR="91425" marL="91425" anchor="ctr">
                    <a:lnT cap="flat" cmpd="sng" w="38100">
                      <a:solidFill>
                        <a:srgbClr val="9E9E9E"/>
                      </a:solidFill>
                      <a:prstDash val="solid"/>
                      <a:round/>
                      <a:headEnd len="med" w="med" type="none"/>
                      <a:tailEnd len="med" w="med" type="none"/>
                    </a:lnT>
                  </a:tcPr>
                </a:tc>
                <a:tc>
                  <a:txBody>
                    <a:bodyPr>
                      <a:noAutofit/>
                    </a:bodyPr>
                    <a:lstStyle/>
                    <a:p>
                      <a:pPr lvl="0" algn="ctr">
                        <a:spcBef>
                          <a:spcPts val="0"/>
                        </a:spcBef>
                        <a:buNone/>
                      </a:pPr>
                      <a:r>
                        <a:rPr lang="en-US" sz="1800"/>
                        <a:t>30</a:t>
                      </a:r>
                    </a:p>
                  </a:txBody>
                  <a:tcPr marT="91425" marB="91425" marR="91425" marL="91425" anchor="ctr">
                    <a:lnT cap="flat" cmpd="sng" w="38100">
                      <a:solidFill>
                        <a:srgbClr val="9E9E9E"/>
                      </a:solidFill>
                      <a:prstDash val="solid"/>
                      <a:round/>
                      <a:headEnd len="med" w="med" type="none"/>
                      <a:tailEnd len="med" w="med" type="none"/>
                    </a:lnT>
                  </a:tcPr>
                </a:tc>
                <a:tc>
                  <a:txBody>
                    <a:bodyPr>
                      <a:noAutofit/>
                    </a:bodyPr>
                    <a:lstStyle/>
                    <a:p>
                      <a:pPr lvl="0" algn="ctr">
                        <a:spcBef>
                          <a:spcPts val="0"/>
                        </a:spcBef>
                        <a:buNone/>
                      </a:pPr>
                      <a:r>
                        <a:rPr lang="en-US" sz="1800"/>
                        <a:t>30</a:t>
                      </a:r>
                    </a:p>
                  </a:txBody>
                  <a:tcPr marT="91425" marB="91425" marR="91425" marL="91425" anchor="ctr">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tcPr>
                </a:tc>
                <a:tc>
                  <a:txBody>
                    <a:bodyPr>
                      <a:noAutofit/>
                    </a:bodyPr>
                    <a:lstStyle/>
                    <a:p>
                      <a:pPr lvl="0" algn="ctr">
                        <a:spcBef>
                          <a:spcPts val="0"/>
                        </a:spcBef>
                        <a:buNone/>
                      </a:pPr>
                      <a:r>
                        <a:rPr b="1" lang="en-US" sz="1800"/>
                        <a:t>120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Festő azonosítás</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10</a:t>
                      </a:r>
                    </a:p>
                  </a:txBody>
                  <a:tcPr marT="91425" marB="91425" marR="91425" marL="91425" anchor="ctr">
                    <a:lnL cap="flat" cmpd="sng" w="38100">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10</a:t>
                      </a:r>
                    </a:p>
                  </a:txBody>
                  <a:tcPr marT="91425" marB="91425" marR="91425" marL="91425" anchor="ctr">
                    <a:lnL cap="flat" cmpd="sng" w="9525">
                      <a:solidFill>
                        <a:srgbClr val="9E9E9E"/>
                      </a:solidFill>
                      <a:prstDash val="solid"/>
                      <a:round/>
                      <a:headEnd len="med" w="med" type="none"/>
                      <a:tailEnd len="med" w="med" type="none"/>
                    </a:lnL>
                  </a:tcPr>
                </a:tc>
                <a:tc>
                  <a:txBody>
                    <a:bodyPr>
                      <a:noAutofit/>
                    </a:bodyPr>
                    <a:lstStyle/>
                    <a:p>
                      <a:pPr lvl="0" algn="ctr">
                        <a:spcBef>
                          <a:spcPts val="0"/>
                        </a:spcBef>
                        <a:buNone/>
                      </a:pPr>
                      <a:r>
                        <a:rPr lang="en-US" sz="1800"/>
                        <a:t>12</a:t>
                      </a:r>
                    </a:p>
                  </a:txBody>
                  <a:tcPr marT="91425" marB="91425" marR="91425" marL="91425" anchor="ctr"/>
                </a:tc>
                <a:tc>
                  <a:txBody>
                    <a:bodyPr>
                      <a:noAutofit/>
                    </a:bodyPr>
                    <a:lstStyle/>
                    <a:p>
                      <a:pPr lvl="0" algn="ctr">
                        <a:spcBef>
                          <a:spcPts val="0"/>
                        </a:spcBef>
                        <a:buNone/>
                      </a:pPr>
                      <a:r>
                        <a:rPr lang="en-US" sz="1800"/>
                        <a:t>-</a:t>
                      </a:r>
                    </a:p>
                  </a:txBody>
                  <a:tcPr marT="91425" marB="91425" marR="91425" marL="91425" anchor="ctr">
                    <a:lnR cap="flat" cmpd="sng" w="38100">
                      <a:solidFill>
                        <a:srgbClr val="9E9E9E"/>
                      </a:solidFill>
                      <a:prstDash val="solid"/>
                      <a:round/>
                      <a:headEnd len="med" w="med" type="none"/>
                      <a:tailEnd len="med" w="med" type="none"/>
                    </a:lnR>
                  </a:tcPr>
                </a:tc>
                <a:tc>
                  <a:txBody>
                    <a:bodyPr>
                      <a:noAutofit/>
                    </a:bodyPr>
                    <a:lstStyle/>
                    <a:p>
                      <a:pPr lvl="0" algn="ctr">
                        <a:spcBef>
                          <a:spcPts val="0"/>
                        </a:spcBef>
                        <a:buNone/>
                      </a:pPr>
                      <a:r>
                        <a:rPr b="1" lang="en-US" sz="1800"/>
                        <a:t>32</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Teszt / optimalizálás</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16</a:t>
                      </a:r>
                    </a:p>
                  </a:txBody>
                  <a:tcPr marT="91425" marB="91425" marR="91425" marL="91425" anchor="ctr">
                    <a:lnL cap="flat" cmpd="sng" w="38100">
                      <a:solidFill>
                        <a:srgbClr val="9E9E9E"/>
                      </a:solidFill>
                      <a:prstDash val="solid"/>
                      <a:round/>
                      <a:headEnd len="med" w="med" type="none"/>
                      <a:tailEnd len="med" w="med" type="none"/>
                    </a:lnL>
                    <a:lnT cap="flat" cmpd="sng" w="9525">
                      <a:solidFill>
                        <a:srgbClr val="9E9E9E"/>
                      </a:solidFill>
                      <a:prstDash val="solid"/>
                      <a:round/>
                      <a:headEnd len="med" w="med" type="none"/>
                      <a:tailEnd len="med" w="med" type="none"/>
                    </a:lnT>
                  </a:tcPr>
                </a:tc>
                <a:tc>
                  <a:txBody>
                    <a:bodyPr>
                      <a:noAutofit/>
                    </a:bodyPr>
                    <a:lstStyle/>
                    <a:p>
                      <a:pPr lvl="0" rtl="0" algn="ctr">
                        <a:spcBef>
                          <a:spcPts val="0"/>
                        </a:spcBef>
                        <a:buNone/>
                      </a:pPr>
                      <a:r>
                        <a:rPr lang="en-US" sz="1800"/>
                        <a:t>-</a:t>
                      </a:r>
                    </a:p>
                  </a:txBody>
                  <a:tcPr marT="91425" marB="91425" marR="91425" marL="91425" anchor="ctr"/>
                </a:tc>
                <a:tc>
                  <a:txBody>
                    <a:bodyPr>
                      <a:noAutofit/>
                    </a:bodyPr>
                    <a:lstStyle/>
                    <a:p>
                      <a:pPr lvl="0" algn="ctr">
                        <a:spcBef>
                          <a:spcPts val="0"/>
                        </a:spcBef>
                        <a:buNone/>
                      </a:pPr>
                      <a:r>
                        <a:rPr lang="en-US" sz="1800"/>
                        <a:t>16</a:t>
                      </a:r>
                    </a:p>
                  </a:txBody>
                  <a:tcPr marT="91425" marB="91425" marR="91425" marL="91425" anchor="ctr"/>
                </a:tc>
                <a:tc>
                  <a:txBody>
                    <a:bodyPr>
                      <a:noAutofit/>
                    </a:bodyPr>
                    <a:lstStyle/>
                    <a:p>
                      <a:pPr lvl="0" algn="ctr">
                        <a:spcBef>
                          <a:spcPts val="0"/>
                        </a:spcBef>
                        <a:buNone/>
                      </a:pPr>
                      <a:r>
                        <a:rPr lang="en-US" sz="1800"/>
                        <a:t>8</a:t>
                      </a:r>
                    </a:p>
                  </a:txBody>
                  <a:tcPr marT="91425" marB="91425" marR="91425" marL="91425" anchor="ctr">
                    <a:lnR cap="flat" cmpd="sng" w="38100">
                      <a:solidFill>
                        <a:srgbClr val="9E9E9E"/>
                      </a:solidFill>
                      <a:prstDash val="solid"/>
                      <a:round/>
                      <a:headEnd len="med" w="med" type="none"/>
                      <a:tailEnd len="med" w="med" type="none"/>
                    </a:lnR>
                  </a:tcPr>
                </a:tc>
                <a:tc>
                  <a:txBody>
                    <a:bodyPr>
                      <a:noAutofit/>
                    </a:bodyPr>
                    <a:lstStyle/>
                    <a:p>
                      <a:pPr lvl="0" algn="ctr">
                        <a:spcBef>
                          <a:spcPts val="0"/>
                        </a:spcBef>
                        <a:buNone/>
                      </a:pPr>
                      <a:r>
                        <a:rPr b="1" lang="en-US" sz="1800"/>
                        <a:t>40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Stílus rajzolás</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a:t>
                      </a:r>
                    </a:p>
                  </a:txBody>
                  <a:tcPr marT="91425" marB="91425" marR="91425" marL="91425" anchor="ctr">
                    <a:lnL cap="flat" cmpd="sng" w="38100">
                      <a:solidFill>
                        <a:srgbClr val="9E9E9E"/>
                      </a:solidFill>
                      <a:prstDash val="solid"/>
                      <a:round/>
                      <a:headEnd len="med" w="med" type="none"/>
                      <a:tailEnd len="med" w="med" type="none"/>
                    </a:lnL>
                  </a:tcPr>
                </a:tc>
                <a:tc>
                  <a:txBody>
                    <a:bodyPr>
                      <a:noAutofit/>
                    </a:bodyPr>
                    <a:lstStyle/>
                    <a:p>
                      <a:pPr lvl="0" algn="ctr">
                        <a:spcBef>
                          <a:spcPts val="0"/>
                        </a:spcBef>
                        <a:buNone/>
                      </a:pPr>
                      <a:r>
                        <a:rPr lang="en-US" sz="1800"/>
                        <a:t>20</a:t>
                      </a:r>
                    </a:p>
                  </a:txBody>
                  <a:tcPr marT="91425" marB="91425" marR="91425" marL="91425" anchor="ctr"/>
                </a:tc>
                <a:tc>
                  <a:txBody>
                    <a:bodyPr>
                      <a:noAutofit/>
                    </a:bodyPr>
                    <a:lstStyle/>
                    <a:p>
                      <a:pPr lvl="0" algn="ctr">
                        <a:spcBef>
                          <a:spcPts val="0"/>
                        </a:spcBef>
                        <a:buNone/>
                      </a:pPr>
                      <a:r>
                        <a:rPr lang="en-US" sz="1800"/>
                        <a:t>-</a:t>
                      </a:r>
                    </a:p>
                  </a:txBody>
                  <a:tcPr marT="91425" marB="91425" marR="91425" marL="91425" anchor="ctr"/>
                </a:tc>
                <a:tc>
                  <a:txBody>
                    <a:bodyPr>
                      <a:noAutofit/>
                    </a:bodyPr>
                    <a:lstStyle/>
                    <a:p>
                      <a:pPr lvl="0" algn="ctr">
                        <a:spcBef>
                          <a:spcPts val="0"/>
                        </a:spcBef>
                        <a:buNone/>
                      </a:pPr>
                      <a:r>
                        <a:rPr lang="en-US" sz="1800"/>
                        <a:t>-</a:t>
                      </a:r>
                    </a:p>
                  </a:txBody>
                  <a:tcPr marT="91425" marB="91425" marR="91425" marL="91425" anchor="ctr">
                    <a:lnR cap="flat" cmpd="sng" w="38100">
                      <a:solidFill>
                        <a:srgbClr val="9E9E9E"/>
                      </a:solidFill>
                      <a:prstDash val="solid"/>
                      <a:round/>
                      <a:headEnd len="med" w="med" type="none"/>
                      <a:tailEnd len="med" w="med" type="none"/>
                    </a:lnR>
                  </a:tcPr>
                </a:tc>
                <a:tc>
                  <a:txBody>
                    <a:bodyPr>
                      <a:noAutofit/>
                    </a:bodyPr>
                    <a:lstStyle/>
                    <a:p>
                      <a:pPr lvl="0" algn="ctr">
                        <a:spcBef>
                          <a:spcPts val="0"/>
                        </a:spcBef>
                        <a:buNone/>
                      </a:pPr>
                      <a:r>
                        <a:rPr b="1" lang="en-US" sz="1800"/>
                        <a:t>20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Web Service</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10</a:t>
                      </a:r>
                    </a:p>
                  </a:txBody>
                  <a:tcPr marT="91425" marB="91425" marR="91425" marL="91425" anchor="ctr">
                    <a:lnL cap="flat" cmpd="sng" w="38100">
                      <a:solidFill>
                        <a:srgbClr val="9E9E9E"/>
                      </a:solidFill>
                      <a:prstDash val="solid"/>
                      <a:round/>
                      <a:headEnd len="med" w="med" type="none"/>
                      <a:tailEnd len="med" w="med" type="none"/>
                    </a:lnL>
                  </a:tcPr>
                </a:tc>
                <a:tc>
                  <a:txBody>
                    <a:bodyPr>
                      <a:noAutofit/>
                    </a:bodyPr>
                    <a:lstStyle/>
                    <a:p>
                      <a:pPr lvl="0" rtl="0" algn="ctr">
                        <a:spcBef>
                          <a:spcPts val="0"/>
                        </a:spcBef>
                        <a:buNone/>
                      </a:pPr>
                      <a:r>
                        <a:rPr lang="en-US" sz="1800"/>
                        <a:t>-</a:t>
                      </a:r>
                    </a:p>
                  </a:txBody>
                  <a:tcPr marT="91425" marB="91425" marR="91425" marL="91425" anchor="ctr"/>
                </a:tc>
                <a:tc>
                  <a:txBody>
                    <a:bodyPr>
                      <a:noAutofit/>
                    </a:bodyPr>
                    <a:lstStyle/>
                    <a:p>
                      <a:pPr lvl="0" rtl="0" algn="ctr">
                        <a:spcBef>
                          <a:spcPts val="0"/>
                        </a:spcBef>
                        <a:buNone/>
                      </a:pPr>
                      <a:r>
                        <a:rPr lang="en-US" sz="1800"/>
                        <a:t>-</a:t>
                      </a:r>
                    </a:p>
                  </a:txBody>
                  <a:tcPr marT="91425" marB="91425" marR="91425" marL="91425" anchor="ctr"/>
                </a:tc>
                <a:tc>
                  <a:txBody>
                    <a:bodyPr>
                      <a:noAutofit/>
                    </a:bodyPr>
                    <a:lstStyle/>
                    <a:p>
                      <a:pPr lvl="0" rtl="0" algn="ctr">
                        <a:spcBef>
                          <a:spcPts val="0"/>
                        </a:spcBef>
                        <a:buNone/>
                      </a:pPr>
                      <a:r>
                        <a:rPr lang="en-US" sz="1800"/>
                        <a:t>6</a:t>
                      </a:r>
                    </a:p>
                  </a:txBody>
                  <a:tcPr marT="91425" marB="91425" marR="91425" marL="91425" anchor="ctr">
                    <a:lnR cap="flat" cmpd="sng" w="38100">
                      <a:solidFill>
                        <a:srgbClr val="9E9E9E"/>
                      </a:solidFill>
                      <a:prstDash val="solid"/>
                      <a:round/>
                      <a:headEnd len="med" w="med" type="none"/>
                      <a:tailEnd len="med" w="med" type="none"/>
                    </a:lnR>
                  </a:tcPr>
                </a:tc>
                <a:tc>
                  <a:txBody>
                    <a:bodyPr>
                      <a:noAutofit/>
                    </a:bodyPr>
                    <a:lstStyle/>
                    <a:p>
                      <a:pPr lvl="0" rtl="0" algn="ctr">
                        <a:spcBef>
                          <a:spcPts val="0"/>
                        </a:spcBef>
                        <a:buNone/>
                      </a:pPr>
                      <a:r>
                        <a:rPr b="1" lang="en-US" sz="1800"/>
                        <a:t>16</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iOS App</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en-US" sz="1800"/>
                        <a:t>-</a:t>
                      </a:r>
                    </a:p>
                  </a:txBody>
                  <a:tcPr marT="91425" marB="91425" marR="91425" marL="91425" anchor="ctr">
                    <a:lnL cap="flat" cmpd="sng" w="38100">
                      <a:solidFill>
                        <a:srgbClr val="9E9E9E"/>
                      </a:solidFill>
                      <a:prstDash val="solid"/>
                      <a:round/>
                      <a:headEnd len="med" w="med" type="none"/>
                      <a:tailEnd len="med" w="med" type="none"/>
                    </a:lnL>
                  </a:tcPr>
                </a:tc>
                <a:tc>
                  <a:txBody>
                    <a:bodyPr>
                      <a:noAutofit/>
                    </a:bodyPr>
                    <a:lstStyle/>
                    <a:p>
                      <a:pPr lvl="0" rtl="0" algn="ctr">
                        <a:spcBef>
                          <a:spcPts val="0"/>
                        </a:spcBef>
                        <a:buNone/>
                      </a:pPr>
                      <a:r>
                        <a:rPr lang="en-US" sz="1800"/>
                        <a:t>-</a:t>
                      </a:r>
                    </a:p>
                  </a:txBody>
                  <a:tcPr marT="91425" marB="91425" marR="91425" marL="91425" anchor="ctr"/>
                </a:tc>
                <a:tc>
                  <a:txBody>
                    <a:bodyPr>
                      <a:noAutofit/>
                    </a:bodyPr>
                    <a:lstStyle/>
                    <a:p>
                      <a:pPr lvl="0" rtl="0" algn="ctr">
                        <a:spcBef>
                          <a:spcPts val="0"/>
                        </a:spcBef>
                        <a:buNone/>
                      </a:pPr>
                      <a:r>
                        <a:rPr lang="en-US" sz="1800"/>
                        <a:t>-</a:t>
                      </a:r>
                    </a:p>
                  </a:txBody>
                  <a:tcPr marT="91425" marB="91425" marR="91425" marL="91425" anchor="ctr"/>
                </a:tc>
                <a:tc>
                  <a:txBody>
                    <a:bodyPr>
                      <a:noAutofit/>
                    </a:bodyPr>
                    <a:lstStyle/>
                    <a:p>
                      <a:pPr lvl="0" rtl="0" algn="ctr">
                        <a:spcBef>
                          <a:spcPts val="0"/>
                        </a:spcBef>
                        <a:buNone/>
                      </a:pPr>
                      <a:r>
                        <a:rPr lang="en-US" sz="1800"/>
                        <a:t>10</a:t>
                      </a:r>
                    </a:p>
                  </a:txBody>
                  <a:tcPr marT="91425" marB="91425" marR="91425" marL="91425" anchor="ctr">
                    <a:lnR cap="flat" cmpd="sng" w="38100">
                      <a:solidFill>
                        <a:srgbClr val="9E9E9E"/>
                      </a:solidFill>
                      <a:prstDash val="solid"/>
                      <a:round/>
                      <a:headEnd len="med" w="med" type="none"/>
                      <a:tailEnd len="med" w="med" type="none"/>
                    </a:lnR>
                  </a:tcPr>
                </a:tc>
                <a:tc>
                  <a:txBody>
                    <a:bodyPr>
                      <a:noAutofit/>
                    </a:bodyPr>
                    <a:lstStyle/>
                    <a:p>
                      <a:pPr lvl="0" rtl="0" algn="ctr">
                        <a:spcBef>
                          <a:spcPts val="0"/>
                        </a:spcBef>
                        <a:buNone/>
                      </a:pPr>
                      <a:r>
                        <a:rPr b="1" lang="en-US" sz="1800"/>
                        <a:t>10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lang="en-US" sz="1800"/>
                        <a:t>Website</a:t>
                      </a:r>
                    </a:p>
                  </a:txBody>
                  <a:tcPr marT="91425" marB="91425" marR="91425" marL="91425" anchor="ctr">
                    <a:lnL cap="flat" cmpd="sng" w="1905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5</a:t>
                      </a:r>
                    </a:p>
                  </a:txBody>
                  <a:tcPr marT="91425" marB="91425" marR="91425" marL="91425" anchor="ctr">
                    <a:lnL cap="flat" cmpd="sng" w="38100">
                      <a:solidFill>
                        <a:srgbClr val="9E9E9E"/>
                      </a:solidFill>
                      <a:prstDash val="solid"/>
                      <a:round/>
                      <a:headEnd len="med" w="med" type="none"/>
                      <a:tailEnd len="med" w="med" type="none"/>
                    </a:lnL>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a:t>
                      </a:r>
                    </a:p>
                  </a:txBody>
                  <a:tcPr marT="91425" marB="91425" marR="91425" marL="91425" anchor="ctr">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a:t>
                      </a:r>
                    </a:p>
                  </a:txBody>
                  <a:tcPr marT="91425" marB="91425" marR="91425" marL="91425" anchor="ctr">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lang="en-US" sz="1800"/>
                        <a:t>15</a:t>
                      </a:r>
                    </a:p>
                  </a:txBody>
                  <a:tcPr marT="91425" marB="91425" marR="91425" marL="91425" anchor="ctr">
                    <a:lnR cap="flat" cmpd="sng" w="38100">
                      <a:solidFill>
                        <a:srgbClr val="9E9E9E"/>
                      </a:solidFill>
                      <a:prstDash val="solid"/>
                      <a:round/>
                      <a:headEnd len="med" w="med" type="none"/>
                      <a:tailEnd len="med" w="med" type="none"/>
                    </a:lnR>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20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r h="381000">
                <a:tc>
                  <a:txBody>
                    <a:bodyPr>
                      <a:noAutofit/>
                    </a:bodyPr>
                    <a:lstStyle/>
                    <a:p>
                      <a:pPr lvl="0" rtl="0" algn="ctr">
                        <a:spcBef>
                          <a:spcPts val="0"/>
                        </a:spcBef>
                        <a:buNone/>
                      </a:pPr>
                      <a:r>
                        <a:rPr b="1" lang="en-US" sz="1800"/>
                        <a:t>Sum</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71</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60</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58</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69</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c>
                  <a:txBody>
                    <a:bodyPr>
                      <a:noAutofit/>
                    </a:bodyPr>
                    <a:lstStyle/>
                    <a:p>
                      <a:pPr lvl="0" algn="ctr">
                        <a:spcBef>
                          <a:spcPts val="0"/>
                        </a:spcBef>
                        <a:buNone/>
                      </a:pPr>
                      <a:r>
                        <a:rPr b="1" lang="en-US" sz="1800"/>
                        <a:t>258</a:t>
                      </a:r>
                    </a:p>
                  </a:txBody>
                  <a:tcPr marT="91425" marB="91425" marR="91425" marL="91425" anchor="ctr">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Adatok beszerzése</a:t>
            </a:r>
          </a:p>
        </p:txBody>
      </p:sp>
      <p:sp>
        <p:nvSpPr>
          <p:cNvPr id="230" name="Shape 230"/>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1000"/>
              </a:spcAft>
              <a:buClr>
                <a:schemeClr val="dk1"/>
              </a:buClr>
              <a:buSzPct val="25000"/>
              <a:buFont typeface="Arial"/>
              <a:buNone/>
            </a:pPr>
            <a:r>
              <a:rPr lang="en-US">
                <a:latin typeface="Arial"/>
                <a:ea typeface="Arial"/>
                <a:cs typeface="Arial"/>
                <a:sym typeface="Arial"/>
              </a:rPr>
              <a:t>A felhasznált képek a Kaggle verseny képeinek csökkentett méretű változatai, melyek bár részleteket tekintve szegényebbek, de a tanítást mind időben, mint komplexitásban könnyítették.</a:t>
            </a:r>
          </a:p>
          <a:p>
            <a:pPr indent="0" lvl="0" marL="0" marR="0" rtl="0" algn="just">
              <a:lnSpc>
                <a:spcPct val="100000"/>
              </a:lnSpc>
              <a:spcBef>
                <a:spcPts val="0"/>
              </a:spcBef>
              <a:buClr>
                <a:schemeClr val="dk1"/>
              </a:buClr>
              <a:buSzPct val="25000"/>
              <a:buFont typeface="Arial"/>
              <a:buNone/>
            </a:pPr>
            <a:r>
              <a:rPr lang="en-US" sz="2000">
                <a:latin typeface="Arial"/>
                <a:ea typeface="Arial"/>
                <a:cs typeface="Arial"/>
                <a:sym typeface="Arial"/>
              </a:rPr>
              <a:t>Forrás: </a:t>
            </a:r>
            <a:r>
              <a:rPr lang="en-US" sz="2000" u="sng">
                <a:solidFill>
                  <a:schemeClr val="hlink"/>
                </a:solidFill>
                <a:latin typeface="Arial"/>
                <a:ea typeface="Arial"/>
                <a:cs typeface="Arial"/>
                <a:sym typeface="Arial"/>
                <a:hlinkClick r:id="rId3"/>
              </a:rPr>
              <a:t>https://github.com/zo7/painter-by-numbers/releases/tag/data-v1.0</a:t>
            </a:r>
          </a:p>
          <a:p>
            <a:pPr indent="0" lvl="0" marL="0" marR="0" rtl="0" algn="just">
              <a:lnSpc>
                <a:spcPct val="100000"/>
              </a:lnSpc>
              <a:spcBef>
                <a:spcPts val="0"/>
              </a:spcBef>
              <a:buClr>
                <a:schemeClr val="dk1"/>
              </a:buClr>
              <a:buSzPct val="25000"/>
              <a:buFont typeface="Arial"/>
              <a:buNone/>
            </a:pPr>
            <a:r>
              <a:t/>
            </a:r>
            <a:endParaRPr sz="1800">
              <a:latin typeface="Arial"/>
              <a:ea typeface="Arial"/>
              <a:cs typeface="Arial"/>
              <a:sym typeface="Arial"/>
            </a:endParaRPr>
          </a:p>
          <a:p>
            <a:pPr indent="0" lvl="0" marL="0" marR="0" rtl="0" algn="just">
              <a:lnSpc>
                <a:spcPct val="100000"/>
              </a:lnSpc>
              <a:spcBef>
                <a:spcPts val="0"/>
              </a:spcBef>
              <a:buClr>
                <a:schemeClr val="dk1"/>
              </a:buClr>
              <a:buSzPct val="25000"/>
              <a:buFont typeface="Arial"/>
              <a:buNone/>
            </a:pPr>
            <a:r>
              <a:t/>
            </a:r>
            <a:endParaRPr sz="1800">
              <a:latin typeface="Arial"/>
              <a:ea typeface="Arial"/>
              <a:cs typeface="Arial"/>
              <a:sym typeface="Arial"/>
            </a:endParaRPr>
          </a:p>
          <a:p>
            <a:pPr indent="0" lvl="0" marL="0" marR="0" rtl="0" algn="just">
              <a:lnSpc>
                <a:spcPct val="100000"/>
              </a:lnSpc>
              <a:spcBef>
                <a:spcPts val="0"/>
              </a:spcBef>
              <a:buClr>
                <a:schemeClr val="dk1"/>
              </a:buClr>
              <a:buSzPct val="25000"/>
              <a:buFont typeface="Arial"/>
              <a:buNone/>
            </a:pPr>
            <a:r>
              <a:rPr lang="en-US">
                <a:latin typeface="Arial"/>
                <a:ea typeface="Arial"/>
                <a:cs typeface="Arial"/>
                <a:sym typeface="Arial"/>
              </a:rPr>
              <a:t>A képekhez tartozó metaadatokat egy .csv fájlban bocsátották rendelkezésre a verseny oldalán.</a:t>
            </a:r>
          </a:p>
        </p:txBody>
      </p:sp>
      <p:sp>
        <p:nvSpPr>
          <p:cNvPr id="231" name="Shape 231"/>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Adatok előkészítése</a:t>
            </a:r>
          </a:p>
        </p:txBody>
      </p:sp>
      <p:sp>
        <p:nvSpPr>
          <p:cNvPr id="237" name="Shape 237"/>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69850" lvl="0" marL="0" marR="0" rtl="0" algn="l">
              <a:lnSpc>
                <a:spcPct val="100000"/>
              </a:lnSpc>
              <a:spcBef>
                <a:spcPts val="1000"/>
              </a:spcBef>
              <a:buClr>
                <a:schemeClr val="dk1"/>
              </a:buClr>
              <a:buSzPct val="45833"/>
              <a:buFont typeface="Arial"/>
              <a:buNone/>
            </a:pPr>
            <a:r>
              <a:rPr lang="en-US" sz="2400">
                <a:latin typeface="Arial"/>
                <a:ea typeface="Arial"/>
                <a:cs typeface="Arial"/>
                <a:sym typeface="Arial"/>
              </a:rPr>
              <a:t>A letöltött képeket és a képeket adatait tartalmazó .csv fájlokat beolvastuk a memóriába.</a:t>
            </a:r>
          </a:p>
          <a:p>
            <a:pPr indent="-69850" lvl="0" marL="0" marR="0" rtl="0" algn="l">
              <a:lnSpc>
                <a:spcPct val="100000"/>
              </a:lnSpc>
              <a:spcBef>
                <a:spcPts val="1000"/>
              </a:spcBef>
              <a:buClr>
                <a:schemeClr val="dk1"/>
              </a:buClr>
              <a:buSzPct val="45833"/>
              <a:buFont typeface="Arial"/>
              <a:buNone/>
            </a:pPr>
            <a:r>
              <a:rPr lang="en-US" sz="2400">
                <a:latin typeface="Arial"/>
                <a:ea typeface="Arial"/>
                <a:cs typeface="Arial"/>
                <a:sym typeface="Arial"/>
              </a:rPr>
              <a:t>Kiválogattuk hogy mely képekkel akarunk dolgozni (csak a sok képpel rendelkező alkotókkal foglalkoztunk)</a:t>
            </a:r>
          </a:p>
          <a:p>
            <a:pPr indent="-69850" lvl="0" marL="0" marR="0" rtl="0" algn="l">
              <a:lnSpc>
                <a:spcPct val="100000"/>
              </a:lnSpc>
              <a:spcBef>
                <a:spcPts val="1000"/>
              </a:spcBef>
              <a:buClr>
                <a:schemeClr val="dk1"/>
              </a:buClr>
              <a:buSzPct val="45833"/>
              <a:buFont typeface="Arial"/>
              <a:buNone/>
            </a:pPr>
            <a:r>
              <a:t/>
            </a:r>
            <a:endParaRPr sz="2400">
              <a:latin typeface="Arial"/>
              <a:ea typeface="Arial"/>
              <a:cs typeface="Arial"/>
              <a:sym typeface="Arial"/>
            </a:endParaRPr>
          </a:p>
          <a:p>
            <a:pPr indent="-69850" lvl="0" marL="0" marR="0" rtl="0" algn="l">
              <a:lnSpc>
                <a:spcPct val="100000"/>
              </a:lnSpc>
              <a:spcBef>
                <a:spcPts val="1000"/>
              </a:spcBef>
              <a:buClr>
                <a:schemeClr val="dk1"/>
              </a:buClr>
              <a:buSzPct val="45833"/>
              <a:buFont typeface="Arial"/>
              <a:buNone/>
            </a:pPr>
            <a:r>
              <a:t/>
            </a:r>
            <a:endParaRPr sz="2400">
              <a:latin typeface="Arial"/>
              <a:ea typeface="Arial"/>
              <a:cs typeface="Arial"/>
              <a:sym typeface="Arial"/>
            </a:endParaRPr>
          </a:p>
          <a:p>
            <a:pPr indent="-69850" lvl="0" marL="0" marR="0" rtl="0" algn="l">
              <a:lnSpc>
                <a:spcPct val="100000"/>
              </a:lnSpc>
              <a:spcBef>
                <a:spcPts val="1000"/>
              </a:spcBef>
              <a:buClr>
                <a:schemeClr val="dk1"/>
              </a:buClr>
              <a:buSzPct val="45833"/>
              <a:buFont typeface="Arial"/>
              <a:buNone/>
            </a:pPr>
            <a:r>
              <a:t/>
            </a:r>
            <a:endParaRPr sz="2400">
              <a:latin typeface="Arial"/>
              <a:ea typeface="Arial"/>
              <a:cs typeface="Arial"/>
              <a:sym typeface="Arial"/>
            </a:endParaRPr>
          </a:p>
          <a:p>
            <a:pPr indent="-69850" lvl="0" marL="0" marR="0" rtl="0" algn="l">
              <a:lnSpc>
                <a:spcPct val="100000"/>
              </a:lnSpc>
              <a:spcBef>
                <a:spcPts val="1000"/>
              </a:spcBef>
              <a:buClr>
                <a:schemeClr val="dk1"/>
              </a:buClr>
              <a:buSzPct val="45833"/>
              <a:buFont typeface="Arial"/>
              <a:buNone/>
            </a:pPr>
            <a:r>
              <a:rPr lang="en-US" sz="2400">
                <a:latin typeface="Arial"/>
                <a:ea typeface="Arial"/>
                <a:cs typeface="Arial"/>
                <a:sym typeface="Arial"/>
              </a:rPr>
              <a:t>A festőket végül one-hot encodoltan adtuk át a hálózatnak.</a:t>
            </a:r>
          </a:p>
        </p:txBody>
      </p:sp>
      <p:sp>
        <p:nvSpPr>
          <p:cNvPr id="238" name="Shape 238"/>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graphicFrame>
        <p:nvGraphicFramePr>
          <p:cNvPr id="239" name="Shape 239"/>
          <p:cNvGraphicFramePr/>
          <p:nvPr/>
        </p:nvGraphicFramePr>
        <p:xfrm>
          <a:off x="210550" y="3088400"/>
          <a:ext cx="3000000" cy="3000000"/>
        </p:xfrm>
        <a:graphic>
          <a:graphicData uri="http://schemas.openxmlformats.org/drawingml/2006/table">
            <a:tbl>
              <a:tblPr>
                <a:noFill/>
                <a:tableStyleId>{D416E318-9AFB-412E-AE63-A0A0E59EB3B7}</a:tableStyleId>
              </a:tblPr>
              <a:tblGrid>
                <a:gridCol w="4115875"/>
                <a:gridCol w="4115875"/>
              </a:tblGrid>
              <a:tr h="276275">
                <a:tc gridSpan="2" rowSpan="3">
                  <a:txBody>
                    <a:bodyPr>
                      <a:noAutofit/>
                    </a:bodyPr>
                    <a:lstStyle/>
                    <a:p>
                      <a:pPr lvl="0" rtl="0">
                        <a:lnSpc>
                          <a:spcPct val="142857"/>
                        </a:lnSpc>
                        <a:spcBef>
                          <a:spcPts val="0"/>
                        </a:spcBef>
                        <a:buNone/>
                      </a:pPr>
                      <a:r>
                        <a:rPr lang="en-US" sz="1200">
                          <a:solidFill>
                            <a:srgbClr val="A71D5D"/>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def</a:t>
                      </a:r>
                      <a:r>
                        <a:rPr lang="en-US" sz="1200">
                          <a:solidFill>
                            <a:srgbClr val="333333"/>
                          </a:solidFill>
                          <a:highlight>
                            <a:srgbClr val="FFFFFF"/>
                          </a:highlight>
                          <a:latin typeface="Consolas"/>
                          <a:ea typeface="Consolas"/>
                          <a:cs typeface="Consolas"/>
                          <a:sym typeface="Consolas"/>
                        </a:rPr>
                        <a:t> </a:t>
                      </a:r>
                      <a:r>
                        <a:rPr lang="en-US" sz="1200">
                          <a:solidFill>
                            <a:srgbClr val="795DA3"/>
                          </a:solidFill>
                          <a:highlight>
                            <a:srgbClr val="FFFFFF"/>
                          </a:highlight>
                          <a:latin typeface="Consolas"/>
                          <a:ea typeface="Consolas"/>
                          <a:cs typeface="Consolas"/>
                          <a:sym typeface="Consolas"/>
                        </a:rPr>
                        <a:t>csv_select</a:t>
                      </a:r>
                      <a:r>
                        <a:rPr lang="en-US" sz="1200">
                          <a:solidFill>
                            <a:srgbClr val="333333"/>
                          </a:solidFill>
                          <a:highlight>
                            <a:srgbClr val="FFFFFF"/>
                          </a:highlight>
                          <a:latin typeface="Consolas"/>
                          <a:ea typeface="Consolas"/>
                          <a:cs typeface="Consolas"/>
                          <a:sym typeface="Consolas"/>
                        </a:rPr>
                        <a:t>(sorce_csv_data, author_stat):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target_authors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[label </a:t>
                      </a:r>
                      <a:r>
                        <a:rPr lang="en-US" sz="1200">
                          <a:solidFill>
                            <a:srgbClr val="A71D5D"/>
                          </a:solidFill>
                          <a:highlight>
                            <a:srgbClr val="FFFFFF"/>
                          </a:highlight>
                          <a:latin typeface="Consolas"/>
                          <a:ea typeface="Consolas"/>
                          <a:cs typeface="Consolas"/>
                          <a:sym typeface="Consolas"/>
                        </a:rPr>
                        <a:t>for</a:t>
                      </a:r>
                      <a:r>
                        <a:rPr lang="en-US" sz="1200">
                          <a:solidFill>
                            <a:srgbClr val="333333"/>
                          </a:solidFill>
                          <a:highlight>
                            <a:srgbClr val="FFFFFF"/>
                          </a:highlight>
                          <a:latin typeface="Consolas"/>
                          <a:ea typeface="Consolas"/>
                          <a:cs typeface="Consolas"/>
                          <a:sym typeface="Consolas"/>
                        </a:rPr>
                        <a:t> label, n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author_stat]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return</a:t>
                      </a:r>
                      <a:r>
                        <a:rPr lang="en-US" sz="1200">
                          <a:solidFill>
                            <a:srgbClr val="333333"/>
                          </a:solidFill>
                          <a:highlight>
                            <a:srgbClr val="FFFFFF"/>
                          </a:highlight>
                          <a:latin typeface="Consolas"/>
                          <a:ea typeface="Consolas"/>
                          <a:cs typeface="Consolas"/>
                          <a:sym typeface="Consolas"/>
                        </a:rPr>
                        <a:t> { name: data </a:t>
                      </a:r>
                      <a:r>
                        <a:rPr lang="en-US" sz="1200">
                          <a:solidFill>
                            <a:srgbClr val="A71D5D"/>
                          </a:solidFill>
                          <a:highlight>
                            <a:srgbClr val="FFFFFF"/>
                          </a:highlight>
                          <a:latin typeface="Consolas"/>
                          <a:ea typeface="Consolas"/>
                          <a:cs typeface="Consolas"/>
                          <a:sym typeface="Consolas"/>
                        </a:rPr>
                        <a:t>for</a:t>
                      </a:r>
                      <a:r>
                        <a:rPr lang="en-US" sz="1200">
                          <a:solidFill>
                            <a:srgbClr val="333333"/>
                          </a:solidFill>
                          <a:highlight>
                            <a:srgbClr val="FFFFFF"/>
                          </a:highlight>
                          <a:latin typeface="Consolas"/>
                          <a:ea typeface="Consolas"/>
                          <a:cs typeface="Consolas"/>
                          <a:sym typeface="Consolas"/>
                        </a:rPr>
                        <a:t> name, data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sorce_csv_data.items() </a:t>
                      </a:r>
                      <a:r>
                        <a:rPr lang="en-US" sz="1200">
                          <a:solidFill>
                            <a:srgbClr val="A71D5D"/>
                          </a:solidFill>
                          <a:highlight>
                            <a:srgbClr val="FFFFFF"/>
                          </a:highlight>
                          <a:latin typeface="Consolas"/>
                          <a:ea typeface="Consolas"/>
                          <a:cs typeface="Consolas"/>
                          <a:sym typeface="Consolas"/>
                        </a:rPr>
                        <a:t>if</a:t>
                      </a:r>
                      <a:r>
                        <a:rPr lang="en-US" sz="1200">
                          <a:solidFill>
                            <a:srgbClr val="333333"/>
                          </a:solidFill>
                          <a:highlight>
                            <a:srgbClr val="FFFFFF"/>
                          </a:highlight>
                          <a:latin typeface="Consolas"/>
                          <a:ea typeface="Consolas"/>
                          <a:cs typeface="Consolas"/>
                          <a:sym typeface="Consolas"/>
                        </a:rPr>
                        <a:t> data[</a:t>
                      </a:r>
                      <a:r>
                        <a:rPr lang="en-US" sz="1200">
                          <a:solidFill>
                            <a:srgbClr val="0086B3"/>
                          </a:solidFill>
                          <a:highlight>
                            <a:srgbClr val="FFFFFF"/>
                          </a:highlight>
                          <a:latin typeface="Consolas"/>
                          <a:ea typeface="Consolas"/>
                          <a:cs typeface="Consolas"/>
                          <a:sym typeface="Consolas"/>
                        </a:rPr>
                        <a:t>0</a:t>
                      </a: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target_authors }</a:t>
                      </a:r>
                    </a:p>
                  </a:txBody>
                  <a:tcPr marT="91425" marB="91425" marR="95250" marL="9525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rowSpan="3" hMerge="1"/>
              </a:tr>
              <a:tr h="276275">
                <a:tc gridSpan="2" vMerge="1"/>
                <a:tc hMerge="1" vMerge="1"/>
              </a:tr>
              <a:tr h="276275">
                <a:tc gridSpan="2" vMerge="1"/>
                <a:tc hMerge="1" vMerge="1"/>
              </a:tr>
            </a:tbl>
          </a:graphicData>
        </a:graphic>
      </p:graphicFrame>
      <p:graphicFrame>
        <p:nvGraphicFramePr>
          <p:cNvPr id="240" name="Shape 240"/>
          <p:cNvGraphicFramePr/>
          <p:nvPr/>
        </p:nvGraphicFramePr>
        <p:xfrm>
          <a:off x="210550" y="4914275"/>
          <a:ext cx="3000000" cy="3000000"/>
        </p:xfrm>
        <a:graphic>
          <a:graphicData uri="http://schemas.openxmlformats.org/drawingml/2006/table">
            <a:tbl>
              <a:tblPr>
                <a:noFill/>
                <a:tableStyleId>{D416E318-9AFB-412E-AE63-A0A0E59EB3B7}</a:tableStyleId>
              </a:tblPr>
              <a:tblGrid>
                <a:gridCol w="3619500"/>
                <a:gridCol w="3619500"/>
              </a:tblGrid>
              <a:tr h="381000">
                <a:tc gridSpan="2" rowSpan="3">
                  <a:txBody>
                    <a:bodyPr>
                      <a:noAutofit/>
                    </a:bodyPr>
                    <a:lstStyle/>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encoder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preprocessing.LabelEncoder()</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encoder.fit(labels)</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labels_onehot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to_categorical(encoder.transform(labels))</a:t>
                      </a:r>
                    </a:p>
                  </a:txBody>
                  <a:tcPr marT="91425" marB="91425" marR="95250" marL="9525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rowSpan="3" hMerge="1"/>
              </a:tr>
              <a:tr h="381000">
                <a:tc gridSpan="2" vMerge="1"/>
                <a:tc hMerge="1" vMerge="1"/>
              </a:tr>
              <a:tr h="381000">
                <a:tc gridSpan="2" vMerge="1"/>
                <a:tc hMerge="1" v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Modellek (hálózat architektúrák)</a:t>
            </a:r>
          </a:p>
        </p:txBody>
      </p:sp>
      <p:sp>
        <p:nvSpPr>
          <p:cNvPr id="246" name="Shape 246"/>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355600" lvl="0" marL="457200" marR="0" rtl="0" algn="l">
              <a:lnSpc>
                <a:spcPct val="100000"/>
              </a:lnSpc>
              <a:spcBef>
                <a:spcPts val="800"/>
              </a:spcBef>
              <a:spcAft>
                <a:spcPts val="800"/>
              </a:spcAft>
              <a:buSzPct val="100000"/>
              <a:buFont typeface="Arial"/>
            </a:pPr>
            <a:r>
              <a:rPr lang="en-US" sz="2000">
                <a:latin typeface="Arial"/>
                <a:ea typeface="Arial"/>
                <a:cs typeface="Arial"/>
                <a:sym typeface="Arial"/>
              </a:rPr>
              <a:t>InceptionV3 (ImageNet) - bizonyítottan jól alkalmazható képfelismerésre</a:t>
            </a:r>
          </a:p>
          <a:p>
            <a:pPr indent="-355600" lvl="0" marL="457200" marR="0" rtl="0" algn="l">
              <a:lnSpc>
                <a:spcPct val="100000"/>
              </a:lnSpc>
              <a:spcBef>
                <a:spcPts val="800"/>
              </a:spcBef>
              <a:spcAft>
                <a:spcPts val="800"/>
              </a:spcAft>
              <a:buSzPct val="100000"/>
              <a:buFont typeface="Arial"/>
            </a:pPr>
            <a:r>
              <a:rPr lang="en-US" sz="2000">
                <a:latin typeface="Arial"/>
                <a:ea typeface="Arial"/>
                <a:cs typeface="Arial"/>
                <a:sym typeface="Arial"/>
              </a:rPr>
              <a:t>Osztályozás: 2 rétegű fully connected háló</a:t>
            </a:r>
          </a:p>
          <a:p>
            <a:pPr indent="-355600" lvl="0" marL="457200" marR="0" rtl="0" algn="l">
              <a:lnSpc>
                <a:spcPct val="100000"/>
              </a:lnSpc>
              <a:spcBef>
                <a:spcPts val="800"/>
              </a:spcBef>
              <a:spcAft>
                <a:spcPts val="800"/>
              </a:spcAft>
              <a:buSzPct val="100000"/>
              <a:buFont typeface="Arial"/>
            </a:pPr>
            <a:r>
              <a:rPr lang="en-US" sz="2000">
                <a:latin typeface="Arial"/>
                <a:ea typeface="Arial"/>
                <a:cs typeface="Arial"/>
                <a:sym typeface="Arial"/>
              </a:rPr>
              <a:t>Bemenete az Inception egyes konvolúciós rétegeinek kimenetei</a:t>
            </a:r>
          </a:p>
          <a:p>
            <a:pPr indent="-355600" lvl="0" marL="457200" marR="0" rtl="0" algn="l">
              <a:lnSpc>
                <a:spcPct val="100000"/>
              </a:lnSpc>
              <a:spcBef>
                <a:spcPts val="800"/>
              </a:spcBef>
              <a:spcAft>
                <a:spcPts val="800"/>
              </a:spcAft>
              <a:buSzPct val="100000"/>
              <a:buFont typeface="Arial"/>
            </a:pPr>
            <a:r>
              <a:rPr lang="en-US" sz="2000">
                <a:latin typeface="Arial"/>
                <a:ea typeface="Arial"/>
                <a:cs typeface="Arial"/>
                <a:sym typeface="Arial"/>
              </a:rPr>
              <a:t>“Bottleneckek” az architektúrában</a:t>
            </a:r>
          </a:p>
          <a:p>
            <a:pPr indent="0" lvl="0" marL="0" marR="0" rtl="0" algn="l">
              <a:lnSpc>
                <a:spcPct val="100000"/>
              </a:lnSpc>
              <a:spcBef>
                <a:spcPts val="1000"/>
              </a:spcBef>
              <a:spcAft>
                <a:spcPts val="0"/>
              </a:spcAft>
              <a:buClr>
                <a:schemeClr val="dk1"/>
              </a:buClr>
              <a:buSzPct val="25000"/>
              <a:buFont typeface="Arial"/>
              <a:buNone/>
            </a:pPr>
            <a:r>
              <a:t/>
            </a:r>
            <a:endParaRPr sz="2000">
              <a:latin typeface="Arial"/>
              <a:ea typeface="Arial"/>
              <a:cs typeface="Arial"/>
              <a:sym typeface="Arial"/>
            </a:endParaRPr>
          </a:p>
          <a:p>
            <a:pPr indent="0" lvl="0" marL="0" marR="0" rtl="0" algn="l">
              <a:lnSpc>
                <a:spcPct val="100000"/>
              </a:lnSpc>
              <a:spcBef>
                <a:spcPts val="1000"/>
              </a:spcBef>
              <a:spcAft>
                <a:spcPts val="0"/>
              </a:spcAft>
              <a:buClr>
                <a:schemeClr val="dk1"/>
              </a:buClr>
              <a:buSzPct val="25000"/>
              <a:buFont typeface="Arial"/>
              <a:buNone/>
            </a:pPr>
            <a:r>
              <a:t/>
            </a:r>
            <a:endParaRPr sz="2000">
              <a:latin typeface="Arial"/>
              <a:ea typeface="Arial"/>
              <a:cs typeface="Arial"/>
              <a:sym typeface="Arial"/>
            </a:endParaRPr>
          </a:p>
        </p:txBody>
      </p:sp>
      <p:sp>
        <p:nvSpPr>
          <p:cNvPr id="247" name="Shape 247"/>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graphicFrame>
        <p:nvGraphicFramePr>
          <p:cNvPr id="248" name="Shape 248"/>
          <p:cNvGraphicFramePr/>
          <p:nvPr/>
        </p:nvGraphicFramePr>
        <p:xfrm>
          <a:off x="210550" y="2974350"/>
          <a:ext cx="3000000" cy="3000000"/>
        </p:xfrm>
        <a:graphic>
          <a:graphicData uri="http://schemas.openxmlformats.org/drawingml/2006/table">
            <a:tbl>
              <a:tblPr>
                <a:noFill/>
                <a:tableStyleId>{D416E318-9AFB-412E-AE63-A0A0E59EB3B7}</a:tableStyleId>
              </a:tblPr>
              <a:tblGrid>
                <a:gridCol w="4336950"/>
                <a:gridCol w="4336950"/>
              </a:tblGrid>
              <a:tr h="241375">
                <a:tc gridSpan="2" rowSpan="11">
                  <a:txBody>
                    <a:bodyPr>
                      <a:noAutofit/>
                    </a:bodyPr>
                    <a:lstStyle/>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969896"/>
                          </a:solidFill>
                          <a:highlight>
                            <a:srgbClr val="FFFFFF"/>
                          </a:highlight>
                          <a:latin typeface="Consolas"/>
                          <a:ea typeface="Consolas"/>
                          <a:cs typeface="Consolas"/>
                          <a:sym typeface="Consolas"/>
                        </a:rPr>
                        <a:t># kinyerjük a stílusjegyeket a CNN köztes rétegegeiből</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desired_layers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28</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44</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60</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70</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92</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114</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136</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158</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172</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194</a:t>
                      </a:r>
                      <a:r>
                        <a:rPr lang="en-US" sz="1200">
                          <a:solidFill>
                            <a:srgbClr val="333333"/>
                          </a:solidFill>
                          <a:highlight>
                            <a:srgbClr val="FFFFFF"/>
                          </a:highlight>
                          <a:latin typeface="Consolas"/>
                          <a:ea typeface="Consolas"/>
                          <a:cs typeface="Consolas"/>
                          <a:sym typeface="Consolas"/>
                        </a:rPr>
                        <a: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style_layers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None</a:t>
                      </a: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len</a:t>
                      </a:r>
                      <a:r>
                        <a:rPr lang="en-US" sz="1200">
                          <a:solidFill>
                            <a:srgbClr val="333333"/>
                          </a:solidFill>
                          <a:highlight>
                            <a:srgbClr val="FFFFFF"/>
                          </a:highlight>
                          <a:latin typeface="Consolas"/>
                          <a:ea typeface="Consolas"/>
                          <a:cs typeface="Consolas"/>
                          <a:sym typeface="Consolas"/>
                        </a:rPr>
                        <a:t>(desired_layers)</a:t>
                      </a:r>
                      <a:br>
                        <a:rPr lang="en-US" sz="1200">
                          <a:solidFill>
                            <a:srgbClr val="333333"/>
                          </a:solidFill>
                          <a:highlight>
                            <a:srgbClr val="FFFFFF"/>
                          </a:highlight>
                          <a:latin typeface="Consolas"/>
                          <a:ea typeface="Consolas"/>
                          <a:cs typeface="Consolas"/>
                          <a:sym typeface="Consolas"/>
                        </a:rPr>
                      </a:b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A71D5D"/>
                          </a:solidFill>
                          <a:highlight>
                            <a:srgbClr val="FFFFFF"/>
                          </a:highlight>
                          <a:latin typeface="Consolas"/>
                          <a:ea typeface="Consolas"/>
                          <a:cs typeface="Consolas"/>
                          <a:sym typeface="Consolas"/>
                        </a:rPr>
                        <a:t>for</a:t>
                      </a:r>
                      <a:r>
                        <a:rPr lang="en-US" sz="1200">
                          <a:solidFill>
                            <a:srgbClr val="333333"/>
                          </a:solidFill>
                          <a:highlight>
                            <a:srgbClr val="FFFFFF"/>
                          </a:highlight>
                          <a:latin typeface="Consolas"/>
                          <a:ea typeface="Consolas"/>
                          <a:cs typeface="Consolas"/>
                          <a:sym typeface="Consolas"/>
                        </a:rPr>
                        <a:t> i </a:t>
                      </a:r>
                      <a:r>
                        <a:rPr lang="en-US" sz="1200">
                          <a:solidFill>
                            <a:srgbClr val="A71D5D"/>
                          </a:solidFill>
                          <a:highlight>
                            <a:srgbClr val="FFFFFF"/>
                          </a:highlight>
                          <a:latin typeface="Consolas"/>
                          <a:ea typeface="Consolas"/>
                          <a:cs typeface="Consolas"/>
                          <a:sym typeface="Consolas"/>
                        </a:rPr>
                        <a:t>in</a:t>
                      </a:r>
                      <a:r>
                        <a:rPr lang="en-US" sz="1200">
                          <a:solidFill>
                            <a:srgbClr val="333333"/>
                          </a:solidFill>
                          <a:highlight>
                            <a:srgbClr val="FFFFFF"/>
                          </a:highlight>
                          <a:latin typeface="Consolas"/>
                          <a:ea typeface="Consolas"/>
                          <a:cs typeface="Consolas"/>
                          <a:sym typeface="Consolas"/>
                        </a:rPr>
                        <a:t> </a:t>
                      </a:r>
                      <a:r>
                        <a:rPr lang="en-US" sz="1200">
                          <a:solidFill>
                            <a:srgbClr val="0086B3"/>
                          </a:solidFill>
                          <a:highlight>
                            <a:srgbClr val="FFFFFF"/>
                          </a:highlight>
                          <a:latin typeface="Consolas"/>
                          <a:ea typeface="Consolas"/>
                          <a:cs typeface="Consolas"/>
                          <a:sym typeface="Consolas"/>
                        </a:rPr>
                        <a:t>range</a:t>
                      </a:r>
                      <a:r>
                        <a:rPr lang="en-US" sz="1200">
                          <a:solidFill>
                            <a:srgbClr val="333333"/>
                          </a:solidFill>
                          <a:highlight>
                            <a:srgbClr val="FFFFFF"/>
                          </a:highlight>
                          <a:latin typeface="Consolas"/>
                          <a:ea typeface="Consolas"/>
                          <a:cs typeface="Consolas"/>
                          <a:sym typeface="Consolas"/>
                        </a:rPr>
                        <a:t>(</a:t>
                      </a:r>
                      <a:r>
                        <a:rPr lang="en-US" sz="1200">
                          <a:solidFill>
                            <a:srgbClr val="0086B3"/>
                          </a:solidFill>
                          <a:highlight>
                            <a:srgbClr val="FFFFFF"/>
                          </a:highlight>
                          <a:latin typeface="Consolas"/>
                          <a:ea typeface="Consolas"/>
                          <a:cs typeface="Consolas"/>
                          <a:sym typeface="Consolas"/>
                        </a:rPr>
                        <a:t>len</a:t>
                      </a:r>
                      <a:r>
                        <a:rPr lang="en-US" sz="1200">
                          <a:solidFill>
                            <a:srgbClr val="333333"/>
                          </a:solidFill>
                          <a:highlight>
                            <a:srgbClr val="FFFFFF"/>
                          </a:highlight>
                          <a:latin typeface="Consolas"/>
                          <a:ea typeface="Consolas"/>
                          <a:cs typeface="Consolas"/>
                          <a:sym typeface="Consolas"/>
                        </a:rPr>
                        <a:t>(desired_layers)):</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    style_layers[i]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base_model.layers[desired_layers[i]].output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style_layers[i]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GlobalAveragePooling2D()(style_layers[i])</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style_layers[i]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Dense(base_model.layers[desired_layers[i]].output_shape[</a:t>
                      </a:r>
                      <a:r>
                        <a:rPr lang="en-US" sz="1200">
                          <a:solidFill>
                            <a:srgbClr val="0086B3"/>
                          </a:solidFill>
                          <a:highlight>
                            <a:srgbClr val="FFFFFF"/>
                          </a:highlight>
                          <a:latin typeface="Consolas"/>
                          <a:ea typeface="Consolas"/>
                          <a:cs typeface="Consolas"/>
                          <a:sym typeface="Consolas"/>
                        </a:rPr>
                        <a:t>3</a:t>
                      </a:r>
                      <a:r>
                        <a:rPr lang="en-US" sz="1200">
                          <a:solidFill>
                            <a:srgbClr val="333333"/>
                          </a:solidFill>
                          <a:highlight>
                            <a:srgbClr val="FFFFFF"/>
                          </a:highlight>
                          <a:latin typeface="Consolas"/>
                          <a:ea typeface="Consolas"/>
                          <a:cs typeface="Consolas"/>
                          <a:sym typeface="Consolas"/>
                        </a:rPr>
                        <a:t>], </a:t>
                      </a:r>
                    </a:p>
                    <a:p>
                      <a:pPr lvl="0" rtl="0">
                        <a:lnSpc>
                          <a:spcPct val="142857"/>
                        </a:lnSpc>
                        <a:spcBef>
                          <a:spcPts val="0"/>
                        </a:spcBef>
                        <a:buNone/>
                      </a:pPr>
                      <a:r>
                        <a:rPr lang="en-US" sz="1200">
                          <a:solidFill>
                            <a:srgbClr val="ED6A43"/>
                          </a:solidFill>
                          <a:highlight>
                            <a:srgbClr val="FFFFFF"/>
                          </a:highlight>
                          <a:latin typeface="Consolas"/>
                          <a:ea typeface="Consolas"/>
                          <a:cs typeface="Consolas"/>
                          <a:sym typeface="Consolas"/>
                        </a:rPr>
                        <a:t>                                                          </a:t>
                      </a:r>
                      <a:r>
                        <a:rPr lang="en-US" sz="1200">
                          <a:solidFill>
                            <a:srgbClr val="ED6A43"/>
                          </a:solidFill>
                          <a:highlight>
                            <a:srgbClr val="FFFFFF"/>
                          </a:highlight>
                          <a:latin typeface="Consolas"/>
                          <a:ea typeface="Consolas"/>
                          <a:cs typeface="Consolas"/>
                          <a:sym typeface="Consolas"/>
                        </a:rPr>
                        <a:t>activation</a:t>
                      </a:r>
                      <a:r>
                        <a:rPr lang="en-US" sz="1200">
                          <a:solidFill>
                            <a:srgbClr val="A71D5D"/>
                          </a:solidFill>
                          <a:highlight>
                            <a:srgbClr val="FFFFFF"/>
                          </a:highlight>
                          <a:latin typeface="Consolas"/>
                          <a:ea typeface="Consolas"/>
                          <a:cs typeface="Consolas"/>
                          <a:sym typeface="Consolas"/>
                        </a:rPr>
                        <a:t>=</a:t>
                      </a:r>
                      <a:r>
                        <a:rPr lang="en-US" sz="1200">
                          <a:solidFill>
                            <a:srgbClr val="183691"/>
                          </a:solidFill>
                          <a:highlight>
                            <a:srgbClr val="FFFFFF"/>
                          </a:highlight>
                          <a:latin typeface="Consolas"/>
                          <a:ea typeface="Consolas"/>
                          <a:cs typeface="Consolas"/>
                          <a:sym typeface="Consolas"/>
                        </a:rPr>
                        <a:t>'relu'</a:t>
                      </a:r>
                      <a:r>
                        <a:rPr lang="en-US" sz="1200">
                          <a:solidFill>
                            <a:srgbClr val="333333"/>
                          </a:solidFill>
                          <a:highlight>
                            <a:srgbClr val="FFFFFF"/>
                          </a:highlight>
                          <a:latin typeface="Consolas"/>
                          <a:ea typeface="Consolas"/>
                          <a:cs typeface="Consolas"/>
                          <a:sym typeface="Consolas"/>
                        </a:rPr>
                        <a:t>)(style_layers[i])</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969896"/>
                          </a:solidFill>
                          <a:highlight>
                            <a:srgbClr val="FFFFFF"/>
                          </a:highlight>
                          <a:latin typeface="Consolas"/>
                          <a:ea typeface="Consolas"/>
                          <a:cs typeface="Consolas"/>
                          <a:sym typeface="Consolas"/>
                        </a:rPr>
                        <a:t># egymás mellé tesszük a különböző szintű feature-öket</a:t>
                      </a:r>
                    </a:p>
                    <a:p>
                      <a:pPr lvl="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a:t>
                      </a:r>
                      <a:r>
                        <a:rPr lang="en-US" sz="1200">
                          <a:solidFill>
                            <a:srgbClr val="333333"/>
                          </a:solidFill>
                          <a:highlight>
                            <a:srgbClr val="FFFFFF"/>
                          </a:highlight>
                          <a:latin typeface="Consolas"/>
                          <a:ea typeface="Consolas"/>
                          <a:cs typeface="Consolas"/>
                          <a:sym typeface="Consolas"/>
                        </a:rPr>
                        <a:t>ff </a:t>
                      </a:r>
                      <a:r>
                        <a:rPr lang="en-US" sz="1200">
                          <a:solidFill>
                            <a:srgbClr val="A71D5D"/>
                          </a:solidFill>
                          <a:highlight>
                            <a:srgbClr val="FFFFFF"/>
                          </a:highlight>
                          <a:latin typeface="Consolas"/>
                          <a:ea typeface="Consolas"/>
                          <a:cs typeface="Consolas"/>
                          <a:sym typeface="Consolas"/>
                        </a:rPr>
                        <a:t>=</a:t>
                      </a:r>
                      <a:r>
                        <a:rPr lang="en-US" sz="1200">
                          <a:solidFill>
                            <a:srgbClr val="333333"/>
                          </a:solidFill>
                          <a:highlight>
                            <a:srgbClr val="FFFFFF"/>
                          </a:highlight>
                          <a:latin typeface="Consolas"/>
                          <a:ea typeface="Consolas"/>
                          <a:cs typeface="Consolas"/>
                          <a:sym typeface="Consolas"/>
                        </a:rPr>
                        <a:t> merge(style_layers, </a:t>
                      </a:r>
                      <a:r>
                        <a:rPr lang="en-US" sz="1200">
                          <a:solidFill>
                            <a:srgbClr val="ED6A43"/>
                          </a:solidFill>
                          <a:highlight>
                            <a:srgbClr val="FFFFFF"/>
                          </a:highlight>
                          <a:latin typeface="Consolas"/>
                          <a:ea typeface="Consolas"/>
                          <a:cs typeface="Consolas"/>
                          <a:sym typeface="Consolas"/>
                        </a:rPr>
                        <a:t>mode</a:t>
                      </a:r>
                      <a:r>
                        <a:rPr lang="en-US" sz="1200">
                          <a:solidFill>
                            <a:srgbClr val="A71D5D"/>
                          </a:solidFill>
                          <a:highlight>
                            <a:srgbClr val="FFFFFF"/>
                          </a:highlight>
                          <a:latin typeface="Consolas"/>
                          <a:ea typeface="Consolas"/>
                          <a:cs typeface="Consolas"/>
                          <a:sym typeface="Consolas"/>
                        </a:rPr>
                        <a:t>=</a:t>
                      </a:r>
                      <a:r>
                        <a:rPr lang="en-US" sz="1200">
                          <a:solidFill>
                            <a:srgbClr val="183691"/>
                          </a:solidFill>
                          <a:highlight>
                            <a:srgbClr val="FFFFFF"/>
                          </a:highlight>
                          <a:latin typeface="Consolas"/>
                          <a:ea typeface="Consolas"/>
                          <a:cs typeface="Consolas"/>
                          <a:sym typeface="Consolas"/>
                        </a:rPr>
                        <a:t>'concat'</a:t>
                      </a:r>
                      <a:r>
                        <a:rPr lang="en-US" sz="1200">
                          <a:solidFill>
                            <a:srgbClr val="333333"/>
                          </a:solidFill>
                          <a:highlight>
                            <a:srgbClr val="FFFFFF"/>
                          </a:highlight>
                          <a:latin typeface="Consolas"/>
                          <a:ea typeface="Consolas"/>
                          <a:cs typeface="Consolas"/>
                          <a:sym typeface="Consolas"/>
                        </a:rPr>
                        <a:t>)</a:t>
                      </a:r>
                    </a:p>
                  </a:txBody>
                  <a:tcPr marT="91425" marB="91425" marR="95250" marL="9525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rowSpan="11" h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r h="241375">
                <a:tc gridSpan="2" vMerge="1"/>
                <a:tc hMerge="1" v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latin typeface="Arial"/>
                <a:ea typeface="Arial"/>
                <a:cs typeface="Arial"/>
                <a:sym typeface="Arial"/>
              </a:rPr>
              <a:t>Modellek (hálózat architektúrák)</a:t>
            </a:r>
          </a:p>
        </p:txBody>
      </p:sp>
      <p:sp>
        <p:nvSpPr>
          <p:cNvPr id="255" name="Shape 255"/>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/23</a:t>
            </a:r>
          </a:p>
        </p:txBody>
      </p:sp>
      <p:pic>
        <p:nvPicPr>
          <p:cNvPr id="256" name="Shape 256"/>
          <p:cNvPicPr preferRelativeResize="0"/>
          <p:nvPr/>
        </p:nvPicPr>
        <p:blipFill>
          <a:blip r:embed="rId3">
            <a:alphaModFix/>
          </a:blip>
          <a:stretch>
            <a:fillRect/>
          </a:stretch>
        </p:blipFill>
        <p:spPr>
          <a:xfrm>
            <a:off x="333374" y="875475"/>
            <a:ext cx="1272724" cy="5769611"/>
          </a:xfrm>
          <a:prstGeom prst="rect">
            <a:avLst/>
          </a:prstGeom>
          <a:noFill/>
          <a:ln>
            <a:noFill/>
          </a:ln>
        </p:spPr>
      </p:pic>
      <p:pic>
        <p:nvPicPr>
          <p:cNvPr id="257" name="Shape 257"/>
          <p:cNvPicPr preferRelativeResize="0"/>
          <p:nvPr/>
        </p:nvPicPr>
        <p:blipFill>
          <a:blip r:embed="rId4">
            <a:alphaModFix/>
          </a:blip>
          <a:stretch>
            <a:fillRect/>
          </a:stretch>
        </p:blipFill>
        <p:spPr>
          <a:xfrm>
            <a:off x="1821524" y="1333749"/>
            <a:ext cx="7179750" cy="503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33375" y="176464"/>
            <a:ext cx="8667900" cy="699000"/>
          </a:xfrm>
          <a:prstGeom prst="rect">
            <a:avLst/>
          </a:prstGeom>
        </p:spPr>
        <p:txBody>
          <a:bodyPr anchorCtr="0" anchor="ctr" bIns="91425" lIns="91425" rIns="91425" tIns="91425">
            <a:noAutofit/>
          </a:bodyPr>
          <a:lstStyle/>
          <a:p>
            <a:pPr lvl="0" rtl="0">
              <a:spcBef>
                <a:spcPts val="0"/>
              </a:spcBef>
              <a:buNone/>
            </a:pPr>
            <a:r>
              <a:rPr lang="en-US"/>
              <a:t>Modellek (hálózat architektúrák)</a:t>
            </a:r>
          </a:p>
        </p:txBody>
      </p:sp>
      <p:sp>
        <p:nvSpPr>
          <p:cNvPr id="264" name="Shape 264"/>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r>
              <a:rPr lang="en-US"/>
              <a:t>/23</a:t>
            </a:r>
          </a:p>
        </p:txBody>
      </p:sp>
      <p:sp>
        <p:nvSpPr>
          <p:cNvPr id="265" name="Shape 265"/>
          <p:cNvSpPr txBox="1"/>
          <p:nvPr/>
        </p:nvSpPr>
        <p:spPr>
          <a:xfrm>
            <a:off x="3649325" y="1927975"/>
            <a:ext cx="5446800" cy="45651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lang="en-US" sz="1200">
                <a:solidFill>
                  <a:srgbClr val="333333"/>
                </a:solidFill>
                <a:highlight>
                  <a:srgbClr val="F7F7F7"/>
                </a:highlight>
                <a:latin typeface="Consolas"/>
                <a:ea typeface="Consolas"/>
                <a:cs typeface="Consolas"/>
                <a:sym typeface="Consolas"/>
              </a:rPr>
              <a:t>x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np</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random</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uniform(</a:t>
            </a:r>
            <a:r>
              <a:rPr lang="en-US" sz="1200">
                <a:solidFill>
                  <a:srgbClr val="666666"/>
                </a:solidFill>
                <a:highlight>
                  <a:srgbClr val="F7F7F7"/>
                </a:highlight>
                <a:latin typeface="Consolas"/>
                <a:ea typeface="Consolas"/>
                <a:cs typeface="Consolas"/>
                <a:sym typeface="Consolas"/>
              </a:rPr>
              <a:t>0</a:t>
            </a:r>
            <a:r>
              <a:rPr lang="en-US" sz="1200">
                <a:solidFill>
                  <a:srgbClr val="333333"/>
                </a:solidFill>
                <a:highlight>
                  <a:srgbClr val="F7F7F7"/>
                </a:highlight>
                <a:latin typeface="Consolas"/>
                <a:ea typeface="Consolas"/>
                <a:cs typeface="Consolas"/>
                <a:sym typeface="Consolas"/>
              </a:rPr>
              <a:t>,</a:t>
            </a:r>
            <a:r>
              <a:rPr lang="en-US" sz="1200">
                <a:solidFill>
                  <a:srgbClr val="666666"/>
                </a:solidFill>
                <a:highlight>
                  <a:srgbClr val="F7F7F7"/>
                </a:highlight>
                <a:latin typeface="Consolas"/>
                <a:ea typeface="Consolas"/>
                <a:cs typeface="Consolas"/>
                <a:sym typeface="Consolas"/>
              </a:rPr>
              <a:t>255</a:t>
            </a:r>
            <a:r>
              <a:rPr lang="en-US" sz="1200">
                <a:solidFill>
                  <a:srgbClr val="333333"/>
                </a:solidFill>
                <a:highlight>
                  <a:srgbClr val="F7F7F7"/>
                </a:highlight>
                <a:latin typeface="Consolas"/>
                <a:ea typeface="Consolas"/>
                <a:cs typeface="Consolas"/>
                <a:sym typeface="Consolas"/>
              </a:rPr>
              <a:t>,(</a:t>
            </a:r>
            <a:r>
              <a:rPr lang="en-US" sz="1200">
                <a:solidFill>
                  <a:srgbClr val="666666"/>
                </a:solidFill>
                <a:highlight>
                  <a:srgbClr val="F7F7F7"/>
                </a:highlight>
                <a:latin typeface="Consolas"/>
                <a:ea typeface="Consolas"/>
                <a:cs typeface="Consolas"/>
                <a:sym typeface="Consolas"/>
              </a:rPr>
              <a:t>1</a:t>
            </a:r>
            <a:r>
              <a:rPr lang="en-US" sz="1200">
                <a:solidFill>
                  <a:srgbClr val="333333"/>
                </a:solidFill>
                <a:highlight>
                  <a:srgbClr val="F7F7F7"/>
                </a:highlight>
                <a:latin typeface="Consolas"/>
                <a:ea typeface="Consolas"/>
                <a:cs typeface="Consolas"/>
                <a:sym typeface="Consolas"/>
              </a:rPr>
              <a:t>,img_nrows,img_ncols,</a:t>
            </a:r>
            <a:r>
              <a:rPr lang="en-US" sz="1200">
                <a:solidFill>
                  <a:srgbClr val="666666"/>
                </a:solidFill>
                <a:highlight>
                  <a:srgbClr val="F7F7F7"/>
                </a:highlight>
                <a:latin typeface="Consolas"/>
                <a:ea typeface="Consolas"/>
                <a:cs typeface="Consolas"/>
                <a:sym typeface="Consolas"/>
              </a:rPr>
              <a:t>3</a:t>
            </a:r>
            <a:r>
              <a:rPr lang="en-US" sz="1200">
                <a:solidFill>
                  <a:srgbClr val="333333"/>
                </a:solidFill>
                <a:highlight>
                  <a:srgbClr val="F7F7F7"/>
                </a:highlight>
                <a:latin typeface="Consolas"/>
                <a:ea typeface="Consolas"/>
                <a:cs typeface="Consolas"/>
                <a:sym typeface="Consolas"/>
              </a:rPr>
              <a:t>))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a:t>
            </a:r>
            <a:r>
              <a:rPr lang="en-US" sz="1200">
                <a:solidFill>
                  <a:srgbClr val="666666"/>
                </a:solidFill>
                <a:highlight>
                  <a:srgbClr val="F7F7F7"/>
                </a:highlight>
                <a:latin typeface="Consolas"/>
                <a:ea typeface="Consolas"/>
                <a:cs typeface="Consolas"/>
                <a:sym typeface="Consolas"/>
              </a:rPr>
              <a:t>128.</a:t>
            </a:r>
            <a:br>
              <a:rPr lang="en-US" sz="1200">
                <a:solidFill>
                  <a:srgbClr val="333333"/>
                </a:solidFill>
                <a:highlight>
                  <a:srgbClr val="F7F7F7"/>
                </a:highlight>
                <a:latin typeface="Consolas"/>
                <a:ea typeface="Consolas"/>
                <a:cs typeface="Consolas"/>
                <a:sym typeface="Consolas"/>
              </a:rPr>
            </a:br>
            <a:br>
              <a:rPr lang="en-US" sz="1200">
                <a:solidFill>
                  <a:srgbClr val="333333"/>
                </a:solidFill>
                <a:highlight>
                  <a:srgbClr val="F7F7F7"/>
                </a:highlight>
                <a:latin typeface="Consolas"/>
                <a:ea typeface="Consolas"/>
                <a:cs typeface="Consolas"/>
                <a:sym typeface="Consolas"/>
              </a:rPr>
            </a:br>
            <a:r>
              <a:rPr b="1" lang="en-US" sz="1200">
                <a:solidFill>
                  <a:srgbClr val="008000"/>
                </a:solidFill>
                <a:highlight>
                  <a:srgbClr val="F7F7F7"/>
                </a:highlight>
                <a:latin typeface="Consolas"/>
                <a:ea typeface="Consolas"/>
                <a:cs typeface="Consolas"/>
                <a:sym typeface="Consolas"/>
              </a:rPr>
              <a:t>for</a:t>
            </a:r>
            <a:r>
              <a:rPr lang="en-US" sz="1200">
                <a:solidFill>
                  <a:srgbClr val="333333"/>
                </a:solidFill>
                <a:highlight>
                  <a:srgbClr val="F7F7F7"/>
                </a:highlight>
                <a:latin typeface="Consolas"/>
                <a:ea typeface="Consolas"/>
                <a:cs typeface="Consolas"/>
                <a:sym typeface="Consolas"/>
              </a:rPr>
              <a:t> i </a:t>
            </a:r>
            <a:r>
              <a:rPr b="1" lang="en-US" sz="1200">
                <a:solidFill>
                  <a:srgbClr val="AA22FF"/>
                </a:solidFill>
                <a:highlight>
                  <a:srgbClr val="F7F7F7"/>
                </a:highlight>
                <a:latin typeface="Consolas"/>
                <a:ea typeface="Consolas"/>
                <a:cs typeface="Consolas"/>
                <a:sym typeface="Consolas"/>
              </a:rPr>
              <a:t>in</a:t>
            </a:r>
            <a:r>
              <a:rPr lang="en-US" sz="1200">
                <a:solidFill>
                  <a:srgbClr val="333333"/>
                </a:solidFill>
                <a:highlight>
                  <a:srgbClr val="F7F7F7"/>
                </a:highlight>
                <a:latin typeface="Consolas"/>
                <a:ea typeface="Consolas"/>
                <a:cs typeface="Consolas"/>
                <a:sym typeface="Consolas"/>
              </a:rPr>
              <a:t> </a:t>
            </a:r>
            <a:r>
              <a:rPr lang="en-US" sz="1200">
                <a:solidFill>
                  <a:srgbClr val="008000"/>
                </a:solidFill>
                <a:highlight>
                  <a:srgbClr val="F7F7F7"/>
                </a:highlight>
                <a:latin typeface="Consolas"/>
                <a:ea typeface="Consolas"/>
                <a:cs typeface="Consolas"/>
                <a:sym typeface="Consolas"/>
              </a:rPr>
              <a:t>range</a:t>
            </a:r>
            <a:r>
              <a:rPr lang="en-US" sz="1200">
                <a:solidFill>
                  <a:srgbClr val="333333"/>
                </a:solidFill>
                <a:highlight>
                  <a:srgbClr val="F7F7F7"/>
                </a:highlight>
                <a:latin typeface="Consolas"/>
                <a:ea typeface="Consolas"/>
                <a:cs typeface="Consolas"/>
                <a:sym typeface="Consolas"/>
              </a:rPr>
              <a:t>(</a:t>
            </a:r>
            <a:r>
              <a:rPr lang="en-US" sz="1200">
                <a:solidFill>
                  <a:srgbClr val="666666"/>
                </a:solidFill>
                <a:highlight>
                  <a:srgbClr val="F7F7F7"/>
                </a:highlight>
                <a:latin typeface="Consolas"/>
                <a:ea typeface="Consolas"/>
                <a:cs typeface="Consolas"/>
                <a:sym typeface="Consolas"/>
              </a:rPr>
              <a:t>10</a:t>
            </a:r>
            <a:r>
              <a:rPr lang="en-US" sz="1200">
                <a:solidFill>
                  <a:srgbClr val="333333"/>
                </a:solidFill>
                <a:highlight>
                  <a:srgbClr val="F7F7F7"/>
                </a:highlight>
                <a:latin typeface="Consolas"/>
                <a:ea typeface="Consolas"/>
                <a:cs typeface="Consolas"/>
                <a:sym typeface="Consolas"/>
              </a:rPr>
              <a:t>):</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a:t>
            </a:r>
            <a:r>
              <a:rPr lang="en-US" sz="1200">
                <a:solidFill>
                  <a:srgbClr val="008000"/>
                </a:solidFill>
                <a:highlight>
                  <a:srgbClr val="F7F7F7"/>
                </a:highlight>
                <a:latin typeface="Consolas"/>
                <a:ea typeface="Consolas"/>
                <a:cs typeface="Consolas"/>
                <a:sym typeface="Consolas"/>
              </a:rPr>
              <a:t>print</a:t>
            </a:r>
            <a:r>
              <a:rPr lang="en-US" sz="1200">
                <a:solidFill>
                  <a:srgbClr val="333333"/>
                </a:solidFill>
                <a:highlight>
                  <a:srgbClr val="F7F7F7"/>
                </a:highlight>
                <a:latin typeface="Consolas"/>
                <a:ea typeface="Consolas"/>
                <a:cs typeface="Consolas"/>
                <a:sym typeface="Consolas"/>
              </a:rPr>
              <a:t>(</a:t>
            </a:r>
            <a:r>
              <a:rPr lang="en-US" sz="1200">
                <a:solidFill>
                  <a:srgbClr val="BA2121"/>
                </a:solidFill>
                <a:highlight>
                  <a:srgbClr val="F7F7F7"/>
                </a:highlight>
                <a:latin typeface="Consolas"/>
                <a:ea typeface="Consolas"/>
                <a:cs typeface="Consolas"/>
                <a:sym typeface="Consolas"/>
              </a:rPr>
              <a:t>'Start of iteration'</a:t>
            </a:r>
            <a:r>
              <a:rPr lang="en-US" sz="1200">
                <a:solidFill>
                  <a:srgbClr val="333333"/>
                </a:solidFill>
                <a:highlight>
                  <a:srgbClr val="F7F7F7"/>
                </a:highlight>
                <a:latin typeface="Consolas"/>
                <a:ea typeface="Consolas"/>
                <a:cs typeface="Consolas"/>
                <a:sym typeface="Consolas"/>
              </a:rPr>
              <a:t>, i)</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start_time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time</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time()</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x, min_val, info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fmin_l_bfgs_b(evaluator</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loss,         </a:t>
            </a:r>
          </a:p>
          <a:p>
            <a:pPr lvl="0" rtl="0">
              <a:lnSpc>
                <a:spcPct val="115000"/>
              </a:lnSpc>
              <a:spcBef>
                <a:spcPts val="0"/>
              </a:spcBef>
              <a:buClr>
                <a:schemeClr val="dk1"/>
              </a:buClr>
              <a:buSzPct val="91666"/>
              <a:buFont typeface="Arial"/>
              <a:buNone/>
            </a:pPr>
            <a:r>
              <a:rPr lang="en-US" sz="1200">
                <a:solidFill>
                  <a:srgbClr val="333333"/>
                </a:solidFill>
                <a:highlight>
                  <a:srgbClr val="F7F7F7"/>
                </a:highlight>
                <a:latin typeface="Consolas"/>
                <a:ea typeface="Consolas"/>
                <a:cs typeface="Consolas"/>
                <a:sym typeface="Consolas"/>
              </a:rPr>
              <a:t>                x</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flatten(),fprime</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evaluator</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grads,maxfun</a:t>
            </a:r>
            <a:r>
              <a:rPr lang="en-US" sz="1200">
                <a:solidFill>
                  <a:srgbClr val="666666"/>
                </a:solidFill>
                <a:highlight>
                  <a:srgbClr val="F7F7F7"/>
                </a:highlight>
                <a:latin typeface="Consolas"/>
                <a:ea typeface="Consolas"/>
                <a:cs typeface="Consolas"/>
                <a:sym typeface="Consolas"/>
              </a:rPr>
              <a:t>=20</a:t>
            </a:r>
            <a:r>
              <a:rPr lang="en-US" sz="1200">
                <a:solidFill>
                  <a:srgbClr val="333333"/>
                </a:solidFill>
                <a:highlight>
                  <a:srgbClr val="F7F7F7"/>
                </a:highlight>
                <a:latin typeface="Consolas"/>
                <a:ea typeface="Consolas"/>
                <a:cs typeface="Consolas"/>
                <a:sym typeface="Consolas"/>
              </a:rPr>
              <a:t>)</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a:t>
            </a:r>
            <a:r>
              <a:rPr lang="en-US" sz="1200">
                <a:solidFill>
                  <a:srgbClr val="008000"/>
                </a:solidFill>
                <a:highlight>
                  <a:srgbClr val="F7F7F7"/>
                </a:highlight>
                <a:latin typeface="Consolas"/>
                <a:ea typeface="Consolas"/>
                <a:cs typeface="Consolas"/>
                <a:sym typeface="Consolas"/>
              </a:rPr>
              <a:t>print</a:t>
            </a:r>
            <a:r>
              <a:rPr lang="en-US" sz="1200">
                <a:solidFill>
                  <a:srgbClr val="333333"/>
                </a:solidFill>
                <a:highlight>
                  <a:srgbClr val="F7F7F7"/>
                </a:highlight>
                <a:latin typeface="Consolas"/>
                <a:ea typeface="Consolas"/>
                <a:cs typeface="Consolas"/>
                <a:sym typeface="Consolas"/>
              </a:rPr>
              <a:t>(</a:t>
            </a:r>
            <a:r>
              <a:rPr lang="en-US" sz="1200">
                <a:solidFill>
                  <a:srgbClr val="BA2121"/>
                </a:solidFill>
                <a:highlight>
                  <a:srgbClr val="F7F7F7"/>
                </a:highlight>
                <a:latin typeface="Consolas"/>
                <a:ea typeface="Consolas"/>
                <a:cs typeface="Consolas"/>
                <a:sym typeface="Consolas"/>
              </a:rPr>
              <a:t>'Current loss value:'</a:t>
            </a:r>
            <a:r>
              <a:rPr lang="en-US" sz="1200">
                <a:solidFill>
                  <a:srgbClr val="333333"/>
                </a:solidFill>
                <a:highlight>
                  <a:srgbClr val="F7F7F7"/>
                </a:highlight>
                <a:latin typeface="Consolas"/>
                <a:ea typeface="Consolas"/>
                <a:cs typeface="Consolas"/>
                <a:sym typeface="Consolas"/>
              </a:rPr>
              <a:t>, min_val)</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a:t>
            </a:r>
            <a:r>
              <a:rPr i="1" lang="en-US" sz="1200">
                <a:solidFill>
                  <a:srgbClr val="408080"/>
                </a:solidFill>
                <a:highlight>
                  <a:srgbClr val="F7F7F7"/>
                </a:highlight>
                <a:latin typeface="Consolas"/>
                <a:ea typeface="Consolas"/>
                <a:cs typeface="Consolas"/>
                <a:sym typeface="Consolas"/>
              </a:rPr>
              <a:t># save current generated image</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img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deprocess_image(x</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copy())</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fname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a:t>
            </a:r>
            <a:r>
              <a:rPr lang="en-US" sz="1200">
                <a:solidFill>
                  <a:srgbClr val="BA2121"/>
                </a:solidFill>
                <a:highlight>
                  <a:srgbClr val="F7F7F7"/>
                </a:highlight>
                <a:latin typeface="Consolas"/>
                <a:ea typeface="Consolas"/>
                <a:cs typeface="Consolas"/>
                <a:sym typeface="Consolas"/>
              </a:rPr>
              <a:t>'cat3_at_iteration_%d.png'</a:t>
            </a:r>
            <a:r>
              <a:rPr lang="en-US" sz="1200">
                <a:solidFill>
                  <a:srgbClr val="333333"/>
                </a:solidFill>
                <a:highlight>
                  <a:srgbClr val="F7F7F7"/>
                </a:highlight>
                <a:latin typeface="Consolas"/>
                <a:ea typeface="Consolas"/>
                <a:cs typeface="Consolas"/>
                <a:sym typeface="Consolas"/>
              </a:rPr>
              <a:t>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i</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imsave(fname, img)</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end_time </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 time</a:t>
            </a:r>
            <a:r>
              <a:rPr lang="en-US" sz="1200">
                <a:solidFill>
                  <a:srgbClr val="666666"/>
                </a:solidFill>
                <a:highlight>
                  <a:srgbClr val="F7F7F7"/>
                </a:highlight>
                <a:latin typeface="Consolas"/>
                <a:ea typeface="Consolas"/>
                <a:cs typeface="Consolas"/>
                <a:sym typeface="Consolas"/>
              </a:rPr>
              <a:t>.</a:t>
            </a:r>
            <a:r>
              <a:rPr lang="en-US" sz="1200">
                <a:solidFill>
                  <a:srgbClr val="333333"/>
                </a:solidFill>
                <a:highlight>
                  <a:srgbClr val="F7F7F7"/>
                </a:highlight>
                <a:latin typeface="Consolas"/>
                <a:ea typeface="Consolas"/>
                <a:cs typeface="Consolas"/>
                <a:sym typeface="Consolas"/>
              </a:rPr>
              <a:t>time()</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a:t>
            </a:r>
            <a:r>
              <a:rPr lang="en-US" sz="1200">
                <a:solidFill>
                  <a:srgbClr val="008000"/>
                </a:solidFill>
                <a:highlight>
                  <a:srgbClr val="F7F7F7"/>
                </a:highlight>
                <a:latin typeface="Consolas"/>
                <a:ea typeface="Consolas"/>
                <a:cs typeface="Consolas"/>
                <a:sym typeface="Consolas"/>
              </a:rPr>
              <a:t>print</a:t>
            </a:r>
            <a:r>
              <a:rPr lang="en-US" sz="1200">
                <a:solidFill>
                  <a:srgbClr val="333333"/>
                </a:solidFill>
                <a:highlight>
                  <a:srgbClr val="F7F7F7"/>
                </a:highlight>
                <a:latin typeface="Consolas"/>
                <a:ea typeface="Consolas"/>
                <a:cs typeface="Consolas"/>
                <a:sym typeface="Consolas"/>
              </a:rPr>
              <a:t>(</a:t>
            </a:r>
            <a:r>
              <a:rPr lang="en-US" sz="1200">
                <a:solidFill>
                  <a:srgbClr val="BA2121"/>
                </a:solidFill>
                <a:highlight>
                  <a:srgbClr val="F7F7F7"/>
                </a:highlight>
                <a:latin typeface="Consolas"/>
                <a:ea typeface="Consolas"/>
                <a:cs typeface="Consolas"/>
                <a:sym typeface="Consolas"/>
              </a:rPr>
              <a:t>'Image saved as'</a:t>
            </a:r>
            <a:r>
              <a:rPr lang="en-US" sz="1200">
                <a:solidFill>
                  <a:srgbClr val="333333"/>
                </a:solidFill>
                <a:highlight>
                  <a:srgbClr val="F7F7F7"/>
                </a:highlight>
                <a:latin typeface="Consolas"/>
                <a:ea typeface="Consolas"/>
                <a:cs typeface="Consolas"/>
                <a:sym typeface="Consolas"/>
              </a:rPr>
              <a:t>, fname)</a:t>
            </a:r>
            <a:br>
              <a:rPr lang="en-US" sz="1200">
                <a:solidFill>
                  <a:srgbClr val="333333"/>
                </a:solidFill>
                <a:highlight>
                  <a:srgbClr val="F7F7F7"/>
                </a:highlight>
                <a:latin typeface="Consolas"/>
                <a:ea typeface="Consolas"/>
                <a:cs typeface="Consolas"/>
                <a:sym typeface="Consolas"/>
              </a:rPr>
            </a:br>
            <a:r>
              <a:rPr lang="en-US" sz="1200">
                <a:solidFill>
                  <a:srgbClr val="333333"/>
                </a:solidFill>
                <a:highlight>
                  <a:srgbClr val="F7F7F7"/>
                </a:highlight>
                <a:latin typeface="Consolas"/>
                <a:ea typeface="Consolas"/>
                <a:cs typeface="Consolas"/>
                <a:sym typeface="Consolas"/>
              </a:rPr>
              <a:t>  </a:t>
            </a:r>
            <a:r>
              <a:rPr lang="en-US" sz="1200">
                <a:solidFill>
                  <a:srgbClr val="008000"/>
                </a:solidFill>
                <a:highlight>
                  <a:srgbClr val="F7F7F7"/>
                </a:highlight>
                <a:latin typeface="Consolas"/>
                <a:ea typeface="Consolas"/>
                <a:cs typeface="Consolas"/>
                <a:sym typeface="Consolas"/>
              </a:rPr>
              <a:t>print</a:t>
            </a:r>
            <a:r>
              <a:rPr lang="en-US" sz="1200">
                <a:solidFill>
                  <a:srgbClr val="333333"/>
                </a:solidFill>
                <a:highlight>
                  <a:srgbClr val="F7F7F7"/>
                </a:highlight>
                <a:latin typeface="Consolas"/>
                <a:ea typeface="Consolas"/>
                <a:cs typeface="Consolas"/>
                <a:sym typeface="Consolas"/>
              </a:rPr>
              <a:t>(</a:t>
            </a:r>
            <a:r>
              <a:rPr lang="en-US" sz="1200">
                <a:solidFill>
                  <a:srgbClr val="BA2121"/>
                </a:solidFill>
                <a:highlight>
                  <a:srgbClr val="F7F7F7"/>
                </a:highlight>
                <a:latin typeface="Consolas"/>
                <a:ea typeface="Consolas"/>
                <a:cs typeface="Consolas"/>
                <a:sym typeface="Consolas"/>
              </a:rPr>
              <a:t>'Iteration %d completed in %ds' </a:t>
            </a:r>
            <a:r>
              <a:rPr lang="en-US" sz="1200">
                <a:solidFill>
                  <a:srgbClr val="666666"/>
                </a:solidFill>
                <a:highlight>
                  <a:srgbClr val="F7F7F7"/>
                </a:highlight>
                <a:latin typeface="Consolas"/>
                <a:ea typeface="Consolas"/>
                <a:cs typeface="Consolas"/>
                <a:sym typeface="Consolas"/>
              </a:rPr>
              <a:t>% </a:t>
            </a:r>
            <a:r>
              <a:rPr lang="en-US" sz="1200">
                <a:solidFill>
                  <a:srgbClr val="333333"/>
                </a:solidFill>
                <a:highlight>
                  <a:srgbClr val="F7F7F7"/>
                </a:highlight>
                <a:latin typeface="Consolas"/>
                <a:ea typeface="Consolas"/>
                <a:cs typeface="Consolas"/>
                <a:sym typeface="Consolas"/>
              </a:rPr>
              <a:t>(i, end_time </a:t>
            </a:r>
            <a:r>
              <a:rPr lang="en-US" sz="1200">
                <a:solidFill>
                  <a:srgbClr val="666666"/>
                </a:solidFill>
                <a:highlight>
                  <a:srgbClr val="F7F7F7"/>
                </a:highlight>
                <a:latin typeface="Consolas"/>
                <a:ea typeface="Consolas"/>
                <a:cs typeface="Consolas"/>
                <a:sym typeface="Consolas"/>
              </a:rPr>
              <a:t>-                      </a:t>
            </a:r>
          </a:p>
          <a:p>
            <a:pPr lvl="0" rtl="0">
              <a:lnSpc>
                <a:spcPct val="115000"/>
              </a:lnSpc>
              <a:spcBef>
                <a:spcPts val="0"/>
              </a:spcBef>
              <a:buClr>
                <a:schemeClr val="dk1"/>
              </a:buClr>
              <a:buSzPct val="91666"/>
              <a:buFont typeface="Arial"/>
              <a:buNone/>
            </a:pPr>
            <a:r>
              <a:rPr lang="en-US" sz="1200">
                <a:solidFill>
                  <a:srgbClr val="333333"/>
                </a:solidFill>
                <a:highlight>
                  <a:srgbClr val="F7F7F7"/>
                </a:highlight>
                <a:latin typeface="Consolas"/>
                <a:ea typeface="Consolas"/>
                <a:cs typeface="Consolas"/>
                <a:sym typeface="Consolas"/>
              </a:rPr>
              <a:t>                                                start_time))</a:t>
            </a:r>
          </a:p>
          <a:p>
            <a:pPr lvl="0">
              <a:spcBef>
                <a:spcPts val="0"/>
              </a:spcBef>
              <a:buNone/>
            </a:pPr>
            <a:r>
              <a:t/>
            </a:r>
            <a:endParaRPr>
              <a:latin typeface="Consolas"/>
              <a:ea typeface="Consolas"/>
              <a:cs typeface="Consolas"/>
              <a:sym typeface="Consolas"/>
            </a:endParaRPr>
          </a:p>
        </p:txBody>
      </p:sp>
      <p:sp>
        <p:nvSpPr>
          <p:cNvPr id="266" name="Shape 266"/>
          <p:cNvSpPr txBox="1"/>
          <p:nvPr/>
        </p:nvSpPr>
        <p:spPr>
          <a:xfrm>
            <a:off x="333375" y="1968425"/>
            <a:ext cx="3315900" cy="3460200"/>
          </a:xfrm>
          <a:prstGeom prst="rect">
            <a:avLst/>
          </a:prstGeom>
          <a:noFill/>
          <a:ln>
            <a:noFill/>
          </a:ln>
        </p:spPr>
        <p:txBody>
          <a:bodyPr anchorCtr="0" anchor="t" bIns="91425" lIns="91425" rIns="91425" tIns="91425">
            <a:noAutofit/>
          </a:bodyPr>
          <a:lstStyle/>
          <a:p>
            <a:pPr lvl="0" marR="0" rtl="0">
              <a:lnSpc>
                <a:spcPct val="115000"/>
              </a:lnSpc>
              <a:spcBef>
                <a:spcPts val="1000"/>
              </a:spcBef>
              <a:spcAft>
                <a:spcPts val="0"/>
              </a:spcAft>
              <a:buNone/>
            </a:pPr>
            <a:r>
              <a:rPr lang="en-US" sz="2400">
                <a:solidFill>
                  <a:schemeClr val="dk1"/>
                </a:solidFill>
              </a:rPr>
              <a:t>Kép szintetizálás:</a:t>
            </a:r>
          </a:p>
          <a:p>
            <a:pPr indent="-355600" lvl="0" marL="457200" marR="0" rtl="0">
              <a:lnSpc>
                <a:spcPct val="115000"/>
              </a:lnSpc>
              <a:spcBef>
                <a:spcPts val="1000"/>
              </a:spcBef>
              <a:spcAft>
                <a:spcPts val="1000"/>
              </a:spcAft>
              <a:buClr>
                <a:schemeClr val="dk1"/>
              </a:buClr>
              <a:buSzPct val="83333"/>
              <a:buChar char="●"/>
            </a:pPr>
            <a:r>
              <a:rPr lang="en-US" sz="2400">
                <a:solidFill>
                  <a:schemeClr val="dk1"/>
                </a:solidFill>
              </a:rPr>
              <a:t>VGG16</a:t>
            </a:r>
          </a:p>
          <a:p>
            <a:pPr indent="-355600" lvl="0" marL="457200" marR="0" rtl="0">
              <a:lnSpc>
                <a:spcPct val="115000"/>
              </a:lnSpc>
              <a:spcBef>
                <a:spcPts val="1000"/>
              </a:spcBef>
              <a:spcAft>
                <a:spcPts val="1000"/>
              </a:spcAft>
              <a:buClr>
                <a:schemeClr val="dk1"/>
              </a:buClr>
              <a:buSzPct val="83333"/>
              <a:buChar char="●"/>
            </a:pPr>
            <a:r>
              <a:rPr lang="en-US" sz="2400">
                <a:solidFill>
                  <a:schemeClr val="dk1"/>
                </a:solidFill>
              </a:rPr>
              <a:t>Iterációs eljárással</a:t>
            </a:r>
          </a:p>
          <a:p>
            <a:pPr indent="-355600" lvl="0" marL="457200" marR="0" rtl="0">
              <a:lnSpc>
                <a:spcPct val="115000"/>
              </a:lnSpc>
              <a:spcBef>
                <a:spcPts val="1000"/>
              </a:spcBef>
              <a:spcAft>
                <a:spcPts val="1000"/>
              </a:spcAft>
              <a:buClr>
                <a:schemeClr val="dk1"/>
              </a:buClr>
              <a:buSzPct val="83333"/>
              <a:buChar char="●"/>
            </a:pPr>
            <a:r>
              <a:rPr lang="en-US" sz="2400">
                <a:solidFill>
                  <a:schemeClr val="dk1"/>
                </a:solidFill>
              </a:rPr>
              <a:t>Zajból</a:t>
            </a:r>
          </a:p>
          <a:p>
            <a:pPr indent="-355600" lvl="0" marL="457200" marR="0" rtl="0">
              <a:lnSpc>
                <a:spcPct val="115000"/>
              </a:lnSpc>
              <a:spcBef>
                <a:spcPts val="1000"/>
              </a:spcBef>
              <a:spcAft>
                <a:spcPts val="1000"/>
              </a:spcAft>
              <a:buClr>
                <a:schemeClr val="dk1"/>
              </a:buClr>
              <a:buSzPct val="83333"/>
              <a:buChar char="●"/>
            </a:pPr>
            <a:r>
              <a:rPr lang="en-US" sz="2400">
                <a:solidFill>
                  <a:schemeClr val="dk1"/>
                </a:solidFill>
              </a:rPr>
              <a:t>Neural style transfer alapján</a:t>
            </a:r>
          </a:p>
          <a:p>
            <a:pPr lvl="0" marR="0" rtl="0" algn="l">
              <a:lnSpc>
                <a:spcPct val="115000"/>
              </a:lnSpc>
              <a:spcBef>
                <a:spcPts val="1000"/>
              </a:spcBef>
              <a:spcAft>
                <a:spcPts val="0"/>
              </a:spcAft>
              <a:buNone/>
            </a:pPr>
            <a:r>
              <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Tanítások</a:t>
            </a:r>
          </a:p>
        </p:txBody>
      </p:sp>
      <p:sp>
        <p:nvSpPr>
          <p:cNvPr id="272" name="Shape 272"/>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marR="0" rtl="0" algn="just">
              <a:lnSpc>
                <a:spcPct val="100000"/>
              </a:lnSpc>
              <a:spcBef>
                <a:spcPts val="1000"/>
              </a:spcBef>
              <a:buClr>
                <a:schemeClr val="dk1"/>
              </a:buClr>
              <a:buSzPct val="25000"/>
              <a:buFont typeface="Arial"/>
              <a:buNone/>
            </a:pPr>
            <a:r>
              <a:rPr lang="en-US" sz="2400">
                <a:latin typeface="Arial"/>
                <a:ea typeface="Arial"/>
                <a:cs typeface="Arial"/>
                <a:sym typeface="Arial"/>
              </a:rPr>
              <a:t>Festő azonosítás:</a:t>
            </a:r>
          </a:p>
          <a:p>
            <a:pPr indent="-381000" lvl="0" marL="457200" marR="0" rtl="0" algn="just">
              <a:lnSpc>
                <a:spcPct val="100000"/>
              </a:lnSpc>
              <a:spcBef>
                <a:spcPts val="1000"/>
              </a:spcBef>
              <a:spcAft>
                <a:spcPts val="1000"/>
              </a:spcAft>
              <a:buSzPct val="100000"/>
              <a:buFont typeface="Arial"/>
            </a:pPr>
            <a:r>
              <a:rPr lang="en-US" sz="2400">
                <a:latin typeface="Arial"/>
                <a:ea typeface="Arial"/>
                <a:cs typeface="Arial"/>
                <a:sym typeface="Arial"/>
              </a:rPr>
              <a:t>Inception V3 felső dense rétegeit töröltük és a helyére 2 rejtett réteg került dropout-al elválasztva</a:t>
            </a:r>
          </a:p>
          <a:p>
            <a:pPr indent="-381000" lvl="0" marL="457200" marR="0" rtl="0" algn="just">
              <a:lnSpc>
                <a:spcPct val="100000"/>
              </a:lnSpc>
              <a:spcBef>
                <a:spcPts val="1000"/>
              </a:spcBef>
              <a:buSzPct val="100000"/>
              <a:buFont typeface="Arial"/>
            </a:pPr>
            <a:r>
              <a:rPr lang="en-US" sz="2400">
                <a:latin typeface="Arial"/>
                <a:ea typeface="Arial"/>
                <a:cs typeface="Arial"/>
                <a:sym typeface="Arial"/>
              </a:rPr>
              <a:t>Az adatok eloszlása miatt, hogy elég mintánk legyen adott stílusra, csak a 10 legtöbb képpel rendelkező festővel foglalkoztunk </a:t>
            </a:r>
            <a:r>
              <a:rPr b="1" lang="en-US" sz="2400">
                <a:solidFill>
                  <a:srgbClr val="333333"/>
                </a:solidFill>
                <a:latin typeface="Arial"/>
                <a:ea typeface="Arial"/>
                <a:cs typeface="Arial"/>
                <a:sym typeface="Arial"/>
              </a:rPr>
              <a:t>→</a:t>
            </a:r>
            <a:r>
              <a:rPr lang="en-US" sz="2400">
                <a:latin typeface="Arial"/>
                <a:ea typeface="Arial"/>
                <a:cs typeface="Arial"/>
                <a:sym typeface="Arial"/>
              </a:rPr>
              <a:t> agresszív túltanulás problémája</a:t>
            </a:r>
          </a:p>
          <a:p>
            <a:pPr indent="0" lvl="0" marL="0" marR="0" rtl="0" algn="just">
              <a:lnSpc>
                <a:spcPct val="100000"/>
              </a:lnSpc>
              <a:spcBef>
                <a:spcPts val="2000"/>
              </a:spcBef>
              <a:buClr>
                <a:schemeClr val="dk1"/>
              </a:buClr>
              <a:buSzPct val="25000"/>
              <a:buFont typeface="Arial"/>
              <a:buNone/>
            </a:pPr>
            <a:r>
              <a:rPr lang="en-US" sz="2400">
                <a:latin typeface="Arial"/>
                <a:ea typeface="Arial"/>
                <a:cs typeface="Arial"/>
                <a:sym typeface="Arial"/>
              </a:rPr>
              <a:t>Stílus tanulás:</a:t>
            </a:r>
          </a:p>
          <a:p>
            <a:pPr indent="-381000" lvl="0" marL="457200" marR="0" rtl="0" algn="just">
              <a:lnSpc>
                <a:spcPct val="100000"/>
              </a:lnSpc>
              <a:spcBef>
                <a:spcPts val="1000"/>
              </a:spcBef>
              <a:spcAft>
                <a:spcPts val="1000"/>
              </a:spcAft>
              <a:buSzPct val="100000"/>
              <a:buFont typeface="Arial"/>
            </a:pPr>
            <a:r>
              <a:rPr lang="en-US" sz="2400">
                <a:latin typeface="Arial"/>
                <a:ea typeface="Arial"/>
                <a:cs typeface="Arial"/>
                <a:sym typeface="Arial"/>
              </a:rPr>
              <a:t>Iterációs módszer első alapja: Deep Dream</a:t>
            </a:r>
          </a:p>
          <a:p>
            <a:pPr indent="-381000" lvl="0" marL="457200" marR="0" rtl="0" algn="just">
              <a:lnSpc>
                <a:spcPct val="100000"/>
              </a:lnSpc>
              <a:spcBef>
                <a:spcPts val="1000"/>
              </a:spcBef>
              <a:spcAft>
                <a:spcPts val="1000"/>
              </a:spcAft>
              <a:buSzPct val="100000"/>
              <a:buFont typeface="Arial"/>
            </a:pPr>
            <a:r>
              <a:rPr lang="en-US" sz="2400">
                <a:latin typeface="Arial"/>
                <a:ea typeface="Arial"/>
                <a:cs typeface="Arial"/>
                <a:sym typeface="Arial"/>
              </a:rPr>
              <a:t>Neural style transfer eredményesebbnek bizonyult</a:t>
            </a:r>
          </a:p>
        </p:txBody>
      </p:sp>
      <p:sp>
        <p:nvSpPr>
          <p:cNvPr id="273" name="Shape 273"/>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t>Tanítások</a:t>
            </a:r>
          </a:p>
        </p:txBody>
      </p:sp>
      <p:sp>
        <p:nvSpPr>
          <p:cNvPr id="280" name="Shape 280"/>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/15</a:t>
            </a:r>
          </a:p>
        </p:txBody>
      </p:sp>
      <p:graphicFrame>
        <p:nvGraphicFramePr>
          <p:cNvPr id="281" name="Shape 281"/>
          <p:cNvGraphicFramePr/>
          <p:nvPr/>
        </p:nvGraphicFramePr>
        <p:xfrm>
          <a:off x="425525" y="1078137"/>
          <a:ext cx="3000000" cy="3000000"/>
        </p:xfrm>
        <a:graphic>
          <a:graphicData uri="http://schemas.openxmlformats.org/drawingml/2006/table">
            <a:tbl>
              <a:tblPr>
                <a:noFill/>
                <a:tableStyleId>{4BBB43DB-4290-4700-B429-9A54DBDE9A83}</a:tableStyleId>
              </a:tblPr>
              <a:tblGrid>
                <a:gridCol w="523600"/>
                <a:gridCol w="558000"/>
                <a:gridCol w="478525"/>
                <a:gridCol w="591175"/>
                <a:gridCol w="591175"/>
                <a:gridCol w="450875"/>
                <a:gridCol w="450875"/>
                <a:gridCol w="581125"/>
                <a:gridCol w="531050"/>
                <a:gridCol w="811600"/>
                <a:gridCol w="761475"/>
                <a:gridCol w="1062075"/>
                <a:gridCol w="1011975"/>
              </a:tblGrid>
              <a:tr h="333375">
                <a:tc>
                  <a:txBody>
                    <a:bodyPr>
                      <a:noAutofit/>
                    </a:bodyPr>
                    <a:lstStyle/>
                    <a:p>
                      <a:pPr lvl="0" rtl="0" algn="ctr">
                        <a:lnSpc>
                          <a:spcPct val="115000"/>
                        </a:lnSpc>
                        <a:spcBef>
                          <a:spcPts val="0"/>
                        </a:spcBef>
                        <a:buNone/>
                      </a:pPr>
                      <a:r>
                        <a:rPr b="1" lang="en-US" sz="1000"/>
                        <a:t>Dense</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Dropout</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Dense</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F1 batch</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F2 batch</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loss</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acc</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val_loss</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val_acc</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loss change</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acc change</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1000"/>
                        <a:t>val_loss change</a:t>
                      </a:r>
                    </a:p>
                  </a:txBody>
                  <a:tcPr marT="19050" marB="19050" marR="28575" marL="28575" anchor="b">
                    <a:solidFill>
                      <a:srgbClr val="F3F3F3"/>
                    </a:solidFill>
                  </a:tcPr>
                </a:tc>
                <a:tc>
                  <a:txBody>
                    <a:bodyPr>
                      <a:noAutofit/>
                    </a:bodyPr>
                    <a:lstStyle/>
                    <a:p>
                      <a:pPr lvl="0" rtl="0">
                        <a:lnSpc>
                          <a:spcPct val="115000"/>
                        </a:lnSpc>
                        <a:spcBef>
                          <a:spcPts val="0"/>
                        </a:spcBef>
                        <a:buNone/>
                      </a:pPr>
                      <a:r>
                        <a:rPr b="1" lang="en-US" sz="1000"/>
                        <a:t>val_acc change</a:t>
                      </a:r>
                    </a:p>
                  </a:txBody>
                  <a:tcPr marT="19050" marB="19050" marR="28575" marL="28575" anchor="b">
                    <a:solidFill>
                      <a:srgbClr val="F3F3F3"/>
                    </a:solidFill>
                  </a:tcPr>
                </a:tc>
              </a:tr>
              <a:tr h="200025">
                <a:tc>
                  <a:txBody>
                    <a:bodyPr>
                      <a:noAutofit/>
                    </a:bodyPr>
                    <a:lstStyle/>
                    <a:p>
                      <a:pPr lvl="0" rtl="0" algn="ctr">
                        <a:lnSpc>
                          <a:spcPct val="115000"/>
                        </a:lnSpc>
                        <a:spcBef>
                          <a:spcPts val="0"/>
                        </a:spcBef>
                        <a:buNone/>
                      </a:pPr>
                      <a:r>
                        <a:rPr b="1" lang="en-US" sz="900"/>
                        <a:t>512</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t>512</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0.1397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0.9619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0.5934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0.8277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r>
              <a:tr h="200025">
                <a:tc>
                  <a:txBody>
                    <a:bodyPr>
                      <a:noAutofit/>
                    </a:bodyPr>
                    <a:lstStyle/>
                    <a:p>
                      <a:pPr lvl="0" rtl="0" algn="ctr">
                        <a:lnSpc>
                          <a:spcPct val="115000"/>
                        </a:lnSpc>
                        <a:spcBef>
                          <a:spcPts val="0"/>
                        </a:spcBef>
                        <a:buNone/>
                      </a:pPr>
                      <a:r>
                        <a:rPr b="1" lang="en-US" sz="900"/>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t>512</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0.0816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0.9780</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0.5379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0.8491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41.59%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1.67%</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9.35%</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2.59%</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0.0895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0.9739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0.5178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0.8503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35.93%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1.25%</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12.74%</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2.73%</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t>2048</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t>0.0795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0.9758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0.6135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0.8151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43.09%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1.45%</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-3.39%</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-1.52%</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t>2048</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t>2048</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0.0887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0.9733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0.6059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0.8226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36.51%</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1.19%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-2.11%</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-0.62%</a:t>
                      </a:r>
                    </a:p>
                  </a:txBody>
                  <a:tcPr marT="19050" marB="19050" marR="28575" marL="28575" anchor="b">
                    <a:solidFill>
                      <a:srgbClr val="F4C7C3"/>
                    </a:solidFill>
                  </a:tcPr>
                </a:tc>
              </a:tr>
              <a:tr h="251450">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900">
                          <a:solidFill>
                            <a:srgbClr val="F3F3F3"/>
                          </a:solidFill>
                        </a:rPr>
                        <a:t>0.0795</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900">
                          <a:solidFill>
                            <a:srgbClr val="F3F3F3"/>
                          </a:solidFill>
                        </a:rPr>
                        <a:t>0.9780</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900">
                          <a:solidFill>
                            <a:srgbClr val="F3F3F3"/>
                          </a:solidFill>
                        </a:rPr>
                        <a:t>0.5178</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lang="en-US" sz="900">
                          <a:solidFill>
                            <a:srgbClr val="F3F3F3"/>
                          </a:solidFill>
                        </a:rPr>
                        <a:t>0.8503</a:t>
                      </a: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r>
              <a:tr h="200025">
                <a:tc>
                  <a:txBody>
                    <a:bodyPr>
                      <a:noAutofit/>
                    </a:bodyPr>
                    <a:lstStyle/>
                    <a:p>
                      <a:pPr lvl="0" rtl="0" algn="ctr">
                        <a:lnSpc>
                          <a:spcPct val="115000"/>
                        </a:lnSpc>
                        <a:spcBef>
                          <a:spcPts val="0"/>
                        </a:spcBef>
                        <a:buNone/>
                      </a:pPr>
                      <a:r>
                        <a:rPr b="1" lang="en-US" sz="900">
                          <a:solidFill>
                            <a:srgbClr val="999999"/>
                          </a:solidFill>
                        </a:rPr>
                        <a:t>2048</a:t>
                      </a:r>
                    </a:p>
                  </a:txBody>
                  <a:tcPr marT="19050" marB="19050" marR="28575" marL="28575" anchor="b"/>
                </a:tc>
                <a:tc>
                  <a:txBody>
                    <a:bodyPr>
                      <a:noAutofit/>
                    </a:bodyPr>
                    <a:lstStyle/>
                    <a:p>
                      <a:pPr lvl="0" rtl="0" algn="ctr">
                        <a:lnSpc>
                          <a:spcPct val="115000"/>
                        </a:lnSpc>
                        <a:spcBef>
                          <a:spcPts val="0"/>
                        </a:spcBef>
                        <a:buNone/>
                      </a:pPr>
                      <a:r>
                        <a:rPr b="1" lang="en-US" sz="900"/>
                        <a:t>0.3</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t>0.0551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0.9865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0.5507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0.8289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r>
              <a:tr h="200025">
                <a:tc>
                  <a:txBody>
                    <a:bodyPr>
                      <a:noAutofit/>
                    </a:bodyPr>
                    <a:lstStyle/>
                    <a:p>
                      <a:pPr lvl="0" rtl="0" algn="ctr">
                        <a:lnSpc>
                          <a:spcPct val="115000"/>
                        </a:lnSpc>
                        <a:spcBef>
                          <a:spcPts val="0"/>
                        </a:spcBef>
                        <a:buNone/>
                      </a:pPr>
                      <a:r>
                        <a:rPr b="1" lang="en-US" sz="900">
                          <a:solidFill>
                            <a:srgbClr val="999999"/>
                          </a:solidFill>
                        </a:rPr>
                        <a:t>2048</a:t>
                      </a:r>
                    </a:p>
                  </a:txBody>
                  <a:tcPr marT="19050" marB="19050" marR="28575" marL="28575" anchor="b"/>
                </a:tc>
                <a:tc>
                  <a:txBody>
                    <a:bodyPr>
                      <a:noAutofit/>
                    </a:bodyPr>
                    <a:lstStyle/>
                    <a:p>
                      <a:pPr lvl="0" rtl="0" algn="ctr">
                        <a:lnSpc>
                          <a:spcPct val="115000"/>
                        </a:lnSpc>
                        <a:spcBef>
                          <a:spcPts val="0"/>
                        </a:spcBef>
                        <a:buNone/>
                      </a:pPr>
                      <a:r>
                        <a:rPr b="1" lang="en-US" sz="900"/>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0.0795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0.9758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0.6135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0.8151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-44.28%</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-1.08%</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-11.40%</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-1.66%</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solidFill>
                            <a:srgbClr val="999999"/>
                          </a:solidFill>
                        </a:rPr>
                        <a:t>2048</a:t>
                      </a:r>
                    </a:p>
                  </a:txBody>
                  <a:tcPr marT="19050" marB="19050" marR="28575" marL="28575" anchor="b"/>
                </a:tc>
                <a:tc>
                  <a:txBody>
                    <a:bodyPr>
                      <a:noAutofit/>
                    </a:bodyPr>
                    <a:lstStyle/>
                    <a:p>
                      <a:pPr lvl="0" rtl="0" algn="ctr">
                        <a:lnSpc>
                          <a:spcPct val="115000"/>
                        </a:lnSpc>
                        <a:spcBef>
                          <a:spcPts val="0"/>
                        </a:spcBef>
                        <a:buNone/>
                      </a:pPr>
                      <a:r>
                        <a:rPr b="1" lang="en-US" sz="900"/>
                        <a:t>0.7</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0.1276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0.9591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0.6479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0.8176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-131.58%</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-2.78%</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-17.65%</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-1.36%</a:t>
                      </a:r>
                    </a:p>
                  </a:txBody>
                  <a:tcPr marT="19050" marB="19050" marR="28575" marL="28575" anchor="b">
                    <a:solidFill>
                      <a:srgbClr val="F4C7C3"/>
                    </a:solidFill>
                  </a:tcPr>
                </a:tc>
              </a:tr>
              <a:tr h="251450">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0.0551</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0.9865</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0.5507</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0.8289</a:t>
                      </a: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EFEFEF"/>
                    </a:solidFill>
                  </a:tcPr>
                </a:tc>
                <a:tc>
                  <a:txBody>
                    <a:bodyPr>
                      <a:noAutofit/>
                    </a:bodyPr>
                    <a:lstStyle/>
                    <a:p>
                      <a:pPr lvl="0" rtl="0">
                        <a:spcBef>
                          <a:spcPts val="0"/>
                        </a:spcBef>
                        <a:buNone/>
                      </a:pPr>
                      <a:r>
                        <a:t/>
                      </a:r>
                      <a:endParaRPr/>
                    </a:p>
                  </a:txBody>
                  <a:tcPr marT="19050" marB="19050" marR="28575" marL="28575" anchor="b">
                    <a:solidFill>
                      <a:srgbClr val="EFEFEF"/>
                    </a:solidFill>
                  </a:tcPr>
                </a:tc>
                <a:tc>
                  <a:txBody>
                    <a:bodyPr>
                      <a:noAutofit/>
                    </a:bodyPr>
                    <a:lstStyle/>
                    <a:p>
                      <a:pPr lvl="0" rtl="0">
                        <a:spcBef>
                          <a:spcPts val="0"/>
                        </a:spcBef>
                        <a:buNone/>
                      </a:pPr>
                      <a:r>
                        <a:t/>
                      </a:r>
                      <a:endParaRPr/>
                    </a:p>
                  </a:txBody>
                  <a:tcPr marT="19050" marB="19050" marR="28575" marL="28575" anchor="b">
                    <a:solidFill>
                      <a:srgbClr val="EFEFEF"/>
                    </a:solidFill>
                  </a:tcPr>
                </a:tc>
                <a:tc>
                  <a:txBody>
                    <a:bodyPr>
                      <a:noAutofit/>
                    </a:bodyPr>
                    <a:lstStyle/>
                    <a:p>
                      <a:pPr lvl="0" rtl="0">
                        <a:spcBef>
                          <a:spcPts val="0"/>
                        </a:spcBef>
                        <a:buNone/>
                      </a:pPr>
                      <a:r>
                        <a:t/>
                      </a:r>
                      <a:endParaRPr/>
                    </a:p>
                  </a:txBody>
                  <a:tcPr marT="19050" marB="19050" marR="28575" marL="28575" anchor="b">
                    <a:solidFill>
                      <a:srgbClr val="EFEFEF"/>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0.3</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t>0.0542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0.9868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0.5558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0.8415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0.0895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0.9739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0.5178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0.8252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-65.13%</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-1.31%</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6.84%</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-1.94%</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0.7</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0.1695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0.9509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0.5591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0.8214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-212.73%</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-3.64%</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-0.59%</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-2.39%</a:t>
                      </a:r>
                    </a:p>
                  </a:txBody>
                  <a:tcPr marT="19050" marB="19050" marR="28575" marL="28575" anchor="b">
                    <a:solidFill>
                      <a:srgbClr val="F4C7C3"/>
                    </a:solidFill>
                  </a:tcPr>
                </a:tc>
              </a:tr>
              <a:tr h="251450">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0.0542</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0.9868</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0.5178</a:t>
                      </a:r>
                    </a:p>
                  </a:txBody>
                  <a:tcPr marT="19050" marB="19050" marR="28575" marL="28575" anchor="b">
                    <a:solidFill>
                      <a:srgbClr val="F3F3F3"/>
                    </a:solidFill>
                  </a:tcPr>
                </a:tc>
                <a:tc>
                  <a:txBody>
                    <a:bodyPr>
                      <a:noAutofit/>
                    </a:bodyPr>
                    <a:lstStyle/>
                    <a:p>
                      <a:pPr lvl="0" rtl="0" algn="ctr">
                        <a:lnSpc>
                          <a:spcPct val="115000"/>
                        </a:lnSpc>
                        <a:spcBef>
                          <a:spcPts val="0"/>
                        </a:spcBef>
                        <a:buNone/>
                      </a:pPr>
                      <a:r>
                        <a:rPr b="1" i="1" lang="en-US" sz="900">
                          <a:solidFill>
                            <a:srgbClr val="F3F3F3"/>
                          </a:solidFill>
                        </a:rPr>
                        <a:t>0.8415</a:t>
                      </a: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c>
                  <a:txBody>
                    <a:bodyPr>
                      <a:noAutofit/>
                    </a:bodyPr>
                    <a:lstStyle/>
                    <a:p>
                      <a:pPr lvl="0" rtl="0">
                        <a:spcBef>
                          <a:spcPts val="0"/>
                        </a:spcBef>
                        <a:buNone/>
                      </a:pPr>
                      <a:r>
                        <a:t/>
                      </a:r>
                      <a:endParaRPr/>
                    </a:p>
                  </a:txBody>
                  <a:tcPr marT="19050" marB="19050" marR="28575" marL="28575" anchor="b">
                    <a:solidFill>
                      <a:srgbClr val="F3F3F3"/>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16</a:t>
                      </a:r>
                    </a:p>
                  </a:txBody>
                  <a:tcPr marT="19050" marB="19050" marR="28575" marL="28575" anchor="b"/>
                </a:tc>
                <a:tc>
                  <a:txBody>
                    <a:bodyPr>
                      <a:noAutofit/>
                    </a:bodyPr>
                    <a:lstStyle/>
                    <a:p>
                      <a:pPr lvl="0" rtl="0" algn="ctr">
                        <a:lnSpc>
                          <a:spcPct val="115000"/>
                        </a:lnSpc>
                        <a:spcBef>
                          <a:spcPts val="0"/>
                        </a:spcBef>
                        <a:buNone/>
                      </a:pPr>
                      <a:r>
                        <a:rPr b="1" lang="en-US" sz="900"/>
                        <a:t>16</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0.1834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0.9440</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0.7214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0.8226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c>
                  <a:txBody>
                    <a:bodyPr>
                      <a:noAutofit/>
                    </a:bodyPr>
                    <a:lstStyle/>
                    <a:p>
                      <a:pPr lvl="0" rtl="0" algn="ctr">
                        <a:lnSpc>
                          <a:spcPct val="115000"/>
                        </a:lnSpc>
                        <a:spcBef>
                          <a:spcPts val="0"/>
                        </a:spcBef>
                        <a:buNone/>
                      </a:pPr>
                      <a:r>
                        <a:rPr b="1" i="1" lang="en-US" sz="900"/>
                        <a:t>0.00%</a:t>
                      </a:r>
                    </a:p>
                  </a:txBody>
                  <a:tcPr marT="19050" marB="19050" marR="28575" marL="28575" anchor="b">
                    <a:solidFill>
                      <a:srgbClr val="FCE8B2"/>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32</a:t>
                      </a:r>
                    </a:p>
                  </a:txBody>
                  <a:tcPr marT="19050" marB="19050" marR="28575" marL="28575" anchor="b"/>
                </a:tc>
                <a:tc>
                  <a:txBody>
                    <a:bodyPr>
                      <a:noAutofit/>
                    </a:bodyPr>
                    <a:lstStyle/>
                    <a:p>
                      <a:pPr lvl="0" rtl="0" algn="ctr">
                        <a:lnSpc>
                          <a:spcPct val="115000"/>
                        </a:lnSpc>
                        <a:spcBef>
                          <a:spcPts val="0"/>
                        </a:spcBef>
                        <a:buNone/>
                      </a:pPr>
                      <a:r>
                        <a:rPr b="1" lang="en-US" sz="900"/>
                        <a:t>16</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0.1671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0.9515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0.7904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0.8151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8.89%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0.79%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-9.56%</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-0.91%</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32</a:t>
                      </a:r>
                    </a:p>
                  </a:txBody>
                  <a:tcPr marT="19050" marB="19050" marR="28575" marL="28575" anchor="b"/>
                </a:tc>
                <a:tc>
                  <a:txBody>
                    <a:bodyPr>
                      <a:noAutofit/>
                    </a:bodyPr>
                    <a:lstStyle/>
                    <a:p>
                      <a:pPr lvl="0" rtl="0" algn="ctr">
                        <a:lnSpc>
                          <a:spcPct val="115000"/>
                        </a:lnSpc>
                        <a:spcBef>
                          <a:spcPts val="0"/>
                        </a:spcBef>
                        <a:buNone/>
                      </a:pPr>
                      <a:r>
                        <a:rPr b="1" lang="en-US" sz="900"/>
                        <a:t>32</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0.1121</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0.9704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0.5823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0.8327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38.88%</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2.80%</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19.28%</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1.23%</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64</a:t>
                      </a:r>
                    </a:p>
                  </a:txBody>
                  <a:tcPr marT="19050" marB="19050" marR="28575" marL="28575" anchor="b"/>
                </a:tc>
                <a:tc>
                  <a:txBody>
                    <a:bodyPr>
                      <a:noAutofit/>
                    </a:bodyPr>
                    <a:lstStyle/>
                    <a:p>
                      <a:pPr lvl="0" rtl="0" algn="ctr">
                        <a:lnSpc>
                          <a:spcPct val="115000"/>
                        </a:lnSpc>
                        <a:spcBef>
                          <a:spcPts val="0"/>
                        </a:spcBef>
                        <a:buNone/>
                      </a:pPr>
                      <a:r>
                        <a:rPr b="1" lang="en-US" sz="900"/>
                        <a:t>32</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0.1112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0.9666</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0.6793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0.8239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39.37%</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2.39%</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5.84%</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0.16%</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64</a:t>
                      </a:r>
                    </a:p>
                  </a:txBody>
                  <a:tcPr marT="19050" marB="19050" marR="28575" marL="28575" anchor="b"/>
                </a:tc>
                <a:tc>
                  <a:txBody>
                    <a:bodyPr>
                      <a:noAutofit/>
                    </a:bodyPr>
                    <a:lstStyle/>
                    <a:p>
                      <a:pPr lvl="0" rtl="0" algn="ctr">
                        <a:lnSpc>
                          <a:spcPct val="115000"/>
                        </a:lnSpc>
                        <a:spcBef>
                          <a:spcPts val="0"/>
                        </a:spcBef>
                        <a:buNone/>
                      </a:pPr>
                      <a:r>
                        <a:rPr b="1" lang="en-US" sz="900"/>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0.1069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0.9717</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0.6413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0.8264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41.71%</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2.93%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11.10%</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0.46%</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128</a:t>
                      </a:r>
                    </a:p>
                  </a:txBody>
                  <a:tcPr marT="19050" marB="19050" marR="28575" marL="28575" anchor="b"/>
                </a:tc>
                <a:tc>
                  <a:txBody>
                    <a:bodyPr>
                      <a:noAutofit/>
                    </a:bodyPr>
                    <a:lstStyle/>
                    <a:p>
                      <a:pPr lvl="0" rtl="0" algn="ctr">
                        <a:lnSpc>
                          <a:spcPct val="115000"/>
                        </a:lnSpc>
                        <a:spcBef>
                          <a:spcPts val="0"/>
                        </a:spcBef>
                        <a:buNone/>
                      </a:pPr>
                      <a:r>
                        <a:rPr b="1" lang="en-US" sz="900"/>
                        <a:t>64</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0.1048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0.9688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0.6495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0.8164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42.86%</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2.63%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9.97%</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-0.75%</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128</a:t>
                      </a:r>
                    </a:p>
                  </a:txBody>
                  <a:tcPr marT="19050" marB="19050" marR="28575" marL="28575" anchor="b"/>
                </a:tc>
                <a:tc>
                  <a:txBody>
                    <a:bodyPr>
                      <a:noAutofit/>
                    </a:bodyPr>
                    <a:lstStyle/>
                    <a:p>
                      <a:pPr lvl="0" rtl="0" algn="ctr">
                        <a:lnSpc>
                          <a:spcPct val="115000"/>
                        </a:lnSpc>
                        <a:spcBef>
                          <a:spcPts val="0"/>
                        </a:spcBef>
                        <a:buNone/>
                      </a:pPr>
                      <a:r>
                        <a:rPr b="1" lang="en-US" sz="900"/>
                        <a:t>128</a:t>
                      </a:r>
                    </a:p>
                  </a:txBody>
                  <a:tcPr marT="19050" marB="19050" marR="28575" marL="28575" anchor="b"/>
                </a:tc>
                <a:tc>
                  <a:txBody>
                    <a:bodyPr>
                      <a:noAutofit/>
                    </a:bodyPr>
                    <a:lstStyle/>
                    <a:p>
                      <a:pPr lvl="0" rtl="0" algn="ctr">
                        <a:lnSpc>
                          <a:spcPct val="115000"/>
                        </a:lnSpc>
                        <a:spcBef>
                          <a:spcPts val="0"/>
                        </a:spcBef>
                        <a:buNone/>
                      </a:pPr>
                      <a:r>
                        <a:rPr b="1" i="1" lang="en-US" sz="900"/>
                        <a:t>0.0918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0.9745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0.6123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0.8252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49.95%</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3.23%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15.12%</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0.32%</a:t>
                      </a:r>
                    </a:p>
                  </a:txBody>
                  <a:tcPr marT="19050" marB="19050" marR="28575" marL="28575" anchor="b">
                    <a:solidFill>
                      <a:srgbClr val="B7E1CD"/>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256</a:t>
                      </a:r>
                    </a:p>
                  </a:txBody>
                  <a:tcPr marT="19050" marB="19050" marR="28575" marL="28575" anchor="b"/>
                </a:tc>
                <a:tc>
                  <a:txBody>
                    <a:bodyPr>
                      <a:noAutofit/>
                    </a:bodyPr>
                    <a:lstStyle/>
                    <a:p>
                      <a:pPr lvl="0" rtl="0" algn="ctr">
                        <a:lnSpc>
                          <a:spcPct val="115000"/>
                        </a:lnSpc>
                        <a:spcBef>
                          <a:spcPts val="0"/>
                        </a:spcBef>
                        <a:buNone/>
                      </a:pPr>
                      <a:r>
                        <a:rPr b="1" lang="en-US" sz="900"/>
                        <a:t>128</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0.1455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0.9604</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0.5913</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0.8138</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20.67%</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1.74%</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18.03%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-1.07%</a:t>
                      </a:r>
                    </a:p>
                  </a:txBody>
                  <a:tcPr marT="19050" marB="19050" marR="28575" marL="28575" anchor="b">
                    <a:solidFill>
                      <a:srgbClr val="F4C7C3"/>
                    </a:solidFill>
                  </a:tcPr>
                </a:tc>
              </a:tr>
              <a:tr h="200025">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0.5</a:t>
                      </a:r>
                    </a:p>
                  </a:txBody>
                  <a:tcPr marT="19050" marB="19050" marR="28575" marL="28575" anchor="b"/>
                </a:tc>
                <a:tc>
                  <a:txBody>
                    <a:bodyPr>
                      <a:noAutofit/>
                    </a:bodyPr>
                    <a:lstStyle/>
                    <a:p>
                      <a:pPr lvl="0" rtl="0" algn="ctr">
                        <a:lnSpc>
                          <a:spcPct val="115000"/>
                        </a:lnSpc>
                        <a:spcBef>
                          <a:spcPts val="0"/>
                        </a:spcBef>
                        <a:buNone/>
                      </a:pPr>
                      <a:r>
                        <a:rPr b="1" lang="en-US" sz="900">
                          <a:solidFill>
                            <a:srgbClr val="999999"/>
                          </a:solidFill>
                        </a:rPr>
                        <a:t>1024</a:t>
                      </a:r>
                    </a:p>
                  </a:txBody>
                  <a:tcPr marT="19050" marB="19050" marR="28575" marL="28575" anchor="b"/>
                </a:tc>
                <a:tc>
                  <a:txBody>
                    <a:bodyPr>
                      <a:noAutofit/>
                    </a:bodyPr>
                    <a:lstStyle/>
                    <a:p>
                      <a:pPr lvl="0" rtl="0" algn="ctr">
                        <a:lnSpc>
                          <a:spcPct val="115000"/>
                        </a:lnSpc>
                        <a:spcBef>
                          <a:spcPts val="0"/>
                        </a:spcBef>
                        <a:buNone/>
                      </a:pPr>
                      <a:r>
                        <a:rPr b="1" lang="en-US" sz="900"/>
                        <a:t>256</a:t>
                      </a:r>
                    </a:p>
                  </a:txBody>
                  <a:tcPr marT="19050" marB="19050" marR="28575" marL="28575" anchor="b"/>
                </a:tc>
                <a:tc>
                  <a:txBody>
                    <a:bodyPr>
                      <a:noAutofit/>
                    </a:bodyPr>
                    <a:lstStyle/>
                    <a:p>
                      <a:pPr lvl="0" rtl="0" algn="ctr">
                        <a:lnSpc>
                          <a:spcPct val="115000"/>
                        </a:lnSpc>
                        <a:spcBef>
                          <a:spcPts val="0"/>
                        </a:spcBef>
                        <a:buNone/>
                      </a:pPr>
                      <a:r>
                        <a:rPr b="1" lang="en-US" sz="900"/>
                        <a:t>256</a:t>
                      </a:r>
                    </a:p>
                  </a:txBody>
                  <a:tcPr marT="19050" marB="19050" marR="28575" marL="28575" anchor="b"/>
                </a:tc>
                <a:tc>
                  <a:txBody>
                    <a:bodyPr>
                      <a:noAutofit/>
                    </a:bodyPr>
                    <a:lstStyle/>
                    <a:p>
                      <a:pPr lvl="0" rtl="0" algn="ctr">
                        <a:lnSpc>
                          <a:spcPct val="115000"/>
                        </a:lnSpc>
                        <a:spcBef>
                          <a:spcPts val="0"/>
                        </a:spcBef>
                        <a:buNone/>
                      </a:pPr>
                      <a:r>
                        <a:rPr b="1" i="1" lang="en-US" sz="900">
                          <a:solidFill>
                            <a:srgbClr val="999999"/>
                          </a:solidFill>
                        </a:rPr>
                        <a:t>0.1802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0.9462</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0.7559</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solidFill>
                            <a:srgbClr val="999999"/>
                          </a:solidFill>
                        </a:rPr>
                        <a:t>0.7585</a:t>
                      </a:r>
                    </a:p>
                  </a:txBody>
                  <a:tcPr marT="19050" marB="19050" marR="28575" marL="28575" anchor="b">
                    <a:solidFill>
                      <a:srgbClr val="CFE2F3"/>
                    </a:solidFill>
                  </a:tcPr>
                </a:tc>
                <a:tc>
                  <a:txBody>
                    <a:bodyPr>
                      <a:noAutofit/>
                    </a:bodyPr>
                    <a:lstStyle/>
                    <a:p>
                      <a:pPr lvl="0" rtl="0" algn="ctr">
                        <a:lnSpc>
                          <a:spcPct val="115000"/>
                        </a:lnSpc>
                        <a:spcBef>
                          <a:spcPts val="0"/>
                        </a:spcBef>
                        <a:buNone/>
                      </a:pPr>
                      <a:r>
                        <a:rPr b="1" i="1" lang="en-US" sz="900"/>
                        <a:t>1.74%</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0.23%</a:t>
                      </a:r>
                    </a:p>
                  </a:txBody>
                  <a:tcPr marT="19050" marB="19050" marR="28575" marL="28575" anchor="b">
                    <a:solidFill>
                      <a:srgbClr val="B7E1CD"/>
                    </a:solidFill>
                  </a:tcPr>
                </a:tc>
                <a:tc>
                  <a:txBody>
                    <a:bodyPr>
                      <a:noAutofit/>
                    </a:bodyPr>
                    <a:lstStyle/>
                    <a:p>
                      <a:pPr lvl="0" rtl="0" algn="ctr">
                        <a:lnSpc>
                          <a:spcPct val="115000"/>
                        </a:lnSpc>
                        <a:spcBef>
                          <a:spcPts val="0"/>
                        </a:spcBef>
                        <a:buNone/>
                      </a:pPr>
                      <a:r>
                        <a:rPr b="1" i="1" lang="en-US" sz="900"/>
                        <a:t>-4.78%</a:t>
                      </a:r>
                    </a:p>
                  </a:txBody>
                  <a:tcPr marT="19050" marB="19050" marR="28575" marL="28575" anchor="b">
                    <a:solidFill>
                      <a:srgbClr val="F4C7C3"/>
                    </a:solidFill>
                  </a:tcPr>
                </a:tc>
                <a:tc>
                  <a:txBody>
                    <a:bodyPr>
                      <a:noAutofit/>
                    </a:bodyPr>
                    <a:lstStyle/>
                    <a:p>
                      <a:pPr lvl="0" rtl="0" algn="ctr">
                        <a:lnSpc>
                          <a:spcPct val="115000"/>
                        </a:lnSpc>
                        <a:spcBef>
                          <a:spcPts val="0"/>
                        </a:spcBef>
                        <a:buNone/>
                      </a:pPr>
                      <a:r>
                        <a:rPr b="1" i="1" lang="en-US" sz="900"/>
                        <a:t>-7.79%</a:t>
                      </a:r>
                    </a:p>
                  </a:txBody>
                  <a:tcPr marT="19050" marB="19050" marR="28575" marL="28575" anchor="b">
                    <a:solidFill>
                      <a:srgbClr val="F4C7C3"/>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Eredmények</a:t>
            </a:r>
          </a:p>
        </p:txBody>
      </p:sp>
      <p:sp>
        <p:nvSpPr>
          <p:cNvPr id="287" name="Shape 287"/>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pic>
        <p:nvPicPr>
          <p:cNvPr id="288" name="Shape 288" title="Chart"/>
          <p:cNvPicPr preferRelativeResize="0"/>
          <p:nvPr/>
        </p:nvPicPr>
        <p:blipFill>
          <a:blip r:embed="rId4">
            <a:alphaModFix/>
          </a:blip>
          <a:stretch>
            <a:fillRect/>
          </a:stretch>
        </p:blipFill>
        <p:spPr>
          <a:xfrm>
            <a:off x="782587" y="1085037"/>
            <a:ext cx="7578824" cy="4687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latin typeface="Arial"/>
                <a:ea typeface="Arial"/>
                <a:cs typeface="Arial"/>
                <a:sym typeface="Arial"/>
              </a:rPr>
              <a:t>Eredmények</a:t>
            </a:r>
          </a:p>
        </p:txBody>
      </p:sp>
      <p:sp>
        <p:nvSpPr>
          <p:cNvPr id="295" name="Shape 295"/>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/23</a:t>
            </a:r>
          </a:p>
        </p:txBody>
      </p:sp>
      <p:pic>
        <p:nvPicPr>
          <p:cNvPr id="296" name="Shape 296"/>
          <p:cNvPicPr preferRelativeResize="0"/>
          <p:nvPr/>
        </p:nvPicPr>
        <p:blipFill rotWithShape="1">
          <a:blip r:embed="rId3">
            <a:alphaModFix/>
          </a:blip>
          <a:srcRect b="0" l="0" r="0" t="7398"/>
          <a:stretch/>
        </p:blipFill>
        <p:spPr>
          <a:xfrm>
            <a:off x="159950" y="1127375"/>
            <a:ext cx="8824100" cy="500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Feladat és cél megfogalmazása</a:t>
            </a:r>
          </a:p>
        </p:txBody>
      </p:sp>
      <p:sp>
        <p:nvSpPr>
          <p:cNvPr id="166" name="Shape 166"/>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rtl="0" algn="just">
              <a:spcBef>
                <a:spcPts val="0"/>
              </a:spcBef>
              <a:buClr>
                <a:schemeClr val="dk1"/>
              </a:buClr>
              <a:buSzPct val="25000"/>
              <a:buFont typeface="Arial"/>
              <a:buNone/>
            </a:pPr>
            <a:r>
              <a:rPr lang="en-US" sz="2200">
                <a:solidFill>
                  <a:srgbClr val="222222"/>
                </a:solidFill>
                <a:latin typeface="Arial"/>
                <a:ea typeface="Arial"/>
                <a:cs typeface="Arial"/>
                <a:sym typeface="Arial"/>
              </a:rPr>
              <a:t>Feladatunk a Painter by Numbers nevű Kaggle versenyre épül, ahol a cél megtudni, hogy egy festő milyen mértékben hagy maga után ‘nyomot’, illetve ezen stílusjegyek </a:t>
            </a:r>
            <a:r>
              <a:rPr lang="en-US" sz="2200">
                <a:solidFill>
                  <a:srgbClr val="222222"/>
                </a:solidFill>
                <a:latin typeface="Arial"/>
                <a:ea typeface="Arial"/>
                <a:cs typeface="Arial"/>
                <a:sym typeface="Arial"/>
              </a:rPr>
              <a:t>segítségével </a:t>
            </a:r>
            <a:r>
              <a:rPr lang="en-US" sz="2200">
                <a:solidFill>
                  <a:srgbClr val="222222"/>
                </a:solidFill>
                <a:latin typeface="Arial"/>
                <a:ea typeface="Arial"/>
                <a:cs typeface="Arial"/>
                <a:sym typeface="Arial"/>
              </a:rPr>
              <a:t>tetszőleges (akár különböző stílusú vagy technikájú) festmény esetén megállapítható-e pontosan a festő személye. </a:t>
            </a:r>
            <a:r>
              <a:rPr lang="en-US" sz="2200">
                <a:latin typeface="Arial"/>
                <a:ea typeface="Arial"/>
                <a:cs typeface="Arial"/>
                <a:sym typeface="Arial"/>
              </a:rPr>
              <a:t> </a:t>
            </a:r>
          </a:p>
          <a:p>
            <a:pPr indent="0" lvl="0" marL="0" rtl="0">
              <a:lnSpc>
                <a:spcPct val="100000"/>
              </a:lnSpc>
              <a:spcBef>
                <a:spcPts val="2000"/>
              </a:spcBef>
              <a:spcAft>
                <a:spcPts val="1000"/>
              </a:spcAft>
              <a:buClr>
                <a:schemeClr val="dk1"/>
              </a:buClr>
              <a:buSzPct val="25000"/>
              <a:buFont typeface="Arial"/>
              <a:buNone/>
            </a:pPr>
            <a:r>
              <a:rPr lang="en-US" sz="2200">
                <a:latin typeface="Arial"/>
                <a:ea typeface="Arial"/>
                <a:cs typeface="Arial"/>
                <a:sym typeface="Arial"/>
              </a:rPr>
              <a:t>Feladataink:</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ConvNet-ek megismerése és irodalomkutatás </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Adatok előfeldoglozása  </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Hálózatunk megtervezése, implementálása</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A hálózat tanítása</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Tesztelés és eredmény validálás</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Optimalizáció</a:t>
            </a:r>
          </a:p>
          <a:p>
            <a:pPr indent="-342900" lvl="0" marL="457200" rtl="0" algn="just">
              <a:lnSpc>
                <a:spcPct val="125000"/>
              </a:lnSpc>
              <a:spcBef>
                <a:spcPts val="0"/>
              </a:spcBef>
              <a:spcAft>
                <a:spcPts val="1000"/>
              </a:spcAft>
              <a:buClr>
                <a:srgbClr val="222222"/>
              </a:buClr>
              <a:buSzPct val="100000"/>
            </a:pPr>
            <a:r>
              <a:rPr lang="en-US" sz="1800">
                <a:solidFill>
                  <a:srgbClr val="222222"/>
                </a:solidFill>
                <a:latin typeface="Arial"/>
                <a:ea typeface="Arial"/>
                <a:cs typeface="Arial"/>
                <a:sym typeface="Arial"/>
              </a:rPr>
              <a:t>Interfész készítés</a:t>
            </a:r>
          </a:p>
        </p:txBody>
      </p:sp>
      <p:sp>
        <p:nvSpPr>
          <p:cNvPr id="167" name="Shape 167"/>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lang="en-US">
                <a:latin typeface="Arial"/>
                <a:ea typeface="Arial"/>
                <a:cs typeface="Arial"/>
                <a:sym typeface="Arial"/>
              </a:rPr>
              <a:t>Webes felület - Keras.JS</a:t>
            </a:r>
          </a:p>
        </p:txBody>
      </p:sp>
      <p:sp>
        <p:nvSpPr>
          <p:cNvPr id="302" name="Shape 302"/>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393700" lvl="0" marL="457200" marR="0" rtl="0" algn="just">
              <a:lnSpc>
                <a:spcPct val="115000"/>
              </a:lnSpc>
              <a:spcBef>
                <a:spcPts val="1000"/>
              </a:spcBef>
              <a:spcAft>
                <a:spcPts val="2000"/>
              </a:spcAft>
              <a:buClr>
                <a:schemeClr val="dk1"/>
              </a:buClr>
              <a:buSzPct val="100000"/>
            </a:pPr>
            <a:r>
              <a:rPr lang="en-US" sz="2600">
                <a:latin typeface="Arial"/>
                <a:ea typeface="Arial"/>
                <a:cs typeface="Arial"/>
                <a:sym typeface="Arial"/>
              </a:rPr>
              <a:t>A szükséges fájlok tárolásán kívül minden kliens oldalon zajlik</a:t>
            </a:r>
          </a:p>
          <a:p>
            <a:pPr indent="-393700" lvl="0" marL="457200" marR="0" rtl="0" algn="just">
              <a:lnSpc>
                <a:spcPct val="115000"/>
              </a:lnSpc>
              <a:spcBef>
                <a:spcPts val="1000"/>
              </a:spcBef>
              <a:spcAft>
                <a:spcPts val="2000"/>
              </a:spcAft>
              <a:buClr>
                <a:schemeClr val="dk1"/>
              </a:buClr>
              <a:buSzPct val="100000"/>
            </a:pPr>
            <a:r>
              <a:rPr lang="en-US" sz="2600">
                <a:latin typeface="Arial"/>
                <a:ea typeface="Arial"/>
                <a:cs typeface="Arial"/>
                <a:sym typeface="Arial"/>
              </a:rPr>
              <a:t>A hálózat exportált modelljét használja</a:t>
            </a:r>
          </a:p>
          <a:p>
            <a:pPr indent="-393700" lvl="0" marL="457200" marR="0" rtl="0" algn="just">
              <a:lnSpc>
                <a:spcPct val="115000"/>
              </a:lnSpc>
              <a:spcBef>
                <a:spcPts val="0"/>
              </a:spcBef>
              <a:spcAft>
                <a:spcPts val="2000"/>
              </a:spcAft>
              <a:buSzPct val="100000"/>
            </a:pPr>
            <a:r>
              <a:rPr lang="en-US" sz="2600">
                <a:latin typeface="Arial"/>
                <a:ea typeface="Arial"/>
                <a:cs typeface="Arial"/>
                <a:sym typeface="Arial"/>
              </a:rPr>
              <a:t>A feltöltött képet átküldi a hálózaton, majd a kapott eredményt megjeleníti</a:t>
            </a:r>
          </a:p>
          <a:p>
            <a:pPr indent="-393700" lvl="0" marL="457200" marR="0" rtl="0" algn="just">
              <a:lnSpc>
                <a:spcPct val="115000"/>
              </a:lnSpc>
              <a:spcBef>
                <a:spcPts val="0"/>
              </a:spcBef>
              <a:spcAft>
                <a:spcPts val="2000"/>
              </a:spcAft>
              <a:buSzPct val="100000"/>
            </a:pPr>
            <a:r>
              <a:rPr lang="en-US" sz="2600">
                <a:latin typeface="Arial"/>
                <a:ea typeface="Arial"/>
                <a:cs typeface="Arial"/>
                <a:sym typeface="Arial"/>
              </a:rPr>
              <a:t>Végeredmény: TOP 3 esélyes festő </a:t>
            </a:r>
          </a:p>
          <a:p>
            <a:pPr indent="-393700" lvl="0" marL="457200" marR="0" rtl="0" algn="just">
              <a:lnSpc>
                <a:spcPct val="115000"/>
              </a:lnSpc>
              <a:spcBef>
                <a:spcPts val="0"/>
              </a:spcBef>
              <a:spcAft>
                <a:spcPts val="2000"/>
              </a:spcAft>
              <a:buSzPct val="100000"/>
              <a:buFont typeface="Arial"/>
            </a:pPr>
            <a:r>
              <a:rPr lang="en-US" sz="2600">
                <a:latin typeface="Arial"/>
                <a:ea typeface="Arial"/>
                <a:cs typeface="Arial"/>
                <a:sym typeface="Arial"/>
              </a:rPr>
              <a:t>Reszponzív, minimal, drag &amp; drop</a:t>
            </a:r>
          </a:p>
        </p:txBody>
      </p:sp>
      <p:sp>
        <p:nvSpPr>
          <p:cNvPr id="303" name="Shape 303"/>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Demo</a:t>
            </a:r>
          </a:p>
        </p:txBody>
      </p:sp>
      <p:sp>
        <p:nvSpPr>
          <p:cNvPr id="309" name="Shape 309"/>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pic>
        <p:nvPicPr>
          <p:cNvPr id="310" name="Shape 310"/>
          <p:cNvPicPr preferRelativeResize="0"/>
          <p:nvPr/>
        </p:nvPicPr>
        <p:blipFill>
          <a:blip r:embed="rId3">
            <a:alphaModFix/>
          </a:blip>
          <a:stretch>
            <a:fillRect/>
          </a:stretch>
        </p:blipFill>
        <p:spPr>
          <a:xfrm>
            <a:off x="393100" y="1027890"/>
            <a:ext cx="8357791" cy="51887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t>Web Service</a:t>
            </a:r>
          </a:p>
        </p:txBody>
      </p:sp>
      <p:sp>
        <p:nvSpPr>
          <p:cNvPr id="317" name="Shape 317"/>
          <p:cNvSpPr txBox="1"/>
          <p:nvPr>
            <p:ph idx="1" type="body"/>
          </p:nvPr>
        </p:nvSpPr>
        <p:spPr>
          <a:xfrm>
            <a:off x="210678" y="1034612"/>
            <a:ext cx="8790600" cy="5175300"/>
          </a:xfrm>
          <a:prstGeom prst="rect">
            <a:avLst/>
          </a:prstGeom>
        </p:spPr>
        <p:txBody>
          <a:bodyPr anchorCtr="0" anchor="t" bIns="91425" lIns="91425" rIns="91425" tIns="91425">
            <a:noAutofit/>
          </a:bodyPr>
          <a:lstStyle/>
          <a:p>
            <a:pPr indent="-393700" lvl="0" marL="457200" rtl="0" algn="just">
              <a:lnSpc>
                <a:spcPct val="120000"/>
              </a:lnSpc>
              <a:spcBef>
                <a:spcPts val="0"/>
              </a:spcBef>
              <a:spcAft>
                <a:spcPts val="1000"/>
              </a:spcAft>
              <a:buSzPct val="100000"/>
              <a:buFont typeface="Arial"/>
            </a:pPr>
            <a:r>
              <a:rPr lang="en-US" sz="2600">
                <a:latin typeface="Arial"/>
                <a:ea typeface="Arial"/>
                <a:cs typeface="Arial"/>
                <a:sym typeface="Arial"/>
              </a:rPr>
              <a:t>a hálóból kiexportált modelt és súlyokat használja</a:t>
            </a:r>
          </a:p>
          <a:p>
            <a:pPr indent="-393700" lvl="0" marL="457200" rtl="0" algn="just">
              <a:lnSpc>
                <a:spcPct val="120000"/>
              </a:lnSpc>
              <a:spcBef>
                <a:spcPts val="0"/>
              </a:spcBef>
              <a:spcAft>
                <a:spcPts val="1000"/>
              </a:spcAft>
              <a:buSzPct val="100000"/>
            </a:pPr>
            <a:r>
              <a:rPr lang="en-US" sz="2600">
                <a:latin typeface="Arial"/>
                <a:ea typeface="Arial"/>
                <a:cs typeface="Arial"/>
                <a:sym typeface="Arial"/>
              </a:rPr>
              <a:t>bemenet: tetszőleges jpeg</a:t>
            </a:r>
          </a:p>
          <a:p>
            <a:pPr indent="-393700" lvl="0" marL="457200" rtl="0" algn="just">
              <a:lnSpc>
                <a:spcPct val="120000"/>
              </a:lnSpc>
              <a:spcBef>
                <a:spcPts val="0"/>
              </a:spcBef>
              <a:spcAft>
                <a:spcPts val="1000"/>
              </a:spcAft>
              <a:buSzPct val="100000"/>
            </a:pPr>
            <a:r>
              <a:rPr lang="en-US" sz="2600">
                <a:latin typeface="Arial"/>
                <a:ea typeface="Arial"/>
                <a:cs typeface="Arial"/>
                <a:sym typeface="Arial"/>
              </a:rPr>
              <a:t>a bemeneti kép feldolgozását is elvégzi</a:t>
            </a:r>
          </a:p>
          <a:p>
            <a:pPr indent="-393700" lvl="0" marL="457200" rtl="0" algn="just">
              <a:lnSpc>
                <a:spcPct val="120000"/>
              </a:lnSpc>
              <a:spcBef>
                <a:spcPts val="0"/>
              </a:spcBef>
              <a:spcAft>
                <a:spcPts val="1000"/>
              </a:spcAft>
              <a:buSzPct val="100000"/>
            </a:pPr>
            <a:r>
              <a:rPr lang="en-US" sz="2600">
                <a:latin typeface="Arial"/>
                <a:ea typeface="Arial"/>
                <a:cs typeface="Arial"/>
                <a:sym typeface="Arial"/>
              </a:rPr>
              <a:t>kimenet: három legesélyesebb festő azonosítója, illetve valószínűségük</a:t>
            </a:r>
          </a:p>
          <a:p>
            <a:pPr indent="-393700" lvl="0" marL="457200" rtl="0" algn="just">
              <a:lnSpc>
                <a:spcPct val="120000"/>
              </a:lnSpc>
              <a:spcBef>
                <a:spcPts val="0"/>
              </a:spcBef>
              <a:spcAft>
                <a:spcPts val="1000"/>
              </a:spcAft>
              <a:buSzPct val="100000"/>
            </a:pPr>
            <a:r>
              <a:rPr lang="en-US" sz="2600">
                <a:latin typeface="Arial"/>
                <a:ea typeface="Arial"/>
                <a:cs typeface="Arial"/>
                <a:sym typeface="Arial"/>
              </a:rPr>
              <a:t>Python nyelven megvalósítva a hálóval való könnyű kapcsolás érdekében</a:t>
            </a:r>
          </a:p>
          <a:p>
            <a:pPr indent="-393700" lvl="0" marL="457200" rtl="0" algn="just">
              <a:lnSpc>
                <a:spcPct val="120000"/>
              </a:lnSpc>
              <a:spcBef>
                <a:spcPts val="0"/>
              </a:spcBef>
              <a:spcAft>
                <a:spcPts val="1000"/>
              </a:spcAft>
              <a:buSzPct val="100000"/>
            </a:pPr>
            <a:r>
              <a:rPr lang="en-US" sz="2600">
                <a:latin typeface="Arial"/>
                <a:ea typeface="Arial"/>
                <a:cs typeface="Arial"/>
                <a:sym typeface="Arial"/>
              </a:rPr>
              <a:t>Flask keretrendszer</a:t>
            </a:r>
          </a:p>
          <a:p>
            <a:pPr indent="0" lvl="0" marL="0" rtl="0" algn="just">
              <a:lnSpc>
                <a:spcPct val="115000"/>
              </a:lnSpc>
              <a:spcBef>
                <a:spcPts val="0"/>
              </a:spcBef>
              <a:spcAft>
                <a:spcPts val="1000"/>
              </a:spcAft>
              <a:buNone/>
            </a:pPr>
            <a:r>
              <a:t/>
            </a:r>
            <a:endParaRPr sz="2600">
              <a:latin typeface="Arial"/>
              <a:ea typeface="Arial"/>
              <a:cs typeface="Arial"/>
              <a:sym typeface="Arial"/>
            </a:endParaRPr>
          </a:p>
          <a:p>
            <a:pPr lvl="0">
              <a:lnSpc>
                <a:spcPct val="115000"/>
              </a:lnSpc>
              <a:spcBef>
                <a:spcPts val="0"/>
              </a:spcBef>
              <a:spcAft>
                <a:spcPts val="1000"/>
              </a:spcAft>
              <a:buNone/>
            </a:pPr>
            <a:r>
              <a:t/>
            </a:r>
            <a:endParaRPr sz="2600"/>
          </a:p>
        </p:txBody>
      </p:sp>
      <p:sp>
        <p:nvSpPr>
          <p:cNvPr id="318" name="Shape 318"/>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/15</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333375" y="176464"/>
            <a:ext cx="8667900" cy="699000"/>
          </a:xfrm>
          <a:prstGeom prst="rect">
            <a:avLst/>
          </a:prstGeom>
        </p:spPr>
        <p:txBody>
          <a:bodyPr anchorCtr="0" anchor="ctr" bIns="91425" lIns="91425" rIns="91425" tIns="91425">
            <a:noAutofit/>
          </a:bodyPr>
          <a:lstStyle/>
          <a:p>
            <a:pPr lvl="0">
              <a:spcBef>
                <a:spcPts val="0"/>
              </a:spcBef>
              <a:buNone/>
            </a:pPr>
            <a:r>
              <a:rPr lang="en-US"/>
              <a:t>iOS App</a:t>
            </a:r>
          </a:p>
        </p:txBody>
      </p:sp>
      <p:sp>
        <p:nvSpPr>
          <p:cNvPr id="325" name="Shape 325"/>
          <p:cNvSpPr txBox="1"/>
          <p:nvPr>
            <p:ph idx="1" type="body"/>
          </p:nvPr>
        </p:nvSpPr>
        <p:spPr>
          <a:xfrm>
            <a:off x="176703" y="1297400"/>
            <a:ext cx="8790600" cy="5175300"/>
          </a:xfrm>
          <a:prstGeom prst="rect">
            <a:avLst/>
          </a:prstGeom>
        </p:spPr>
        <p:txBody>
          <a:bodyPr anchorCtr="0" anchor="t" bIns="91425" lIns="91425" rIns="91425" tIns="91425">
            <a:noAutofit/>
          </a:bodyPr>
          <a:lstStyle/>
          <a:p>
            <a:pPr indent="-393700" lvl="0" marL="457200" rtl="0" algn="just">
              <a:lnSpc>
                <a:spcPct val="150000"/>
              </a:lnSpc>
              <a:spcBef>
                <a:spcPts val="0"/>
              </a:spcBef>
              <a:spcAft>
                <a:spcPts val="1000"/>
              </a:spcAft>
              <a:buSzPct val="100000"/>
              <a:buFont typeface="Arial"/>
            </a:pPr>
            <a:r>
              <a:rPr lang="en-US" sz="2600">
                <a:latin typeface="Arial"/>
                <a:ea typeface="Arial"/>
                <a:cs typeface="Arial"/>
                <a:sym typeface="Arial"/>
              </a:rPr>
              <a:t>natív, Swift 3-ban megírt alkalmazás</a:t>
            </a:r>
          </a:p>
          <a:p>
            <a:pPr indent="-393700" lvl="0" marL="457200" rtl="0" algn="just">
              <a:lnSpc>
                <a:spcPct val="150000"/>
              </a:lnSpc>
              <a:spcBef>
                <a:spcPts val="0"/>
              </a:spcBef>
              <a:spcAft>
                <a:spcPts val="1000"/>
              </a:spcAft>
              <a:buSzPct val="100000"/>
              <a:buFont typeface="Arial"/>
            </a:pPr>
            <a:r>
              <a:rPr lang="en-US" sz="2600">
                <a:latin typeface="Arial"/>
                <a:ea typeface="Arial"/>
                <a:cs typeface="Arial"/>
                <a:sym typeface="Arial"/>
              </a:rPr>
              <a:t>funkcionalitásban nem tér el webes klienstől</a:t>
            </a:r>
          </a:p>
          <a:p>
            <a:pPr indent="-393700" lvl="0" marL="457200" rtl="0" algn="just">
              <a:lnSpc>
                <a:spcPct val="150000"/>
              </a:lnSpc>
              <a:spcBef>
                <a:spcPts val="0"/>
              </a:spcBef>
              <a:spcAft>
                <a:spcPts val="1000"/>
              </a:spcAft>
              <a:buSzPct val="100000"/>
              <a:buFont typeface="Arial"/>
            </a:pPr>
            <a:r>
              <a:rPr lang="en-US" sz="2600">
                <a:latin typeface="Arial"/>
                <a:ea typeface="Arial"/>
                <a:cs typeface="Arial"/>
                <a:sym typeface="Arial"/>
              </a:rPr>
              <a:t>a felhasználó képet tölthet fel a Photo Library-ből</a:t>
            </a:r>
          </a:p>
          <a:p>
            <a:pPr indent="-393700" lvl="0" marL="457200" algn="just">
              <a:lnSpc>
                <a:spcPct val="150000"/>
              </a:lnSpc>
              <a:spcBef>
                <a:spcPts val="0"/>
              </a:spcBef>
              <a:spcAft>
                <a:spcPts val="1000"/>
              </a:spcAft>
              <a:buSzPct val="100000"/>
              <a:buFont typeface="Arial"/>
            </a:pPr>
            <a:r>
              <a:rPr lang="en-US" sz="2600">
                <a:latin typeface="Arial"/>
                <a:ea typeface="Arial"/>
                <a:cs typeface="Arial"/>
                <a:sym typeface="Arial"/>
              </a:rPr>
              <a:t>az alkalmazás a webszolgáltatásnak adja a képet, és visszakapja az eredmény valid JSON-ként.</a:t>
            </a:r>
          </a:p>
        </p:txBody>
      </p:sp>
      <p:sp>
        <p:nvSpPr>
          <p:cNvPr id="326" name="Shape 326"/>
          <p:cNvSpPr txBox="1"/>
          <p:nvPr>
            <p:ph idx="12" type="sldNum"/>
          </p:nvPr>
        </p:nvSpPr>
        <p:spPr>
          <a:xfrm>
            <a:off x="8305799" y="6369050"/>
            <a:ext cx="6954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r>
              <a:rPr lang="en-US"/>
              <a:t>/15</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3959" u="none" cap="none" strike="noStrike">
                <a:solidFill>
                  <a:schemeClr val="dk1"/>
                </a:solidFill>
                <a:latin typeface="Arial"/>
                <a:ea typeface="Arial"/>
                <a:cs typeface="Arial"/>
                <a:sym typeface="Arial"/>
              </a:rPr>
              <a:t>Lehetséges továbbfejlesztési irányok</a:t>
            </a:r>
          </a:p>
        </p:txBody>
      </p:sp>
      <p:sp>
        <p:nvSpPr>
          <p:cNvPr id="332" name="Shape 332"/>
          <p:cNvSpPr txBox="1"/>
          <p:nvPr>
            <p:ph idx="1" type="body"/>
          </p:nvPr>
        </p:nvSpPr>
        <p:spPr>
          <a:xfrm>
            <a:off x="176715" y="1403825"/>
            <a:ext cx="8790600" cy="5175300"/>
          </a:xfrm>
          <a:prstGeom prst="rect">
            <a:avLst/>
          </a:prstGeom>
          <a:noFill/>
          <a:ln>
            <a:noFill/>
          </a:ln>
        </p:spPr>
        <p:txBody>
          <a:bodyPr anchorCtr="0" anchor="t" bIns="45700" lIns="91425" rIns="91425" tIns="45700">
            <a:noAutofit/>
          </a:bodyPr>
          <a:lstStyle/>
          <a:p>
            <a:pPr indent="-228600" lvl="0" marL="457200" marR="0" rtl="0" algn="just">
              <a:lnSpc>
                <a:spcPct val="150000"/>
              </a:lnSpc>
              <a:spcBef>
                <a:spcPts val="1000"/>
              </a:spcBef>
              <a:spcAft>
                <a:spcPts val="3000"/>
              </a:spcAft>
              <a:buFont typeface="Arial"/>
            </a:pPr>
            <a:r>
              <a:rPr lang="en-US">
                <a:latin typeface="Arial"/>
                <a:ea typeface="Arial"/>
                <a:cs typeface="Arial"/>
                <a:sym typeface="Arial"/>
              </a:rPr>
              <a:t>A képszintézist végző hálózat architeúrájának cseréje Inception-re a mostani VGG-ről</a:t>
            </a:r>
          </a:p>
          <a:p>
            <a:pPr indent="-228600" lvl="0" marL="457200" marR="0" rtl="0" algn="just">
              <a:lnSpc>
                <a:spcPct val="150000"/>
              </a:lnSpc>
              <a:spcBef>
                <a:spcPts val="0"/>
              </a:spcBef>
              <a:spcAft>
                <a:spcPts val="3000"/>
              </a:spcAft>
              <a:buFont typeface="Arial"/>
            </a:pPr>
            <a:r>
              <a:rPr lang="en-US">
                <a:latin typeface="Arial"/>
                <a:ea typeface="Arial"/>
                <a:cs typeface="Arial"/>
                <a:sym typeface="Arial"/>
              </a:rPr>
              <a:t>Tanítás más tanító és validációs halmazzal, rámenni speciális esetekre</a:t>
            </a:r>
          </a:p>
          <a:p>
            <a:pPr indent="0" lvl="0" marL="0" marR="0" rtl="0" algn="l">
              <a:lnSpc>
                <a:spcPct val="100000"/>
              </a:lnSpc>
              <a:spcBef>
                <a:spcPts val="0"/>
              </a:spcBef>
              <a:buClr>
                <a:schemeClr val="dk1"/>
              </a:buClr>
              <a:buSzPct val="25000"/>
              <a:buFont typeface="Arial"/>
              <a:buNone/>
            </a:pPr>
            <a:r>
              <a:t/>
            </a:r>
            <a:endParaRPr>
              <a:latin typeface="Arial"/>
              <a:ea typeface="Arial"/>
              <a:cs typeface="Arial"/>
              <a:sym typeface="Arial"/>
            </a:endParaRPr>
          </a:p>
        </p:txBody>
      </p:sp>
      <p:sp>
        <p:nvSpPr>
          <p:cNvPr id="333" name="Shape 333"/>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Összefoglalás</a:t>
            </a:r>
          </a:p>
        </p:txBody>
      </p:sp>
      <p:sp>
        <p:nvSpPr>
          <p:cNvPr id="339" name="Shape 339"/>
          <p:cNvSpPr txBox="1"/>
          <p:nvPr>
            <p:ph idx="1" type="body"/>
          </p:nvPr>
        </p:nvSpPr>
        <p:spPr>
          <a:xfrm>
            <a:off x="210553" y="1054100"/>
            <a:ext cx="8790571" cy="5175250"/>
          </a:xfrm>
          <a:prstGeom prst="rect">
            <a:avLst/>
          </a:prstGeom>
          <a:noFill/>
          <a:ln>
            <a:noFill/>
          </a:ln>
        </p:spPr>
        <p:txBody>
          <a:bodyPr anchorCtr="0" anchor="t" bIns="45700" lIns="91425" rIns="91425" tIns="45700">
            <a:noAutofit/>
          </a:bodyPr>
          <a:lstStyle/>
          <a:p>
            <a:pPr indent="0" lvl="0" marL="0" marR="0" rtl="0" algn="just">
              <a:lnSpc>
                <a:spcPct val="100000"/>
              </a:lnSpc>
              <a:spcBef>
                <a:spcPts val="1000"/>
              </a:spcBef>
              <a:spcAft>
                <a:spcPts val="2000"/>
              </a:spcAft>
              <a:buNone/>
            </a:pPr>
            <a:r>
              <a:rPr lang="en-US" sz="2400">
                <a:latin typeface="Arial"/>
                <a:ea typeface="Arial"/>
                <a:cs typeface="Arial"/>
                <a:sym typeface="Arial"/>
              </a:rPr>
              <a:t>A feladat megoldása előtt a következő célokat tűztük ki:</a:t>
            </a:r>
          </a:p>
          <a:p>
            <a:pPr indent="-381000" lvl="0" marL="457200" marR="0" rtl="0" algn="just">
              <a:lnSpc>
                <a:spcPct val="100000"/>
              </a:lnSpc>
              <a:spcBef>
                <a:spcPts val="1000"/>
              </a:spcBef>
              <a:spcAft>
                <a:spcPts val="2000"/>
              </a:spcAft>
              <a:buSzPct val="100000"/>
              <a:buFont typeface="Arial"/>
            </a:pPr>
            <a:r>
              <a:rPr lang="en-US" sz="2400">
                <a:latin typeface="Arial"/>
                <a:ea typeface="Arial"/>
                <a:cs typeface="Arial"/>
                <a:sym typeface="Arial"/>
              </a:rPr>
              <a:t>Meg tudjuk állapítani a festmények közös eredetét</a:t>
            </a:r>
          </a:p>
          <a:p>
            <a:pPr indent="-381000" lvl="0" marL="457200" marR="0" rtl="0" algn="just">
              <a:lnSpc>
                <a:spcPct val="100000"/>
              </a:lnSpc>
              <a:spcBef>
                <a:spcPts val="1000"/>
              </a:spcBef>
              <a:spcAft>
                <a:spcPts val="2000"/>
              </a:spcAft>
              <a:buSzPct val="100000"/>
              <a:buFont typeface="Arial"/>
            </a:pPr>
            <a:r>
              <a:rPr lang="en-US" sz="2400">
                <a:latin typeface="Arial"/>
                <a:ea typeface="Arial"/>
                <a:cs typeface="Arial"/>
                <a:sym typeface="Arial"/>
              </a:rPr>
              <a:t>Az eddigi próbálkozásokkal ellentétben Inception-nel</a:t>
            </a:r>
          </a:p>
          <a:p>
            <a:pPr indent="-381000" lvl="0" marL="457200" marR="0" rtl="0" algn="just">
              <a:lnSpc>
                <a:spcPct val="100000"/>
              </a:lnSpc>
              <a:spcBef>
                <a:spcPts val="1000"/>
              </a:spcBef>
              <a:spcAft>
                <a:spcPts val="2000"/>
              </a:spcAft>
              <a:buSzPct val="100000"/>
              <a:buFont typeface="Arial"/>
            </a:pPr>
            <a:r>
              <a:rPr lang="en-US" sz="2400">
                <a:latin typeface="Arial"/>
                <a:ea typeface="Arial"/>
                <a:cs typeface="Arial"/>
                <a:sym typeface="Arial"/>
              </a:rPr>
              <a:t>Tapasztalatot szerezni az előtanított hálókkal való munkában</a:t>
            </a:r>
          </a:p>
          <a:p>
            <a:pPr indent="0" lvl="0" marL="0" marR="0" rtl="0" algn="just">
              <a:lnSpc>
                <a:spcPct val="100000"/>
              </a:lnSpc>
              <a:spcBef>
                <a:spcPts val="1000"/>
              </a:spcBef>
              <a:spcAft>
                <a:spcPts val="2000"/>
              </a:spcAft>
              <a:buNone/>
            </a:pPr>
            <a:r>
              <a:rPr lang="en-US" sz="2400">
                <a:latin typeface="Arial"/>
                <a:ea typeface="Arial"/>
                <a:cs typeface="Arial"/>
                <a:sym typeface="Arial"/>
              </a:rPr>
              <a:t>Sikerült a festő beazonosítása a 10, illetve 100 festőt tartalmazó halmazra is.</a:t>
            </a:r>
          </a:p>
          <a:p>
            <a:pPr indent="0" lvl="0" marL="0" marR="0" rtl="0" algn="just">
              <a:lnSpc>
                <a:spcPct val="100000"/>
              </a:lnSpc>
              <a:spcBef>
                <a:spcPts val="1000"/>
              </a:spcBef>
              <a:spcAft>
                <a:spcPts val="2000"/>
              </a:spcAft>
              <a:buNone/>
            </a:pPr>
            <a:r>
              <a:rPr lang="en-US" sz="2400">
                <a:latin typeface="Arial"/>
                <a:ea typeface="Arial"/>
                <a:cs typeface="Arial"/>
                <a:sym typeface="Arial"/>
              </a:rPr>
              <a:t>A képgenerálás az Inception-nel nagyobb feladat mint gondoltuk </a:t>
            </a:r>
            <a:r>
              <a:rPr b="1" lang="en-US" sz="2400">
                <a:solidFill>
                  <a:srgbClr val="000000"/>
                </a:solidFill>
                <a:latin typeface="Arial"/>
                <a:ea typeface="Arial"/>
                <a:cs typeface="Arial"/>
                <a:sym typeface="Arial"/>
              </a:rPr>
              <a:t>→ </a:t>
            </a:r>
            <a:r>
              <a:rPr lang="en-US" sz="2400">
                <a:latin typeface="Arial"/>
                <a:ea typeface="Arial"/>
                <a:cs typeface="Arial"/>
                <a:sym typeface="Arial"/>
              </a:rPr>
              <a:t>továbbfejlesztési irány</a:t>
            </a:r>
          </a:p>
        </p:txBody>
      </p:sp>
      <p:sp>
        <p:nvSpPr>
          <p:cNvPr id="340" name="Shape 340"/>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ctrTitle"/>
          </p:nvPr>
        </p:nvSpPr>
        <p:spPr>
          <a:xfrm>
            <a:off x="685799" y="1243133"/>
            <a:ext cx="7772400" cy="2775974"/>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Roboto"/>
              <a:buNone/>
            </a:pPr>
            <a:r>
              <a:rPr b="0" i="0" lang="en-US" sz="4800" u="none" cap="none" strike="noStrike">
                <a:solidFill>
                  <a:schemeClr val="dk1"/>
                </a:solidFill>
                <a:latin typeface="Arial"/>
                <a:ea typeface="Arial"/>
                <a:cs typeface="Arial"/>
                <a:sym typeface="Arial"/>
              </a:rPr>
              <a:t>Q &amp; A</a:t>
            </a:r>
            <a:br>
              <a:rPr b="0" i="0" lang="en-US" sz="4800" u="none" cap="none" strike="noStrike">
                <a:solidFill>
                  <a:schemeClr val="dk1"/>
                </a:solidFill>
                <a:latin typeface="Arial"/>
                <a:ea typeface="Arial"/>
                <a:cs typeface="Arial"/>
                <a:sym typeface="Arial"/>
              </a:rPr>
            </a:br>
            <a:r>
              <a:rPr b="0" i="0" lang="en-US" sz="4800" u="none" cap="none" strike="noStrike">
                <a:solidFill>
                  <a:schemeClr val="dk1"/>
                </a:solidFill>
                <a:latin typeface="Arial"/>
                <a:ea typeface="Arial"/>
                <a:cs typeface="Arial"/>
                <a:sym typeface="Arial"/>
              </a:rPr>
              <a:t>Köszönjük a figyelmet!</a:t>
            </a:r>
          </a:p>
        </p:txBody>
      </p:sp>
      <p:pic>
        <p:nvPicPr>
          <p:cNvPr id="347" name="Shape 347"/>
          <p:cNvPicPr preferRelativeResize="0"/>
          <p:nvPr/>
        </p:nvPicPr>
        <p:blipFill rotWithShape="1">
          <a:blip r:embed="rId3">
            <a:alphaModFix/>
          </a:blip>
          <a:srcRect b="0" l="0" r="0" t="0"/>
          <a:stretch/>
        </p:blipFill>
        <p:spPr>
          <a:xfrm>
            <a:off x="3016571" y="187401"/>
            <a:ext cx="3110857" cy="8784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33375" y="176464"/>
            <a:ext cx="8667900" cy="699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Feladat és cél megfogalmazása</a:t>
            </a:r>
          </a:p>
        </p:txBody>
      </p:sp>
      <p:sp>
        <p:nvSpPr>
          <p:cNvPr id="173" name="Shape 173"/>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rtl="0" algn="just">
              <a:spcBef>
                <a:spcPts val="0"/>
              </a:spcBef>
              <a:spcAft>
                <a:spcPts val="1000"/>
              </a:spcAft>
              <a:buClr>
                <a:schemeClr val="dk1"/>
              </a:buClr>
              <a:buSzPct val="25000"/>
              <a:buFont typeface="Arial"/>
              <a:buNone/>
            </a:pPr>
            <a:r>
              <a:rPr lang="en-US" sz="2400">
                <a:latin typeface="Arial"/>
                <a:ea typeface="Arial"/>
                <a:cs typeface="Arial"/>
                <a:sym typeface="Arial"/>
              </a:rPr>
              <a:t>Kitűzött célunk az előző dián specifikáltak teljesítése, valamint legalább egy az alábbi célokból:</a:t>
            </a:r>
          </a:p>
          <a:p>
            <a:pPr indent="-381000" lvl="0" marL="457200" rtl="0" algn="just">
              <a:lnSpc>
                <a:spcPct val="100000"/>
              </a:lnSpc>
              <a:spcBef>
                <a:spcPts val="2000"/>
              </a:spcBef>
              <a:buSzPct val="100000"/>
            </a:pPr>
            <a:r>
              <a:rPr lang="en-US" sz="2400">
                <a:latin typeface="Arial"/>
                <a:ea typeface="Arial"/>
                <a:cs typeface="Arial"/>
                <a:sym typeface="Arial"/>
              </a:rPr>
              <a:t>A</a:t>
            </a:r>
            <a:r>
              <a:rPr lang="en-US" sz="2400">
                <a:solidFill>
                  <a:srgbClr val="222222"/>
                </a:solidFill>
                <a:latin typeface="Arial"/>
                <a:ea typeface="Arial"/>
                <a:cs typeface="Arial"/>
                <a:sym typeface="Arial"/>
              </a:rPr>
              <a:t> festőn kívül a többi tulajdonság betanítása és predikciója (festés korszaka, festés technikája, festmény stílusa).</a:t>
            </a:r>
          </a:p>
          <a:p>
            <a:pPr indent="-381000" lvl="0" marL="457200" rtl="0" algn="just">
              <a:spcBef>
                <a:spcPts val="0"/>
              </a:spcBef>
              <a:buSzPct val="100000"/>
            </a:pPr>
            <a:r>
              <a:rPr lang="en-US" sz="2400">
                <a:solidFill>
                  <a:srgbClr val="222222"/>
                </a:solidFill>
                <a:latin typeface="Arial"/>
                <a:ea typeface="Arial"/>
                <a:cs typeface="Arial"/>
                <a:sym typeface="Arial"/>
              </a:rPr>
              <a:t>A stílusjegyeinek megtanulása következtében, képesek legyünk egy festő/stílus/technika/korszak általános stílusát imitáló absztrakt kép generálására.</a:t>
            </a:r>
          </a:p>
        </p:txBody>
      </p:sp>
      <p:sp>
        <p:nvSpPr>
          <p:cNvPr id="174" name="Shape 174"/>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33375" y="176464"/>
            <a:ext cx="8667900" cy="6993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Korábbi munkák</a:t>
            </a:r>
          </a:p>
        </p:txBody>
      </p:sp>
      <p:sp>
        <p:nvSpPr>
          <p:cNvPr id="180" name="Shape 180"/>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marR="0" rtl="0" algn="just">
              <a:lnSpc>
                <a:spcPct val="90000"/>
              </a:lnSpc>
              <a:spcBef>
                <a:spcPts val="1000"/>
              </a:spcBef>
              <a:buClr>
                <a:schemeClr val="dk1"/>
              </a:buClr>
              <a:buSzPct val="25000"/>
              <a:buFont typeface="Arial"/>
              <a:buNone/>
            </a:pPr>
            <a:r>
              <a:rPr i="1" lang="en-US" sz="3000" u="sng">
                <a:latin typeface="Arial"/>
                <a:ea typeface="Arial"/>
                <a:cs typeface="Arial"/>
                <a:sym typeface="Arial"/>
              </a:rPr>
              <a:t>Painting Mona Lisa</a:t>
            </a:r>
          </a:p>
          <a:p>
            <a:pPr indent="0" lvl="0" marL="0" marR="0" rtl="0" algn="just">
              <a:lnSpc>
                <a:spcPct val="90000"/>
              </a:lnSpc>
              <a:spcBef>
                <a:spcPts val="1000"/>
              </a:spcBef>
              <a:spcAft>
                <a:spcPts val="1000"/>
              </a:spcAft>
              <a:buClr>
                <a:schemeClr val="dk1"/>
              </a:buClr>
              <a:buSzPct val="25000"/>
              <a:buFont typeface="Arial"/>
              <a:buNone/>
            </a:pPr>
            <a:r>
              <a:rPr lang="en-US" sz="2400">
                <a:latin typeface="Arial"/>
                <a:ea typeface="Arial"/>
                <a:cs typeface="Arial"/>
                <a:sym typeface="Arial"/>
              </a:rPr>
              <a:t>A tanulmány a kép generálás egy lehetséges módszerét mutatja be, </a:t>
            </a:r>
            <a:r>
              <a:rPr lang="en-US" sz="2400">
                <a:latin typeface="Arial"/>
                <a:ea typeface="Arial"/>
                <a:cs typeface="Arial"/>
                <a:sym typeface="Arial"/>
              </a:rPr>
              <a:t>számunkra egy ilyen megoldás megismerése miatt volt hasznos</a:t>
            </a:r>
            <a:r>
              <a:rPr lang="en-US" sz="2400">
                <a:latin typeface="Arial"/>
                <a:ea typeface="Arial"/>
                <a:cs typeface="Arial"/>
                <a:sym typeface="Arial"/>
              </a:rPr>
              <a:t>.</a:t>
            </a:r>
          </a:p>
          <a:p>
            <a:pPr indent="0" lvl="0" marL="0" rtl="0" algn="just">
              <a:spcBef>
                <a:spcPts val="0"/>
              </a:spcBef>
              <a:buClr>
                <a:schemeClr val="dk1"/>
              </a:buClr>
              <a:buSzPct val="25000"/>
              <a:buFont typeface="Arial"/>
              <a:buNone/>
            </a:pPr>
            <a:r>
              <a:rPr b="1" lang="en-US" sz="2000">
                <a:latin typeface="Arial"/>
                <a:ea typeface="Arial"/>
                <a:cs typeface="Arial"/>
                <a:sym typeface="Arial"/>
              </a:rPr>
              <a:t>GitHub:</a:t>
            </a:r>
            <a:r>
              <a:rPr lang="en-US" sz="1800">
                <a:latin typeface="Arial"/>
                <a:ea typeface="Arial"/>
                <a:cs typeface="Arial"/>
                <a:sym typeface="Arial"/>
              </a:rPr>
              <a:t> </a:t>
            </a:r>
            <a:r>
              <a:rPr lang="en-US" sz="1800" u="sng">
                <a:solidFill>
                  <a:schemeClr val="hlink"/>
                </a:solidFill>
                <a:latin typeface="Arial"/>
                <a:ea typeface="Arial"/>
                <a:cs typeface="Arial"/>
                <a:sym typeface="Arial"/>
                <a:hlinkClick r:id="rId3"/>
              </a:rPr>
              <a:t>https://github.com/evolvingstuff/MonaLisa</a:t>
            </a:r>
          </a:p>
          <a:p>
            <a:pPr indent="0" lvl="0" marL="0" rtl="0" algn="just">
              <a:spcBef>
                <a:spcPts val="0"/>
              </a:spcBef>
              <a:buClr>
                <a:schemeClr val="dk1"/>
              </a:buClr>
              <a:buSzPct val="25000"/>
              <a:buFont typeface="Arial"/>
              <a:buNone/>
            </a:pPr>
            <a:r>
              <a:rPr b="1" lang="en-US" sz="2000">
                <a:latin typeface="Arial"/>
                <a:ea typeface="Arial"/>
                <a:cs typeface="Arial"/>
                <a:sym typeface="Arial"/>
              </a:rPr>
              <a:t>Blog:</a:t>
            </a:r>
          </a:p>
          <a:p>
            <a:pPr indent="0" lvl="0" marL="0" rtl="0" algn="just">
              <a:spcBef>
                <a:spcPts val="0"/>
              </a:spcBef>
              <a:buClr>
                <a:schemeClr val="dk1"/>
              </a:buClr>
              <a:buSzPct val="25000"/>
              <a:buFont typeface="Arial"/>
              <a:buNone/>
            </a:pPr>
            <a:r>
              <a:rPr lang="en-US" sz="1800" u="sng">
                <a:solidFill>
                  <a:schemeClr val="hlink"/>
                </a:solidFill>
                <a:latin typeface="Arial"/>
                <a:ea typeface="Arial"/>
                <a:cs typeface="Arial"/>
                <a:sym typeface="Arial"/>
                <a:hlinkClick r:id="rId4"/>
              </a:rPr>
              <a:t>evolvingstuff.blogspot.hu/2012/12/generating-mona-lisa-pixel-by-pixel.html</a:t>
            </a:r>
          </a:p>
          <a:p>
            <a:pPr indent="0" lvl="0" marL="0" rtl="0" algn="just">
              <a:spcBef>
                <a:spcPts val="0"/>
              </a:spcBef>
              <a:buClr>
                <a:schemeClr val="dk1"/>
              </a:buClr>
              <a:buSzPct val="25000"/>
              <a:buFont typeface="Arial"/>
              <a:buNone/>
            </a:pPr>
            <a:r>
              <a:rPr lang="en-US" sz="1800" u="sng">
                <a:solidFill>
                  <a:schemeClr val="hlink"/>
                </a:solidFill>
                <a:latin typeface="Arial"/>
                <a:ea typeface="Arial"/>
                <a:cs typeface="Arial"/>
                <a:sym typeface="Arial"/>
                <a:hlinkClick r:id="rId5"/>
              </a:rPr>
              <a:t>evolvingstuff.blogspot.hu/2012/12/learning-to-generate-mona-lisa-animated.html</a:t>
            </a:r>
          </a:p>
          <a:p>
            <a:pPr indent="0" lvl="0" marL="0" rtl="0" algn="just">
              <a:spcBef>
                <a:spcPts val="0"/>
              </a:spcBef>
              <a:buClr>
                <a:schemeClr val="dk1"/>
              </a:buClr>
              <a:buSzPct val="25000"/>
              <a:buFont typeface="Arial"/>
              <a:buNone/>
            </a:pPr>
            <a:r>
              <a:rPr b="1" lang="en-US" sz="2000">
                <a:latin typeface="Arial"/>
                <a:ea typeface="Arial"/>
                <a:cs typeface="Arial"/>
                <a:sym typeface="Arial"/>
              </a:rPr>
              <a:t>Reddit:</a:t>
            </a:r>
            <a:r>
              <a:rPr lang="en-US" sz="1600">
                <a:latin typeface="Arial"/>
                <a:ea typeface="Arial"/>
                <a:cs typeface="Arial"/>
                <a:sym typeface="Arial"/>
              </a:rPr>
              <a:t> </a:t>
            </a:r>
            <a:r>
              <a:rPr lang="en-US" sz="1800" u="sng">
                <a:solidFill>
                  <a:schemeClr val="hlink"/>
                </a:solidFill>
                <a:latin typeface="Arial"/>
                <a:ea typeface="Arial"/>
                <a:cs typeface="Arial"/>
                <a:sym typeface="Arial"/>
                <a:hlinkClick r:id="rId6"/>
              </a:rPr>
              <a:t>www.reddit.com/r/programming/comments/15qj3p/</a:t>
            </a:r>
          </a:p>
          <a:p>
            <a:pPr indent="0" lvl="0" marL="0" rtl="0" algn="just">
              <a:spcBef>
                <a:spcPts val="0"/>
              </a:spcBef>
              <a:buClr>
                <a:schemeClr val="dk1"/>
              </a:buClr>
              <a:buSzPct val="25000"/>
              <a:buFont typeface="Arial"/>
              <a:buNone/>
            </a:pPr>
            <a:r>
              <a:t/>
            </a:r>
            <a:endParaRPr sz="1800" u="sng">
              <a:latin typeface="Arial"/>
              <a:ea typeface="Arial"/>
              <a:cs typeface="Arial"/>
              <a:sym typeface="Arial"/>
            </a:endParaRPr>
          </a:p>
        </p:txBody>
      </p:sp>
      <p:sp>
        <p:nvSpPr>
          <p:cNvPr id="181" name="Shape 181"/>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33375" y="176464"/>
            <a:ext cx="8667900" cy="6993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Korábbi munkák</a:t>
            </a:r>
          </a:p>
        </p:txBody>
      </p:sp>
      <p:sp>
        <p:nvSpPr>
          <p:cNvPr id="187" name="Shape 187"/>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marR="0" rtl="0" algn="just">
              <a:lnSpc>
                <a:spcPct val="100000"/>
              </a:lnSpc>
              <a:spcBef>
                <a:spcPts val="1000"/>
              </a:spcBef>
              <a:spcAft>
                <a:spcPts val="2000"/>
              </a:spcAft>
              <a:buClr>
                <a:schemeClr val="dk1"/>
              </a:buClr>
              <a:buSzPct val="25000"/>
              <a:buFont typeface="Arial"/>
              <a:buNone/>
            </a:pPr>
            <a:r>
              <a:rPr i="1" lang="en-US" sz="3000" u="sng">
                <a:latin typeface="Arial"/>
                <a:ea typeface="Arial"/>
                <a:cs typeface="Arial"/>
                <a:sym typeface="Arial"/>
              </a:rPr>
              <a:t>Style Transfer</a:t>
            </a:r>
          </a:p>
          <a:p>
            <a:pPr indent="0" lvl="0" marL="0" marR="0" rtl="0" algn="just">
              <a:lnSpc>
                <a:spcPct val="100000"/>
              </a:lnSpc>
              <a:spcBef>
                <a:spcPts val="1000"/>
              </a:spcBef>
              <a:spcAft>
                <a:spcPts val="2000"/>
              </a:spcAft>
              <a:buClr>
                <a:schemeClr val="dk1"/>
              </a:buClr>
              <a:buSzPct val="25000"/>
              <a:buFont typeface="Arial"/>
              <a:buNone/>
            </a:pPr>
            <a:r>
              <a:rPr lang="en-US" sz="2400">
                <a:latin typeface="Arial"/>
                <a:ea typeface="Arial"/>
                <a:cs typeface="Arial"/>
                <a:sym typeface="Arial"/>
              </a:rPr>
              <a:t>Bár eredetileg egy kép tulajdonságainak átvitelére szolgál, jelenleg már ezt használjuk a festők stílusának rekreációjához Deep Dream helyett.</a:t>
            </a:r>
          </a:p>
          <a:p>
            <a:pPr indent="0" lvl="0" marL="0" marR="0" rtl="0" algn="just">
              <a:lnSpc>
                <a:spcPct val="100000"/>
              </a:lnSpc>
              <a:spcBef>
                <a:spcPts val="0"/>
              </a:spcBef>
              <a:spcAft>
                <a:spcPts val="2000"/>
              </a:spcAft>
              <a:buClr>
                <a:schemeClr val="dk1"/>
              </a:buClr>
              <a:buSzPct val="25000"/>
              <a:buFont typeface="Arial"/>
              <a:buNone/>
            </a:pPr>
            <a:r>
              <a:rPr b="1" lang="en-US" sz="2000">
                <a:latin typeface="Arial"/>
                <a:ea typeface="Arial"/>
                <a:cs typeface="Arial"/>
                <a:sym typeface="Arial"/>
              </a:rPr>
              <a:t>Paper:</a:t>
            </a:r>
            <a:r>
              <a:rPr lang="en-US">
                <a:latin typeface="Arial"/>
                <a:ea typeface="Arial"/>
                <a:cs typeface="Arial"/>
                <a:sym typeface="Arial"/>
              </a:rPr>
              <a:t> </a:t>
            </a:r>
            <a:r>
              <a:rPr lang="en-US" sz="1800" u="sng">
                <a:solidFill>
                  <a:schemeClr val="hlink"/>
                </a:solidFill>
                <a:latin typeface="Arial"/>
                <a:ea typeface="Arial"/>
                <a:cs typeface="Arial"/>
                <a:sym typeface="Arial"/>
                <a:hlinkClick r:id="rId3"/>
              </a:rPr>
              <a:t>https://arxiv.org/pdf/1508.06576v2.pdf</a:t>
            </a:r>
          </a:p>
          <a:p>
            <a:pPr indent="0" lvl="0" marL="0" marR="0" rtl="0" algn="just">
              <a:lnSpc>
                <a:spcPct val="100000"/>
              </a:lnSpc>
              <a:spcBef>
                <a:spcPts val="0"/>
              </a:spcBef>
              <a:spcAft>
                <a:spcPts val="2000"/>
              </a:spcAft>
              <a:buClr>
                <a:schemeClr val="dk1"/>
              </a:buClr>
              <a:buSzPct val="25000"/>
              <a:buFont typeface="Arial"/>
              <a:buNone/>
            </a:pPr>
            <a:r>
              <a:rPr b="1" lang="en-US" sz="2000">
                <a:latin typeface="Arial"/>
                <a:ea typeface="Arial"/>
                <a:cs typeface="Arial"/>
                <a:sym typeface="Arial"/>
              </a:rPr>
              <a:t>Git:</a:t>
            </a:r>
            <a:r>
              <a:rPr lang="en-US">
                <a:latin typeface="Arial"/>
                <a:ea typeface="Arial"/>
                <a:cs typeface="Arial"/>
                <a:sym typeface="Arial"/>
              </a:rPr>
              <a:t> </a:t>
            </a:r>
            <a:r>
              <a:rPr lang="en-US" sz="1800" u="sng">
                <a:solidFill>
                  <a:schemeClr val="hlink"/>
                </a:solidFill>
                <a:latin typeface="Arial"/>
                <a:ea typeface="Arial"/>
                <a:cs typeface="Arial"/>
                <a:sym typeface="Arial"/>
                <a:hlinkClick r:id="rId4"/>
              </a:rPr>
              <a:t>https://github.com/jcjohnson/neural-style</a:t>
            </a:r>
          </a:p>
          <a:p>
            <a:pPr indent="0" lvl="0" marL="0" marR="0" rtl="0" algn="just">
              <a:lnSpc>
                <a:spcPct val="90000"/>
              </a:lnSpc>
              <a:spcBef>
                <a:spcPts val="1000"/>
              </a:spcBef>
              <a:buClr>
                <a:schemeClr val="dk1"/>
              </a:buClr>
              <a:buSzPct val="25000"/>
              <a:buFont typeface="Arial"/>
              <a:buNone/>
            </a:pPr>
            <a:r>
              <a:t/>
            </a:r>
            <a:endParaRPr>
              <a:latin typeface="Arial"/>
              <a:ea typeface="Arial"/>
              <a:cs typeface="Arial"/>
              <a:sym typeface="Arial"/>
            </a:endParaRPr>
          </a:p>
        </p:txBody>
      </p:sp>
      <p:sp>
        <p:nvSpPr>
          <p:cNvPr id="188" name="Shape 188"/>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33375" y="176464"/>
            <a:ext cx="8667900" cy="6993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Arial"/>
                <a:ea typeface="Arial"/>
                <a:cs typeface="Arial"/>
                <a:sym typeface="Arial"/>
              </a:rPr>
              <a:t>Korábbi munkák</a:t>
            </a:r>
          </a:p>
        </p:txBody>
      </p:sp>
      <p:sp>
        <p:nvSpPr>
          <p:cNvPr id="194" name="Shape 194"/>
          <p:cNvSpPr txBox="1"/>
          <p:nvPr>
            <p:ph idx="1" type="body"/>
          </p:nvPr>
        </p:nvSpPr>
        <p:spPr>
          <a:xfrm>
            <a:off x="210553" y="1054100"/>
            <a:ext cx="8790600" cy="5175300"/>
          </a:xfrm>
          <a:prstGeom prst="rect">
            <a:avLst/>
          </a:prstGeom>
          <a:noFill/>
          <a:ln>
            <a:noFill/>
          </a:ln>
        </p:spPr>
        <p:txBody>
          <a:bodyPr anchorCtr="0" anchor="t" bIns="45700" lIns="91425" rIns="91425" tIns="45700">
            <a:noAutofit/>
          </a:bodyPr>
          <a:lstStyle/>
          <a:p>
            <a:pPr indent="0" lvl="0" marL="0" marR="0" rtl="0" algn="just">
              <a:lnSpc>
                <a:spcPct val="90000"/>
              </a:lnSpc>
              <a:spcBef>
                <a:spcPts val="1000"/>
              </a:spcBef>
              <a:buClr>
                <a:schemeClr val="dk1"/>
              </a:buClr>
              <a:buSzPct val="25000"/>
              <a:buFont typeface="Arial"/>
              <a:buNone/>
            </a:pPr>
            <a:r>
              <a:rPr i="1" lang="en-US" u="sng">
                <a:latin typeface="Arial"/>
                <a:ea typeface="Arial"/>
                <a:cs typeface="Arial"/>
                <a:sym typeface="Arial"/>
              </a:rPr>
              <a:t>Toward Discovery of the Artist's Style</a:t>
            </a:r>
          </a:p>
          <a:p>
            <a:pPr indent="0" lvl="0" marL="0" marR="0" rtl="0" algn="just">
              <a:lnSpc>
                <a:spcPct val="90000"/>
              </a:lnSpc>
              <a:spcBef>
                <a:spcPts val="1000"/>
              </a:spcBef>
              <a:buClr>
                <a:schemeClr val="dk1"/>
              </a:buClr>
              <a:buSzPct val="25000"/>
              <a:buFont typeface="Arial"/>
              <a:buNone/>
            </a:pPr>
            <a:r>
              <a:rPr lang="en-US" sz="2400">
                <a:solidFill>
                  <a:srgbClr val="000000"/>
                </a:solidFill>
                <a:latin typeface="Arial"/>
                <a:ea typeface="Arial"/>
                <a:cs typeface="Arial"/>
                <a:sym typeface="Arial"/>
              </a:rPr>
              <a:t>Témakört tekintve ez a munka kapcsolódik legjobban a mi feladatunkhoz. A publikáció témája a képek stílusainak detektálása, akár úgy is, ha a képen több festő dolgozott.</a:t>
            </a:r>
          </a:p>
          <a:p>
            <a:pPr indent="0" lvl="0" marL="0" marR="0" rtl="0" algn="just">
              <a:lnSpc>
                <a:spcPct val="90000"/>
              </a:lnSpc>
              <a:spcBef>
                <a:spcPts val="1000"/>
              </a:spcBef>
              <a:buClr>
                <a:schemeClr val="dk1"/>
              </a:buClr>
              <a:buSzPct val="25000"/>
              <a:buFont typeface="Arial"/>
              <a:buNone/>
            </a:pPr>
            <a:br>
              <a:rPr lang="en-US" sz="1800">
                <a:latin typeface="Arial"/>
                <a:ea typeface="Arial"/>
                <a:cs typeface="Arial"/>
                <a:sym typeface="Arial"/>
              </a:rPr>
            </a:br>
            <a:r>
              <a:rPr b="1" lang="en-US" sz="2000">
                <a:latin typeface="Arial"/>
                <a:ea typeface="Arial"/>
                <a:cs typeface="Arial"/>
                <a:sym typeface="Arial"/>
              </a:rPr>
              <a:t>IEEE:</a:t>
            </a:r>
            <a:r>
              <a:rPr lang="en-US">
                <a:latin typeface="Arial"/>
                <a:ea typeface="Arial"/>
                <a:cs typeface="Arial"/>
                <a:sym typeface="Arial"/>
              </a:rPr>
              <a:t> </a:t>
            </a:r>
            <a:r>
              <a:rPr lang="en-US" sz="1800" u="sng">
                <a:solidFill>
                  <a:schemeClr val="hlink"/>
                </a:solidFill>
                <a:latin typeface="Arial"/>
                <a:ea typeface="Arial"/>
                <a:cs typeface="Arial"/>
                <a:sym typeface="Arial"/>
                <a:hlinkClick r:id="rId3"/>
              </a:rPr>
              <a:t>http://ieeexplore.ieee.org/document/7123719/</a:t>
            </a:r>
          </a:p>
          <a:p>
            <a:pPr indent="0" lvl="0" marL="0" marR="0" rtl="0" algn="just">
              <a:lnSpc>
                <a:spcPct val="90000"/>
              </a:lnSpc>
              <a:spcBef>
                <a:spcPts val="1000"/>
              </a:spcBef>
              <a:buClr>
                <a:schemeClr val="dk1"/>
              </a:buClr>
              <a:buSzPct val="25000"/>
              <a:buFont typeface="Arial"/>
              <a:buNone/>
            </a:pPr>
            <a:r>
              <a:rPr b="1" lang="en-US" sz="2000">
                <a:latin typeface="Arial"/>
                <a:ea typeface="Arial"/>
                <a:cs typeface="Arial"/>
                <a:sym typeface="Arial"/>
              </a:rPr>
              <a:t>Paper:</a:t>
            </a:r>
            <a:r>
              <a:rPr lang="en-US">
                <a:latin typeface="Arial"/>
                <a:ea typeface="Arial"/>
                <a:cs typeface="Arial"/>
                <a:sym typeface="Arial"/>
              </a:rPr>
              <a:t> </a:t>
            </a:r>
            <a:r>
              <a:rPr lang="en-US" sz="1800" u="sng">
                <a:solidFill>
                  <a:schemeClr val="hlink"/>
                </a:solidFill>
                <a:latin typeface="Arial"/>
                <a:ea typeface="Arial"/>
                <a:cs typeface="Arial"/>
                <a:sym typeface="Arial"/>
                <a:hlinkClick r:id="rId4"/>
              </a:rPr>
              <a:t>http://nanne.github.io/papers/Noord2015.pdf</a:t>
            </a:r>
          </a:p>
          <a:p>
            <a:pPr indent="0" lvl="0" marL="0" marR="0" rtl="0" algn="just">
              <a:lnSpc>
                <a:spcPct val="90000"/>
              </a:lnSpc>
              <a:spcBef>
                <a:spcPts val="1000"/>
              </a:spcBef>
              <a:buClr>
                <a:schemeClr val="dk1"/>
              </a:buClr>
              <a:buSzPct val="25000"/>
              <a:buFont typeface="Arial"/>
              <a:buNone/>
            </a:pPr>
            <a:r>
              <a:t/>
            </a:r>
            <a:endParaRPr>
              <a:latin typeface="Arial"/>
              <a:ea typeface="Arial"/>
              <a:cs typeface="Arial"/>
              <a:sym typeface="Arial"/>
            </a:endParaRPr>
          </a:p>
        </p:txBody>
      </p:sp>
      <p:sp>
        <p:nvSpPr>
          <p:cNvPr id="195" name="Shape 195"/>
          <p:cNvSpPr txBox="1"/>
          <p:nvPr>
            <p:ph idx="12" type="sldNum"/>
          </p:nvPr>
        </p:nvSpPr>
        <p:spPr>
          <a:xfrm>
            <a:off x="8305799" y="6369050"/>
            <a:ext cx="6954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Újdonságtartalom</a:t>
            </a:r>
          </a:p>
        </p:txBody>
      </p:sp>
      <p:sp>
        <p:nvSpPr>
          <p:cNvPr id="201" name="Shape 201"/>
          <p:cNvSpPr txBox="1"/>
          <p:nvPr>
            <p:ph idx="1" type="body"/>
          </p:nvPr>
        </p:nvSpPr>
        <p:spPr>
          <a:xfrm>
            <a:off x="210550" y="1054100"/>
            <a:ext cx="8790600" cy="5175300"/>
          </a:xfrm>
          <a:prstGeom prst="rect">
            <a:avLst/>
          </a:prstGeom>
          <a:noFill/>
          <a:ln>
            <a:noFill/>
          </a:ln>
        </p:spPr>
        <p:txBody>
          <a:bodyPr anchorCtr="0" anchor="t" bIns="45700" lIns="91425" rIns="91425" tIns="45700">
            <a:noAutofit/>
          </a:bodyPr>
          <a:lstStyle/>
          <a:p>
            <a:pPr indent="-393700" lvl="0" marL="457200" marR="0" rtl="0" algn="just">
              <a:lnSpc>
                <a:spcPct val="100000"/>
              </a:lnSpc>
              <a:spcBef>
                <a:spcPts val="1000"/>
              </a:spcBef>
              <a:spcAft>
                <a:spcPts val="2400"/>
              </a:spcAft>
              <a:buSzPct val="100000"/>
              <a:buFont typeface="Arial"/>
            </a:pPr>
            <a:r>
              <a:rPr lang="en-US" sz="2600">
                <a:latin typeface="Arial"/>
                <a:ea typeface="Arial"/>
                <a:cs typeface="Arial"/>
                <a:sym typeface="Arial"/>
              </a:rPr>
              <a:t>Nem két festmény azonos festőtől való származását döntjük el, hanem a festő személyét próbáljuk meghatározni.</a:t>
            </a:r>
          </a:p>
          <a:p>
            <a:pPr indent="-393700" lvl="0" marL="457200" marR="0" rtl="0" algn="just">
              <a:lnSpc>
                <a:spcPct val="100000"/>
              </a:lnSpc>
              <a:spcBef>
                <a:spcPts val="1000"/>
              </a:spcBef>
              <a:spcAft>
                <a:spcPts val="2400"/>
              </a:spcAft>
              <a:buSzPct val="100000"/>
              <a:buFont typeface="Arial"/>
            </a:pPr>
            <a:r>
              <a:rPr lang="en-US" sz="2600">
                <a:latin typeface="Arial"/>
                <a:ea typeface="Arial"/>
                <a:cs typeface="Arial"/>
                <a:sym typeface="Arial"/>
              </a:rPr>
              <a:t>Az előretanított Inception V3 hálózatot használjuk a jobb eredmény érdekében, ami szintén új a nyertes Kaggle megoldásához képest.</a:t>
            </a:r>
          </a:p>
          <a:p>
            <a:pPr indent="-393700" lvl="0" marL="457200" marR="0" rtl="0" algn="just">
              <a:lnSpc>
                <a:spcPct val="100000"/>
              </a:lnSpc>
              <a:spcBef>
                <a:spcPts val="1000"/>
              </a:spcBef>
              <a:spcAft>
                <a:spcPts val="2400"/>
              </a:spcAft>
              <a:buSzPct val="100000"/>
              <a:buFont typeface="Arial"/>
            </a:pPr>
            <a:r>
              <a:rPr lang="en-US" sz="2600">
                <a:latin typeface="Arial"/>
                <a:ea typeface="Arial"/>
                <a:cs typeface="Arial"/>
                <a:sym typeface="Arial"/>
              </a:rPr>
              <a:t>A style transfer-t később a VGG16 helyett az Inception-nal valósítanánk meg, ráadásul nem egy képből, hanem festők stílusából, ami a mi olvasatunkban új.</a:t>
            </a:r>
          </a:p>
        </p:txBody>
      </p:sp>
      <p:sp>
        <p:nvSpPr>
          <p:cNvPr id="202" name="Shape 202"/>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Rendszerterv</a:t>
            </a:r>
          </a:p>
        </p:txBody>
      </p:sp>
      <p:sp>
        <p:nvSpPr>
          <p:cNvPr id="208" name="Shape 208"/>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pic>
        <p:nvPicPr>
          <p:cNvPr id="209" name="Shape 209"/>
          <p:cNvPicPr preferRelativeResize="0"/>
          <p:nvPr/>
        </p:nvPicPr>
        <p:blipFill>
          <a:blip r:embed="rId4">
            <a:alphaModFix/>
          </a:blip>
          <a:stretch>
            <a:fillRect/>
          </a:stretch>
        </p:blipFill>
        <p:spPr>
          <a:xfrm>
            <a:off x="2167687" y="1056414"/>
            <a:ext cx="4999264" cy="56777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33375" y="176464"/>
            <a:ext cx="8667750" cy="699026"/>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Roboto"/>
              <a:buNone/>
            </a:pPr>
            <a:r>
              <a:rPr b="0" i="0" lang="en-US" sz="4400" u="none" cap="none" strike="noStrike">
                <a:solidFill>
                  <a:schemeClr val="dk1"/>
                </a:solidFill>
                <a:latin typeface="Roboto"/>
                <a:ea typeface="Roboto"/>
                <a:cs typeface="Roboto"/>
                <a:sym typeface="Roboto"/>
              </a:rPr>
              <a:t>Megvalósítás</a:t>
            </a:r>
          </a:p>
        </p:txBody>
      </p:sp>
      <p:sp>
        <p:nvSpPr>
          <p:cNvPr id="215" name="Shape 215"/>
          <p:cNvSpPr txBox="1"/>
          <p:nvPr>
            <p:ph idx="1" type="body"/>
          </p:nvPr>
        </p:nvSpPr>
        <p:spPr>
          <a:xfrm>
            <a:off x="210550" y="1054100"/>
            <a:ext cx="8790600" cy="3370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2000"/>
              </a:spcAft>
              <a:buClr>
                <a:schemeClr val="dk1"/>
              </a:buClr>
              <a:buSzPct val="25000"/>
              <a:buFont typeface="Arial"/>
              <a:buNone/>
            </a:pPr>
            <a:r>
              <a:rPr b="1" i="1" lang="en-US">
                <a:latin typeface="Arial"/>
                <a:ea typeface="Arial"/>
                <a:cs typeface="Arial"/>
                <a:sym typeface="Arial"/>
              </a:rPr>
              <a:t>Software:</a:t>
            </a:r>
            <a:r>
              <a:rPr lang="en-US">
                <a:latin typeface="Arial"/>
                <a:ea typeface="Arial"/>
                <a:cs typeface="Arial"/>
                <a:sym typeface="Arial"/>
              </a:rPr>
              <a:t> Keras, Keras-JS, npm, nano, Atom, PyCharm</a:t>
            </a:r>
          </a:p>
          <a:p>
            <a:pPr indent="0" lvl="0" marL="0" marR="0" rtl="0" algn="l">
              <a:lnSpc>
                <a:spcPct val="100000"/>
              </a:lnSpc>
              <a:spcBef>
                <a:spcPts val="0"/>
              </a:spcBef>
              <a:spcAft>
                <a:spcPts val="2000"/>
              </a:spcAft>
              <a:buClr>
                <a:schemeClr val="dk1"/>
              </a:buClr>
              <a:buSzPct val="25000"/>
              <a:buFont typeface="Arial"/>
              <a:buNone/>
            </a:pPr>
            <a:r>
              <a:rPr b="1" i="1" lang="en-US">
                <a:latin typeface="Arial"/>
                <a:ea typeface="Arial"/>
                <a:cs typeface="Arial"/>
                <a:sym typeface="Arial"/>
              </a:rPr>
              <a:t>GPU:</a:t>
            </a:r>
            <a:r>
              <a:rPr lang="en-US">
                <a:latin typeface="Arial"/>
                <a:ea typeface="Arial"/>
                <a:cs typeface="Arial"/>
                <a:sym typeface="Arial"/>
              </a:rPr>
              <a:t> GT 740M (saját), GTX 660 Ti (saját), Titan X (SmartLab)</a:t>
            </a:r>
          </a:p>
          <a:p>
            <a:pPr indent="0" lvl="0" marL="0" marR="0" rtl="0" algn="l">
              <a:lnSpc>
                <a:spcPct val="100000"/>
              </a:lnSpc>
              <a:spcBef>
                <a:spcPts val="0"/>
              </a:spcBef>
              <a:spcAft>
                <a:spcPts val="1000"/>
              </a:spcAft>
              <a:buClr>
                <a:schemeClr val="dk1"/>
              </a:buClr>
              <a:buSzPct val="25000"/>
              <a:buFont typeface="Arial"/>
              <a:buNone/>
            </a:pPr>
            <a:r>
              <a:rPr b="1" i="1" lang="en-US">
                <a:latin typeface="Arial"/>
                <a:ea typeface="Arial"/>
                <a:cs typeface="Arial"/>
                <a:sym typeface="Arial"/>
              </a:rPr>
              <a:t>Fájlok:</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Előfeldolgozás (2 db | 91 sor)</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Festő predikció (1 db | 109 sor)</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Stílus tanulás (1 db | 387 sor)</a:t>
            </a:r>
          </a:p>
          <a:p>
            <a:pPr indent="-228600" lvl="0" marL="914400" marR="0" rtl="0" algn="l">
              <a:lnSpc>
                <a:spcPct val="100000"/>
              </a:lnSpc>
              <a:spcBef>
                <a:spcPts val="0"/>
              </a:spcBef>
              <a:spcAft>
                <a:spcPts val="1000"/>
              </a:spcAft>
              <a:buFont typeface="Arial"/>
            </a:pPr>
            <a:r>
              <a:rPr lang="en-US">
                <a:latin typeface="Arial"/>
                <a:ea typeface="Arial"/>
                <a:cs typeface="Arial"/>
                <a:sym typeface="Arial"/>
              </a:rPr>
              <a:t>Weblap (3 db | 338 sor) + 3 modell állomány</a:t>
            </a:r>
          </a:p>
        </p:txBody>
      </p:sp>
      <p:sp>
        <p:nvSpPr>
          <p:cNvPr id="216" name="Shape 216"/>
          <p:cNvSpPr txBox="1"/>
          <p:nvPr>
            <p:ph idx="12" type="sldNum"/>
          </p:nvPr>
        </p:nvSpPr>
        <p:spPr>
          <a:xfrm>
            <a:off x="8305799" y="6369050"/>
            <a:ext cx="695325"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Roboto"/>
                <a:ea typeface="Roboto"/>
                <a:cs typeface="Roboto"/>
                <a:sym typeface="Roboto"/>
              </a:rPr>
              <a:t>‹#›</a:t>
            </a:fld>
            <a:r>
              <a:rPr b="0" i="0" lang="en-US" sz="1200" u="none" cap="none" strike="noStrike">
                <a:solidFill>
                  <a:srgbClr val="888888"/>
                </a:solidFill>
                <a:latin typeface="Roboto"/>
                <a:ea typeface="Roboto"/>
                <a:cs typeface="Roboto"/>
                <a:sym typeface="Roboto"/>
              </a:rPr>
              <a:t>/</a:t>
            </a:r>
            <a:r>
              <a:rPr lang="en-US"/>
              <a:t>23</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éma">
  <a:themeElements>
    <a:clrScheme name="Office-téma">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téma">
  <a:themeElements>
    <a:clrScheme name="Office-téma">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