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1" r:id="rId3"/>
    <p:sldId id="274" r:id="rId4"/>
    <p:sldId id="263" r:id="rId5"/>
    <p:sldId id="265" r:id="rId6"/>
    <p:sldId id="270" r:id="rId7"/>
    <p:sldId id="275" r:id="rId8"/>
    <p:sldId id="272" r:id="rId9"/>
    <p:sldId id="273" r:id="rId10"/>
    <p:sldId id="268" r:id="rId11"/>
    <p:sldId id="258" r:id="rId12"/>
  </p:sldIdLst>
  <p:sldSz cx="9144000" cy="6858000" type="screen4x3"/>
  <p:notesSz cx="6797675" cy="9926638"/>
  <p:defaultTextStyle>
    <a:defPPr>
      <a:defRPr lang="en-Z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01C92"/>
    <a:srgbClr val="1A2DE6"/>
    <a:srgbClr val="FFCC99"/>
    <a:srgbClr val="716F6E"/>
    <a:srgbClr val="861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790" autoAdjust="0"/>
  </p:normalViewPr>
  <p:slideViewPr>
    <p:cSldViewPr>
      <p:cViewPr>
        <p:scale>
          <a:sx n="70" d="100"/>
          <a:sy n="7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ZA" sz="1400" dirty="0" smtClean="0"/>
              <a:t>Pressure simulation</a:t>
            </a:r>
            <a:endParaRPr lang="en-ZA" sz="1400" dirty="0"/>
          </a:p>
        </c:rich>
      </c:tx>
      <c:layout>
        <c:manualLayout>
          <c:xMode val="edge"/>
          <c:yMode val="edge"/>
          <c:x val="0.39667438081267808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478013742352545"/>
          <c:y val="0.17974720614621323"/>
          <c:w val="0.82383478106952335"/>
          <c:h val="0.52468204987435352"/>
        </c:manualLayout>
      </c:layout>
      <c:lineChart>
        <c:grouping val="standard"/>
        <c:varyColors val="0"/>
        <c:ser>
          <c:idx val="0"/>
          <c:order val="0"/>
          <c:tx>
            <c:strRef>
              <c:f>Sheet1!$P$58</c:f>
              <c:strCache>
                <c:ptCount val="1"/>
                <c:pt idx="0">
                  <c:v>Simulated Improvement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ymbol val="none"/>
          </c:marker>
          <c:cat>
            <c:numRef>
              <c:f>Sheet1!$O$59:$O$82</c:f>
              <c:numCache>
                <c:formatCode>h:mm</c:formatCode>
                <c:ptCount val="24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0.20833333333333301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  <c:pt idx="23">
                  <c:v>1</c:v>
                </c:pt>
              </c:numCache>
            </c:numRef>
          </c:cat>
          <c:val>
            <c:numRef>
              <c:f>Sheet1!$P$59:$P$82</c:f>
              <c:numCache>
                <c:formatCode>General</c:formatCode>
                <c:ptCount val="24"/>
                <c:pt idx="0">
                  <c:v>299.10867000000002</c:v>
                </c:pt>
                <c:pt idx="1">
                  <c:v>300.05504000000002</c:v>
                </c:pt>
                <c:pt idx="2">
                  <c:v>300.32153</c:v>
                </c:pt>
                <c:pt idx="3">
                  <c:v>300.10286000000002</c:v>
                </c:pt>
                <c:pt idx="4">
                  <c:v>299.44024000000002</c:v>
                </c:pt>
                <c:pt idx="5">
                  <c:v>300.46078999999997</c:v>
                </c:pt>
                <c:pt idx="6">
                  <c:v>355.33906000000002</c:v>
                </c:pt>
                <c:pt idx="7">
                  <c:v>409.34883000000002</c:v>
                </c:pt>
                <c:pt idx="8">
                  <c:v>410.68783999999999</c:v>
                </c:pt>
                <c:pt idx="9">
                  <c:v>409.63067000000001</c:v>
                </c:pt>
                <c:pt idx="10">
                  <c:v>411.11833999999999</c:v>
                </c:pt>
                <c:pt idx="11">
                  <c:v>410.02190000000002</c:v>
                </c:pt>
                <c:pt idx="12">
                  <c:v>410.80144999999999</c:v>
                </c:pt>
                <c:pt idx="13">
                  <c:v>350.28633000000002</c:v>
                </c:pt>
                <c:pt idx="14">
                  <c:v>300.21105999999997</c:v>
                </c:pt>
                <c:pt idx="15">
                  <c:v>299.24128000000002</c:v>
                </c:pt>
                <c:pt idx="16">
                  <c:v>301.04705999999999</c:v>
                </c:pt>
                <c:pt idx="17">
                  <c:v>300.56862000000001</c:v>
                </c:pt>
                <c:pt idx="18">
                  <c:v>299.95436999999998</c:v>
                </c:pt>
                <c:pt idx="19">
                  <c:v>299.2987</c:v>
                </c:pt>
                <c:pt idx="20">
                  <c:v>299.59041999999999</c:v>
                </c:pt>
                <c:pt idx="21">
                  <c:v>299.86914999999999</c:v>
                </c:pt>
                <c:pt idx="22">
                  <c:v>300.72669000000002</c:v>
                </c:pt>
                <c:pt idx="23">
                  <c:v>300.43468999999999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Sheet1!$Q$58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Sheet1!$O$59:$O$82</c:f>
              <c:numCache>
                <c:formatCode>h:mm</c:formatCode>
                <c:ptCount val="24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0.20833333333333301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  <c:pt idx="23">
                  <c:v>1</c:v>
                </c:pt>
              </c:numCache>
            </c:numRef>
          </c:cat>
          <c:val>
            <c:numRef>
              <c:f>Sheet1!$Q$59:$Q$82</c:f>
              <c:numCache>
                <c:formatCode>General</c:formatCode>
                <c:ptCount val="24"/>
                <c:pt idx="0">
                  <c:v>417.21823999999998</c:v>
                </c:pt>
                <c:pt idx="1">
                  <c:v>416.04939999999999</c:v>
                </c:pt>
                <c:pt idx="2">
                  <c:v>417.57348999999999</c:v>
                </c:pt>
                <c:pt idx="3">
                  <c:v>416.8329</c:v>
                </c:pt>
                <c:pt idx="4">
                  <c:v>408.88744000000003</c:v>
                </c:pt>
                <c:pt idx="5">
                  <c:v>412.74029999999999</c:v>
                </c:pt>
                <c:pt idx="6">
                  <c:v>384.19076000000001</c:v>
                </c:pt>
                <c:pt idx="7">
                  <c:v>434.47140000000002</c:v>
                </c:pt>
                <c:pt idx="8">
                  <c:v>401.31232</c:v>
                </c:pt>
                <c:pt idx="9">
                  <c:v>402.39551</c:v>
                </c:pt>
                <c:pt idx="10">
                  <c:v>420.27787000000001</c:v>
                </c:pt>
                <c:pt idx="11">
                  <c:v>449.16230999999999</c:v>
                </c:pt>
                <c:pt idx="12">
                  <c:v>452.86025000000001</c:v>
                </c:pt>
                <c:pt idx="13">
                  <c:v>414.43045000000001</c:v>
                </c:pt>
                <c:pt idx="14">
                  <c:v>418.85534999999999</c:v>
                </c:pt>
                <c:pt idx="15">
                  <c:v>420.94175000000001</c:v>
                </c:pt>
                <c:pt idx="16">
                  <c:v>420.46208000000001</c:v>
                </c:pt>
                <c:pt idx="17">
                  <c:v>419.45472000000001</c:v>
                </c:pt>
                <c:pt idx="18">
                  <c:v>418.47984000000002</c:v>
                </c:pt>
                <c:pt idx="19">
                  <c:v>419.35437000000002</c:v>
                </c:pt>
                <c:pt idx="20">
                  <c:v>417.28836000000001</c:v>
                </c:pt>
                <c:pt idx="21">
                  <c:v>406.88988999999998</c:v>
                </c:pt>
                <c:pt idx="22">
                  <c:v>417.65803</c:v>
                </c:pt>
                <c:pt idx="23">
                  <c:v>408.62918000000002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10912"/>
        <c:axId val="148301504"/>
      </c:lineChart>
      <c:catAx>
        <c:axId val="41510912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8301504"/>
        <c:crosses val="autoZero"/>
        <c:auto val="1"/>
        <c:lblAlgn val="ctr"/>
        <c:lblOffset val="100"/>
        <c:noMultiLvlLbl val="0"/>
      </c:catAx>
      <c:valAx>
        <c:axId val="148301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ZA" dirty="0" smtClean="0"/>
                  <a:t>[</a:t>
                </a:r>
                <a:r>
                  <a:rPr lang="en-ZA" dirty="0" err="1" smtClean="0"/>
                  <a:t>kPa</a:t>
                </a:r>
                <a:r>
                  <a:rPr lang="en-ZA" dirty="0" smtClean="0"/>
                  <a:t>]</a:t>
                </a:r>
                <a:endParaRPr lang="en-ZA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5109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2150999229840754"/>
          <c:y val="0.88984146238499406"/>
          <c:w val="0.55698001540318498"/>
          <c:h val="9.979846809649221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ZA" sz="1400" dirty="0" smtClean="0"/>
              <a:t>Number</a:t>
            </a:r>
            <a:r>
              <a:rPr lang="en-ZA" sz="1400" baseline="0" dirty="0" smtClean="0"/>
              <a:t> of running compressors</a:t>
            </a:r>
            <a:endParaRPr lang="en-ZA" sz="1400" dirty="0"/>
          </a:p>
        </c:rich>
      </c:tx>
      <c:layout>
        <c:manualLayout>
          <c:xMode val="edge"/>
          <c:yMode val="edge"/>
          <c:x val="0.2175033753311778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774492099747862"/>
          <c:y val="0.17266543154427727"/>
          <c:w val="0.83069866060079967"/>
          <c:h val="0.47135264615614936"/>
        </c:manualLayout>
      </c:layout>
      <c:lineChart>
        <c:grouping val="standard"/>
        <c:varyColors val="0"/>
        <c:ser>
          <c:idx val="0"/>
          <c:order val="0"/>
          <c:tx>
            <c:v>Simulated improvement</c:v>
          </c:tx>
          <c:spPr>
            <a:ln>
              <a:solidFill>
                <a:srgbClr val="FF6600"/>
              </a:solidFill>
            </a:ln>
          </c:spPr>
          <c:marker>
            <c:symbol val="none"/>
          </c:marker>
          <c:cat>
            <c:numRef>
              <c:f>Sheet1!$H$69:$H$92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0.33333333333333398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0.45833333333333398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0.58333333333333404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0.70833333333333404</c:v>
                </c:pt>
                <c:pt idx="18">
                  <c:v>0.750000000000001</c:v>
                </c:pt>
                <c:pt idx="19">
                  <c:v>0.79166666666666696</c:v>
                </c:pt>
                <c:pt idx="20">
                  <c:v>0.83333333333333404</c:v>
                </c:pt>
                <c:pt idx="21">
                  <c:v>0.875000000000001</c:v>
                </c:pt>
                <c:pt idx="22">
                  <c:v>0.91666666666666696</c:v>
                </c:pt>
                <c:pt idx="23">
                  <c:v>0.95833333333333404</c:v>
                </c:pt>
              </c:numCache>
            </c:numRef>
          </c:cat>
          <c:val>
            <c:numRef>
              <c:f>Sheet1!$I$69:$I$92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v>Actual schedule</c:v>
          </c:tx>
          <c:marker>
            <c:symbol val="none"/>
          </c:marker>
          <c:cat>
            <c:numRef>
              <c:f>Sheet1!$H$69:$H$92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0.33333333333333398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0.45833333333333398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0.58333333333333404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0.70833333333333404</c:v>
                </c:pt>
                <c:pt idx="18">
                  <c:v>0.750000000000001</c:v>
                </c:pt>
                <c:pt idx="19">
                  <c:v>0.79166666666666696</c:v>
                </c:pt>
                <c:pt idx="20">
                  <c:v>0.83333333333333404</c:v>
                </c:pt>
                <c:pt idx="21">
                  <c:v>0.875000000000001</c:v>
                </c:pt>
                <c:pt idx="22">
                  <c:v>0.91666666666666696</c:v>
                </c:pt>
                <c:pt idx="23">
                  <c:v>0.95833333333333404</c:v>
                </c:pt>
              </c:numCache>
            </c:numRef>
          </c:cat>
          <c:val>
            <c:numRef>
              <c:f>Sheet1!$J$69:$J$92</c:f>
              <c:numCache>
                <c:formatCode>General</c:formatCode>
                <c:ptCount val="2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79744"/>
        <c:axId val="148299776"/>
      </c:lineChart>
      <c:catAx>
        <c:axId val="45279744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8299776"/>
        <c:crosses val="autoZero"/>
        <c:auto val="1"/>
        <c:lblAlgn val="ctr"/>
        <c:lblOffset val="100"/>
        <c:noMultiLvlLbl val="0"/>
      </c:catAx>
      <c:valAx>
        <c:axId val="148299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2797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8478964546585"/>
          <c:y val="5.8788050045495276E-2"/>
          <c:w val="0.87091940083097197"/>
          <c:h val="0.74450126155628393"/>
        </c:manualLayout>
      </c:layout>
      <c:lineChart>
        <c:grouping val="standard"/>
        <c:varyColors val="0"/>
        <c:ser>
          <c:idx val="1"/>
          <c:order val="0"/>
          <c:tx>
            <c:v>Baseline simulation</c:v>
          </c:tx>
          <c:spPr>
            <a:ln w="38100">
              <a:solidFill>
                <a:srgbClr val="FF6600"/>
              </a:solidFill>
            </a:ln>
          </c:spPr>
          <c:marker>
            <c:symbol val="none"/>
          </c:marker>
          <c:cat>
            <c:numRef>
              <c:f>Sheet1!$D$7:$D$30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0.33333333333333398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0.45833333333333398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0.58333333333333404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0.70833333333333404</c:v>
                </c:pt>
                <c:pt idx="18">
                  <c:v>0.750000000000001</c:v>
                </c:pt>
                <c:pt idx="19">
                  <c:v>0.79166666666666696</c:v>
                </c:pt>
                <c:pt idx="20">
                  <c:v>0.83333333333333404</c:v>
                </c:pt>
                <c:pt idx="21">
                  <c:v>0.875000000000001</c:v>
                </c:pt>
                <c:pt idx="22">
                  <c:v>0.91666666666666696</c:v>
                </c:pt>
                <c:pt idx="23">
                  <c:v>0.95833333333333404</c:v>
                </c:pt>
              </c:numCache>
            </c:numRef>
          </c:cat>
          <c:val>
            <c:numRef>
              <c:f>Sheet1!$F$7:$F$30</c:f>
              <c:numCache>
                <c:formatCode>General</c:formatCode>
                <c:ptCount val="24"/>
                <c:pt idx="0">
                  <c:v>4534.63</c:v>
                </c:pt>
                <c:pt idx="1">
                  <c:v>4954.46</c:v>
                </c:pt>
                <c:pt idx="2">
                  <c:v>4901.03</c:v>
                </c:pt>
                <c:pt idx="3">
                  <c:v>4736.3100000000004</c:v>
                </c:pt>
                <c:pt idx="4">
                  <c:v>4547.0200000000004</c:v>
                </c:pt>
                <c:pt idx="5">
                  <c:v>4684.51</c:v>
                </c:pt>
                <c:pt idx="6">
                  <c:v>4531.4799999999996</c:v>
                </c:pt>
                <c:pt idx="7">
                  <c:v>5568.03</c:v>
                </c:pt>
                <c:pt idx="8">
                  <c:v>5320.73</c:v>
                </c:pt>
                <c:pt idx="9">
                  <c:v>5665.4</c:v>
                </c:pt>
                <c:pt idx="10">
                  <c:v>5915.17</c:v>
                </c:pt>
                <c:pt idx="11">
                  <c:v>5968.28</c:v>
                </c:pt>
                <c:pt idx="12">
                  <c:v>5790.63</c:v>
                </c:pt>
                <c:pt idx="13">
                  <c:v>5003.12</c:v>
                </c:pt>
                <c:pt idx="14">
                  <c:v>4422.66</c:v>
                </c:pt>
                <c:pt idx="15">
                  <c:v>4760.3</c:v>
                </c:pt>
                <c:pt idx="16">
                  <c:v>4507.12</c:v>
                </c:pt>
                <c:pt idx="17">
                  <c:v>4510.07</c:v>
                </c:pt>
                <c:pt idx="18">
                  <c:v>4586.0600000000004</c:v>
                </c:pt>
                <c:pt idx="19">
                  <c:v>4639.03</c:v>
                </c:pt>
                <c:pt idx="20">
                  <c:v>4629.97</c:v>
                </c:pt>
                <c:pt idx="21">
                  <c:v>4728.8900000000003</c:v>
                </c:pt>
                <c:pt idx="22">
                  <c:v>4851.1099999999997</c:v>
                </c:pt>
                <c:pt idx="23">
                  <c:v>5028.1899999999996</c:v>
                </c:pt>
              </c:numCache>
            </c:numRef>
          </c:val>
          <c:smooth val="0"/>
        </c:ser>
        <c:ser>
          <c:idx val="2"/>
          <c:order val="1"/>
          <c:tx>
            <c:v>Simulated improvements</c:v>
          </c:tx>
          <c:spPr>
            <a:ln w="38100">
              <a:solidFill>
                <a:srgbClr val="92D050"/>
              </a:solidFill>
            </a:ln>
          </c:spPr>
          <c:marker>
            <c:symbol val="none"/>
          </c:marker>
          <c:cat>
            <c:numRef>
              <c:f>Sheet1!$D$7:$D$30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0.33333333333333398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0.45833333333333398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0.58333333333333404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0.70833333333333404</c:v>
                </c:pt>
                <c:pt idx="18">
                  <c:v>0.750000000000001</c:v>
                </c:pt>
                <c:pt idx="19">
                  <c:v>0.79166666666666696</c:v>
                </c:pt>
                <c:pt idx="20">
                  <c:v>0.83333333333333404</c:v>
                </c:pt>
                <c:pt idx="21">
                  <c:v>0.875000000000001</c:v>
                </c:pt>
                <c:pt idx="22">
                  <c:v>0.91666666666666696</c:v>
                </c:pt>
                <c:pt idx="23">
                  <c:v>0.95833333333333404</c:v>
                </c:pt>
              </c:numCache>
            </c:numRef>
          </c:cat>
          <c:val>
            <c:numRef>
              <c:f>Sheet1!$G$7:$G$30</c:f>
              <c:numCache>
                <c:formatCode>General</c:formatCode>
                <c:ptCount val="24"/>
                <c:pt idx="0">
                  <c:v>4516.2700000000004</c:v>
                </c:pt>
                <c:pt idx="1">
                  <c:v>4767</c:v>
                </c:pt>
                <c:pt idx="2">
                  <c:v>4602.62</c:v>
                </c:pt>
                <c:pt idx="3">
                  <c:v>4392.8599999999997</c:v>
                </c:pt>
                <c:pt idx="4">
                  <c:v>4047.81</c:v>
                </c:pt>
                <c:pt idx="5">
                  <c:v>4315.0200000000004</c:v>
                </c:pt>
                <c:pt idx="6">
                  <c:v>4254.12</c:v>
                </c:pt>
                <c:pt idx="7">
                  <c:v>5261.01</c:v>
                </c:pt>
                <c:pt idx="8">
                  <c:v>5058.09</c:v>
                </c:pt>
                <c:pt idx="9">
                  <c:v>5351.71</c:v>
                </c:pt>
                <c:pt idx="10">
                  <c:v>5664.17</c:v>
                </c:pt>
                <c:pt idx="11">
                  <c:v>5791.52</c:v>
                </c:pt>
                <c:pt idx="12">
                  <c:v>5758.5</c:v>
                </c:pt>
                <c:pt idx="13">
                  <c:v>5080.79</c:v>
                </c:pt>
                <c:pt idx="14">
                  <c:v>4580.72</c:v>
                </c:pt>
                <c:pt idx="15">
                  <c:v>4170.59</c:v>
                </c:pt>
                <c:pt idx="16">
                  <c:v>4144.0600000000004</c:v>
                </c:pt>
                <c:pt idx="17">
                  <c:v>4138.78</c:v>
                </c:pt>
                <c:pt idx="18">
                  <c:v>4088.44</c:v>
                </c:pt>
                <c:pt idx="19">
                  <c:v>4234.3500000000004</c:v>
                </c:pt>
                <c:pt idx="20">
                  <c:v>4160.53</c:v>
                </c:pt>
                <c:pt idx="21">
                  <c:v>4184.59</c:v>
                </c:pt>
                <c:pt idx="22">
                  <c:v>4399.3100000000004</c:v>
                </c:pt>
                <c:pt idx="23">
                  <c:v>4879.92</c:v>
                </c:pt>
              </c:numCache>
            </c:numRef>
          </c:val>
          <c:smooth val="0"/>
        </c:ser>
        <c:ser>
          <c:idx val="0"/>
          <c:order val="2"/>
          <c:tx>
            <c:v>Actual profile</c:v>
          </c:tx>
          <c:spPr>
            <a:ln w="3810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Sheet1!$I$7:$I$30</c:f>
              <c:numCache>
                <c:formatCode>General</c:formatCode>
                <c:ptCount val="24"/>
                <c:pt idx="0">
                  <c:v>5018.6733804999994</c:v>
                </c:pt>
                <c:pt idx="1">
                  <c:v>5016.297587</c:v>
                </c:pt>
                <c:pt idx="2">
                  <c:v>4997.5966493333326</c:v>
                </c:pt>
                <c:pt idx="3">
                  <c:v>4656.8366320000005</c:v>
                </c:pt>
                <c:pt idx="4">
                  <c:v>4563.9545596666667</c:v>
                </c:pt>
                <c:pt idx="5">
                  <c:v>4597.6887466666667</c:v>
                </c:pt>
                <c:pt idx="6">
                  <c:v>4905.4676273333334</c:v>
                </c:pt>
                <c:pt idx="7">
                  <c:v>5499.3603293333335</c:v>
                </c:pt>
                <c:pt idx="8">
                  <c:v>5317.3110529999994</c:v>
                </c:pt>
                <c:pt idx="9">
                  <c:v>5732.9500399999997</c:v>
                </c:pt>
                <c:pt idx="10">
                  <c:v>5823.4079943333327</c:v>
                </c:pt>
                <c:pt idx="11">
                  <c:v>5722.4735251666671</c:v>
                </c:pt>
                <c:pt idx="12">
                  <c:v>5428.0598831666666</c:v>
                </c:pt>
                <c:pt idx="13">
                  <c:v>4872.6698214999997</c:v>
                </c:pt>
                <c:pt idx="14">
                  <c:v>4491.8165735000002</c:v>
                </c:pt>
                <c:pt idx="15">
                  <c:v>4460.2693275000001</c:v>
                </c:pt>
                <c:pt idx="16">
                  <c:v>4471.874582833334</c:v>
                </c:pt>
                <c:pt idx="17">
                  <c:v>4468.2061511666661</c:v>
                </c:pt>
                <c:pt idx="18">
                  <c:v>4506.0416561666671</c:v>
                </c:pt>
                <c:pt idx="19">
                  <c:v>4520.9780476666665</c:v>
                </c:pt>
                <c:pt idx="20">
                  <c:v>4532.4922488333332</c:v>
                </c:pt>
                <c:pt idx="21">
                  <c:v>4599.1527306666667</c:v>
                </c:pt>
                <c:pt idx="22">
                  <c:v>5219.6754111666669</c:v>
                </c:pt>
                <c:pt idx="23">
                  <c:v>5142.4167099999995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06976"/>
        <c:axId val="43565056"/>
      </c:lineChart>
      <c:catAx>
        <c:axId val="46206976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txPr>
          <a:bodyPr rot="-5400000" vert="horz" anchor="b" anchorCtr="0"/>
          <a:lstStyle/>
          <a:p>
            <a:pPr>
              <a:defRPr/>
            </a:pPr>
            <a:endParaRPr lang="en-US"/>
          </a:p>
        </c:txPr>
        <c:crossAx val="43565056"/>
        <c:crosses val="autoZero"/>
        <c:auto val="1"/>
        <c:lblAlgn val="ctr"/>
        <c:lblOffset val="100"/>
        <c:noMultiLvlLbl val="0"/>
      </c:catAx>
      <c:valAx>
        <c:axId val="43565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ZA"/>
                  <a:t>Power</a:t>
                </a:r>
                <a:r>
                  <a:rPr lang="en-ZA" baseline="0"/>
                  <a:t> (kW)</a:t>
                </a:r>
                <a:endParaRPr lang="en-ZA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20697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A7368-7FFB-46DC-B0EA-2C6E5A2F63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8A6B1E43-4CA0-4054-8216-21E666EFC70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ZA" dirty="0" smtClean="0">
              <a:latin typeface="+mj-lt"/>
            </a:rPr>
            <a:t>Mining industry</a:t>
          </a:r>
          <a:endParaRPr lang="en-ZA" dirty="0">
            <a:latin typeface="+mj-lt"/>
          </a:endParaRPr>
        </a:p>
      </dgm:t>
    </dgm:pt>
    <dgm:pt modelId="{062BC885-27A6-454C-A0A8-FA5203DB5AA6}" type="parTrans" cxnId="{B8296518-89F9-486F-8F1D-07AF32FEAFF7}">
      <dgm:prSet/>
      <dgm:spPr/>
      <dgm:t>
        <a:bodyPr/>
        <a:lstStyle/>
        <a:p>
          <a:endParaRPr lang="en-ZA"/>
        </a:p>
      </dgm:t>
    </dgm:pt>
    <dgm:pt modelId="{E451C35A-6603-4BAA-A4F2-CF78B4F2F46C}" type="sibTrans" cxnId="{B8296518-89F9-486F-8F1D-07AF32FEAFF7}">
      <dgm:prSet/>
      <dgm:spPr/>
      <dgm:t>
        <a:bodyPr/>
        <a:lstStyle/>
        <a:p>
          <a:endParaRPr lang="en-ZA"/>
        </a:p>
      </dgm:t>
    </dgm:pt>
    <dgm:pt modelId="{9C79DD27-4279-4EB3-98F6-F15A10A6670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ZA" dirty="0" smtClean="0">
              <a:latin typeface="+mj-lt"/>
            </a:rPr>
            <a:t>Simulation</a:t>
          </a:r>
          <a:endParaRPr lang="en-ZA" dirty="0">
            <a:latin typeface="+mj-lt"/>
          </a:endParaRPr>
        </a:p>
      </dgm:t>
    </dgm:pt>
    <dgm:pt modelId="{4854CB95-1827-443F-A449-9D1B60DCC7FA}" type="parTrans" cxnId="{79C9A9FD-9722-4805-898B-F791D0B7D60F}">
      <dgm:prSet/>
      <dgm:spPr/>
      <dgm:t>
        <a:bodyPr/>
        <a:lstStyle/>
        <a:p>
          <a:endParaRPr lang="en-ZA"/>
        </a:p>
      </dgm:t>
    </dgm:pt>
    <dgm:pt modelId="{075A505E-66B3-45A3-B400-639430373E33}" type="sibTrans" cxnId="{79C9A9FD-9722-4805-898B-F791D0B7D60F}">
      <dgm:prSet/>
      <dgm:spPr/>
      <dgm:t>
        <a:bodyPr/>
        <a:lstStyle/>
        <a:p>
          <a:endParaRPr lang="en-ZA"/>
        </a:p>
      </dgm:t>
    </dgm:pt>
    <dgm:pt modelId="{F1B066D0-669E-4A26-9D72-9799D601D89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+mj-lt"/>
            </a:rPr>
            <a:t>Locate and identify inefficiencies in systems</a:t>
          </a:r>
          <a:endParaRPr lang="en-ZA" sz="1400" dirty="0">
            <a:latin typeface="+mj-lt"/>
          </a:endParaRPr>
        </a:p>
      </dgm:t>
    </dgm:pt>
    <dgm:pt modelId="{CB96CFFA-D9CA-4D97-823E-4A47674EE1C1}" type="parTrans" cxnId="{A86B4A29-81BD-4A2C-81D5-6B6987A1B8E1}">
      <dgm:prSet/>
      <dgm:spPr/>
      <dgm:t>
        <a:bodyPr/>
        <a:lstStyle/>
        <a:p>
          <a:endParaRPr lang="en-ZA"/>
        </a:p>
      </dgm:t>
    </dgm:pt>
    <dgm:pt modelId="{66BC4430-1587-4C76-9869-C201E1DBEFEC}" type="sibTrans" cxnId="{A86B4A29-81BD-4A2C-81D5-6B6987A1B8E1}">
      <dgm:prSet/>
      <dgm:spPr/>
      <dgm:t>
        <a:bodyPr/>
        <a:lstStyle/>
        <a:p>
          <a:endParaRPr lang="en-ZA"/>
        </a:p>
      </dgm:t>
    </dgm:pt>
    <dgm:pt modelId="{5E1842A0-A238-43D1-AF94-C758F94A149B}">
      <dgm:prSet phldrT="[Text]" custT="1"/>
      <dgm:spPr/>
      <dgm:t>
        <a:bodyPr/>
        <a:lstStyle/>
        <a:p>
          <a:r>
            <a:rPr lang="en-ZA" sz="1400" dirty="0" smtClean="0">
              <a:latin typeface="+mj-lt"/>
            </a:rPr>
            <a:t>Require energy cost savings</a:t>
          </a:r>
          <a:endParaRPr lang="en-ZA" sz="1400" dirty="0">
            <a:latin typeface="+mj-lt"/>
          </a:endParaRPr>
        </a:p>
      </dgm:t>
    </dgm:pt>
    <dgm:pt modelId="{A902182E-0A70-4F6B-A9CA-29A71684D58D}" type="parTrans" cxnId="{049611DB-32A1-41DB-925A-FBC58DD48026}">
      <dgm:prSet/>
      <dgm:spPr/>
      <dgm:t>
        <a:bodyPr/>
        <a:lstStyle/>
        <a:p>
          <a:endParaRPr lang="en-ZA"/>
        </a:p>
      </dgm:t>
    </dgm:pt>
    <dgm:pt modelId="{252DC2BA-A916-414E-BBDE-9F84960E1DCA}" type="sibTrans" cxnId="{049611DB-32A1-41DB-925A-FBC58DD48026}">
      <dgm:prSet/>
      <dgm:spPr/>
      <dgm:t>
        <a:bodyPr/>
        <a:lstStyle/>
        <a:p>
          <a:endParaRPr lang="en-ZA"/>
        </a:p>
      </dgm:t>
    </dgm:pt>
    <dgm:pt modelId="{28A42750-4041-4AC4-A7E4-640E24964E4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+mj-lt"/>
            </a:rPr>
            <a:t>10% of mine’s total energy usage [1]</a:t>
          </a:r>
          <a:endParaRPr lang="en-ZA" sz="1400" dirty="0">
            <a:latin typeface="+mj-lt"/>
          </a:endParaRPr>
        </a:p>
      </dgm:t>
    </dgm:pt>
    <dgm:pt modelId="{715688EB-F5B4-4545-BD09-D5368FAD6663}" type="parTrans" cxnId="{0D85781D-0D7B-4CD4-8059-6D39157FD3CD}">
      <dgm:prSet/>
      <dgm:spPr/>
      <dgm:t>
        <a:bodyPr/>
        <a:lstStyle/>
        <a:p>
          <a:endParaRPr lang="en-ZA"/>
        </a:p>
      </dgm:t>
    </dgm:pt>
    <dgm:pt modelId="{04883B87-2C5E-48CD-B466-2625D1EEFAE2}" type="sibTrans" cxnId="{0D85781D-0D7B-4CD4-8059-6D39157FD3CD}">
      <dgm:prSet/>
      <dgm:spPr/>
      <dgm:t>
        <a:bodyPr/>
        <a:lstStyle/>
        <a:p>
          <a:endParaRPr lang="en-ZA"/>
        </a:p>
      </dgm:t>
    </dgm:pt>
    <dgm:pt modelId="{B3E35361-9E33-43F9-8A41-CFA1677E71B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+mj-lt"/>
            </a:rPr>
            <a:t>Identifying operational inefficiencies can result in significant savings.</a:t>
          </a:r>
          <a:endParaRPr lang="en-ZA" sz="1400" dirty="0">
            <a:latin typeface="+mj-lt"/>
          </a:endParaRPr>
        </a:p>
      </dgm:t>
    </dgm:pt>
    <dgm:pt modelId="{3493D1CB-21BA-45E7-A42B-A80E47C41868}" type="parTrans" cxnId="{185639F0-151F-4C38-B748-1373EA9F2991}">
      <dgm:prSet/>
      <dgm:spPr/>
      <dgm:t>
        <a:bodyPr/>
        <a:lstStyle/>
        <a:p>
          <a:endParaRPr lang="en-ZA"/>
        </a:p>
      </dgm:t>
    </dgm:pt>
    <dgm:pt modelId="{DBD9B6FC-8715-4FDF-8DF1-66F7CDFE8465}" type="sibTrans" cxnId="{185639F0-151F-4C38-B748-1373EA9F2991}">
      <dgm:prSet/>
      <dgm:spPr/>
      <dgm:t>
        <a:bodyPr/>
        <a:lstStyle/>
        <a:p>
          <a:endParaRPr lang="en-ZA"/>
        </a:p>
      </dgm:t>
    </dgm:pt>
    <dgm:pt modelId="{CC00923E-83F2-4F3A-9D14-460B5701D65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+mj-lt"/>
            </a:rPr>
            <a:t>Ability to model mine compressed air systems</a:t>
          </a:r>
          <a:endParaRPr lang="en-ZA" sz="1400" dirty="0">
            <a:latin typeface="+mj-lt"/>
          </a:endParaRPr>
        </a:p>
      </dgm:t>
    </dgm:pt>
    <dgm:pt modelId="{675ACFEA-C26A-48D0-A1B7-885EF20ADFCC}" type="parTrans" cxnId="{401C38F2-87A4-4EBF-A1B1-BDBC888286CC}">
      <dgm:prSet/>
      <dgm:spPr/>
      <dgm:t>
        <a:bodyPr/>
        <a:lstStyle/>
        <a:p>
          <a:endParaRPr lang="en-ZA"/>
        </a:p>
      </dgm:t>
    </dgm:pt>
    <dgm:pt modelId="{989719AC-EB5E-4E71-A122-CBCC4A9EA965}" type="sibTrans" cxnId="{401C38F2-87A4-4EBF-A1B1-BDBC888286CC}">
      <dgm:prSet/>
      <dgm:spPr/>
      <dgm:t>
        <a:bodyPr/>
        <a:lstStyle/>
        <a:p>
          <a:endParaRPr lang="en-ZA"/>
        </a:p>
      </dgm:t>
    </dgm:pt>
    <dgm:pt modelId="{BDF7EC73-E9DE-477F-BAC8-992FE6567064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+mj-lt"/>
            </a:rPr>
            <a:t>The optimal operation can be determined using simulation</a:t>
          </a:r>
          <a:endParaRPr lang="en-ZA" sz="1400" dirty="0">
            <a:latin typeface="+mj-lt"/>
          </a:endParaRPr>
        </a:p>
      </dgm:t>
    </dgm:pt>
    <dgm:pt modelId="{076E15F9-AF68-47C9-8879-CF5A728B7773}" type="parTrans" cxnId="{8E3CE5E5-A0C8-402F-B60C-C9DF209B10E4}">
      <dgm:prSet/>
      <dgm:spPr/>
      <dgm:t>
        <a:bodyPr/>
        <a:lstStyle/>
        <a:p>
          <a:endParaRPr lang="en-ZA"/>
        </a:p>
      </dgm:t>
    </dgm:pt>
    <dgm:pt modelId="{828ADBD0-A0C0-4648-AC61-13E87CAEA399}" type="sibTrans" cxnId="{8E3CE5E5-A0C8-402F-B60C-C9DF209B10E4}">
      <dgm:prSet/>
      <dgm:spPr/>
      <dgm:t>
        <a:bodyPr/>
        <a:lstStyle/>
        <a:p>
          <a:endParaRPr lang="en-ZA"/>
        </a:p>
      </dgm:t>
    </dgm:pt>
    <dgm:pt modelId="{C0766DB4-5942-4901-81DF-E55086869E4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+mj-lt"/>
            </a:rPr>
            <a:t>Quantify savings of operational changes</a:t>
          </a:r>
          <a:endParaRPr lang="en-ZA" sz="1400" dirty="0">
            <a:latin typeface="+mj-lt"/>
          </a:endParaRPr>
        </a:p>
      </dgm:t>
    </dgm:pt>
    <dgm:pt modelId="{B920ED6C-4D8A-422E-8A22-0BB394AA7BA9}" type="parTrans" cxnId="{15C2AA84-75B3-4197-B1A1-3B6276570E48}">
      <dgm:prSet/>
      <dgm:spPr/>
      <dgm:t>
        <a:bodyPr/>
        <a:lstStyle/>
        <a:p>
          <a:endParaRPr lang="en-ZA"/>
        </a:p>
      </dgm:t>
    </dgm:pt>
    <dgm:pt modelId="{FD8D6DA5-F478-47FC-8E0F-B85624465F39}" type="sibTrans" cxnId="{15C2AA84-75B3-4197-B1A1-3B6276570E48}">
      <dgm:prSet/>
      <dgm:spPr/>
      <dgm:t>
        <a:bodyPr/>
        <a:lstStyle/>
        <a:p>
          <a:endParaRPr lang="en-ZA"/>
        </a:p>
      </dgm:t>
    </dgm:pt>
    <dgm:pt modelId="{8EAE79F5-67FE-4275-B609-146E2725C026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ZA" dirty="0">
            <a:latin typeface="+mj-lt"/>
          </a:endParaRPr>
        </a:p>
      </dgm:t>
    </dgm:pt>
    <dgm:pt modelId="{92916465-F1A5-4557-B1B2-7919AE3FFCE1}" type="parTrans" cxnId="{30B16A44-ABEF-4E95-9C3E-6ABEA45A0AFF}">
      <dgm:prSet/>
      <dgm:spPr/>
      <dgm:t>
        <a:bodyPr/>
        <a:lstStyle/>
        <a:p>
          <a:endParaRPr lang="en-ZA"/>
        </a:p>
      </dgm:t>
    </dgm:pt>
    <dgm:pt modelId="{943401B3-4612-4672-9234-7903F0E98241}" type="sibTrans" cxnId="{30B16A44-ABEF-4E95-9C3E-6ABEA45A0AFF}">
      <dgm:prSet/>
      <dgm:spPr/>
      <dgm:t>
        <a:bodyPr/>
        <a:lstStyle/>
        <a:p>
          <a:endParaRPr lang="en-ZA"/>
        </a:p>
      </dgm:t>
    </dgm:pt>
    <dgm:pt modelId="{939AC628-2A6B-4CCE-A206-4645D40B7AD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ZA" dirty="0" smtClean="0">
              <a:latin typeface="+mj-lt"/>
            </a:rPr>
            <a:t>Mine compressed air systems</a:t>
          </a:r>
          <a:endParaRPr lang="en-ZA" dirty="0">
            <a:latin typeface="+mj-lt"/>
          </a:endParaRPr>
        </a:p>
      </dgm:t>
    </dgm:pt>
    <dgm:pt modelId="{3D8AA64F-7325-4B86-AF0A-561635595593}" type="parTrans" cxnId="{AC32B99F-D152-4B88-9BDB-D79FEFF4AE63}">
      <dgm:prSet/>
      <dgm:spPr/>
      <dgm:t>
        <a:bodyPr/>
        <a:lstStyle/>
        <a:p>
          <a:endParaRPr lang="en-ZA"/>
        </a:p>
      </dgm:t>
    </dgm:pt>
    <dgm:pt modelId="{BE257A8B-2CF0-4E35-89A8-ED59DD5E4BA2}" type="sibTrans" cxnId="{AC32B99F-D152-4B88-9BDB-D79FEFF4AE63}">
      <dgm:prSet/>
      <dgm:spPr/>
      <dgm:t>
        <a:bodyPr/>
        <a:lstStyle/>
        <a:p>
          <a:endParaRPr lang="en-ZA"/>
        </a:p>
      </dgm:t>
    </dgm:pt>
    <dgm:pt modelId="{D2CC6B75-ABE2-4EDE-A31B-E95755C28DE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+mj-lt"/>
            </a:rPr>
            <a:t>Most compressed air systems inefficient [2]</a:t>
          </a:r>
          <a:endParaRPr lang="en-ZA" sz="1400" dirty="0">
            <a:latin typeface="+mj-lt"/>
          </a:endParaRPr>
        </a:p>
      </dgm:t>
    </dgm:pt>
    <dgm:pt modelId="{5365C1E3-75A2-48D3-BFD5-87B1671AFED2}" type="parTrans" cxnId="{6D94F57B-A16B-4DB9-82E1-CBEA3411FE87}">
      <dgm:prSet/>
      <dgm:spPr/>
      <dgm:t>
        <a:bodyPr/>
        <a:lstStyle/>
        <a:p>
          <a:endParaRPr lang="en-ZA"/>
        </a:p>
      </dgm:t>
    </dgm:pt>
    <dgm:pt modelId="{5EC0F535-0070-419C-BDCD-425A0B2DCE4B}" type="sibTrans" cxnId="{6D94F57B-A16B-4DB9-82E1-CBEA3411FE87}">
      <dgm:prSet/>
      <dgm:spPr/>
      <dgm:t>
        <a:bodyPr/>
        <a:lstStyle/>
        <a:p>
          <a:endParaRPr lang="en-ZA"/>
        </a:p>
      </dgm:t>
    </dgm:pt>
    <dgm:pt modelId="{5CB0AB6D-FA33-41EB-9906-8F19D331B4B2}" type="pres">
      <dgm:prSet presAssocID="{B2EA7368-7FFB-46DC-B0EA-2C6E5A2F63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4DE1F9D6-FBE4-4131-A4AD-3719B16BA85A}" type="pres">
      <dgm:prSet presAssocID="{8A6B1E43-4CA0-4054-8216-21E666EFC70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3C758EA-8A76-4E8C-9575-49F79451BFA9}" type="pres">
      <dgm:prSet presAssocID="{8A6B1E43-4CA0-4054-8216-21E666EFC70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D189C8F-63BC-4EB2-BFA2-A790BAEC1AFC}" type="pres">
      <dgm:prSet presAssocID="{939AC628-2A6B-4CCE-A206-4645D40B7AD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D5D96634-89C5-4C7C-BD82-F4A00D2E0F4E}" type="pres">
      <dgm:prSet presAssocID="{939AC628-2A6B-4CCE-A206-4645D40B7AD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E55AD86-AEF1-4027-A3AD-FD61A41CDC1A}" type="pres">
      <dgm:prSet presAssocID="{9C79DD27-4279-4EB3-98F6-F15A10A667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4FC3051-1ECD-4A30-8359-768392D50CBC}" type="pres">
      <dgm:prSet presAssocID="{9C79DD27-4279-4EB3-98F6-F15A10A66701}" presName="childText" presStyleLbl="revTx" presStyleIdx="2" presStyleCnt="3" custScaleX="100000" custLinFactNeighborX="1869" custLinFactNeighborY="199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76AB47DD-5F44-46A4-BEF9-95F32CC3E44F}" type="pres">
      <dgm:prSet presAssocID="{8EAE79F5-67FE-4275-B609-146E2725C02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E3DE468-F091-46F7-9AD1-81EC2D9CCEF3}" type="presOf" srcId="{D2CC6B75-ABE2-4EDE-A31B-E95755C28DE1}" destId="{D5D96634-89C5-4C7C-BD82-F4A00D2E0F4E}" srcOrd="0" destOrd="1" presId="urn:microsoft.com/office/officeart/2005/8/layout/vList2"/>
    <dgm:cxn modelId="{B8296518-89F9-486F-8F1D-07AF32FEAFF7}" srcId="{B2EA7368-7FFB-46DC-B0EA-2C6E5A2F634C}" destId="{8A6B1E43-4CA0-4054-8216-21E666EFC70B}" srcOrd="0" destOrd="0" parTransId="{062BC885-27A6-454C-A0A8-FA5203DB5AA6}" sibTransId="{E451C35A-6603-4BAA-A4F2-CF78B4F2F46C}"/>
    <dgm:cxn modelId="{543293D8-3705-4C26-9450-18D7A9D13F43}" type="presOf" srcId="{F1B066D0-669E-4A26-9D72-9799D601D891}" destId="{B4FC3051-1ECD-4A30-8359-768392D50CBC}" srcOrd="0" destOrd="2" presId="urn:microsoft.com/office/officeart/2005/8/layout/vList2"/>
    <dgm:cxn modelId="{D4B41EA7-201B-4ABC-9461-F79588984496}" type="presOf" srcId="{CC00923E-83F2-4F3A-9D14-460B5701D65E}" destId="{B4FC3051-1ECD-4A30-8359-768392D50CBC}" srcOrd="0" destOrd="0" presId="urn:microsoft.com/office/officeart/2005/8/layout/vList2"/>
    <dgm:cxn modelId="{185639F0-151F-4C38-B748-1373EA9F2991}" srcId="{939AC628-2A6B-4CCE-A206-4645D40B7AD4}" destId="{B3E35361-9E33-43F9-8A41-CFA1677E71B1}" srcOrd="2" destOrd="0" parTransId="{3493D1CB-21BA-45E7-A42B-A80E47C41868}" sibTransId="{DBD9B6FC-8715-4FDF-8DF1-66F7CDFE8465}"/>
    <dgm:cxn modelId="{AC32B99F-D152-4B88-9BDB-D79FEFF4AE63}" srcId="{B2EA7368-7FFB-46DC-B0EA-2C6E5A2F634C}" destId="{939AC628-2A6B-4CCE-A206-4645D40B7AD4}" srcOrd="1" destOrd="0" parTransId="{3D8AA64F-7325-4B86-AF0A-561635595593}" sibTransId="{BE257A8B-2CF0-4E35-89A8-ED59DD5E4BA2}"/>
    <dgm:cxn modelId="{15C2AA84-75B3-4197-B1A1-3B6276570E48}" srcId="{9C79DD27-4279-4EB3-98F6-F15A10A66701}" destId="{C0766DB4-5942-4901-81DF-E55086869E45}" srcOrd="3" destOrd="0" parTransId="{B920ED6C-4D8A-422E-8A22-0BB394AA7BA9}" sibTransId="{FD8D6DA5-F478-47FC-8E0F-B85624465F39}"/>
    <dgm:cxn modelId="{2A4F26C5-E18C-444F-85FA-A859A7A4C7CE}" type="presOf" srcId="{C0766DB4-5942-4901-81DF-E55086869E45}" destId="{B4FC3051-1ECD-4A30-8359-768392D50CBC}" srcOrd="0" destOrd="3" presId="urn:microsoft.com/office/officeart/2005/8/layout/vList2"/>
    <dgm:cxn modelId="{AD6551E9-FF61-4B24-B543-62E1483C0411}" type="presOf" srcId="{BDF7EC73-E9DE-477F-BAC8-992FE6567064}" destId="{B4FC3051-1ECD-4A30-8359-768392D50CBC}" srcOrd="0" destOrd="1" presId="urn:microsoft.com/office/officeart/2005/8/layout/vList2"/>
    <dgm:cxn modelId="{049611DB-32A1-41DB-925A-FBC58DD48026}" srcId="{8A6B1E43-4CA0-4054-8216-21E666EFC70B}" destId="{5E1842A0-A238-43D1-AF94-C758F94A149B}" srcOrd="0" destOrd="0" parTransId="{A902182E-0A70-4F6B-A9CA-29A71684D58D}" sibTransId="{252DC2BA-A916-414E-BBDE-9F84960E1DCA}"/>
    <dgm:cxn modelId="{5157ED9D-D01E-4A9E-9D98-3243333EE93E}" type="presOf" srcId="{B2EA7368-7FFB-46DC-B0EA-2C6E5A2F634C}" destId="{5CB0AB6D-FA33-41EB-9906-8F19D331B4B2}" srcOrd="0" destOrd="0" presId="urn:microsoft.com/office/officeart/2005/8/layout/vList2"/>
    <dgm:cxn modelId="{401C38F2-87A4-4EBF-A1B1-BDBC888286CC}" srcId="{9C79DD27-4279-4EB3-98F6-F15A10A66701}" destId="{CC00923E-83F2-4F3A-9D14-460B5701D65E}" srcOrd="0" destOrd="0" parTransId="{675ACFEA-C26A-48D0-A1B7-885EF20ADFCC}" sibTransId="{989719AC-EB5E-4E71-A122-CBCC4A9EA965}"/>
    <dgm:cxn modelId="{30B16A44-ABEF-4E95-9C3E-6ABEA45A0AFF}" srcId="{B2EA7368-7FFB-46DC-B0EA-2C6E5A2F634C}" destId="{8EAE79F5-67FE-4275-B609-146E2725C026}" srcOrd="3" destOrd="0" parTransId="{92916465-F1A5-4557-B1B2-7919AE3FFCE1}" sibTransId="{943401B3-4612-4672-9234-7903F0E98241}"/>
    <dgm:cxn modelId="{A8B12C49-88DD-4D3D-A5F2-9DBAC53E84D8}" type="presOf" srcId="{B3E35361-9E33-43F9-8A41-CFA1677E71B1}" destId="{D5D96634-89C5-4C7C-BD82-F4A00D2E0F4E}" srcOrd="0" destOrd="2" presId="urn:microsoft.com/office/officeart/2005/8/layout/vList2"/>
    <dgm:cxn modelId="{0D85781D-0D7B-4CD4-8059-6D39157FD3CD}" srcId="{939AC628-2A6B-4CCE-A206-4645D40B7AD4}" destId="{28A42750-4041-4AC4-A7E4-640E24964E41}" srcOrd="0" destOrd="0" parTransId="{715688EB-F5B4-4545-BD09-D5368FAD6663}" sibTransId="{04883B87-2C5E-48CD-B466-2625D1EEFAE2}"/>
    <dgm:cxn modelId="{6D94F57B-A16B-4DB9-82E1-CBEA3411FE87}" srcId="{939AC628-2A6B-4CCE-A206-4645D40B7AD4}" destId="{D2CC6B75-ABE2-4EDE-A31B-E95755C28DE1}" srcOrd="1" destOrd="0" parTransId="{5365C1E3-75A2-48D3-BFD5-87B1671AFED2}" sibTransId="{5EC0F535-0070-419C-BDCD-425A0B2DCE4B}"/>
    <dgm:cxn modelId="{599F2FFF-B9A5-423C-ADF1-CA4DC7D439E4}" type="presOf" srcId="{8EAE79F5-67FE-4275-B609-146E2725C026}" destId="{76AB47DD-5F44-46A4-BEF9-95F32CC3E44F}" srcOrd="0" destOrd="0" presId="urn:microsoft.com/office/officeart/2005/8/layout/vList2"/>
    <dgm:cxn modelId="{AFC01B9B-4F32-4201-93FF-1A630CDC9443}" type="presOf" srcId="{5E1842A0-A238-43D1-AF94-C758F94A149B}" destId="{A3C758EA-8A76-4E8C-9575-49F79451BFA9}" srcOrd="0" destOrd="0" presId="urn:microsoft.com/office/officeart/2005/8/layout/vList2"/>
    <dgm:cxn modelId="{2945813B-3506-43DC-A1CE-58B4D85C2370}" type="presOf" srcId="{8A6B1E43-4CA0-4054-8216-21E666EFC70B}" destId="{4DE1F9D6-FBE4-4131-A4AD-3719B16BA85A}" srcOrd="0" destOrd="0" presId="urn:microsoft.com/office/officeart/2005/8/layout/vList2"/>
    <dgm:cxn modelId="{1A519EEC-9AE8-4CE2-905C-65315DA97FBD}" type="presOf" srcId="{9C79DD27-4279-4EB3-98F6-F15A10A66701}" destId="{AE55AD86-AEF1-4027-A3AD-FD61A41CDC1A}" srcOrd="0" destOrd="0" presId="urn:microsoft.com/office/officeart/2005/8/layout/vList2"/>
    <dgm:cxn modelId="{708A718C-E4F5-4C40-A2F9-BF48BA92982B}" type="presOf" srcId="{939AC628-2A6B-4CCE-A206-4645D40B7AD4}" destId="{BD189C8F-63BC-4EB2-BFA2-A790BAEC1AFC}" srcOrd="0" destOrd="0" presId="urn:microsoft.com/office/officeart/2005/8/layout/vList2"/>
    <dgm:cxn modelId="{C0909C40-CBD8-4E23-9EF5-5F2BF6DBD419}" type="presOf" srcId="{28A42750-4041-4AC4-A7E4-640E24964E41}" destId="{D5D96634-89C5-4C7C-BD82-F4A00D2E0F4E}" srcOrd="0" destOrd="0" presId="urn:microsoft.com/office/officeart/2005/8/layout/vList2"/>
    <dgm:cxn modelId="{79C9A9FD-9722-4805-898B-F791D0B7D60F}" srcId="{B2EA7368-7FFB-46DC-B0EA-2C6E5A2F634C}" destId="{9C79DD27-4279-4EB3-98F6-F15A10A66701}" srcOrd="2" destOrd="0" parTransId="{4854CB95-1827-443F-A449-9D1B60DCC7FA}" sibTransId="{075A505E-66B3-45A3-B400-639430373E33}"/>
    <dgm:cxn modelId="{A86B4A29-81BD-4A2C-81D5-6B6987A1B8E1}" srcId="{9C79DD27-4279-4EB3-98F6-F15A10A66701}" destId="{F1B066D0-669E-4A26-9D72-9799D601D891}" srcOrd="2" destOrd="0" parTransId="{CB96CFFA-D9CA-4D97-823E-4A47674EE1C1}" sibTransId="{66BC4430-1587-4C76-9869-C201E1DBEFEC}"/>
    <dgm:cxn modelId="{8E3CE5E5-A0C8-402F-B60C-C9DF209B10E4}" srcId="{9C79DD27-4279-4EB3-98F6-F15A10A66701}" destId="{BDF7EC73-E9DE-477F-BAC8-992FE6567064}" srcOrd="1" destOrd="0" parTransId="{076E15F9-AF68-47C9-8879-CF5A728B7773}" sibTransId="{828ADBD0-A0C0-4648-AC61-13E87CAEA399}"/>
    <dgm:cxn modelId="{F3363274-470F-459B-8E55-5666FDB03B6C}" type="presParOf" srcId="{5CB0AB6D-FA33-41EB-9906-8F19D331B4B2}" destId="{4DE1F9D6-FBE4-4131-A4AD-3719B16BA85A}" srcOrd="0" destOrd="0" presId="urn:microsoft.com/office/officeart/2005/8/layout/vList2"/>
    <dgm:cxn modelId="{4A6DE856-EA0C-49A5-B3D9-31FADDD6AF4D}" type="presParOf" srcId="{5CB0AB6D-FA33-41EB-9906-8F19D331B4B2}" destId="{A3C758EA-8A76-4E8C-9575-49F79451BFA9}" srcOrd="1" destOrd="0" presId="urn:microsoft.com/office/officeart/2005/8/layout/vList2"/>
    <dgm:cxn modelId="{1C9775F8-4D34-4636-A40A-19F7E72F0959}" type="presParOf" srcId="{5CB0AB6D-FA33-41EB-9906-8F19D331B4B2}" destId="{BD189C8F-63BC-4EB2-BFA2-A790BAEC1AFC}" srcOrd="2" destOrd="0" presId="urn:microsoft.com/office/officeart/2005/8/layout/vList2"/>
    <dgm:cxn modelId="{8CA5803B-8FEF-46E5-87E7-9B5D1999C952}" type="presParOf" srcId="{5CB0AB6D-FA33-41EB-9906-8F19D331B4B2}" destId="{D5D96634-89C5-4C7C-BD82-F4A00D2E0F4E}" srcOrd="3" destOrd="0" presId="urn:microsoft.com/office/officeart/2005/8/layout/vList2"/>
    <dgm:cxn modelId="{5E17275A-BE2A-41E8-B341-737A86E5DBA0}" type="presParOf" srcId="{5CB0AB6D-FA33-41EB-9906-8F19D331B4B2}" destId="{AE55AD86-AEF1-4027-A3AD-FD61A41CDC1A}" srcOrd="4" destOrd="0" presId="urn:microsoft.com/office/officeart/2005/8/layout/vList2"/>
    <dgm:cxn modelId="{45E15316-23D4-4B2B-9F24-4C47406717EA}" type="presParOf" srcId="{5CB0AB6D-FA33-41EB-9906-8F19D331B4B2}" destId="{B4FC3051-1ECD-4A30-8359-768392D50CBC}" srcOrd="5" destOrd="0" presId="urn:microsoft.com/office/officeart/2005/8/layout/vList2"/>
    <dgm:cxn modelId="{05386D63-2CE2-4D52-8148-B7293A75BEB9}" type="presParOf" srcId="{5CB0AB6D-FA33-41EB-9906-8F19D331B4B2}" destId="{76AB47DD-5F44-46A4-BEF9-95F32CC3E4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A7368-7FFB-46DC-B0EA-2C6E5A2F634C}" type="doc">
      <dgm:prSet loTypeId="urn:microsoft.com/office/officeart/2005/8/layout/b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ZA"/>
        </a:p>
      </dgm:t>
    </dgm:pt>
    <dgm:pt modelId="{F1B066D0-669E-4A26-9D72-9799D601D89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90000"/>
            </a:lnSpc>
          </a:pPr>
          <a:r>
            <a:rPr lang="en-ZA" sz="1800" dirty="0" smtClean="0">
              <a:latin typeface="+mj-lt"/>
            </a:rPr>
            <a:t>Investigate</a:t>
          </a:r>
          <a:endParaRPr lang="en-ZA" sz="1800" dirty="0">
            <a:latin typeface="+mj-lt"/>
          </a:endParaRPr>
        </a:p>
      </dgm:t>
    </dgm:pt>
    <dgm:pt modelId="{CB96CFFA-D9CA-4D97-823E-4A47674EE1C1}" type="parTrans" cxnId="{A86B4A29-81BD-4A2C-81D5-6B6987A1B8E1}">
      <dgm:prSet/>
      <dgm:spPr/>
      <dgm:t>
        <a:bodyPr/>
        <a:lstStyle/>
        <a:p>
          <a:endParaRPr lang="en-ZA" sz="2800"/>
        </a:p>
      </dgm:t>
    </dgm:pt>
    <dgm:pt modelId="{66BC4430-1587-4C76-9869-C201E1DBEFEC}" type="sibTrans" cxnId="{A86B4A29-81BD-4A2C-81D5-6B6987A1B8E1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ZA" sz="800"/>
        </a:p>
      </dgm:t>
    </dgm:pt>
    <dgm:pt modelId="{A8F28D52-5538-458A-B969-2B638EA8C2E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90000"/>
            </a:lnSpc>
          </a:pPr>
          <a:r>
            <a:rPr lang="en-ZA" sz="1400" b="1" dirty="0" smtClean="0">
              <a:latin typeface="+mj-lt"/>
            </a:rPr>
            <a:t>Compile simulation</a:t>
          </a:r>
          <a:endParaRPr lang="en-ZA" sz="1400" b="1" dirty="0">
            <a:latin typeface="+mj-lt"/>
          </a:endParaRPr>
        </a:p>
      </dgm:t>
    </dgm:pt>
    <dgm:pt modelId="{AE530218-FA2E-46E6-A6DE-15C75061D066}" type="parTrans" cxnId="{FB64F5E9-9FD5-456E-BD10-C3EE847E4472}">
      <dgm:prSet/>
      <dgm:spPr/>
      <dgm:t>
        <a:bodyPr/>
        <a:lstStyle/>
        <a:p>
          <a:endParaRPr lang="en-ZA" sz="2800"/>
        </a:p>
      </dgm:t>
    </dgm:pt>
    <dgm:pt modelId="{17F91E43-9028-4865-BDC5-7C39408BEB0E}" type="sibTrans" cxnId="{FB64F5E9-9FD5-456E-BD10-C3EE847E4472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ZA" sz="800"/>
        </a:p>
      </dgm:t>
    </dgm:pt>
    <dgm:pt modelId="{72912ADA-7247-434D-87E9-5C12DF5CF26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ZA" sz="2000" dirty="0" smtClean="0"/>
            <a:t>Analyse results</a:t>
          </a:r>
          <a:endParaRPr lang="en-ZA" sz="2000" dirty="0"/>
        </a:p>
      </dgm:t>
    </dgm:pt>
    <dgm:pt modelId="{9020199A-9304-4E51-845E-B816FB9E20A1}" type="parTrans" cxnId="{2D8C8F2B-C151-4DE7-A9E3-AEF898FB8519}">
      <dgm:prSet/>
      <dgm:spPr/>
      <dgm:t>
        <a:bodyPr/>
        <a:lstStyle/>
        <a:p>
          <a:endParaRPr lang="en-ZA" sz="2800"/>
        </a:p>
      </dgm:t>
    </dgm:pt>
    <dgm:pt modelId="{7F878FE6-8CFD-462D-8CA3-13F92CF11CF2}" type="sibTrans" cxnId="{2D8C8F2B-C151-4DE7-A9E3-AEF898FB8519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ZA" sz="800"/>
        </a:p>
      </dgm:t>
    </dgm:pt>
    <dgm:pt modelId="{149B9D99-A2A1-4BB9-B642-3BD8F208FFE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+mj-lt"/>
            </a:rPr>
            <a:t>Obtain data</a:t>
          </a:r>
          <a:endParaRPr lang="en-ZA" sz="1400" dirty="0">
            <a:latin typeface="+mj-lt"/>
          </a:endParaRPr>
        </a:p>
      </dgm:t>
    </dgm:pt>
    <dgm:pt modelId="{2216CD66-0D9F-49F6-B97C-458DE62250C6}" type="parTrans" cxnId="{54E66116-AD13-4DB4-941D-5C07B3BE9B9C}">
      <dgm:prSet/>
      <dgm:spPr/>
      <dgm:t>
        <a:bodyPr/>
        <a:lstStyle/>
        <a:p>
          <a:endParaRPr lang="en-ZA" sz="2800"/>
        </a:p>
      </dgm:t>
    </dgm:pt>
    <dgm:pt modelId="{80D6A56D-96C0-4627-B178-231F7C3C9E8D}" type="sibTrans" cxnId="{54E66116-AD13-4DB4-941D-5C07B3BE9B9C}">
      <dgm:prSet/>
      <dgm:spPr/>
      <dgm:t>
        <a:bodyPr/>
        <a:lstStyle/>
        <a:p>
          <a:endParaRPr lang="en-ZA" sz="2800"/>
        </a:p>
      </dgm:t>
    </dgm:pt>
    <dgm:pt modelId="{F6266240-EED3-40D2-A038-09D60A3782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+mj-lt"/>
            </a:rPr>
            <a:t>Test model accuracy</a:t>
          </a:r>
          <a:endParaRPr lang="en-ZA" sz="1400" dirty="0">
            <a:latin typeface="+mj-lt"/>
          </a:endParaRPr>
        </a:p>
      </dgm:t>
    </dgm:pt>
    <dgm:pt modelId="{F322671B-58EC-4B22-99B6-BF7C1EC08778}" type="parTrans" cxnId="{F848CE9A-C915-4806-B026-95C17BB1A418}">
      <dgm:prSet/>
      <dgm:spPr/>
      <dgm:t>
        <a:bodyPr/>
        <a:lstStyle/>
        <a:p>
          <a:endParaRPr lang="en-ZA" sz="2800"/>
        </a:p>
      </dgm:t>
    </dgm:pt>
    <dgm:pt modelId="{BE6ADC3E-7E49-4128-8F43-5366C0A8E79C}" type="sibTrans" cxnId="{F848CE9A-C915-4806-B026-95C17BB1A418}">
      <dgm:prSet/>
      <dgm:spPr/>
      <dgm:t>
        <a:bodyPr/>
        <a:lstStyle/>
        <a:p>
          <a:endParaRPr lang="en-ZA" sz="2800"/>
        </a:p>
      </dgm:t>
    </dgm:pt>
    <dgm:pt modelId="{BA9CF7D7-C027-43DF-9687-BF2C1195A13A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90000"/>
            </a:lnSpc>
          </a:pPr>
          <a:r>
            <a:rPr lang="en-ZA" sz="1800" dirty="0" smtClean="0">
              <a:latin typeface="+mj-lt"/>
            </a:rPr>
            <a:t>Implement</a:t>
          </a:r>
          <a:endParaRPr lang="en-ZA" sz="1800" dirty="0">
            <a:latin typeface="+mj-lt"/>
          </a:endParaRPr>
        </a:p>
      </dgm:t>
    </dgm:pt>
    <dgm:pt modelId="{A2D4E13D-B501-498A-BBA4-FA862D764C2E}" type="sibTrans" cxnId="{E2512D78-86D9-4F79-90FB-9B7B7B6A332D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ZA" sz="800"/>
        </a:p>
      </dgm:t>
    </dgm:pt>
    <dgm:pt modelId="{B28D4A54-CAA1-4256-8775-DE7197AFE949}" type="parTrans" cxnId="{E2512D78-86D9-4F79-90FB-9B7B7B6A332D}">
      <dgm:prSet/>
      <dgm:spPr/>
      <dgm:t>
        <a:bodyPr/>
        <a:lstStyle/>
        <a:p>
          <a:endParaRPr lang="en-ZA" sz="2800"/>
        </a:p>
      </dgm:t>
    </dgm:pt>
    <dgm:pt modelId="{AA3AFFA9-3CB6-4487-8C9E-BD93C0423D5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ZA" sz="1400" dirty="0" smtClean="0"/>
            <a:t>Identify inefficiencies</a:t>
          </a:r>
          <a:endParaRPr lang="en-ZA" sz="1400" dirty="0"/>
        </a:p>
      </dgm:t>
    </dgm:pt>
    <dgm:pt modelId="{3B24C7D1-28FD-4B48-976A-C3204ED62E4F}" type="parTrans" cxnId="{5A3A136E-0680-4364-A959-01A17BFE8E9B}">
      <dgm:prSet/>
      <dgm:spPr/>
      <dgm:t>
        <a:bodyPr/>
        <a:lstStyle/>
        <a:p>
          <a:endParaRPr lang="en-ZA" sz="2800"/>
        </a:p>
      </dgm:t>
    </dgm:pt>
    <dgm:pt modelId="{4E4797FF-B4AC-40B9-992C-06858036AFA7}" type="sibTrans" cxnId="{5A3A136E-0680-4364-A959-01A17BFE8E9B}">
      <dgm:prSet/>
      <dgm:spPr/>
      <dgm:t>
        <a:bodyPr/>
        <a:lstStyle/>
        <a:p>
          <a:endParaRPr lang="en-ZA" sz="2800"/>
        </a:p>
      </dgm:t>
    </dgm:pt>
    <dgm:pt modelId="{5D26B79B-23F6-4ADA-AA47-8B29FF047E2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90000"/>
            </a:lnSpc>
          </a:pPr>
          <a:r>
            <a:rPr lang="en-ZA" sz="1400" dirty="0" smtClean="0">
              <a:latin typeface="+mj-lt"/>
            </a:rPr>
            <a:t>Verify using first principles</a:t>
          </a:r>
          <a:endParaRPr lang="en-ZA" sz="1400" dirty="0">
            <a:latin typeface="+mj-lt"/>
          </a:endParaRPr>
        </a:p>
      </dgm:t>
    </dgm:pt>
    <dgm:pt modelId="{4D658749-D712-4D37-861F-F0E7609DCE2F}" type="parTrans" cxnId="{D3384D19-2754-4E8E-9720-72D1EF0534D4}">
      <dgm:prSet/>
      <dgm:spPr/>
      <dgm:t>
        <a:bodyPr/>
        <a:lstStyle/>
        <a:p>
          <a:endParaRPr lang="en-ZA" sz="2800"/>
        </a:p>
      </dgm:t>
    </dgm:pt>
    <dgm:pt modelId="{1E9FF7D5-5DA2-4F84-89CE-6B16CE893BAE}" type="sibTrans" cxnId="{D3384D19-2754-4E8E-9720-72D1EF0534D4}">
      <dgm:prSet/>
      <dgm:spPr/>
      <dgm:t>
        <a:bodyPr/>
        <a:lstStyle/>
        <a:p>
          <a:endParaRPr lang="en-ZA" sz="2800"/>
        </a:p>
      </dgm:t>
    </dgm:pt>
    <dgm:pt modelId="{BB33E256-2BE5-444F-A118-7610554C8CBE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ZA" sz="1800" dirty="0" smtClean="0">
              <a:latin typeface="+mj-lt"/>
            </a:rPr>
            <a:t>Validate</a:t>
          </a:r>
          <a:endParaRPr lang="en-ZA" sz="1800" dirty="0">
            <a:latin typeface="+mj-lt"/>
          </a:endParaRPr>
        </a:p>
      </dgm:t>
    </dgm:pt>
    <dgm:pt modelId="{5E61807A-7CD9-46A8-8B18-3B13EE9E207C}" type="parTrans" cxnId="{A8576C1E-452F-4BD3-A73C-EF839A2A9C91}">
      <dgm:prSet/>
      <dgm:spPr/>
      <dgm:t>
        <a:bodyPr/>
        <a:lstStyle/>
        <a:p>
          <a:endParaRPr lang="en-ZA" sz="2800"/>
        </a:p>
      </dgm:t>
    </dgm:pt>
    <dgm:pt modelId="{371DBF4B-5374-455A-83B0-B2345F103479}" type="sibTrans" cxnId="{A8576C1E-452F-4BD3-A73C-EF839A2A9C91}">
      <dgm:prSet/>
      <dgm:spPr/>
      <dgm:t>
        <a:bodyPr/>
        <a:lstStyle/>
        <a:p>
          <a:endParaRPr lang="en-ZA" sz="2800"/>
        </a:p>
      </dgm:t>
    </dgm:pt>
    <dgm:pt modelId="{75913D71-FFF1-43E8-B721-3960C1380AB8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ZA" sz="1400" dirty="0" smtClean="0">
              <a:latin typeface="+mj-lt"/>
            </a:rPr>
            <a:t>Case studies</a:t>
          </a:r>
          <a:endParaRPr lang="en-ZA" sz="1400" dirty="0">
            <a:latin typeface="+mj-lt"/>
          </a:endParaRPr>
        </a:p>
      </dgm:t>
    </dgm:pt>
    <dgm:pt modelId="{CF151E5B-FD84-424B-A490-18B6DE8036B9}" type="parTrans" cxnId="{9A9AECC4-BA3E-4461-AF16-C33E281BA787}">
      <dgm:prSet/>
      <dgm:spPr/>
      <dgm:t>
        <a:bodyPr/>
        <a:lstStyle/>
        <a:p>
          <a:endParaRPr lang="en-ZA" sz="2800"/>
        </a:p>
      </dgm:t>
    </dgm:pt>
    <dgm:pt modelId="{C7491E87-AF29-4C10-B4E5-905D30AEADC0}" type="sibTrans" cxnId="{9A9AECC4-BA3E-4461-AF16-C33E281BA787}">
      <dgm:prSet/>
      <dgm:spPr/>
      <dgm:t>
        <a:bodyPr/>
        <a:lstStyle/>
        <a:p>
          <a:endParaRPr lang="en-ZA" sz="2800"/>
        </a:p>
      </dgm:t>
    </dgm:pt>
    <dgm:pt modelId="{05EB6615-2D20-4641-A4BA-30683156EFE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ZA" sz="1400" dirty="0" smtClean="0"/>
            <a:t>Quantify financial benefit</a:t>
          </a:r>
          <a:endParaRPr lang="en-ZA" sz="1400" dirty="0"/>
        </a:p>
      </dgm:t>
    </dgm:pt>
    <dgm:pt modelId="{1E9657AB-EAB6-4D04-99E2-38C37568EB68}" type="parTrans" cxnId="{F29262A5-227F-4165-9224-715E8AE4A535}">
      <dgm:prSet/>
      <dgm:spPr/>
      <dgm:t>
        <a:bodyPr/>
        <a:lstStyle/>
        <a:p>
          <a:endParaRPr lang="en-ZA" sz="2800"/>
        </a:p>
      </dgm:t>
    </dgm:pt>
    <dgm:pt modelId="{D5FD2F3C-7470-494F-BDB6-B56F0234A0EB}" type="sibTrans" cxnId="{F29262A5-227F-4165-9224-715E8AE4A535}">
      <dgm:prSet/>
      <dgm:spPr/>
      <dgm:t>
        <a:bodyPr/>
        <a:lstStyle/>
        <a:p>
          <a:endParaRPr lang="en-ZA" sz="2800"/>
        </a:p>
      </dgm:t>
    </dgm:pt>
    <dgm:pt modelId="{8CFCDF5F-BB69-446E-9A35-15029578DB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90000"/>
            </a:lnSpc>
          </a:pPr>
          <a:r>
            <a:rPr lang="en-ZA" sz="1400" dirty="0" smtClean="0">
              <a:latin typeface="+mj-lt"/>
            </a:rPr>
            <a:t>Continuous system improvement</a:t>
          </a:r>
          <a:endParaRPr lang="en-ZA" sz="1400" dirty="0">
            <a:latin typeface="+mj-lt"/>
          </a:endParaRPr>
        </a:p>
      </dgm:t>
    </dgm:pt>
    <dgm:pt modelId="{CF7B1083-A902-4703-95B2-4BD159A2AFF6}" type="parTrans" cxnId="{E4A04027-659B-4159-954B-EA34A8FE7D0E}">
      <dgm:prSet/>
      <dgm:spPr/>
      <dgm:t>
        <a:bodyPr/>
        <a:lstStyle/>
        <a:p>
          <a:endParaRPr lang="en-ZA" sz="2800"/>
        </a:p>
      </dgm:t>
    </dgm:pt>
    <dgm:pt modelId="{E614C81C-F256-4C15-BB7D-DCBA11C60A6E}" type="sibTrans" cxnId="{E4A04027-659B-4159-954B-EA34A8FE7D0E}">
      <dgm:prSet/>
      <dgm:spPr/>
      <dgm:t>
        <a:bodyPr/>
        <a:lstStyle/>
        <a:p>
          <a:endParaRPr lang="en-ZA" sz="2800"/>
        </a:p>
      </dgm:t>
    </dgm:pt>
    <dgm:pt modelId="{74A9CFB4-8549-4D62-9B2A-7AE521E37FA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ZA" sz="1400" dirty="0" smtClean="0"/>
            <a:t>Prioritise interventions</a:t>
          </a:r>
          <a:endParaRPr lang="en-ZA" sz="1400" dirty="0"/>
        </a:p>
      </dgm:t>
    </dgm:pt>
    <dgm:pt modelId="{EEFC7349-6228-4215-85B4-B6F0FF848175}" type="parTrans" cxnId="{BED94BE9-E4E7-43A2-A5FE-F923ABB3A363}">
      <dgm:prSet/>
      <dgm:spPr/>
      <dgm:t>
        <a:bodyPr/>
        <a:lstStyle/>
        <a:p>
          <a:endParaRPr lang="en-ZA" sz="2800"/>
        </a:p>
      </dgm:t>
    </dgm:pt>
    <dgm:pt modelId="{320AFC9C-D01C-480D-A171-8735C3AAB538}" type="sibTrans" cxnId="{BED94BE9-E4E7-43A2-A5FE-F923ABB3A363}">
      <dgm:prSet/>
      <dgm:spPr/>
      <dgm:t>
        <a:bodyPr/>
        <a:lstStyle/>
        <a:p>
          <a:endParaRPr lang="en-ZA" sz="2800"/>
        </a:p>
      </dgm:t>
    </dgm:pt>
    <dgm:pt modelId="{4163978E-594F-42D0-9EE6-5778D6E943D7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90000"/>
            </a:lnSpc>
          </a:pPr>
          <a:r>
            <a:rPr lang="en-ZA" sz="1400" dirty="0" smtClean="0">
              <a:latin typeface="+mj-lt"/>
            </a:rPr>
            <a:t>Assumptions</a:t>
          </a:r>
          <a:endParaRPr lang="en-ZA" sz="1400" dirty="0">
            <a:latin typeface="+mj-lt"/>
          </a:endParaRPr>
        </a:p>
      </dgm:t>
    </dgm:pt>
    <dgm:pt modelId="{FDDFEF97-462F-4BE0-8850-D2DF801BA549}" type="parTrans" cxnId="{3C925FB7-83EC-4359-9FE6-E182E928D6F2}">
      <dgm:prSet/>
      <dgm:spPr/>
      <dgm:t>
        <a:bodyPr/>
        <a:lstStyle/>
        <a:p>
          <a:endParaRPr lang="en-ZA" sz="2800"/>
        </a:p>
      </dgm:t>
    </dgm:pt>
    <dgm:pt modelId="{70A49D6D-15DB-42C9-9403-1FAC4D3EDAD6}" type="sibTrans" cxnId="{3C925FB7-83EC-4359-9FE6-E182E928D6F2}">
      <dgm:prSet/>
      <dgm:spPr/>
      <dgm:t>
        <a:bodyPr/>
        <a:lstStyle/>
        <a:p>
          <a:endParaRPr lang="en-ZA" sz="2800"/>
        </a:p>
      </dgm:t>
    </dgm:pt>
    <dgm:pt modelId="{C30C316A-7871-48CE-B12A-23C056C3153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ZA" sz="1400" b="0" dirty="0" smtClean="0">
              <a:latin typeface="+mj-lt"/>
            </a:rPr>
            <a:t>Determine ideal </a:t>
          </a:r>
          <a:r>
            <a:rPr lang="en-ZA" sz="1400" dirty="0" smtClean="0">
              <a:latin typeface="+mj-lt"/>
            </a:rPr>
            <a:t>operation</a:t>
          </a:r>
          <a:endParaRPr lang="en-ZA" sz="1400" dirty="0">
            <a:latin typeface="+mj-lt"/>
          </a:endParaRPr>
        </a:p>
      </dgm:t>
    </dgm:pt>
    <dgm:pt modelId="{4951CEE3-8888-453E-A58C-AF3EB3421185}" type="parTrans" cxnId="{D657B64C-1644-4059-A060-2BEEB6D4A8F2}">
      <dgm:prSet/>
      <dgm:spPr/>
      <dgm:t>
        <a:bodyPr/>
        <a:lstStyle/>
        <a:p>
          <a:endParaRPr lang="en-ZA" sz="2800"/>
        </a:p>
      </dgm:t>
    </dgm:pt>
    <dgm:pt modelId="{CC04B714-8035-4DF3-9E64-1AB7A92EFAD1}" type="sibTrans" cxnId="{D657B64C-1644-4059-A060-2BEEB6D4A8F2}">
      <dgm:prSet/>
      <dgm:spPr/>
      <dgm:t>
        <a:bodyPr/>
        <a:lstStyle/>
        <a:p>
          <a:endParaRPr lang="en-ZA" sz="2800"/>
        </a:p>
      </dgm:t>
    </dgm:pt>
    <dgm:pt modelId="{DAC4A3C6-235C-458A-AB4F-5BE1B3126AA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90000"/>
            </a:lnSpc>
          </a:pPr>
          <a:r>
            <a:rPr lang="en-ZA" sz="1800" dirty="0" smtClean="0">
              <a:latin typeface="+mj-lt"/>
            </a:rPr>
            <a:t>Verify Simulation</a:t>
          </a:r>
          <a:endParaRPr lang="en-ZA" sz="1800" dirty="0">
            <a:latin typeface="+mj-lt"/>
          </a:endParaRPr>
        </a:p>
      </dgm:t>
    </dgm:pt>
    <dgm:pt modelId="{45725E22-47C7-4158-B059-705F3B836B44}" type="parTrans" cxnId="{E3C703AE-F30E-440D-A35C-E0882DAF819B}">
      <dgm:prSet/>
      <dgm:spPr/>
      <dgm:t>
        <a:bodyPr/>
        <a:lstStyle/>
        <a:p>
          <a:endParaRPr lang="en-ZA" sz="2800"/>
        </a:p>
      </dgm:t>
    </dgm:pt>
    <dgm:pt modelId="{E9C77F83-6AE5-4D37-AB42-EEAE7FF04B87}" type="sibTrans" cxnId="{E3C703AE-F30E-440D-A35C-E0882DAF819B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ZA" sz="800"/>
        </a:p>
      </dgm:t>
    </dgm:pt>
    <dgm:pt modelId="{EBF7A136-A1F3-47BB-9F7D-81D36C64AC87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+mj-lt"/>
            </a:rPr>
            <a:t>Periodic simulations</a:t>
          </a:r>
          <a:endParaRPr lang="en-ZA" sz="1400" i="1" dirty="0">
            <a:latin typeface="+mj-lt"/>
          </a:endParaRPr>
        </a:p>
      </dgm:t>
    </dgm:pt>
    <dgm:pt modelId="{04845E06-3F45-435B-8F73-CC906D992152}" type="parTrans" cxnId="{0D50AD4B-6BFF-43FB-81A3-73D650B7959D}">
      <dgm:prSet/>
      <dgm:spPr/>
      <dgm:t>
        <a:bodyPr/>
        <a:lstStyle/>
        <a:p>
          <a:endParaRPr lang="en-ZA" sz="2800"/>
        </a:p>
      </dgm:t>
    </dgm:pt>
    <dgm:pt modelId="{F447A14A-1ED8-4F52-80FA-6EF97A19B446}" type="sibTrans" cxnId="{0D50AD4B-6BFF-43FB-81A3-73D650B7959D}">
      <dgm:prSet/>
      <dgm:spPr/>
      <dgm:t>
        <a:bodyPr/>
        <a:lstStyle/>
        <a:p>
          <a:endParaRPr lang="en-ZA" sz="2800"/>
        </a:p>
      </dgm:t>
    </dgm:pt>
    <dgm:pt modelId="{1F1FACEB-3B44-4B32-8534-CFCDDCA4C5B7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ZA" sz="1400" b="0" dirty="0" smtClean="0">
              <a:latin typeface="+mj-lt"/>
            </a:rPr>
            <a:t>Create model</a:t>
          </a:r>
          <a:endParaRPr lang="en-ZA" sz="1400" b="0" dirty="0">
            <a:latin typeface="+mj-lt"/>
          </a:endParaRPr>
        </a:p>
      </dgm:t>
    </dgm:pt>
    <dgm:pt modelId="{EA39BF87-1FF4-4011-872C-F8C8F454541C}" type="parTrans" cxnId="{62309849-7E89-449B-834C-BDEBB3A0E463}">
      <dgm:prSet/>
      <dgm:spPr/>
      <dgm:t>
        <a:bodyPr/>
        <a:lstStyle/>
        <a:p>
          <a:endParaRPr lang="en-ZA" sz="2800"/>
        </a:p>
      </dgm:t>
    </dgm:pt>
    <dgm:pt modelId="{C0D83047-7C35-45AA-9D02-02CB523B5B3F}" type="sibTrans" cxnId="{62309849-7E89-449B-834C-BDEBB3A0E463}">
      <dgm:prSet/>
      <dgm:spPr/>
      <dgm:t>
        <a:bodyPr/>
        <a:lstStyle/>
        <a:p>
          <a:endParaRPr lang="en-ZA" sz="2800"/>
        </a:p>
      </dgm:t>
    </dgm:pt>
    <dgm:pt modelId="{FA226BE9-594F-4A71-9812-B3DB64D55817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90000"/>
            </a:lnSpc>
          </a:pPr>
          <a:r>
            <a:rPr lang="en-ZA" sz="1400" b="0" dirty="0" smtClean="0">
              <a:latin typeface="+mj-lt"/>
            </a:rPr>
            <a:t>Baseline operation (specific to mine)</a:t>
          </a:r>
          <a:endParaRPr lang="en-ZA" sz="1400" b="0" dirty="0">
            <a:latin typeface="+mj-lt"/>
          </a:endParaRPr>
        </a:p>
      </dgm:t>
    </dgm:pt>
    <dgm:pt modelId="{7D2C37C4-A4DA-4C7C-AD22-133A3497533C}" type="parTrans" cxnId="{9584ADAE-22D7-45FB-83A9-261EC28DC6C8}">
      <dgm:prSet/>
      <dgm:spPr/>
      <dgm:t>
        <a:bodyPr/>
        <a:lstStyle/>
        <a:p>
          <a:endParaRPr lang="en-ZA" sz="2000"/>
        </a:p>
      </dgm:t>
    </dgm:pt>
    <dgm:pt modelId="{111335E5-67FD-4D3B-B912-D174152CE58F}" type="sibTrans" cxnId="{9584ADAE-22D7-45FB-83A9-261EC28DC6C8}">
      <dgm:prSet/>
      <dgm:spPr/>
      <dgm:t>
        <a:bodyPr/>
        <a:lstStyle/>
        <a:p>
          <a:endParaRPr lang="en-ZA" sz="2000"/>
        </a:p>
      </dgm:t>
    </dgm:pt>
    <dgm:pt modelId="{BCAE91D0-AC0A-4828-95FA-CD0122F37DF5}" type="pres">
      <dgm:prSet presAssocID="{B2EA7368-7FFB-46DC-B0EA-2C6E5A2F634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1E7892AF-7E2C-4BFB-B027-7DA98C8894EE}" type="pres">
      <dgm:prSet presAssocID="{F1B066D0-669E-4A26-9D72-9799D601D891}" presName="node" presStyleLbl="node1" presStyleIdx="0" presStyleCnt="6" custScaleX="111855" custScaleY="111854" custLinFactNeighborX="6428" custLinFactNeighborY="-66866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92483F6-5F67-401A-B699-D6C5B5B78F34}" type="pres">
      <dgm:prSet presAssocID="{66BC4430-1587-4C76-9869-C201E1DBEFEC}" presName="sibTrans" presStyleLbl="sibTrans1D1" presStyleIdx="0" presStyleCnt="5"/>
      <dgm:spPr/>
      <dgm:t>
        <a:bodyPr/>
        <a:lstStyle/>
        <a:p>
          <a:endParaRPr lang="en-ZA"/>
        </a:p>
      </dgm:t>
    </dgm:pt>
    <dgm:pt modelId="{E29B3EA4-1002-463B-9039-37F1D3F99578}" type="pres">
      <dgm:prSet presAssocID="{66BC4430-1587-4C76-9869-C201E1DBEFEC}" presName="connectorText" presStyleLbl="sibTrans1D1" presStyleIdx="0" presStyleCnt="5"/>
      <dgm:spPr/>
      <dgm:t>
        <a:bodyPr/>
        <a:lstStyle/>
        <a:p>
          <a:endParaRPr lang="en-ZA"/>
        </a:p>
      </dgm:t>
    </dgm:pt>
    <dgm:pt modelId="{94CBA194-5BE2-4814-9512-57B34501E843}" type="pres">
      <dgm:prSet presAssocID="{A8F28D52-5538-458A-B969-2B638EA8C2E2}" presName="node" presStyleLbl="node1" presStyleIdx="1" presStyleCnt="6" custScaleX="112453" custScaleY="151004" custLinFactX="-29025" custLinFactNeighborX="-100000" custLinFactNeighborY="9322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9127B74B-A5F0-4024-A841-AB9663DDCEF0}" type="pres">
      <dgm:prSet presAssocID="{17F91E43-9028-4865-BDC5-7C39408BEB0E}" presName="sibTrans" presStyleLbl="sibTrans1D1" presStyleIdx="1" presStyleCnt="5"/>
      <dgm:spPr/>
      <dgm:t>
        <a:bodyPr/>
        <a:lstStyle/>
        <a:p>
          <a:endParaRPr lang="en-ZA"/>
        </a:p>
      </dgm:t>
    </dgm:pt>
    <dgm:pt modelId="{B77AB2AC-2B65-4423-9651-09351327C989}" type="pres">
      <dgm:prSet presAssocID="{17F91E43-9028-4865-BDC5-7C39408BEB0E}" presName="connectorText" presStyleLbl="sibTrans1D1" presStyleIdx="1" presStyleCnt="5"/>
      <dgm:spPr/>
      <dgm:t>
        <a:bodyPr/>
        <a:lstStyle/>
        <a:p>
          <a:endParaRPr lang="en-ZA"/>
        </a:p>
      </dgm:t>
    </dgm:pt>
    <dgm:pt modelId="{53B0C855-FF40-42D2-997A-97EADECD3203}" type="pres">
      <dgm:prSet presAssocID="{DAC4A3C6-235C-458A-AB4F-5BE1B3126AAD}" presName="node" presStyleLbl="node1" presStyleIdx="2" presStyleCnt="6" custScaleX="112949" custScaleY="114332" custLinFactX="-100000" custLinFactY="100000" custLinFactNeighborX="-164974" custLinFactNeighborY="15427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713D9E3F-076A-4C41-AD92-7473B8F2CE81}" type="pres">
      <dgm:prSet presAssocID="{E9C77F83-6AE5-4D37-AB42-EEAE7FF04B87}" presName="sibTrans" presStyleLbl="sibTrans1D1" presStyleIdx="2" presStyleCnt="5"/>
      <dgm:spPr/>
      <dgm:t>
        <a:bodyPr/>
        <a:lstStyle/>
        <a:p>
          <a:endParaRPr lang="en-ZA"/>
        </a:p>
      </dgm:t>
    </dgm:pt>
    <dgm:pt modelId="{F86F8CD3-FD6A-4036-9F90-80B546AAB0FD}" type="pres">
      <dgm:prSet presAssocID="{E9C77F83-6AE5-4D37-AB42-EEAE7FF04B87}" presName="connectorText" presStyleLbl="sibTrans1D1" presStyleIdx="2" presStyleCnt="5"/>
      <dgm:spPr/>
      <dgm:t>
        <a:bodyPr/>
        <a:lstStyle/>
        <a:p>
          <a:endParaRPr lang="en-ZA"/>
        </a:p>
      </dgm:t>
    </dgm:pt>
    <dgm:pt modelId="{7ECE99F0-93D7-4B28-B34F-5457F78B038A}" type="pres">
      <dgm:prSet presAssocID="{BA9CF7D7-C027-43DF-9687-BF2C1195A13A}" presName="node" presStyleLbl="node1" presStyleIdx="3" presStyleCnt="6" custScaleX="120105" custScaleY="139723" custLinFactX="100000" custLinFactNeighborX="168173" custLinFactNeighborY="62547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7ABCB0FC-2BBB-4403-8874-83E2E9737D87}" type="pres">
      <dgm:prSet presAssocID="{A2D4E13D-B501-498A-BBA4-FA862D764C2E}" presName="sibTrans" presStyleLbl="sibTrans1D1" presStyleIdx="3" presStyleCnt="5"/>
      <dgm:spPr/>
      <dgm:t>
        <a:bodyPr/>
        <a:lstStyle/>
        <a:p>
          <a:endParaRPr lang="en-ZA"/>
        </a:p>
      </dgm:t>
    </dgm:pt>
    <dgm:pt modelId="{986A1044-531B-495D-936E-B6B936C3D786}" type="pres">
      <dgm:prSet presAssocID="{A2D4E13D-B501-498A-BBA4-FA862D764C2E}" presName="connectorText" presStyleLbl="sibTrans1D1" presStyleIdx="3" presStyleCnt="5"/>
      <dgm:spPr/>
      <dgm:t>
        <a:bodyPr/>
        <a:lstStyle/>
        <a:p>
          <a:endParaRPr lang="en-ZA"/>
        </a:p>
      </dgm:t>
    </dgm:pt>
    <dgm:pt modelId="{B24A011F-A67D-4188-BEC8-3313DF874B58}" type="pres">
      <dgm:prSet presAssocID="{72912ADA-7247-434D-87E9-5C12DF5CF260}" presName="node" presStyleLbl="node1" presStyleIdx="4" presStyleCnt="6" custScaleX="118117" custScaleY="158559" custLinFactX="28996" custLinFactY="-82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8373F94-0DE6-4B09-B17A-EFD1884A5C8E}" type="pres">
      <dgm:prSet presAssocID="{7F878FE6-8CFD-462D-8CA3-13F92CF11CF2}" presName="sibTrans" presStyleLbl="sibTrans1D1" presStyleIdx="4" presStyleCnt="5"/>
      <dgm:spPr/>
      <dgm:t>
        <a:bodyPr/>
        <a:lstStyle/>
        <a:p>
          <a:endParaRPr lang="en-ZA"/>
        </a:p>
      </dgm:t>
    </dgm:pt>
    <dgm:pt modelId="{892BC151-6F62-471E-B6DA-D5300535C91D}" type="pres">
      <dgm:prSet presAssocID="{7F878FE6-8CFD-462D-8CA3-13F92CF11CF2}" presName="connectorText" presStyleLbl="sibTrans1D1" presStyleIdx="4" presStyleCnt="5"/>
      <dgm:spPr/>
      <dgm:t>
        <a:bodyPr/>
        <a:lstStyle/>
        <a:p>
          <a:endParaRPr lang="en-ZA"/>
        </a:p>
      </dgm:t>
    </dgm:pt>
    <dgm:pt modelId="{4CCD8347-D2F3-4543-8982-97C03A6522C2}" type="pres">
      <dgm:prSet presAssocID="{BB33E256-2BE5-444F-A118-7610554C8CBE}" presName="node" presStyleLbl="node1" presStyleIdx="5" presStyleCnt="6" custScaleX="116562" custScaleY="93733" custLinFactY="-100000" custLinFactNeighborX="-12509" custLinFactNeighborY="-156488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E4A04027-659B-4159-954B-EA34A8FE7D0E}" srcId="{BA9CF7D7-C027-43DF-9687-BF2C1195A13A}" destId="{8CFCDF5F-BB69-446E-9A35-15029578DBCC}" srcOrd="1" destOrd="0" parTransId="{CF7B1083-A902-4703-95B2-4BD159A2AFF6}" sibTransId="{E614C81C-F256-4C15-BB7D-DCBA11C60A6E}"/>
    <dgm:cxn modelId="{9BE8416E-2D12-4C41-BB45-E4596CAFE071}" type="presOf" srcId="{C30C316A-7871-48CE-B12A-23C056C31530}" destId="{94CBA194-5BE2-4814-9512-57B34501E843}" srcOrd="0" destOrd="3" presId="urn:microsoft.com/office/officeart/2005/8/layout/bProcess3"/>
    <dgm:cxn modelId="{2D5ECB11-84E0-4675-B450-D87596755873}" type="presOf" srcId="{A2D4E13D-B501-498A-BBA4-FA862D764C2E}" destId="{986A1044-531B-495D-936E-B6B936C3D786}" srcOrd="1" destOrd="0" presId="urn:microsoft.com/office/officeart/2005/8/layout/bProcess3"/>
    <dgm:cxn modelId="{A8576C1E-452F-4BD3-A73C-EF839A2A9C91}" srcId="{B2EA7368-7FFB-46DC-B0EA-2C6E5A2F634C}" destId="{BB33E256-2BE5-444F-A118-7610554C8CBE}" srcOrd="5" destOrd="0" parTransId="{5E61807A-7CD9-46A8-8B18-3B13EE9E207C}" sibTransId="{371DBF4B-5374-455A-83B0-B2345F103479}"/>
    <dgm:cxn modelId="{2D8C8F2B-C151-4DE7-A9E3-AEF898FB8519}" srcId="{B2EA7368-7FFB-46DC-B0EA-2C6E5A2F634C}" destId="{72912ADA-7247-434D-87E9-5C12DF5CF260}" srcOrd="4" destOrd="0" parTransId="{9020199A-9304-4E51-845E-B816FB9E20A1}" sibTransId="{7F878FE6-8CFD-462D-8CA3-13F92CF11CF2}"/>
    <dgm:cxn modelId="{666A1B6E-7E94-49FB-8BB8-F07BFC33FACD}" type="presOf" srcId="{7F878FE6-8CFD-462D-8CA3-13F92CF11CF2}" destId="{C8373F94-0DE6-4B09-B17A-EFD1884A5C8E}" srcOrd="0" destOrd="0" presId="urn:microsoft.com/office/officeart/2005/8/layout/bProcess3"/>
    <dgm:cxn modelId="{E2512D78-86D9-4F79-90FB-9B7B7B6A332D}" srcId="{B2EA7368-7FFB-46DC-B0EA-2C6E5A2F634C}" destId="{BA9CF7D7-C027-43DF-9687-BF2C1195A13A}" srcOrd="3" destOrd="0" parTransId="{B28D4A54-CAA1-4256-8775-DE7197AFE949}" sibTransId="{A2D4E13D-B501-498A-BBA4-FA862D764C2E}"/>
    <dgm:cxn modelId="{7C4C31D0-ECD8-4603-898D-48D6C0113733}" type="presOf" srcId="{E9C77F83-6AE5-4D37-AB42-EEAE7FF04B87}" destId="{713D9E3F-076A-4C41-AD92-7473B8F2CE81}" srcOrd="0" destOrd="0" presId="urn:microsoft.com/office/officeart/2005/8/layout/bProcess3"/>
    <dgm:cxn modelId="{35786CAD-41B1-4193-B11C-8952440F7DFE}" type="presOf" srcId="{E9C77F83-6AE5-4D37-AB42-EEAE7FF04B87}" destId="{F86F8CD3-FD6A-4036-9F90-80B546AAB0FD}" srcOrd="1" destOrd="0" presId="urn:microsoft.com/office/officeart/2005/8/layout/bProcess3"/>
    <dgm:cxn modelId="{8268A957-2799-4B4B-8BF5-4A8E61C3DE9F}" type="presOf" srcId="{1F1FACEB-3B44-4B32-8534-CFCDDCA4C5B7}" destId="{94CBA194-5BE2-4814-9512-57B34501E843}" srcOrd="0" destOrd="1" presId="urn:microsoft.com/office/officeart/2005/8/layout/bProcess3"/>
    <dgm:cxn modelId="{FB64F5E9-9FD5-456E-BD10-C3EE847E4472}" srcId="{B2EA7368-7FFB-46DC-B0EA-2C6E5A2F634C}" destId="{A8F28D52-5538-458A-B969-2B638EA8C2E2}" srcOrd="1" destOrd="0" parTransId="{AE530218-FA2E-46E6-A6DE-15C75061D066}" sibTransId="{17F91E43-9028-4865-BDC5-7C39408BEB0E}"/>
    <dgm:cxn modelId="{A5EEBB1C-541F-49E4-9B96-D884FCB7B55A}" type="presOf" srcId="{BB33E256-2BE5-444F-A118-7610554C8CBE}" destId="{4CCD8347-D2F3-4543-8982-97C03A6522C2}" srcOrd="0" destOrd="0" presId="urn:microsoft.com/office/officeart/2005/8/layout/bProcess3"/>
    <dgm:cxn modelId="{D75E21E6-D70D-4A8B-9257-800909141D68}" type="presOf" srcId="{AA3AFFA9-3CB6-4487-8C9E-BD93C0423D53}" destId="{B24A011F-A67D-4188-BEC8-3313DF874B58}" srcOrd="0" destOrd="1" presId="urn:microsoft.com/office/officeart/2005/8/layout/bProcess3"/>
    <dgm:cxn modelId="{BED94BE9-E4E7-43A2-A5FE-F923ABB3A363}" srcId="{72912ADA-7247-434D-87E9-5C12DF5CF260}" destId="{74A9CFB4-8549-4D62-9B2A-7AE521E37FA1}" srcOrd="1" destOrd="0" parTransId="{EEFC7349-6228-4215-85B4-B6F0FF848175}" sibTransId="{320AFC9C-D01C-480D-A171-8735C3AAB538}"/>
    <dgm:cxn modelId="{4C1B0E91-4B35-4DFD-9A2C-88EF96D6AAC4}" type="presOf" srcId="{75913D71-FFF1-43E8-B721-3960C1380AB8}" destId="{4CCD8347-D2F3-4543-8982-97C03A6522C2}" srcOrd="0" destOrd="1" presId="urn:microsoft.com/office/officeart/2005/8/layout/bProcess3"/>
    <dgm:cxn modelId="{F848CE9A-C915-4806-B026-95C17BB1A418}" srcId="{DAC4A3C6-235C-458A-AB4F-5BE1B3126AAD}" destId="{F6266240-EED3-40D2-A038-09D60A3782E0}" srcOrd="0" destOrd="0" parTransId="{F322671B-58EC-4B22-99B6-BF7C1EC08778}" sibTransId="{BE6ADC3E-7E49-4128-8F43-5366C0A8E79C}"/>
    <dgm:cxn modelId="{161B42EC-E455-40FC-9A73-32270B993C8F}" type="presOf" srcId="{DAC4A3C6-235C-458A-AB4F-5BE1B3126AAD}" destId="{53B0C855-FF40-42D2-997A-97EADECD3203}" srcOrd="0" destOrd="0" presId="urn:microsoft.com/office/officeart/2005/8/layout/bProcess3"/>
    <dgm:cxn modelId="{B18B8FC7-5C0D-4487-93C3-26B9C92BEDF6}" type="presOf" srcId="{7F878FE6-8CFD-462D-8CA3-13F92CF11CF2}" destId="{892BC151-6F62-471E-B6DA-D5300535C91D}" srcOrd="1" destOrd="0" presId="urn:microsoft.com/office/officeart/2005/8/layout/bProcess3"/>
    <dgm:cxn modelId="{10E61121-4C7F-4169-B0BD-4F401397F04B}" type="presOf" srcId="{17F91E43-9028-4865-BDC5-7C39408BEB0E}" destId="{B77AB2AC-2B65-4423-9651-09351327C989}" srcOrd="1" destOrd="0" presId="urn:microsoft.com/office/officeart/2005/8/layout/bProcess3"/>
    <dgm:cxn modelId="{0473F257-2455-494E-8825-DF3821EA084A}" type="presOf" srcId="{74A9CFB4-8549-4D62-9B2A-7AE521E37FA1}" destId="{B24A011F-A67D-4188-BEC8-3313DF874B58}" srcOrd="0" destOrd="2" presId="urn:microsoft.com/office/officeart/2005/8/layout/bProcess3"/>
    <dgm:cxn modelId="{C29BBD05-B3C7-40AF-8BE0-EBD5ACA2DEAC}" type="presOf" srcId="{EBF7A136-A1F3-47BB-9F7D-81D36C64AC87}" destId="{7ECE99F0-93D7-4B28-B34F-5457F78B038A}" srcOrd="0" destOrd="1" presId="urn:microsoft.com/office/officeart/2005/8/layout/bProcess3"/>
    <dgm:cxn modelId="{EB0B9921-01D6-4817-8221-A3E422D71D65}" type="presOf" srcId="{5D26B79B-23F6-4ADA-AA47-8B29FF047E23}" destId="{53B0C855-FF40-42D2-997A-97EADECD3203}" srcOrd="0" destOrd="2" presId="urn:microsoft.com/office/officeart/2005/8/layout/bProcess3"/>
    <dgm:cxn modelId="{6A068AB8-9141-4AA8-A868-B0A49E0683D6}" type="presOf" srcId="{149B9D99-A2A1-4BB9-B642-3BD8F208FFE5}" destId="{1E7892AF-7E2C-4BFB-B027-7DA98C8894EE}" srcOrd="0" destOrd="1" presId="urn:microsoft.com/office/officeart/2005/8/layout/bProcess3"/>
    <dgm:cxn modelId="{2D2A69F2-1608-41B4-9A4A-06E5E23A38EB}" type="presOf" srcId="{05EB6615-2D20-4641-A4BA-30683156EFED}" destId="{B24A011F-A67D-4188-BEC8-3313DF874B58}" srcOrd="0" destOrd="3" presId="urn:microsoft.com/office/officeart/2005/8/layout/bProcess3"/>
    <dgm:cxn modelId="{3A33E3B1-AA45-4F58-9E38-FFFD736810E1}" type="presOf" srcId="{F1B066D0-669E-4A26-9D72-9799D601D891}" destId="{1E7892AF-7E2C-4BFB-B027-7DA98C8894EE}" srcOrd="0" destOrd="0" presId="urn:microsoft.com/office/officeart/2005/8/layout/bProcess3"/>
    <dgm:cxn modelId="{459FC59B-6535-4C97-9C08-EE344FA5B66E}" type="presOf" srcId="{F6266240-EED3-40D2-A038-09D60A3782E0}" destId="{53B0C855-FF40-42D2-997A-97EADECD3203}" srcOrd="0" destOrd="1" presId="urn:microsoft.com/office/officeart/2005/8/layout/bProcess3"/>
    <dgm:cxn modelId="{D657B64C-1644-4059-A060-2BEEB6D4A8F2}" srcId="{A8F28D52-5538-458A-B969-2B638EA8C2E2}" destId="{C30C316A-7871-48CE-B12A-23C056C31530}" srcOrd="2" destOrd="0" parTransId="{4951CEE3-8888-453E-A58C-AF3EB3421185}" sibTransId="{CC04B714-8035-4DF3-9E64-1AB7A92EFAD1}"/>
    <dgm:cxn modelId="{D3384D19-2754-4E8E-9720-72D1EF0534D4}" srcId="{DAC4A3C6-235C-458A-AB4F-5BE1B3126AAD}" destId="{5D26B79B-23F6-4ADA-AA47-8B29FF047E23}" srcOrd="1" destOrd="0" parTransId="{4D658749-D712-4D37-861F-F0E7609DCE2F}" sibTransId="{1E9FF7D5-5DA2-4F84-89CE-6B16CE893BAE}"/>
    <dgm:cxn modelId="{9F34B479-C1D9-4177-8D10-503E857B659D}" type="presOf" srcId="{B2EA7368-7FFB-46DC-B0EA-2C6E5A2F634C}" destId="{BCAE91D0-AC0A-4828-95FA-CD0122F37DF5}" srcOrd="0" destOrd="0" presId="urn:microsoft.com/office/officeart/2005/8/layout/bProcess3"/>
    <dgm:cxn modelId="{236D043A-A559-4FC6-83F5-73BAFC1A1E21}" type="presOf" srcId="{4163978E-594F-42D0-9EE6-5778D6E943D7}" destId="{1E7892AF-7E2C-4BFB-B027-7DA98C8894EE}" srcOrd="0" destOrd="2" presId="urn:microsoft.com/office/officeart/2005/8/layout/bProcess3"/>
    <dgm:cxn modelId="{F29262A5-227F-4165-9224-715E8AE4A535}" srcId="{72912ADA-7247-434D-87E9-5C12DF5CF260}" destId="{05EB6615-2D20-4641-A4BA-30683156EFED}" srcOrd="2" destOrd="0" parTransId="{1E9657AB-EAB6-4D04-99E2-38C37568EB68}" sibTransId="{D5FD2F3C-7470-494F-BDB6-B56F0234A0EB}"/>
    <dgm:cxn modelId="{C960A745-06C9-40DD-B4F1-1BF2B015CC31}" type="presOf" srcId="{BA9CF7D7-C027-43DF-9687-BF2C1195A13A}" destId="{7ECE99F0-93D7-4B28-B34F-5457F78B038A}" srcOrd="0" destOrd="0" presId="urn:microsoft.com/office/officeart/2005/8/layout/bProcess3"/>
    <dgm:cxn modelId="{E09C0970-15AC-432B-9543-FCC9D1EC76A1}" type="presOf" srcId="{A8F28D52-5538-458A-B969-2B638EA8C2E2}" destId="{94CBA194-5BE2-4814-9512-57B34501E843}" srcOrd="0" destOrd="0" presId="urn:microsoft.com/office/officeart/2005/8/layout/bProcess3"/>
    <dgm:cxn modelId="{0F1BC348-BAF9-4E32-8FAB-3F1C68330514}" type="presOf" srcId="{66BC4430-1587-4C76-9869-C201E1DBEFEC}" destId="{392483F6-5F67-401A-B699-D6C5B5B78F34}" srcOrd="0" destOrd="0" presId="urn:microsoft.com/office/officeart/2005/8/layout/bProcess3"/>
    <dgm:cxn modelId="{A86B4A29-81BD-4A2C-81D5-6B6987A1B8E1}" srcId="{B2EA7368-7FFB-46DC-B0EA-2C6E5A2F634C}" destId="{F1B066D0-669E-4A26-9D72-9799D601D891}" srcOrd="0" destOrd="0" parTransId="{CB96CFFA-D9CA-4D97-823E-4A47674EE1C1}" sibTransId="{66BC4430-1587-4C76-9869-C201E1DBEFEC}"/>
    <dgm:cxn modelId="{F5200D0F-1A8A-421E-A413-C0AA76FF505B}" type="presOf" srcId="{72912ADA-7247-434D-87E9-5C12DF5CF260}" destId="{B24A011F-A67D-4188-BEC8-3313DF874B58}" srcOrd="0" destOrd="0" presId="urn:microsoft.com/office/officeart/2005/8/layout/bProcess3"/>
    <dgm:cxn modelId="{41747FAC-EC9F-4758-AFA4-0CF46EC04166}" type="presOf" srcId="{A2D4E13D-B501-498A-BBA4-FA862D764C2E}" destId="{7ABCB0FC-2BBB-4403-8874-83E2E9737D87}" srcOrd="0" destOrd="0" presId="urn:microsoft.com/office/officeart/2005/8/layout/bProcess3"/>
    <dgm:cxn modelId="{54E66116-AD13-4DB4-941D-5C07B3BE9B9C}" srcId="{F1B066D0-669E-4A26-9D72-9799D601D891}" destId="{149B9D99-A2A1-4BB9-B642-3BD8F208FFE5}" srcOrd="0" destOrd="0" parTransId="{2216CD66-0D9F-49F6-B97C-458DE62250C6}" sibTransId="{80D6A56D-96C0-4627-B178-231F7C3C9E8D}"/>
    <dgm:cxn modelId="{3C925FB7-83EC-4359-9FE6-E182E928D6F2}" srcId="{F1B066D0-669E-4A26-9D72-9799D601D891}" destId="{4163978E-594F-42D0-9EE6-5778D6E943D7}" srcOrd="1" destOrd="0" parTransId="{FDDFEF97-462F-4BE0-8850-D2DF801BA549}" sibTransId="{70A49D6D-15DB-42C9-9403-1FAC4D3EDAD6}"/>
    <dgm:cxn modelId="{9A9AECC4-BA3E-4461-AF16-C33E281BA787}" srcId="{BB33E256-2BE5-444F-A118-7610554C8CBE}" destId="{75913D71-FFF1-43E8-B721-3960C1380AB8}" srcOrd="0" destOrd="0" parTransId="{CF151E5B-FD84-424B-A490-18B6DE8036B9}" sibTransId="{C7491E87-AF29-4C10-B4E5-905D30AEADC0}"/>
    <dgm:cxn modelId="{0F05C68D-6C1E-447D-B5A7-155D9E1862FF}" type="presOf" srcId="{8CFCDF5F-BB69-446E-9A35-15029578DBCC}" destId="{7ECE99F0-93D7-4B28-B34F-5457F78B038A}" srcOrd="0" destOrd="2" presId="urn:microsoft.com/office/officeart/2005/8/layout/bProcess3"/>
    <dgm:cxn modelId="{5A3A136E-0680-4364-A959-01A17BFE8E9B}" srcId="{72912ADA-7247-434D-87E9-5C12DF5CF260}" destId="{AA3AFFA9-3CB6-4487-8C9E-BD93C0423D53}" srcOrd="0" destOrd="0" parTransId="{3B24C7D1-28FD-4B48-976A-C3204ED62E4F}" sibTransId="{4E4797FF-B4AC-40B9-992C-06858036AFA7}"/>
    <dgm:cxn modelId="{F4186E38-CCCC-4AA4-A466-10F08FB0B417}" type="presOf" srcId="{17F91E43-9028-4865-BDC5-7C39408BEB0E}" destId="{9127B74B-A5F0-4024-A841-AB9663DDCEF0}" srcOrd="0" destOrd="0" presId="urn:microsoft.com/office/officeart/2005/8/layout/bProcess3"/>
    <dgm:cxn modelId="{07DFBE60-857F-4F3C-95E4-1028ACAA5D94}" type="presOf" srcId="{FA226BE9-594F-4A71-9812-B3DB64D55817}" destId="{94CBA194-5BE2-4814-9512-57B34501E843}" srcOrd="0" destOrd="2" presId="urn:microsoft.com/office/officeart/2005/8/layout/bProcess3"/>
    <dgm:cxn modelId="{CF18FD4A-D0EC-4C9B-9515-3E62AB37CF0A}" type="presOf" srcId="{66BC4430-1587-4C76-9869-C201E1DBEFEC}" destId="{E29B3EA4-1002-463B-9039-37F1D3F99578}" srcOrd="1" destOrd="0" presId="urn:microsoft.com/office/officeart/2005/8/layout/bProcess3"/>
    <dgm:cxn modelId="{0D50AD4B-6BFF-43FB-81A3-73D650B7959D}" srcId="{BA9CF7D7-C027-43DF-9687-BF2C1195A13A}" destId="{EBF7A136-A1F3-47BB-9F7D-81D36C64AC87}" srcOrd="0" destOrd="0" parTransId="{04845E06-3F45-435B-8F73-CC906D992152}" sibTransId="{F447A14A-1ED8-4F52-80FA-6EF97A19B446}"/>
    <dgm:cxn modelId="{E3C703AE-F30E-440D-A35C-E0882DAF819B}" srcId="{B2EA7368-7FFB-46DC-B0EA-2C6E5A2F634C}" destId="{DAC4A3C6-235C-458A-AB4F-5BE1B3126AAD}" srcOrd="2" destOrd="0" parTransId="{45725E22-47C7-4158-B059-705F3B836B44}" sibTransId="{E9C77F83-6AE5-4D37-AB42-EEAE7FF04B87}"/>
    <dgm:cxn modelId="{9584ADAE-22D7-45FB-83A9-261EC28DC6C8}" srcId="{A8F28D52-5538-458A-B969-2B638EA8C2E2}" destId="{FA226BE9-594F-4A71-9812-B3DB64D55817}" srcOrd="1" destOrd="0" parTransId="{7D2C37C4-A4DA-4C7C-AD22-133A3497533C}" sibTransId="{111335E5-67FD-4D3B-B912-D174152CE58F}"/>
    <dgm:cxn modelId="{62309849-7E89-449B-834C-BDEBB3A0E463}" srcId="{A8F28D52-5538-458A-B969-2B638EA8C2E2}" destId="{1F1FACEB-3B44-4B32-8534-CFCDDCA4C5B7}" srcOrd="0" destOrd="0" parTransId="{EA39BF87-1FF4-4011-872C-F8C8F454541C}" sibTransId="{C0D83047-7C35-45AA-9D02-02CB523B5B3F}"/>
    <dgm:cxn modelId="{9659A562-2923-4E08-81D2-1B4FE1342955}" type="presParOf" srcId="{BCAE91D0-AC0A-4828-95FA-CD0122F37DF5}" destId="{1E7892AF-7E2C-4BFB-B027-7DA98C8894EE}" srcOrd="0" destOrd="0" presId="urn:microsoft.com/office/officeart/2005/8/layout/bProcess3"/>
    <dgm:cxn modelId="{74CD8907-B294-41CC-9DC7-B2BE6CF178EA}" type="presParOf" srcId="{BCAE91D0-AC0A-4828-95FA-CD0122F37DF5}" destId="{392483F6-5F67-401A-B699-D6C5B5B78F34}" srcOrd="1" destOrd="0" presId="urn:microsoft.com/office/officeart/2005/8/layout/bProcess3"/>
    <dgm:cxn modelId="{49CC60CE-8D44-42CF-9C0E-7AF9E08937EE}" type="presParOf" srcId="{392483F6-5F67-401A-B699-D6C5B5B78F34}" destId="{E29B3EA4-1002-463B-9039-37F1D3F99578}" srcOrd="0" destOrd="0" presId="urn:microsoft.com/office/officeart/2005/8/layout/bProcess3"/>
    <dgm:cxn modelId="{4B89ADD1-7E1F-48F9-ABA0-BE1935E476B9}" type="presParOf" srcId="{BCAE91D0-AC0A-4828-95FA-CD0122F37DF5}" destId="{94CBA194-5BE2-4814-9512-57B34501E843}" srcOrd="2" destOrd="0" presId="urn:microsoft.com/office/officeart/2005/8/layout/bProcess3"/>
    <dgm:cxn modelId="{62CDFD33-BBAA-409A-A977-F210C6EADF77}" type="presParOf" srcId="{BCAE91D0-AC0A-4828-95FA-CD0122F37DF5}" destId="{9127B74B-A5F0-4024-A841-AB9663DDCEF0}" srcOrd="3" destOrd="0" presId="urn:microsoft.com/office/officeart/2005/8/layout/bProcess3"/>
    <dgm:cxn modelId="{274FE082-31FF-47CD-B90F-FC10B6EA6C0C}" type="presParOf" srcId="{9127B74B-A5F0-4024-A841-AB9663DDCEF0}" destId="{B77AB2AC-2B65-4423-9651-09351327C989}" srcOrd="0" destOrd="0" presId="urn:microsoft.com/office/officeart/2005/8/layout/bProcess3"/>
    <dgm:cxn modelId="{BE62B71A-30B3-4E82-A592-9344B6A2FB45}" type="presParOf" srcId="{BCAE91D0-AC0A-4828-95FA-CD0122F37DF5}" destId="{53B0C855-FF40-42D2-997A-97EADECD3203}" srcOrd="4" destOrd="0" presId="urn:microsoft.com/office/officeart/2005/8/layout/bProcess3"/>
    <dgm:cxn modelId="{E7D1FD34-539C-4633-A12B-7CE0C4BE6A9F}" type="presParOf" srcId="{BCAE91D0-AC0A-4828-95FA-CD0122F37DF5}" destId="{713D9E3F-076A-4C41-AD92-7473B8F2CE81}" srcOrd="5" destOrd="0" presId="urn:microsoft.com/office/officeart/2005/8/layout/bProcess3"/>
    <dgm:cxn modelId="{F47AFB57-A2A4-4623-A765-321BDB3FA380}" type="presParOf" srcId="{713D9E3F-076A-4C41-AD92-7473B8F2CE81}" destId="{F86F8CD3-FD6A-4036-9F90-80B546AAB0FD}" srcOrd="0" destOrd="0" presId="urn:microsoft.com/office/officeart/2005/8/layout/bProcess3"/>
    <dgm:cxn modelId="{B16AA683-A49E-4A9D-AA07-857237CB228F}" type="presParOf" srcId="{BCAE91D0-AC0A-4828-95FA-CD0122F37DF5}" destId="{7ECE99F0-93D7-4B28-B34F-5457F78B038A}" srcOrd="6" destOrd="0" presId="urn:microsoft.com/office/officeart/2005/8/layout/bProcess3"/>
    <dgm:cxn modelId="{3DC54172-09B0-4BB4-A48A-9A7BD45FA4AE}" type="presParOf" srcId="{BCAE91D0-AC0A-4828-95FA-CD0122F37DF5}" destId="{7ABCB0FC-2BBB-4403-8874-83E2E9737D87}" srcOrd="7" destOrd="0" presId="urn:microsoft.com/office/officeart/2005/8/layout/bProcess3"/>
    <dgm:cxn modelId="{93FE517F-C76D-4B8C-B2B3-6D042BE042BE}" type="presParOf" srcId="{7ABCB0FC-2BBB-4403-8874-83E2E9737D87}" destId="{986A1044-531B-495D-936E-B6B936C3D786}" srcOrd="0" destOrd="0" presId="urn:microsoft.com/office/officeart/2005/8/layout/bProcess3"/>
    <dgm:cxn modelId="{DFF6982A-313D-4BDA-BC01-575A63223F31}" type="presParOf" srcId="{BCAE91D0-AC0A-4828-95FA-CD0122F37DF5}" destId="{B24A011F-A67D-4188-BEC8-3313DF874B58}" srcOrd="8" destOrd="0" presId="urn:microsoft.com/office/officeart/2005/8/layout/bProcess3"/>
    <dgm:cxn modelId="{98E3C9F0-4DE6-4EB0-84EF-B58467A6A86A}" type="presParOf" srcId="{BCAE91D0-AC0A-4828-95FA-CD0122F37DF5}" destId="{C8373F94-0DE6-4B09-B17A-EFD1884A5C8E}" srcOrd="9" destOrd="0" presId="urn:microsoft.com/office/officeart/2005/8/layout/bProcess3"/>
    <dgm:cxn modelId="{7D757B40-1F66-4FEB-AA51-D4FFE7D989DC}" type="presParOf" srcId="{C8373F94-0DE6-4B09-B17A-EFD1884A5C8E}" destId="{892BC151-6F62-471E-B6DA-D5300535C91D}" srcOrd="0" destOrd="0" presId="urn:microsoft.com/office/officeart/2005/8/layout/bProcess3"/>
    <dgm:cxn modelId="{47515F47-43C6-40E6-A70B-3C806430713A}" type="presParOf" srcId="{BCAE91D0-AC0A-4828-95FA-CD0122F37DF5}" destId="{4CCD8347-D2F3-4543-8982-97C03A6522C2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1F9D6-FBE4-4131-A4AD-3719B16BA85A}">
      <dsp:nvSpPr>
        <dsp:cNvPr id="0" name=""/>
        <dsp:cNvSpPr/>
      </dsp:nvSpPr>
      <dsp:spPr>
        <a:xfrm>
          <a:off x="0" y="38428"/>
          <a:ext cx="7704856" cy="491399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100" kern="1200" dirty="0" smtClean="0">
              <a:latin typeface="+mj-lt"/>
            </a:rPr>
            <a:t>Mining industry</a:t>
          </a:r>
          <a:endParaRPr lang="en-ZA" sz="2100" kern="1200" dirty="0">
            <a:latin typeface="+mj-lt"/>
          </a:endParaRPr>
        </a:p>
      </dsp:txBody>
      <dsp:txXfrm>
        <a:off x="23988" y="62416"/>
        <a:ext cx="7656880" cy="443423"/>
      </dsp:txXfrm>
    </dsp:sp>
    <dsp:sp modelId="{A3C758EA-8A76-4E8C-9575-49F79451BFA9}">
      <dsp:nvSpPr>
        <dsp:cNvPr id="0" name=""/>
        <dsp:cNvSpPr/>
      </dsp:nvSpPr>
      <dsp:spPr>
        <a:xfrm>
          <a:off x="0" y="529828"/>
          <a:ext cx="7704856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ZA" sz="1400" kern="1200" dirty="0" smtClean="0">
              <a:latin typeface="+mj-lt"/>
            </a:rPr>
            <a:t>Require energy cost savings</a:t>
          </a:r>
          <a:endParaRPr lang="en-ZA" sz="1400" kern="1200" dirty="0">
            <a:latin typeface="+mj-lt"/>
          </a:endParaRPr>
        </a:p>
      </dsp:txBody>
      <dsp:txXfrm>
        <a:off x="0" y="529828"/>
        <a:ext cx="7704856" cy="347760"/>
      </dsp:txXfrm>
    </dsp:sp>
    <dsp:sp modelId="{BD189C8F-63BC-4EB2-BFA2-A790BAEC1AFC}">
      <dsp:nvSpPr>
        <dsp:cNvPr id="0" name=""/>
        <dsp:cNvSpPr/>
      </dsp:nvSpPr>
      <dsp:spPr>
        <a:xfrm>
          <a:off x="0" y="877588"/>
          <a:ext cx="7704856" cy="491399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100" kern="1200" dirty="0" smtClean="0">
              <a:latin typeface="+mj-lt"/>
            </a:rPr>
            <a:t>Mine compressed air systems</a:t>
          </a:r>
          <a:endParaRPr lang="en-ZA" sz="2100" kern="1200" dirty="0">
            <a:latin typeface="+mj-lt"/>
          </a:endParaRPr>
        </a:p>
      </dsp:txBody>
      <dsp:txXfrm>
        <a:off x="23988" y="901576"/>
        <a:ext cx="7656880" cy="443423"/>
      </dsp:txXfrm>
    </dsp:sp>
    <dsp:sp modelId="{D5D96634-89C5-4C7C-BD82-F4A00D2E0F4E}">
      <dsp:nvSpPr>
        <dsp:cNvPr id="0" name=""/>
        <dsp:cNvSpPr/>
      </dsp:nvSpPr>
      <dsp:spPr>
        <a:xfrm>
          <a:off x="0" y="1368987"/>
          <a:ext cx="7704856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ZA" sz="1400" kern="1200" dirty="0" smtClean="0">
              <a:latin typeface="+mj-lt"/>
            </a:rPr>
            <a:t>10% of mine’s total energy usage [1]</a:t>
          </a:r>
          <a:endParaRPr lang="en-ZA" sz="1400" kern="1200" dirty="0">
            <a:latin typeface="+mj-lt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ZA" sz="1400" kern="1200" dirty="0" smtClean="0">
              <a:latin typeface="+mj-lt"/>
            </a:rPr>
            <a:t>Most compressed air systems inefficient [2]</a:t>
          </a:r>
          <a:endParaRPr lang="en-ZA" sz="1400" kern="1200" dirty="0">
            <a:latin typeface="+mj-lt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ZA" sz="1400" kern="1200" dirty="0" smtClean="0">
              <a:latin typeface="+mj-lt"/>
            </a:rPr>
            <a:t>Identifying operational inefficiencies can result in significant savings.</a:t>
          </a:r>
          <a:endParaRPr lang="en-ZA" sz="1400" kern="1200" dirty="0">
            <a:latin typeface="+mj-lt"/>
          </a:endParaRPr>
        </a:p>
      </dsp:txBody>
      <dsp:txXfrm>
        <a:off x="0" y="1368987"/>
        <a:ext cx="7704856" cy="1043280"/>
      </dsp:txXfrm>
    </dsp:sp>
    <dsp:sp modelId="{AE55AD86-AEF1-4027-A3AD-FD61A41CDC1A}">
      <dsp:nvSpPr>
        <dsp:cNvPr id="0" name=""/>
        <dsp:cNvSpPr/>
      </dsp:nvSpPr>
      <dsp:spPr>
        <a:xfrm>
          <a:off x="0" y="2412268"/>
          <a:ext cx="7704856" cy="491399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100" kern="1200" dirty="0" smtClean="0">
              <a:latin typeface="+mj-lt"/>
            </a:rPr>
            <a:t>Simulation</a:t>
          </a:r>
          <a:endParaRPr lang="en-ZA" sz="2100" kern="1200" dirty="0">
            <a:latin typeface="+mj-lt"/>
          </a:endParaRPr>
        </a:p>
      </dsp:txBody>
      <dsp:txXfrm>
        <a:off x="23988" y="2436256"/>
        <a:ext cx="7656880" cy="443423"/>
      </dsp:txXfrm>
    </dsp:sp>
    <dsp:sp modelId="{B4FC3051-1ECD-4A30-8359-768392D50CBC}">
      <dsp:nvSpPr>
        <dsp:cNvPr id="0" name=""/>
        <dsp:cNvSpPr/>
      </dsp:nvSpPr>
      <dsp:spPr>
        <a:xfrm>
          <a:off x="0" y="2913461"/>
          <a:ext cx="7704856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ZA" sz="1400" kern="1200" dirty="0" smtClean="0">
              <a:latin typeface="+mj-lt"/>
            </a:rPr>
            <a:t>Ability to model mine compressed air systems</a:t>
          </a:r>
          <a:endParaRPr lang="en-ZA" sz="1400" kern="1200" dirty="0">
            <a:latin typeface="+mj-lt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ZA" sz="1400" kern="1200" dirty="0" smtClean="0">
              <a:latin typeface="+mj-lt"/>
            </a:rPr>
            <a:t>The optimal operation can be determined using simulation</a:t>
          </a:r>
          <a:endParaRPr lang="en-ZA" sz="1400" kern="1200" dirty="0">
            <a:latin typeface="+mj-lt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ZA" sz="1400" kern="1200" dirty="0" smtClean="0">
              <a:latin typeface="+mj-lt"/>
            </a:rPr>
            <a:t>Locate and identify inefficiencies in systems</a:t>
          </a:r>
          <a:endParaRPr lang="en-ZA" sz="1400" kern="1200" dirty="0">
            <a:latin typeface="+mj-lt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ZA" sz="1400" kern="1200" dirty="0" smtClean="0">
              <a:latin typeface="+mj-lt"/>
            </a:rPr>
            <a:t>Quantify savings of operational changes</a:t>
          </a:r>
          <a:endParaRPr lang="en-ZA" sz="1400" kern="1200" dirty="0">
            <a:latin typeface="+mj-lt"/>
          </a:endParaRPr>
        </a:p>
      </dsp:txBody>
      <dsp:txXfrm>
        <a:off x="0" y="2913461"/>
        <a:ext cx="7704856" cy="1391040"/>
      </dsp:txXfrm>
    </dsp:sp>
    <dsp:sp modelId="{76AB47DD-5F44-46A4-BEF9-95F32CC3E44F}">
      <dsp:nvSpPr>
        <dsp:cNvPr id="0" name=""/>
        <dsp:cNvSpPr/>
      </dsp:nvSpPr>
      <dsp:spPr>
        <a:xfrm>
          <a:off x="0" y="4294708"/>
          <a:ext cx="7704856" cy="491399"/>
        </a:xfrm>
        <a:prstGeom prst="round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2100" kern="1200" dirty="0">
            <a:latin typeface="+mj-lt"/>
          </a:endParaRPr>
        </a:p>
      </dsp:txBody>
      <dsp:txXfrm>
        <a:off x="23988" y="4318696"/>
        <a:ext cx="7656880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483F6-5F67-401A-B699-D6C5B5B78F34}">
      <dsp:nvSpPr>
        <dsp:cNvPr id="0" name=""/>
        <dsp:cNvSpPr/>
      </dsp:nvSpPr>
      <dsp:spPr>
        <a:xfrm>
          <a:off x="1208461" y="1416399"/>
          <a:ext cx="91440" cy="314720"/>
        </a:xfrm>
        <a:custGeom>
          <a:avLst/>
          <a:gdLst/>
          <a:ahLst/>
          <a:cxnLst/>
          <a:rect l="0" t="0" r="0" b="0"/>
          <a:pathLst>
            <a:path>
              <a:moveTo>
                <a:pt x="51724" y="0"/>
              </a:moveTo>
              <a:lnTo>
                <a:pt x="51724" y="174460"/>
              </a:lnTo>
              <a:lnTo>
                <a:pt x="45720" y="174460"/>
              </a:lnTo>
              <a:lnTo>
                <a:pt x="45720" y="314720"/>
              </a:lnTo>
            </a:path>
          </a:pathLst>
        </a:custGeom>
        <a:noFill/>
        <a:ln w="9525" cap="flat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>
        <a:off x="1245547" y="1571447"/>
        <a:ext cx="17268" cy="4623"/>
      </dsp:txXfrm>
    </dsp:sp>
    <dsp:sp modelId="{1E7892AF-7E2C-4BFB-B027-7DA98C8894EE}">
      <dsp:nvSpPr>
        <dsp:cNvPr id="0" name=""/>
        <dsp:cNvSpPr/>
      </dsp:nvSpPr>
      <dsp:spPr>
        <a:xfrm>
          <a:off x="136964" y="70344"/>
          <a:ext cx="2246444" cy="1347854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800" kern="1200" dirty="0" smtClean="0">
              <a:latin typeface="+mj-lt"/>
            </a:rPr>
            <a:t>Investigate</a:t>
          </a:r>
          <a:endParaRPr lang="en-ZA" sz="1800" kern="1200" dirty="0">
            <a:latin typeface="+mj-lt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kern="1200" dirty="0" smtClean="0">
              <a:latin typeface="+mj-lt"/>
            </a:rPr>
            <a:t>Obtain data</a:t>
          </a:r>
          <a:endParaRPr lang="en-ZA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kern="1200" dirty="0" smtClean="0">
              <a:latin typeface="+mj-lt"/>
            </a:rPr>
            <a:t>Assumptions</a:t>
          </a:r>
          <a:endParaRPr lang="en-ZA" sz="1400" kern="1200" dirty="0">
            <a:latin typeface="+mj-lt"/>
          </a:endParaRPr>
        </a:p>
      </dsp:txBody>
      <dsp:txXfrm>
        <a:off x="136964" y="70344"/>
        <a:ext cx="2246444" cy="1347854"/>
      </dsp:txXfrm>
    </dsp:sp>
    <dsp:sp modelId="{9127B74B-A5F0-4024-A841-AB9663DDCEF0}">
      <dsp:nvSpPr>
        <dsp:cNvPr id="0" name=""/>
        <dsp:cNvSpPr/>
      </dsp:nvSpPr>
      <dsp:spPr>
        <a:xfrm>
          <a:off x="1203480" y="3581336"/>
          <a:ext cx="91440" cy="311442"/>
        </a:xfrm>
        <a:custGeom>
          <a:avLst/>
          <a:gdLst/>
          <a:ahLst/>
          <a:cxnLst/>
          <a:rect l="0" t="0" r="0" b="0"/>
          <a:pathLst>
            <a:path>
              <a:moveTo>
                <a:pt x="50700" y="0"/>
              </a:moveTo>
              <a:lnTo>
                <a:pt x="50700" y="172821"/>
              </a:lnTo>
              <a:lnTo>
                <a:pt x="45720" y="172821"/>
              </a:lnTo>
              <a:lnTo>
                <a:pt x="45720" y="311442"/>
              </a:lnTo>
            </a:path>
          </a:pathLst>
        </a:custGeom>
        <a:noFill/>
        <a:ln w="9525" cap="flat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>
        <a:off x="1240648" y="3734745"/>
        <a:ext cx="17103" cy="4623"/>
      </dsp:txXfrm>
    </dsp:sp>
    <dsp:sp modelId="{94CBA194-5BE2-4814-9512-57B34501E843}">
      <dsp:nvSpPr>
        <dsp:cNvPr id="0" name=""/>
        <dsp:cNvSpPr/>
      </dsp:nvSpPr>
      <dsp:spPr>
        <a:xfrm>
          <a:off x="124954" y="1763519"/>
          <a:ext cx="2258454" cy="181961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b="1" kern="1200" dirty="0" smtClean="0">
              <a:latin typeface="+mj-lt"/>
            </a:rPr>
            <a:t>Compile simulation</a:t>
          </a:r>
          <a:endParaRPr lang="en-ZA" sz="1400" b="1" kern="1200" dirty="0">
            <a:latin typeface="+mj-lt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b="0" kern="1200" dirty="0" smtClean="0">
              <a:latin typeface="+mj-lt"/>
            </a:rPr>
            <a:t>Create model</a:t>
          </a:r>
          <a:endParaRPr lang="en-ZA" sz="1400" b="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b="0" kern="1200" dirty="0" smtClean="0">
              <a:latin typeface="+mj-lt"/>
            </a:rPr>
            <a:t>Baseline operation (specific to mine)</a:t>
          </a:r>
          <a:endParaRPr lang="en-ZA" sz="1400" b="0" kern="1200" dirty="0">
            <a:latin typeface="+mj-lt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b="0" kern="1200" dirty="0" smtClean="0">
              <a:latin typeface="+mj-lt"/>
            </a:rPr>
            <a:t>Determine ideal </a:t>
          </a:r>
          <a:r>
            <a:rPr lang="en-ZA" sz="1400" kern="1200" dirty="0" smtClean="0">
              <a:latin typeface="+mj-lt"/>
            </a:rPr>
            <a:t>operation</a:t>
          </a:r>
          <a:endParaRPr lang="en-ZA" sz="1400" kern="1200" dirty="0">
            <a:latin typeface="+mj-lt"/>
          </a:endParaRPr>
        </a:p>
      </dsp:txBody>
      <dsp:txXfrm>
        <a:off x="124954" y="1763519"/>
        <a:ext cx="2258454" cy="1819616"/>
      </dsp:txXfrm>
    </dsp:sp>
    <dsp:sp modelId="{713D9E3F-076A-4C41-AD92-7473B8F2CE81}">
      <dsp:nvSpPr>
        <dsp:cNvPr id="0" name=""/>
        <dsp:cNvSpPr/>
      </dsp:nvSpPr>
      <dsp:spPr>
        <a:xfrm>
          <a:off x="2381608" y="4568316"/>
          <a:ext cx="2979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06960" y="45720"/>
              </a:lnTo>
              <a:lnTo>
                <a:pt x="1506960" y="62451"/>
              </a:lnTo>
              <a:lnTo>
                <a:pt x="2979721" y="62451"/>
              </a:lnTo>
            </a:path>
          </a:pathLst>
        </a:custGeom>
        <a:noFill/>
        <a:ln w="9525" cap="flat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>
        <a:off x="3796210" y="4611724"/>
        <a:ext cx="150518" cy="4623"/>
      </dsp:txXfrm>
    </dsp:sp>
    <dsp:sp modelId="{53B0C855-FF40-42D2-997A-97EADECD3203}">
      <dsp:nvSpPr>
        <dsp:cNvPr id="0" name=""/>
        <dsp:cNvSpPr/>
      </dsp:nvSpPr>
      <dsp:spPr>
        <a:xfrm>
          <a:off x="114993" y="3925179"/>
          <a:ext cx="2268415" cy="1377714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800" kern="1200" dirty="0" smtClean="0">
              <a:latin typeface="+mj-lt"/>
            </a:rPr>
            <a:t>Verify Simulation</a:t>
          </a:r>
          <a:endParaRPr lang="en-ZA" sz="1800" kern="1200" dirty="0">
            <a:latin typeface="+mj-lt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kern="1200" dirty="0" smtClean="0">
              <a:latin typeface="+mj-lt"/>
            </a:rPr>
            <a:t>Test model accuracy</a:t>
          </a:r>
          <a:endParaRPr lang="en-ZA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kern="1200" dirty="0" smtClean="0">
              <a:latin typeface="+mj-lt"/>
            </a:rPr>
            <a:t>Verify using first principles</a:t>
          </a:r>
          <a:endParaRPr lang="en-ZA" sz="1400" kern="1200" dirty="0">
            <a:latin typeface="+mj-lt"/>
          </a:endParaRPr>
        </a:p>
      </dsp:txBody>
      <dsp:txXfrm>
        <a:off x="114993" y="3925179"/>
        <a:ext cx="2268415" cy="1377714"/>
      </dsp:txXfrm>
    </dsp:sp>
    <dsp:sp modelId="{7ABCB0FC-2BBB-4403-8874-83E2E9737D87}">
      <dsp:nvSpPr>
        <dsp:cNvPr id="0" name=""/>
        <dsp:cNvSpPr/>
      </dsp:nvSpPr>
      <dsp:spPr>
        <a:xfrm>
          <a:off x="6554049" y="1650137"/>
          <a:ext cx="91440" cy="3824270"/>
        </a:xfrm>
        <a:custGeom>
          <a:avLst/>
          <a:gdLst/>
          <a:ahLst/>
          <a:cxnLst/>
          <a:rect l="0" t="0" r="0" b="0"/>
          <a:pathLst>
            <a:path>
              <a:moveTo>
                <a:pt x="45720" y="3824270"/>
              </a:moveTo>
              <a:lnTo>
                <a:pt x="104177" y="0"/>
              </a:lnTo>
            </a:path>
          </a:pathLst>
        </a:custGeom>
        <a:noFill/>
        <a:ln w="9525" cap="flat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>
        <a:off x="6503386" y="3559960"/>
        <a:ext cx="192765" cy="4623"/>
      </dsp:txXfrm>
    </dsp:sp>
    <dsp:sp modelId="{7ECE99F0-93D7-4B28-B34F-5457F78B038A}">
      <dsp:nvSpPr>
        <dsp:cNvPr id="0" name=""/>
        <dsp:cNvSpPr/>
      </dsp:nvSpPr>
      <dsp:spPr>
        <a:xfrm>
          <a:off x="5393730" y="3788928"/>
          <a:ext cx="2412133" cy="1683679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800" kern="1200" dirty="0" smtClean="0">
              <a:latin typeface="+mj-lt"/>
            </a:rPr>
            <a:t>Implement</a:t>
          </a:r>
          <a:endParaRPr lang="en-ZA" sz="1800" kern="1200" dirty="0">
            <a:latin typeface="+mj-lt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kern="1200" dirty="0" smtClean="0">
              <a:latin typeface="+mj-lt"/>
            </a:rPr>
            <a:t>Periodic simulations</a:t>
          </a:r>
          <a:endParaRPr lang="en-ZA" sz="1400" i="1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kern="1200" dirty="0" smtClean="0">
              <a:latin typeface="+mj-lt"/>
            </a:rPr>
            <a:t>Continuous system improvement</a:t>
          </a:r>
          <a:endParaRPr lang="en-ZA" sz="1400" kern="1200" dirty="0">
            <a:latin typeface="+mj-lt"/>
          </a:endParaRPr>
        </a:p>
      </dsp:txBody>
      <dsp:txXfrm>
        <a:off x="5393730" y="3788928"/>
        <a:ext cx="2412133" cy="1683679"/>
      </dsp:txXfrm>
    </dsp:sp>
    <dsp:sp modelId="{C8373F94-0DE6-4B09-B17A-EFD1884A5C8E}">
      <dsp:nvSpPr>
        <dsp:cNvPr id="0" name=""/>
        <dsp:cNvSpPr/>
      </dsp:nvSpPr>
      <dsp:spPr>
        <a:xfrm>
          <a:off x="6589824" y="254013"/>
          <a:ext cx="91440" cy="3276183"/>
        </a:xfrm>
        <a:custGeom>
          <a:avLst/>
          <a:gdLst/>
          <a:ahLst/>
          <a:cxnLst/>
          <a:rect l="0" t="0" r="0" b="0"/>
          <a:pathLst>
            <a:path>
              <a:moveTo>
                <a:pt x="68910" y="3276183"/>
              </a:moveTo>
              <a:lnTo>
                <a:pt x="45720" y="0"/>
              </a:lnTo>
            </a:path>
          </a:pathLst>
        </a:custGeom>
        <a:noFill/>
        <a:ln w="9525" cap="flat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>
        <a:off x="6552872" y="1889793"/>
        <a:ext cx="165343" cy="4623"/>
      </dsp:txXfrm>
    </dsp:sp>
    <dsp:sp modelId="{B24A011F-A67D-4188-BEC8-3313DF874B58}">
      <dsp:nvSpPr>
        <dsp:cNvPr id="0" name=""/>
        <dsp:cNvSpPr/>
      </dsp:nvSpPr>
      <dsp:spPr>
        <a:xfrm>
          <a:off x="5472618" y="1617741"/>
          <a:ext cx="2372207" cy="191065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000" kern="1200" dirty="0" smtClean="0"/>
            <a:t>Analyse results</a:t>
          </a:r>
          <a:endParaRPr lang="en-ZA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kern="1200" dirty="0" smtClean="0"/>
            <a:t>Identify inefficiencies</a:t>
          </a:r>
          <a:endParaRPr lang="en-Z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kern="1200" dirty="0" smtClean="0"/>
            <a:t>Prioritise interventions</a:t>
          </a:r>
          <a:endParaRPr lang="en-Z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kern="1200" dirty="0" smtClean="0"/>
            <a:t>Quantify financial benefit</a:t>
          </a:r>
          <a:endParaRPr lang="en-ZA" sz="1400" kern="1200" dirty="0"/>
        </a:p>
      </dsp:txBody>
      <dsp:txXfrm>
        <a:off x="5472618" y="1617741"/>
        <a:ext cx="2372207" cy="1910655"/>
      </dsp:txXfrm>
    </dsp:sp>
    <dsp:sp modelId="{4CCD8347-D2F3-4543-8982-97C03A6522C2}">
      <dsp:nvSpPr>
        <dsp:cNvPr id="0" name=""/>
        <dsp:cNvSpPr/>
      </dsp:nvSpPr>
      <dsp:spPr>
        <a:xfrm>
          <a:off x="5464826" y="221613"/>
          <a:ext cx="2340977" cy="1129494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800" kern="1200" dirty="0" smtClean="0">
              <a:latin typeface="+mj-lt"/>
            </a:rPr>
            <a:t>Validate</a:t>
          </a:r>
          <a:endParaRPr lang="en-ZA" sz="18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400" kern="1200" dirty="0" smtClean="0">
              <a:latin typeface="+mj-lt"/>
            </a:rPr>
            <a:t>Case studies</a:t>
          </a:r>
          <a:endParaRPr lang="en-ZA" sz="1400" kern="1200" dirty="0">
            <a:latin typeface="+mj-lt"/>
          </a:endParaRPr>
        </a:p>
      </dsp:txBody>
      <dsp:txXfrm>
        <a:off x="5464826" y="221613"/>
        <a:ext cx="2340977" cy="1129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6B506-774F-4EF3-B4F1-C8D45DF47E94}" type="datetimeFigureOut">
              <a:rPr lang="en-ZA" smtClean="0"/>
              <a:t>2016-09-22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80896-9272-4015-9C93-EE2D061596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3963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ZA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ZA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 smtClean="0"/>
              <a:t>Click to edit Master text styles</a:t>
            </a:r>
          </a:p>
          <a:p>
            <a:pPr lvl="1"/>
            <a:r>
              <a:rPr lang="en-ZA" noProof="0" smtClean="0"/>
              <a:t>Second level</a:t>
            </a:r>
          </a:p>
          <a:p>
            <a:pPr lvl="2"/>
            <a:r>
              <a:rPr lang="en-ZA" noProof="0" smtClean="0"/>
              <a:t>Third level</a:t>
            </a:r>
          </a:p>
          <a:p>
            <a:pPr lvl="3"/>
            <a:r>
              <a:rPr lang="en-ZA" noProof="0" smtClean="0"/>
              <a:t>Fourth level</a:t>
            </a:r>
          </a:p>
          <a:p>
            <a:pPr lvl="4"/>
            <a:r>
              <a:rPr lang="en-ZA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ZA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93297C9-EC96-4D14-A666-5EDDA482F8C3}" type="slidenum">
              <a:rPr lang="en-ZA" altLang="en-US"/>
              <a:pPr>
                <a:defRPr/>
              </a:pPr>
              <a:t>‹#›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1488832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Introduce reader to the context and scope of the proposed study (</a:t>
            </a:r>
            <a:r>
              <a:rPr lang="en-US" altLang="en-US" sz="1050" i="1" dirty="0" smtClean="0">
                <a:solidFill>
                  <a:schemeClr val="bg1">
                    <a:lumMod val="65000"/>
                  </a:schemeClr>
                </a:solidFill>
              </a:rPr>
              <a:t>focus of the study</a:t>
            </a:r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).</a:t>
            </a:r>
          </a:p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Keep it short and to the point.</a:t>
            </a:r>
          </a:p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297C9-EC96-4D14-A666-5EDDA482F8C3}" type="slidenum">
              <a:rPr lang="en-ZA" altLang="en-US" smtClean="0"/>
              <a:pPr>
                <a:defRPr/>
              </a:pPr>
              <a:t>2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190028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Short summary of what others have done/found with regards to your topic.</a:t>
            </a:r>
          </a:p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Justification and possible conclusions derived from previous studies.</a:t>
            </a:r>
          </a:p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Motivation for the research (why is this research worth doing?).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297C9-EC96-4D14-A666-5EDDA482F8C3}" type="slidenum">
              <a:rPr lang="en-ZA" altLang="en-US" smtClean="0"/>
              <a:pPr>
                <a:defRPr/>
              </a:pPr>
              <a:t>3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23827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Problem statement synthesized for the proposed study </a:t>
            </a:r>
          </a:p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This must be short and “punchy”.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297C9-EC96-4D14-A666-5EDDA482F8C3}" type="slidenum">
              <a:rPr lang="en-ZA" altLang="en-US" smtClean="0"/>
              <a:pPr>
                <a:defRPr/>
              </a:pPr>
              <a:t>4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348700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How are you going to create </a:t>
            </a:r>
            <a:r>
              <a:rPr lang="en-US" altLang="en-US" i="1" u="sng" dirty="0" smtClean="0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 solution (methods used)?</a:t>
            </a:r>
          </a:p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How will you design your solution.</a:t>
            </a:r>
          </a:p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Data collection techniques and instruments.</a:t>
            </a:r>
          </a:p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Data analysis strategies and testing.</a:t>
            </a:r>
          </a:p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What do </a:t>
            </a:r>
            <a:r>
              <a:rPr lang="en-US" altLang="en-US" i="1" u="sng" dirty="0" smtClean="0">
                <a:solidFill>
                  <a:schemeClr val="bg1">
                    <a:lumMod val="65000"/>
                  </a:schemeClr>
                </a:solidFill>
              </a:rPr>
              <a:t>you</a:t>
            </a:r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 think will the end product be?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297C9-EC96-4D14-A666-5EDDA482F8C3}" type="slidenum">
              <a:rPr lang="en-ZA" altLang="en-US" smtClean="0"/>
              <a:pPr>
                <a:defRPr/>
              </a:pPr>
              <a:t>5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46381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Expected or actual results.</a:t>
            </a:r>
          </a:p>
          <a:p>
            <a:r>
              <a:rPr lang="en-ZA" dirty="0" smtClean="0"/>
              <a:t>Must give figures/graphs/tables/values.</a:t>
            </a:r>
          </a:p>
          <a:p>
            <a:r>
              <a:rPr lang="en-ZA" dirty="0" smtClean="0"/>
              <a:t>If no results are available, give guestimates.</a:t>
            </a:r>
          </a:p>
          <a:p>
            <a:r>
              <a:rPr lang="en-ZA" dirty="0" smtClean="0"/>
              <a:t>Explain/interpret the information provided. </a:t>
            </a:r>
          </a:p>
          <a:p>
            <a:r>
              <a:rPr lang="en-ZA" dirty="0" smtClean="0"/>
              <a:t>Make sure graphs have legends and that units are indicated.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297C9-EC96-4D14-A666-5EDDA482F8C3}" type="slidenum">
              <a:rPr lang="en-ZA" altLang="en-US" smtClean="0"/>
              <a:pPr>
                <a:defRPr/>
              </a:pPr>
              <a:t>6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225183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Expected or actual results.</a:t>
            </a:r>
          </a:p>
          <a:p>
            <a:r>
              <a:rPr lang="en-ZA" dirty="0" smtClean="0"/>
              <a:t>Must give figures/graphs/tables/values.</a:t>
            </a:r>
          </a:p>
          <a:p>
            <a:r>
              <a:rPr lang="en-ZA" dirty="0" smtClean="0"/>
              <a:t>If no results are available, give guestimates.</a:t>
            </a:r>
          </a:p>
          <a:p>
            <a:r>
              <a:rPr lang="en-ZA" dirty="0" smtClean="0"/>
              <a:t>Explain/interpret the information provided. </a:t>
            </a:r>
          </a:p>
          <a:p>
            <a:r>
              <a:rPr lang="en-ZA" dirty="0" smtClean="0"/>
              <a:t>Make sure graphs have legends and that units are indicated.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297C9-EC96-4D14-A666-5EDDA482F8C3}" type="slidenum">
              <a:rPr lang="en-ZA" altLang="en-US" smtClean="0"/>
              <a:pPr>
                <a:defRPr/>
              </a:pPr>
              <a:t>7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225183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References related to the presentation (required to check referencing format).</a:t>
            </a:r>
          </a:p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Ensure formatting is correct. </a:t>
            </a:r>
          </a:p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i="1" u="sng" dirty="0" smtClean="0">
                <a:solidFill>
                  <a:schemeClr val="bg1">
                    <a:lumMod val="65000"/>
                  </a:schemeClr>
                </a:solidFill>
              </a:rPr>
              <a:t>Tip:</a:t>
            </a:r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Use the CRCED PTA </a:t>
            </a:r>
            <a:r>
              <a:rPr lang="en-US" altLang="en-US" i="1" dirty="0" err="1" smtClean="0">
                <a:solidFill>
                  <a:schemeClr val="bg1">
                    <a:lumMod val="65000"/>
                  </a:schemeClr>
                </a:solidFill>
              </a:rPr>
              <a:t>Mendeley</a:t>
            </a:r>
            <a:r>
              <a:rPr lang="en-US" altLang="en-US" i="1" dirty="0" smtClean="0">
                <a:solidFill>
                  <a:schemeClr val="bg1">
                    <a:lumMod val="65000"/>
                  </a:schemeClr>
                </a:solidFill>
              </a:rPr>
              <a:t> database from the start. It will save you lots of time.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297C9-EC96-4D14-A666-5EDDA482F8C3}" type="slidenum">
              <a:rPr lang="en-ZA" altLang="en-US" smtClean="0"/>
              <a:pPr>
                <a:defRPr/>
              </a:pPr>
              <a:t>10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200394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0000" y="2340000"/>
            <a:ext cx="5400000" cy="10795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3960000"/>
            <a:ext cx="6480000" cy="792162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tx2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63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AC0DC-B671-4C4E-80D0-514AC39672FD}" type="slidenum">
              <a:rPr lang="en-ZA" altLang="en-US"/>
              <a:pPr>
                <a:defRPr/>
              </a:pPr>
              <a:t>‹#›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238492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042988"/>
            <a:ext cx="4038600" cy="48942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042988"/>
            <a:ext cx="4038600" cy="48942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AF893-AE80-4DF9-84F3-76A7EDF6FD9B}" type="slidenum">
              <a:rPr lang="en-ZA" altLang="en-US"/>
              <a:pPr>
                <a:defRPr/>
              </a:pPr>
              <a:t>‹#›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168690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EB35-9413-4A8D-A985-D6EABF65A240}" type="slidenum">
              <a:rPr lang="en-ZA" altLang="en-US"/>
              <a:pPr>
                <a:defRPr/>
              </a:pPr>
              <a:t>‹#›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28150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9D1D5-0FC3-41E1-9669-803252E16B1E}" type="slidenum">
              <a:rPr lang="en-ZA" altLang="en-US"/>
              <a:pPr>
                <a:defRPr/>
              </a:pPr>
              <a:t>‹#›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193676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44000"/>
            <a:ext cx="5111750" cy="48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00" y="1044000"/>
            <a:ext cx="3008313" cy="489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E5086-93AF-4B3B-BDA5-763B26BFE937}" type="slidenum">
              <a:rPr lang="en-ZA" altLang="en-US"/>
              <a:pPr>
                <a:defRPr/>
              </a:pPr>
              <a:t>‹#›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361028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8000" y="1080000"/>
            <a:ext cx="5400000" cy="39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Z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000" y="5148000"/>
            <a:ext cx="5400000" cy="72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4059F-98C3-4D1F-9020-8BD0C88761CE}" type="slidenum">
              <a:rPr lang="en-ZA" altLang="en-US"/>
              <a:pPr>
                <a:defRPr/>
              </a:pPr>
              <a:t>‹#›</a:t>
            </a:fld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42213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042988"/>
            <a:ext cx="8229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ZA" altLang="en-US" smtClean="0"/>
          </a:p>
          <a:p>
            <a:pPr lvl="0"/>
            <a:r>
              <a:rPr lang="en-ZA" altLang="en-US" smtClean="0"/>
              <a:t>Click to edit Master text styles. </a:t>
            </a:r>
          </a:p>
          <a:p>
            <a:pPr lvl="1"/>
            <a:r>
              <a:rPr lang="en-ZA" altLang="en-US" smtClean="0"/>
              <a:t>Second level. Rest of the text</a:t>
            </a:r>
          </a:p>
          <a:p>
            <a:pPr lvl="2"/>
            <a:r>
              <a:rPr lang="en-ZA" altLang="en-US" smtClean="0"/>
              <a:t>Third level. Rest of the text</a:t>
            </a:r>
          </a:p>
          <a:p>
            <a:pPr lvl="3"/>
            <a:r>
              <a:rPr lang="en-ZA" altLang="en-US" smtClean="0"/>
              <a:t>Fourth level. Rest of the text</a:t>
            </a:r>
          </a:p>
          <a:p>
            <a:pPr lvl="4"/>
            <a:r>
              <a:rPr lang="en-ZA" altLang="en-US" smtClean="0"/>
              <a:t>Fifth level. Rest of the text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38613" y="6423025"/>
            <a:ext cx="86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716F6E"/>
                </a:solidFill>
              </a:defRPr>
            </a:lvl1pPr>
          </a:lstStyle>
          <a:p>
            <a:pPr>
              <a:defRPr/>
            </a:pPr>
            <a:fld id="{26825A26-BB8F-4653-8558-673493898979}" type="slidenum">
              <a:rPr lang="en-ZA" altLang="en-US"/>
              <a:pPr>
                <a:defRPr/>
              </a:pPr>
              <a:t>‹#›</a:t>
            </a:fld>
            <a:endParaRPr lang="en-ZA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2060848"/>
            <a:ext cx="7416824" cy="1512168"/>
          </a:xfrm>
        </p:spPr>
        <p:txBody>
          <a:bodyPr/>
          <a:lstStyle/>
          <a:p>
            <a:r>
              <a:rPr lang="en-ZA" altLang="en-US" dirty="0" smtClean="0"/>
              <a:t>Using periodic </a:t>
            </a:r>
            <a:r>
              <a:rPr lang="en-ZA" altLang="en-US" dirty="0" smtClean="0"/>
              <a:t>simulations to </a:t>
            </a:r>
            <a:r>
              <a:rPr lang="en-ZA" altLang="en-US" dirty="0" smtClean="0"/>
              <a:t>improve compressed </a:t>
            </a:r>
            <a:r>
              <a:rPr lang="en-ZA" altLang="en-US" dirty="0" smtClean="0"/>
              <a:t>air </a:t>
            </a:r>
            <a:r>
              <a:rPr lang="en-ZA" altLang="en-US" dirty="0" smtClean="0"/>
              <a:t>system efficiency</a:t>
            </a:r>
            <a:r>
              <a:rPr lang="en-ZA" altLang="en-US" dirty="0"/>
              <a:t/>
            </a:r>
            <a:br>
              <a:rPr lang="en-ZA" altLang="en-US" dirty="0"/>
            </a:br>
            <a:r>
              <a:rPr lang="en-ZA" altLang="en-US" sz="2000" dirty="0" smtClean="0"/>
              <a:t>23 September 2016</a:t>
            </a:r>
            <a:endParaRPr lang="en-ZA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00" y="3717032"/>
            <a:ext cx="6480000" cy="792162"/>
          </a:xfrm>
        </p:spPr>
        <p:txBody>
          <a:bodyPr/>
          <a:lstStyle/>
          <a:p>
            <a:pPr eaLnBrk="1" hangingPunct="1"/>
            <a:r>
              <a:rPr lang="en-ZA" altLang="en-US" dirty="0" smtClean="0">
                <a:latin typeface="+mj-lt"/>
              </a:rPr>
              <a:t>Name		: Brandon Friedenstein</a:t>
            </a:r>
          </a:p>
          <a:p>
            <a:pPr eaLnBrk="1" hangingPunct="1"/>
            <a:r>
              <a:rPr lang="en-ZA" altLang="en-US" dirty="0" smtClean="0">
                <a:latin typeface="+mj-lt"/>
              </a:rPr>
              <a:t>Study leader	: Dr Johann van Rensburg</a:t>
            </a:r>
          </a:p>
          <a:p>
            <a:pPr eaLnBrk="1" hangingPunct="1"/>
            <a:r>
              <a:rPr lang="en-ZA" altLang="en-US" dirty="0" smtClean="0">
                <a:latin typeface="+mj-lt"/>
              </a:rPr>
              <a:t>Mentor		: Philip Maré</a:t>
            </a:r>
          </a:p>
          <a:p>
            <a:pPr eaLnBrk="1" hangingPunct="1"/>
            <a:r>
              <a:rPr lang="en-ZA" altLang="en-US" dirty="0" smtClean="0">
                <a:latin typeface="+mj-lt"/>
              </a:rPr>
              <a:t>Degree		: M.Eng.(Electrical and Electronic)</a:t>
            </a:r>
          </a:p>
          <a:p>
            <a:pPr eaLnBrk="1" hangingPunct="1"/>
            <a:r>
              <a:rPr lang="en-ZA" altLang="en-US" dirty="0" smtClean="0">
                <a:latin typeface="+mj-lt"/>
              </a:rPr>
              <a:t>Purpose	: Colloquium</a:t>
            </a:r>
            <a:endParaRPr lang="en-ZA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50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References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ZA" sz="1800" dirty="0" smtClean="0">
                <a:latin typeface="+mj-lt"/>
              </a:rPr>
              <a:t>[1] R. </a:t>
            </a:r>
            <a:r>
              <a:rPr lang="en-ZA" sz="1800" dirty="0" err="1">
                <a:latin typeface="+mj-lt"/>
              </a:rPr>
              <a:t>Saidur</a:t>
            </a:r>
            <a:r>
              <a:rPr lang="en-ZA" sz="1800" dirty="0">
                <a:latin typeface="+mj-lt"/>
              </a:rPr>
              <a:t>, N. A. Rahim, and M. </a:t>
            </a:r>
            <a:r>
              <a:rPr lang="en-ZA" sz="1800" dirty="0" err="1">
                <a:latin typeface="+mj-lt"/>
              </a:rPr>
              <a:t>Hasanuzzaman</a:t>
            </a:r>
            <a:r>
              <a:rPr lang="en-ZA" sz="1800" dirty="0">
                <a:latin typeface="+mj-lt"/>
              </a:rPr>
              <a:t>, “A review on </a:t>
            </a:r>
            <a:r>
              <a:rPr lang="en-ZA" sz="1800" dirty="0" smtClean="0">
                <a:latin typeface="+mj-lt"/>
              </a:rPr>
              <a:t>compressed-air energy </a:t>
            </a:r>
            <a:r>
              <a:rPr lang="en-ZA" sz="1800" dirty="0">
                <a:latin typeface="+mj-lt"/>
              </a:rPr>
              <a:t>use and energy savings,” </a:t>
            </a:r>
            <a:r>
              <a:rPr lang="en-ZA" sz="1800" i="1" dirty="0">
                <a:latin typeface="+mj-lt"/>
              </a:rPr>
              <a:t>Renewable and Sustainable Energy </a:t>
            </a:r>
            <a:r>
              <a:rPr lang="en-ZA" sz="1800" i="1" dirty="0" smtClean="0">
                <a:latin typeface="+mj-lt"/>
              </a:rPr>
              <a:t>Reviews</a:t>
            </a:r>
            <a:r>
              <a:rPr lang="en-ZA" sz="1800" dirty="0" smtClean="0">
                <a:latin typeface="+mj-lt"/>
              </a:rPr>
              <a:t>, 2010</a:t>
            </a:r>
          </a:p>
          <a:p>
            <a:pPr marL="0" indent="0">
              <a:buNone/>
            </a:pPr>
            <a:endParaRPr lang="en-ZA" sz="18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+mj-lt"/>
              </a:rPr>
              <a:t>[2] J.H Marais, “</a:t>
            </a:r>
            <a:r>
              <a:rPr lang="en-ZA" sz="1800" dirty="0" smtClean="0">
                <a:latin typeface="+mj-lt"/>
              </a:rPr>
              <a:t>An integrated approach to optimise energy consumption </a:t>
            </a:r>
            <a:r>
              <a:rPr lang="en-ZA" sz="1800" dirty="0">
                <a:latin typeface="+mj-lt"/>
              </a:rPr>
              <a:t>of mine compressed air systems</a:t>
            </a:r>
            <a:r>
              <a:rPr lang="en-US" altLang="en-US" sz="1800" dirty="0">
                <a:latin typeface="+mj-lt"/>
              </a:rPr>
              <a:t>”, </a:t>
            </a:r>
            <a:r>
              <a:rPr lang="en-US" altLang="en-US" sz="1800" dirty="0" smtClean="0">
                <a:latin typeface="+mj-lt"/>
              </a:rPr>
              <a:t>2012</a:t>
            </a:r>
          </a:p>
          <a:p>
            <a:pPr marL="0" indent="0">
              <a:buNone/>
            </a:pPr>
            <a:endParaRPr lang="en-US" altLang="en-US" sz="1800" dirty="0">
              <a:latin typeface="+mj-lt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+mj-lt"/>
              </a:rPr>
              <a:t>[3] </a:t>
            </a:r>
            <a:r>
              <a:rPr lang="en-US" altLang="en-US" sz="1800" dirty="0">
                <a:latin typeface="+mj-lt"/>
              </a:rPr>
              <a:t>C.J.R. </a:t>
            </a:r>
            <a:r>
              <a:rPr lang="en-US" altLang="en-US" sz="1800" dirty="0" err="1">
                <a:latin typeface="+mj-lt"/>
              </a:rPr>
              <a:t>Kriel</a:t>
            </a:r>
            <a:r>
              <a:rPr lang="en-US" altLang="en-US" sz="1800" dirty="0">
                <a:latin typeface="+mj-lt"/>
              </a:rPr>
              <a:t>, “</a:t>
            </a:r>
            <a:r>
              <a:rPr lang="en-US" altLang="en-US" sz="1800" dirty="0" err="1" smtClean="0">
                <a:latin typeface="+mj-lt"/>
              </a:rPr>
              <a:t>Modernising</a:t>
            </a:r>
            <a:r>
              <a:rPr lang="en-US" altLang="en-US" sz="1800" dirty="0" smtClean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underground compressed air DSM projects to reduce operating costs”, </a:t>
            </a:r>
            <a:r>
              <a:rPr lang="en-US" altLang="en-US" sz="1800" dirty="0" smtClean="0">
                <a:latin typeface="+mj-lt"/>
              </a:rPr>
              <a:t>2014</a:t>
            </a:r>
          </a:p>
          <a:p>
            <a:endParaRPr lang="en-US" altLang="en-US" sz="1800" dirty="0">
              <a:latin typeface="+mj-lt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+mj-lt"/>
              </a:rPr>
              <a:t>[4] A.M. Holman, “</a:t>
            </a:r>
            <a:r>
              <a:rPr lang="en-ZA" altLang="en-US" sz="1800" dirty="0">
                <a:latin typeface="+mj-lt"/>
              </a:rPr>
              <a:t>Benefits of improved performance monitoring of mine cooling </a:t>
            </a:r>
            <a:r>
              <a:rPr lang="en-ZA" altLang="en-US" sz="1800" dirty="0" smtClean="0">
                <a:latin typeface="+mj-lt"/>
              </a:rPr>
              <a:t>systems”, 2014</a:t>
            </a:r>
          </a:p>
          <a:p>
            <a:endParaRPr lang="en-ZA" altLang="en-US" sz="1800" dirty="0">
              <a:latin typeface="+mj-lt"/>
            </a:endParaRPr>
          </a:p>
          <a:p>
            <a:pPr marL="0" indent="0">
              <a:buNone/>
            </a:pPr>
            <a:r>
              <a:rPr lang="en-ZA" altLang="en-US" sz="1800" dirty="0" smtClean="0">
                <a:latin typeface="+mj-lt"/>
              </a:rPr>
              <a:t>[5] H.G. </a:t>
            </a:r>
            <a:r>
              <a:rPr lang="en-ZA" altLang="en-US" sz="1800" dirty="0">
                <a:latin typeface="+mj-lt"/>
              </a:rPr>
              <a:t>Brand, “An integrated sustainability framework for environmental impact reduction in the gold mining </a:t>
            </a:r>
            <a:r>
              <a:rPr lang="en-ZA" altLang="en-US" sz="1800" dirty="0" smtClean="0">
                <a:latin typeface="+mj-lt"/>
              </a:rPr>
              <a:t>industry”, 2014</a:t>
            </a:r>
            <a:endParaRPr lang="en-US" altLang="en-US" sz="1800" dirty="0" smtClean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764704"/>
            <a:ext cx="2436886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Questions?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63688" y="1264168"/>
            <a:ext cx="6768752" cy="10795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ZA" altLang="en-US" dirty="0" smtClean="0"/>
              <a:t>The use of </a:t>
            </a:r>
            <a:r>
              <a:rPr lang="en-ZA" altLang="en-US" dirty="0"/>
              <a:t>simulations to identify compressed air system </a:t>
            </a:r>
            <a:r>
              <a:rPr lang="en-ZA" altLang="en-US" dirty="0" smtClean="0"/>
              <a:t>inefficiencies</a:t>
            </a:r>
            <a:r>
              <a:rPr lang="en-ZA" altLang="en-US" kern="0" dirty="0" smtClean="0"/>
              <a:t/>
            </a:r>
            <a:br>
              <a:rPr lang="en-ZA" altLang="en-US" kern="0" dirty="0" smtClean="0"/>
            </a:br>
            <a:r>
              <a:rPr lang="en-ZA" altLang="en-US" sz="2000" kern="0" dirty="0" smtClean="0"/>
              <a:t>23 September 2016</a:t>
            </a:r>
            <a:endParaRPr lang="en-ZA" sz="2000" kern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63688" y="3167604"/>
            <a:ext cx="6480000" cy="13415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ZA" altLang="en-US" kern="0" dirty="0" smtClean="0">
                <a:latin typeface="Arial" panose="020B0604020202020204" pitchFamily="34" charset="0"/>
              </a:rPr>
              <a:t>Study leader	: Dr Johann van </a:t>
            </a:r>
            <a:r>
              <a:rPr lang="en-ZA" altLang="en-US" kern="0" dirty="0" err="1" smtClean="0">
                <a:latin typeface="Arial" panose="020B0604020202020204" pitchFamily="34" charset="0"/>
              </a:rPr>
              <a:t>Rensberg</a:t>
            </a:r>
            <a:r>
              <a:rPr lang="en-ZA" altLang="en-US" kern="0" dirty="0" smtClean="0"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ZA" altLang="en-US" kern="0" dirty="0" smtClean="0">
                <a:latin typeface="Arial" panose="020B0604020202020204" pitchFamily="34" charset="0"/>
              </a:rPr>
              <a:t>Mentor		: Philip </a:t>
            </a:r>
            <a:r>
              <a:rPr lang="en-ZA" altLang="en-US" kern="0" dirty="0" err="1" smtClean="0">
                <a:latin typeface="Arial" panose="020B0604020202020204" pitchFamily="34" charset="0"/>
              </a:rPr>
              <a:t>Maré</a:t>
            </a:r>
            <a:endParaRPr lang="en-ZA" altLang="en-US" kern="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ZA" altLang="en-US" kern="0" dirty="0" smtClean="0">
                <a:latin typeface="Arial" panose="020B0604020202020204" pitchFamily="34" charset="0"/>
              </a:rPr>
              <a:t>Degree		: B.Eng. (Electrical and Electronic)</a:t>
            </a:r>
          </a:p>
          <a:p>
            <a:pPr marL="0" indent="0">
              <a:buNone/>
            </a:pPr>
            <a:endParaRPr lang="en-ZA" altLang="en-US" kern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Introduction  - background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3049"/>
            <a:ext cx="8229600" cy="4894262"/>
          </a:xfrm>
        </p:spPr>
        <p:txBody>
          <a:bodyPr/>
          <a:lstStyle/>
          <a:p>
            <a:pPr marL="457200" lvl="1" indent="0">
              <a:buNone/>
            </a:pPr>
            <a:endParaRPr lang="en-US" altLang="en-US" i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en-US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44239359"/>
              </p:ext>
            </p:extLst>
          </p:nvPr>
        </p:nvGraphicFramePr>
        <p:xfrm>
          <a:off x="681708" y="1037216"/>
          <a:ext cx="7704856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708" y="587731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1200" dirty="0" smtClean="0"/>
              <a:t>[</a:t>
            </a:r>
            <a:r>
              <a:rPr lang="en-ZA" sz="1200" dirty="0" smtClean="0">
                <a:latin typeface="+mj-lt"/>
              </a:rPr>
              <a:t>1] </a:t>
            </a:r>
            <a:r>
              <a:rPr lang="en-ZA" sz="1200" dirty="0">
                <a:latin typeface="+mj-lt"/>
              </a:rPr>
              <a:t>R. </a:t>
            </a:r>
            <a:r>
              <a:rPr lang="en-ZA" sz="1200" dirty="0" err="1">
                <a:latin typeface="+mj-lt"/>
              </a:rPr>
              <a:t>Saidur</a:t>
            </a:r>
            <a:r>
              <a:rPr lang="en-ZA" sz="1200" dirty="0">
                <a:latin typeface="+mj-lt"/>
              </a:rPr>
              <a:t>, N. A. Rahim</a:t>
            </a:r>
            <a:r>
              <a:rPr lang="en-ZA" sz="1200" dirty="0" smtClean="0">
                <a:latin typeface="+mj-lt"/>
              </a:rPr>
              <a:t>, 2010</a:t>
            </a:r>
          </a:p>
          <a:p>
            <a:pPr>
              <a:lnSpc>
                <a:spcPct val="150000"/>
              </a:lnSpc>
            </a:pPr>
            <a:r>
              <a:rPr lang="en-ZA" sz="1200" dirty="0" smtClean="0">
                <a:latin typeface="+mj-lt"/>
              </a:rPr>
              <a:t>[2] </a:t>
            </a:r>
            <a:r>
              <a:rPr lang="en-ZA" sz="1200" dirty="0">
                <a:latin typeface="+mj-lt"/>
              </a:rPr>
              <a:t>J.H Marais, 2012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4345076"/>
            <a:ext cx="3182937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0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Introduction - state of the art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229600" cy="4894262"/>
          </a:xfrm>
        </p:spPr>
        <p:txBody>
          <a:bodyPr/>
          <a:lstStyle/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669" y="5733256"/>
            <a:ext cx="26642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1200" dirty="0" smtClean="0">
                <a:latin typeface="+mj-lt"/>
              </a:rPr>
              <a:t>[3] C.J.R </a:t>
            </a:r>
            <a:r>
              <a:rPr lang="en-ZA" sz="1200" dirty="0" err="1" smtClean="0">
                <a:latin typeface="+mj-lt"/>
              </a:rPr>
              <a:t>Kriel</a:t>
            </a:r>
            <a:r>
              <a:rPr lang="en-ZA" sz="1200" dirty="0" smtClean="0">
                <a:latin typeface="+mj-lt"/>
              </a:rPr>
              <a:t>, 2014</a:t>
            </a:r>
          </a:p>
          <a:p>
            <a:pPr>
              <a:lnSpc>
                <a:spcPct val="150000"/>
              </a:lnSpc>
            </a:pPr>
            <a:r>
              <a:rPr lang="en-ZA" sz="1200" dirty="0" smtClean="0">
                <a:latin typeface="+mj-lt"/>
              </a:rPr>
              <a:t>[4] A.M. Holman, </a:t>
            </a:r>
            <a:r>
              <a:rPr lang="en-ZA" sz="1200" dirty="0">
                <a:latin typeface="+mj-lt"/>
              </a:rPr>
              <a:t>2014</a:t>
            </a:r>
          </a:p>
          <a:p>
            <a:pPr>
              <a:lnSpc>
                <a:spcPct val="150000"/>
              </a:lnSpc>
            </a:pPr>
            <a:r>
              <a:rPr lang="en-ZA" sz="1200" dirty="0" smtClean="0">
                <a:latin typeface="+mj-lt"/>
              </a:rPr>
              <a:t>[5] H.G. Brand, </a:t>
            </a:r>
            <a:r>
              <a:rPr lang="en-ZA" sz="1200" dirty="0">
                <a:latin typeface="+mj-lt"/>
              </a:rPr>
              <a:t>2014</a:t>
            </a:r>
          </a:p>
          <a:p>
            <a:endParaRPr lang="en-ZA" sz="1200" i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664" y="1196752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ZA" dirty="0" smtClean="0"/>
              <a:t>Analysis </a:t>
            </a:r>
            <a:r>
              <a:rPr lang="en-ZA" dirty="0" smtClean="0"/>
              <a:t>of instrumentation </a:t>
            </a:r>
            <a:r>
              <a:rPr lang="en-ZA" dirty="0"/>
              <a:t>measurements </a:t>
            </a:r>
            <a:r>
              <a:rPr lang="en-ZA" dirty="0" smtClean="0"/>
              <a:t>[3]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ZA" dirty="0" smtClean="0"/>
              <a:t>Identification of energy saving opportunities on cooling </a:t>
            </a:r>
            <a:r>
              <a:rPr lang="en-ZA" dirty="0" smtClean="0"/>
              <a:t>systems using simulation </a:t>
            </a:r>
            <a:r>
              <a:rPr lang="en-ZA" dirty="0" smtClean="0"/>
              <a:t>[4]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ZA" dirty="0" smtClean="0"/>
              <a:t>Identifying </a:t>
            </a:r>
            <a:r>
              <a:rPr lang="en-ZA" dirty="0" smtClean="0"/>
              <a:t>DSM opportunities on mining operations [5]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974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Introduction - need for the study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en-US" i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364575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Manual methods are cumbersome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To </a:t>
            </a:r>
            <a:r>
              <a:rPr lang="en-ZA" dirty="0" smtClean="0"/>
              <a:t>use simulation to identify inefficiencies and improvements on mine compressed air systems</a:t>
            </a:r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9754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576262"/>
          </a:xfrm>
        </p:spPr>
        <p:txBody>
          <a:bodyPr/>
          <a:lstStyle/>
          <a:p>
            <a:pPr eaLnBrk="1" hangingPunct="1"/>
            <a:r>
              <a:rPr lang="en-ZA" altLang="en-US" dirty="0" smtClean="0"/>
              <a:t>Development of solution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1551670"/>
              </p:ext>
            </p:extLst>
          </p:nvPr>
        </p:nvGraphicFramePr>
        <p:xfrm>
          <a:off x="539552" y="908720"/>
          <a:ext cx="806489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39952" y="135106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>
                <a:latin typeface="+mj-lt"/>
              </a:rPr>
              <a:t>Review</a:t>
            </a:r>
            <a:endParaRPr lang="en-ZA" sz="14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15816" y="1700808"/>
            <a:ext cx="2880320" cy="0"/>
          </a:xfrm>
          <a:prstGeom prst="straightConnector1">
            <a:avLst/>
          </a:prstGeom>
          <a:ln>
            <a:solidFill>
              <a:srgbClr val="1A2DE6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87824" y="5517232"/>
            <a:ext cx="2880320" cy="0"/>
          </a:xfrm>
          <a:prstGeom prst="straightConnector1">
            <a:avLst/>
          </a:prstGeom>
          <a:ln w="28575">
            <a:solidFill>
              <a:srgbClr val="101C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236296" y="4437113"/>
            <a:ext cx="0" cy="223180"/>
          </a:xfrm>
          <a:prstGeom prst="straightConnector1">
            <a:avLst/>
          </a:prstGeom>
          <a:ln w="28575">
            <a:solidFill>
              <a:srgbClr val="101C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35696" y="2348880"/>
            <a:ext cx="0" cy="292400"/>
          </a:xfrm>
          <a:prstGeom prst="straightConnector1">
            <a:avLst/>
          </a:prstGeom>
          <a:ln w="28575">
            <a:solidFill>
              <a:srgbClr val="101C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35696" y="4523434"/>
            <a:ext cx="0" cy="273718"/>
          </a:xfrm>
          <a:prstGeom prst="straightConnector1">
            <a:avLst/>
          </a:prstGeom>
          <a:ln w="28575">
            <a:solidFill>
              <a:srgbClr val="101C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36296" y="2243052"/>
            <a:ext cx="0" cy="252028"/>
          </a:xfrm>
          <a:prstGeom prst="straightConnector1">
            <a:avLst/>
          </a:prstGeom>
          <a:ln w="28575">
            <a:solidFill>
              <a:srgbClr val="101C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7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Expected results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764704"/>
            <a:ext cx="8229600" cy="5028530"/>
          </a:xfrm>
        </p:spPr>
        <p:txBody>
          <a:bodyPr/>
          <a:lstStyle/>
          <a:p>
            <a:r>
              <a:rPr lang="en-US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Streamlined identification process</a:t>
            </a:r>
          </a:p>
          <a:p>
            <a:r>
              <a:rPr lang="en-ZA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Savings </a:t>
            </a:r>
            <a:r>
              <a:rPr lang="en-Z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</a:t>
            </a:r>
            <a:r>
              <a:rPr lang="en-ZA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 typical mine compressed air</a:t>
            </a:r>
            <a:r>
              <a:rPr lang="en-ZA" sz="1600" dirty="0" smtClean="0"/>
              <a:t>:</a:t>
            </a:r>
            <a:endParaRPr lang="en-ZA" sz="1600" dirty="0"/>
          </a:p>
          <a:p>
            <a:endParaRPr lang="en-US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37" y="4149080"/>
            <a:ext cx="2356706" cy="1970624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491880" y="2924943"/>
            <a:ext cx="720080" cy="0"/>
          </a:xfrm>
          <a:prstGeom prst="straightConnector1">
            <a:avLst/>
          </a:prstGeom>
          <a:ln w="19050">
            <a:solidFill>
              <a:srgbClr val="101C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92" y="1793590"/>
            <a:ext cx="2340260" cy="1944216"/>
          </a:xfrm>
          <a:prstGeom prst="rect">
            <a:avLst/>
          </a:prstGeom>
          <a:solidFill>
            <a:schemeClr val="accent2"/>
          </a:solidFill>
          <a:ln w="19050">
            <a:solidFill>
              <a:srgbClr val="101C92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3491880" y="5116110"/>
            <a:ext cx="720080" cy="0"/>
          </a:xfrm>
          <a:prstGeom prst="straightConnector1">
            <a:avLst/>
          </a:prstGeom>
          <a:ln w="190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194967"/>
              </p:ext>
            </p:extLst>
          </p:nvPr>
        </p:nvGraphicFramePr>
        <p:xfrm>
          <a:off x="4253702" y="1546319"/>
          <a:ext cx="4248472" cy="2451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784010"/>
              </p:ext>
            </p:extLst>
          </p:nvPr>
        </p:nvGraphicFramePr>
        <p:xfrm>
          <a:off x="4355976" y="4145075"/>
          <a:ext cx="4248472" cy="2315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03648" y="1458484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/>
              <a:t>Network of pipes</a:t>
            </a:r>
            <a:endParaRPr lang="en-ZA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3648" y="3811685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/>
              <a:t>Compressors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6570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Expected results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908720"/>
            <a:ext cx="8229600" cy="5028530"/>
          </a:xfrm>
        </p:spPr>
        <p:txBody>
          <a:bodyPr/>
          <a:lstStyle/>
          <a:p>
            <a:pPr marL="0" indent="0">
              <a:buNone/>
            </a:pPr>
            <a:endParaRPr lang="en-US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941168"/>
            <a:ext cx="6343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Energy </a:t>
            </a:r>
            <a:r>
              <a:rPr lang="en-ZA" sz="1600" dirty="0" smtClean="0"/>
              <a:t>demand saving: 		0.29 MW EE</a:t>
            </a:r>
          </a:p>
          <a:p>
            <a:r>
              <a:rPr lang="en-ZA" sz="1600" dirty="0" smtClean="0"/>
              <a:t>Financial saving: 			R1.6 million p.a.</a:t>
            </a:r>
            <a:endParaRPr lang="en-ZA" sz="1600" dirty="0"/>
          </a:p>
          <a:p>
            <a:endParaRPr lang="en-ZA" sz="1600" dirty="0" smtClean="0"/>
          </a:p>
          <a:p>
            <a:r>
              <a:rPr lang="en-ZA" sz="1600" dirty="0" smtClean="0"/>
              <a:t>Other interventions identified: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600" dirty="0" smtClean="0"/>
              <a:t>Compressor </a:t>
            </a:r>
            <a:r>
              <a:rPr lang="en-ZA" sz="1600" dirty="0" smtClean="0"/>
              <a:t>selection </a:t>
            </a:r>
            <a:r>
              <a:rPr lang="en-ZA" sz="1600" dirty="0" smtClean="0"/>
              <a:t>		1 MW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600" dirty="0" smtClean="0"/>
              <a:t>Pressure set point improvements</a:t>
            </a:r>
            <a:r>
              <a:rPr lang="en-ZA" sz="1600" dirty="0" smtClean="0"/>
              <a:t>	</a:t>
            </a:r>
            <a:r>
              <a:rPr lang="en-ZA" sz="1600" dirty="0" smtClean="0"/>
              <a:t>0.2 </a:t>
            </a:r>
            <a:r>
              <a:rPr lang="en-ZA" sz="1600" dirty="0" smtClean="0"/>
              <a:t>MW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990047"/>
              </p:ext>
            </p:extLst>
          </p:nvPr>
        </p:nvGraphicFramePr>
        <p:xfrm>
          <a:off x="467544" y="1268760"/>
          <a:ext cx="7488832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65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Proposed timeline </a:t>
            </a:r>
            <a:endParaRPr lang="en-Z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95029"/>
              </p:ext>
            </p:extLst>
          </p:nvPr>
        </p:nvGraphicFramePr>
        <p:xfrm>
          <a:off x="323528" y="908720"/>
          <a:ext cx="8568962" cy="3760470"/>
        </p:xfrm>
        <a:graphic>
          <a:graphicData uri="http://schemas.openxmlformats.org/drawingml/2006/table">
            <a:tbl>
              <a:tblPr/>
              <a:tblGrid>
                <a:gridCol w="2269681"/>
                <a:gridCol w="424807"/>
                <a:gridCol w="424807"/>
                <a:gridCol w="424807"/>
                <a:gridCol w="424807"/>
                <a:gridCol w="424807"/>
                <a:gridCol w="424807"/>
                <a:gridCol w="424807"/>
                <a:gridCol w="424807"/>
                <a:gridCol w="424807"/>
                <a:gridCol w="424807"/>
                <a:gridCol w="424807"/>
                <a:gridCol w="424807"/>
                <a:gridCol w="424807"/>
                <a:gridCol w="77679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 write 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Chapter 1: Introduction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Chapter 2: Literature study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Chapter 3: Methodology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Chapter 4: Results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Chapter 5: Conclusion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Revision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algn="l" fontAlgn="ctr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Proof read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Final submision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4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ZA" sz="1800" dirty="0" smtClean="0">
                <a:latin typeface="+mj-lt"/>
              </a:rPr>
              <a:t>Streamlining inefficiency identification can lead to energy savings</a:t>
            </a:r>
          </a:p>
          <a:p>
            <a:pPr>
              <a:lnSpc>
                <a:spcPct val="150000"/>
              </a:lnSpc>
            </a:pPr>
            <a:r>
              <a:rPr lang="en-ZA" sz="1800" dirty="0" smtClean="0">
                <a:latin typeface="+mj-lt"/>
              </a:rPr>
              <a:t>Developing </a:t>
            </a:r>
            <a:r>
              <a:rPr lang="en-ZA" sz="1800" dirty="0" smtClean="0">
                <a:latin typeface="+mj-lt"/>
              </a:rPr>
              <a:t>an identification methodology</a:t>
            </a:r>
          </a:p>
          <a:p>
            <a:pPr>
              <a:lnSpc>
                <a:spcPct val="150000"/>
              </a:lnSpc>
            </a:pPr>
            <a:r>
              <a:rPr lang="en-ZA" sz="1800" dirty="0" smtClean="0">
                <a:latin typeface="+mj-lt"/>
              </a:rPr>
              <a:t>Improved identification and energy savings</a:t>
            </a:r>
            <a:endParaRPr lang="en-ZA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ZA" sz="1800" dirty="0" smtClean="0">
                <a:latin typeface="+mj-lt"/>
              </a:rPr>
              <a:t>Study completion: November 2017</a:t>
            </a:r>
          </a:p>
          <a:p>
            <a:endParaRPr lang="en-ZA" i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ZA" i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ZA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otch01_e.potx" id="{53679B96-E5A0-4A56-AFEC-E8728292E44D}" vid="{E7A0574E-7013-45DA-9825-B8E90521375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potch01_e</Template>
  <TotalTime>6239</TotalTime>
  <Words>701</Words>
  <Application>Microsoft Office PowerPoint</Application>
  <PresentationFormat>On-screen Show (4:3)</PresentationFormat>
  <Paragraphs>444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Using periodic simulations to improve compressed air system efficiency 23 September 2016</vt:lpstr>
      <vt:lpstr>Introduction  - background</vt:lpstr>
      <vt:lpstr>Introduction - state of the art</vt:lpstr>
      <vt:lpstr>Introduction - need for the study</vt:lpstr>
      <vt:lpstr>Development of solution</vt:lpstr>
      <vt:lpstr>Expected results</vt:lpstr>
      <vt:lpstr>Expected results</vt:lpstr>
      <vt:lpstr>Proposed timeline </vt:lpstr>
      <vt:lpstr>Conclusion</vt:lpstr>
      <vt:lpstr>References</vt:lpstr>
      <vt:lpstr>PowerPoint Presentation</vt:lpstr>
    </vt:vector>
  </TitlesOfParts>
  <Company>North-West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COMES HERE Day Month Year</dc:title>
  <dc:creator>12610445</dc:creator>
  <cp:lastModifiedBy>BRANDON</cp:lastModifiedBy>
  <cp:revision>138</cp:revision>
  <cp:lastPrinted>2016-09-23T04:50:28Z</cp:lastPrinted>
  <dcterms:created xsi:type="dcterms:W3CDTF">2016-03-08T09:13:21Z</dcterms:created>
  <dcterms:modified xsi:type="dcterms:W3CDTF">2016-09-23T06:27:45Z</dcterms:modified>
</cp:coreProperties>
</file>