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9" r:id="rId4"/>
    <p:sldId id="261" r:id="rId5"/>
    <p:sldId id="262" r:id="rId6"/>
    <p:sldId id="263" r:id="rId7"/>
    <p:sldId id="264" r:id="rId8"/>
    <p:sldId id="265"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80" d="100"/>
          <a:sy n="80" d="100"/>
        </p:scale>
        <p:origin x="1278" y="1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E8C3CB-A078-4769-8142-5873CC36525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F62CF97-B3E8-4F01-8CDA-9594B1ACE4DD}">
      <dgm:prSet/>
      <dgm:spPr/>
      <dgm:t>
        <a:bodyPr/>
        <a:lstStyle/>
        <a:p>
          <a:pPr>
            <a:defRPr b="1"/>
          </a:pPr>
          <a:r>
            <a:rPr lang="en-US" b="1"/>
            <a:t>Product Owner</a:t>
          </a:r>
          <a:endParaRPr lang="en-US"/>
        </a:p>
      </dgm:t>
    </dgm:pt>
    <dgm:pt modelId="{BE7B108B-74A6-4905-A2BA-F4A971ADA45E}" type="parTrans" cxnId="{8672DE24-43D6-41D0-973F-29055DE9AE7F}">
      <dgm:prSet/>
      <dgm:spPr/>
      <dgm:t>
        <a:bodyPr/>
        <a:lstStyle/>
        <a:p>
          <a:endParaRPr lang="en-US"/>
        </a:p>
      </dgm:t>
    </dgm:pt>
    <dgm:pt modelId="{BB219CB8-FE14-449A-A163-EEA0A3F1BE57}" type="sibTrans" cxnId="{8672DE24-43D6-41D0-973F-29055DE9AE7F}">
      <dgm:prSet/>
      <dgm:spPr/>
      <dgm:t>
        <a:bodyPr/>
        <a:lstStyle/>
        <a:p>
          <a:endParaRPr lang="en-US"/>
        </a:p>
      </dgm:t>
    </dgm:pt>
    <dgm:pt modelId="{5FB1162F-4579-4B61-85C7-99BD38FF48EB}">
      <dgm:prSet/>
      <dgm:spPr/>
      <dgm:t>
        <a:bodyPr/>
        <a:lstStyle/>
        <a:p>
          <a:r>
            <a:rPr lang="en-US"/>
            <a:t>The Product Owner is responsible for maximizing the value of the product and the work of the Development Team. The Product Owner is the sole person responsible for managing the Product Backlog.</a:t>
          </a:r>
        </a:p>
      </dgm:t>
    </dgm:pt>
    <dgm:pt modelId="{3EB867AA-9FEC-49C2-8C0E-4996BAFD40D7}" type="parTrans" cxnId="{59485EAA-F82E-448B-B709-3E35EE3F9FDA}">
      <dgm:prSet/>
      <dgm:spPr/>
      <dgm:t>
        <a:bodyPr/>
        <a:lstStyle/>
        <a:p>
          <a:endParaRPr lang="en-US"/>
        </a:p>
      </dgm:t>
    </dgm:pt>
    <dgm:pt modelId="{6D9EC438-4A24-4476-9972-EE276C1EDF34}" type="sibTrans" cxnId="{59485EAA-F82E-448B-B709-3E35EE3F9FDA}">
      <dgm:prSet/>
      <dgm:spPr/>
      <dgm:t>
        <a:bodyPr/>
        <a:lstStyle/>
        <a:p>
          <a:endParaRPr lang="en-US"/>
        </a:p>
      </dgm:t>
    </dgm:pt>
    <dgm:pt modelId="{43D5A47B-C70F-400D-B5DB-CFAADA169EB3}">
      <dgm:prSet/>
      <dgm:spPr/>
      <dgm:t>
        <a:bodyPr/>
        <a:lstStyle/>
        <a:p>
          <a:pPr>
            <a:defRPr b="1"/>
          </a:pPr>
          <a:r>
            <a:rPr lang="en-US" b="1"/>
            <a:t>Scrum Master</a:t>
          </a:r>
          <a:endParaRPr lang="en-US"/>
        </a:p>
      </dgm:t>
    </dgm:pt>
    <dgm:pt modelId="{D9B3A5A0-88FC-4393-8E0E-785F2E299E9C}" type="parTrans" cxnId="{4A3B9EA1-BF62-4AF5-8012-B00C3C9486B1}">
      <dgm:prSet/>
      <dgm:spPr/>
      <dgm:t>
        <a:bodyPr/>
        <a:lstStyle/>
        <a:p>
          <a:endParaRPr lang="en-US"/>
        </a:p>
      </dgm:t>
    </dgm:pt>
    <dgm:pt modelId="{2217BB56-F4F0-437C-8F7A-FD2603752378}" type="sibTrans" cxnId="{4A3B9EA1-BF62-4AF5-8012-B00C3C9486B1}">
      <dgm:prSet/>
      <dgm:spPr/>
      <dgm:t>
        <a:bodyPr/>
        <a:lstStyle/>
        <a:p>
          <a:endParaRPr lang="en-US"/>
        </a:p>
      </dgm:t>
    </dgm:pt>
    <dgm:pt modelId="{51C68875-24FC-4F5F-AFDE-CB7B652058C5}">
      <dgm:prSet/>
      <dgm:spPr/>
      <dgm:t>
        <a:bodyPr/>
        <a:lstStyle/>
        <a:p>
          <a:r>
            <a:rPr lang="en-US" dirty="0"/>
            <a:t>The Scrum Master is responsible for ensuring Scrum is understood and enacted. Scrum Masters do this by ensuring that the Scrum Team adheres to Scrum theory, practices, and rules.</a:t>
          </a:r>
        </a:p>
      </dgm:t>
    </dgm:pt>
    <dgm:pt modelId="{5A8E974E-D3C7-41C3-A123-174A02FC5F29}" type="parTrans" cxnId="{3EE28ABE-88F8-4480-83EE-FB428FE8F283}">
      <dgm:prSet/>
      <dgm:spPr/>
      <dgm:t>
        <a:bodyPr/>
        <a:lstStyle/>
        <a:p>
          <a:endParaRPr lang="en-US"/>
        </a:p>
      </dgm:t>
    </dgm:pt>
    <dgm:pt modelId="{08A9A495-D6F4-438A-A428-F6EC430053FC}" type="sibTrans" cxnId="{3EE28ABE-88F8-4480-83EE-FB428FE8F283}">
      <dgm:prSet/>
      <dgm:spPr/>
      <dgm:t>
        <a:bodyPr/>
        <a:lstStyle/>
        <a:p>
          <a:endParaRPr lang="en-US"/>
        </a:p>
      </dgm:t>
    </dgm:pt>
    <dgm:pt modelId="{B1F9DE19-2563-42C8-BB89-E3277D30517A}">
      <dgm:prSet/>
      <dgm:spPr/>
      <dgm:t>
        <a:bodyPr/>
        <a:lstStyle/>
        <a:p>
          <a:pPr>
            <a:defRPr b="1"/>
          </a:pPr>
          <a:r>
            <a:rPr lang="en-US" b="1"/>
            <a:t>The Development Team</a:t>
          </a:r>
          <a:endParaRPr lang="en-US"/>
        </a:p>
      </dgm:t>
    </dgm:pt>
    <dgm:pt modelId="{B20EC397-8189-4F9B-8302-A08D035DA1CB}" type="parTrans" cxnId="{83C67564-C5A4-4ADE-83C5-4A50BA892353}">
      <dgm:prSet/>
      <dgm:spPr/>
      <dgm:t>
        <a:bodyPr/>
        <a:lstStyle/>
        <a:p>
          <a:endParaRPr lang="en-US"/>
        </a:p>
      </dgm:t>
    </dgm:pt>
    <dgm:pt modelId="{E8E24A0E-2B79-47BD-9A18-A83AB29CC187}" type="sibTrans" cxnId="{83C67564-C5A4-4ADE-83C5-4A50BA892353}">
      <dgm:prSet/>
      <dgm:spPr/>
      <dgm:t>
        <a:bodyPr/>
        <a:lstStyle/>
        <a:p>
          <a:endParaRPr lang="en-US"/>
        </a:p>
      </dgm:t>
    </dgm:pt>
    <dgm:pt modelId="{6FBCE0D1-8EF3-402F-822B-BA4784FA4E3A}">
      <dgm:prSet/>
      <dgm:spPr/>
      <dgm:t>
        <a:bodyPr/>
        <a:lstStyle/>
        <a:p>
          <a:r>
            <a:rPr lang="en-US"/>
            <a:t>The Development Team consists of professionals who do the work of delivering a potentially releasable increment of “Done” product at the end of each Sprint.</a:t>
          </a:r>
        </a:p>
      </dgm:t>
    </dgm:pt>
    <dgm:pt modelId="{8591442D-C6CB-45B3-AF8B-C8DEC4177507}" type="parTrans" cxnId="{F24DB7EE-C2AF-49A3-AF32-53E8391EB4A7}">
      <dgm:prSet/>
      <dgm:spPr/>
      <dgm:t>
        <a:bodyPr/>
        <a:lstStyle/>
        <a:p>
          <a:endParaRPr lang="en-US"/>
        </a:p>
      </dgm:t>
    </dgm:pt>
    <dgm:pt modelId="{3DCF8951-8112-43EB-829F-4B0BD5758363}" type="sibTrans" cxnId="{F24DB7EE-C2AF-49A3-AF32-53E8391EB4A7}">
      <dgm:prSet/>
      <dgm:spPr/>
      <dgm:t>
        <a:bodyPr/>
        <a:lstStyle/>
        <a:p>
          <a:endParaRPr lang="en-US"/>
        </a:p>
      </dgm:t>
    </dgm:pt>
    <dgm:pt modelId="{C04D5FC9-BCD1-4858-B948-3DA2335048D2}" type="pres">
      <dgm:prSet presAssocID="{EBE8C3CB-A078-4769-8142-5873CC365251}" presName="root" presStyleCnt="0">
        <dgm:presLayoutVars>
          <dgm:dir/>
          <dgm:resizeHandles val="exact"/>
        </dgm:presLayoutVars>
      </dgm:prSet>
      <dgm:spPr/>
    </dgm:pt>
    <dgm:pt modelId="{BC1542C6-6C48-4B9F-B8D3-687EA4E80736}" type="pres">
      <dgm:prSet presAssocID="{FF62CF97-B3E8-4F01-8CDA-9594B1ACE4DD}" presName="compNode" presStyleCnt="0"/>
      <dgm:spPr/>
    </dgm:pt>
    <dgm:pt modelId="{9A7E2FAB-6E8F-477D-8F0E-279468B36FA9}" type="pres">
      <dgm:prSet presAssocID="{FF62CF97-B3E8-4F01-8CDA-9594B1ACE4D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4D3D375C-9170-4E13-94E9-1F350A92A8FD}" type="pres">
      <dgm:prSet presAssocID="{FF62CF97-B3E8-4F01-8CDA-9594B1ACE4DD}" presName="iconSpace" presStyleCnt="0"/>
      <dgm:spPr/>
    </dgm:pt>
    <dgm:pt modelId="{FED988F7-D044-4F85-8E07-E04598C6F868}" type="pres">
      <dgm:prSet presAssocID="{FF62CF97-B3E8-4F01-8CDA-9594B1ACE4DD}" presName="parTx" presStyleLbl="revTx" presStyleIdx="0" presStyleCnt="6">
        <dgm:presLayoutVars>
          <dgm:chMax val="0"/>
          <dgm:chPref val="0"/>
        </dgm:presLayoutVars>
      </dgm:prSet>
      <dgm:spPr/>
    </dgm:pt>
    <dgm:pt modelId="{FAB1FBA8-7627-4F13-8B7B-701CAFA616CD}" type="pres">
      <dgm:prSet presAssocID="{FF62CF97-B3E8-4F01-8CDA-9594B1ACE4DD}" presName="txSpace" presStyleCnt="0"/>
      <dgm:spPr/>
    </dgm:pt>
    <dgm:pt modelId="{B383F45D-6853-4E67-9D92-BE09419ED207}" type="pres">
      <dgm:prSet presAssocID="{FF62CF97-B3E8-4F01-8CDA-9594B1ACE4DD}" presName="desTx" presStyleLbl="revTx" presStyleIdx="1" presStyleCnt="6">
        <dgm:presLayoutVars/>
      </dgm:prSet>
      <dgm:spPr/>
    </dgm:pt>
    <dgm:pt modelId="{0D099C0C-B4A8-4B52-86B4-C1D145FAD373}" type="pres">
      <dgm:prSet presAssocID="{BB219CB8-FE14-449A-A163-EEA0A3F1BE57}" presName="sibTrans" presStyleCnt="0"/>
      <dgm:spPr/>
    </dgm:pt>
    <dgm:pt modelId="{5471C8E6-3D29-4561-9D74-0C118FA82CC5}" type="pres">
      <dgm:prSet presAssocID="{43D5A47B-C70F-400D-B5DB-CFAADA169EB3}" presName="compNode" presStyleCnt="0"/>
      <dgm:spPr/>
    </dgm:pt>
    <dgm:pt modelId="{6369CAEF-73ED-4F0F-896C-FF0D8A260C19}" type="pres">
      <dgm:prSet presAssocID="{43D5A47B-C70F-400D-B5DB-CFAADA169EB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CFECB6A2-9088-4975-8570-56490AEDC8D0}" type="pres">
      <dgm:prSet presAssocID="{43D5A47B-C70F-400D-B5DB-CFAADA169EB3}" presName="iconSpace" presStyleCnt="0"/>
      <dgm:spPr/>
    </dgm:pt>
    <dgm:pt modelId="{B3849DE6-AE1B-4C64-AD08-A9D9D0A62137}" type="pres">
      <dgm:prSet presAssocID="{43D5A47B-C70F-400D-B5DB-CFAADA169EB3}" presName="parTx" presStyleLbl="revTx" presStyleIdx="2" presStyleCnt="6">
        <dgm:presLayoutVars>
          <dgm:chMax val="0"/>
          <dgm:chPref val="0"/>
        </dgm:presLayoutVars>
      </dgm:prSet>
      <dgm:spPr/>
    </dgm:pt>
    <dgm:pt modelId="{D7246E3B-6C2E-478D-9773-8119ECFF37AE}" type="pres">
      <dgm:prSet presAssocID="{43D5A47B-C70F-400D-B5DB-CFAADA169EB3}" presName="txSpace" presStyleCnt="0"/>
      <dgm:spPr/>
    </dgm:pt>
    <dgm:pt modelId="{C3332AD5-4570-491F-A656-621AEC2D2E69}" type="pres">
      <dgm:prSet presAssocID="{43D5A47B-C70F-400D-B5DB-CFAADA169EB3}" presName="desTx" presStyleLbl="revTx" presStyleIdx="3" presStyleCnt="6">
        <dgm:presLayoutVars/>
      </dgm:prSet>
      <dgm:spPr/>
    </dgm:pt>
    <dgm:pt modelId="{B25B89D3-34A5-46D1-8BC6-CDB866C94E58}" type="pres">
      <dgm:prSet presAssocID="{2217BB56-F4F0-437C-8F7A-FD2603752378}" presName="sibTrans" presStyleCnt="0"/>
      <dgm:spPr/>
    </dgm:pt>
    <dgm:pt modelId="{C0B40288-6C88-48BB-BEE8-2E0E05ACC34C}" type="pres">
      <dgm:prSet presAssocID="{B1F9DE19-2563-42C8-BB89-E3277D30517A}" presName="compNode" presStyleCnt="0"/>
      <dgm:spPr/>
    </dgm:pt>
    <dgm:pt modelId="{FF1B2027-D9E9-4396-B7A7-C681541D8474}" type="pres">
      <dgm:prSet presAssocID="{B1F9DE19-2563-42C8-BB89-E3277D30517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of People"/>
        </a:ext>
      </dgm:extLst>
    </dgm:pt>
    <dgm:pt modelId="{D34DBA36-E7EE-404E-8BB4-0A823B2274B7}" type="pres">
      <dgm:prSet presAssocID="{B1F9DE19-2563-42C8-BB89-E3277D30517A}" presName="iconSpace" presStyleCnt="0"/>
      <dgm:spPr/>
    </dgm:pt>
    <dgm:pt modelId="{01DA4D3C-6CB6-4D16-ABF4-F7AA3A0E7423}" type="pres">
      <dgm:prSet presAssocID="{B1F9DE19-2563-42C8-BB89-E3277D30517A}" presName="parTx" presStyleLbl="revTx" presStyleIdx="4" presStyleCnt="6">
        <dgm:presLayoutVars>
          <dgm:chMax val="0"/>
          <dgm:chPref val="0"/>
        </dgm:presLayoutVars>
      </dgm:prSet>
      <dgm:spPr/>
    </dgm:pt>
    <dgm:pt modelId="{882013BC-79A0-44DD-8C96-1E44BA7E0DCB}" type="pres">
      <dgm:prSet presAssocID="{B1F9DE19-2563-42C8-BB89-E3277D30517A}" presName="txSpace" presStyleCnt="0"/>
      <dgm:spPr/>
    </dgm:pt>
    <dgm:pt modelId="{DE223E07-DF8A-4D74-9AB2-06CB232F6A1A}" type="pres">
      <dgm:prSet presAssocID="{B1F9DE19-2563-42C8-BB89-E3277D30517A}" presName="desTx" presStyleLbl="revTx" presStyleIdx="5" presStyleCnt="6">
        <dgm:presLayoutVars/>
      </dgm:prSet>
      <dgm:spPr/>
    </dgm:pt>
  </dgm:ptLst>
  <dgm:cxnLst>
    <dgm:cxn modelId="{AE2F1118-FCDF-4CEC-AD21-5BB6120FFBDF}" type="presOf" srcId="{5FB1162F-4579-4B61-85C7-99BD38FF48EB}" destId="{B383F45D-6853-4E67-9D92-BE09419ED207}" srcOrd="0" destOrd="0" presId="urn:microsoft.com/office/officeart/2018/2/layout/IconLabelDescriptionList"/>
    <dgm:cxn modelId="{8672DE24-43D6-41D0-973F-29055DE9AE7F}" srcId="{EBE8C3CB-A078-4769-8142-5873CC365251}" destId="{FF62CF97-B3E8-4F01-8CDA-9594B1ACE4DD}" srcOrd="0" destOrd="0" parTransId="{BE7B108B-74A6-4905-A2BA-F4A971ADA45E}" sibTransId="{BB219CB8-FE14-449A-A163-EEA0A3F1BE57}"/>
    <dgm:cxn modelId="{F14D3B25-F2CE-42F0-BBB7-66D2F5F97CEA}" type="presOf" srcId="{6FBCE0D1-8EF3-402F-822B-BA4784FA4E3A}" destId="{DE223E07-DF8A-4D74-9AB2-06CB232F6A1A}" srcOrd="0" destOrd="0" presId="urn:microsoft.com/office/officeart/2018/2/layout/IconLabelDescriptionList"/>
    <dgm:cxn modelId="{83C67564-C5A4-4ADE-83C5-4A50BA892353}" srcId="{EBE8C3CB-A078-4769-8142-5873CC365251}" destId="{B1F9DE19-2563-42C8-BB89-E3277D30517A}" srcOrd="2" destOrd="0" parTransId="{B20EC397-8189-4F9B-8302-A08D035DA1CB}" sibTransId="{E8E24A0E-2B79-47BD-9A18-A83AB29CC187}"/>
    <dgm:cxn modelId="{701DB765-9A76-4520-8233-B4FF2491BE40}" type="presOf" srcId="{43D5A47B-C70F-400D-B5DB-CFAADA169EB3}" destId="{B3849DE6-AE1B-4C64-AD08-A9D9D0A62137}" srcOrd="0" destOrd="0" presId="urn:microsoft.com/office/officeart/2018/2/layout/IconLabelDescriptionList"/>
    <dgm:cxn modelId="{5089494E-7BD3-4A44-A922-4A8DB60B8A26}" type="presOf" srcId="{EBE8C3CB-A078-4769-8142-5873CC365251}" destId="{C04D5FC9-BCD1-4858-B948-3DA2335048D2}" srcOrd="0" destOrd="0" presId="urn:microsoft.com/office/officeart/2018/2/layout/IconLabelDescriptionList"/>
    <dgm:cxn modelId="{33EF9370-491E-4C22-A9E0-3655D68F3D04}" type="presOf" srcId="{B1F9DE19-2563-42C8-BB89-E3277D30517A}" destId="{01DA4D3C-6CB6-4D16-ABF4-F7AA3A0E7423}" srcOrd="0" destOrd="0" presId="urn:microsoft.com/office/officeart/2018/2/layout/IconLabelDescriptionList"/>
    <dgm:cxn modelId="{4A3B9EA1-BF62-4AF5-8012-B00C3C9486B1}" srcId="{EBE8C3CB-A078-4769-8142-5873CC365251}" destId="{43D5A47B-C70F-400D-B5DB-CFAADA169EB3}" srcOrd="1" destOrd="0" parTransId="{D9B3A5A0-88FC-4393-8E0E-785F2E299E9C}" sibTransId="{2217BB56-F4F0-437C-8F7A-FD2603752378}"/>
    <dgm:cxn modelId="{59485EAA-F82E-448B-B709-3E35EE3F9FDA}" srcId="{FF62CF97-B3E8-4F01-8CDA-9594B1ACE4DD}" destId="{5FB1162F-4579-4B61-85C7-99BD38FF48EB}" srcOrd="0" destOrd="0" parTransId="{3EB867AA-9FEC-49C2-8C0E-4996BAFD40D7}" sibTransId="{6D9EC438-4A24-4476-9972-EE276C1EDF34}"/>
    <dgm:cxn modelId="{049DA3B3-8FE6-4263-9DF9-07BAF08604C9}" type="presOf" srcId="{FF62CF97-B3E8-4F01-8CDA-9594B1ACE4DD}" destId="{FED988F7-D044-4F85-8E07-E04598C6F868}" srcOrd="0" destOrd="0" presId="urn:microsoft.com/office/officeart/2018/2/layout/IconLabelDescriptionList"/>
    <dgm:cxn modelId="{3EE28ABE-88F8-4480-83EE-FB428FE8F283}" srcId="{43D5A47B-C70F-400D-B5DB-CFAADA169EB3}" destId="{51C68875-24FC-4F5F-AFDE-CB7B652058C5}" srcOrd="0" destOrd="0" parTransId="{5A8E974E-D3C7-41C3-A123-174A02FC5F29}" sibTransId="{08A9A495-D6F4-438A-A428-F6EC430053FC}"/>
    <dgm:cxn modelId="{8954DED9-55A4-49B9-A805-5B147880694C}" type="presOf" srcId="{51C68875-24FC-4F5F-AFDE-CB7B652058C5}" destId="{C3332AD5-4570-491F-A656-621AEC2D2E69}" srcOrd="0" destOrd="0" presId="urn:microsoft.com/office/officeart/2018/2/layout/IconLabelDescriptionList"/>
    <dgm:cxn modelId="{F24DB7EE-C2AF-49A3-AF32-53E8391EB4A7}" srcId="{B1F9DE19-2563-42C8-BB89-E3277D30517A}" destId="{6FBCE0D1-8EF3-402F-822B-BA4784FA4E3A}" srcOrd="0" destOrd="0" parTransId="{8591442D-C6CB-45B3-AF8B-C8DEC4177507}" sibTransId="{3DCF8951-8112-43EB-829F-4B0BD5758363}"/>
    <dgm:cxn modelId="{A35A57C1-DE02-488E-8AAC-D19747789AD8}" type="presParOf" srcId="{C04D5FC9-BCD1-4858-B948-3DA2335048D2}" destId="{BC1542C6-6C48-4B9F-B8D3-687EA4E80736}" srcOrd="0" destOrd="0" presId="urn:microsoft.com/office/officeart/2018/2/layout/IconLabelDescriptionList"/>
    <dgm:cxn modelId="{866572D9-817B-4E00-B962-3C5A137BA23E}" type="presParOf" srcId="{BC1542C6-6C48-4B9F-B8D3-687EA4E80736}" destId="{9A7E2FAB-6E8F-477D-8F0E-279468B36FA9}" srcOrd="0" destOrd="0" presId="urn:microsoft.com/office/officeart/2018/2/layout/IconLabelDescriptionList"/>
    <dgm:cxn modelId="{2DF33503-49ED-4CFE-BBCA-5637B23635BB}" type="presParOf" srcId="{BC1542C6-6C48-4B9F-B8D3-687EA4E80736}" destId="{4D3D375C-9170-4E13-94E9-1F350A92A8FD}" srcOrd="1" destOrd="0" presId="urn:microsoft.com/office/officeart/2018/2/layout/IconLabelDescriptionList"/>
    <dgm:cxn modelId="{DA52BA51-857B-4945-B3F3-784D12C6DE0B}" type="presParOf" srcId="{BC1542C6-6C48-4B9F-B8D3-687EA4E80736}" destId="{FED988F7-D044-4F85-8E07-E04598C6F868}" srcOrd="2" destOrd="0" presId="urn:microsoft.com/office/officeart/2018/2/layout/IconLabelDescriptionList"/>
    <dgm:cxn modelId="{51C422E2-A2D4-4064-8016-A9A8CCB5CEF1}" type="presParOf" srcId="{BC1542C6-6C48-4B9F-B8D3-687EA4E80736}" destId="{FAB1FBA8-7627-4F13-8B7B-701CAFA616CD}" srcOrd="3" destOrd="0" presId="urn:microsoft.com/office/officeart/2018/2/layout/IconLabelDescriptionList"/>
    <dgm:cxn modelId="{002503BD-A926-4F56-AA03-C4DE58FE8F58}" type="presParOf" srcId="{BC1542C6-6C48-4B9F-B8D3-687EA4E80736}" destId="{B383F45D-6853-4E67-9D92-BE09419ED207}" srcOrd="4" destOrd="0" presId="urn:microsoft.com/office/officeart/2018/2/layout/IconLabelDescriptionList"/>
    <dgm:cxn modelId="{885BCCEE-447C-4D1B-8541-9D46073F7514}" type="presParOf" srcId="{C04D5FC9-BCD1-4858-B948-3DA2335048D2}" destId="{0D099C0C-B4A8-4B52-86B4-C1D145FAD373}" srcOrd="1" destOrd="0" presId="urn:microsoft.com/office/officeart/2018/2/layout/IconLabelDescriptionList"/>
    <dgm:cxn modelId="{EF6D5AB1-2329-4478-B89F-A038F7261691}" type="presParOf" srcId="{C04D5FC9-BCD1-4858-B948-3DA2335048D2}" destId="{5471C8E6-3D29-4561-9D74-0C118FA82CC5}" srcOrd="2" destOrd="0" presId="urn:microsoft.com/office/officeart/2018/2/layout/IconLabelDescriptionList"/>
    <dgm:cxn modelId="{72C9F3D8-F831-465C-972A-61099D0943DE}" type="presParOf" srcId="{5471C8E6-3D29-4561-9D74-0C118FA82CC5}" destId="{6369CAEF-73ED-4F0F-896C-FF0D8A260C19}" srcOrd="0" destOrd="0" presId="urn:microsoft.com/office/officeart/2018/2/layout/IconLabelDescriptionList"/>
    <dgm:cxn modelId="{3C55FA25-7958-4F63-8186-72AF2EB4E91C}" type="presParOf" srcId="{5471C8E6-3D29-4561-9D74-0C118FA82CC5}" destId="{CFECB6A2-9088-4975-8570-56490AEDC8D0}" srcOrd="1" destOrd="0" presId="urn:microsoft.com/office/officeart/2018/2/layout/IconLabelDescriptionList"/>
    <dgm:cxn modelId="{771397D8-6200-465A-9261-FA3B92075DAC}" type="presParOf" srcId="{5471C8E6-3D29-4561-9D74-0C118FA82CC5}" destId="{B3849DE6-AE1B-4C64-AD08-A9D9D0A62137}" srcOrd="2" destOrd="0" presId="urn:microsoft.com/office/officeart/2018/2/layout/IconLabelDescriptionList"/>
    <dgm:cxn modelId="{235149D9-CBDC-4093-BE1A-E1100AB8E34F}" type="presParOf" srcId="{5471C8E6-3D29-4561-9D74-0C118FA82CC5}" destId="{D7246E3B-6C2E-478D-9773-8119ECFF37AE}" srcOrd="3" destOrd="0" presId="urn:microsoft.com/office/officeart/2018/2/layout/IconLabelDescriptionList"/>
    <dgm:cxn modelId="{4CA25994-5A91-4BC0-A09E-848742724D31}" type="presParOf" srcId="{5471C8E6-3D29-4561-9D74-0C118FA82CC5}" destId="{C3332AD5-4570-491F-A656-621AEC2D2E69}" srcOrd="4" destOrd="0" presId="urn:microsoft.com/office/officeart/2018/2/layout/IconLabelDescriptionList"/>
    <dgm:cxn modelId="{333227E8-1791-4584-98E0-269162ECA9E3}" type="presParOf" srcId="{C04D5FC9-BCD1-4858-B948-3DA2335048D2}" destId="{B25B89D3-34A5-46D1-8BC6-CDB866C94E58}" srcOrd="3" destOrd="0" presId="urn:microsoft.com/office/officeart/2018/2/layout/IconLabelDescriptionList"/>
    <dgm:cxn modelId="{D2192B41-597F-4A1F-BC14-0186F34AEA91}" type="presParOf" srcId="{C04D5FC9-BCD1-4858-B948-3DA2335048D2}" destId="{C0B40288-6C88-48BB-BEE8-2E0E05ACC34C}" srcOrd="4" destOrd="0" presId="urn:microsoft.com/office/officeart/2018/2/layout/IconLabelDescriptionList"/>
    <dgm:cxn modelId="{FB4DEB12-241A-4898-B9E5-666573602771}" type="presParOf" srcId="{C0B40288-6C88-48BB-BEE8-2E0E05ACC34C}" destId="{FF1B2027-D9E9-4396-B7A7-C681541D8474}" srcOrd="0" destOrd="0" presId="urn:microsoft.com/office/officeart/2018/2/layout/IconLabelDescriptionList"/>
    <dgm:cxn modelId="{F16C794D-FFF4-4FBF-97FD-03527DDE9171}" type="presParOf" srcId="{C0B40288-6C88-48BB-BEE8-2E0E05ACC34C}" destId="{D34DBA36-E7EE-404E-8BB4-0A823B2274B7}" srcOrd="1" destOrd="0" presId="urn:microsoft.com/office/officeart/2018/2/layout/IconLabelDescriptionList"/>
    <dgm:cxn modelId="{5CDF7E03-CA55-44C3-88E6-01B9287D754B}" type="presParOf" srcId="{C0B40288-6C88-48BB-BEE8-2E0E05ACC34C}" destId="{01DA4D3C-6CB6-4D16-ABF4-F7AA3A0E7423}" srcOrd="2" destOrd="0" presId="urn:microsoft.com/office/officeart/2018/2/layout/IconLabelDescriptionList"/>
    <dgm:cxn modelId="{EEFFD579-C21C-4FDE-8B92-002D646F6D9B}" type="presParOf" srcId="{C0B40288-6C88-48BB-BEE8-2E0E05ACC34C}" destId="{882013BC-79A0-44DD-8C96-1E44BA7E0DCB}" srcOrd="3" destOrd="0" presId="urn:microsoft.com/office/officeart/2018/2/layout/IconLabelDescriptionList"/>
    <dgm:cxn modelId="{D002253F-367A-4808-B557-B4888CC4E05F}" type="presParOf" srcId="{C0B40288-6C88-48BB-BEE8-2E0E05ACC34C}" destId="{DE223E07-DF8A-4D74-9AB2-06CB232F6A1A}"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E2FAB-6E8F-477D-8F0E-279468B36FA9}">
      <dsp:nvSpPr>
        <dsp:cNvPr id="0" name=""/>
        <dsp:cNvSpPr/>
      </dsp:nvSpPr>
      <dsp:spPr>
        <a:xfrm>
          <a:off x="5597" y="0"/>
          <a:ext cx="1113716" cy="10841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D988F7-D044-4F85-8E07-E04598C6F868}">
      <dsp:nvSpPr>
        <dsp:cNvPr id="0" name=""/>
        <dsp:cNvSpPr/>
      </dsp:nvSpPr>
      <dsp:spPr>
        <a:xfrm>
          <a:off x="5597" y="1217139"/>
          <a:ext cx="3182045" cy="46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90000"/>
            </a:lnSpc>
            <a:spcBef>
              <a:spcPct val="0"/>
            </a:spcBef>
            <a:spcAft>
              <a:spcPct val="35000"/>
            </a:spcAft>
            <a:buNone/>
            <a:defRPr b="1"/>
          </a:pPr>
          <a:r>
            <a:rPr lang="en-US" sz="2100" b="1" kern="1200"/>
            <a:t>Product Owner</a:t>
          </a:r>
          <a:endParaRPr lang="en-US" sz="2100" kern="1200"/>
        </a:p>
      </dsp:txBody>
      <dsp:txXfrm>
        <a:off x="5597" y="1217139"/>
        <a:ext cx="3182045" cy="464640"/>
      </dsp:txXfrm>
    </dsp:sp>
    <dsp:sp modelId="{B383F45D-6853-4E67-9D92-BE09419ED207}">
      <dsp:nvSpPr>
        <dsp:cNvPr id="0" name=""/>
        <dsp:cNvSpPr/>
      </dsp:nvSpPr>
      <dsp:spPr>
        <a:xfrm>
          <a:off x="5597" y="1743630"/>
          <a:ext cx="3182045" cy="1433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kern="1200"/>
            <a:t>The Product Owner is responsible for maximizing the value of the product and the work of the Development Team. The Product Owner is the sole person responsible for managing the Product Backlog.</a:t>
          </a:r>
        </a:p>
      </dsp:txBody>
      <dsp:txXfrm>
        <a:off x="5597" y="1743630"/>
        <a:ext cx="3182045" cy="1433211"/>
      </dsp:txXfrm>
    </dsp:sp>
    <dsp:sp modelId="{6369CAEF-73ED-4F0F-896C-FF0D8A260C19}">
      <dsp:nvSpPr>
        <dsp:cNvPr id="0" name=""/>
        <dsp:cNvSpPr/>
      </dsp:nvSpPr>
      <dsp:spPr>
        <a:xfrm>
          <a:off x="3744501" y="0"/>
          <a:ext cx="1113716" cy="10841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849DE6-AE1B-4C64-AD08-A9D9D0A62137}">
      <dsp:nvSpPr>
        <dsp:cNvPr id="0" name=""/>
        <dsp:cNvSpPr/>
      </dsp:nvSpPr>
      <dsp:spPr>
        <a:xfrm>
          <a:off x="3744501" y="1217139"/>
          <a:ext cx="3182045" cy="46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90000"/>
            </a:lnSpc>
            <a:spcBef>
              <a:spcPct val="0"/>
            </a:spcBef>
            <a:spcAft>
              <a:spcPct val="35000"/>
            </a:spcAft>
            <a:buNone/>
            <a:defRPr b="1"/>
          </a:pPr>
          <a:r>
            <a:rPr lang="en-US" sz="2100" b="1" kern="1200"/>
            <a:t>Scrum Master</a:t>
          </a:r>
          <a:endParaRPr lang="en-US" sz="2100" kern="1200"/>
        </a:p>
      </dsp:txBody>
      <dsp:txXfrm>
        <a:off x="3744501" y="1217139"/>
        <a:ext cx="3182045" cy="464640"/>
      </dsp:txXfrm>
    </dsp:sp>
    <dsp:sp modelId="{C3332AD5-4570-491F-A656-621AEC2D2E69}">
      <dsp:nvSpPr>
        <dsp:cNvPr id="0" name=""/>
        <dsp:cNvSpPr/>
      </dsp:nvSpPr>
      <dsp:spPr>
        <a:xfrm>
          <a:off x="3744501" y="1743630"/>
          <a:ext cx="3182045" cy="1433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kern="1200" dirty="0"/>
            <a:t>The Scrum Master is responsible for ensuring Scrum is understood and enacted. Scrum Masters do this by ensuring that the Scrum Team adheres to Scrum theory, practices, and rules.</a:t>
          </a:r>
        </a:p>
      </dsp:txBody>
      <dsp:txXfrm>
        <a:off x="3744501" y="1743630"/>
        <a:ext cx="3182045" cy="1433211"/>
      </dsp:txXfrm>
    </dsp:sp>
    <dsp:sp modelId="{FF1B2027-D9E9-4396-B7A7-C681541D8474}">
      <dsp:nvSpPr>
        <dsp:cNvPr id="0" name=""/>
        <dsp:cNvSpPr/>
      </dsp:nvSpPr>
      <dsp:spPr>
        <a:xfrm>
          <a:off x="7483404" y="0"/>
          <a:ext cx="1113716" cy="10841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DA4D3C-6CB6-4D16-ABF4-F7AA3A0E7423}">
      <dsp:nvSpPr>
        <dsp:cNvPr id="0" name=""/>
        <dsp:cNvSpPr/>
      </dsp:nvSpPr>
      <dsp:spPr>
        <a:xfrm>
          <a:off x="7483404" y="1217139"/>
          <a:ext cx="3182045" cy="46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90000"/>
            </a:lnSpc>
            <a:spcBef>
              <a:spcPct val="0"/>
            </a:spcBef>
            <a:spcAft>
              <a:spcPct val="35000"/>
            </a:spcAft>
            <a:buNone/>
            <a:defRPr b="1"/>
          </a:pPr>
          <a:r>
            <a:rPr lang="en-US" sz="2100" b="1" kern="1200"/>
            <a:t>The Development Team</a:t>
          </a:r>
          <a:endParaRPr lang="en-US" sz="2100" kern="1200"/>
        </a:p>
      </dsp:txBody>
      <dsp:txXfrm>
        <a:off x="7483404" y="1217139"/>
        <a:ext cx="3182045" cy="464640"/>
      </dsp:txXfrm>
    </dsp:sp>
    <dsp:sp modelId="{DE223E07-DF8A-4D74-9AB2-06CB232F6A1A}">
      <dsp:nvSpPr>
        <dsp:cNvPr id="0" name=""/>
        <dsp:cNvSpPr/>
      </dsp:nvSpPr>
      <dsp:spPr>
        <a:xfrm>
          <a:off x="7483404" y="1743630"/>
          <a:ext cx="3182045" cy="1433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kern="1200"/>
            <a:t>The Development Team consists of professionals who do the work of delivering a potentially releasable increment of “Done” product at the end of each Sprint.</a:t>
          </a:r>
        </a:p>
      </dsp:txBody>
      <dsp:txXfrm>
        <a:off x="7483404" y="1743630"/>
        <a:ext cx="3182045" cy="143321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10/16/2021</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437919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10/16/2021</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74544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10/16/2021</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9982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10/16/2021</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0120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10/16/2021</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439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10/16/2021</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1726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10/16/2021</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9417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10/16/2021</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25503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10/16/2021</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0527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10/16/2021</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582678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10/16/2021</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860402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10/16/2021</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7928821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F05B4-4993-4917-A650-2E31F694D5DF}"/>
              </a:ext>
            </a:extLst>
          </p:cNvPr>
          <p:cNvSpPr>
            <a:spLocks noGrp="1"/>
          </p:cNvSpPr>
          <p:nvPr>
            <p:ph type="ctrTitle"/>
          </p:nvPr>
        </p:nvSpPr>
        <p:spPr>
          <a:xfrm>
            <a:off x="5141584" y="893935"/>
            <a:ext cx="6202267" cy="3339390"/>
          </a:xfrm>
        </p:spPr>
        <p:txBody>
          <a:bodyPr anchor="b">
            <a:normAutofit/>
          </a:bodyPr>
          <a:lstStyle/>
          <a:p>
            <a:r>
              <a:rPr lang="en-US" sz="6000" dirty="0"/>
              <a:t>The Agile Approach</a:t>
            </a:r>
          </a:p>
        </p:txBody>
      </p:sp>
      <p:sp>
        <p:nvSpPr>
          <p:cNvPr id="3" name="Subtitle 2">
            <a:extLst>
              <a:ext uri="{FF2B5EF4-FFF2-40B4-BE49-F238E27FC236}">
                <a16:creationId xmlns:a16="http://schemas.microsoft.com/office/drawing/2014/main" id="{F60E923D-8DDF-435C-BE77-8EB8F1360141}"/>
              </a:ext>
            </a:extLst>
          </p:cNvPr>
          <p:cNvSpPr>
            <a:spLocks noGrp="1"/>
          </p:cNvSpPr>
          <p:nvPr>
            <p:ph type="subTitle" idx="1"/>
          </p:nvPr>
        </p:nvSpPr>
        <p:spPr>
          <a:xfrm>
            <a:off x="5141583" y="4458488"/>
            <a:ext cx="6202268" cy="1328163"/>
          </a:xfrm>
        </p:spPr>
        <p:txBody>
          <a:bodyPr anchor="t">
            <a:normAutofit/>
          </a:bodyPr>
          <a:lstStyle/>
          <a:p>
            <a:r>
              <a:rPr lang="en-US" dirty="0"/>
              <a:t>John Mullen</a:t>
            </a:r>
          </a:p>
          <a:p>
            <a:r>
              <a:rPr lang="en-US" dirty="0"/>
              <a:t>CS-250</a:t>
            </a:r>
          </a:p>
          <a:p>
            <a:r>
              <a:rPr lang="en-US" dirty="0"/>
              <a:t>October 16</a:t>
            </a:r>
            <a:r>
              <a:rPr lang="en-US" baseline="30000" dirty="0"/>
              <a:t>th</a:t>
            </a:r>
            <a:r>
              <a:rPr lang="en-US" dirty="0"/>
              <a:t>, 2021</a:t>
            </a:r>
          </a:p>
        </p:txBody>
      </p:sp>
      <p:pic>
        <p:nvPicPr>
          <p:cNvPr id="4" name="Picture 3" descr="A white surface with a 3D triangle texture">
            <a:extLst>
              <a:ext uri="{FF2B5EF4-FFF2-40B4-BE49-F238E27FC236}">
                <a16:creationId xmlns:a16="http://schemas.microsoft.com/office/drawing/2014/main" id="{48BAFC19-F917-426B-A900-CDDE8CC57553}"/>
              </a:ext>
            </a:extLst>
          </p:cNvPr>
          <p:cNvPicPr>
            <a:picLocks noChangeAspect="1"/>
          </p:cNvPicPr>
          <p:nvPr/>
        </p:nvPicPr>
        <p:blipFill rotWithShape="1">
          <a:blip r:embed="rId2"/>
          <a:srcRect l="3468" r="51415" b="-1"/>
          <a:stretch/>
        </p:blipFill>
        <p:spPr>
          <a:xfrm>
            <a:off x="20" y="10"/>
            <a:ext cx="4635294" cy="6857990"/>
          </a:xfrm>
          <a:prstGeom prst="rect">
            <a:avLst/>
          </a:prstGeom>
        </p:spPr>
      </p:pic>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5497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A3EACAC-49CF-4672-A854-58D03A59286F}"/>
              </a:ext>
            </a:extLst>
          </p:cNvPr>
          <p:cNvSpPr>
            <a:spLocks noGrp="1"/>
          </p:cNvSpPr>
          <p:nvPr>
            <p:ph type="title"/>
          </p:nvPr>
        </p:nvSpPr>
        <p:spPr>
          <a:xfrm>
            <a:off x="758952" y="420625"/>
            <a:ext cx="10667998" cy="1326814"/>
          </a:xfrm>
        </p:spPr>
        <p:txBody>
          <a:bodyPr anchor="ctr">
            <a:normAutofit/>
          </a:bodyPr>
          <a:lstStyle/>
          <a:p>
            <a:r>
              <a:rPr lang="en-US">
                <a:solidFill>
                  <a:schemeClr val="bg1"/>
                </a:solidFill>
              </a:rPr>
              <a:t>The Agile Team</a:t>
            </a:r>
          </a:p>
        </p:txBody>
      </p:sp>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6841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txBody>
          <a:bodyPr anchor="ctr"/>
          <a:lstStyle/>
          <a:p>
            <a:endParaRPr lang="en-US"/>
          </a:p>
        </p:txBody>
      </p:sp>
      <p:graphicFrame>
        <p:nvGraphicFramePr>
          <p:cNvPr id="9" name="Content Placeholder 6">
            <a:extLst>
              <a:ext uri="{FF2B5EF4-FFF2-40B4-BE49-F238E27FC236}">
                <a16:creationId xmlns:a16="http://schemas.microsoft.com/office/drawing/2014/main" id="{E2D3FEC0-FBF2-4704-9EB9-A24DB509F833}"/>
              </a:ext>
            </a:extLst>
          </p:cNvPr>
          <p:cNvGraphicFramePr>
            <a:graphicFrameLocks noGrp="1"/>
          </p:cNvGraphicFramePr>
          <p:nvPr>
            <p:ph idx="1"/>
            <p:extLst>
              <p:ext uri="{D42A27DB-BD31-4B8C-83A1-F6EECF244321}">
                <p14:modId xmlns:p14="http://schemas.microsoft.com/office/powerpoint/2010/main" val="748534939"/>
              </p:ext>
            </p:extLst>
          </p:nvPr>
        </p:nvGraphicFramePr>
        <p:xfrm>
          <a:off x="758953" y="2606722"/>
          <a:ext cx="10671048" cy="3176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0404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5C06F-7099-4900-85CA-050EDB2FE297}"/>
              </a:ext>
            </a:extLst>
          </p:cNvPr>
          <p:cNvSpPr>
            <a:spLocks noGrp="1"/>
          </p:cNvSpPr>
          <p:nvPr>
            <p:ph type="title"/>
          </p:nvPr>
        </p:nvSpPr>
        <p:spPr>
          <a:xfrm>
            <a:off x="758825" y="758953"/>
            <a:ext cx="6248397" cy="1688352"/>
          </a:xfrm>
        </p:spPr>
        <p:txBody>
          <a:bodyPr>
            <a:normAutofit/>
          </a:bodyPr>
          <a:lstStyle/>
          <a:p>
            <a:r>
              <a:rPr lang="en-US" sz="5600"/>
              <a:t>The Agile Framework</a:t>
            </a:r>
          </a:p>
        </p:txBody>
      </p:sp>
      <p:cxnSp>
        <p:nvCxnSpPr>
          <p:cNvPr id="19" name="Straight Connector 11">
            <a:extLst>
              <a:ext uri="{FF2B5EF4-FFF2-40B4-BE49-F238E27FC236}">
                <a16:creationId xmlns:a16="http://schemas.microsoft.com/office/drawing/2014/main" id="{DF96FA98-52E5-4AA7-98B9-BE6200CF01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4727" y="2630930"/>
            <a:ext cx="624839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5DEBD5-3774-4F0F-8B36-A04D1A018FFC}"/>
              </a:ext>
            </a:extLst>
          </p:cNvPr>
          <p:cNvSpPr>
            <a:spLocks noGrp="1"/>
          </p:cNvSpPr>
          <p:nvPr>
            <p:ph idx="1"/>
          </p:nvPr>
        </p:nvSpPr>
        <p:spPr>
          <a:xfrm>
            <a:off x="761872" y="2854520"/>
            <a:ext cx="6245352" cy="2659312"/>
          </a:xfrm>
        </p:spPr>
        <p:txBody>
          <a:bodyPr>
            <a:normAutofit/>
          </a:bodyPr>
          <a:lstStyle/>
          <a:p>
            <a:pPr marL="0" indent="0">
              <a:lnSpc>
                <a:spcPct val="100000"/>
              </a:lnSpc>
              <a:buNone/>
            </a:pPr>
            <a:r>
              <a:rPr lang="en-US" sz="1300" dirty="0"/>
              <a:t>When it comes to the various phases within the Agile way of working, there are methodical and purposeful reasons behind each step. For the Agile method to be effective, the process must be followed by all members within the scrum team.</a:t>
            </a:r>
          </a:p>
          <a:p>
            <a:pPr marL="457200" indent="-457200">
              <a:lnSpc>
                <a:spcPct val="100000"/>
              </a:lnSpc>
              <a:buFont typeface="+mj-lt"/>
              <a:buAutoNum type="arabicPeriod"/>
            </a:pPr>
            <a:r>
              <a:rPr lang="en-US" sz="1300" dirty="0"/>
              <a:t>The first step in the Agile Framework is the Product Owners meeting with the team’s customers, managers, and executives in order to gather expectations and goals for the Development Team. They then take these items and input them into the Scrum Team’s Backlog. The Product Owners organize this queue in order of prioritization and break each item down into smaller tasks to help provide a more clear and concise expectation. It is the Product Owners job to define and manage the backlog throughout the spring on a regular basis.</a:t>
            </a:r>
          </a:p>
        </p:txBody>
      </p:sp>
      <p:pic>
        <p:nvPicPr>
          <p:cNvPr id="5" name="Graphic 4" descr="Hierarchy outline">
            <a:extLst>
              <a:ext uri="{FF2B5EF4-FFF2-40B4-BE49-F238E27FC236}">
                <a16:creationId xmlns:a16="http://schemas.microsoft.com/office/drawing/2014/main" id="{B53597C1-02F3-41BE-AC3E-BB3158B6C6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16825" y="1271293"/>
            <a:ext cx="3737686" cy="3737686"/>
          </a:xfrm>
          <a:prstGeom prst="rect">
            <a:avLst/>
          </a:prstGeom>
        </p:spPr>
      </p:pic>
      <p:sp>
        <p:nvSpPr>
          <p:cNvPr id="2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80829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5C06F-7099-4900-85CA-050EDB2FE297}"/>
              </a:ext>
            </a:extLst>
          </p:cNvPr>
          <p:cNvSpPr>
            <a:spLocks noGrp="1"/>
          </p:cNvSpPr>
          <p:nvPr>
            <p:ph type="title"/>
          </p:nvPr>
        </p:nvSpPr>
        <p:spPr>
          <a:xfrm>
            <a:off x="758825" y="758953"/>
            <a:ext cx="6248397" cy="1688352"/>
          </a:xfrm>
        </p:spPr>
        <p:txBody>
          <a:bodyPr>
            <a:normAutofit/>
          </a:bodyPr>
          <a:lstStyle/>
          <a:p>
            <a:r>
              <a:rPr lang="en-US" sz="5600"/>
              <a:t>The Agile Framework</a:t>
            </a:r>
          </a:p>
        </p:txBody>
      </p:sp>
      <p:cxnSp>
        <p:nvCxnSpPr>
          <p:cNvPr id="19" name="Straight Connector 11">
            <a:extLst>
              <a:ext uri="{FF2B5EF4-FFF2-40B4-BE49-F238E27FC236}">
                <a16:creationId xmlns:a16="http://schemas.microsoft.com/office/drawing/2014/main" id="{DF96FA98-52E5-4AA7-98B9-BE6200CF01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4727" y="2630930"/>
            <a:ext cx="624839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5DEBD5-3774-4F0F-8B36-A04D1A018FFC}"/>
              </a:ext>
            </a:extLst>
          </p:cNvPr>
          <p:cNvSpPr>
            <a:spLocks noGrp="1"/>
          </p:cNvSpPr>
          <p:nvPr>
            <p:ph idx="1"/>
          </p:nvPr>
        </p:nvSpPr>
        <p:spPr>
          <a:xfrm>
            <a:off x="761872" y="2854520"/>
            <a:ext cx="6245352" cy="2659312"/>
          </a:xfrm>
        </p:spPr>
        <p:txBody>
          <a:bodyPr>
            <a:normAutofit/>
          </a:bodyPr>
          <a:lstStyle/>
          <a:p>
            <a:pPr marL="342900" indent="-342900">
              <a:lnSpc>
                <a:spcPct val="100000"/>
              </a:lnSpc>
              <a:buFont typeface="+mj-lt"/>
              <a:buAutoNum type="arabicPeriod" startAt="2"/>
            </a:pPr>
            <a:r>
              <a:rPr lang="en-US" sz="1300" dirty="0"/>
              <a:t>The next phase in the Agile Framework is the Sprint Planning session. The planning session takes place prior to every sprint and is usually broken down into to parts for the team’s alignment (explained below). The planning session is typically no longer than four hours, with most of that time being allotted to task allocation and effort calculations.</a:t>
            </a:r>
          </a:p>
          <a:p>
            <a:pPr marL="342900" lvl="1" indent="-342900">
              <a:lnSpc>
                <a:spcPct val="100000"/>
              </a:lnSpc>
              <a:buFont typeface="+mj-lt"/>
              <a:buAutoNum type="arabicPeriod" startAt="2"/>
            </a:pPr>
            <a:r>
              <a:rPr lang="en-US" sz="1100" dirty="0"/>
              <a:t>The first part is for the development team to review the backlog and user stories with the Product Owner and to negotiate what stories and backlog items will be handled during the coming sprint.</a:t>
            </a:r>
            <a:endParaRPr lang="en-US" sz="900" dirty="0"/>
          </a:p>
          <a:p>
            <a:pPr marL="342900" lvl="2" indent="-342900">
              <a:lnSpc>
                <a:spcPct val="100000"/>
              </a:lnSpc>
              <a:buFont typeface="+mj-lt"/>
              <a:buAutoNum type="arabicPeriod" startAt="2"/>
            </a:pPr>
            <a:r>
              <a:rPr lang="en-US" sz="1100" i="1" dirty="0"/>
              <a:t>The second part is for the team to define the tasks that will be followed in order to achieve success. The team will also discuss how the stories and tasks will be divided among the team during the sprint.</a:t>
            </a:r>
          </a:p>
        </p:txBody>
      </p:sp>
      <p:pic>
        <p:nvPicPr>
          <p:cNvPr id="5" name="Graphic 4" descr="Hierarchy outline">
            <a:extLst>
              <a:ext uri="{FF2B5EF4-FFF2-40B4-BE49-F238E27FC236}">
                <a16:creationId xmlns:a16="http://schemas.microsoft.com/office/drawing/2014/main" id="{B53597C1-02F3-41BE-AC3E-BB3158B6C6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16825" y="1271293"/>
            <a:ext cx="3737686" cy="3737686"/>
          </a:xfrm>
          <a:prstGeom prst="rect">
            <a:avLst/>
          </a:prstGeom>
        </p:spPr>
      </p:pic>
      <p:sp>
        <p:nvSpPr>
          <p:cNvPr id="2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893852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5C06F-7099-4900-85CA-050EDB2FE297}"/>
              </a:ext>
            </a:extLst>
          </p:cNvPr>
          <p:cNvSpPr>
            <a:spLocks noGrp="1"/>
          </p:cNvSpPr>
          <p:nvPr>
            <p:ph type="title"/>
          </p:nvPr>
        </p:nvSpPr>
        <p:spPr>
          <a:xfrm>
            <a:off x="758825" y="758953"/>
            <a:ext cx="6248397" cy="1688352"/>
          </a:xfrm>
        </p:spPr>
        <p:txBody>
          <a:bodyPr>
            <a:normAutofit/>
          </a:bodyPr>
          <a:lstStyle/>
          <a:p>
            <a:r>
              <a:rPr lang="en-US" sz="5600"/>
              <a:t>The Agile Framework</a:t>
            </a:r>
          </a:p>
        </p:txBody>
      </p:sp>
      <p:cxnSp>
        <p:nvCxnSpPr>
          <p:cNvPr id="19" name="Straight Connector 11">
            <a:extLst>
              <a:ext uri="{FF2B5EF4-FFF2-40B4-BE49-F238E27FC236}">
                <a16:creationId xmlns:a16="http://schemas.microsoft.com/office/drawing/2014/main" id="{DF96FA98-52E5-4AA7-98B9-BE6200CF01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4727" y="2630930"/>
            <a:ext cx="624839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5DEBD5-3774-4F0F-8B36-A04D1A018FFC}"/>
              </a:ext>
            </a:extLst>
          </p:cNvPr>
          <p:cNvSpPr>
            <a:spLocks noGrp="1"/>
          </p:cNvSpPr>
          <p:nvPr>
            <p:ph idx="1"/>
          </p:nvPr>
        </p:nvSpPr>
        <p:spPr>
          <a:xfrm>
            <a:off x="761872" y="2854520"/>
            <a:ext cx="6245352" cy="2659312"/>
          </a:xfrm>
        </p:spPr>
        <p:txBody>
          <a:bodyPr>
            <a:normAutofit/>
          </a:bodyPr>
          <a:lstStyle/>
          <a:p>
            <a:pPr marL="228600" indent="-228600">
              <a:lnSpc>
                <a:spcPct val="100000"/>
              </a:lnSpc>
              <a:buFont typeface="+mj-lt"/>
              <a:buAutoNum type="arabicPeriod" startAt="3"/>
            </a:pPr>
            <a:r>
              <a:rPr lang="en-US" sz="1300" dirty="0"/>
              <a:t>The next phase in the Agile method are the daily stand-ups held within the team. During the daily, each member of the development team generally addresses 3 questions: What did you accomplish yesterday, what are you going to accomplish today, and What obstacles are in your way. Usually during the daily stand-ups, the team stands in order to encourage short and concise meetings.  These meetings are led by the Scrum Master and are normally held in front of a Scrum board so that the team can speak to their progress and can easily see where the team stands on their deliverables.</a:t>
            </a:r>
          </a:p>
        </p:txBody>
      </p:sp>
      <p:pic>
        <p:nvPicPr>
          <p:cNvPr id="5" name="Graphic 4" descr="Hierarchy outline">
            <a:extLst>
              <a:ext uri="{FF2B5EF4-FFF2-40B4-BE49-F238E27FC236}">
                <a16:creationId xmlns:a16="http://schemas.microsoft.com/office/drawing/2014/main" id="{B53597C1-02F3-41BE-AC3E-BB3158B6C6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16825" y="1271293"/>
            <a:ext cx="3737686" cy="3737686"/>
          </a:xfrm>
          <a:prstGeom prst="rect">
            <a:avLst/>
          </a:prstGeom>
        </p:spPr>
      </p:pic>
      <p:sp>
        <p:nvSpPr>
          <p:cNvPr id="2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4114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5C06F-7099-4900-85CA-050EDB2FE297}"/>
              </a:ext>
            </a:extLst>
          </p:cNvPr>
          <p:cNvSpPr>
            <a:spLocks noGrp="1"/>
          </p:cNvSpPr>
          <p:nvPr>
            <p:ph type="title"/>
          </p:nvPr>
        </p:nvSpPr>
        <p:spPr>
          <a:xfrm>
            <a:off x="758825" y="758953"/>
            <a:ext cx="6248397" cy="1688352"/>
          </a:xfrm>
        </p:spPr>
        <p:txBody>
          <a:bodyPr>
            <a:normAutofit/>
          </a:bodyPr>
          <a:lstStyle/>
          <a:p>
            <a:r>
              <a:rPr lang="en-US" sz="5600"/>
              <a:t>The Agile Framework</a:t>
            </a:r>
          </a:p>
        </p:txBody>
      </p:sp>
      <p:cxnSp>
        <p:nvCxnSpPr>
          <p:cNvPr id="19" name="Straight Connector 11">
            <a:extLst>
              <a:ext uri="{FF2B5EF4-FFF2-40B4-BE49-F238E27FC236}">
                <a16:creationId xmlns:a16="http://schemas.microsoft.com/office/drawing/2014/main" id="{DF96FA98-52E5-4AA7-98B9-BE6200CF01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4727" y="2630930"/>
            <a:ext cx="624839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5DEBD5-3774-4F0F-8B36-A04D1A018FFC}"/>
              </a:ext>
            </a:extLst>
          </p:cNvPr>
          <p:cNvSpPr>
            <a:spLocks noGrp="1"/>
          </p:cNvSpPr>
          <p:nvPr>
            <p:ph idx="1"/>
          </p:nvPr>
        </p:nvSpPr>
        <p:spPr>
          <a:xfrm>
            <a:off x="761872" y="2854520"/>
            <a:ext cx="6245352" cy="2659312"/>
          </a:xfrm>
        </p:spPr>
        <p:txBody>
          <a:bodyPr>
            <a:normAutofit lnSpcReduction="10000"/>
          </a:bodyPr>
          <a:lstStyle/>
          <a:p>
            <a:pPr marL="342900" indent="-342900">
              <a:lnSpc>
                <a:spcPct val="100000"/>
              </a:lnSpc>
              <a:buFont typeface="+mj-lt"/>
              <a:buAutoNum type="arabicPeriod" startAt="4"/>
            </a:pPr>
            <a:r>
              <a:rPr lang="en-US" sz="1300" dirty="0"/>
              <a:t>Finally, once the team reaches the end of the sprint, they have a Sprint Review and a Sprint Retrospective.</a:t>
            </a:r>
          </a:p>
          <a:p>
            <a:pPr>
              <a:lnSpc>
                <a:spcPct val="100000"/>
              </a:lnSpc>
            </a:pPr>
            <a:r>
              <a:rPr lang="en-US" sz="1300" b="1" dirty="0"/>
              <a:t>Sprint Review</a:t>
            </a:r>
          </a:p>
          <a:p>
            <a:pPr lvl="1">
              <a:lnSpc>
                <a:spcPct val="100000"/>
              </a:lnSpc>
            </a:pPr>
            <a:r>
              <a:rPr lang="en-US" sz="1200" dirty="0"/>
              <a:t>This is where the development team can show the Product Owner the finished work from the sprint and seek the Product Owners final approval. Despite the Product Owner’s periodic check-ins and reviews throughout the sprint, this is their opportunity to ensure that all requirements of completion are met.</a:t>
            </a:r>
            <a:endParaRPr lang="en-US" sz="1100" b="1" dirty="0"/>
          </a:p>
          <a:p>
            <a:pPr>
              <a:lnSpc>
                <a:spcPct val="100000"/>
              </a:lnSpc>
            </a:pPr>
            <a:r>
              <a:rPr lang="en-US" sz="1300" b="1" dirty="0"/>
              <a:t>Retrospective</a:t>
            </a:r>
          </a:p>
          <a:p>
            <a:pPr lvl="1">
              <a:lnSpc>
                <a:spcPct val="100000"/>
              </a:lnSpc>
            </a:pPr>
            <a:r>
              <a:rPr lang="en-US" sz="1300" dirty="0"/>
              <a:t>The point of the retrospective is to give the team the opportunity to discuss the performance of the team during the sprint. The members can share successes as well as impediments that they encountered in hopes to learn and improve the team’s future sprint performance.</a:t>
            </a:r>
          </a:p>
          <a:p>
            <a:pPr lvl="1">
              <a:lnSpc>
                <a:spcPct val="100000"/>
              </a:lnSpc>
            </a:pPr>
            <a:endParaRPr lang="en-US" sz="1100" b="1" dirty="0"/>
          </a:p>
        </p:txBody>
      </p:sp>
      <p:pic>
        <p:nvPicPr>
          <p:cNvPr id="5" name="Graphic 4" descr="Hierarchy outline">
            <a:extLst>
              <a:ext uri="{FF2B5EF4-FFF2-40B4-BE49-F238E27FC236}">
                <a16:creationId xmlns:a16="http://schemas.microsoft.com/office/drawing/2014/main" id="{B53597C1-02F3-41BE-AC3E-BB3158B6C6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16825" y="1271293"/>
            <a:ext cx="3737686" cy="3737686"/>
          </a:xfrm>
          <a:prstGeom prst="rect">
            <a:avLst/>
          </a:prstGeom>
        </p:spPr>
      </p:pic>
      <p:sp>
        <p:nvSpPr>
          <p:cNvPr id="2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22722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43138-604B-4C92-BD27-CF3AB4FAC619}"/>
              </a:ext>
            </a:extLst>
          </p:cNvPr>
          <p:cNvSpPr>
            <a:spLocks noGrp="1"/>
          </p:cNvSpPr>
          <p:nvPr>
            <p:ph type="title"/>
          </p:nvPr>
        </p:nvSpPr>
        <p:spPr>
          <a:xfrm>
            <a:off x="5877532" y="1063255"/>
            <a:ext cx="4999016" cy="2025664"/>
          </a:xfrm>
        </p:spPr>
        <p:txBody>
          <a:bodyPr vert="horz" lIns="91440" tIns="45720" rIns="91440" bIns="45720" rtlCol="0" anchor="t">
            <a:normAutofit/>
          </a:bodyPr>
          <a:lstStyle/>
          <a:p>
            <a:r>
              <a:rPr lang="en-US" i="1" kern="1200" spc="100" baseline="0" dirty="0">
                <a:solidFill>
                  <a:schemeClr val="tx1">
                    <a:lumMod val="85000"/>
                    <a:lumOff val="15000"/>
                  </a:schemeClr>
                </a:solidFill>
                <a:latin typeface="+mj-lt"/>
                <a:ea typeface="+mj-ea"/>
                <a:cs typeface="+mj-cs"/>
              </a:rPr>
              <a:t>Agile Vs. Waterfall</a:t>
            </a:r>
          </a:p>
        </p:txBody>
      </p:sp>
      <p:pic>
        <p:nvPicPr>
          <p:cNvPr id="5" name="Content Placeholder 4" descr="Person standing on top of a rock under Gljfrafoss waterfall">
            <a:extLst>
              <a:ext uri="{FF2B5EF4-FFF2-40B4-BE49-F238E27FC236}">
                <a16:creationId xmlns:a16="http://schemas.microsoft.com/office/drawing/2014/main" id="{C1405163-C06B-43DE-A710-30A903F4177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801" r="21440"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3" name="Straight Connector 12">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12211CB-0CA0-4054-85C7-A7564315F412}"/>
              </a:ext>
            </a:extLst>
          </p:cNvPr>
          <p:cNvSpPr txBox="1"/>
          <p:nvPr/>
        </p:nvSpPr>
        <p:spPr>
          <a:xfrm>
            <a:off x="5215067" y="3088919"/>
            <a:ext cx="6660101" cy="3513795"/>
          </a:xfrm>
          <a:prstGeom prst="rect">
            <a:avLst/>
          </a:prstGeom>
        </p:spPr>
        <p:txBody>
          <a:bodyPr vert="horz" lIns="91440" tIns="45720" rIns="91440" bIns="45720" rtlCol="0">
            <a:normAutofit fontScale="92500"/>
          </a:bodyPr>
          <a:lstStyle/>
          <a:p>
            <a:pPr marL="182880">
              <a:lnSpc>
                <a:spcPct val="110000"/>
              </a:lnSpc>
              <a:spcBef>
                <a:spcPts val="400"/>
              </a:spcBef>
              <a:spcAft>
                <a:spcPts val="400"/>
              </a:spcAft>
              <a:buFont typeface="Arial" panose="020B0604020202020204" pitchFamily="34" charset="0"/>
            </a:pPr>
            <a:r>
              <a:rPr lang="en-US" dirty="0">
                <a:solidFill>
                  <a:schemeClr val="tx1">
                    <a:lumMod val="85000"/>
                    <a:lumOff val="15000"/>
                  </a:schemeClr>
                </a:solidFill>
              </a:rPr>
              <a:t>If we were to utilize another method, such as the Waterfall method, we would experience a much different approach than with the Agile method. The Waterfall method is a significantly more streamlined approach where each task is dependent on the previous task before it being completed before building upon it. The tasks are not divided in a manner that is mutually beneficial for the entire team without weighing heavily on one user because of his expertise. Often with the Waterfall method, we see one user inheriting a larger amount of work due to his knowledge, and it does not allow other team members to gather that knowledge for future endeavors which leads to a further gap being created amongst the team.</a:t>
            </a:r>
          </a:p>
        </p:txBody>
      </p:sp>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36256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43138-604B-4C92-BD27-CF3AB4FAC619}"/>
              </a:ext>
            </a:extLst>
          </p:cNvPr>
          <p:cNvSpPr>
            <a:spLocks noGrp="1"/>
          </p:cNvSpPr>
          <p:nvPr>
            <p:ph type="title"/>
          </p:nvPr>
        </p:nvSpPr>
        <p:spPr>
          <a:xfrm>
            <a:off x="5877532" y="1063255"/>
            <a:ext cx="4999016" cy="2025664"/>
          </a:xfrm>
        </p:spPr>
        <p:txBody>
          <a:bodyPr vert="horz" lIns="91440" tIns="45720" rIns="91440" bIns="45720" rtlCol="0" anchor="t">
            <a:normAutofit/>
          </a:bodyPr>
          <a:lstStyle/>
          <a:p>
            <a:r>
              <a:rPr lang="en-US" i="1" kern="1200" spc="100" baseline="0" dirty="0">
                <a:solidFill>
                  <a:schemeClr val="tx1">
                    <a:lumMod val="85000"/>
                    <a:lumOff val="15000"/>
                  </a:schemeClr>
                </a:solidFill>
                <a:latin typeface="+mj-lt"/>
                <a:ea typeface="+mj-ea"/>
                <a:cs typeface="+mj-cs"/>
              </a:rPr>
              <a:t>Agile Vs. Waterfall</a:t>
            </a:r>
          </a:p>
        </p:txBody>
      </p:sp>
      <p:pic>
        <p:nvPicPr>
          <p:cNvPr id="5" name="Content Placeholder 4" descr="Person standing on top of a rock under Gljfrafoss waterfall">
            <a:extLst>
              <a:ext uri="{FF2B5EF4-FFF2-40B4-BE49-F238E27FC236}">
                <a16:creationId xmlns:a16="http://schemas.microsoft.com/office/drawing/2014/main" id="{C1405163-C06B-43DE-A710-30A903F4177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801" r="21440"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3" name="Straight Connector 12">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12211CB-0CA0-4054-85C7-A7564315F412}"/>
              </a:ext>
            </a:extLst>
          </p:cNvPr>
          <p:cNvSpPr txBox="1"/>
          <p:nvPr/>
        </p:nvSpPr>
        <p:spPr>
          <a:xfrm>
            <a:off x="5215067" y="3088919"/>
            <a:ext cx="6660101" cy="3513795"/>
          </a:xfrm>
          <a:prstGeom prst="rect">
            <a:avLst/>
          </a:prstGeom>
        </p:spPr>
        <p:txBody>
          <a:bodyPr vert="horz" lIns="91440" tIns="45720" rIns="91440" bIns="45720" rtlCol="0">
            <a:normAutofit/>
          </a:bodyPr>
          <a:lstStyle/>
          <a:p>
            <a:pPr marL="182880">
              <a:lnSpc>
                <a:spcPct val="110000"/>
              </a:lnSpc>
              <a:spcBef>
                <a:spcPts val="400"/>
              </a:spcBef>
              <a:spcAft>
                <a:spcPts val="400"/>
              </a:spcAft>
              <a:buFont typeface="Arial" panose="020B0604020202020204" pitchFamily="34" charset="0"/>
            </a:pPr>
            <a:r>
              <a:rPr lang="en-US" dirty="0">
                <a:solidFill>
                  <a:schemeClr val="tx1">
                    <a:lumMod val="85000"/>
                    <a:lumOff val="15000"/>
                  </a:schemeClr>
                </a:solidFill>
              </a:rPr>
              <a:t>Despite the downsides that can be experienced utilizing the Waterfall method, there are times where a team might find it beneficial to utilize a sequential approach to a task. While there are a few instances where this may be a better option, most projects that a team inherits will see unparalleled benefits in an Agile format. The biggest factor to consider when it comes to which methodology to use is if the project will require a streamlined, plan-driven approach, or if the project and the team will find the more cohesive and simultaneous approach most beneficial.</a:t>
            </a:r>
          </a:p>
        </p:txBody>
      </p:sp>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601171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34BA7-608F-4C4D-AFC5-9CDC052ED381}"/>
              </a:ext>
            </a:extLst>
          </p:cNvPr>
          <p:cNvSpPr>
            <a:spLocks noGrp="1"/>
          </p:cNvSpPr>
          <p:nvPr>
            <p:ph type="title"/>
          </p:nvPr>
        </p:nvSpPr>
        <p:spPr>
          <a:xfrm>
            <a:off x="1068496" y="1063256"/>
            <a:ext cx="10355403" cy="1540106"/>
          </a:xfrm>
        </p:spPr>
        <p:txBody>
          <a:bodyPr>
            <a:normAutofit/>
          </a:bodyPr>
          <a:lstStyle/>
          <a:p>
            <a:r>
              <a:rPr lang="en-US" dirty="0"/>
              <a:t>References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EEC4C1-24FC-4CA0-8232-04C1BAAF106F}"/>
              </a:ext>
            </a:extLst>
          </p:cNvPr>
          <p:cNvSpPr>
            <a:spLocks noGrp="1"/>
          </p:cNvSpPr>
          <p:nvPr>
            <p:ph idx="1"/>
          </p:nvPr>
        </p:nvSpPr>
        <p:spPr>
          <a:xfrm>
            <a:off x="1068496" y="2114785"/>
            <a:ext cx="7055280" cy="2861349"/>
          </a:xfrm>
        </p:spPr>
        <p:txBody>
          <a:bodyPr>
            <a:normAutofit/>
          </a:bodyPr>
          <a:lstStyle/>
          <a:p>
            <a:r>
              <a:rPr lang="en-US" b="0" i="0" dirty="0">
                <a:solidFill>
                  <a:srgbClr val="262626"/>
                </a:solidFill>
                <a:effectLst/>
                <a:latin typeface="Helvetica" panose="020B0604020202020204" pitchFamily="34" charset="0"/>
              </a:rPr>
              <a:t>Charles G. Cobb. (2015). </a:t>
            </a:r>
            <a:r>
              <a:rPr lang="en-US" b="0" i="1" dirty="0">
                <a:solidFill>
                  <a:srgbClr val="262626"/>
                </a:solidFill>
                <a:effectLst/>
                <a:latin typeface="Helvetica" panose="020B0604020202020204" pitchFamily="34" charset="0"/>
              </a:rPr>
              <a:t>The Project Manager’s Guide to Mastering Agile : Principles and Practices for an Adaptive Approach</a:t>
            </a:r>
            <a:r>
              <a:rPr lang="en-US" b="0" i="0" dirty="0">
                <a:solidFill>
                  <a:srgbClr val="262626"/>
                </a:solidFill>
                <a:effectLst/>
                <a:latin typeface="Helvetica" panose="020B0604020202020204" pitchFamily="34" charset="0"/>
              </a:rPr>
              <a:t>. Wiley.</a:t>
            </a:r>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75629162"/>
      </p:ext>
    </p:extLst>
  </p:cSld>
  <p:clrMapOvr>
    <a:masterClrMapping/>
  </p:clrMapOvr>
</p:sld>
</file>

<file path=ppt/theme/theme1.xml><?xml version="1.0" encoding="utf-8"?>
<a:theme xmlns:a="http://schemas.openxmlformats.org/drawingml/2006/main" name="Headlin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250</TotalTime>
  <Words>906</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Helvetica</vt:lpstr>
      <vt:lpstr>Sitka Banner</vt:lpstr>
      <vt:lpstr>HeadlinesVTI</vt:lpstr>
      <vt:lpstr>The Agile Approach</vt:lpstr>
      <vt:lpstr>The Agile Team</vt:lpstr>
      <vt:lpstr>The Agile Framework</vt:lpstr>
      <vt:lpstr>The Agile Framework</vt:lpstr>
      <vt:lpstr>The Agile Framework</vt:lpstr>
      <vt:lpstr>The Agile Framework</vt:lpstr>
      <vt:lpstr>Agile Vs. Waterfall</vt:lpstr>
      <vt:lpstr>Agile Vs. Waterfall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Approach</dc:title>
  <dc:creator>JC Mullen</dc:creator>
  <cp:lastModifiedBy>JC Mullen</cp:lastModifiedBy>
  <cp:revision>4</cp:revision>
  <dcterms:created xsi:type="dcterms:W3CDTF">2021-10-17T01:08:10Z</dcterms:created>
  <dcterms:modified xsi:type="dcterms:W3CDTF">2021-10-17T05:19:03Z</dcterms:modified>
</cp:coreProperties>
</file>