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sldIdLst>
    <p:sldId id="256" r:id="rId2"/>
    <p:sldId id="277" r:id="rId3"/>
    <p:sldId id="278" r:id="rId4"/>
    <p:sldId id="280" r:id="rId5"/>
    <p:sldId id="281" r:id="rId6"/>
    <p:sldId id="282" r:id="rId7"/>
    <p:sldId id="283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4" r:id="rId17"/>
    <p:sldId id="293" r:id="rId18"/>
    <p:sldId id="295" r:id="rId19"/>
    <p:sldId id="297" r:id="rId20"/>
    <p:sldId id="296" r:id="rId21"/>
    <p:sldId id="298" r:id="rId22"/>
    <p:sldId id="275" r:id="rId2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1/7/2022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654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785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753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112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1/7/2022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8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348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1/7/2022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674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1/7/2022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690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1/7/2022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104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1/7/2022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30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1/7/2022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27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753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76" r:id="rId6"/>
    <p:sldLayoutId id="2147483672" r:id="rId7"/>
    <p:sldLayoutId id="2147483673" r:id="rId8"/>
    <p:sldLayoutId id="2147483674" r:id="rId9"/>
    <p:sldLayoutId id="2147483675" r:id="rId10"/>
    <p:sldLayoutId id="2147483677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851D67-7085-40E2-B146-F91433A28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31500"/>
            <a:ext cx="7534656" cy="511290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0904" y="-4078"/>
            <a:ext cx="4641096" cy="1056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7" y="1095508"/>
            <a:ext cx="4606533" cy="50168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59B8C1-93B5-4846-8E52-CBAF8FB79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05210" y="1709530"/>
            <a:ext cx="4685267" cy="2528515"/>
          </a:xfrm>
        </p:spPr>
        <p:txBody>
          <a:bodyPr anchor="b"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PT" sz="2000" dirty="0" err="1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Cukoo</a:t>
            </a:r>
            <a:r>
              <a:rPr lang="pt-PT" sz="200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Search</a:t>
            </a:r>
            <a:r>
              <a:rPr lang="pt-PT" sz="200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Optimization</a:t>
            </a:r>
            <a:br>
              <a:rPr lang="pt-PT" sz="200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sz="200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Inteligência Computacional</a:t>
            </a:r>
            <a:br>
              <a:rPr lang="pt-PT" sz="200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sz="200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2021/2022</a:t>
            </a:r>
            <a:br>
              <a:rPr lang="pt-PT" sz="200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sz="200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Seminário - Fase II</a:t>
            </a:r>
            <a:br>
              <a:rPr lang="pt-PT" sz="200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PT" sz="200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C9A253F-98C2-4CEF-AB96-7E6C27C0BA4D}"/>
              </a:ext>
            </a:extLst>
          </p:cNvPr>
          <p:cNvSpPr txBox="1"/>
          <p:nvPr/>
        </p:nvSpPr>
        <p:spPr>
          <a:xfrm>
            <a:off x="7830850" y="4639537"/>
            <a:ext cx="3717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800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Diogo Dias Lopes– a2018019746</a:t>
            </a:r>
          </a:p>
          <a:p>
            <a:r>
              <a:rPr lang="pt-PT" sz="1800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Leonardo Marques -  a2019123778</a:t>
            </a:r>
            <a:endParaRPr lang="pt-PT" dirty="0">
              <a:solidFill>
                <a:schemeClr val="bg1"/>
              </a:solidFill>
            </a:endParaRPr>
          </a:p>
        </p:txBody>
      </p:sp>
      <p:pic>
        <p:nvPicPr>
          <p:cNvPr id="14" name="Picture 2" descr="Common Cuckoo - eBird">
            <a:extLst>
              <a:ext uri="{FF2B5EF4-FFF2-40B4-BE49-F238E27FC236}">
                <a16:creationId xmlns:a16="http://schemas.microsoft.com/office/drawing/2014/main" id="{7EEC2AFE-80D3-45AC-867A-44464FDA6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5507"/>
            <a:ext cx="7505210" cy="5018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8399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C2BB6B-6966-4409-A62B-D14900626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CSO</a:t>
            </a:r>
            <a:br>
              <a:rPr lang="pt-PT" dirty="0"/>
            </a:br>
            <a:r>
              <a:rPr lang="pt-PT" dirty="0"/>
              <a:t>3 Regras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C750BCB-2D3F-4A91-83FA-2C1ED2B49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/>
              <a:t>	- Cada cuco põe um ovo que representa um conjunto de soluções coordenadas, que em determinado momento é largado em um ninho aleatório</a:t>
            </a:r>
          </a:p>
          <a:p>
            <a:r>
              <a:rPr lang="pt-PT" dirty="0"/>
              <a:t>	- Uma fração dos ninhos contendo os melhores ovos ou soluções vão ser selecionados para as próximas gerações</a:t>
            </a:r>
          </a:p>
          <a:p>
            <a:r>
              <a:rPr lang="pt-PT" dirty="0"/>
              <a:t>	- O número de ninhos é fixo e há uma probabilidade dos hospedeiros encontrarem um ovo de cuco(</a:t>
            </a:r>
            <a:r>
              <a:rPr lang="pt-PT" dirty="0" err="1"/>
              <a:t>pa</a:t>
            </a:r>
            <a:r>
              <a:rPr lang="pt-PT" dirty="0"/>
              <a:t>). Se isto acontecer, o hospedeiro pode mandar o ovo de cuco fora ou contruir um novo ninho num local diferente.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52995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4E7B50-D68C-43EB-930F-EA442A13A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822754-E01B-4742-88B9-BE0984BAF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5813" y="0"/>
            <a:ext cx="4016188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7C5BBA-BBE2-4821-96CF-38FC49570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11DA2B-4CF7-4A57-82AC-FA120DE44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1095508"/>
            <a:ext cx="12187426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220C26-BD70-40B3-B9C8-CC1D86259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178" y="1475399"/>
            <a:ext cx="6623040" cy="1140580"/>
          </a:xfrm>
        </p:spPr>
        <p:txBody>
          <a:bodyPr>
            <a:normAutofit/>
          </a:bodyPr>
          <a:lstStyle/>
          <a:p>
            <a:r>
              <a:rPr lang="pt-PT" dirty="0"/>
              <a:t>Voos de </a:t>
            </a:r>
            <a:r>
              <a:rPr lang="pt-PT" dirty="0" err="1"/>
              <a:t>Lévy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44A76F7-0BF9-4F30-84F3-295272F76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179" y="2743995"/>
            <a:ext cx="6623039" cy="3030599"/>
          </a:xfrm>
        </p:spPr>
        <p:txBody>
          <a:bodyPr anchor="t">
            <a:normAutofit/>
          </a:bodyPr>
          <a:lstStyle/>
          <a:p>
            <a:pPr marL="457200" lvl="0" indent="-3111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 sz="1100" dirty="0"/>
              <a:t>Voos aleatórios efetuados por cucos e outras aves em que a sua duração é baseada na distribuição de </a:t>
            </a:r>
            <a:r>
              <a:rPr lang="pt-PT" sz="1100" dirty="0" err="1"/>
              <a:t>Lévy</a:t>
            </a:r>
            <a:endParaRPr lang="pt-PT" sz="1100" dirty="0"/>
          </a:p>
          <a:p>
            <a:pPr marL="146050">
              <a:lnSpc>
                <a:spcPct val="130000"/>
              </a:lnSpc>
              <a:spcBef>
                <a:spcPts val="0"/>
              </a:spcBef>
              <a:buSzPts val="1300"/>
            </a:pP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Xi (t+1)=Xi t + α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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Levy(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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</a:p>
          <a:p>
            <a:pPr marL="457200" lvl="0" indent="-3111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pt-PT" sz="1100" dirty="0"/>
          </a:p>
          <a:p>
            <a:pPr marL="457200" lvl="0" indent="-3111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 sz="1100" dirty="0"/>
              <a:t>Caracterizados por mudanças repentinas de direção, usualmente de 90º </a:t>
            </a:r>
          </a:p>
          <a:p>
            <a:pPr marL="457200" lvl="0" indent="-3111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 sz="1100" dirty="0"/>
              <a:t>Mais eficiente que outros tipos de voo em áreas de pesquisa de grande escala, devido ao facto do voo de </a:t>
            </a:r>
            <a:r>
              <a:rPr lang="pt-PT" sz="1100" dirty="0" err="1"/>
              <a:t>Lévy</a:t>
            </a:r>
            <a:r>
              <a:rPr lang="pt-PT" sz="1100" dirty="0"/>
              <a:t> melhorar exponencialmente em relação a voos aleatórios</a:t>
            </a:r>
          </a:p>
          <a:p>
            <a:pPr marL="457200" lvl="0" indent="-3111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 sz="1100" dirty="0"/>
              <a:t>O voo de </a:t>
            </a:r>
            <a:r>
              <a:rPr lang="pt-PT" sz="1100" dirty="0" err="1"/>
              <a:t>Lévy</a:t>
            </a:r>
            <a:r>
              <a:rPr lang="pt-PT" sz="1100" dirty="0"/>
              <a:t> pode melhorar o número de iterações de algoritmos de otimização em cerca de 4 ordens em relação a um voo aleatório</a:t>
            </a:r>
          </a:p>
          <a:p>
            <a:pPr>
              <a:lnSpc>
                <a:spcPct val="130000"/>
              </a:lnSpc>
            </a:pPr>
            <a:endParaRPr lang="pt-PT" sz="11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30C4223-3BA5-47B1-872B-C74FC94D3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163" y="2073722"/>
            <a:ext cx="3004022" cy="303950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1CF7BFC-0A02-4106-88A8-CCC0D9444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144405"/>
            <a:ext cx="8150087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167A8C-FFEF-4D1B-8459-E2BB5C045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CA3DFBE-30A6-4BDE-9238-14F3652B4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2523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32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235" y="758246"/>
            <a:ext cx="4658480" cy="53863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733041-D891-435E-BAA1-C4D1E7AF8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1072110"/>
            <a:ext cx="3611029" cy="1862345"/>
          </a:xfr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 sz="3300"/>
              <a:t>CSO</a:t>
            </a:r>
            <a:br>
              <a:rPr lang="en-US" sz="3300"/>
            </a:br>
            <a:r>
              <a:rPr lang="en-US" sz="3300"/>
              <a:t>Pseudocódigo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60C0F7-61A6-4E64-A77E-AFBD8112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84060" y="0"/>
            <a:ext cx="7507940" cy="765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674D296-3730-4EA0-BF3C-B8BE1623B939}"/>
              </a:ext>
            </a:extLst>
          </p:cNvPr>
          <p:cNvSpPr txBox="1"/>
          <p:nvPr/>
        </p:nvSpPr>
        <p:spPr>
          <a:xfrm>
            <a:off x="637874" y="2934455"/>
            <a:ext cx="3616073" cy="2840139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/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Hiper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parametros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Pa-&gt;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probabilidade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ovo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ser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detetado</a:t>
            </a:r>
            <a:endParaRPr lang="en-US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N-&gt;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número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ninhos</a:t>
            </a:r>
            <a:endParaRPr lang="en-US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Google Shape;125;p19" descr="Uma imagem com texto&#10;&#10;Descrição gerada automaticamente">
            <a:extLst>
              <a:ext uri="{FF2B5EF4-FFF2-40B4-BE49-F238E27FC236}">
                <a16:creationId xmlns:a16="http://schemas.microsoft.com/office/drawing/2014/main" id="{B99A21AD-7291-4DE1-B131-E6B0E57C76C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714" y="2264539"/>
            <a:ext cx="6514470" cy="2328922"/>
          </a:xfrm>
          <a:prstGeom prst="rect">
            <a:avLst/>
          </a:prstGeom>
          <a:noFill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" y="6144564"/>
            <a:ext cx="4656246" cy="713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122" y="6167615"/>
            <a:ext cx="747382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624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7134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33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5B4A3B-21F4-4A72-8614-3B394A56B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PSO </a:t>
            </a:r>
            <a:r>
              <a:rPr lang="pt-PT" dirty="0" err="1"/>
              <a:t>vs</a:t>
            </a:r>
            <a:r>
              <a:rPr lang="pt-PT" dirty="0"/>
              <a:t> CSO</a:t>
            </a:r>
          </a:p>
        </p:txBody>
      </p:sp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4725C7C3-B33C-4473-A35A-6728C14205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9424028"/>
              </p:ext>
            </p:extLst>
          </p:nvPr>
        </p:nvGraphicFramePr>
        <p:xfrm>
          <a:off x="5376882" y="1455313"/>
          <a:ext cx="6172200" cy="1206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1516655537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661134109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377520426"/>
                    </a:ext>
                  </a:extLst>
                </a:gridCol>
              </a:tblGrid>
              <a:tr h="315835"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CSO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PSO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762555"/>
                  </a:ext>
                </a:extLst>
              </a:tr>
              <a:tr h="469775">
                <a:tc>
                  <a:txBody>
                    <a:bodyPr/>
                    <a:lstStyle/>
                    <a:p>
                      <a:r>
                        <a:rPr lang="pt-PT" dirty="0"/>
                        <a:t>Parâmetros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478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Implementação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+Simples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+Complexo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684295"/>
                  </a:ext>
                </a:extLst>
              </a:tr>
            </a:tbl>
          </a:graphicData>
        </a:graphic>
      </p:graphicFrame>
      <p:sp>
        <p:nvSpPr>
          <p:cNvPr id="11" name="CaixaDeTexto 10">
            <a:extLst>
              <a:ext uri="{FF2B5EF4-FFF2-40B4-BE49-F238E27FC236}">
                <a16:creationId xmlns:a16="http://schemas.microsoft.com/office/drawing/2014/main" id="{81DF3BEE-9ABC-4963-A28F-7DFC32B3B364}"/>
              </a:ext>
            </a:extLst>
          </p:cNvPr>
          <p:cNvSpPr txBox="1"/>
          <p:nvPr/>
        </p:nvSpPr>
        <p:spPr>
          <a:xfrm>
            <a:off x="7782250" y="914400"/>
            <a:ext cx="146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>
                <a:solidFill>
                  <a:srgbClr val="00B050"/>
                </a:solidFill>
              </a:rPr>
              <a:t>Vantagens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81CB9B8-7438-4AE6-8FFF-6482CB33B9DC}"/>
              </a:ext>
            </a:extLst>
          </p:cNvPr>
          <p:cNvSpPr txBox="1"/>
          <p:nvPr/>
        </p:nvSpPr>
        <p:spPr>
          <a:xfrm>
            <a:off x="7581778" y="3820973"/>
            <a:ext cx="1900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>
                <a:solidFill>
                  <a:srgbClr val="FF0000"/>
                </a:solidFill>
              </a:rPr>
              <a:t>Desvantagens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72E240F-4CE7-4BDB-9644-CE53602075BC}"/>
              </a:ext>
            </a:extLst>
          </p:cNvPr>
          <p:cNvSpPr txBox="1"/>
          <p:nvPr/>
        </p:nvSpPr>
        <p:spPr>
          <a:xfrm>
            <a:off x="4957010" y="4321808"/>
            <a:ext cx="7234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Devido á aleatoriedade dos voos de </a:t>
            </a:r>
            <a:r>
              <a:rPr lang="pt-PT" dirty="0" err="1"/>
              <a:t>Lévy</a:t>
            </a:r>
            <a:r>
              <a:rPr lang="pt-PT" dirty="0"/>
              <a:t>, a velocidade de convergência reduz-se.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A efetividade diminui significativamente quando chegada á solução ótima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1B0D925-A711-4453-A568-4979DE2404E7}"/>
              </a:ext>
            </a:extLst>
          </p:cNvPr>
          <p:cNvSpPr txBox="1"/>
          <p:nvPr/>
        </p:nvSpPr>
        <p:spPr>
          <a:xfrm>
            <a:off x="5032395" y="2967335"/>
            <a:ext cx="6861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Tal como o PSO pode ser utilizado na </a:t>
            </a:r>
            <a:r>
              <a:rPr lang="pt-PT" dirty="0" err="1"/>
              <a:t>optimização</a:t>
            </a:r>
            <a:r>
              <a:rPr lang="pt-PT" dirty="0"/>
              <a:t> de </a:t>
            </a:r>
            <a:r>
              <a:rPr lang="pt-PT" dirty="0" err="1"/>
              <a:t>hiper</a:t>
            </a:r>
            <a:r>
              <a:rPr lang="pt-PT" dirty="0"/>
              <a:t> parâmetros.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77960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2F86B6-D4E1-4236-9AA0-ACA756539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118" y="736457"/>
            <a:ext cx="3688450" cy="5197498"/>
          </a:xfrm>
        </p:spPr>
        <p:txBody>
          <a:bodyPr/>
          <a:lstStyle/>
          <a:p>
            <a:r>
              <a:rPr lang="pt-PT" dirty="0"/>
              <a:t>Análise de desempenho</a:t>
            </a:r>
            <a:br>
              <a:rPr lang="pt-PT" dirty="0"/>
            </a:br>
            <a:endParaRPr lang="pt-PT" dirty="0"/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D58B6A25-39E6-43A3-A9D0-41B06D2EB6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314" y="1659919"/>
            <a:ext cx="7168686" cy="158785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088D678-76D3-419C-B2EE-46325ED4B260}"/>
              </a:ext>
            </a:extLst>
          </p:cNvPr>
          <p:cNvSpPr txBox="1"/>
          <p:nvPr/>
        </p:nvSpPr>
        <p:spPr>
          <a:xfrm>
            <a:off x="6288505" y="1106905"/>
            <a:ext cx="2435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Funções </a:t>
            </a:r>
            <a:r>
              <a:rPr lang="pt-PT" dirty="0" err="1"/>
              <a:t>benchmark</a:t>
            </a:r>
            <a:endParaRPr lang="pt-PT" dirty="0"/>
          </a:p>
        </p:txBody>
      </p:sp>
      <p:pic>
        <p:nvPicPr>
          <p:cNvPr id="8" name="Imagem 7" descr="Uma imagem com texto&#10;&#10;Descrição gerada automaticamente">
            <a:extLst>
              <a:ext uri="{FF2B5EF4-FFF2-40B4-BE49-F238E27FC236}">
                <a16:creationId xmlns:a16="http://schemas.microsoft.com/office/drawing/2014/main" id="{CDDBE89D-DAAB-4D4B-A405-FF6550997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416" y="3707916"/>
            <a:ext cx="398145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503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21344-0121-4AF9-B7A8-19BEE0391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Resultados</a:t>
            </a:r>
            <a:br>
              <a:rPr lang="pt-PT" dirty="0"/>
            </a:br>
            <a:r>
              <a:rPr lang="pt-PT" dirty="0"/>
              <a:t>Função </a:t>
            </a:r>
            <a:r>
              <a:rPr lang="pt-PT" dirty="0" err="1"/>
              <a:t>Ackley</a:t>
            </a:r>
            <a:endParaRPr lang="pt-PT" dirty="0"/>
          </a:p>
        </p:txBody>
      </p:sp>
      <p:graphicFrame>
        <p:nvGraphicFramePr>
          <p:cNvPr id="4" name="Marcador de Posição de Conteúdo 3">
            <a:extLst>
              <a:ext uri="{FF2B5EF4-FFF2-40B4-BE49-F238E27FC236}">
                <a16:creationId xmlns:a16="http://schemas.microsoft.com/office/drawing/2014/main" id="{669A1A31-EF89-4ACE-900F-CF213342D4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6944808"/>
              </p:ext>
            </p:extLst>
          </p:nvPr>
        </p:nvGraphicFramePr>
        <p:xfrm>
          <a:off x="5239933" y="1709666"/>
          <a:ext cx="6595992" cy="365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9463">
                  <a:extLst>
                    <a:ext uri="{9D8B030D-6E8A-4147-A177-3AD203B41FA5}">
                      <a16:colId xmlns:a16="http://schemas.microsoft.com/office/drawing/2014/main" val="3206510569"/>
                    </a:ext>
                  </a:extLst>
                </a:gridCol>
                <a:gridCol w="1488454">
                  <a:extLst>
                    <a:ext uri="{9D8B030D-6E8A-4147-A177-3AD203B41FA5}">
                      <a16:colId xmlns:a16="http://schemas.microsoft.com/office/drawing/2014/main" val="2663209978"/>
                    </a:ext>
                  </a:extLst>
                </a:gridCol>
                <a:gridCol w="1087300">
                  <a:extLst>
                    <a:ext uri="{9D8B030D-6E8A-4147-A177-3AD203B41FA5}">
                      <a16:colId xmlns:a16="http://schemas.microsoft.com/office/drawing/2014/main" val="1680261993"/>
                    </a:ext>
                  </a:extLst>
                </a:gridCol>
                <a:gridCol w="1301195">
                  <a:extLst>
                    <a:ext uri="{9D8B030D-6E8A-4147-A177-3AD203B41FA5}">
                      <a16:colId xmlns:a16="http://schemas.microsoft.com/office/drawing/2014/main" val="3449666887"/>
                    </a:ext>
                  </a:extLst>
                </a:gridCol>
                <a:gridCol w="1499580">
                  <a:extLst>
                    <a:ext uri="{9D8B030D-6E8A-4147-A177-3AD203B41FA5}">
                      <a16:colId xmlns:a16="http://schemas.microsoft.com/office/drawing/2014/main" val="39689128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</a:rPr>
                        <a:t>Pa</a:t>
                      </a:r>
                      <a:endParaRPr lang="pt-PT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</a:rPr>
                        <a:t>0.1</a:t>
                      </a:r>
                      <a:endParaRPr lang="pt-PT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pt-PT" sz="1200" dirty="0">
                          <a:effectLst/>
                        </a:rPr>
                        <a:t>0.25</a:t>
                      </a:r>
                      <a:endParaRPr lang="pt-PT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</a:rPr>
                        <a:t>0.5</a:t>
                      </a:r>
                      <a:endParaRPr lang="pt-PT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</a:rPr>
                        <a:t>0.75</a:t>
                      </a:r>
                      <a:endParaRPr lang="pt-PT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82587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</a:rPr>
                        <a:t>Gbest</a:t>
                      </a:r>
                      <a:endParaRPr lang="pt-PT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pt-PT" sz="1200" dirty="0">
                          <a:effectLst/>
                        </a:rPr>
                        <a:t>-0.058, -0.1455</a:t>
                      </a:r>
                      <a:endParaRPr lang="pt-PT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pt-PT" sz="1200" dirty="0">
                          <a:effectLst/>
                        </a:rPr>
                        <a:t>0.047, 0.62</a:t>
                      </a:r>
                      <a:endParaRPr lang="pt-PT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</a:rPr>
                        <a:t>-0.02, -0.36</a:t>
                      </a:r>
                      <a:endParaRPr lang="pt-PT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pt-PT" sz="1200" dirty="0">
                          <a:effectLst/>
                        </a:rPr>
                        <a:t>-0.0001,5.989e-5</a:t>
                      </a:r>
                      <a:endParaRPr lang="pt-PT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8801027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10FD592B-29BB-44C8-864B-8101FC3F6E1E}"/>
              </a:ext>
            </a:extLst>
          </p:cNvPr>
          <p:cNvSpPr txBox="1"/>
          <p:nvPr/>
        </p:nvSpPr>
        <p:spPr>
          <a:xfrm>
            <a:off x="5744308" y="1082076"/>
            <a:ext cx="355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Nest-&gt;100 	Pa-&gt; Variável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7E9F3F9E-C30C-4F7E-99B4-985E54B843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948641"/>
              </p:ext>
            </p:extLst>
          </p:nvPr>
        </p:nvGraphicFramePr>
        <p:xfrm>
          <a:off x="5518260" y="4052889"/>
          <a:ext cx="5924559" cy="548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5055">
                  <a:extLst>
                    <a:ext uri="{9D8B030D-6E8A-4147-A177-3AD203B41FA5}">
                      <a16:colId xmlns:a16="http://schemas.microsoft.com/office/drawing/2014/main" val="465692620"/>
                    </a:ext>
                  </a:extLst>
                </a:gridCol>
                <a:gridCol w="1089660">
                  <a:extLst>
                    <a:ext uri="{9D8B030D-6E8A-4147-A177-3AD203B41FA5}">
                      <a16:colId xmlns:a16="http://schemas.microsoft.com/office/drawing/2014/main" val="567462148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2642724106"/>
                    </a:ext>
                  </a:extLst>
                </a:gridCol>
                <a:gridCol w="1410195">
                  <a:extLst>
                    <a:ext uri="{9D8B030D-6E8A-4147-A177-3AD203B41FA5}">
                      <a16:colId xmlns:a16="http://schemas.microsoft.com/office/drawing/2014/main" val="2456386835"/>
                    </a:ext>
                  </a:extLst>
                </a:gridCol>
                <a:gridCol w="1273324">
                  <a:extLst>
                    <a:ext uri="{9D8B030D-6E8A-4147-A177-3AD203B41FA5}">
                      <a16:colId xmlns:a16="http://schemas.microsoft.com/office/drawing/2014/main" val="12480033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</a:rPr>
                        <a:t>Nest</a:t>
                      </a:r>
                      <a:endParaRPr lang="pt-PT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</a:rPr>
                        <a:t>200</a:t>
                      </a:r>
                      <a:endParaRPr lang="pt-PT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</a:rPr>
                        <a:t>400</a:t>
                      </a:r>
                      <a:endParaRPr lang="pt-PT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</a:rPr>
                        <a:t>1000</a:t>
                      </a:r>
                      <a:endParaRPr lang="pt-PT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</a:rPr>
                        <a:t>10000</a:t>
                      </a:r>
                      <a:endParaRPr lang="pt-PT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8941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</a:rPr>
                        <a:t>Gbest</a:t>
                      </a:r>
                      <a:endParaRPr lang="pt-PT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pt-PT" sz="1200" dirty="0">
                          <a:effectLst/>
                        </a:rPr>
                        <a:t>0.00517,0.0007</a:t>
                      </a:r>
                      <a:endParaRPr lang="pt-PT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</a:rPr>
                        <a:t>0.085,-0.098</a:t>
                      </a:r>
                      <a:endParaRPr lang="pt-PT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</a:rPr>
                        <a:t>-7.421e-6,0.004</a:t>
                      </a:r>
                      <a:endParaRPr lang="pt-PT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pt-PT" sz="1200" dirty="0">
                          <a:effectLst/>
                        </a:rPr>
                        <a:t>2.733e-8,0.028</a:t>
                      </a:r>
                      <a:endParaRPr lang="pt-PT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1990645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1751E1BB-6137-4FB8-9F72-61197BC86741}"/>
              </a:ext>
            </a:extLst>
          </p:cNvPr>
          <p:cNvSpPr txBox="1"/>
          <p:nvPr/>
        </p:nvSpPr>
        <p:spPr>
          <a:xfrm>
            <a:off x="5518259" y="3490656"/>
            <a:ext cx="4676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Nest-&gt;Variável 		Pa-&gt;0.5</a:t>
            </a:r>
          </a:p>
        </p:txBody>
      </p:sp>
    </p:spTree>
    <p:extLst>
      <p:ext uri="{BB962C8B-B14F-4D97-AF65-F5344CB8AC3E}">
        <p14:creationId xmlns:p14="http://schemas.microsoft.com/office/powerpoint/2010/main" val="1076724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5F8EE4-6456-40FD-BF72-9ABC29244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920" y="705113"/>
            <a:ext cx="4144710" cy="5197498"/>
          </a:xfrm>
        </p:spPr>
        <p:txBody>
          <a:bodyPr/>
          <a:lstStyle/>
          <a:p>
            <a:r>
              <a:rPr lang="pt-PT" dirty="0"/>
              <a:t>Resultados</a:t>
            </a:r>
            <a:br>
              <a:rPr lang="pt-PT" dirty="0"/>
            </a:br>
            <a:r>
              <a:rPr lang="pt-PT" dirty="0"/>
              <a:t>Função esfera</a:t>
            </a:r>
            <a:br>
              <a:rPr lang="pt-PT" dirty="0"/>
            </a:br>
            <a:r>
              <a:rPr lang="pt-PT" dirty="0"/>
              <a:t>Dimensão 2</a:t>
            </a:r>
          </a:p>
        </p:txBody>
      </p:sp>
      <p:graphicFrame>
        <p:nvGraphicFramePr>
          <p:cNvPr id="4" name="Marcador de Posição de Conteúdo 3">
            <a:extLst>
              <a:ext uri="{FF2B5EF4-FFF2-40B4-BE49-F238E27FC236}">
                <a16:creationId xmlns:a16="http://schemas.microsoft.com/office/drawing/2014/main" id="{3B579C2D-3EA5-48EA-B5A6-4209204F7D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2684670"/>
              </p:ext>
            </p:extLst>
          </p:nvPr>
        </p:nvGraphicFramePr>
        <p:xfrm>
          <a:off x="5725318" y="1659376"/>
          <a:ext cx="5577840" cy="548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879230864"/>
                    </a:ext>
                  </a:extLst>
                </a:gridCol>
                <a:gridCol w="1078865">
                  <a:extLst>
                    <a:ext uri="{9D8B030D-6E8A-4147-A177-3AD203B41FA5}">
                      <a16:colId xmlns:a16="http://schemas.microsoft.com/office/drawing/2014/main" val="2515396481"/>
                    </a:ext>
                  </a:extLst>
                </a:gridCol>
                <a:gridCol w="1078865">
                  <a:extLst>
                    <a:ext uri="{9D8B030D-6E8A-4147-A177-3AD203B41FA5}">
                      <a16:colId xmlns:a16="http://schemas.microsoft.com/office/drawing/2014/main" val="3526941489"/>
                    </a:ext>
                  </a:extLst>
                </a:gridCol>
                <a:gridCol w="1078865">
                  <a:extLst>
                    <a:ext uri="{9D8B030D-6E8A-4147-A177-3AD203B41FA5}">
                      <a16:colId xmlns:a16="http://schemas.microsoft.com/office/drawing/2014/main" val="2951094141"/>
                    </a:ext>
                  </a:extLst>
                </a:gridCol>
                <a:gridCol w="1263015">
                  <a:extLst>
                    <a:ext uri="{9D8B030D-6E8A-4147-A177-3AD203B41FA5}">
                      <a16:colId xmlns:a16="http://schemas.microsoft.com/office/drawing/2014/main" val="4605086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</a:rPr>
                        <a:t>Pa</a:t>
                      </a:r>
                      <a:endParaRPr lang="pt-PT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</a:rPr>
                        <a:t>0.1</a:t>
                      </a:r>
                      <a:endParaRPr lang="pt-PT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</a:rPr>
                        <a:t>0.25</a:t>
                      </a:r>
                      <a:endParaRPr lang="pt-PT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</a:rPr>
                        <a:t>0.5</a:t>
                      </a:r>
                      <a:endParaRPr lang="pt-PT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</a:rPr>
                        <a:t>0.75</a:t>
                      </a:r>
                      <a:endParaRPr lang="pt-PT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60160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</a:rPr>
                        <a:t>Gbest</a:t>
                      </a:r>
                      <a:endParaRPr lang="pt-PT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</a:rPr>
                        <a:t>0.12, -0.272</a:t>
                      </a:r>
                      <a:endParaRPr lang="pt-PT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</a:rPr>
                        <a:t>0.245, -0.045</a:t>
                      </a:r>
                      <a:endParaRPr lang="pt-PT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</a:rPr>
                        <a:t>-0.033, -0.096</a:t>
                      </a:r>
                      <a:endParaRPr lang="pt-PT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pt-PT" sz="1200" dirty="0">
                          <a:effectLst/>
                        </a:rPr>
                        <a:t>-0.034,-0.035</a:t>
                      </a:r>
                      <a:endParaRPr lang="pt-PT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4492760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1A9656BF-5F9F-4553-996A-D54E18655CB5}"/>
              </a:ext>
            </a:extLst>
          </p:cNvPr>
          <p:cNvSpPr txBox="1"/>
          <p:nvPr/>
        </p:nvSpPr>
        <p:spPr>
          <a:xfrm>
            <a:off x="5744308" y="1082076"/>
            <a:ext cx="355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Nest-&gt;100 Pa-&gt; Variável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19D9233A-ADA6-43F9-8F67-161B8CEDBE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936001"/>
              </p:ext>
            </p:extLst>
          </p:nvPr>
        </p:nvGraphicFramePr>
        <p:xfrm>
          <a:off x="5725318" y="4018016"/>
          <a:ext cx="5746246" cy="548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5055">
                  <a:extLst>
                    <a:ext uri="{9D8B030D-6E8A-4147-A177-3AD203B41FA5}">
                      <a16:colId xmlns:a16="http://schemas.microsoft.com/office/drawing/2014/main" val="341448006"/>
                    </a:ext>
                  </a:extLst>
                </a:gridCol>
                <a:gridCol w="1089660">
                  <a:extLst>
                    <a:ext uri="{9D8B030D-6E8A-4147-A177-3AD203B41FA5}">
                      <a16:colId xmlns:a16="http://schemas.microsoft.com/office/drawing/2014/main" val="2691489876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244678226"/>
                    </a:ext>
                  </a:extLst>
                </a:gridCol>
                <a:gridCol w="1166495">
                  <a:extLst>
                    <a:ext uri="{9D8B030D-6E8A-4147-A177-3AD203B41FA5}">
                      <a16:colId xmlns:a16="http://schemas.microsoft.com/office/drawing/2014/main" val="2233510260"/>
                    </a:ext>
                  </a:extLst>
                </a:gridCol>
                <a:gridCol w="1338711">
                  <a:extLst>
                    <a:ext uri="{9D8B030D-6E8A-4147-A177-3AD203B41FA5}">
                      <a16:colId xmlns:a16="http://schemas.microsoft.com/office/drawing/2014/main" val="23082471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</a:rPr>
                        <a:t>Nest</a:t>
                      </a:r>
                      <a:endParaRPr lang="pt-PT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</a:rPr>
                        <a:t>200</a:t>
                      </a:r>
                      <a:endParaRPr lang="pt-PT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</a:rPr>
                        <a:t>400</a:t>
                      </a:r>
                      <a:endParaRPr lang="pt-PT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</a:rPr>
                        <a:t>1000</a:t>
                      </a:r>
                      <a:endParaRPr lang="pt-PT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</a:rPr>
                        <a:t>10000</a:t>
                      </a:r>
                      <a:endParaRPr lang="pt-PT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93182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</a:rPr>
                        <a:t>Gbest</a:t>
                      </a:r>
                      <a:endParaRPr lang="pt-PT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</a:rPr>
                        <a:t>0.075,-0.043</a:t>
                      </a:r>
                      <a:endParaRPr lang="pt-PT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</a:rPr>
                        <a:t>0.0046,-0.0021</a:t>
                      </a:r>
                      <a:endParaRPr lang="pt-PT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</a:rPr>
                        <a:t>0.01062,0.076</a:t>
                      </a:r>
                      <a:endParaRPr lang="pt-PT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pt-PT" sz="1200" dirty="0">
                          <a:effectLst/>
                        </a:rPr>
                        <a:t>-0.044,0.0021</a:t>
                      </a:r>
                      <a:endParaRPr lang="pt-PT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803844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AD1AB2BE-FE28-4772-894B-7DF736EAC9A8}"/>
              </a:ext>
            </a:extLst>
          </p:cNvPr>
          <p:cNvSpPr txBox="1"/>
          <p:nvPr/>
        </p:nvSpPr>
        <p:spPr>
          <a:xfrm>
            <a:off x="6096000" y="3507748"/>
            <a:ext cx="355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Nest-&gt;Variável Pa-&gt;0.5</a:t>
            </a:r>
          </a:p>
        </p:txBody>
      </p:sp>
    </p:spTree>
    <p:extLst>
      <p:ext uri="{BB962C8B-B14F-4D97-AF65-F5344CB8AC3E}">
        <p14:creationId xmlns:p14="http://schemas.microsoft.com/office/powerpoint/2010/main" val="2824070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6196FF-63C9-473B-9F4B-3C221C39D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650" y="705113"/>
            <a:ext cx="4213076" cy="5197498"/>
          </a:xfrm>
        </p:spPr>
        <p:txBody>
          <a:bodyPr/>
          <a:lstStyle/>
          <a:p>
            <a:r>
              <a:rPr lang="pt-PT" dirty="0"/>
              <a:t>Resultados</a:t>
            </a:r>
            <a:br>
              <a:rPr lang="pt-PT" dirty="0"/>
            </a:br>
            <a:r>
              <a:rPr lang="pt-PT" dirty="0"/>
              <a:t>Função esfera Dimensão 3</a:t>
            </a:r>
          </a:p>
        </p:txBody>
      </p:sp>
      <p:graphicFrame>
        <p:nvGraphicFramePr>
          <p:cNvPr id="4" name="Marcador de Posição de Conteúdo 3">
            <a:extLst>
              <a:ext uri="{FF2B5EF4-FFF2-40B4-BE49-F238E27FC236}">
                <a16:creationId xmlns:a16="http://schemas.microsoft.com/office/drawing/2014/main" id="{18430303-F4F2-41A2-91E6-06F2FDF066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6969445"/>
              </p:ext>
            </p:extLst>
          </p:nvPr>
        </p:nvGraphicFramePr>
        <p:xfrm>
          <a:off x="5692516" y="1718627"/>
          <a:ext cx="5577840" cy="934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2126009581"/>
                    </a:ext>
                  </a:extLst>
                </a:gridCol>
                <a:gridCol w="1078865">
                  <a:extLst>
                    <a:ext uri="{9D8B030D-6E8A-4147-A177-3AD203B41FA5}">
                      <a16:colId xmlns:a16="http://schemas.microsoft.com/office/drawing/2014/main" val="1657636513"/>
                    </a:ext>
                  </a:extLst>
                </a:gridCol>
                <a:gridCol w="1078865">
                  <a:extLst>
                    <a:ext uri="{9D8B030D-6E8A-4147-A177-3AD203B41FA5}">
                      <a16:colId xmlns:a16="http://schemas.microsoft.com/office/drawing/2014/main" val="1070244403"/>
                    </a:ext>
                  </a:extLst>
                </a:gridCol>
                <a:gridCol w="1078865">
                  <a:extLst>
                    <a:ext uri="{9D8B030D-6E8A-4147-A177-3AD203B41FA5}">
                      <a16:colId xmlns:a16="http://schemas.microsoft.com/office/drawing/2014/main" val="1703930664"/>
                    </a:ext>
                  </a:extLst>
                </a:gridCol>
                <a:gridCol w="1263015">
                  <a:extLst>
                    <a:ext uri="{9D8B030D-6E8A-4147-A177-3AD203B41FA5}">
                      <a16:colId xmlns:a16="http://schemas.microsoft.com/office/drawing/2014/main" val="36133899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</a:rPr>
                        <a:t>Pa</a:t>
                      </a:r>
                      <a:endParaRPr lang="pt-PT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</a:rPr>
                        <a:t>0.1</a:t>
                      </a:r>
                      <a:endParaRPr lang="pt-PT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</a:rPr>
                        <a:t>0.25</a:t>
                      </a:r>
                      <a:endParaRPr lang="pt-PT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</a:rPr>
                        <a:t>0.5</a:t>
                      </a:r>
                      <a:endParaRPr lang="pt-PT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</a:rPr>
                        <a:t>0.75</a:t>
                      </a:r>
                      <a:endParaRPr lang="pt-PT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2844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</a:rPr>
                        <a:t>Gbest</a:t>
                      </a:r>
                      <a:endParaRPr lang="pt-PT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</a:rPr>
                        <a:t>0.418,</a:t>
                      </a:r>
                    </a:p>
                    <a:p>
                      <a:pPr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</a:rPr>
                        <a:t>-0.047,</a:t>
                      </a:r>
                    </a:p>
                    <a:p>
                      <a:pPr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</a:rPr>
                        <a:t>0.02</a:t>
                      </a:r>
                      <a:endParaRPr lang="pt-PT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</a:rPr>
                        <a:t>0.313,</a:t>
                      </a:r>
                    </a:p>
                    <a:p>
                      <a:pPr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</a:rPr>
                        <a:t>-0.0001,</a:t>
                      </a:r>
                    </a:p>
                    <a:p>
                      <a:pPr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</a:rPr>
                        <a:t>-0.053</a:t>
                      </a:r>
                      <a:endParaRPr lang="pt-PT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</a:rPr>
                        <a:t>0.178,</a:t>
                      </a:r>
                    </a:p>
                    <a:p>
                      <a:pPr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</a:rPr>
                        <a:t>-0.226,</a:t>
                      </a:r>
                    </a:p>
                    <a:p>
                      <a:pPr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</a:rPr>
                        <a:t>-0.009</a:t>
                      </a:r>
                      <a:endParaRPr lang="pt-PT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pt-PT" sz="1200" dirty="0">
                          <a:effectLst/>
                        </a:rPr>
                        <a:t>-5.5e-15,</a:t>
                      </a:r>
                    </a:p>
                    <a:p>
                      <a:pPr>
                        <a:spcAft>
                          <a:spcPts val="800"/>
                        </a:spcAft>
                      </a:pPr>
                      <a:r>
                        <a:rPr lang="pt-PT" sz="1200" dirty="0">
                          <a:effectLst/>
                        </a:rPr>
                        <a:t>-7.02e-16,</a:t>
                      </a:r>
                    </a:p>
                    <a:p>
                      <a:pPr>
                        <a:spcAft>
                          <a:spcPts val="800"/>
                        </a:spcAft>
                      </a:pPr>
                      <a:r>
                        <a:rPr lang="pt-PT" sz="1200" dirty="0">
                          <a:effectLst/>
                        </a:rPr>
                        <a:t>-3.35e-15</a:t>
                      </a:r>
                      <a:endParaRPr lang="pt-PT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078553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6C0C890-A209-4F14-97A2-393A861E7C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289982"/>
              </p:ext>
            </p:extLst>
          </p:nvPr>
        </p:nvGraphicFramePr>
        <p:xfrm>
          <a:off x="5692516" y="4310351"/>
          <a:ext cx="5577840" cy="1219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3342960642"/>
                    </a:ext>
                  </a:extLst>
                </a:gridCol>
                <a:gridCol w="1078865">
                  <a:extLst>
                    <a:ext uri="{9D8B030D-6E8A-4147-A177-3AD203B41FA5}">
                      <a16:colId xmlns:a16="http://schemas.microsoft.com/office/drawing/2014/main" val="3539182575"/>
                    </a:ext>
                  </a:extLst>
                </a:gridCol>
                <a:gridCol w="1078865">
                  <a:extLst>
                    <a:ext uri="{9D8B030D-6E8A-4147-A177-3AD203B41FA5}">
                      <a16:colId xmlns:a16="http://schemas.microsoft.com/office/drawing/2014/main" val="3891543213"/>
                    </a:ext>
                  </a:extLst>
                </a:gridCol>
                <a:gridCol w="1078865">
                  <a:extLst>
                    <a:ext uri="{9D8B030D-6E8A-4147-A177-3AD203B41FA5}">
                      <a16:colId xmlns:a16="http://schemas.microsoft.com/office/drawing/2014/main" val="3266064766"/>
                    </a:ext>
                  </a:extLst>
                </a:gridCol>
                <a:gridCol w="1263015">
                  <a:extLst>
                    <a:ext uri="{9D8B030D-6E8A-4147-A177-3AD203B41FA5}">
                      <a16:colId xmlns:a16="http://schemas.microsoft.com/office/drawing/2014/main" val="34418124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</a:rPr>
                        <a:t>Nest</a:t>
                      </a:r>
                      <a:endParaRPr lang="pt-PT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</a:rPr>
                        <a:t>200</a:t>
                      </a:r>
                      <a:endParaRPr lang="pt-PT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</a:rPr>
                        <a:t>400</a:t>
                      </a:r>
                      <a:endParaRPr lang="pt-PT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</a:rPr>
                        <a:t>1000</a:t>
                      </a:r>
                      <a:endParaRPr lang="pt-PT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</a:rPr>
                        <a:t>10000</a:t>
                      </a:r>
                      <a:endParaRPr lang="pt-PT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72598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</a:rPr>
                        <a:t>Gbest</a:t>
                      </a:r>
                      <a:endParaRPr lang="pt-PT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</a:rPr>
                        <a:t>-3.71e-11,</a:t>
                      </a:r>
                    </a:p>
                    <a:p>
                      <a:pPr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</a:rPr>
                        <a:t>2.46e-10,</a:t>
                      </a:r>
                    </a:p>
                    <a:p>
                      <a:pPr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</a:rPr>
                        <a:t>1.05e-9</a:t>
                      </a:r>
                      <a:endParaRPr lang="pt-PT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</a:rPr>
                        <a:t>-0.195,</a:t>
                      </a:r>
                    </a:p>
                    <a:p>
                      <a:pPr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</a:rPr>
                        <a:t>-0.018,</a:t>
                      </a:r>
                    </a:p>
                    <a:p>
                      <a:pPr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</a:rPr>
                        <a:t>0.09</a:t>
                      </a:r>
                      <a:endParaRPr lang="pt-PT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</a:rPr>
                        <a:t>-0.157,</a:t>
                      </a:r>
                    </a:p>
                    <a:p>
                      <a:pPr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</a:rPr>
                        <a:t>0.343,</a:t>
                      </a:r>
                    </a:p>
                    <a:p>
                      <a:pPr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</a:rPr>
                        <a:t>0.069</a:t>
                      </a:r>
                    </a:p>
                    <a:p>
                      <a:pPr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</a:rPr>
                        <a:t> </a:t>
                      </a:r>
                      <a:endParaRPr lang="pt-PT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pt-PT" sz="1200" dirty="0">
                          <a:effectLst/>
                        </a:rPr>
                        <a:t>-0.00089,</a:t>
                      </a:r>
                    </a:p>
                    <a:p>
                      <a:pPr>
                        <a:spcAft>
                          <a:spcPts val="800"/>
                        </a:spcAft>
                      </a:pPr>
                      <a:r>
                        <a:rPr lang="pt-PT" sz="1200" dirty="0">
                          <a:effectLst/>
                        </a:rPr>
                        <a:t>0.0572,</a:t>
                      </a:r>
                    </a:p>
                    <a:p>
                      <a:pPr>
                        <a:spcAft>
                          <a:spcPts val="800"/>
                        </a:spcAft>
                      </a:pPr>
                      <a:r>
                        <a:rPr lang="pt-PT" sz="1200" dirty="0">
                          <a:effectLst/>
                        </a:rPr>
                        <a:t>-0.0220</a:t>
                      </a:r>
                      <a:endParaRPr lang="pt-PT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1359174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47FA25E5-5197-40A2-A94C-F82078D03042}"/>
              </a:ext>
            </a:extLst>
          </p:cNvPr>
          <p:cNvSpPr txBox="1"/>
          <p:nvPr/>
        </p:nvSpPr>
        <p:spPr>
          <a:xfrm>
            <a:off x="5744308" y="1082076"/>
            <a:ext cx="355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Nest-&gt;100 Pa-&gt; Variável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67E3362-05D2-4094-B8E5-E718EEE39FC4}"/>
              </a:ext>
            </a:extLst>
          </p:cNvPr>
          <p:cNvSpPr txBox="1"/>
          <p:nvPr/>
        </p:nvSpPr>
        <p:spPr>
          <a:xfrm>
            <a:off x="5692516" y="3533385"/>
            <a:ext cx="355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Nest-&gt;Variável Pa-&gt;0.5</a:t>
            </a:r>
          </a:p>
        </p:txBody>
      </p:sp>
    </p:spTree>
    <p:extLst>
      <p:ext uri="{BB962C8B-B14F-4D97-AF65-F5344CB8AC3E}">
        <p14:creationId xmlns:p14="http://schemas.microsoft.com/office/powerpoint/2010/main" val="284316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06343-1DB7-4B3A-ACD9-9584F189B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Resultados</a:t>
            </a:r>
            <a:br>
              <a:rPr lang="pt-PT" dirty="0"/>
            </a:br>
            <a:r>
              <a:rPr lang="pt-PT" dirty="0"/>
              <a:t>PSO </a:t>
            </a:r>
            <a:br>
              <a:rPr lang="pt-PT" dirty="0"/>
            </a:br>
            <a:r>
              <a:rPr lang="pt-PT" dirty="0" err="1"/>
              <a:t>vs</a:t>
            </a:r>
            <a:r>
              <a:rPr lang="pt-PT" dirty="0"/>
              <a:t> </a:t>
            </a:r>
            <a:br>
              <a:rPr lang="pt-PT" dirty="0"/>
            </a:br>
            <a:r>
              <a:rPr lang="pt-PT" dirty="0"/>
              <a:t>Melhor CSO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1BF89EC6-1A2A-46E3-9676-CBE47BD7CA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939487"/>
              </p:ext>
            </p:extLst>
          </p:nvPr>
        </p:nvGraphicFramePr>
        <p:xfrm>
          <a:off x="5484008" y="1499574"/>
          <a:ext cx="2012466" cy="6217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2466">
                  <a:extLst>
                    <a:ext uri="{9D8B030D-6E8A-4147-A177-3AD203B41FA5}">
                      <a16:colId xmlns:a16="http://schemas.microsoft.com/office/drawing/2014/main" val="2706388892"/>
                    </a:ext>
                  </a:extLst>
                </a:gridCol>
              </a:tblGrid>
              <a:tr h="310853">
                <a:tc>
                  <a:txBody>
                    <a:bodyPr/>
                    <a:lstStyle/>
                    <a:p>
                      <a:pPr algn="l">
                        <a:spcAft>
                          <a:spcPts val="800"/>
                        </a:spcAft>
                      </a:pPr>
                      <a:r>
                        <a:rPr lang="pt-PT" sz="1200" dirty="0">
                          <a:effectLst/>
                        </a:rPr>
                        <a:t>CSO Pa=0.5 n=10000</a:t>
                      </a:r>
                      <a:endParaRPr lang="pt-PT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4469017"/>
                  </a:ext>
                </a:extLst>
              </a:tr>
              <a:tr h="310853">
                <a:tc>
                  <a:txBody>
                    <a:bodyPr/>
                    <a:lstStyle/>
                    <a:p>
                      <a:pPr algn="l">
                        <a:spcAft>
                          <a:spcPts val="800"/>
                        </a:spcAft>
                      </a:pPr>
                      <a:r>
                        <a:rPr lang="pt-PT" sz="1200" dirty="0">
                          <a:effectLst/>
                        </a:rPr>
                        <a:t>2.733e-8,0.028</a:t>
                      </a:r>
                      <a:endParaRPr lang="pt-PT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0937765"/>
                  </a:ext>
                </a:extLst>
              </a:tr>
            </a:tbl>
          </a:graphicData>
        </a:graphic>
      </p:graphicFrame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266FDB44-DA02-4B3D-B657-A5429B7B2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271371"/>
              </p:ext>
            </p:extLst>
          </p:nvPr>
        </p:nvGraphicFramePr>
        <p:xfrm>
          <a:off x="9118783" y="1499574"/>
          <a:ext cx="2012465" cy="6217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2465">
                  <a:extLst>
                    <a:ext uri="{9D8B030D-6E8A-4147-A177-3AD203B41FA5}">
                      <a16:colId xmlns:a16="http://schemas.microsoft.com/office/drawing/2014/main" val="4056092411"/>
                    </a:ext>
                  </a:extLst>
                </a:gridCol>
              </a:tblGrid>
              <a:tr h="310853">
                <a:tc>
                  <a:txBody>
                    <a:bodyPr/>
                    <a:lstStyle/>
                    <a:p>
                      <a:pPr algn="l">
                        <a:spcAft>
                          <a:spcPts val="800"/>
                        </a:spcAft>
                      </a:pPr>
                      <a:r>
                        <a:rPr lang="pt-PT" sz="1200" dirty="0">
                          <a:effectLst/>
                        </a:rPr>
                        <a:t>PSO standard</a:t>
                      </a:r>
                      <a:endParaRPr lang="pt-PT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9567716"/>
                  </a:ext>
                </a:extLst>
              </a:tr>
              <a:tr h="310853">
                <a:tc>
                  <a:txBody>
                    <a:bodyPr/>
                    <a:lstStyle/>
                    <a:p>
                      <a:pPr algn="l">
                        <a:spcAft>
                          <a:spcPts val="800"/>
                        </a:spcAft>
                      </a:pPr>
                      <a:r>
                        <a:rPr lang="pt-PT" sz="1200" dirty="0">
                          <a:effectLst/>
                        </a:rPr>
                        <a:t>9.351e-14,1.54e-13</a:t>
                      </a:r>
                      <a:endParaRPr lang="pt-PT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903421"/>
                  </a:ext>
                </a:extLst>
              </a:tr>
            </a:tbl>
          </a:graphicData>
        </a:graphic>
      </p:graphicFrame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F592E48B-773A-4C8F-B991-7758F200F2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939695"/>
              </p:ext>
            </p:extLst>
          </p:nvPr>
        </p:nvGraphicFramePr>
        <p:xfrm>
          <a:off x="5484008" y="3537340"/>
          <a:ext cx="2059485" cy="548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9485">
                  <a:extLst>
                    <a:ext uri="{9D8B030D-6E8A-4147-A177-3AD203B41FA5}">
                      <a16:colId xmlns:a16="http://schemas.microsoft.com/office/drawing/2014/main" val="95355027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l">
                        <a:spcAft>
                          <a:spcPts val="800"/>
                        </a:spcAft>
                      </a:pPr>
                      <a:r>
                        <a:rPr lang="pt-PT" sz="1200" dirty="0">
                          <a:effectLst/>
                        </a:rPr>
                        <a:t>CSO Pa=0.5 n=400</a:t>
                      </a:r>
                      <a:endParaRPr lang="pt-PT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025065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>
                        <a:spcAft>
                          <a:spcPts val="800"/>
                        </a:spcAft>
                      </a:pPr>
                      <a:r>
                        <a:rPr lang="pt-PT" sz="1200" dirty="0">
                          <a:effectLst/>
                        </a:rPr>
                        <a:t>0.0046, -0.0021</a:t>
                      </a:r>
                      <a:endParaRPr lang="pt-PT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3012912"/>
                  </a:ext>
                </a:extLst>
              </a:tr>
            </a:tbl>
          </a:graphicData>
        </a:graphic>
      </p:graphicFrame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A4FEC643-64E8-42E9-B168-B2BE1D9969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848175"/>
              </p:ext>
            </p:extLst>
          </p:nvPr>
        </p:nvGraphicFramePr>
        <p:xfrm>
          <a:off x="9118783" y="3518169"/>
          <a:ext cx="2059485" cy="5614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9485">
                  <a:extLst>
                    <a:ext uri="{9D8B030D-6E8A-4147-A177-3AD203B41FA5}">
                      <a16:colId xmlns:a16="http://schemas.microsoft.com/office/drawing/2014/main" val="4091717564"/>
                    </a:ext>
                  </a:extLst>
                </a:gridCol>
              </a:tblGrid>
              <a:tr h="280701">
                <a:tc>
                  <a:txBody>
                    <a:bodyPr/>
                    <a:lstStyle/>
                    <a:p>
                      <a:pPr algn="l">
                        <a:spcAft>
                          <a:spcPts val="800"/>
                        </a:spcAft>
                      </a:pPr>
                      <a:r>
                        <a:rPr lang="pt-PT" sz="1200" dirty="0">
                          <a:effectLst/>
                        </a:rPr>
                        <a:t>PSO standard</a:t>
                      </a:r>
                      <a:endParaRPr lang="pt-PT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9208599"/>
                  </a:ext>
                </a:extLst>
              </a:tr>
              <a:tr h="280701">
                <a:tc>
                  <a:txBody>
                    <a:bodyPr/>
                    <a:lstStyle/>
                    <a:p>
                      <a:pPr algn="l">
                        <a:spcAft>
                          <a:spcPts val="800"/>
                        </a:spcAft>
                      </a:pPr>
                      <a:r>
                        <a:rPr lang="pt-PT" sz="1200" dirty="0">
                          <a:effectLst/>
                        </a:rPr>
                        <a:t>-3.1495e-14, 1.39e-14</a:t>
                      </a:r>
                      <a:endParaRPr lang="pt-PT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3397343"/>
                  </a:ext>
                </a:extLst>
              </a:tr>
            </a:tbl>
          </a:graphicData>
        </a:graphic>
      </p:graphicFrame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AF45563D-E80C-415E-A3F7-AAAC27009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500739"/>
              </p:ext>
            </p:extLst>
          </p:nvPr>
        </p:nvGraphicFramePr>
        <p:xfrm>
          <a:off x="5484008" y="5502040"/>
          <a:ext cx="2408504" cy="5471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08504">
                  <a:extLst>
                    <a:ext uri="{9D8B030D-6E8A-4147-A177-3AD203B41FA5}">
                      <a16:colId xmlns:a16="http://schemas.microsoft.com/office/drawing/2014/main" val="1540102111"/>
                    </a:ext>
                  </a:extLst>
                </a:gridCol>
              </a:tblGrid>
              <a:tr h="273574">
                <a:tc>
                  <a:txBody>
                    <a:bodyPr/>
                    <a:lstStyle/>
                    <a:p>
                      <a:pPr algn="l"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</a:rPr>
                        <a:t>CSO Pa=0.75 n=400</a:t>
                      </a:r>
                      <a:endParaRPr lang="pt-PT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7653519"/>
                  </a:ext>
                </a:extLst>
              </a:tr>
              <a:tr h="273574">
                <a:tc>
                  <a:txBody>
                    <a:bodyPr/>
                    <a:lstStyle/>
                    <a:p>
                      <a:pPr algn="l">
                        <a:spcAft>
                          <a:spcPts val="800"/>
                        </a:spcAft>
                      </a:pPr>
                      <a:r>
                        <a:rPr lang="pt-PT" sz="1200" dirty="0">
                          <a:effectLst/>
                        </a:rPr>
                        <a:t>-5.5e-15, -7e-16, -3.35e-15</a:t>
                      </a:r>
                      <a:endParaRPr lang="pt-PT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6099496"/>
                  </a:ext>
                </a:extLst>
              </a:tr>
            </a:tbl>
          </a:graphicData>
        </a:graphic>
      </p:graphicFrame>
      <p:graphicFrame>
        <p:nvGraphicFramePr>
          <p:cNvPr id="16" name="Tabela 15">
            <a:extLst>
              <a:ext uri="{FF2B5EF4-FFF2-40B4-BE49-F238E27FC236}">
                <a16:creationId xmlns:a16="http://schemas.microsoft.com/office/drawing/2014/main" id="{6F51B0FC-31C5-4382-875D-9FB378B971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947404"/>
              </p:ext>
            </p:extLst>
          </p:nvPr>
        </p:nvGraphicFramePr>
        <p:xfrm>
          <a:off x="9118783" y="5500548"/>
          <a:ext cx="1845471" cy="548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45471">
                  <a:extLst>
                    <a:ext uri="{9D8B030D-6E8A-4147-A177-3AD203B41FA5}">
                      <a16:colId xmlns:a16="http://schemas.microsoft.com/office/drawing/2014/main" val="22468868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228600" algn="l"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</a:rPr>
                        <a:t>PSO standard</a:t>
                      </a:r>
                      <a:endParaRPr lang="pt-PT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8938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800"/>
                        </a:spcAft>
                      </a:pPr>
                      <a:r>
                        <a:rPr lang="pt-PT" sz="1200" dirty="0">
                          <a:effectLst/>
                        </a:rPr>
                        <a:t>-2.21e-12, 2.14e-12, -1.5e-12</a:t>
                      </a:r>
                      <a:endParaRPr lang="pt-PT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2645601"/>
                  </a:ext>
                </a:extLst>
              </a:tr>
            </a:tbl>
          </a:graphicData>
        </a:graphic>
      </p:graphicFrame>
      <p:sp>
        <p:nvSpPr>
          <p:cNvPr id="18" name="CaixaDeTexto 17">
            <a:extLst>
              <a:ext uri="{FF2B5EF4-FFF2-40B4-BE49-F238E27FC236}">
                <a16:creationId xmlns:a16="http://schemas.microsoft.com/office/drawing/2014/main" id="{55BFCDCC-7F95-4917-BA7A-9B3ABFD1EFEC}"/>
              </a:ext>
            </a:extLst>
          </p:cNvPr>
          <p:cNvSpPr txBox="1"/>
          <p:nvPr/>
        </p:nvSpPr>
        <p:spPr>
          <a:xfrm>
            <a:off x="7332292" y="808812"/>
            <a:ext cx="1890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Função </a:t>
            </a:r>
            <a:r>
              <a:rPr lang="pt-PT" dirty="0" err="1"/>
              <a:t>Ackley</a:t>
            </a:r>
            <a:r>
              <a:rPr lang="pt-PT" dirty="0"/>
              <a:t>: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327F72E-FC39-4683-AD4C-C048E6C506F1}"/>
              </a:ext>
            </a:extLst>
          </p:cNvPr>
          <p:cNvSpPr txBox="1"/>
          <p:nvPr/>
        </p:nvSpPr>
        <p:spPr>
          <a:xfrm>
            <a:off x="7227816" y="2642186"/>
            <a:ext cx="3247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Função Esfera dimensão 2: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5AE3020-1CD7-4059-9CBF-40D37260EA95}"/>
              </a:ext>
            </a:extLst>
          </p:cNvPr>
          <p:cNvSpPr txBox="1"/>
          <p:nvPr/>
        </p:nvSpPr>
        <p:spPr>
          <a:xfrm>
            <a:off x="7332292" y="4695724"/>
            <a:ext cx="3147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Função Esfera dimensão 3</a:t>
            </a:r>
          </a:p>
        </p:txBody>
      </p:sp>
    </p:spTree>
    <p:extLst>
      <p:ext uri="{BB962C8B-B14F-4D97-AF65-F5344CB8AC3E}">
        <p14:creationId xmlns:p14="http://schemas.microsoft.com/office/powerpoint/2010/main" val="1285686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E6EBF1-C5F1-43D5-854A-DD1828E7A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Conclusões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4780B6B-BB27-48A1-A341-A3B03E706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PT" sz="1800" dirty="0">
                <a:effectLst/>
                <a:ea typeface="Calibri" panose="020F0502020204030204" pitchFamily="34" charset="0"/>
              </a:rPr>
              <a:t>Com este trabalho prático podemos analisar um algoritmo de pesquisa com base no comportamento de parasitagem dos cucos em relação aos seus ovos.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PT" sz="1800" dirty="0">
                <a:effectLst/>
                <a:ea typeface="Calibri" panose="020F0502020204030204" pitchFamily="34" charset="0"/>
              </a:rPr>
              <a:t>A partir dos testes realizados anteriormente conseguimos observar mais detalhadamente as funcionalidades do algoritmo, tanto através dos resultados obtidos bem como da análise da representação gráfica.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281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5508"/>
            <a:ext cx="4668819" cy="50168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498F30-7756-40C3-8285-5AB8C5DD9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5" y="1709530"/>
            <a:ext cx="3754671" cy="2528515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2800" b="0" cap="all">
                <a:solidFill>
                  <a:schemeClr val="bg1"/>
                </a:solidFill>
              </a:rPr>
              <a:t>Contexto Geral da inteligência computacional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BD49B71-B686-4DFD-93AD-40CB19B62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2066" y="0"/>
            <a:ext cx="7519934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Fig. 1. CI techniques used in the surveyed WSAN papers.">
            <a:extLst>
              <a:ext uri="{FF2B5EF4-FFF2-40B4-BE49-F238E27FC236}">
                <a16:creationId xmlns:a16="http://schemas.microsoft.com/office/drawing/2014/main" id="{9B28805F-4F56-4B91-B036-F9CA36621A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12285" y="2387887"/>
            <a:ext cx="6236248" cy="2432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6534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84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D44548-865B-4403-BBE7-73733CC43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Conclusões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5F2DF3B-2232-42EA-A56B-27F251406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6670" y="977829"/>
            <a:ext cx="6172412" cy="5197497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800" dirty="0">
                <a:effectLst/>
                <a:ea typeface="Calibri" panose="020F0502020204030204" pitchFamily="34" charset="0"/>
              </a:rPr>
              <a:t>Analisando os resultados podemos concluir que face a tendência tanto quanto usando a função </a:t>
            </a:r>
            <a:r>
              <a:rPr lang="pt-PT" sz="1800" dirty="0" err="1">
                <a:effectLst/>
                <a:ea typeface="Calibri" panose="020F0502020204030204" pitchFamily="34" charset="0"/>
              </a:rPr>
              <a:t>Ackley</a:t>
            </a:r>
            <a:r>
              <a:rPr lang="pt-PT" sz="1800" dirty="0">
                <a:effectLst/>
                <a:ea typeface="Calibri" panose="020F0502020204030204" pitchFamily="34" charset="0"/>
              </a:rPr>
              <a:t> como usando a função esfera existe uma tendência de quanto maior o parâmetro, melhor o global </a:t>
            </a:r>
            <a:r>
              <a:rPr lang="pt-PT" sz="1800" dirty="0" err="1">
                <a:effectLst/>
                <a:ea typeface="Calibri" panose="020F0502020204030204" pitchFamily="34" charset="0"/>
              </a:rPr>
              <a:t>best</a:t>
            </a:r>
            <a:r>
              <a:rPr lang="pt-PT" sz="1800" dirty="0">
                <a:effectLst/>
                <a:ea typeface="Calibri" panose="020F0502020204030204" pitchFamily="34" charset="0"/>
              </a:rPr>
              <a:t> obtido, tanto para o parâmetro </a:t>
            </a:r>
            <a:r>
              <a:rPr lang="pt-PT" sz="1800" dirty="0" err="1">
                <a:effectLst/>
                <a:ea typeface="Calibri" panose="020F0502020204030204" pitchFamily="34" charset="0"/>
              </a:rPr>
              <a:t>pa</a:t>
            </a:r>
            <a:r>
              <a:rPr lang="pt-PT" sz="1800" dirty="0">
                <a:effectLst/>
                <a:ea typeface="Calibri" panose="020F0502020204030204" pitchFamily="34" charset="0"/>
              </a:rPr>
              <a:t> como para o parâmetro </a:t>
            </a:r>
            <a:r>
              <a:rPr lang="pt-PT" sz="1800" dirty="0" err="1">
                <a:effectLst/>
                <a:ea typeface="Calibri" panose="020F0502020204030204" pitchFamily="34" charset="0"/>
              </a:rPr>
              <a:t>nest</a:t>
            </a:r>
            <a:r>
              <a:rPr lang="pt-PT" sz="1800" dirty="0">
                <a:effectLst/>
                <a:ea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800" dirty="0">
                <a:effectLst/>
                <a:ea typeface="Calibri" panose="020F0502020204030204" pitchFamily="34" charset="0"/>
              </a:rPr>
              <a:t>Quando comparado ao PSO obtivemos resultados piores sendo que este facto se deve maioritariamente á efetividade do CSO diminuir quando se aproxima do local </a:t>
            </a:r>
            <a:r>
              <a:rPr lang="pt-PT" sz="1800" dirty="0" err="1">
                <a:effectLst/>
                <a:ea typeface="Calibri" panose="020F0502020204030204" pitchFamily="34" charset="0"/>
              </a:rPr>
              <a:t>best</a:t>
            </a:r>
            <a:r>
              <a:rPr lang="pt-PT" sz="1800" dirty="0">
                <a:effectLst/>
                <a:ea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9498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212323-3445-45AE-B5A6-153355AB9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Trabalho futuro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B2FA4F4-496B-4F8C-82B9-29E6DADCF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Passar o código de </a:t>
            </a:r>
            <a:r>
              <a:rPr lang="pt-PT" dirty="0" err="1"/>
              <a:t>matlab</a:t>
            </a:r>
            <a:r>
              <a:rPr lang="pt-PT" dirty="0"/>
              <a:t> para </a:t>
            </a:r>
            <a:r>
              <a:rPr lang="pt-PT" dirty="0" err="1"/>
              <a:t>python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Aplicar o CSO com os melhores parâmetros no processo de seleção de Hiper parâmetros da Rede Neuronal </a:t>
            </a:r>
          </a:p>
        </p:txBody>
      </p:sp>
    </p:spTree>
    <p:extLst>
      <p:ext uri="{BB962C8B-B14F-4D97-AF65-F5344CB8AC3E}">
        <p14:creationId xmlns:p14="http://schemas.microsoft.com/office/powerpoint/2010/main" val="2056618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7D7462B-7BE1-44AC-A953-D20300EF7127}"/>
              </a:ext>
            </a:extLst>
          </p:cNvPr>
          <p:cNvSpPr txBox="1"/>
          <p:nvPr/>
        </p:nvSpPr>
        <p:spPr>
          <a:xfrm>
            <a:off x="151360" y="764493"/>
            <a:ext cx="1188928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u="sng" dirty="0"/>
              <a:t>Referencias:</a:t>
            </a:r>
          </a:p>
          <a:p>
            <a:pPr algn="ctr"/>
            <a:r>
              <a:rPr lang="pt-PT" u="sng" dirty="0"/>
              <a:t>Material disponibilizado ao longo das aulas da unidade curricular</a:t>
            </a:r>
          </a:p>
          <a:p>
            <a:pPr algn="ctr"/>
            <a:r>
              <a:rPr lang="pt-PT" u="sng" dirty="0"/>
              <a:t>https://www.matecconferences.org/articles/matecconf/pdf/2018/91/matecconf_eitce2018_03003.pdf</a:t>
            </a:r>
          </a:p>
          <a:p>
            <a:pPr algn="ctr"/>
            <a:r>
              <a:rPr lang="pt-PT" u="sng" dirty="0"/>
              <a:t>https://www.ijarcce.com/upload/2016/november-16/IJARCCE%20119.pdf</a:t>
            </a:r>
          </a:p>
          <a:p>
            <a:pPr algn="ctr"/>
            <a:r>
              <a:rPr lang="pt-PT" u="sng" dirty="0"/>
              <a:t>https://www.researchgate.net/publication/235799431_Automated_Test_Data_Generatio</a:t>
            </a:r>
          </a:p>
          <a:p>
            <a:pPr algn="ctr"/>
            <a:r>
              <a:rPr lang="pt-PT" u="sng" dirty="0" err="1"/>
              <a:t>n_Using_Cuckoo_Search_and_Tabu_Search_CSTS_Algorithm?fbclid</a:t>
            </a:r>
            <a:r>
              <a:rPr lang="pt-PT" u="sng" dirty="0"/>
              <a:t>=IwAR08ej7-</a:t>
            </a:r>
          </a:p>
          <a:p>
            <a:pPr algn="ctr"/>
            <a:r>
              <a:rPr lang="pt-PT" u="sng" dirty="0"/>
              <a:t>owlF7H5VKKzIBBY0emjvKJyh2I-XqebeJ49KDF-Eolt1r1cFf6E</a:t>
            </a:r>
          </a:p>
          <a:p>
            <a:pPr algn="ctr"/>
            <a:r>
              <a:rPr lang="pt-PT" u="sng" dirty="0"/>
              <a:t>https://www.researchgate.net/publication/272853718_Comparative_Study_of_Krill_He</a:t>
            </a:r>
          </a:p>
          <a:p>
            <a:pPr algn="ctr"/>
            <a:r>
              <a:rPr lang="pt-PT" u="sng" dirty="0"/>
              <a:t>rd_Firefly_and_Cuckoo_Search_Algorithms_for_Unimodal_and_Multimodal_Optimiz</a:t>
            </a:r>
          </a:p>
          <a:p>
            <a:pPr algn="ctr"/>
            <a:r>
              <a:rPr lang="pt-PT" u="sng" dirty="0" err="1"/>
              <a:t>ation?fbclid</a:t>
            </a:r>
            <a:r>
              <a:rPr lang="pt-PT" u="sng" dirty="0"/>
              <a:t>=IwAR1oioy_covrMaTfd_wqgTNSbX0vkQAiyq7kP_EppW0_YMy18SDZ</a:t>
            </a:r>
          </a:p>
          <a:p>
            <a:pPr algn="ctr"/>
            <a:r>
              <a:rPr lang="pt-PT" u="sng" dirty="0"/>
              <a:t>LAW-</a:t>
            </a:r>
            <a:r>
              <a:rPr lang="pt-PT" u="sng" dirty="0" err="1"/>
              <a:t>NqI</a:t>
            </a:r>
            <a:endParaRPr lang="pt-PT" u="sng" dirty="0"/>
          </a:p>
          <a:p>
            <a:pPr algn="ctr"/>
            <a:r>
              <a:rPr lang="pt-PT" u="sng" dirty="0"/>
              <a:t>https://www.youtube.com/watch?v=46we_zNBhKA&amp;t=964s&amp;ab_channel=RitikaxRay</a:t>
            </a:r>
          </a:p>
          <a:p>
            <a:pPr algn="ctr"/>
            <a:r>
              <a:rPr lang="pt-PT" u="sng" dirty="0" err="1"/>
              <a:t>Pixy</a:t>
            </a:r>
            <a:endParaRPr lang="pt-PT" u="sng" dirty="0"/>
          </a:p>
          <a:p>
            <a:pPr algn="ctr"/>
            <a:r>
              <a:rPr lang="pt-PT" u="sng" dirty="0"/>
              <a:t>https://www.youtube.com/watch?v=BmZq1hi9eQg&amp;ab_channel=Decoder</a:t>
            </a:r>
          </a:p>
        </p:txBody>
      </p:sp>
    </p:spTree>
    <p:extLst>
      <p:ext uri="{BB962C8B-B14F-4D97-AF65-F5344CB8AC3E}">
        <p14:creationId xmlns:p14="http://schemas.microsoft.com/office/powerpoint/2010/main" val="3055377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235" y="758246"/>
            <a:ext cx="4658480" cy="53863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3843AB-0C13-4C33-ACD0-524CD2B8C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1072110"/>
            <a:ext cx="3611029" cy="1862345"/>
          </a:xfrm>
        </p:spPr>
        <p:txBody>
          <a:bodyPr>
            <a:normAutofit/>
          </a:bodyPr>
          <a:lstStyle/>
          <a:p>
            <a:r>
              <a:rPr lang="pt-PT" sz="3300" dirty="0"/>
              <a:t>Computação evolucionária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60C0F7-61A6-4E64-A77E-AFBD8112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84060" y="0"/>
            <a:ext cx="7507940" cy="765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arcador de Posição de Conteúdo 7">
            <a:extLst>
              <a:ext uri="{FF2B5EF4-FFF2-40B4-BE49-F238E27FC236}">
                <a16:creationId xmlns:a16="http://schemas.microsoft.com/office/drawing/2014/main" id="{B8897889-960A-4AFD-9B32-B3F1F44C0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874" y="2934455"/>
            <a:ext cx="3616073" cy="2840139"/>
          </a:xfrm>
        </p:spPr>
        <p:txBody>
          <a:bodyPr anchor="t">
            <a:normAutofit/>
          </a:bodyPr>
          <a:lstStyle/>
          <a:p>
            <a:r>
              <a:rPr lang="pt-PT" dirty="0"/>
              <a:t>Surgiu nos anos 50</a:t>
            </a:r>
          </a:p>
          <a:p>
            <a:r>
              <a:rPr lang="pt-PT" dirty="0"/>
              <a:t>Teoria de Evolução de Darwin</a:t>
            </a:r>
          </a:p>
        </p:txBody>
      </p:sp>
      <p:pic>
        <p:nvPicPr>
          <p:cNvPr id="9" name="Marcador de Posição de Conteúdo 4">
            <a:extLst>
              <a:ext uri="{FF2B5EF4-FFF2-40B4-BE49-F238E27FC236}">
                <a16:creationId xmlns:a16="http://schemas.microsoft.com/office/drawing/2014/main" id="{625EFB77-52C9-4F9D-9529-BB523EA9B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672" y="1295962"/>
            <a:ext cx="4960554" cy="426607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" y="6144564"/>
            <a:ext cx="4656246" cy="713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122" y="6167615"/>
            <a:ext cx="747382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624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7134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71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235" y="758246"/>
            <a:ext cx="4658480" cy="53863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3843AB-0C13-4C33-ACD0-524CD2B8C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1072110"/>
            <a:ext cx="3611029" cy="1862345"/>
          </a:xfrm>
        </p:spPr>
        <p:txBody>
          <a:bodyPr>
            <a:normAutofit/>
          </a:bodyPr>
          <a:lstStyle/>
          <a:p>
            <a:r>
              <a:rPr lang="pt-PT" sz="3200" dirty="0"/>
              <a:t>Algoritmos genéticos</a:t>
            </a:r>
            <a:endParaRPr lang="pt-PT" sz="33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60C0F7-61A6-4E64-A77E-AFBD8112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84060" y="0"/>
            <a:ext cx="7507940" cy="765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" y="6144564"/>
            <a:ext cx="4656246" cy="713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122" y="6167615"/>
            <a:ext cx="747382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624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7134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Marcador de Posição de Conteúdo 4">
            <a:extLst>
              <a:ext uri="{FF2B5EF4-FFF2-40B4-BE49-F238E27FC236}">
                <a16:creationId xmlns:a16="http://schemas.microsoft.com/office/drawing/2014/main" id="{4564202C-BA04-44BE-B9B2-F8E9B451B4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7832" y="3559709"/>
            <a:ext cx="990600" cy="1247775"/>
          </a:xfr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CCE6DCF-FA50-4499-862B-D6191B27C3A8}"/>
              </a:ext>
            </a:extLst>
          </p:cNvPr>
          <p:cNvSpPr txBox="1"/>
          <p:nvPr/>
        </p:nvSpPr>
        <p:spPr>
          <a:xfrm>
            <a:off x="4896865" y="1215225"/>
            <a:ext cx="67770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• Gere uma população inicial </a:t>
            </a:r>
          </a:p>
          <a:p>
            <a:r>
              <a:rPr lang="pt-PT" dirty="0"/>
              <a:t>• Repita os passos até o término:</a:t>
            </a:r>
          </a:p>
          <a:p>
            <a:r>
              <a:rPr lang="pt-PT" dirty="0"/>
              <a:t>	o Selecione os indivíduos mais aptos para reprodução</a:t>
            </a:r>
          </a:p>
          <a:p>
            <a:r>
              <a:rPr lang="pt-PT" dirty="0"/>
              <a:t>	o Gere novos indivíduos a partir dos selecionados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63B6042D-8ECF-4085-8702-09258B11A1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862" y="3522865"/>
            <a:ext cx="352425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27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5508"/>
            <a:ext cx="4668819" cy="50168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3193BF4-644A-40D3-9B74-E0453FE40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5" y="1709530"/>
            <a:ext cx="3754671" cy="2528515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b="0" cap="all">
                <a:solidFill>
                  <a:schemeClr val="bg1"/>
                </a:solidFill>
              </a:rPr>
              <a:t>Inteligência Swarm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BD49B71-B686-4DFD-93AD-40CB19B62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2066" y="0"/>
            <a:ext cx="7519934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8BF36F5B-BF69-42E7-A6B1-E2D56BB7FF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2285" y="2029302"/>
            <a:ext cx="6236248" cy="314930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6534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46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235" y="758246"/>
            <a:ext cx="4658480" cy="53863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6CFA6A-9623-489E-B4AD-263D4710E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1072110"/>
            <a:ext cx="3611029" cy="1862345"/>
          </a:xfr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Swarm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060C0F7-61A6-4E64-A77E-AFBD8112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84060" y="0"/>
            <a:ext cx="7507940" cy="765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5CF7238-2247-444E-AF9E-070955EBDFD0}"/>
              </a:ext>
            </a:extLst>
          </p:cNvPr>
          <p:cNvSpPr txBox="1"/>
          <p:nvPr/>
        </p:nvSpPr>
        <p:spPr>
          <a:xfrm>
            <a:off x="550489" y="2890161"/>
            <a:ext cx="3616073" cy="2840139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/>
          <a:p>
            <a:pPr indent="-28575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Conjunto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estruturado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de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indivíduos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simples que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interagem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entre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si</a:t>
            </a:r>
            <a:endParaRPr lang="en-US" spc="15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 indent="-28575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Comportamento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coletivo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complexo</a:t>
            </a:r>
            <a:endParaRPr lang="en-US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100" name="Picture 4" descr="New WindEsco Swarm system takes cues from birds to manage wind energy fleets">
            <a:extLst>
              <a:ext uri="{FF2B5EF4-FFF2-40B4-BE49-F238E27FC236}">
                <a16:creationId xmlns:a16="http://schemas.microsoft.com/office/drawing/2014/main" id="{73127AD8-38CB-4161-AE5E-E402CC50E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50386" y="1295962"/>
            <a:ext cx="6391125" cy="426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" y="6144564"/>
            <a:ext cx="4656246" cy="713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122" y="6167615"/>
            <a:ext cx="747382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624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7134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6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B0156DAB-4360-4130-B68C-FDC880E2EEC9}"/>
              </a:ext>
            </a:extLst>
          </p:cNvPr>
          <p:cNvSpPr txBox="1">
            <a:spLocks/>
          </p:cNvSpPr>
          <p:nvPr/>
        </p:nvSpPr>
        <p:spPr>
          <a:xfrm>
            <a:off x="642917" y="408686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>
            <a:lvl1pPr algn="l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36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dirty="0"/>
              <a:t>PSO</a:t>
            </a:r>
            <a:br>
              <a:rPr lang="pt-PT" dirty="0"/>
            </a:br>
            <a:endParaRPr lang="pt-PT" dirty="0"/>
          </a:p>
        </p:txBody>
      </p:sp>
      <p:pic>
        <p:nvPicPr>
          <p:cNvPr id="5124" name="Picture 4" descr="Why Do Bird Flocks Move in Unison? | Live Science">
            <a:extLst>
              <a:ext uri="{FF2B5EF4-FFF2-40B4-BE49-F238E27FC236}">
                <a16:creationId xmlns:a16="http://schemas.microsoft.com/office/drawing/2014/main" id="{64378CA2-889F-435E-B885-063847B81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03" y="4051343"/>
            <a:ext cx="3048000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6EA396E-33C8-4A2A-8D62-635D95847C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750" y="3639216"/>
            <a:ext cx="4048125" cy="236220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480CC5D3-8180-4309-89BF-83690D0FE50E}"/>
              </a:ext>
            </a:extLst>
          </p:cNvPr>
          <p:cNvSpPr txBox="1"/>
          <p:nvPr/>
        </p:nvSpPr>
        <p:spPr>
          <a:xfrm>
            <a:off x="4857826" y="699111"/>
            <a:ext cx="73341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Baseado no comportamento social das aves em bandos</a:t>
            </a:r>
          </a:p>
          <a:p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O algoritmo funciona de acordo com os seguintes princípios: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/>
              <a:t>Cada partícula representa uma possível solução para um problema de otimização;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/>
              <a:t>A posição de uma partícula é determinada iterativamente de acordo com a sua inércia (w), “experiência individual”(c1) e “experiência das partículas vizinhas”(c2)</a:t>
            </a:r>
          </a:p>
        </p:txBody>
      </p:sp>
    </p:spTree>
    <p:extLst>
      <p:ext uri="{BB962C8B-B14F-4D97-AF65-F5344CB8AC3E}">
        <p14:creationId xmlns:p14="http://schemas.microsoft.com/office/powerpoint/2010/main" val="3779319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B8B05C-8BFB-4A9B-A529-F5DEFDCDA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111" y="131687"/>
            <a:ext cx="3411973" cy="5197498"/>
          </a:xfrm>
        </p:spPr>
        <p:txBody>
          <a:bodyPr/>
          <a:lstStyle/>
          <a:p>
            <a:pPr algn="ctr"/>
            <a:r>
              <a:rPr lang="pt-PT" dirty="0"/>
              <a:t>ACO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65EBD27-AF42-4AF3-9212-DD9047B40E0E}"/>
              </a:ext>
            </a:extLst>
          </p:cNvPr>
          <p:cNvSpPr txBox="1"/>
          <p:nvPr/>
        </p:nvSpPr>
        <p:spPr>
          <a:xfrm>
            <a:off x="4857826" y="699111"/>
            <a:ext cx="73341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Baseado no comportamento social das formigas</a:t>
            </a:r>
          </a:p>
          <a:p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Uma formiga ao longo do seu caminho liberta feromonas.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As próximas formigas vão adaptando o seu caminho consoante a quantidade de feromonas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Ao fim de algumas iterações a maioria das formigas percorre o caminho ideal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4234F7D-0531-497D-B0A5-D9CD4804F9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77" y="3882414"/>
            <a:ext cx="3095625" cy="2276475"/>
          </a:xfrm>
          <a:prstGeom prst="rect">
            <a:avLst/>
          </a:prstGeom>
        </p:spPr>
      </p:pic>
      <p:pic>
        <p:nvPicPr>
          <p:cNvPr id="6146" name="Picture 2" descr="Guerra de Palavras: Formigas no carreiro">
            <a:extLst>
              <a:ext uri="{FF2B5EF4-FFF2-40B4-BE49-F238E27FC236}">
                <a16:creationId xmlns:a16="http://schemas.microsoft.com/office/drawing/2014/main" id="{BE2634FD-C156-4494-94DB-FB14AC5F3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179" y="3748067"/>
            <a:ext cx="1971835" cy="2545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1195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AEA384-C98B-4759-9AFD-1E4B99582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825" y="-291101"/>
            <a:ext cx="3411973" cy="5197498"/>
          </a:xfrm>
        </p:spPr>
        <p:txBody>
          <a:bodyPr/>
          <a:lstStyle/>
          <a:p>
            <a:r>
              <a:rPr lang="pt-PT" dirty="0"/>
              <a:t>CSO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188C4A0-6259-4742-9A68-ABE93EE32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1325" y="830251"/>
            <a:ext cx="6172412" cy="5197497"/>
          </a:xfrm>
        </p:spPr>
        <p:txBody>
          <a:bodyPr>
            <a:normAutofit fontScale="850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Cuckoo</a:t>
            </a:r>
            <a:r>
              <a:rPr lang="pt-PT" dirty="0"/>
              <a:t> </a:t>
            </a:r>
            <a:r>
              <a:rPr lang="pt-PT" dirty="0" err="1"/>
              <a:t>Search</a:t>
            </a:r>
            <a:r>
              <a:rPr lang="pt-PT" dirty="0"/>
              <a:t> é um algoritmo de otimização proposto por Yang e </a:t>
            </a:r>
            <a:r>
              <a:rPr lang="pt-PT" dirty="0" err="1"/>
              <a:t>Deg</a:t>
            </a:r>
            <a:r>
              <a:rPr lang="pt-PT" dirty="0"/>
              <a:t> em 2009.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Foi inspirado no comportamento parasita dos cucos fêmeas em deixar os seus ovos em ninhos de outras espécies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As fêmeas têm uma capacidade incrível de imitar os padrões dos ovos do ninho hospedeiro resultando assim numa maior capacidade de sobrevivência dos seus ovos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Quando os pássaros hospedeiros reparam que os ovos não são seus, estes retiram os ovos do Cuco do seu ninho ou então abandonam o ninho e constroem outro.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633F63E-A701-498A-A161-E64352230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40" y="4946361"/>
            <a:ext cx="1581150" cy="18192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CD79AFB-7595-41D1-9E34-28C324EA0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392" y="4974935"/>
            <a:ext cx="1628775" cy="176212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ECAF691-50DF-492D-9B69-D8FF22B8C0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8825" y="3038498"/>
            <a:ext cx="170497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038917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Words>1164</Words>
  <Application>Microsoft Office PowerPoint</Application>
  <PresentationFormat>Ecrã Panorâmico</PresentationFormat>
  <Paragraphs>189</Paragraphs>
  <Slides>22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22</vt:i4>
      </vt:variant>
    </vt:vector>
  </HeadingPairs>
  <TitlesOfParts>
    <vt:vector size="28" baseType="lpstr">
      <vt:lpstr>Meiryo</vt:lpstr>
      <vt:lpstr>Arial</vt:lpstr>
      <vt:lpstr>Corbel</vt:lpstr>
      <vt:lpstr>Georgia</vt:lpstr>
      <vt:lpstr>Times New Roman</vt:lpstr>
      <vt:lpstr>ShojiVTI</vt:lpstr>
      <vt:lpstr>Cukoo Search Optimization Inteligência Computacional 2021/2022 Seminário - Fase II </vt:lpstr>
      <vt:lpstr>Contexto Geral da inteligência computacional</vt:lpstr>
      <vt:lpstr>Computação evolucionária</vt:lpstr>
      <vt:lpstr>Algoritmos genéticos</vt:lpstr>
      <vt:lpstr>Inteligência Swarm</vt:lpstr>
      <vt:lpstr>Swarm</vt:lpstr>
      <vt:lpstr>Apresentação do PowerPoint</vt:lpstr>
      <vt:lpstr>ACO</vt:lpstr>
      <vt:lpstr>CSO</vt:lpstr>
      <vt:lpstr>CSO 3 Regras</vt:lpstr>
      <vt:lpstr>Voos de Lévy</vt:lpstr>
      <vt:lpstr>CSO Pseudocódigo</vt:lpstr>
      <vt:lpstr>PSO vs CSO</vt:lpstr>
      <vt:lpstr>Análise de desempenho </vt:lpstr>
      <vt:lpstr>Resultados Função Ackley</vt:lpstr>
      <vt:lpstr>Resultados Função esfera Dimensão 2</vt:lpstr>
      <vt:lpstr>Resultados Função esfera Dimensão 3</vt:lpstr>
      <vt:lpstr>Resultados PSO  vs  Melhor CSO</vt:lpstr>
      <vt:lpstr>Conclusões</vt:lpstr>
      <vt:lpstr>Conclusões</vt:lpstr>
      <vt:lpstr>Trabalho futuro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notMinist Data Set Inteligência Computacional 2021/2022 Projeto - Fase I</dc:title>
  <dc:creator>Diogo Dias Lopes</dc:creator>
  <cp:lastModifiedBy>Diogo Dias Lopes</cp:lastModifiedBy>
  <cp:revision>5</cp:revision>
  <dcterms:created xsi:type="dcterms:W3CDTF">2021-11-25T22:31:28Z</dcterms:created>
  <dcterms:modified xsi:type="dcterms:W3CDTF">2022-01-07T14:46:07Z</dcterms:modified>
</cp:coreProperties>
</file>