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76" r:id="rId9"/>
    <p:sldId id="265" r:id="rId10"/>
    <p:sldId id="286" r:id="rId11"/>
    <p:sldId id="287" r:id="rId12"/>
    <p:sldId id="288" r:id="rId13"/>
    <p:sldId id="285" r:id="rId14"/>
    <p:sldId id="268" r:id="rId15"/>
    <p:sldId id="277" r:id="rId16"/>
    <p:sldId id="278" r:id="rId17"/>
    <p:sldId id="279" r:id="rId18"/>
    <p:sldId id="281" r:id="rId19"/>
    <p:sldId id="280" r:id="rId20"/>
    <p:sldId id="282" r:id="rId21"/>
    <p:sldId id="283" r:id="rId22"/>
    <p:sldId id="284" r:id="rId23"/>
    <p:sldId id="275" r:id="rId2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5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8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75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1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8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4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7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9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0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5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ikit-learn/scikit-learn" TargetMode="External"/><Relationship Id="rId7" Type="http://schemas.openxmlformats.org/officeDocument/2006/relationships/hyperlink" Target="https://machinelearningmastery.com/grid-search-hyperparameters-deep-learning-models-python-keras/" TargetMode="External"/><Relationship Id="rId2" Type="http://schemas.openxmlformats.org/officeDocument/2006/relationships/hyperlink" Target="https://scikit-learn.org/stable/modules/generated/sklearn.model_selection.GridSearchCV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learn-nature-inspired-algorithms.readthedocs.io/en/latest/introduction/nature-inspired-search-cv.html" TargetMode="External"/><Relationship Id="rId5" Type="http://schemas.openxmlformats.org/officeDocument/2006/relationships/hyperlink" Target="https://sklearn-nature-inspired-algorithms.readthedocs.io/en/latest/advanced/niapy.html" TargetMode="External"/><Relationship Id="rId4" Type="http://schemas.openxmlformats.org/officeDocument/2006/relationships/hyperlink" Target="https://towardsdatascience.com/hyperparameter-tuning-the-random-forest-in-python-using-scikit-learn-28d2aa77dd7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59B8C1-93B5-4846-8E52-CBAF8FB79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9825" y="1572132"/>
            <a:ext cx="3754671" cy="3500984"/>
          </a:xfrm>
        </p:spPr>
        <p:txBody>
          <a:bodyPr anchor="b">
            <a:normAutofit fontScale="9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br>
              <a:rPr lang="pt-PT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Projeto - Fase III </a:t>
            </a:r>
            <a:r>
              <a:rPr lang="pt-PT" sz="2000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notMnist</a:t>
            </a:r>
            <a:r>
              <a:rPr lang="pt-PT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Set</a:t>
            </a:r>
            <a:br>
              <a:rPr lang="pt-PT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000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cuckoo</a:t>
            </a:r>
            <a:r>
              <a:rPr lang="pt-PT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pt-PT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Optimization</a:t>
            </a:r>
            <a:br>
              <a:rPr lang="pt-PT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Inteligência Computacional</a:t>
            </a:r>
            <a:br>
              <a:rPr lang="pt-PT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2021/2022</a:t>
            </a:r>
            <a:br>
              <a:rPr lang="pt-PT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0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20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C9A253F-98C2-4CEF-AB96-7E6C27C0BA4D}"/>
              </a:ext>
            </a:extLst>
          </p:cNvPr>
          <p:cNvSpPr txBox="1"/>
          <p:nvPr/>
        </p:nvSpPr>
        <p:spPr>
          <a:xfrm>
            <a:off x="7830850" y="4639537"/>
            <a:ext cx="3717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Diogo Dias Lopes– a2018019746</a:t>
            </a:r>
          </a:p>
          <a:p>
            <a:r>
              <a:rPr lang="pt-PT" sz="1800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Leonardo Marques -  a2019123778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1026" name="Picture 2" descr="Inteligência computacional | Vetor Premium">
            <a:extLst>
              <a:ext uri="{FF2B5EF4-FFF2-40B4-BE49-F238E27FC236}">
                <a16:creationId xmlns:a16="http://schemas.microsoft.com/office/drawing/2014/main" id="{4DB7C338-E3E1-44F6-BD8F-8E0049D6B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858" y="1095508"/>
            <a:ext cx="4946277" cy="494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39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499F0E5-E27A-40C0-AD7D-0ED91BAEB9DE}"/>
              </a:ext>
            </a:extLst>
          </p:cNvPr>
          <p:cNvSpPr txBox="1"/>
          <p:nvPr/>
        </p:nvSpPr>
        <p:spPr>
          <a:xfrm>
            <a:off x="602669" y="2621415"/>
            <a:ext cx="3921513" cy="148246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Fase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III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Implementação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30F010D-31DE-4659-900C-2E0C4ECB3C9B}"/>
              </a:ext>
            </a:extLst>
          </p:cNvPr>
          <p:cNvSpPr txBox="1"/>
          <p:nvPr/>
        </p:nvSpPr>
        <p:spPr>
          <a:xfrm>
            <a:off x="4722195" y="1129320"/>
            <a:ext cx="7338739" cy="501524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77500" lnSpcReduction="20000"/>
          </a:bodyPr>
          <a:lstStyle/>
          <a:p>
            <a:pPr>
              <a:lnSpc>
                <a:spcPct val="140000"/>
              </a:lnSpc>
              <a:spcBef>
                <a:spcPts val="930"/>
              </a:spcBef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Cuckoo Search:</a:t>
            </a: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Import do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CuckooSearch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biblioteca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Niapy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40000"/>
              </a:lnSpc>
              <a:spcBef>
                <a:spcPts val="930"/>
              </a:spcBef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40000"/>
              </a:lnSpc>
              <a:spcBef>
                <a:spcPts val="930"/>
              </a:spcBef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40000"/>
              </a:lnSpc>
              <a:spcBef>
                <a:spcPts val="930"/>
              </a:spcBef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RandomForestClassifier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do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RandomForestClassifier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modulo ensemble da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biblioteca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sklearn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Escolha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dos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hiperparametros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742950" lvl="1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n_estimators</a:t>
            </a: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Número de árvores da floresta; </a:t>
            </a:r>
          </a:p>
          <a:p>
            <a:pPr marL="742950" lvl="1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max_depth</a:t>
            </a: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Profundidade da árvore; </a:t>
            </a: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9AB8F3ED-D912-4269-BB3D-B3B032110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858" y="2045225"/>
            <a:ext cx="3114675" cy="342900"/>
          </a:xfrm>
          <a:prstGeom prst="rect">
            <a:avLst/>
          </a:prstGeom>
        </p:spPr>
      </p:pic>
      <p:pic>
        <p:nvPicPr>
          <p:cNvPr id="22" name="Imagem 21" descr="Uma imagem com texto&#10;&#10;Descrição gerada automaticamente">
            <a:extLst>
              <a:ext uri="{FF2B5EF4-FFF2-40B4-BE49-F238E27FC236}">
                <a16:creationId xmlns:a16="http://schemas.microsoft.com/office/drawing/2014/main" id="{B9DBECD9-1AB1-4B80-AE86-BC6EB3B5C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795" y="4904785"/>
            <a:ext cx="3352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499F0E5-E27A-40C0-AD7D-0ED91BAEB9DE}"/>
              </a:ext>
            </a:extLst>
          </p:cNvPr>
          <p:cNvSpPr txBox="1"/>
          <p:nvPr/>
        </p:nvSpPr>
        <p:spPr>
          <a:xfrm>
            <a:off x="602669" y="2621415"/>
            <a:ext cx="3921513" cy="148246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Fase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III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Implementação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30F010D-31DE-4659-900C-2E0C4ECB3C9B}"/>
              </a:ext>
            </a:extLst>
          </p:cNvPr>
          <p:cNvSpPr txBox="1"/>
          <p:nvPr/>
        </p:nvSpPr>
        <p:spPr>
          <a:xfrm>
            <a:off x="4722195" y="1129320"/>
            <a:ext cx="7338739" cy="501524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NatureInspiredCV</a:t>
            </a:r>
            <a:endParaRPr lang="pt-PT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GridSeachCV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Imagem 19" descr="Uma imagem com texto&#10;&#10;Descrição gerada automaticamente">
            <a:extLst>
              <a:ext uri="{FF2B5EF4-FFF2-40B4-BE49-F238E27FC236}">
                <a16:creationId xmlns:a16="http://schemas.microsoft.com/office/drawing/2014/main" id="{0BAE0837-7F28-408E-8AB2-9A43BFA60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276" y="1842083"/>
            <a:ext cx="5162550" cy="1857375"/>
          </a:xfrm>
          <a:prstGeom prst="rect">
            <a:avLst/>
          </a:prstGeom>
        </p:spPr>
      </p:pic>
      <p:pic>
        <p:nvPicPr>
          <p:cNvPr id="24" name="Imagem 23" descr="Uma imagem com texto&#10;&#10;Descrição gerada automaticamente">
            <a:extLst>
              <a:ext uri="{FF2B5EF4-FFF2-40B4-BE49-F238E27FC236}">
                <a16:creationId xmlns:a16="http://schemas.microsoft.com/office/drawing/2014/main" id="{625BC9B7-1489-444A-BD64-AF6BEFE37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735" y="4298716"/>
            <a:ext cx="31813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5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499F0E5-E27A-40C0-AD7D-0ED91BAEB9DE}"/>
              </a:ext>
            </a:extLst>
          </p:cNvPr>
          <p:cNvSpPr txBox="1"/>
          <p:nvPr/>
        </p:nvSpPr>
        <p:spPr>
          <a:xfrm>
            <a:off x="602669" y="2621415"/>
            <a:ext cx="3921513" cy="148246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lnSpcReduction="10000"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Fase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III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Workflow do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usando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aplicação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Orange</a:t>
            </a:r>
          </a:p>
        </p:txBody>
      </p:sp>
      <p:pic>
        <p:nvPicPr>
          <p:cNvPr id="18" name="Imagem 17" descr="Uma imagem com mapa&#10;&#10;Descrição gerada automaticamente">
            <a:extLst>
              <a:ext uri="{FF2B5EF4-FFF2-40B4-BE49-F238E27FC236}">
                <a16:creationId xmlns:a16="http://schemas.microsoft.com/office/drawing/2014/main" id="{E3952399-8630-4139-9D69-CCC7FFCA0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2675"/>
            <a:ext cx="5400040" cy="405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5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499F0E5-E27A-40C0-AD7D-0ED91BAEB9DE}"/>
              </a:ext>
            </a:extLst>
          </p:cNvPr>
          <p:cNvSpPr txBox="1"/>
          <p:nvPr/>
        </p:nvSpPr>
        <p:spPr>
          <a:xfrm>
            <a:off x="602669" y="2621415"/>
            <a:ext cx="3921513" cy="148246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Fase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III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Análise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resultados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F9579D4-09A0-4E5C-BBC8-C84BA248B6F9}"/>
              </a:ext>
            </a:extLst>
          </p:cNvPr>
          <p:cNvSpPr txBox="1"/>
          <p:nvPr/>
        </p:nvSpPr>
        <p:spPr>
          <a:xfrm>
            <a:off x="4722195" y="1129320"/>
            <a:ext cx="7338739" cy="501524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lnSpcReduction="10000"/>
          </a:bodyPr>
          <a:lstStyle/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pt-PT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Hiperparametros</a:t>
            </a: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otimizar:</a:t>
            </a:r>
          </a:p>
          <a:p>
            <a:pPr marL="742950" lvl="1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pt-PT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n_estimators</a:t>
            </a: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Número de árvores da floresta</a:t>
            </a:r>
          </a:p>
          <a:p>
            <a:pPr marL="742950" lvl="1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pt-PT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max_depth</a:t>
            </a: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Profundidade da árvore.</a:t>
            </a: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Variação destes </a:t>
            </a:r>
            <a:r>
              <a:rPr lang="pt-PT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hiperparametros</a:t>
            </a: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entre intervalos e passos diferentes de números</a:t>
            </a: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Variação dos parâmetros </a:t>
            </a:r>
            <a:r>
              <a:rPr lang="pt-PT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</a:t>
            </a: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pt-PT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population_size</a:t>
            </a: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pt-PT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Cuckoo</a:t>
            </a: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search</a:t>
            </a:r>
            <a:endParaRPr lang="pt-PT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Comparação de resultados entre o </a:t>
            </a:r>
            <a:r>
              <a:rPr lang="pt-PT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NatureInspiredSearchCV</a:t>
            </a: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o </a:t>
            </a:r>
            <a:r>
              <a:rPr lang="pt-PT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GridCV</a:t>
            </a:r>
            <a:endParaRPr lang="pt-PT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290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E1FB98D-BCC3-4049-8D82-5A117AA3F530}"/>
              </a:ext>
            </a:extLst>
          </p:cNvPr>
          <p:cNvSpPr txBox="1"/>
          <p:nvPr/>
        </p:nvSpPr>
        <p:spPr>
          <a:xfrm>
            <a:off x="3792415" y="825114"/>
            <a:ext cx="5966698" cy="1167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HiperParametros</a:t>
            </a: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N_estimators</a:t>
            </a: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(20,100,20), </a:t>
            </a: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(2,20,2) e </a:t>
            </a: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(0.5)</a:t>
            </a:r>
          </a:p>
          <a:p>
            <a:endParaRPr lang="pt-PT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F4B8C6-8CDD-468C-9441-DABF85F184A7}"/>
              </a:ext>
            </a:extLst>
          </p:cNvPr>
          <p:cNvSpPr txBox="1">
            <a:spLocks/>
          </p:cNvSpPr>
          <p:nvPr/>
        </p:nvSpPr>
        <p:spPr>
          <a:xfrm>
            <a:off x="866274" y="139700"/>
            <a:ext cx="10487526" cy="9034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Teste </a:t>
            </a:r>
            <a:r>
              <a:rPr lang="pt-PT" sz="18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1-Teste </a:t>
            </a:r>
            <a:r>
              <a:rPr lang="pt-PT" sz="1800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endParaRPr lang="pt-PT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PT" sz="5000" dirty="0"/>
          </a:p>
        </p:txBody>
      </p:sp>
      <p:pic>
        <p:nvPicPr>
          <p:cNvPr id="9" name="Imagem 8" descr="Uma imagem com mesa&#10;&#10;Descrição gerada automaticamente">
            <a:extLst>
              <a:ext uri="{FF2B5EF4-FFF2-40B4-BE49-F238E27FC236}">
                <a16:creationId xmlns:a16="http://schemas.microsoft.com/office/drawing/2014/main" id="{20F1F5BD-1F92-4245-8866-519C89EB3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35" y="2107178"/>
            <a:ext cx="4362450" cy="31718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8BF9A55-0620-4B79-9E72-F32FFA45EE94}"/>
              </a:ext>
            </a:extLst>
          </p:cNvPr>
          <p:cNvSpPr txBox="1"/>
          <p:nvPr/>
        </p:nvSpPr>
        <p:spPr>
          <a:xfrm>
            <a:off x="491135" y="57333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NatureInspiredSearchCV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CuckooSearch</a:t>
            </a:r>
            <a:endParaRPr lang="pt-PT" dirty="0"/>
          </a:p>
        </p:txBody>
      </p:sp>
      <p:pic>
        <p:nvPicPr>
          <p:cNvPr id="11" name="Imagem 10" descr="Uma imagem com mesa&#10;&#10;Descrição gerada automaticamente">
            <a:extLst>
              <a:ext uri="{FF2B5EF4-FFF2-40B4-BE49-F238E27FC236}">
                <a16:creationId xmlns:a16="http://schemas.microsoft.com/office/drawing/2014/main" id="{F7C5AEA5-2EE5-4663-98D4-DB656C768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0" y="2107178"/>
            <a:ext cx="4362450" cy="317182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C9FA85B-F463-4511-8D67-9C22B9C87126}"/>
              </a:ext>
            </a:extLst>
          </p:cNvPr>
          <p:cNvSpPr txBox="1"/>
          <p:nvPr/>
        </p:nvSpPr>
        <p:spPr>
          <a:xfrm>
            <a:off x="7459579" y="5664131"/>
            <a:ext cx="6096000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GridSearchCV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56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E1FB98D-BCC3-4049-8D82-5A117AA3F530}"/>
              </a:ext>
            </a:extLst>
          </p:cNvPr>
          <p:cNvSpPr txBox="1"/>
          <p:nvPr/>
        </p:nvSpPr>
        <p:spPr>
          <a:xfrm>
            <a:off x="3792415" y="755269"/>
            <a:ext cx="5966698" cy="1167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HiperParametros</a:t>
            </a: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N_estimators</a:t>
            </a: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(20,100,20), </a:t>
            </a: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(2,20,2) e </a:t>
            </a: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(0.1)</a:t>
            </a:r>
          </a:p>
          <a:p>
            <a:endParaRPr lang="pt-PT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F4B8C6-8CDD-468C-9441-DABF85F184A7}"/>
              </a:ext>
            </a:extLst>
          </p:cNvPr>
          <p:cNvSpPr txBox="1">
            <a:spLocks/>
          </p:cNvSpPr>
          <p:nvPr/>
        </p:nvSpPr>
        <p:spPr>
          <a:xfrm>
            <a:off x="866274" y="139700"/>
            <a:ext cx="10487526" cy="9034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Teste 2-Influencia do </a:t>
            </a: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endParaRPr lang="pt-PT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PT" sz="5000" dirty="0"/>
          </a:p>
        </p:txBody>
      </p:sp>
      <p:pic>
        <p:nvPicPr>
          <p:cNvPr id="9" name="Imagem 8" descr="Uma imagem com mesa&#10;&#10;Descrição gerada automaticamente">
            <a:extLst>
              <a:ext uri="{FF2B5EF4-FFF2-40B4-BE49-F238E27FC236}">
                <a16:creationId xmlns:a16="http://schemas.microsoft.com/office/drawing/2014/main" id="{20F1F5BD-1F92-4245-8866-519C89EB3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35" y="2107178"/>
            <a:ext cx="4362450" cy="31718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8BF9A55-0620-4B79-9E72-F32FFA45EE94}"/>
              </a:ext>
            </a:extLst>
          </p:cNvPr>
          <p:cNvSpPr txBox="1"/>
          <p:nvPr/>
        </p:nvSpPr>
        <p:spPr>
          <a:xfrm>
            <a:off x="491135" y="57333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NatureInspiredSearchCV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CuckooSearch</a:t>
            </a:r>
            <a:endParaRPr lang="pt-PT" dirty="0"/>
          </a:p>
        </p:txBody>
      </p:sp>
      <p:pic>
        <p:nvPicPr>
          <p:cNvPr id="11" name="Imagem 10" descr="Uma imagem com mesa&#10;&#10;Descrição gerada automaticamente">
            <a:extLst>
              <a:ext uri="{FF2B5EF4-FFF2-40B4-BE49-F238E27FC236}">
                <a16:creationId xmlns:a16="http://schemas.microsoft.com/office/drawing/2014/main" id="{F7C5AEA5-2EE5-4663-98D4-DB656C768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0" y="2107178"/>
            <a:ext cx="4362450" cy="317182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C9FA85B-F463-4511-8D67-9C22B9C87126}"/>
              </a:ext>
            </a:extLst>
          </p:cNvPr>
          <p:cNvSpPr txBox="1"/>
          <p:nvPr/>
        </p:nvSpPr>
        <p:spPr>
          <a:xfrm>
            <a:off x="7459579" y="5664131"/>
            <a:ext cx="6096000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GridSearchCV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984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E1FB98D-BCC3-4049-8D82-5A117AA3F530}"/>
              </a:ext>
            </a:extLst>
          </p:cNvPr>
          <p:cNvSpPr txBox="1"/>
          <p:nvPr/>
        </p:nvSpPr>
        <p:spPr>
          <a:xfrm>
            <a:off x="3792415" y="755269"/>
            <a:ext cx="6250429" cy="1167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HiperParametros</a:t>
            </a: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N_estimators</a:t>
            </a: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(100,200,20), </a:t>
            </a: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(20,40,2) e </a:t>
            </a: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(0.5)</a:t>
            </a:r>
          </a:p>
          <a:p>
            <a:endParaRPr lang="pt-PT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F4B8C6-8CDD-468C-9441-DABF85F184A7}"/>
              </a:ext>
            </a:extLst>
          </p:cNvPr>
          <p:cNvSpPr txBox="1">
            <a:spLocks/>
          </p:cNvSpPr>
          <p:nvPr/>
        </p:nvSpPr>
        <p:spPr>
          <a:xfrm>
            <a:off x="1074821" y="146175"/>
            <a:ext cx="10487526" cy="9034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Teste 3-Influencia do </a:t>
            </a:r>
            <a:r>
              <a:rPr lang="pt-PT" sz="1800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n_estimators</a:t>
            </a:r>
            <a:r>
              <a:rPr lang="pt-PT" sz="18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PT" sz="1800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endParaRPr lang="pt-PT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PT" sz="50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8BF9A55-0620-4B79-9E72-F32FFA45EE94}"/>
              </a:ext>
            </a:extLst>
          </p:cNvPr>
          <p:cNvSpPr txBox="1"/>
          <p:nvPr/>
        </p:nvSpPr>
        <p:spPr>
          <a:xfrm>
            <a:off x="491135" y="57333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NatureInspiredSearchCV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CuckooSearch</a:t>
            </a:r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C9FA85B-F463-4511-8D67-9C22B9C87126}"/>
              </a:ext>
            </a:extLst>
          </p:cNvPr>
          <p:cNvSpPr txBox="1"/>
          <p:nvPr/>
        </p:nvSpPr>
        <p:spPr>
          <a:xfrm>
            <a:off x="7965379" y="5651929"/>
            <a:ext cx="6096000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GridSearchCV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8" name="Imagem 7" descr="Uma imagem com mesa&#10;&#10;Descrição gerada automaticamente">
            <a:extLst>
              <a:ext uri="{FF2B5EF4-FFF2-40B4-BE49-F238E27FC236}">
                <a16:creationId xmlns:a16="http://schemas.microsoft.com/office/drawing/2014/main" id="{7CB0C20B-3171-44E0-9D78-4BB004734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4" y="2237280"/>
            <a:ext cx="4095750" cy="3181350"/>
          </a:xfrm>
          <a:prstGeom prst="rect">
            <a:avLst/>
          </a:prstGeom>
        </p:spPr>
      </p:pic>
      <p:pic>
        <p:nvPicPr>
          <p:cNvPr id="12" name="Imagem 11" descr="Uma imagem com mesa&#10;&#10;Descrição gerada automaticamente">
            <a:extLst>
              <a:ext uri="{FF2B5EF4-FFF2-40B4-BE49-F238E27FC236}">
                <a16:creationId xmlns:a16="http://schemas.microsoft.com/office/drawing/2014/main" id="{74F77943-495A-47F9-B366-695F581A9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629" y="2237280"/>
            <a:ext cx="40957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09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FF4B8C6-8CDD-468C-9441-DABF85F184A7}"/>
              </a:ext>
            </a:extLst>
          </p:cNvPr>
          <p:cNvSpPr txBox="1">
            <a:spLocks/>
          </p:cNvSpPr>
          <p:nvPr/>
        </p:nvSpPr>
        <p:spPr>
          <a:xfrm>
            <a:off x="1074821" y="146175"/>
            <a:ext cx="10487526" cy="9034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Teste 4-Influencia do </a:t>
            </a:r>
            <a:r>
              <a:rPr lang="pt-PT" sz="1800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endParaRPr lang="pt-PT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8BF9A55-0620-4B79-9E72-F32FFA45EE94}"/>
              </a:ext>
            </a:extLst>
          </p:cNvPr>
          <p:cNvSpPr txBox="1"/>
          <p:nvPr/>
        </p:nvSpPr>
        <p:spPr>
          <a:xfrm>
            <a:off x="491135" y="57333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NatureInspiredSearchCV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CuckooSearch</a:t>
            </a:r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C9FA85B-F463-4511-8D67-9C22B9C87126}"/>
              </a:ext>
            </a:extLst>
          </p:cNvPr>
          <p:cNvSpPr txBox="1"/>
          <p:nvPr/>
        </p:nvSpPr>
        <p:spPr>
          <a:xfrm>
            <a:off x="7965379" y="5651929"/>
            <a:ext cx="6096000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GridSearchCV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E71CA91-A7D9-4AB9-BCDD-6DAA5FD57193}"/>
              </a:ext>
            </a:extLst>
          </p:cNvPr>
          <p:cNvSpPr txBox="1"/>
          <p:nvPr/>
        </p:nvSpPr>
        <p:spPr>
          <a:xfrm>
            <a:off x="3193369" y="855748"/>
            <a:ext cx="5442516" cy="1167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HiperParametros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N_estimators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(100,200,20),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Max_depth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(2,20,2) e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(0.5)</a:t>
            </a:r>
          </a:p>
          <a:p>
            <a:endParaRPr lang="pt-PT" dirty="0"/>
          </a:p>
        </p:txBody>
      </p:sp>
      <p:pic>
        <p:nvPicPr>
          <p:cNvPr id="11" name="Imagem 10" descr="Uma imagem com mesa&#10;&#10;Descrição gerada automaticamente">
            <a:extLst>
              <a:ext uri="{FF2B5EF4-FFF2-40B4-BE49-F238E27FC236}">
                <a16:creationId xmlns:a16="http://schemas.microsoft.com/office/drawing/2014/main" id="{AE3C6B91-308A-42FB-B323-FB3A3DFEB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91" y="2301305"/>
            <a:ext cx="4295775" cy="3209925"/>
          </a:xfrm>
          <a:prstGeom prst="rect">
            <a:avLst/>
          </a:prstGeom>
        </p:spPr>
      </p:pic>
      <p:pic>
        <p:nvPicPr>
          <p:cNvPr id="15" name="Imagem 14" descr="Uma imagem com mesa&#10;&#10;Descrição gerada automaticamente">
            <a:extLst>
              <a:ext uri="{FF2B5EF4-FFF2-40B4-BE49-F238E27FC236}">
                <a16:creationId xmlns:a16="http://schemas.microsoft.com/office/drawing/2014/main" id="{B11AB6E4-11A3-464B-886A-E3D24004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133" y="2301305"/>
            <a:ext cx="42957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10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FF4B8C6-8CDD-468C-9441-DABF85F184A7}"/>
              </a:ext>
            </a:extLst>
          </p:cNvPr>
          <p:cNvSpPr txBox="1">
            <a:spLocks/>
          </p:cNvSpPr>
          <p:nvPr/>
        </p:nvSpPr>
        <p:spPr>
          <a:xfrm>
            <a:off x="1074821" y="146175"/>
            <a:ext cx="10487526" cy="9034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Teste 5-Influencia da </a:t>
            </a:r>
            <a:r>
              <a:rPr lang="pt-PT" sz="18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diminuição do passo no </a:t>
            </a:r>
            <a:r>
              <a:rPr lang="pt-PT" sz="1800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n_estimators</a:t>
            </a:r>
            <a:r>
              <a:rPr lang="pt-PT" sz="18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PT" sz="1800" dirty="0" err="1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endParaRPr lang="pt-PT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8BF9A55-0620-4B79-9E72-F32FFA45EE94}"/>
              </a:ext>
            </a:extLst>
          </p:cNvPr>
          <p:cNvSpPr txBox="1"/>
          <p:nvPr/>
        </p:nvSpPr>
        <p:spPr>
          <a:xfrm>
            <a:off x="491135" y="57333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NatureInspiredSearchCV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CuckooSearch</a:t>
            </a:r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C9FA85B-F463-4511-8D67-9C22B9C87126}"/>
              </a:ext>
            </a:extLst>
          </p:cNvPr>
          <p:cNvSpPr txBox="1"/>
          <p:nvPr/>
        </p:nvSpPr>
        <p:spPr>
          <a:xfrm>
            <a:off x="7965379" y="5651929"/>
            <a:ext cx="6096000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GridSearchCV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E71CA91-A7D9-4AB9-BCDD-6DAA5FD57193}"/>
              </a:ext>
            </a:extLst>
          </p:cNvPr>
          <p:cNvSpPr txBox="1"/>
          <p:nvPr/>
        </p:nvSpPr>
        <p:spPr>
          <a:xfrm>
            <a:off x="3709504" y="1049594"/>
            <a:ext cx="5442516" cy="1965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HiperParametros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N_estimators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(150,190,5),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Max_depth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(10,14,1) e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(0.5)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PT" dirty="0"/>
          </a:p>
        </p:txBody>
      </p:sp>
      <p:pic>
        <p:nvPicPr>
          <p:cNvPr id="12" name="Imagem 11" descr="Uma imagem com mesa&#10;&#10;Descrição gerada automaticamente">
            <a:extLst>
              <a:ext uri="{FF2B5EF4-FFF2-40B4-BE49-F238E27FC236}">
                <a16:creationId xmlns:a16="http://schemas.microsoft.com/office/drawing/2014/main" id="{06BCD32F-98F7-42B6-B8E5-7A29551BB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35" y="2327491"/>
            <a:ext cx="4448175" cy="3181350"/>
          </a:xfrm>
          <a:prstGeom prst="rect">
            <a:avLst/>
          </a:prstGeom>
        </p:spPr>
      </p:pic>
      <p:pic>
        <p:nvPicPr>
          <p:cNvPr id="14" name="Imagem 13" descr="Uma imagem com mesa&#10;&#10;Descrição gerada automaticamente">
            <a:extLst>
              <a:ext uri="{FF2B5EF4-FFF2-40B4-BE49-F238E27FC236}">
                <a16:creationId xmlns:a16="http://schemas.microsoft.com/office/drawing/2014/main" id="{0D241754-625A-4838-980F-BD2AE6DC7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932" y="2327491"/>
            <a:ext cx="44481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7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FF4B8C6-8CDD-468C-9441-DABF85F184A7}"/>
              </a:ext>
            </a:extLst>
          </p:cNvPr>
          <p:cNvSpPr txBox="1">
            <a:spLocks/>
          </p:cNvSpPr>
          <p:nvPr/>
        </p:nvSpPr>
        <p:spPr>
          <a:xfrm>
            <a:off x="1074821" y="146175"/>
            <a:ext cx="10487526" cy="9034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Teste 5.1-Influencia da </a:t>
            </a: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population</a:t>
            </a: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endParaRPr lang="pt-PT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8BF9A55-0620-4B79-9E72-F32FFA45EE94}"/>
              </a:ext>
            </a:extLst>
          </p:cNvPr>
          <p:cNvSpPr txBox="1"/>
          <p:nvPr/>
        </p:nvSpPr>
        <p:spPr>
          <a:xfrm>
            <a:off x="491135" y="57333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NatureInspiredSearchCV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CuckooSearch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E71CA91-A7D9-4AB9-BCDD-6DAA5FD57193}"/>
              </a:ext>
            </a:extLst>
          </p:cNvPr>
          <p:cNvSpPr txBox="1"/>
          <p:nvPr/>
        </p:nvSpPr>
        <p:spPr>
          <a:xfrm>
            <a:off x="577284" y="980518"/>
            <a:ext cx="5442516" cy="2364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HiperParametros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N_estimators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(100,200,20),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Max_depth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(2,20,2) e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(0.5)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population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size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(50)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26D3D68-301B-4F9B-8C2F-D298E0BD9C05}"/>
              </a:ext>
            </a:extLst>
          </p:cNvPr>
          <p:cNvSpPr txBox="1"/>
          <p:nvPr/>
        </p:nvSpPr>
        <p:spPr>
          <a:xfrm>
            <a:off x="6517337" y="892351"/>
            <a:ext cx="5442516" cy="1566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HiperParametros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N_estimators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(150,190,5),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Max_depth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(10,14,1) e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(0.5)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population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size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(100)</a:t>
            </a:r>
          </a:p>
          <a:p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FFC433C-EF2F-49DF-84A0-E9EF3A7221D1}"/>
              </a:ext>
            </a:extLst>
          </p:cNvPr>
          <p:cNvSpPr txBox="1"/>
          <p:nvPr/>
        </p:nvSpPr>
        <p:spPr>
          <a:xfrm>
            <a:off x="6677391" y="57333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NatureInspiredSearchCV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CuckooSearch</a:t>
            </a:r>
            <a:endParaRPr lang="pt-PT" dirty="0"/>
          </a:p>
        </p:txBody>
      </p:sp>
      <p:pic>
        <p:nvPicPr>
          <p:cNvPr id="14" name="Imagem 13" descr="Uma imagem com mesa&#10;&#10;Descrição gerada automaticamente">
            <a:extLst>
              <a:ext uri="{FF2B5EF4-FFF2-40B4-BE49-F238E27FC236}">
                <a16:creationId xmlns:a16="http://schemas.microsoft.com/office/drawing/2014/main" id="{4D940646-BE61-4E87-A074-4B62E9E1F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35" y="2301305"/>
            <a:ext cx="4448175" cy="3181350"/>
          </a:xfrm>
          <a:prstGeom prst="rect">
            <a:avLst/>
          </a:prstGeom>
        </p:spPr>
      </p:pic>
      <p:pic>
        <p:nvPicPr>
          <p:cNvPr id="17" name="Imagem 16" descr="Uma imagem com mesa&#10;&#10;Descrição gerada automaticamente">
            <a:extLst>
              <a:ext uri="{FF2B5EF4-FFF2-40B4-BE49-F238E27FC236}">
                <a16:creationId xmlns:a16="http://schemas.microsoft.com/office/drawing/2014/main" id="{28BF6181-8071-462A-A872-96DCF6E7F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391" y="2301305"/>
            <a:ext cx="44481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7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25D1FAE-5203-41EA-B46F-A7B70C28F536}"/>
              </a:ext>
            </a:extLst>
          </p:cNvPr>
          <p:cNvSpPr txBox="1"/>
          <p:nvPr/>
        </p:nvSpPr>
        <p:spPr>
          <a:xfrm>
            <a:off x="637874" y="2934455"/>
            <a:ext cx="3616073" cy="28401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Descrição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problema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397D867-877D-49E6-8134-D8640F703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8714" y="1564233"/>
            <a:ext cx="6514470" cy="3729533"/>
          </a:xfrm>
          <a:prstGeom prst="rect">
            <a:avLst/>
          </a:prstGeom>
          <a:noFill/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33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FF4B8C6-8CDD-468C-9441-DABF85F184A7}"/>
              </a:ext>
            </a:extLst>
          </p:cNvPr>
          <p:cNvSpPr txBox="1">
            <a:spLocks/>
          </p:cNvSpPr>
          <p:nvPr/>
        </p:nvSpPr>
        <p:spPr>
          <a:xfrm>
            <a:off x="1074821" y="146175"/>
            <a:ext cx="10487526" cy="9034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Teste 5.2-Influencia do </a:t>
            </a: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endParaRPr lang="pt-PT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8BF9A55-0620-4B79-9E72-F32FFA45EE94}"/>
              </a:ext>
            </a:extLst>
          </p:cNvPr>
          <p:cNvSpPr txBox="1"/>
          <p:nvPr/>
        </p:nvSpPr>
        <p:spPr>
          <a:xfrm>
            <a:off x="491135" y="57333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NatureInspiredSearchCV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CuckooSearch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E71CA91-A7D9-4AB9-BCDD-6DAA5FD57193}"/>
              </a:ext>
            </a:extLst>
          </p:cNvPr>
          <p:cNvSpPr txBox="1"/>
          <p:nvPr/>
        </p:nvSpPr>
        <p:spPr>
          <a:xfrm>
            <a:off x="577284" y="980518"/>
            <a:ext cx="5442516" cy="1566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HiperParametros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N_estimators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(100,200,20),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Max_depth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(2,20,2) e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(0.1)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26D3D68-301B-4F9B-8C2F-D298E0BD9C05}"/>
              </a:ext>
            </a:extLst>
          </p:cNvPr>
          <p:cNvSpPr txBox="1"/>
          <p:nvPr/>
        </p:nvSpPr>
        <p:spPr>
          <a:xfrm>
            <a:off x="6517337" y="926385"/>
            <a:ext cx="5557932" cy="767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HiperParametros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N_estimators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(150,190,5),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Max_depth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(10,14,1) e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(0.75)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FFC433C-EF2F-49DF-84A0-E9EF3A7221D1}"/>
              </a:ext>
            </a:extLst>
          </p:cNvPr>
          <p:cNvSpPr txBox="1"/>
          <p:nvPr/>
        </p:nvSpPr>
        <p:spPr>
          <a:xfrm>
            <a:off x="6677391" y="57333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NatureInspiredSearchCV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CuckooSearch</a:t>
            </a:r>
            <a:endParaRPr lang="pt-PT" dirty="0"/>
          </a:p>
        </p:txBody>
      </p:sp>
      <p:pic>
        <p:nvPicPr>
          <p:cNvPr id="11" name="Imagem 10" descr="Uma imagem com mesa&#10;&#10;Descrição gerada automaticamente">
            <a:extLst>
              <a:ext uri="{FF2B5EF4-FFF2-40B4-BE49-F238E27FC236}">
                <a16:creationId xmlns:a16="http://schemas.microsoft.com/office/drawing/2014/main" id="{D5508995-64F1-4D5C-ABDC-02E3BB68A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35" y="2255420"/>
            <a:ext cx="4448175" cy="3181350"/>
          </a:xfrm>
          <a:prstGeom prst="rect">
            <a:avLst/>
          </a:prstGeom>
        </p:spPr>
      </p:pic>
      <p:pic>
        <p:nvPicPr>
          <p:cNvPr id="13" name="Imagem 12" descr="Uma imagem com mesa&#10;&#10;Descrição gerada automaticamente">
            <a:extLst>
              <a:ext uri="{FF2B5EF4-FFF2-40B4-BE49-F238E27FC236}">
                <a16:creationId xmlns:a16="http://schemas.microsoft.com/office/drawing/2014/main" id="{0831C178-E956-452A-986E-659D8B677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996" y="2255420"/>
            <a:ext cx="44481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4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FF4B8C6-8CDD-468C-9441-DABF85F184A7}"/>
              </a:ext>
            </a:extLst>
          </p:cNvPr>
          <p:cNvSpPr txBox="1">
            <a:spLocks/>
          </p:cNvSpPr>
          <p:nvPr/>
        </p:nvSpPr>
        <p:spPr>
          <a:xfrm>
            <a:off x="1074821" y="146175"/>
            <a:ext cx="10487526" cy="9034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Teste </a:t>
            </a:r>
            <a:r>
              <a:rPr lang="pt-PT" sz="18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pt-PT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-Diminuição do passo ainda mais do </a:t>
            </a:r>
            <a:r>
              <a:rPr lang="pt-PT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n_estimators</a:t>
            </a:r>
            <a:endParaRPr lang="pt-PT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8BF9A55-0620-4B79-9E72-F32FFA45EE94}"/>
              </a:ext>
            </a:extLst>
          </p:cNvPr>
          <p:cNvSpPr txBox="1"/>
          <p:nvPr/>
        </p:nvSpPr>
        <p:spPr>
          <a:xfrm>
            <a:off x="491135" y="57333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NatureInspiredSearchCV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CuckooSearch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E71CA91-A7D9-4AB9-BCDD-6DAA5FD57193}"/>
              </a:ext>
            </a:extLst>
          </p:cNvPr>
          <p:cNvSpPr txBox="1"/>
          <p:nvPr/>
        </p:nvSpPr>
        <p:spPr>
          <a:xfrm>
            <a:off x="4282875" y="1042199"/>
            <a:ext cx="5442516" cy="1566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HiperParametros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N_estimators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(170,180,1),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Max_depth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(10,14,1) e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(0.5)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FFC433C-EF2F-49DF-84A0-E9EF3A7221D1}"/>
              </a:ext>
            </a:extLst>
          </p:cNvPr>
          <p:cNvSpPr txBox="1"/>
          <p:nvPr/>
        </p:nvSpPr>
        <p:spPr>
          <a:xfrm>
            <a:off x="8153264" y="57333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GridSearchCV</a:t>
            </a:r>
            <a:endParaRPr lang="pt-PT" dirty="0"/>
          </a:p>
        </p:txBody>
      </p:sp>
      <p:pic>
        <p:nvPicPr>
          <p:cNvPr id="11" name="Imagem 10" descr="Uma imagem com mesa&#10;&#10;Descrição gerada automaticamente">
            <a:extLst>
              <a:ext uri="{FF2B5EF4-FFF2-40B4-BE49-F238E27FC236}">
                <a16:creationId xmlns:a16="http://schemas.microsoft.com/office/drawing/2014/main" id="{D5508995-64F1-4D5C-ABDC-02E3BB68A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35" y="2255420"/>
            <a:ext cx="4448175" cy="3181350"/>
          </a:xfrm>
          <a:prstGeom prst="rect">
            <a:avLst/>
          </a:prstGeom>
        </p:spPr>
      </p:pic>
      <p:pic>
        <p:nvPicPr>
          <p:cNvPr id="13" name="Imagem 12" descr="Uma imagem com mesa&#10;&#10;Descrição gerada automaticamente">
            <a:extLst>
              <a:ext uri="{FF2B5EF4-FFF2-40B4-BE49-F238E27FC236}">
                <a16:creationId xmlns:a16="http://schemas.microsoft.com/office/drawing/2014/main" id="{0831C178-E956-452A-986E-659D8B677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996" y="2255420"/>
            <a:ext cx="44481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36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9FA9632-D4F2-48E9-9ACB-3465ABC81C5C}"/>
              </a:ext>
            </a:extLst>
          </p:cNvPr>
          <p:cNvSpPr txBox="1"/>
          <p:nvPr/>
        </p:nvSpPr>
        <p:spPr>
          <a:xfrm>
            <a:off x="577516" y="1300332"/>
            <a:ext cx="114059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/>
              <a:t>Conclusões:</a:t>
            </a:r>
          </a:p>
          <a:p>
            <a:pPr algn="ctr"/>
            <a:endParaRPr lang="pt-PT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GridSearch</a:t>
            </a:r>
            <a:r>
              <a:rPr lang="pt-PT" dirty="0"/>
              <a:t> e </a:t>
            </a:r>
            <a:r>
              <a:rPr lang="pt-PT" dirty="0" err="1"/>
              <a:t>NatureInspiredSearchCV</a:t>
            </a:r>
            <a:r>
              <a:rPr lang="pt-PT" dirty="0"/>
              <a:t> – </a:t>
            </a:r>
            <a:r>
              <a:rPr lang="pt-PT" dirty="0" err="1"/>
              <a:t>CuckooSearch</a:t>
            </a:r>
            <a:r>
              <a:rPr lang="pt-PT" dirty="0"/>
              <a:t> obtiveram testados com os mesmos </a:t>
            </a:r>
            <a:r>
              <a:rPr lang="pt-PT" dirty="0" err="1"/>
              <a:t>hiperparametros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 alteração dos </a:t>
            </a:r>
            <a:r>
              <a:rPr lang="pt-PT" dirty="0" err="1"/>
              <a:t>hiperparametros</a:t>
            </a:r>
            <a:r>
              <a:rPr lang="pt-PT" dirty="0"/>
              <a:t> do </a:t>
            </a:r>
            <a:r>
              <a:rPr lang="pt-PT" dirty="0" err="1"/>
              <a:t>CuckooSearch</a:t>
            </a:r>
            <a:r>
              <a:rPr lang="pt-PT" dirty="0"/>
              <a:t> em especifico não alteram os resultados obtidos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Os melhores resultados forma obtidos do quinto e sexto testes: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Max_depth:13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N_estimators:175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Aprofundamos os nossos conhecimentos na Área de Inteligência Computacional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3434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D7462B-7BE1-44AC-A953-D20300EF7127}"/>
              </a:ext>
            </a:extLst>
          </p:cNvPr>
          <p:cNvSpPr txBox="1"/>
          <p:nvPr/>
        </p:nvSpPr>
        <p:spPr>
          <a:xfrm>
            <a:off x="546147" y="1032710"/>
            <a:ext cx="11099705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u="sng" dirty="0"/>
              <a:t>Referencias:</a:t>
            </a:r>
          </a:p>
          <a:p>
            <a:pPr>
              <a:spcAft>
                <a:spcPts val="800"/>
              </a:spcAft>
            </a:pPr>
            <a:r>
              <a:rPr lang="pt-PT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https://scikit-learn.org/stable/modules/generated/sklearn.model_selection.GridSearchCV.html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pt-PT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https://github.com/scikit-learn/scikit-learn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pt-PT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https://towardsdatascience.com/hyperparameter-tuning-the-random-forest-in-python-using-scikit-learn-28d2aa77dd74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pt-PT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5"/>
              </a:rPr>
              <a:t>https://sklearn-nature-inspired-algorithms.readthedocs.io/en/latest/advanced/niapy.html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pt-PT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https://sklearn-nature-inspired-algorithms.readthedocs.io/en/latest/introduction/nature-inspired-search-cv.html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pt-PT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7"/>
              </a:rPr>
              <a:t>https://machinelearningmastery.com/grid-search-hyperparameters-deep-learning-models-python-keras/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endParaRPr lang="pt-PT" u="sng" dirty="0"/>
          </a:p>
        </p:txBody>
      </p:sp>
    </p:spTree>
    <p:extLst>
      <p:ext uri="{BB962C8B-B14F-4D97-AF65-F5344CB8AC3E}">
        <p14:creationId xmlns:p14="http://schemas.microsoft.com/office/powerpoint/2010/main" val="305537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AA6658-9395-475C-A0AF-A5C0F25ACA18}"/>
              </a:ext>
            </a:extLst>
          </p:cNvPr>
          <p:cNvSpPr txBox="1"/>
          <p:nvPr/>
        </p:nvSpPr>
        <p:spPr>
          <a:xfrm>
            <a:off x="4921857" y="2268656"/>
            <a:ext cx="6627226" cy="350593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notMNIST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dataset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seguintes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especificações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lnSpc>
                <a:spcPct val="140000"/>
              </a:lnSpc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tabLst>
                <a:tab pos="1590675" algn="l"/>
              </a:tabLst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Número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de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exemplos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: 18724</a:t>
            </a:r>
          </a:p>
          <a:p>
            <a:pPr>
              <a:lnSpc>
                <a:spcPct val="140000"/>
              </a:lnSpc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tabLst>
                <a:tab pos="1590675" algn="l"/>
              </a:tabLst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Número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de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atributos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: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Imagem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28x28 (754) </a:t>
            </a:r>
          </a:p>
          <a:p>
            <a:pPr>
              <a:lnSpc>
                <a:spcPct val="140000"/>
              </a:lnSpc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tabLst>
                <a:tab pos="1590675" algn="l"/>
              </a:tabLst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Número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de classes: 10 classes (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letras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A-J)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2BE43DD-6D15-4E4A-A77E-BE73023B86FA}"/>
              </a:ext>
            </a:extLst>
          </p:cNvPr>
          <p:cNvSpPr txBox="1"/>
          <p:nvPr/>
        </p:nvSpPr>
        <p:spPr>
          <a:xfrm>
            <a:off x="519111" y="930767"/>
            <a:ext cx="3616073" cy="2112990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Fase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Caso de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estudo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NotMnist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Dataset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F04C988-AB67-40C2-8AC1-A28F6E251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688" y="3111695"/>
            <a:ext cx="4151274" cy="200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55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7606029-EE18-438A-9278-E21B0D52B95D}"/>
              </a:ext>
            </a:extLst>
          </p:cNvPr>
          <p:cNvSpPr txBox="1"/>
          <p:nvPr/>
        </p:nvSpPr>
        <p:spPr>
          <a:xfrm>
            <a:off x="342444" y="1036307"/>
            <a:ext cx="3921513" cy="28401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Fase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II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Optimização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Cuckoo Search Optimization</a:t>
            </a:r>
          </a:p>
        </p:txBody>
      </p:sp>
      <p:pic>
        <p:nvPicPr>
          <p:cNvPr id="1026" name="Picture 2" descr="Cuckoo&amp;#39;s Search Algorithm to solve Structural optimization problem –  Transpire Online">
            <a:extLst>
              <a:ext uri="{FF2B5EF4-FFF2-40B4-BE49-F238E27FC236}">
                <a16:creationId xmlns:a16="http://schemas.microsoft.com/office/drawing/2014/main" id="{00F6CD34-6B30-4180-95BC-D26ED710C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31" y="3011098"/>
            <a:ext cx="3793497" cy="229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11634F57-DC67-444A-81C7-40A90CE93490}"/>
              </a:ext>
            </a:extLst>
          </p:cNvPr>
          <p:cNvSpPr txBox="1"/>
          <p:nvPr/>
        </p:nvSpPr>
        <p:spPr>
          <a:xfrm>
            <a:off x="4921857" y="2268656"/>
            <a:ext cx="6627226" cy="350593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Algoritmo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meta-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heuristico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inspirado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na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parasitagem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dos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cucos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Facil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de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implementar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Boa performance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computacional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4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15305C-50A6-44CF-8123-98A1E94308DC}"/>
              </a:ext>
            </a:extLst>
          </p:cNvPr>
          <p:cNvSpPr txBox="1"/>
          <p:nvPr/>
        </p:nvSpPr>
        <p:spPr>
          <a:xfrm>
            <a:off x="4713349" y="1317207"/>
            <a:ext cx="7480556" cy="68724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61886CF-D1D7-4AAB-96F8-7C4A2A8583D5}"/>
              </a:ext>
            </a:extLst>
          </p:cNvPr>
          <p:cNvSpPr txBox="1"/>
          <p:nvPr/>
        </p:nvSpPr>
        <p:spPr>
          <a:xfrm>
            <a:off x="919960" y="2614606"/>
            <a:ext cx="3921513" cy="181662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Fase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III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Metodologias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D089BE3-A99D-43D1-A8C6-1E75D08CD617}"/>
              </a:ext>
            </a:extLst>
          </p:cNvPr>
          <p:cNvSpPr txBox="1"/>
          <p:nvPr/>
        </p:nvSpPr>
        <p:spPr>
          <a:xfrm>
            <a:off x="4490084" y="751752"/>
            <a:ext cx="7701916" cy="5351856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85000" lnSpcReduction="20000"/>
          </a:bodyPr>
          <a:lstStyle/>
          <a:p>
            <a:pPr>
              <a:lnSpc>
                <a:spcPct val="140000"/>
              </a:lnSpc>
              <a:spcBef>
                <a:spcPts val="930"/>
              </a:spcBef>
            </a:pPr>
            <a:r>
              <a:rPr lang="pt-PT" b="1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NatureInspiredSearchCV</a:t>
            </a:r>
            <a:endParaRPr lang="pt-PT" b="1" spc="15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iblioteca que contém diversos algoritmos inspirados na natureza;</a:t>
            </a: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sada para otimização de Hiper parâmetros utilizando a cross </a:t>
            </a:r>
            <a:r>
              <a:rPr lang="pt-PT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validation</a:t>
            </a: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;</a:t>
            </a:r>
          </a:p>
          <a:p>
            <a:pPr>
              <a:lnSpc>
                <a:spcPct val="140000"/>
              </a:lnSpc>
              <a:spcBef>
                <a:spcPts val="930"/>
              </a:spcBef>
            </a:pPr>
            <a:endParaRPr lang="pt-PT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40000"/>
              </a:lnSpc>
              <a:spcBef>
                <a:spcPts val="930"/>
              </a:spcBef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140000"/>
              </a:lnSpc>
              <a:spcBef>
                <a:spcPts val="930"/>
              </a:spcBef>
            </a:pPr>
            <a:endParaRPr lang="en-US" b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40000"/>
              </a:lnSpc>
              <a:spcBef>
                <a:spcPts val="930"/>
              </a:spcBef>
            </a:pP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Cuckoo Search</a:t>
            </a: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Algoritmo usado para otimização de Hiper parâmetros</a:t>
            </a: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Utilizado como parâmetro da classe </a:t>
            </a:r>
            <a:r>
              <a:rPr lang="pt-PT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NatureInspiredSearchCV</a:t>
            </a:r>
            <a:endParaRPr lang="pt-PT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endParaRPr lang="pt-PT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5365EC7B-DDA2-4C48-95EF-B389A8227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261" y="2805748"/>
            <a:ext cx="5400040" cy="52832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67DF96C-5C8D-4461-B322-E5AA3E63B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518" y="5064664"/>
            <a:ext cx="30575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6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43647E1-25DF-43FE-974D-46BA46E66DC9}"/>
              </a:ext>
            </a:extLst>
          </p:cNvPr>
          <p:cNvSpPr txBox="1"/>
          <p:nvPr/>
        </p:nvSpPr>
        <p:spPr>
          <a:xfrm>
            <a:off x="4455035" y="818401"/>
            <a:ext cx="7765921" cy="5351856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85000" lnSpcReduction="10000"/>
          </a:bodyPr>
          <a:lstStyle/>
          <a:p>
            <a:pPr>
              <a:lnSpc>
                <a:spcPct val="140000"/>
              </a:lnSpc>
              <a:spcBef>
                <a:spcPts val="930"/>
              </a:spcBef>
            </a:pPr>
            <a:r>
              <a:rPr lang="pt-PT" b="1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GridSearchCV</a:t>
            </a:r>
            <a:endParaRPr lang="pt-PT" b="1" spc="15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Realiza ajustes aos Hiper parâmetros para determinar os valores ideais para um determinado modelo usando cross </a:t>
            </a:r>
            <a:r>
              <a:rPr lang="pt-PT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validation</a:t>
            </a: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  <a:p>
            <a:pPr>
              <a:lnSpc>
                <a:spcPct val="140000"/>
              </a:lnSpc>
              <a:spcBef>
                <a:spcPts val="930"/>
              </a:spcBef>
            </a:pPr>
            <a:endParaRPr lang="pt-PT" b="1" spc="15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140000"/>
              </a:lnSpc>
              <a:spcBef>
                <a:spcPts val="930"/>
              </a:spcBef>
            </a:pPr>
            <a:endParaRPr lang="pt-PT" b="1" spc="15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140000"/>
              </a:lnSpc>
              <a:spcBef>
                <a:spcPts val="930"/>
              </a:spcBef>
            </a:pPr>
            <a:r>
              <a:rPr lang="pt-PT" b="1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RandomForestClassifier</a:t>
            </a:r>
            <a:r>
              <a:rPr lang="pt-PT" b="1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É um classificador para problemas de classificação e regressão;</a:t>
            </a: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É um dos algoritmos mais utilizados, pela sua simplicidade e diversidade.</a:t>
            </a: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endParaRPr lang="pt-PT" spc="15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140000"/>
              </a:lnSpc>
              <a:spcBef>
                <a:spcPts val="930"/>
              </a:spcBef>
            </a:pPr>
            <a:endParaRPr lang="pt-PT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BE84C7D6-4C68-4256-934F-F2FA4425C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82" y="2084103"/>
            <a:ext cx="5400040" cy="37973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2916908-00F3-4BD0-801C-D51F6778D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371" y="4699145"/>
            <a:ext cx="5400040" cy="66738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B4140D35-C4BD-4EA7-AB50-6C5E1C0FD332}"/>
              </a:ext>
            </a:extLst>
          </p:cNvPr>
          <p:cNvSpPr txBox="1"/>
          <p:nvPr/>
        </p:nvSpPr>
        <p:spPr>
          <a:xfrm>
            <a:off x="919960" y="2614606"/>
            <a:ext cx="3921513" cy="181662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Fase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III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Metodologias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A33BCBD-8179-45C9-BA8D-3688B13CBCE1}"/>
              </a:ext>
            </a:extLst>
          </p:cNvPr>
          <p:cNvSpPr txBox="1"/>
          <p:nvPr/>
        </p:nvSpPr>
        <p:spPr>
          <a:xfrm>
            <a:off x="602669" y="2621415"/>
            <a:ext cx="3921513" cy="148246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Fase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III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Diagrama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classes</a:t>
            </a:r>
          </a:p>
        </p:txBody>
      </p:sp>
      <p:pic>
        <p:nvPicPr>
          <p:cNvPr id="21" name="Imagem 20" descr="Uma imagem com texto, interior, captura de ecrã&#10;&#10;Descrição gerada automaticamente">
            <a:extLst>
              <a:ext uri="{FF2B5EF4-FFF2-40B4-BE49-F238E27FC236}">
                <a16:creationId xmlns:a16="http://schemas.microsoft.com/office/drawing/2014/main" id="{E7B571F3-36E3-4E97-A1CF-462397B77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490" y="962968"/>
            <a:ext cx="5400040" cy="261493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D36AF26B-4C1C-40C3-8DA4-29E2BEEF8DB5}"/>
              </a:ext>
            </a:extLst>
          </p:cNvPr>
          <p:cNvSpPr txBox="1"/>
          <p:nvPr/>
        </p:nvSpPr>
        <p:spPr>
          <a:xfrm>
            <a:off x="4524182" y="3966866"/>
            <a:ext cx="7632763" cy="2258942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55000" lnSpcReduction="20000"/>
          </a:bodyPr>
          <a:lstStyle/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 Data set é composto por um conjunto de treino e um conjunto de teste que vão ser testados através dos algoritmos implementados;</a:t>
            </a: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 </a:t>
            </a:r>
            <a:r>
              <a:rPr lang="pt-PT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NatureInspiredCV</a:t>
            </a: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e o </a:t>
            </a:r>
            <a:r>
              <a:rPr lang="pt-PT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GridSearchCV</a:t>
            </a: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utilizam como classificador o </a:t>
            </a:r>
            <a:r>
              <a:rPr lang="pt-PT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RandomForestClassifier</a:t>
            </a:r>
            <a:endParaRPr lang="pt-PT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O </a:t>
            </a:r>
            <a:r>
              <a:rPr lang="pt-PT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NatureInspiredCV</a:t>
            </a: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utiliza como algoritmo de otimização o </a:t>
            </a:r>
            <a:r>
              <a:rPr lang="pt-PT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pt-PT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uckooSearch</a:t>
            </a:r>
            <a:r>
              <a:rPr lang="pt-PT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()</a:t>
            </a:r>
          </a:p>
          <a:p>
            <a:pPr>
              <a:lnSpc>
                <a:spcPct val="140000"/>
              </a:lnSpc>
              <a:spcBef>
                <a:spcPts val="930"/>
              </a:spcBef>
            </a:pPr>
            <a:endParaRPr lang="pt-PT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83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A33BCBD-8179-45C9-BA8D-3688B13CBCE1}"/>
              </a:ext>
            </a:extLst>
          </p:cNvPr>
          <p:cNvSpPr txBox="1"/>
          <p:nvPr/>
        </p:nvSpPr>
        <p:spPr>
          <a:xfrm>
            <a:off x="602669" y="2621415"/>
            <a:ext cx="3921513" cy="148246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lnSpcReduction="10000"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Fase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III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Diagrama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classes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Método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predict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36AF26B-4C1C-40C3-8DA4-29E2BEEF8DB5}"/>
              </a:ext>
            </a:extLst>
          </p:cNvPr>
          <p:cNvSpPr txBox="1"/>
          <p:nvPr/>
        </p:nvSpPr>
        <p:spPr>
          <a:xfrm>
            <a:off x="4524182" y="3473538"/>
            <a:ext cx="7632763" cy="241908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25000" lnSpcReduction="20000"/>
          </a:bodyPr>
          <a:lstStyle/>
          <a:p>
            <a:pPr>
              <a:lnSpc>
                <a:spcPct val="140000"/>
              </a:lnSpc>
              <a:spcBef>
                <a:spcPts val="930"/>
              </a:spcBef>
            </a:pPr>
            <a:r>
              <a:rPr lang="pt-PT" sz="44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Estes algoritmos vão devolver tanto para </a:t>
            </a:r>
            <a:r>
              <a:rPr lang="pt-PT" sz="44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GridSearch</a:t>
            </a:r>
            <a:r>
              <a:rPr lang="pt-PT" sz="44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como para o </a:t>
            </a:r>
            <a:r>
              <a:rPr lang="pt-PT" sz="44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NatureInspiredCV</a:t>
            </a:r>
            <a:r>
              <a:rPr lang="pt-PT" sz="44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e para cada uma das 10 classes do </a:t>
            </a:r>
            <a:r>
              <a:rPr lang="pt-PT" sz="44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dataset</a:t>
            </a:r>
            <a:r>
              <a:rPr lang="pt-PT" sz="44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pt-PT" sz="44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Precision</a:t>
            </a:r>
            <a:r>
              <a:rPr lang="pt-PT" sz="44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;</a:t>
            </a: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pt-PT" sz="44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Recall</a:t>
            </a:r>
            <a:r>
              <a:rPr lang="pt-PT" sz="44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;</a:t>
            </a: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pt-PT" sz="44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F1-score;</a:t>
            </a: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pt-PT" sz="44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Média de cada um deles;</a:t>
            </a: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pt-PT" sz="44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Accuracy</a:t>
            </a:r>
            <a:r>
              <a:rPr lang="pt-PT" sz="44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;</a:t>
            </a: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pt-PT" sz="44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Melhores </a:t>
            </a:r>
            <a:r>
              <a:rPr lang="pt-PT" sz="44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hiper-parametros</a:t>
            </a:r>
            <a:r>
              <a:rPr lang="pt-PT" sz="44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  <a:p>
            <a:pPr>
              <a:lnSpc>
                <a:spcPct val="140000"/>
              </a:lnSpc>
              <a:spcBef>
                <a:spcPts val="930"/>
              </a:spcBef>
            </a:pPr>
            <a:endParaRPr lang="pt-PT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E1A969-5E1B-4FED-98A6-EF79A016A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586" y="1439494"/>
            <a:ext cx="1333500" cy="16478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138D641-95BF-4365-ABAA-1225417E8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125" y="813857"/>
            <a:ext cx="13525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51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499F0E5-E27A-40C0-AD7D-0ED91BAEB9DE}"/>
              </a:ext>
            </a:extLst>
          </p:cNvPr>
          <p:cNvSpPr txBox="1"/>
          <p:nvPr/>
        </p:nvSpPr>
        <p:spPr>
          <a:xfrm>
            <a:off x="0" y="2621415"/>
            <a:ext cx="4633701" cy="1838450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Fase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III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Implementação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e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tratamento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dataset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1B74DA0-70A2-46E1-87ED-898064A9D1F3}"/>
              </a:ext>
            </a:extLst>
          </p:cNvPr>
          <p:cNvSpPr txBox="1"/>
          <p:nvPr/>
        </p:nvSpPr>
        <p:spPr>
          <a:xfrm>
            <a:off x="4768660" y="921378"/>
            <a:ext cx="7338739" cy="501524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Conversão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das imagens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presentes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pasta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inicial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dois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vetores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iniciais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X e Y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python</a:t>
            </a: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Divisão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destes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mesmos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vetores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sets de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treino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teste</a:t>
            </a: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Tratamento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destes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mesmos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sets</a:t>
            </a: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Obtemos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um dataset com as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seguintes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carateristicas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CE02BA-1EA1-48B4-9DD9-23549ACEB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494" y="5058356"/>
            <a:ext cx="45243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04949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878</Words>
  <Application>Microsoft Office PowerPoint</Application>
  <PresentationFormat>Ecrã Panorâmico</PresentationFormat>
  <Paragraphs>173</Paragraphs>
  <Slides>23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9" baseType="lpstr">
      <vt:lpstr>Meiryo</vt:lpstr>
      <vt:lpstr>Arial</vt:lpstr>
      <vt:lpstr>Corbel</vt:lpstr>
      <vt:lpstr>Georgia</vt:lpstr>
      <vt:lpstr>Times New Roman</vt:lpstr>
      <vt:lpstr>ShojiVTI</vt:lpstr>
      <vt:lpstr> Projeto - Fase III notMnist Data Set cuckoo Search Optimization  Inteligência Computacional 2021/2022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notMinist Data Set Inteligência Computacional 2021/2022 Projeto - Fase I</dc:title>
  <dc:creator>Diogo Dias Lopes</dc:creator>
  <cp:lastModifiedBy>Diogo Dias Lopes</cp:lastModifiedBy>
  <cp:revision>9</cp:revision>
  <dcterms:created xsi:type="dcterms:W3CDTF">2021-11-25T22:31:28Z</dcterms:created>
  <dcterms:modified xsi:type="dcterms:W3CDTF">2022-01-27T19:41:04Z</dcterms:modified>
</cp:coreProperties>
</file>