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65" r:id="rId14"/>
    <p:sldId id="270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0140-3914-7E3E-0980-7A57DA11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12658-DEED-745B-DA50-562B8EC2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AA4F-E960-C38B-2AC0-7E1AC9FE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9B72-536D-E2FB-18A0-7BF726A7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C4DFD-A564-6109-56C6-F5F38CB9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A8F8-26B4-E7F1-DCAA-DAE6F2E3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9DA1-AFD9-5428-E776-7366B37B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4EB7F-45B4-F283-B763-1918F095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63A70-0C3D-C1C1-12E1-91DF5BAD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4A424-9E2E-6830-EFD4-1C4D6524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8DCFE-E36A-330D-89B4-687A57BA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935FE-517D-72E4-0D05-AE1FA8AD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D352A-5AA0-26D0-AC11-3142C46D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F0AD-AA9C-A697-3124-5150FEF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70A34-264F-DD38-76DB-AF5D17A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1AE2A-8E6B-9373-6E09-5BB6D98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9DF2C-66A5-696F-0D4D-92B07862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B6BC0-0AE8-54AD-DFFF-BA1EF959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8ED96-C1DE-DBB4-CE19-C439D891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0D9A8-36B6-3B5B-9BDD-AE3E1014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E829B-B88D-6E27-87D7-E0B0B8FE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6D4E7-A776-3339-6FD0-ACF7F59B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9744-0C7D-93C8-8C4A-36B6D5B4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A78FE-B25E-6488-2923-B385560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DB8AF-D101-C86C-7113-D372F7CB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DB3E7-7555-4EDC-0117-C73595D4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9EA09-0A40-9ACD-DBC6-A715F1E33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C3BBD-038E-E180-315D-EA0A20FF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18871-5B40-421D-362F-B2BF8403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D06EF-7E5F-096F-882A-4E64F327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077C1-B28F-1DC9-B056-1DBDAC13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3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2497-77EC-DF92-E2BD-93152CF5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E9968-6001-C514-2509-88D30E67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30EF4-1E82-1312-C427-7BDA655D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8D3ED-2C5D-48DB-AB75-1AA34D78B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50380-FEBC-E42E-0A38-C9D9F35DB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051C1B-1067-C9B6-E483-694DBEE6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B7E34-7A63-3BA8-C5D5-A27C1D2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C390B-8A6E-4656-00B8-3AA44E6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6D208-E465-0A6A-BC0E-FB138F1F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34A75-46A0-F055-3C00-B4B16FFA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0FCF1-F9E0-1D29-4F6C-CAABE29F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31557-399B-00B5-95A9-3B325D7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F3E2A-78CD-155F-05E0-EFA31AC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A561B5-6A1C-088F-23EB-F4CB4769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90499-6357-33D4-35DB-8666DF92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2452-D5C2-CF51-AEF8-50A64E21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0E0B0-6D86-D5A4-AE7F-691EC644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B8EF2-E840-6633-E322-B63B8ACA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94FB2-76E2-7FB5-200F-A621FEEF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7C611-C0D3-C255-2A75-194CAA1D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1C795-C8F7-9287-F56E-29358E13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E2AD3-A261-74CE-D590-273905FE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621EF-8661-7ACC-3AC4-DFEB63616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723C2-11D8-3BB4-1E8E-4856B4240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248A1-D310-F8F6-696F-C671EBDA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7A4B8-8CF7-4095-FB6C-8B8519BC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F24C1-6673-D927-5775-98C059C3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50821C-83DD-FA75-3168-B050263E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F6936-A4A4-9590-58F0-B083AF4E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FAA9-3818-AEB6-933D-11480492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0726-0E2C-42DB-9949-1AA81D11405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8B739-9CDF-3E7C-A55C-83DA8E48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A95D2-E728-73F1-4EE9-D57D80F7E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A3BE-0CDE-444E-9226-79112038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0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BF11-C884-13EA-1F7C-44781299E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软开工作室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D5213-1D01-23CD-8B1E-2E762255C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第二节课</a:t>
            </a:r>
          </a:p>
        </p:txBody>
      </p:sp>
    </p:spTree>
    <p:extLst>
      <p:ext uri="{BB962C8B-B14F-4D97-AF65-F5344CB8AC3E}">
        <p14:creationId xmlns:p14="http://schemas.microsoft.com/office/powerpoint/2010/main" val="13167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ADB48-706A-5532-E735-D8420AA8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2F353-F754-DDAE-404C-A7F4CED0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表格：</a:t>
            </a:r>
            <a:r>
              <a:rPr lang="en-US" altLang="zh-CN" sz="3100" dirty="0">
                <a:latin typeface="Consolas" panose="020B0609020204030204" pitchFamily="49" charset="0"/>
              </a:rPr>
              <a:t>&lt;table&gt;&lt;/table&gt;</a:t>
            </a:r>
            <a:endParaRPr lang="en-US" altLang="zh-CN" sz="3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3100" b="0" dirty="0">
                <a:effectLst/>
                <a:latin typeface="Consolas" panose="020B0609020204030204" pitchFamily="49" charset="0"/>
              </a:rPr>
              <a:t>行：</a:t>
            </a:r>
            <a:r>
              <a:rPr lang="en-US" altLang="zh-CN" sz="3100" b="0" dirty="0">
                <a:effectLst/>
                <a:latin typeface="Consolas" panose="020B0609020204030204" pitchFamily="49" charset="0"/>
              </a:rPr>
              <a:t>&lt;tr&gt;&lt;/tr&gt;</a:t>
            </a:r>
          </a:p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标题：</a:t>
            </a:r>
            <a:r>
              <a:rPr lang="en-US" altLang="zh-CN" sz="3100" dirty="0">
                <a:latin typeface="Consolas" panose="020B0609020204030204" pitchFamily="49" charset="0"/>
              </a:rPr>
              <a:t>&lt;</a:t>
            </a:r>
            <a:r>
              <a:rPr lang="en-US" altLang="zh-CN" sz="3100" dirty="0" err="1">
                <a:latin typeface="Consolas" panose="020B0609020204030204" pitchFamily="49" charset="0"/>
              </a:rPr>
              <a:t>th</a:t>
            </a:r>
            <a:r>
              <a:rPr lang="en-US" altLang="zh-CN" sz="3100" dirty="0">
                <a:latin typeface="Consolas" panose="020B0609020204030204" pitchFamily="49" charset="0"/>
              </a:rPr>
              <a:t>&gt;&lt;/</a:t>
            </a:r>
            <a:r>
              <a:rPr lang="en-US" altLang="zh-CN" sz="3100" dirty="0" err="1">
                <a:latin typeface="Consolas" panose="020B0609020204030204" pitchFamily="49" charset="0"/>
              </a:rPr>
              <a:t>th</a:t>
            </a:r>
            <a:r>
              <a:rPr lang="en-US" altLang="zh-CN" sz="3100" dirty="0">
                <a:latin typeface="Consolas" panose="020B0609020204030204" pitchFamily="49" charset="0"/>
              </a:rPr>
              <a:t>&gt;</a:t>
            </a:r>
            <a:endParaRPr lang="en-US" altLang="zh-CN" sz="3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3100" b="0" dirty="0">
                <a:effectLst/>
                <a:latin typeface="Consolas" panose="020B0609020204030204" pitchFamily="49" charset="0"/>
              </a:rPr>
              <a:t>列</a:t>
            </a:r>
            <a:r>
              <a:rPr lang="en-US" altLang="zh-CN" sz="31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31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3100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3100" b="0" dirty="0"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3100" b="0" dirty="0">
                <a:effectLst/>
                <a:latin typeface="Consolas" panose="020B0609020204030204" pitchFamily="49" charset="0"/>
              </a:rPr>
              <a:t>&lt;td&gt;&lt;/td&gt;</a:t>
            </a:r>
          </a:p>
          <a:p>
            <a:pPr marL="0" indent="0">
              <a:buNone/>
            </a:pPr>
            <a:r>
              <a:rPr lang="zh-CN" altLang="en-US" sz="3600" dirty="0"/>
              <a:t>单元格特点：同行等高、同列等宽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表格名字：</a:t>
            </a:r>
            <a:r>
              <a:rPr lang="en-US" altLang="zh-CN" sz="3100" dirty="0">
                <a:latin typeface="Consolas" panose="020B0609020204030204" pitchFamily="49" charset="0"/>
              </a:rPr>
              <a:t>&lt;caption&gt;&lt;/caption&gt;</a:t>
            </a:r>
          </a:p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表格头部：</a:t>
            </a:r>
            <a:r>
              <a:rPr lang="en-US" altLang="zh-CN" sz="3100" dirty="0">
                <a:latin typeface="Consolas" panose="020B0609020204030204" pitchFamily="49" charset="0"/>
              </a:rPr>
              <a:t>&lt;</a:t>
            </a:r>
            <a:r>
              <a:rPr lang="en-US" altLang="zh-CN" sz="3100" dirty="0" err="1">
                <a:latin typeface="Consolas" panose="020B0609020204030204" pitchFamily="49" charset="0"/>
              </a:rPr>
              <a:t>thead</a:t>
            </a:r>
            <a:r>
              <a:rPr lang="en-US" altLang="zh-CN" sz="3100" dirty="0">
                <a:latin typeface="Consolas" panose="020B0609020204030204" pitchFamily="49" charset="0"/>
              </a:rPr>
              <a:t>&gt;&lt;/</a:t>
            </a:r>
            <a:r>
              <a:rPr lang="en-US" altLang="zh-CN" sz="3100" dirty="0" err="1">
                <a:latin typeface="Consolas" panose="020B0609020204030204" pitchFamily="49" charset="0"/>
              </a:rPr>
              <a:t>thead</a:t>
            </a:r>
            <a:r>
              <a:rPr lang="en-US" altLang="zh-CN" sz="3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表格身体：</a:t>
            </a:r>
            <a:r>
              <a:rPr lang="en-US" altLang="zh-CN" sz="3100" dirty="0">
                <a:latin typeface="Consolas" panose="020B0609020204030204" pitchFamily="49" charset="0"/>
              </a:rPr>
              <a:t>&lt;</a:t>
            </a:r>
            <a:r>
              <a:rPr lang="en-US" altLang="zh-CN" sz="3100" dirty="0" err="1">
                <a:latin typeface="Consolas" panose="020B0609020204030204" pitchFamily="49" charset="0"/>
              </a:rPr>
              <a:t>tbody</a:t>
            </a:r>
            <a:r>
              <a:rPr lang="en-US" altLang="zh-CN" sz="3100" dirty="0">
                <a:latin typeface="Consolas" panose="020B0609020204030204" pitchFamily="49" charset="0"/>
              </a:rPr>
              <a:t>&gt;&lt;/</a:t>
            </a:r>
            <a:r>
              <a:rPr lang="en-US" altLang="zh-CN" sz="3100" dirty="0" err="1">
                <a:latin typeface="Consolas" panose="020B0609020204030204" pitchFamily="49" charset="0"/>
              </a:rPr>
              <a:t>tbody</a:t>
            </a:r>
            <a:r>
              <a:rPr lang="en-US" altLang="zh-CN" sz="3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zh-CN" altLang="en-US" sz="3100" dirty="0">
                <a:latin typeface="Consolas" panose="020B0609020204030204" pitchFamily="49" charset="0"/>
              </a:rPr>
              <a:t>表格底部：</a:t>
            </a:r>
            <a:r>
              <a:rPr lang="en-US" altLang="zh-CN" sz="3100" dirty="0">
                <a:latin typeface="Consolas" panose="020B0609020204030204" pitchFamily="49" charset="0"/>
              </a:rPr>
              <a:t>&lt;</a:t>
            </a:r>
            <a:r>
              <a:rPr lang="en-US" altLang="zh-CN" sz="3100" dirty="0" err="1">
                <a:latin typeface="Consolas" panose="020B0609020204030204" pitchFamily="49" charset="0"/>
              </a:rPr>
              <a:t>tfoot</a:t>
            </a:r>
            <a:r>
              <a:rPr lang="en-US" altLang="zh-CN" sz="3100" dirty="0">
                <a:latin typeface="Consolas" panose="020B0609020204030204" pitchFamily="49" charset="0"/>
              </a:rPr>
              <a:t>&gt;&lt;/</a:t>
            </a:r>
            <a:r>
              <a:rPr lang="en-US" altLang="zh-CN" sz="3100" dirty="0" err="1">
                <a:latin typeface="Consolas" panose="020B0609020204030204" pitchFamily="49" charset="0"/>
              </a:rPr>
              <a:t>tfoot</a:t>
            </a:r>
            <a:r>
              <a:rPr lang="en-US" altLang="zh-CN" sz="3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3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2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D642-D17D-9C29-F2C3-D7A7F06B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0FC05-F29E-1C6D-B227-FE810409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&lt;table border="1"&gt; 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        &lt;tr&gt;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标题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内容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83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1EE4-6D9B-D159-5564-EBF235AD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表格效果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604E68-6366-0C93-10DC-01158E53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1167"/>
            <a:ext cx="5627675" cy="3018193"/>
          </a:xfrm>
        </p:spPr>
      </p:pic>
    </p:spTree>
    <p:extLst>
      <p:ext uri="{BB962C8B-B14F-4D97-AF65-F5344CB8AC3E}">
        <p14:creationId xmlns:p14="http://schemas.microsoft.com/office/powerpoint/2010/main" val="38393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C2532-73FE-AF29-A1AF-7A53CAC4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3676C-F64B-9A9F-B3D8-9FD1A465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border</a:t>
            </a:r>
            <a:r>
              <a:rPr lang="zh-CN" altLang="en-US" dirty="0"/>
              <a:t>：设置表格的边框 </a:t>
            </a:r>
            <a:endParaRPr lang="en-US" altLang="zh-CN" dirty="0"/>
          </a:p>
          <a:p>
            <a:r>
              <a:rPr lang="en-US" altLang="zh-CN" dirty="0"/>
              <a:t>width</a:t>
            </a:r>
            <a:r>
              <a:rPr lang="zh-CN" altLang="en-US" dirty="0"/>
              <a:t>：设置表格的宽度 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en-US" dirty="0"/>
              <a:t>：设置表格的高度 </a:t>
            </a:r>
            <a:endParaRPr lang="en-US" altLang="zh-CN" dirty="0"/>
          </a:p>
          <a:p>
            <a:r>
              <a:rPr lang="en-US" altLang="zh-CN" dirty="0"/>
              <a:t>align</a:t>
            </a:r>
            <a:r>
              <a:rPr lang="zh-CN" altLang="en-US" dirty="0"/>
              <a:t>：设置表格的水平对齐方式 </a:t>
            </a:r>
            <a:endParaRPr lang="en-US" altLang="zh-CN" dirty="0"/>
          </a:p>
          <a:p>
            <a:r>
              <a:rPr lang="en-US" altLang="zh-CN" dirty="0"/>
              <a:t>cellpadding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设置内容距离边框的距离 </a:t>
            </a:r>
            <a:endParaRPr lang="en-US" altLang="zh-CN" dirty="0"/>
          </a:p>
          <a:p>
            <a:r>
              <a:rPr lang="en-US" altLang="zh-CN" dirty="0" err="1"/>
              <a:t>cellspacing</a:t>
            </a:r>
            <a:r>
              <a:rPr lang="zh-CN" altLang="en-US" dirty="0"/>
              <a:t>：设置单元格之间的距离</a:t>
            </a:r>
            <a:endParaRPr lang="en-US" altLang="zh-CN" dirty="0"/>
          </a:p>
          <a:p>
            <a:r>
              <a:rPr lang="en-US" altLang="zh-CN" dirty="0" err="1"/>
              <a:t>bgcolor</a:t>
            </a:r>
            <a:r>
              <a:rPr lang="zh-CN" altLang="en-US" dirty="0"/>
              <a:t>：设置表格背景颜色 </a:t>
            </a:r>
            <a:endParaRPr lang="en-US" altLang="zh-CN" dirty="0"/>
          </a:p>
          <a:p>
            <a:r>
              <a:rPr lang="en-US" altLang="zh-CN" dirty="0" err="1"/>
              <a:t>bordercolor</a:t>
            </a:r>
            <a:r>
              <a:rPr lang="zh-CN" altLang="en-US" dirty="0"/>
              <a:t>：设置边框颜色 </a:t>
            </a:r>
            <a:endParaRPr lang="en-US" altLang="zh-CN" dirty="0"/>
          </a:p>
          <a:p>
            <a:r>
              <a:rPr lang="en-US" altLang="zh-CN" dirty="0"/>
              <a:t>background</a:t>
            </a:r>
            <a:r>
              <a:rPr lang="zh-CN" altLang="en-US" dirty="0"/>
              <a:t>：设置背景图片</a:t>
            </a:r>
          </a:p>
        </p:txBody>
      </p:sp>
    </p:spTree>
    <p:extLst>
      <p:ext uri="{BB962C8B-B14F-4D97-AF65-F5344CB8AC3E}">
        <p14:creationId xmlns:p14="http://schemas.microsoft.com/office/powerpoint/2010/main" val="84461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AF562-F6B7-958D-6406-39743AF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B89D1-46E7-BD19-5E58-A979CD0F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height</a:t>
            </a:r>
            <a:r>
              <a:rPr lang="zh-CN" altLang="en-US" dirty="0"/>
              <a:t>：设置一行的高度 </a:t>
            </a:r>
            <a:endParaRPr lang="en-US" altLang="zh-CN" dirty="0"/>
          </a:p>
          <a:p>
            <a:r>
              <a:rPr lang="en-US" altLang="zh-CN" dirty="0" err="1"/>
              <a:t>bgcolor</a:t>
            </a:r>
            <a:r>
              <a:rPr lang="zh-CN" altLang="en-US" dirty="0"/>
              <a:t>：设置一行的背景颜色</a:t>
            </a:r>
            <a:endParaRPr lang="en-US" altLang="zh-CN" dirty="0"/>
          </a:p>
          <a:p>
            <a:r>
              <a:rPr lang="en-US" altLang="zh-CN" dirty="0"/>
              <a:t>background</a:t>
            </a:r>
            <a:r>
              <a:rPr lang="zh-CN" altLang="en-US" dirty="0"/>
              <a:t>：设置一行的背景图片 </a:t>
            </a:r>
            <a:endParaRPr lang="en-US" altLang="zh-CN" dirty="0"/>
          </a:p>
          <a:p>
            <a:r>
              <a:rPr lang="en-US" altLang="zh-CN" dirty="0"/>
              <a:t>align</a:t>
            </a:r>
            <a:r>
              <a:rPr lang="zh-CN" altLang="en-US" dirty="0"/>
              <a:t>：设置行里内容水平对齐方式，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取值：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center</a:t>
            </a:r>
            <a:r>
              <a:rPr lang="zh-CN" altLang="en-US" dirty="0"/>
              <a:t>、</a:t>
            </a:r>
            <a:r>
              <a:rPr lang="en-US" altLang="zh-CN" dirty="0"/>
              <a:t>right </a:t>
            </a:r>
          </a:p>
          <a:p>
            <a:r>
              <a:rPr lang="en-US" altLang="zh-CN" dirty="0" err="1"/>
              <a:t>valign</a:t>
            </a:r>
            <a:r>
              <a:rPr lang="zh-CN" altLang="en-US" dirty="0"/>
              <a:t>：设置行里内容垂直对齐方式，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取值：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middle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0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AF562-F6B7-958D-6406-39743AF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B89D1-46E7-BD19-5E58-A979CD0F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width</a:t>
            </a:r>
            <a:r>
              <a:rPr lang="zh-CN" altLang="en-US" dirty="0"/>
              <a:t>：设置单元格的宽度，同列等宽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en-US" dirty="0"/>
              <a:t>：设置单元格的高度，同行等高 </a:t>
            </a:r>
            <a:endParaRPr lang="en-US" altLang="zh-CN" dirty="0"/>
          </a:p>
          <a:p>
            <a:r>
              <a:rPr lang="en-US" altLang="zh-CN" dirty="0"/>
              <a:t>align</a:t>
            </a:r>
            <a:r>
              <a:rPr lang="zh-CN" altLang="en-US" dirty="0"/>
              <a:t>：设置单元格内容水平对齐方式 </a:t>
            </a:r>
            <a:endParaRPr lang="en-US" altLang="zh-CN" dirty="0"/>
          </a:p>
          <a:p>
            <a:r>
              <a:rPr lang="en-US" altLang="zh-CN" dirty="0" err="1"/>
              <a:t>valign</a:t>
            </a:r>
            <a:r>
              <a:rPr lang="zh-CN" altLang="en-US" dirty="0"/>
              <a:t>：设置单元格内容垂直对齐方式 </a:t>
            </a:r>
            <a:endParaRPr lang="en-US" altLang="zh-CN" dirty="0"/>
          </a:p>
          <a:p>
            <a:r>
              <a:rPr lang="en-US" altLang="zh-CN" dirty="0" err="1"/>
              <a:t>bgcolor</a:t>
            </a:r>
            <a:r>
              <a:rPr lang="zh-CN" altLang="en-US" dirty="0"/>
              <a:t>：设置单元格背景颜色 </a:t>
            </a:r>
            <a:endParaRPr lang="en-US" altLang="zh-CN" dirty="0"/>
          </a:p>
          <a:p>
            <a:r>
              <a:rPr lang="en-US" altLang="zh-CN" dirty="0"/>
              <a:t>background</a:t>
            </a:r>
            <a:r>
              <a:rPr lang="zh-CN" altLang="en-US" dirty="0"/>
              <a:t>：设置单元格背景图片</a:t>
            </a:r>
          </a:p>
        </p:txBody>
      </p:sp>
    </p:spTree>
    <p:extLst>
      <p:ext uri="{BB962C8B-B14F-4D97-AF65-F5344CB8AC3E}">
        <p14:creationId xmlns:p14="http://schemas.microsoft.com/office/powerpoint/2010/main" val="135138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B30DE-B782-3FA1-D69B-793C9B17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表格标签</a:t>
            </a:r>
            <a:r>
              <a:rPr lang="en-US" altLang="zh-CN" dirty="0"/>
              <a:t>-</a:t>
            </a:r>
            <a:r>
              <a:rPr lang="zh-CN" altLang="en-US" dirty="0"/>
              <a:t>实现效果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91E179-3330-91C4-D39D-142B4801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48" y="2054508"/>
            <a:ext cx="5165452" cy="2990524"/>
          </a:xfrm>
        </p:spPr>
      </p:pic>
    </p:spTree>
    <p:extLst>
      <p:ext uri="{BB962C8B-B14F-4D97-AF65-F5344CB8AC3E}">
        <p14:creationId xmlns:p14="http://schemas.microsoft.com/office/powerpoint/2010/main" val="110024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2D714-AD87-2732-718F-66C6C89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合并单元格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CC18-52DD-B1D0-49CE-FFD565CE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2800" dirty="0"/>
              <a:t>水平合并：</a:t>
            </a:r>
            <a:r>
              <a:rPr lang="en-US" altLang="zh-CN" sz="12800" dirty="0" err="1"/>
              <a:t>colspan</a:t>
            </a:r>
            <a:endParaRPr lang="en-US" altLang="zh-CN" sz="12800" dirty="0"/>
          </a:p>
          <a:p>
            <a:r>
              <a:rPr lang="zh-CN" altLang="en-US" sz="12800" dirty="0"/>
              <a:t>垂直合并：</a:t>
            </a:r>
            <a:r>
              <a:rPr lang="en-US" altLang="zh-CN" sz="12800" dirty="0" err="1"/>
              <a:t>rowspan</a:t>
            </a:r>
            <a:endParaRPr lang="en-US" altLang="zh-CN" sz="12800" dirty="0"/>
          </a:p>
          <a:p>
            <a:r>
              <a:rPr lang="zh-CN" altLang="en-US" sz="12800" dirty="0"/>
              <a:t>具体实现：</a:t>
            </a:r>
            <a:endParaRPr lang="en-US" altLang="zh-CN" sz="12800" dirty="0"/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&lt;table border="1"&gt;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zh-CN" sz="50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5000" b="0" dirty="0" err="1">
                <a:effectLst/>
                <a:latin typeface="Consolas" panose="020B0609020204030204" pitchFamily="49" charset="0"/>
              </a:rPr>
              <a:t>colspan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="3"&gt;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标题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50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&lt;td </a:t>
            </a:r>
            <a:r>
              <a:rPr lang="en-US" altLang="zh-CN" sz="5000" b="0" dirty="0" err="1">
                <a:effectLst/>
                <a:latin typeface="Consolas" panose="020B0609020204030204" pitchFamily="49" charset="0"/>
              </a:rPr>
              <a:t>rowspan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="2"&gt;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zh-CN" altLang="en-US" sz="5000" b="0" dirty="0">
                <a:effectLst/>
                <a:latin typeface="Consolas" panose="020B0609020204030204" pitchFamily="49" charset="0"/>
              </a:rPr>
              <a:t>单元格</a:t>
            </a: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pPr marL="0" indent="0">
              <a:buNone/>
            </a:pPr>
            <a:r>
              <a:rPr lang="en-US" altLang="zh-CN" sz="5000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29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A0FE3-7F00-34E1-9251-88C3781A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9C5B-8E62-4940-D48F-0146935B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概念：有序列表是一列项目，列表项目使用数字进行标记。 有序列表始于 标签。每个列表项始于标签。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具体实现：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    &lt;li&gt;</a:t>
            </a:r>
            <a:r>
              <a:rPr lang="zh-CN" altLang="it-IT" sz="3000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    &lt;li&gt;</a:t>
            </a:r>
            <a:r>
              <a:rPr lang="zh-CN" altLang="it-IT" sz="3000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    &lt;li&gt;</a:t>
            </a:r>
            <a:r>
              <a:rPr lang="zh-CN" altLang="it-IT" sz="3000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    &lt;li&gt;</a:t>
            </a:r>
            <a:r>
              <a:rPr lang="zh-CN" altLang="it-IT" sz="3000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    &lt;li&gt;</a:t>
            </a:r>
            <a:r>
              <a:rPr lang="zh-CN" altLang="it-IT" sz="3000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sz="3000" b="0" dirty="0">
                <a:effectLst/>
                <a:latin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BE6D-DDBA-9301-1E84-2A5E417A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2251B-00E5-0FB9-EB8A-A6364C18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ol</a:t>
            </a:r>
            <a:r>
              <a:rPr lang="zh-CN" altLang="en-US" dirty="0"/>
              <a:t>的属性</a:t>
            </a:r>
            <a:r>
              <a:rPr lang="en-US" altLang="zh-CN" dirty="0"/>
              <a:t>type </a:t>
            </a:r>
            <a:r>
              <a:rPr lang="zh-CN" altLang="en-US" dirty="0"/>
              <a:t>拥有的选项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、表示列表项目用数字标号（</a:t>
            </a:r>
            <a:r>
              <a:rPr lang="en-US" altLang="zh-CN" dirty="0"/>
              <a:t>1,2,3...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、表示列表项目用小写字母标号（</a:t>
            </a:r>
            <a:r>
              <a:rPr lang="en-US" altLang="zh-CN" dirty="0" err="1"/>
              <a:t>a,b,c</a:t>
            </a:r>
            <a:r>
              <a:rPr lang="en-US" altLang="zh-CN" dirty="0"/>
              <a:t>...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表示列表项目用大写字母标号（</a:t>
            </a:r>
            <a:r>
              <a:rPr lang="en-US" altLang="zh-CN" dirty="0"/>
              <a:t>A,B,C...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、表示列表项目用小写罗马数字标号（</a:t>
            </a:r>
            <a:r>
              <a:rPr lang="en-US" altLang="zh-CN" dirty="0" err="1"/>
              <a:t>i,ii,iii</a:t>
            </a:r>
            <a:r>
              <a:rPr lang="en-US" altLang="zh-CN" dirty="0"/>
              <a:t>...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、表示列表项目用大写罗马数字标号（</a:t>
            </a:r>
            <a:r>
              <a:rPr lang="en-US" altLang="zh-CN" dirty="0"/>
              <a:t>I,II,III...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6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90C5C-7115-F9A8-FDA0-C2B174E9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有序列表</a:t>
            </a:r>
            <a:r>
              <a:rPr lang="en-US" altLang="zh-CN" dirty="0"/>
              <a:t>-</a:t>
            </a:r>
            <a:r>
              <a:rPr lang="zh-CN" altLang="en-US" dirty="0"/>
              <a:t>实现效果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2E20E9-9A1E-046F-B2A3-6F1AE7455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68" y="1957269"/>
            <a:ext cx="4067650" cy="4336833"/>
          </a:xfrm>
        </p:spPr>
      </p:pic>
    </p:spTree>
    <p:extLst>
      <p:ext uri="{BB962C8B-B14F-4D97-AF65-F5344CB8AC3E}">
        <p14:creationId xmlns:p14="http://schemas.microsoft.com/office/powerpoint/2010/main" val="342573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E3F0-DB2D-E63D-06E8-1094C22E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无序列表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1B508-9AE6-DCC4-2C67-221105F6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概念：无序列表是一个项目的列表，此列项目使用粗体圆点（典型的小黑 圆圈）进行标记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具体实现：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        &lt;li&gt;</a:t>
            </a:r>
            <a:r>
              <a:rPr lang="zh-CN" altLang="it-IT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        &lt;li&gt;</a:t>
            </a:r>
            <a:r>
              <a:rPr lang="zh-CN" altLang="it-IT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        &lt;li&gt;</a:t>
            </a:r>
            <a:r>
              <a:rPr lang="zh-CN" altLang="it-IT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        &lt;li&gt;</a:t>
            </a:r>
            <a:r>
              <a:rPr lang="zh-CN" altLang="it-IT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        &lt;li&gt;</a:t>
            </a:r>
            <a:r>
              <a:rPr lang="zh-CN" altLang="it-IT" b="0" dirty="0">
                <a:effectLst/>
                <a:latin typeface="Consolas" panose="020B0609020204030204" pitchFamily="49" charset="0"/>
              </a:rPr>
              <a:t>文本</a:t>
            </a:r>
            <a:r>
              <a:rPr lang="it-IT" altLang="zh-CN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altLang="zh-CN" b="0" dirty="0">
                <a:effectLst/>
                <a:latin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DD9A7-E788-D011-1507-87F93134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无序列表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93C06-D7D0-4099-5E91-08154A95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type</a:t>
            </a:r>
            <a:r>
              <a:rPr lang="zh-CN" altLang="en-US" sz="4000" dirty="0"/>
              <a:t>属性 </a:t>
            </a:r>
            <a:endParaRPr lang="en-US" altLang="zh-CN" sz="4000" dirty="0"/>
          </a:p>
          <a:p>
            <a:r>
              <a:rPr lang="en-US" altLang="zh-CN" sz="3600" dirty="0" err="1"/>
              <a:t>ul</a:t>
            </a:r>
            <a:r>
              <a:rPr lang="zh-CN" altLang="en-US" sz="3600" dirty="0"/>
              <a:t>的属性</a:t>
            </a:r>
            <a:r>
              <a:rPr lang="en-US" altLang="zh-CN" sz="3600" dirty="0"/>
              <a:t>type </a:t>
            </a:r>
            <a:r>
              <a:rPr lang="zh-CN" altLang="en-US" sz="3600" dirty="0"/>
              <a:t>拥有的选项 </a:t>
            </a:r>
            <a:endParaRPr lang="en-US" altLang="zh-CN" sz="3600" dirty="0"/>
          </a:p>
          <a:p>
            <a:r>
              <a:rPr lang="en-US" altLang="zh-CN" sz="3600" dirty="0"/>
              <a:t>disc </a:t>
            </a:r>
            <a:r>
              <a:rPr lang="zh-CN" altLang="en-US" sz="3600" dirty="0"/>
              <a:t>默认实心圆 </a:t>
            </a:r>
            <a:endParaRPr lang="en-US" altLang="zh-CN" sz="3600" dirty="0"/>
          </a:p>
          <a:p>
            <a:r>
              <a:rPr lang="en-US" altLang="zh-CN" sz="3600" dirty="0"/>
              <a:t>circle </a:t>
            </a:r>
            <a:r>
              <a:rPr lang="zh-CN" altLang="en-US" sz="3600" dirty="0"/>
              <a:t>空心圆</a:t>
            </a:r>
            <a:endParaRPr lang="en-US" altLang="zh-CN" sz="3600" dirty="0"/>
          </a:p>
          <a:p>
            <a:r>
              <a:rPr lang="en-US" altLang="zh-CN" sz="3600" dirty="0"/>
              <a:t>square </a:t>
            </a:r>
            <a:r>
              <a:rPr lang="zh-CN" altLang="en-US" sz="3600" dirty="0"/>
              <a:t>小方块 </a:t>
            </a:r>
            <a:endParaRPr lang="en-US" altLang="zh-CN" sz="3600" dirty="0"/>
          </a:p>
          <a:p>
            <a:r>
              <a:rPr lang="en-US" altLang="zh-CN" sz="3600" dirty="0"/>
              <a:t>none </a:t>
            </a:r>
            <a:r>
              <a:rPr lang="zh-CN" altLang="en-US" sz="3600" dirty="0"/>
              <a:t>不显示</a:t>
            </a:r>
          </a:p>
        </p:txBody>
      </p:sp>
    </p:spTree>
    <p:extLst>
      <p:ext uri="{BB962C8B-B14F-4D97-AF65-F5344CB8AC3E}">
        <p14:creationId xmlns:p14="http://schemas.microsoft.com/office/powerpoint/2010/main" val="11026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6CA5-55A6-4288-5013-BD53457D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无序列表</a:t>
            </a:r>
            <a:r>
              <a:rPr lang="en-US" altLang="zh-CN" dirty="0"/>
              <a:t>-</a:t>
            </a:r>
            <a:r>
              <a:rPr lang="zh-CN" altLang="en-US" dirty="0"/>
              <a:t>实现效果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7D3AFD-D27B-AF74-4BA4-F778F86D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3" y="1992925"/>
            <a:ext cx="4470666" cy="4253174"/>
          </a:xfrm>
        </p:spPr>
      </p:pic>
    </p:spTree>
    <p:extLst>
      <p:ext uri="{BB962C8B-B14F-4D97-AF65-F5344CB8AC3E}">
        <p14:creationId xmlns:p14="http://schemas.microsoft.com/office/powerpoint/2010/main" val="61542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38BD-117A-CB8A-3FA4-3A43398D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A01D0-9625-F27F-70C5-ACAA005C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概念：自定义列表不仅仅是一列项目，而是项目及其注释的组合。</a:t>
            </a:r>
            <a:endParaRPr lang="en-US" altLang="zh-CN" dirty="0"/>
          </a:p>
          <a:p>
            <a:r>
              <a:rPr lang="zh-CN" altLang="en-US" dirty="0"/>
              <a:t>具体实现：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&lt;dl&gt;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&lt;dt&gt;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列表项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&lt;/dt&gt;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&lt;dt&gt;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列表项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&lt;/dt&gt;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        &lt;dd&gt;</a:t>
            </a:r>
            <a:r>
              <a:rPr lang="zh-CN" altLang="en-US" sz="3800" b="0" dirty="0">
                <a:effectLst/>
                <a:latin typeface="Consolas" panose="020B0609020204030204" pitchFamily="49" charset="0"/>
              </a:rPr>
              <a:t>文本</a:t>
            </a: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&lt;/dd&gt;</a:t>
            </a:r>
          </a:p>
          <a:p>
            <a:pPr marL="0" indent="0">
              <a:buNone/>
            </a:pPr>
            <a:r>
              <a:rPr lang="en-US" altLang="zh-CN" sz="3800" b="0" dirty="0">
                <a:effectLst/>
                <a:latin typeface="Consolas" panose="020B0609020204030204" pitchFamily="49" charset="0"/>
              </a:rPr>
              <a:t>&lt;/dl&gt;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63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CA0B6-EF29-F44A-E124-6961BE40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自定义列表</a:t>
            </a:r>
            <a:r>
              <a:rPr lang="en-US" altLang="zh-CN" dirty="0"/>
              <a:t>-</a:t>
            </a:r>
            <a:r>
              <a:rPr lang="zh-CN" altLang="en-US" dirty="0"/>
              <a:t>实现效果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B3737B-86F0-02F1-10A9-E26F55CB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40" y="1458616"/>
            <a:ext cx="3333134" cy="5341843"/>
          </a:xfrm>
        </p:spPr>
      </p:pic>
    </p:spTree>
    <p:extLst>
      <p:ext uri="{BB962C8B-B14F-4D97-AF65-F5344CB8AC3E}">
        <p14:creationId xmlns:p14="http://schemas.microsoft.com/office/powerpoint/2010/main" val="10140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784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软开工作室</vt:lpstr>
      <vt:lpstr>有序列表</vt:lpstr>
      <vt:lpstr>有序列表</vt:lpstr>
      <vt:lpstr>有序列表-实现效果</vt:lpstr>
      <vt:lpstr>无序列表</vt:lpstr>
      <vt:lpstr>无序列表</vt:lpstr>
      <vt:lpstr>无序列表-实现效果</vt:lpstr>
      <vt:lpstr>自定义列表</vt:lpstr>
      <vt:lpstr>自定义列表-实现效果</vt:lpstr>
      <vt:lpstr>表格标签</vt:lpstr>
      <vt:lpstr>表格实现</vt:lpstr>
      <vt:lpstr>表格效果-实现</vt:lpstr>
      <vt:lpstr>表格属性</vt:lpstr>
      <vt:lpstr>tr属性</vt:lpstr>
      <vt:lpstr>td属性</vt:lpstr>
      <vt:lpstr>表格标签-实现效果</vt:lpstr>
      <vt:lpstr>合并单元格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软开工作室</dc:title>
  <dc:creator>bwz13643487675@outlook.com</dc:creator>
  <cp:lastModifiedBy>bwz13643487675@outlook.com</cp:lastModifiedBy>
  <cp:revision>5</cp:revision>
  <dcterms:created xsi:type="dcterms:W3CDTF">2022-11-14T03:14:45Z</dcterms:created>
  <dcterms:modified xsi:type="dcterms:W3CDTF">2022-11-14T03:54:00Z</dcterms:modified>
</cp:coreProperties>
</file>