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F380-420A-42FD-977C-8337B35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DFD50-E77A-48A8-AE68-AF8A8808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64192-AAF0-437D-B2D0-EE82D6C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E079-DD83-4223-BE73-7BAAE1A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4754-AC0B-4D9F-9D87-2DBBA30F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DEE3-CA24-4E26-AFD2-D0B9AF0A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C3450-3305-4357-8B55-B5E86A5C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3081B-4F40-4C4D-A4CF-3CFD5B10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93CC0-5E4F-420D-A3F0-EDCEE2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5E0BF-164C-482F-97E8-622B9CC1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73319-4048-481B-A4DE-4FCD4B16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E5DFD-71CF-4B72-BAD3-6E6A49EE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25DF0-C7E1-4957-9B03-6509C602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C102-8D03-4686-840D-A413FFCF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325A-5FBC-441C-9AF2-A883BD5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99BC-66AE-4275-BB48-6C43B9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9C3A0-3525-4ECE-82FB-EC5AC548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5EB25-B15A-4500-966B-359C8477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0DA5-EBA2-417E-9017-0A85CF7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4FFF7-E823-47B5-93CB-ADAEE5F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2A05-6680-42D7-BC4E-11434B53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9C42B-C245-4705-916C-C0941DFC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D2C78-625F-465D-A380-FE9AFBB3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EC145-9710-4EDA-9E28-A4CE0E3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083DA-AC4C-4AA5-8A9C-14C5636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0D73-E7ED-4D69-B9DA-2AA1B8F7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F8F35-6993-436C-90B8-D3706866D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7FD6C-0D4E-4702-A2A1-79594756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36DD6-AC04-46EB-9750-0BA970A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35002-F8B2-4E58-8B5F-ECBAFE40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948F-C7C5-4C82-8D7B-CFEED47F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A2E89-320E-4615-B4B9-270CA447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1A928-248B-4DA1-8BFD-43BEC887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77051-96F1-4F71-B734-B5A33C52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B0C5F-8F6D-46B3-B880-F552C0F0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59B7F-7AE8-4AD2-9AC9-2DD566106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B22B2-4B1E-4049-AF7E-D0EB067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0CDBC-6560-4B06-9D71-E800DB24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ADDA6-0228-4054-B6B6-8C9563F8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DFC0-D0DE-4E8C-9DA6-B6490B0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849A7-B843-4115-BAA3-6268DB3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2F54E-219D-421E-A433-989BD7A0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376C-8B28-4C82-B4A3-B0D317D0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F1128-4DFD-49DD-AF05-B61A01D0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11420-F868-4D87-8D25-4AC8A63E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19C1C-9249-402F-A423-F867B29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14CC-69EB-4645-B352-0468F9D2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4FB3-F274-4795-9AAD-531EBABA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63758-CB89-4D25-A0FD-0226387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FB04-5573-4578-B2E0-06E4370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F0632-42E8-464A-BA2A-49C7CA4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9FD04-ED15-47B3-ACA0-9F1FBA81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ACEC7-9972-43BA-B219-594FEB2E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C8873-BD64-41B0-ADFB-CAFE8D06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4E72F-7581-492C-A235-2E6EA438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433F4-3D44-400B-BED4-0D6DC2A1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CBD34-E3FB-4FD5-9E96-D330BACB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FC17E-4804-435E-AD2F-83BAEC84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7858A-53B6-4182-8481-8D2D782E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3AD81-773F-4A36-86AD-D9DDBC19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0DFD6-67C5-46C0-BDA7-8540B1CA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71B3-B189-45A6-B73E-794F6C39EE4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D8A3E-599E-46CF-8983-F2EA5B62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63BEA-DCD9-4A1A-BF7C-42F66CC65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DC17-19F1-4CF0-BF00-46840304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多种算法求解子集和数问题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6F48D-7827-4771-98C6-DAAEA0A8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857"/>
            <a:ext cx="9144000" cy="1655762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3020207160  </a:t>
            </a:r>
            <a:r>
              <a:rPr lang="zh-CN" altLang="en-US" dirty="0"/>
              <a:t>江熠</a:t>
            </a:r>
            <a:br>
              <a:rPr lang="en-US" altLang="zh-CN" dirty="0"/>
            </a:br>
            <a:r>
              <a:rPr lang="en-US" altLang="zh-CN" dirty="0"/>
              <a:t>3019207021  </a:t>
            </a:r>
            <a:r>
              <a:rPr lang="zh-CN" altLang="en-US" dirty="0"/>
              <a:t>罗奥成</a:t>
            </a:r>
          </a:p>
        </p:txBody>
      </p:sp>
    </p:spTree>
    <p:extLst>
      <p:ext uri="{BB962C8B-B14F-4D97-AF65-F5344CB8AC3E}">
        <p14:creationId xmlns:p14="http://schemas.microsoft.com/office/powerpoint/2010/main" val="76762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490" y="249709"/>
            <a:ext cx="5351017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51014-E22C-49F2-927E-0B4D89744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6" b="5511"/>
          <a:stretch/>
        </p:blipFill>
        <p:spPr bwMode="auto">
          <a:xfrm>
            <a:off x="2012146" y="1473693"/>
            <a:ext cx="8167703" cy="2361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001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7" y="196443"/>
            <a:ext cx="796992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en-US" altLang="zh-CN" dirty="0" err="1"/>
              <a:t>BFS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/>
              <p:nvPr/>
            </p:nvSpPr>
            <p:spPr>
              <a:xfrm>
                <a:off x="3801862" y="1178965"/>
                <a:ext cx="7668088" cy="5573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FIFO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分支限界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（因为要求出所有可行解，不能使用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LC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分支限界）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初始条件：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队列中只有根节点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处理方法：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从队头取出节点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1°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若为叶节点：直接舍弃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2°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若为其他节点：扩展其左右孩子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若其子集的值刚好等于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，则表明它是一个可行解，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将其输出且不入队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；若其下界超过了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，则表明搜索其一定得不到可行解，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其下界一定是低于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的，如果其上界低于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，则其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结束条件：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队列为空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62" y="1178965"/>
                <a:ext cx="7668088" cy="5573898"/>
              </a:xfrm>
              <a:prstGeom prst="rect">
                <a:avLst/>
              </a:prstGeom>
              <a:blipFill>
                <a:blip r:embed="rId2"/>
                <a:stretch>
                  <a:fillRect l="-874" r="-4054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1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45" y="223076"/>
            <a:ext cx="796992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zh-CN" altLang="en-US" dirty="0"/>
              <a:t>具体实现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BF136-81C1-4510-A215-ECDD3E51ADE1}"/>
              </a:ext>
            </a:extLst>
          </p:cNvPr>
          <p:cNvSpPr txBox="1"/>
          <p:nvPr/>
        </p:nvSpPr>
        <p:spPr>
          <a:xfrm>
            <a:off x="868345" y="1349099"/>
            <a:ext cx="1074752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indent="457200"/>
            <a:r>
              <a:rPr lang="zh-CN" altLang="en-US" dirty="0"/>
              <a:t>两点注意：</a:t>
            </a:r>
            <a:endParaRPr lang="en-US" altLang="zh-CN" dirty="0"/>
          </a:p>
          <a:p>
            <a:pPr indent="457200"/>
            <a:r>
              <a:rPr lang="zh-CN" altLang="en-US" dirty="0"/>
              <a:t>①</a:t>
            </a:r>
            <a:r>
              <a:rPr lang="zh-CN" altLang="zh-CN" dirty="0"/>
              <a:t>为了代码的简洁和实现的简便，我们采用了</a:t>
            </a:r>
            <a:r>
              <a:rPr lang="zh-CN" altLang="zh-CN" b="1" dirty="0">
                <a:solidFill>
                  <a:srgbClr val="FF0000"/>
                </a:solidFill>
              </a:rPr>
              <a:t>递归而不是迭代</a:t>
            </a:r>
            <a:r>
              <a:rPr lang="zh-CN" altLang="zh-CN" dirty="0"/>
              <a:t>的方式表示节点出入队，但实际的出入队过程是一致的。</a:t>
            </a:r>
          </a:p>
          <a:p>
            <a:pPr indent="457200"/>
            <a:r>
              <a:rPr lang="zh-CN" altLang="en-US" dirty="0"/>
              <a:t>②</a:t>
            </a:r>
            <a:r>
              <a:rPr lang="zh-CN" altLang="zh-CN" dirty="0"/>
              <a:t>若没有找到可行的最优解，则需继续搜索次优解，搜索策略与回溯法相同。</a:t>
            </a:r>
          </a:p>
        </p:txBody>
      </p:sp>
    </p:spTree>
    <p:extLst>
      <p:ext uri="{BB962C8B-B14F-4D97-AF65-F5344CB8AC3E}">
        <p14:creationId xmlns:p14="http://schemas.microsoft.com/office/powerpoint/2010/main" val="384759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624" y="249709"/>
            <a:ext cx="650474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CB468-EBFA-4D89-98EE-CC62FC4E0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4903"/>
          <a:stretch/>
        </p:blipFill>
        <p:spPr bwMode="auto">
          <a:xfrm>
            <a:off x="2057930" y="1473694"/>
            <a:ext cx="8076131" cy="2325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97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141" y="276342"/>
            <a:ext cx="366370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实验环境设置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057E2-54DC-4CB7-81AD-6C1EC854CE47}"/>
              </a:ext>
            </a:extLst>
          </p:cNvPr>
          <p:cNvSpPr txBox="1"/>
          <p:nvPr/>
        </p:nvSpPr>
        <p:spPr>
          <a:xfrm>
            <a:off x="868345" y="1464509"/>
            <a:ext cx="1074752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操作系统：</a:t>
            </a:r>
            <a:r>
              <a:rPr lang="zh-CN" altLang="zh-CN" dirty="0"/>
              <a:t>基于</a:t>
            </a:r>
            <a:r>
              <a:rPr lang="en-US" altLang="zh-CN" dirty="0"/>
              <a:t>Linux</a:t>
            </a:r>
            <a:r>
              <a:rPr lang="zh-CN" altLang="zh-CN" dirty="0"/>
              <a:t>系统的</a:t>
            </a:r>
            <a:r>
              <a:rPr lang="en-US" altLang="zh-CN" dirty="0"/>
              <a:t>Ubuntu</a:t>
            </a:r>
            <a:r>
              <a:rPr lang="zh-CN" altLang="zh-CN" dirty="0"/>
              <a:t>虚拟机</a:t>
            </a:r>
            <a:r>
              <a:rPr lang="zh-CN" altLang="en-US" dirty="0"/>
              <a:t>（</a:t>
            </a:r>
            <a:r>
              <a:rPr lang="zh-CN" altLang="zh-CN" dirty="0"/>
              <a:t>版本号为</a:t>
            </a:r>
            <a:r>
              <a:rPr lang="en-US" altLang="zh-CN" dirty="0"/>
              <a:t>20.04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编译器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  <a:r>
              <a:rPr lang="zh-CN" altLang="en-US" dirty="0"/>
              <a:t>（</a:t>
            </a:r>
            <a:r>
              <a:rPr lang="zh-CN" altLang="zh-CN" dirty="0"/>
              <a:t>版本号</a:t>
            </a:r>
            <a:r>
              <a:rPr lang="en-US" altLang="zh-CN" dirty="0"/>
              <a:t>9.3.0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辅助工具：①</a:t>
            </a:r>
            <a:r>
              <a:rPr lang="zh-CN" altLang="zh-CN" dirty="0"/>
              <a:t>使用</a:t>
            </a:r>
            <a:r>
              <a:rPr lang="en-US" altLang="zh-CN" dirty="0"/>
              <a:t>Visual Studio Code</a:t>
            </a:r>
            <a:r>
              <a:rPr lang="zh-CN" altLang="zh-CN" dirty="0"/>
              <a:t>的</a:t>
            </a:r>
            <a:r>
              <a:rPr lang="en-US" altLang="zh-CN" dirty="0"/>
              <a:t>Remote-SSH</a:t>
            </a:r>
            <a:r>
              <a:rPr lang="zh-CN" altLang="zh-CN" dirty="0"/>
              <a:t>扩展连接虚拟机</a:t>
            </a:r>
            <a:r>
              <a:rPr lang="zh-CN" altLang="en-US" dirty="0"/>
              <a:t>；②</a:t>
            </a:r>
            <a:r>
              <a:rPr lang="zh-CN" altLang="zh-CN" dirty="0"/>
              <a:t>使用了</a:t>
            </a:r>
            <a:r>
              <a:rPr lang="en-US" altLang="zh-CN" dirty="0" err="1"/>
              <a:t>Makefile</a:t>
            </a:r>
            <a:r>
              <a:rPr lang="zh-CN" altLang="zh-CN" dirty="0"/>
              <a:t>文件实现自动化编译和链接。</a:t>
            </a:r>
          </a:p>
        </p:txBody>
      </p:sp>
    </p:spTree>
    <p:extLst>
      <p:ext uri="{BB962C8B-B14F-4D97-AF65-F5344CB8AC3E}">
        <p14:creationId xmlns:p14="http://schemas.microsoft.com/office/powerpoint/2010/main" val="113372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59" y="138946"/>
            <a:ext cx="259829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测试方法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B057E2-54DC-4CB7-81AD-6C1EC854CE47}"/>
                  </a:ext>
                </a:extLst>
              </p:cNvPr>
              <p:cNvSpPr txBox="1"/>
              <p:nvPr/>
            </p:nvSpPr>
            <p:spPr>
              <a:xfrm>
                <a:off x="868345" y="1464509"/>
                <a:ext cx="10747527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数据集：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Florida State University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提供的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个数据集中的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个（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P04~P07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）以及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个自编数据集（为了验证找不到和数刚好等于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的子集的情况）</a:t>
                </a:r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性能评价指标：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ctime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库中的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clock()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返回值为从开始此程序到调用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clock()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函数之间的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时钟计时单元（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 tick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）数。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B057E2-54DC-4CB7-81AD-6C1EC854C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45" y="1464509"/>
                <a:ext cx="10747527" cy="2238241"/>
              </a:xfrm>
              <a:prstGeom prst="rect">
                <a:avLst/>
              </a:prstGeom>
              <a:blipFill>
                <a:blip r:embed="rId2"/>
                <a:stretch>
                  <a:fillRect l="-851" r="-908" b="-5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9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59" y="138946"/>
            <a:ext cx="259829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72233-80EE-4701-8A50-DDFBDB3F8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" r="22882"/>
          <a:stretch/>
        </p:blipFill>
        <p:spPr bwMode="auto">
          <a:xfrm>
            <a:off x="3538974" y="1464509"/>
            <a:ext cx="2807970" cy="4565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A1B36-7B34-4930-AF5A-9E13906D8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11"/>
          <a:stretch/>
        </p:blipFill>
        <p:spPr bwMode="auto">
          <a:xfrm>
            <a:off x="6343005" y="1464509"/>
            <a:ext cx="2807970" cy="3515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52D42-BD7E-4FB0-8D5C-4304B82E4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" r="14026"/>
          <a:stretch/>
        </p:blipFill>
        <p:spPr bwMode="auto">
          <a:xfrm>
            <a:off x="9147036" y="1464509"/>
            <a:ext cx="2807970" cy="335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4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168" y="165694"/>
            <a:ext cx="439766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理论复杂度分析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D6E0C2-04E6-485E-B03D-4303B8289D2E}"/>
                  </a:ext>
                </a:extLst>
              </p:cNvPr>
              <p:cNvSpPr txBox="1"/>
              <p:nvPr/>
            </p:nvSpPr>
            <p:spPr>
              <a:xfrm>
                <a:off x="3591663" y="1479492"/>
                <a:ext cx="5008671" cy="1949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sz="2800" dirty="0"/>
                  <a:t>动态规划算法：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回溯算法：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分支限界算法：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D6E0C2-04E6-485E-B03D-4303B8289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63" y="1479492"/>
                <a:ext cx="5008671" cy="1949508"/>
              </a:xfrm>
              <a:prstGeom prst="rect">
                <a:avLst/>
              </a:prstGeom>
              <a:blipFill>
                <a:blip r:embed="rId2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3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68" y="210082"/>
            <a:ext cx="360446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实际性能评价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3A6699-1718-4C4B-B5E3-CF94554A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4" y="1369291"/>
            <a:ext cx="9135750" cy="26102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C96EEA-1B91-47C1-BC87-D88888A7706E}"/>
              </a:ext>
            </a:extLst>
          </p:cNvPr>
          <p:cNvSpPr/>
          <p:nvPr/>
        </p:nvSpPr>
        <p:spPr>
          <a:xfrm>
            <a:off x="4293768" y="1995574"/>
            <a:ext cx="935457" cy="17382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42998E-5888-48D1-A619-4ADF92C1A039}"/>
                  </a:ext>
                </a:extLst>
              </p:cNvPr>
              <p:cNvSpPr txBox="1"/>
              <p:nvPr/>
            </p:nvSpPr>
            <p:spPr>
              <a:xfrm>
                <a:off x="6095999" y="4104951"/>
                <a:ext cx="5701249" cy="1691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原因：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数据集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值比较大，导致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𝑛𝑐</m:t>
                        </m:r>
                      </m:e>
                    </m:d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，所以动态规划算法的运行时间远长于回溯算法和分支限界算法。</a:t>
                </a:r>
                <a:endParaRPr lang="zh-CN" altLang="zh-CN" sz="16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42998E-5888-48D1-A619-4ADF92C1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04951"/>
                <a:ext cx="5701249" cy="1691104"/>
              </a:xfrm>
              <a:prstGeom prst="rect">
                <a:avLst/>
              </a:prstGeom>
              <a:blipFill>
                <a:blip r:embed="rId3"/>
                <a:stretch>
                  <a:fillRect l="-1604" r="-1070"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DC17-19F1-4CF0-BF00-46840304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4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570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02981"/>
            <a:ext cx="5257800" cy="1325563"/>
          </a:xfrm>
        </p:spPr>
        <p:txBody>
          <a:bodyPr/>
          <a:lstStyle/>
          <a:p>
            <a:r>
              <a:rPr lang="zh-CN" altLang="en-US" dirty="0"/>
              <a:t>子集和数问题的含义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B51D9-4938-4681-9F8B-929959D97AB3}"/>
                  </a:ext>
                </a:extLst>
              </p:cNvPr>
              <p:cNvSpPr txBox="1"/>
              <p:nvPr/>
            </p:nvSpPr>
            <p:spPr>
              <a:xfrm>
                <a:off x="871861" y="1628544"/>
                <a:ext cx="10448278" cy="2245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给定一个正整数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个正整数组成的集合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，要求我们找到所有满足条件的集合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中元素之和（即和数）为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（最优解）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。若找不到满足条件的集合，则找到使得和数尽量大且不超过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的子集</a:t>
                </a:r>
                <a:r>
                  <a:rPr lang="zh-CN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（次优解）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B51D9-4938-4681-9F8B-929959D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61" y="1628544"/>
                <a:ext cx="10448278" cy="2245808"/>
              </a:xfrm>
              <a:prstGeom prst="rect">
                <a:avLst/>
              </a:prstGeom>
              <a:blipFill>
                <a:blip r:embed="rId2"/>
                <a:stretch>
                  <a:fillRect l="-875" r="-642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486" y="235564"/>
            <a:ext cx="7199791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问题分析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/>
              <p:nvPr/>
            </p:nvSpPr>
            <p:spPr>
              <a:xfrm>
                <a:off x="486238" y="1379966"/>
                <a:ext cx="11558726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我们发现，子集和数问题可以转化为一个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特殊的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问题。在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背包问题中，向背包中装入某物品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，背包容量减少了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，而价值增加了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。而子集和数问题中，将某正整数“装入”子集后，子集剩余能装入的数的和，即“容量”减少了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，而目前子集的和数，即“价值”增加了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" y="1379966"/>
                <a:ext cx="11558726" cy="2238241"/>
              </a:xfrm>
              <a:prstGeom prst="rect">
                <a:avLst/>
              </a:prstGeom>
              <a:blipFill>
                <a:blip r:embed="rId2"/>
                <a:stretch>
                  <a:fillRect l="-844" r="-10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7950407B-24E8-4D84-962C-0DCC62A3F35E}"/>
              </a:ext>
            </a:extLst>
          </p:cNvPr>
          <p:cNvSpPr/>
          <p:nvPr/>
        </p:nvSpPr>
        <p:spPr>
          <a:xfrm>
            <a:off x="4122202" y="3877321"/>
            <a:ext cx="4110361" cy="9499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D2E76-603D-42E2-BD1E-6004F6964036}"/>
              </a:ext>
            </a:extLst>
          </p:cNvPr>
          <p:cNvSpPr txBox="1"/>
          <p:nvPr/>
        </p:nvSpPr>
        <p:spPr>
          <a:xfrm>
            <a:off x="548574" y="4001410"/>
            <a:ext cx="322876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13E3F-CBB4-470C-8985-C32AB5B935F1}"/>
              </a:ext>
            </a:extLst>
          </p:cNvPr>
          <p:cNvSpPr txBox="1"/>
          <p:nvPr/>
        </p:nvSpPr>
        <p:spPr>
          <a:xfrm>
            <a:off x="4296793" y="416761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每个物品的效益值和其重量相等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ACF728-EF16-4F5A-BC34-91FB54F90F11}"/>
              </a:ext>
            </a:extLst>
          </p:cNvPr>
          <p:cNvSpPr txBox="1"/>
          <p:nvPr/>
        </p:nvSpPr>
        <p:spPr>
          <a:xfrm>
            <a:off x="8407154" y="4001410"/>
            <a:ext cx="357020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子集和数问题</a:t>
            </a:r>
          </a:p>
        </p:txBody>
      </p:sp>
    </p:spTree>
    <p:extLst>
      <p:ext uri="{BB962C8B-B14F-4D97-AF65-F5344CB8AC3E}">
        <p14:creationId xmlns:p14="http://schemas.microsoft.com/office/powerpoint/2010/main" val="36773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2" y="81039"/>
            <a:ext cx="782122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递归关系式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/>
              <p:nvPr/>
            </p:nvSpPr>
            <p:spPr>
              <a:xfrm>
                <a:off x="316637" y="1033736"/>
                <a:ext cx="11558726" cy="2976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8000"/>
                  </a:lnSpc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表示条件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′={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下的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最大子集和数的值，则初始条件为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     ,0≤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状态转移方程为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,0≤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的值，即可得到符合条件的最大子集和数的值。</a:t>
                </a:r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7" y="1033736"/>
                <a:ext cx="11558726" cy="2976328"/>
              </a:xfrm>
              <a:prstGeom prst="rect">
                <a:avLst/>
              </a:prstGeom>
              <a:blipFill>
                <a:blip r:embed="rId2"/>
                <a:stretch>
                  <a:fillRect l="-264" b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22" y="240834"/>
            <a:ext cx="824735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回溯求解向量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5CD13-AC37-4657-BD7C-299DFC594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66" y="1566397"/>
            <a:ext cx="6131867" cy="2858176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E15B70-EE61-423E-8C3F-4C5718C22C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66" y="1566396"/>
            <a:ext cx="6138924" cy="2858175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82039-5194-4405-98C4-3D9FC7FC78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09" y="1566393"/>
            <a:ext cx="6145981" cy="2861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828" y="240831"/>
            <a:ext cx="647034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86A7F-8167-432E-93CC-50BD0C0D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58" y="1781835"/>
            <a:ext cx="8686483" cy="23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38" y="276341"/>
            <a:ext cx="586592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解空间树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BDE04C-69BF-485B-BCD0-38D926A6CF82}"/>
                  </a:ext>
                </a:extLst>
              </p:cNvPr>
              <p:cNvSpPr txBox="1"/>
              <p:nvPr/>
            </p:nvSpPr>
            <p:spPr>
              <a:xfrm>
                <a:off x="781234" y="1362696"/>
                <a:ext cx="10892901" cy="168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zh-CN" dirty="0"/>
                  <a:t>子集和数问题可以被展开为一个解空间树。对于第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层的节点来说，其左孩子表示子集中存在第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个数，右孩子表示不存在。例如，对于第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个数据集来说，解空间树展开如下：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BDE04C-69BF-485B-BCD0-38D926A6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" y="1362696"/>
                <a:ext cx="10892901" cy="1684244"/>
              </a:xfrm>
              <a:prstGeom prst="rect">
                <a:avLst/>
              </a:prstGeom>
              <a:blipFill>
                <a:blip r:embed="rId2"/>
                <a:stretch>
                  <a:fillRect l="-839" r="-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CD0C742-7345-4BF2-9D74-9762E68E8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4245489" y="3046940"/>
            <a:ext cx="6895315" cy="3353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89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643" y="152054"/>
            <a:ext cx="559071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——DFS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/>
              <p:nvPr/>
            </p:nvSpPr>
            <p:spPr>
              <a:xfrm>
                <a:off x="3792984" y="1232231"/>
                <a:ext cx="7668088" cy="511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根节点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开始，对于每个节点，有两种情况：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1°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回溯：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已经到了叶节点或者其没有存活的孩子。这种情况下直接向树的根部进行回溯即可。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2°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扩展：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其存在活着的孩子：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若子集的值刚好等于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，则表明它是一个可行解，将其输出，再继续搜索左孩子是没有意义的，将其杀死；若其下界超过了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，则表明搜索其左孩子一定得不到可行解，将其杀死；否则可以继续搜索左孩子。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其下界一定是低于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的，如果其上界低于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，则将其杀死，否则继续搜索右孩子。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当树中已经没有活的节点时，就得到了所有可行的最优解。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84" y="1232231"/>
                <a:ext cx="7668088" cy="5118581"/>
              </a:xfrm>
              <a:prstGeom prst="rect">
                <a:avLst/>
              </a:prstGeom>
              <a:blipFill>
                <a:blip r:embed="rId2"/>
                <a:stretch>
                  <a:fillRect l="-795" r="-636" b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3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892" y="214198"/>
            <a:ext cx="67093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次优解处理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092EB-DA8F-4B59-B6D0-FD4BA268D45C}"/>
                  </a:ext>
                </a:extLst>
              </p:cNvPr>
              <p:cNvSpPr txBox="1"/>
              <p:nvPr/>
            </p:nvSpPr>
            <p:spPr>
              <a:xfrm>
                <a:off x="840419" y="1340221"/>
                <a:ext cx="10511161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zh-CN" dirty="0"/>
                  <a:t>如果没有得到可行的最优解，则证明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不存在</a:t>
                </a:r>
                <a:r>
                  <a:rPr lang="zh-CN" altLang="zh-CN" dirty="0"/>
                  <a:t>和数刚好等于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dirty="0"/>
                  <a:t>的子集。为了得到和数不超过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dirty="0"/>
                  <a:t>且最大的子集，令</a:t>
                </a:r>
                <a:r>
                  <a:rPr lang="en-US" altLang="zh-CN" dirty="0"/>
                  <a:t>c=c-1</a:t>
                </a:r>
                <a:r>
                  <a:rPr lang="zh-CN" altLang="zh-CN" dirty="0"/>
                  <a:t>，重复以上搜索过程，若找到了可行解即可输出可行解并退出算法，若仍未找到则再将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减去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，以此类推，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直到找到可行解</a:t>
                </a:r>
                <a:r>
                  <a:rPr lang="zh-CN" altLang="zh-CN" dirty="0"/>
                  <a:t>，即可确定和数尽量大且不超过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dirty="0"/>
                  <a:t>的次优解。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092EB-DA8F-4B59-B6D0-FD4BA268D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9" y="1340221"/>
                <a:ext cx="10511161" cy="2238241"/>
              </a:xfrm>
              <a:prstGeom prst="rect">
                <a:avLst/>
              </a:prstGeom>
              <a:blipFill>
                <a:blip r:embed="rId2"/>
                <a:stretch>
                  <a:fillRect l="-928" r="-580" b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1007</Words>
  <Application>Microsoft Office PowerPoint</Application>
  <PresentationFormat>宽屏</PresentationFormat>
  <Paragraphs>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多种算法求解子集和数问题</vt:lpstr>
      <vt:lpstr>子集和数问题的含义</vt:lpstr>
      <vt:lpstr>动态规划算法——问题分析</vt:lpstr>
      <vt:lpstr>动态规划算法——递归关系式</vt:lpstr>
      <vt:lpstr>动态规划算法——回溯求解向量</vt:lpstr>
      <vt:lpstr>动态规划算法——流程图</vt:lpstr>
      <vt:lpstr>回溯算法——解空间树</vt:lpstr>
      <vt:lpstr>回溯算法——DFS实现</vt:lpstr>
      <vt:lpstr>回溯算法——次优解处理</vt:lpstr>
      <vt:lpstr>回溯算法——流程图</vt:lpstr>
      <vt:lpstr>分支限界算法——BFS实现</vt:lpstr>
      <vt:lpstr>分支限界算法——具体实现</vt:lpstr>
      <vt:lpstr>分支限界算法——流程图</vt:lpstr>
      <vt:lpstr>实验环境设置</vt:lpstr>
      <vt:lpstr>测试方法</vt:lpstr>
      <vt:lpstr>实验结果</vt:lpstr>
      <vt:lpstr>理论复杂度分析</vt:lpstr>
      <vt:lpstr>实际性能评价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多种算法求解子集和数问题</dc:title>
  <dc:creator>江 一</dc:creator>
  <cp:lastModifiedBy>江 一</cp:lastModifiedBy>
  <cp:revision>2</cp:revision>
  <dcterms:created xsi:type="dcterms:W3CDTF">2021-12-13T16:41:49Z</dcterms:created>
  <dcterms:modified xsi:type="dcterms:W3CDTF">2021-12-17T14:01:39Z</dcterms:modified>
</cp:coreProperties>
</file>