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handoutMasterIdLst>
    <p:handoutMasterId r:id="rId17"/>
  </p:handoutMasterIdLst>
  <p:sldIdLst>
    <p:sldId id="258" r:id="rId2"/>
    <p:sldId id="296" r:id="rId3"/>
    <p:sldId id="288" r:id="rId4"/>
    <p:sldId id="284" r:id="rId5"/>
    <p:sldId id="273" r:id="rId6"/>
    <p:sldId id="281" r:id="rId7"/>
    <p:sldId id="285" r:id="rId8"/>
    <p:sldId id="287" r:id="rId9"/>
    <p:sldId id="286" r:id="rId10"/>
    <p:sldId id="274" r:id="rId11"/>
    <p:sldId id="277" r:id="rId12"/>
    <p:sldId id="275" r:id="rId13"/>
    <p:sldId id="262" r:id="rId14"/>
    <p:sldId id="294" r:id="rId15"/>
  </p:sldIdLst>
  <p:sldSz cx="12192000" cy="6858000"/>
  <p:notesSz cx="9144000" cy="6858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7ECB"/>
    <a:srgbClr val="3164BD"/>
    <a:srgbClr val="4EA7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576" autoAdjust="0"/>
    <p:restoredTop sz="69285" autoAdjust="0"/>
  </p:normalViewPr>
  <p:slideViewPr>
    <p:cSldViewPr snapToGrid="0">
      <p:cViewPr varScale="1">
        <p:scale>
          <a:sx n="71" d="100"/>
          <a:sy n="71" d="100"/>
        </p:scale>
        <p:origin x="672" y="40"/>
      </p:cViewPr>
      <p:guideLst/>
    </p:cSldViewPr>
  </p:slideViewPr>
  <p:notesTextViewPr>
    <p:cViewPr>
      <p:scale>
        <a:sx n="1" d="1"/>
        <a:sy n="1" d="1"/>
      </p:scale>
      <p:origin x="0" y="0"/>
    </p:cViewPr>
  </p:notesTextViewPr>
  <p:notesViewPr>
    <p:cSldViewPr snapToGrid="0">
      <p:cViewPr varScale="1">
        <p:scale>
          <a:sx n="103" d="100"/>
          <a:sy n="103" d="100"/>
        </p:scale>
        <p:origin x="2108"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CBFBDF1A-2415-50E3-E5D5-1D940CD6555C}"/>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240804CE-1AB9-8F75-D80A-C55A6D9E44DC}"/>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D76F463E-A6E4-4270-BC47-A8FA35D2CC7C}" type="datetimeFigureOut">
              <a:rPr lang="zh-TW" altLang="en-US" smtClean="0"/>
              <a:t>2025/2/24</a:t>
            </a:fld>
            <a:endParaRPr lang="zh-TW" altLang="en-US"/>
          </a:p>
        </p:txBody>
      </p:sp>
      <p:sp>
        <p:nvSpPr>
          <p:cNvPr id="4" name="頁尾版面配置區 3">
            <a:extLst>
              <a:ext uri="{FF2B5EF4-FFF2-40B4-BE49-F238E27FC236}">
                <a16:creationId xmlns:a16="http://schemas.microsoft.com/office/drawing/2014/main" id="{5FF4A34F-50AC-9E68-F81F-031D7BA5EE2D}"/>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811EB2F4-D9CA-CDE5-BE5D-6D1264DB4448}"/>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BB3B88DF-0BF1-4976-97CF-AE105DE822CD}" type="slidenum">
              <a:rPr lang="zh-TW" altLang="en-US" smtClean="0"/>
              <a:t>‹#›</a:t>
            </a:fld>
            <a:endParaRPr lang="zh-TW" altLang="en-US"/>
          </a:p>
        </p:txBody>
      </p:sp>
    </p:spTree>
    <p:extLst>
      <p:ext uri="{BB962C8B-B14F-4D97-AF65-F5344CB8AC3E}">
        <p14:creationId xmlns:p14="http://schemas.microsoft.com/office/powerpoint/2010/main" val="31844307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7AAD7E5D-697A-470B-9863-D64D8AA77752}" type="datetimeFigureOut">
              <a:rPr lang="zh-TW" altLang="en-US" smtClean="0"/>
              <a:t>2025/2/24</a:t>
            </a:fld>
            <a:endParaRPr lang="zh-TW" altLang="en-US"/>
          </a:p>
        </p:txBody>
      </p:sp>
      <p:sp>
        <p:nvSpPr>
          <p:cNvPr id="4" name="投影片影像版面配置區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1FB8A2D-4A07-43E4-85BA-068FBCBBC754}" type="slidenum">
              <a:rPr lang="zh-TW" altLang="en-US" smtClean="0"/>
              <a:t>‹#›</a:t>
            </a:fld>
            <a:endParaRPr lang="zh-TW" altLang="en-US"/>
          </a:p>
        </p:txBody>
      </p:sp>
    </p:spTree>
    <p:extLst>
      <p:ext uri="{BB962C8B-B14F-4D97-AF65-F5344CB8AC3E}">
        <p14:creationId xmlns:p14="http://schemas.microsoft.com/office/powerpoint/2010/main" val="1197020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fr-FR" altLang="zh-TW" dirty="0"/>
              <a:t>hello </a:t>
            </a:r>
            <a:r>
              <a:rPr lang="fr-FR" altLang="zh-TW" b="0" i="0" dirty="0" err="1"/>
              <a:t>I’m</a:t>
            </a:r>
            <a:r>
              <a:rPr lang="fr-FR" altLang="zh-TW" b="0" i="0" dirty="0"/>
              <a:t> </a:t>
            </a:r>
            <a:r>
              <a:rPr lang="fr-FR" altLang="zh-TW" sz="1200" b="0" i="0" dirty="0">
                <a:solidFill>
                  <a:srgbClr val="000000"/>
                </a:solidFill>
                <a:effectLst/>
                <a:highlight>
                  <a:srgbClr val="FFFFFF"/>
                </a:highlight>
                <a:latin typeface="Times New Roman" panose="02020603050405020304" pitchFamily="18" charset="0"/>
                <a:cs typeface="Times New Roman" panose="02020603050405020304" pitchFamily="18" charset="0"/>
              </a:rPr>
              <a:t>Lin Hong-Kun  </a:t>
            </a:r>
            <a:r>
              <a:rPr lang="fr-FR" altLang="zh-TW" sz="1200" b="0" i="0" kern="1200" dirty="0" err="1">
                <a:solidFill>
                  <a:schemeClr val="tx1"/>
                </a:solidFill>
                <a:latin typeface="+mn-lt"/>
                <a:ea typeface="+mn-ea"/>
                <a:cs typeface="+mn-cs"/>
              </a:rPr>
              <a:t>from</a:t>
            </a:r>
            <a:r>
              <a:rPr lang="fr-FR" altLang="zh-TW" sz="1200" b="0" i="0" kern="1200" dirty="0">
                <a:solidFill>
                  <a:schemeClr val="tx1"/>
                </a:solidFill>
                <a:latin typeface="+mn-lt"/>
                <a:ea typeface="+mn-ea"/>
                <a:cs typeface="+mn-cs"/>
              </a:rPr>
              <a:t> </a:t>
            </a:r>
            <a:r>
              <a:rPr lang="en-US" altLang="zh-TW" sz="1200" b="0" i="0" kern="1200" dirty="0">
                <a:solidFill>
                  <a:schemeClr val="tx1"/>
                </a:solidFill>
                <a:latin typeface="+mn-lt"/>
                <a:ea typeface="+mn-ea"/>
                <a:cs typeface="+mn-cs"/>
              </a:rPr>
              <a:t>National Yang Ming Chiao Tung University in Taiwan </a:t>
            </a:r>
            <a:r>
              <a:rPr lang="zh-TW" altLang="en-US" sz="1200" b="0" i="0" kern="1200" dirty="0">
                <a:solidFill>
                  <a:schemeClr val="tx1"/>
                </a:solidFill>
                <a:latin typeface="+mn-lt"/>
                <a:ea typeface="+mn-ea"/>
                <a:cs typeface="+mn-cs"/>
              </a:rPr>
              <a:t>，</a:t>
            </a:r>
            <a:r>
              <a:rPr lang="en-US" altLang="zh-TW" sz="1200" b="0" i="0" kern="1200" dirty="0">
                <a:solidFill>
                  <a:schemeClr val="tx1"/>
                </a:solidFill>
                <a:latin typeface="+mn-lt"/>
                <a:ea typeface="+mn-ea"/>
                <a:cs typeface="+mn-cs"/>
              </a:rPr>
              <a:t>and I glad to present Constructing an Optimized Hyperparameter Model for Early Fatty Liver Detection Based on Neural Architecture Search with Reinforcement Learning</a:t>
            </a:r>
            <a:endParaRPr lang="zh-TW" altLang="en-US" sz="1200" b="0" i="0" kern="1200" dirty="0">
              <a:solidFill>
                <a:schemeClr val="tx1"/>
              </a:solidFill>
              <a:latin typeface="+mn-lt"/>
              <a:ea typeface="+mn-ea"/>
              <a:cs typeface="+mn-cs"/>
            </a:endParaRPr>
          </a:p>
        </p:txBody>
      </p:sp>
      <p:sp>
        <p:nvSpPr>
          <p:cNvPr id="4" name="投影片編號版面配置區 3"/>
          <p:cNvSpPr>
            <a:spLocks noGrp="1"/>
          </p:cNvSpPr>
          <p:nvPr>
            <p:ph type="sldNum" sz="quarter" idx="5"/>
          </p:nvPr>
        </p:nvSpPr>
        <p:spPr/>
        <p:txBody>
          <a:bodyPr/>
          <a:lstStyle/>
          <a:p>
            <a:fld id="{01FB8A2D-4A07-43E4-85BA-068FBCBBC754}" type="slidenum">
              <a:rPr lang="zh-TW" altLang="en-US" smtClean="0"/>
              <a:t>1</a:t>
            </a:fld>
            <a:endParaRPr lang="zh-TW" altLang="en-US"/>
          </a:p>
        </p:txBody>
      </p:sp>
    </p:spTree>
    <p:extLst>
      <p:ext uri="{BB962C8B-B14F-4D97-AF65-F5344CB8AC3E}">
        <p14:creationId xmlns:p14="http://schemas.microsoft.com/office/powerpoint/2010/main" val="1532146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After 10-fold cross-validation, </a:t>
            </a:r>
            <a:r>
              <a:rPr lang="en-US" altLang="zh-TW" sz="1200" b="1" dirty="0">
                <a:latin typeface="微軟正黑體" panose="020B0604030504040204" pitchFamily="34" charset="-120"/>
                <a:ea typeface="微軟正黑體" panose="020B0604030504040204" pitchFamily="34" charset="-120"/>
                <a:cs typeface="Times New Roman" panose="02020603050405020304" pitchFamily="18" charset="0"/>
              </a:rPr>
              <a:t>Neural Architecture Search</a:t>
            </a:r>
            <a:r>
              <a:rPr lang="en-US" altLang="zh-TW" b="1" dirty="0"/>
              <a:t> with Reinforcement Learning  method </a:t>
            </a:r>
            <a:r>
              <a:rPr lang="en-US" altLang="zh-TW" dirty="0"/>
              <a:t>improved the ability to predict fatty liver and increased the accuracy of the model. Additionally, it significantly reduced the number of model parameters, making the model more efficient.</a:t>
            </a:r>
            <a:endParaRPr lang="zh-TW" altLang="en-US" dirty="0"/>
          </a:p>
        </p:txBody>
      </p:sp>
      <p:sp>
        <p:nvSpPr>
          <p:cNvPr id="4" name="投影片編號版面配置區 3"/>
          <p:cNvSpPr>
            <a:spLocks noGrp="1"/>
          </p:cNvSpPr>
          <p:nvPr>
            <p:ph type="sldNum" sz="quarter" idx="5"/>
          </p:nvPr>
        </p:nvSpPr>
        <p:spPr/>
        <p:txBody>
          <a:bodyPr/>
          <a:lstStyle/>
          <a:p>
            <a:fld id="{01FB8A2D-4A07-43E4-85BA-068FBCBBC754}" type="slidenum">
              <a:rPr lang="zh-TW" altLang="en-US" smtClean="0"/>
              <a:t>10</a:t>
            </a:fld>
            <a:endParaRPr lang="zh-TW" altLang="en-US"/>
          </a:p>
        </p:txBody>
      </p:sp>
    </p:spTree>
    <p:extLst>
      <p:ext uri="{BB962C8B-B14F-4D97-AF65-F5344CB8AC3E}">
        <p14:creationId xmlns:p14="http://schemas.microsoft.com/office/powerpoint/2010/main" val="2214416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performance on external testing showed that </a:t>
            </a:r>
            <a:r>
              <a:rPr lang="en-US" altLang="zh-TW" sz="1200" b="1" dirty="0">
                <a:latin typeface="微軟正黑體" panose="020B0604030504040204" pitchFamily="34" charset="-120"/>
                <a:ea typeface="微軟正黑體" panose="020B0604030504040204" pitchFamily="34" charset="-120"/>
                <a:cs typeface="Times New Roman" panose="02020603050405020304" pitchFamily="18" charset="0"/>
              </a:rPr>
              <a:t>Neural Architecture Search</a:t>
            </a:r>
            <a:r>
              <a:rPr lang="en-US" altLang="zh-TW" b="1" dirty="0"/>
              <a:t> with Reinforcement Learning  method </a:t>
            </a:r>
            <a:r>
              <a:rPr lang="en-US" altLang="zh-TW" dirty="0"/>
              <a:t> maintained its AUROC performance, and the overall model performance remained stable.</a:t>
            </a:r>
          </a:p>
          <a:p>
            <a:endParaRPr lang="en-US" altLang="zh-TW" dirty="0"/>
          </a:p>
          <a:p>
            <a:r>
              <a:rPr lang="en-US" altLang="zh-TW" dirty="0"/>
              <a:t>------------------------------------------------------------------------------</a:t>
            </a:r>
          </a:p>
          <a:p>
            <a:r>
              <a:rPr lang="zh-TW" altLang="en-US" dirty="0"/>
              <a:t>在外部測試的表現顯示出 </a:t>
            </a:r>
            <a:r>
              <a:rPr lang="en-US" altLang="zh-TW" dirty="0"/>
              <a:t>NASRL</a:t>
            </a:r>
            <a:r>
              <a:rPr lang="zh-TW" altLang="en-US" dirty="0"/>
              <a:t>維持了</a:t>
            </a:r>
            <a:r>
              <a:rPr lang="en-US" altLang="zh-TW" dirty="0"/>
              <a:t>AUROC</a:t>
            </a:r>
            <a:r>
              <a:rPr lang="zh-TW" altLang="en-US" dirty="0"/>
              <a:t>的表現， 整體模型效能表現穩定 </a:t>
            </a:r>
          </a:p>
        </p:txBody>
      </p:sp>
      <p:sp>
        <p:nvSpPr>
          <p:cNvPr id="4" name="投影片編號版面配置區 3"/>
          <p:cNvSpPr>
            <a:spLocks noGrp="1"/>
          </p:cNvSpPr>
          <p:nvPr>
            <p:ph type="sldNum" sz="quarter" idx="5"/>
          </p:nvPr>
        </p:nvSpPr>
        <p:spPr/>
        <p:txBody>
          <a:bodyPr/>
          <a:lstStyle/>
          <a:p>
            <a:fld id="{01FB8A2D-4A07-43E4-85BA-068FBCBBC754}" type="slidenum">
              <a:rPr lang="zh-TW" altLang="en-US" smtClean="0"/>
              <a:t>11</a:t>
            </a:fld>
            <a:endParaRPr lang="zh-TW" altLang="en-US"/>
          </a:p>
        </p:txBody>
      </p:sp>
    </p:spTree>
    <p:extLst>
      <p:ext uri="{BB962C8B-B14F-4D97-AF65-F5344CB8AC3E}">
        <p14:creationId xmlns:p14="http://schemas.microsoft.com/office/powerpoint/2010/main" val="3186904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a:p>
            <a:r>
              <a:rPr lang="en-US" altLang="zh-TW" dirty="0"/>
              <a:t>Next, we will continue to collect data from different medical institutions and further enhance the application of NAS in developing fatty liver grading models.</a:t>
            </a:r>
          </a:p>
        </p:txBody>
      </p:sp>
      <p:sp>
        <p:nvSpPr>
          <p:cNvPr id="4" name="投影片編號版面配置區 3"/>
          <p:cNvSpPr>
            <a:spLocks noGrp="1"/>
          </p:cNvSpPr>
          <p:nvPr>
            <p:ph type="sldNum" sz="quarter" idx="5"/>
          </p:nvPr>
        </p:nvSpPr>
        <p:spPr/>
        <p:txBody>
          <a:bodyPr/>
          <a:lstStyle/>
          <a:p>
            <a:fld id="{01FB8A2D-4A07-43E4-85BA-068FBCBBC754}" type="slidenum">
              <a:rPr lang="zh-TW" altLang="en-US" smtClean="0"/>
              <a:t>12</a:t>
            </a:fld>
            <a:endParaRPr lang="zh-TW" altLang="en-US"/>
          </a:p>
        </p:txBody>
      </p:sp>
    </p:spTree>
    <p:extLst>
      <p:ext uri="{BB962C8B-B14F-4D97-AF65-F5344CB8AC3E}">
        <p14:creationId xmlns:p14="http://schemas.microsoft.com/office/powerpoint/2010/main" val="468182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tx1"/>
                </a:solidFill>
              </a:rPr>
              <a:t>Finally ,Thank you for your attention!</a:t>
            </a:r>
          </a:p>
          <a:p>
            <a:endParaRPr lang="zh-TW" altLang="en-US" dirty="0"/>
          </a:p>
        </p:txBody>
      </p:sp>
      <p:sp>
        <p:nvSpPr>
          <p:cNvPr id="4" name="投影片編號版面配置區 3"/>
          <p:cNvSpPr>
            <a:spLocks noGrp="1"/>
          </p:cNvSpPr>
          <p:nvPr>
            <p:ph type="sldNum" sz="quarter" idx="5"/>
          </p:nvPr>
        </p:nvSpPr>
        <p:spPr/>
        <p:txBody>
          <a:bodyPr/>
          <a:lstStyle/>
          <a:p>
            <a:fld id="{01FB8A2D-4A07-43E4-85BA-068FBCBBC754}" type="slidenum">
              <a:rPr lang="zh-TW" altLang="en-US" smtClean="0"/>
              <a:t>13</a:t>
            </a:fld>
            <a:endParaRPr lang="zh-TW" altLang="en-US"/>
          </a:p>
        </p:txBody>
      </p:sp>
    </p:spTree>
    <p:extLst>
      <p:ext uri="{BB962C8B-B14F-4D97-AF65-F5344CB8AC3E}">
        <p14:creationId xmlns:p14="http://schemas.microsoft.com/office/powerpoint/2010/main" val="1749582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In this talk, I’m going to discuss the motivation and goal of this study, explain what Neural Architecture Search methods are, and present the  Neural Architecture Search methods results.</a:t>
            </a:r>
          </a:p>
          <a:p>
            <a:r>
              <a:rPr lang="en-US" altLang="zh-TW" dirty="0"/>
              <a:t>-----------------------</a:t>
            </a:r>
          </a:p>
          <a:p>
            <a:r>
              <a:rPr lang="zh-TW" altLang="en-US" dirty="0"/>
              <a:t>在這次談話 我將說到 本研究的 動機跟目標 以及 何謂</a:t>
            </a:r>
            <a:r>
              <a:rPr lang="en-US" altLang="zh-TW" dirty="0"/>
              <a:t>NAS</a:t>
            </a:r>
            <a:r>
              <a:rPr lang="zh-TW" altLang="en-US" dirty="0"/>
              <a:t> 方法 並將</a:t>
            </a:r>
            <a:r>
              <a:rPr lang="en-US" altLang="zh-TW" dirty="0"/>
              <a:t>NAS</a:t>
            </a:r>
            <a:r>
              <a:rPr lang="zh-TW" altLang="en-US" dirty="0"/>
              <a:t>實踐後得到的成果</a:t>
            </a:r>
          </a:p>
        </p:txBody>
      </p:sp>
      <p:sp>
        <p:nvSpPr>
          <p:cNvPr id="4" name="投影片編號版面配置區 3"/>
          <p:cNvSpPr>
            <a:spLocks noGrp="1"/>
          </p:cNvSpPr>
          <p:nvPr>
            <p:ph type="sldNum" sz="quarter" idx="5"/>
          </p:nvPr>
        </p:nvSpPr>
        <p:spPr/>
        <p:txBody>
          <a:bodyPr/>
          <a:lstStyle/>
          <a:p>
            <a:fld id="{01FB8A2D-4A07-43E4-85BA-068FBCBBC754}" type="slidenum">
              <a:rPr lang="zh-TW" altLang="en-US" smtClean="0"/>
              <a:t>2</a:t>
            </a:fld>
            <a:endParaRPr lang="zh-TW" altLang="en-US"/>
          </a:p>
        </p:txBody>
      </p:sp>
    </p:spTree>
    <p:extLst>
      <p:ext uri="{BB962C8B-B14F-4D97-AF65-F5344CB8AC3E}">
        <p14:creationId xmlns:p14="http://schemas.microsoft.com/office/powerpoint/2010/main" val="98596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Non-alcoholic fatty liver disease is currently the most common liver disease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In 2019, 25.2% of the global population was affected by Non-alcoholic fatty liver disease, and by 2023, this number has grown to 32.4%.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If Non-alcoholic fatty liver disease  remains uncontrolled and continues to worsen over time, it can cause irreversible damage to the liver, and in more severe cases, it may progress to liver cancer.</a:t>
            </a:r>
            <a:endParaRPr lang="en-US" altLang="zh-TW"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The common </a:t>
            </a:r>
            <a:r>
              <a:rPr lang="en-US" altLang="zh-TW" sz="1800" dirty="0">
                <a:effectLst/>
                <a:latin typeface="Times New Roman" panose="02020603050405020304" pitchFamily="18" charset="0"/>
                <a:ea typeface="標楷體" panose="03000509000000000000" pitchFamily="65" charset="-120"/>
              </a:rPr>
              <a:t>preliminary </a:t>
            </a:r>
            <a:r>
              <a:rPr lang="en-US" altLang="zh-TW" dirty="0">
                <a:latin typeface="Times New Roman" panose="02020603050405020304" pitchFamily="18" charset="0"/>
                <a:cs typeface="Times New Roman" panose="02020603050405020304" pitchFamily="18" charset="0"/>
              </a:rPr>
              <a:t> diagnosis for fatty liver is using ultrasound. However, doctors need to spend time observing various liver characteristics to diagnose fatty liver, and the diagnosis may vary depending on the doctor's experience.</a:t>
            </a:r>
          </a:p>
          <a:p>
            <a:endParaRPr lang="en-US" altLang="zh-TW" dirty="0">
              <a:latin typeface="Times New Roman" panose="02020603050405020304" pitchFamily="18" charset="0"/>
              <a:cs typeface="Times New Roman" panose="02020603050405020304" pitchFamily="18" charset="0"/>
            </a:endParaRPr>
          </a:p>
          <a:p>
            <a:r>
              <a:rPr lang="en-US" altLang="zh-TW" dirty="0">
                <a:latin typeface="Times New Roman" panose="02020603050405020304" pitchFamily="18" charset="0"/>
                <a:cs typeface="Times New Roman" panose="02020603050405020304" pitchFamily="18" charset="0"/>
              </a:rPr>
              <a:t>Therefore, Our goal is </a:t>
            </a:r>
            <a:r>
              <a:rPr lang="en-US" altLang="zh-TW" b="0" dirty="0">
                <a:latin typeface="Times New Roman" panose="02020603050405020304" pitchFamily="18" charset="0"/>
                <a:cs typeface="Times New Roman" panose="02020603050405020304" pitchFamily="18" charset="0"/>
              </a:rPr>
              <a:t>to provide an objective and efficient model to assist </a:t>
            </a:r>
            <a:r>
              <a:rPr lang="en-US" altLang="zh-TW" dirty="0">
                <a:latin typeface="Times New Roman" panose="02020603050405020304" pitchFamily="18" charset="0"/>
                <a:cs typeface="Times New Roman" panose="02020603050405020304" pitchFamily="18" charset="0"/>
              </a:rPr>
              <a:t>doctors in diagnosing fatty liver.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非酒精性脂肪肝疾病（</a:t>
            </a:r>
            <a:r>
              <a:rPr lang="en-US" altLang="zh-TW" sz="1800" kern="100" dirty="0">
                <a:effectLst/>
                <a:latin typeface="Times New Roman" panose="02020603050405020304" pitchFamily="18" charset="0"/>
                <a:ea typeface="標楷體" panose="03000509000000000000" pitchFamily="65" charset="-120"/>
              </a:rPr>
              <a:t>Non-alcoholic fatty liver disease, NAFLD</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）是目前全球最常見的肝臟疾病</a:t>
            </a:r>
            <a:endPar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在</a:t>
            </a:r>
            <a:r>
              <a:rPr lang="en-US" altLang="zh-TW" sz="1800" kern="100" dirty="0">
                <a:effectLst/>
                <a:latin typeface="Times New Roman" panose="02020603050405020304" pitchFamily="18" charset="0"/>
                <a:ea typeface="標楷體" panose="03000509000000000000" pitchFamily="65" charset="-120"/>
              </a:rPr>
              <a:t>2019</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年時全球約有</a:t>
            </a:r>
            <a:r>
              <a:rPr lang="en-US" altLang="zh-TW" sz="1800" kern="100" dirty="0">
                <a:effectLst/>
                <a:latin typeface="Times New Roman" panose="02020603050405020304" pitchFamily="18" charset="0"/>
                <a:ea typeface="標楷體" panose="03000509000000000000" pitchFamily="65" charset="-120"/>
              </a:rPr>
              <a:t>25.2%</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的人口患有</a:t>
            </a:r>
            <a:r>
              <a:rPr lang="en-US" altLang="zh-TW" sz="1800" kern="100" dirty="0">
                <a:effectLst/>
                <a:latin typeface="Times New Roman" panose="02020603050405020304" pitchFamily="18" charset="0"/>
                <a:ea typeface="標楷體" panose="03000509000000000000" pitchFamily="65" charset="-120"/>
              </a:rPr>
              <a:t>NAFLD[1]</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，而到近年</a:t>
            </a:r>
            <a:r>
              <a:rPr lang="en-US" altLang="zh-TW" sz="1800" kern="100" dirty="0">
                <a:effectLst/>
                <a:latin typeface="Times New Roman" panose="02020603050405020304" pitchFamily="18" charset="0"/>
                <a:ea typeface="標楷體" panose="03000509000000000000" pitchFamily="65" charset="-120"/>
              </a:rPr>
              <a:t>2023</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年已成長到</a:t>
            </a:r>
            <a:r>
              <a:rPr lang="en-US" altLang="zh-TW" sz="1800" kern="100" dirty="0">
                <a:effectLst/>
                <a:latin typeface="Times New Roman" panose="02020603050405020304" pitchFamily="18" charset="0"/>
                <a:ea typeface="標楷體" panose="03000509000000000000" pitchFamily="65" charset="-120"/>
              </a:rPr>
              <a:t>32.4%[2]</a:t>
            </a:r>
            <a:endPar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若</a:t>
            </a:r>
            <a:r>
              <a:rPr lang="en-US" altLang="zh-TW" sz="1800" kern="100" dirty="0">
                <a:effectLst/>
                <a:latin typeface="Times New Roman" panose="02020603050405020304" pitchFamily="18" charset="0"/>
                <a:ea typeface="標楷體" panose="03000509000000000000" pitchFamily="65" charset="-120"/>
              </a:rPr>
              <a:t>NAFLD</a:t>
            </a:r>
            <a:r>
              <a:rPr lang="zh-TW"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rPr>
              <a:t>長期未受控制持續惡化，則會對肝臟造成不可逆的傷害，更嚴重則發展為肝癌影響到生命安全</a:t>
            </a:r>
            <a:endParaRPr lang="en-US" altLang="zh-TW" sz="1800" kern="100" dirty="0">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800" b="0" i="0" u="none" strike="noStrike" baseline="0" dirty="0">
              <a:solidFill>
                <a:srgbClr val="000000"/>
              </a:solidFill>
              <a:latin typeface="標楷體" panose="03000509000000000000" pitchFamily="65" charset="-12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b="0" i="0" u="none" strike="noStrike" baseline="0" dirty="0">
                <a:solidFill>
                  <a:srgbClr val="000000"/>
                </a:solidFill>
                <a:latin typeface="標楷體" panose="03000509000000000000" pitchFamily="65" charset="-120"/>
                <a:ea typeface="標楷體" panose="03000509000000000000" pitchFamily="65" charset="-120"/>
              </a:rPr>
              <a:t>常見的脂肪肝初步診斷方式使用超音波，然而診斷時</a:t>
            </a:r>
            <a:r>
              <a:rPr lang="en-US" altLang="zh-TW" sz="1800" dirty="0">
                <a:latin typeface="Times New Roman" panose="02020603050405020304" pitchFamily="18" charset="0"/>
                <a:cs typeface="Times New Roman" panose="02020603050405020304" pitchFamily="18" charset="0"/>
              </a:rPr>
              <a:t>Doctors need to spend time observing various liver characteristics to diagnose fatty liver, and the diagnosis may vary depending on the doctor's experience.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8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latin typeface="Times New Roman" panose="02020603050405020304" pitchFamily="18" charset="0"/>
                <a:cs typeface="Times New Roman" panose="02020603050405020304" pitchFamily="18" charset="0"/>
              </a:rPr>
              <a:t>因此本研究目標為 </a:t>
            </a:r>
            <a:r>
              <a:rPr lang="en-US" altLang="zh-TW" sz="1600" dirty="0">
                <a:latin typeface="Times New Roman" panose="02020603050405020304" pitchFamily="18" charset="0"/>
                <a:cs typeface="Times New Roman" panose="02020603050405020304" pitchFamily="18" charset="0"/>
              </a:rPr>
              <a:t>To provide an objective and efficient model </a:t>
            </a:r>
            <a:r>
              <a:rPr lang="zh-TW" altLang="en-US" sz="1600" dirty="0">
                <a:latin typeface="Times New Roman" panose="02020603050405020304" pitchFamily="18" charset="0"/>
                <a:cs typeface="Times New Roman" panose="02020603050405020304" pitchFamily="18" charset="0"/>
              </a:rPr>
              <a:t>輔助醫生進行脂肪肝診斷</a:t>
            </a:r>
            <a:endParaRPr lang="en-US" altLang="zh-TW"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altLang="zh-TW" sz="1800" b="0" i="0" u="none" strike="noStrike" baseline="0" dirty="0">
              <a:solidFill>
                <a:srgbClr val="000000"/>
              </a:solidFill>
              <a:latin typeface="Times New Roman" panose="0202060305040502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latin typeface="Times New Roman" panose="02020603050405020304" pitchFamily="18" charset="0"/>
              <a:cs typeface="Times New Roman" panose="02020603050405020304" pitchFamily="18" charset="0"/>
            </a:endParaRPr>
          </a:p>
          <a:p>
            <a:endParaRPr lang="zh-TW" altLang="en-US" dirty="0"/>
          </a:p>
        </p:txBody>
      </p:sp>
      <p:sp>
        <p:nvSpPr>
          <p:cNvPr id="4" name="投影片編號版面配置區 3"/>
          <p:cNvSpPr>
            <a:spLocks noGrp="1"/>
          </p:cNvSpPr>
          <p:nvPr>
            <p:ph type="sldNum" sz="quarter" idx="5"/>
          </p:nvPr>
        </p:nvSpPr>
        <p:spPr/>
        <p:txBody>
          <a:bodyPr/>
          <a:lstStyle/>
          <a:p>
            <a:fld id="{01FB8A2D-4A07-43E4-85BA-068FBCBBC754}" type="slidenum">
              <a:rPr lang="zh-TW" altLang="en-US" smtClean="0"/>
              <a:t>3</a:t>
            </a:fld>
            <a:endParaRPr lang="zh-TW" altLang="en-US"/>
          </a:p>
        </p:txBody>
      </p:sp>
    </p:spTree>
    <p:extLst>
      <p:ext uri="{BB962C8B-B14F-4D97-AF65-F5344CB8AC3E}">
        <p14:creationId xmlns:p14="http://schemas.microsoft.com/office/powerpoint/2010/main" val="828054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a:p>
            <a:r>
              <a:rPr lang="en-US" altLang="zh-TW" dirty="0"/>
              <a:t>Our materials acquire from NTU </a:t>
            </a:r>
            <a:r>
              <a:rPr lang="en-US" altLang="zh-TW" dirty="0" err="1"/>
              <a:t>BeiHu</a:t>
            </a:r>
            <a:r>
              <a:rPr lang="en-US" altLang="zh-TW" dirty="0"/>
              <a:t> Branch and China Medical University Hospital.</a:t>
            </a:r>
          </a:p>
          <a:p>
            <a:r>
              <a:rPr lang="en-US" altLang="zh-TW" dirty="0"/>
              <a:t>Ultrasound Liver images were obtained using different ultrasound scans, and the severity of fatty liver was classified using the Controlled Attenuation Parameter measured by </a:t>
            </a:r>
            <a:r>
              <a:rPr lang="en-US" altLang="zh-TW" dirty="0" err="1"/>
              <a:t>FibroScan</a:t>
            </a:r>
            <a:r>
              <a:rPr lang="en-US" altLang="zh-TW" dirty="0"/>
              <a:t>.</a:t>
            </a:r>
          </a:p>
          <a:p>
            <a:endParaRPr lang="en-US" altLang="zh-TW" dirty="0"/>
          </a:p>
          <a:p>
            <a:r>
              <a:rPr lang="en-US" altLang="zh-TW" dirty="0"/>
              <a:t>The data consists of two parts: one part is the inner data, which is split into 80%training, 10%validation, and 10%test , and is used for 10-fold cross-validation. The other part serves as external test data to evaluate the </a:t>
            </a:r>
            <a:r>
              <a:rPr lang="fr-FR" altLang="zh-TW" dirty="0" err="1"/>
              <a:t>robustness</a:t>
            </a:r>
            <a:r>
              <a:rPr lang="en-US" altLang="zh-TW" dirty="0"/>
              <a:t> of the model.</a:t>
            </a:r>
          </a:p>
          <a:p>
            <a:endParaRPr lang="en-US" altLang="zh-TW" dirty="0"/>
          </a:p>
          <a:p>
            <a:r>
              <a:rPr lang="en-US" altLang="zh-TW" dirty="0"/>
              <a:t>--------------------------------------------------</a:t>
            </a:r>
          </a:p>
          <a:p>
            <a:r>
              <a:rPr lang="zh-TW" altLang="en-US" dirty="0"/>
              <a:t>本研究的實驗材料來自於 北護、中國醫 使用不同的超音波機台 取得肝臟影像並 使用</a:t>
            </a:r>
            <a:r>
              <a:rPr lang="en-US" altLang="zh-TW" dirty="0" err="1"/>
              <a:t>Fibroscan</a:t>
            </a:r>
            <a:r>
              <a:rPr lang="zh-TW" altLang="en-US" dirty="0"/>
              <a:t> 所量測的</a:t>
            </a:r>
            <a:r>
              <a:rPr lang="fr-FR" altLang="zh-TW" sz="1800" b="0" i="0" u="none" strike="noStrike" baseline="0" dirty="0" err="1">
                <a:solidFill>
                  <a:srgbClr val="000000"/>
                </a:solidFill>
                <a:latin typeface="Times New Roman" panose="02020603050405020304" pitchFamily="18" charset="0"/>
              </a:rPr>
              <a:t>Controlled</a:t>
            </a:r>
            <a:r>
              <a:rPr lang="fr-FR" altLang="zh-TW" sz="1800" b="0" i="0" u="none" strike="noStrike" baseline="0" dirty="0">
                <a:solidFill>
                  <a:srgbClr val="000000"/>
                </a:solidFill>
                <a:latin typeface="Times New Roman" panose="02020603050405020304" pitchFamily="18" charset="0"/>
              </a:rPr>
              <a:t> </a:t>
            </a:r>
            <a:r>
              <a:rPr lang="fr-FR" altLang="zh-TW" sz="1800" b="0" i="0" u="none" strike="noStrike" baseline="0" dirty="0" err="1">
                <a:solidFill>
                  <a:srgbClr val="000000"/>
                </a:solidFill>
                <a:latin typeface="Times New Roman" panose="02020603050405020304" pitchFamily="18" charset="0"/>
              </a:rPr>
              <a:t>Attenuation</a:t>
            </a:r>
            <a:r>
              <a:rPr lang="fr-FR" altLang="zh-TW" sz="1800" b="0" i="0" u="none" strike="noStrike" baseline="0" dirty="0">
                <a:solidFill>
                  <a:srgbClr val="000000"/>
                </a:solidFill>
                <a:latin typeface="Times New Roman" panose="02020603050405020304" pitchFamily="18" charset="0"/>
              </a:rPr>
              <a:t> </a:t>
            </a:r>
            <a:r>
              <a:rPr lang="fr-FR" altLang="zh-TW" sz="1800" b="0" i="0" u="none" strike="noStrike" baseline="0" dirty="0" err="1">
                <a:solidFill>
                  <a:srgbClr val="000000"/>
                </a:solidFill>
                <a:latin typeface="Times New Roman" panose="02020603050405020304" pitchFamily="18" charset="0"/>
              </a:rPr>
              <a:t>Parameter</a:t>
            </a:r>
            <a:r>
              <a:rPr lang="zh-TW" altLang="en-US" sz="1800" b="0" i="0" u="none" strike="noStrike" baseline="0" dirty="0">
                <a:solidFill>
                  <a:srgbClr val="000000"/>
                </a:solidFill>
                <a:latin typeface="Times New Roman" panose="02020603050405020304" pitchFamily="18" charset="0"/>
              </a:rPr>
              <a:t> </a:t>
            </a:r>
            <a:r>
              <a:rPr lang="en-US" altLang="zh-TW" sz="1800" b="0" i="0" u="none" strike="noStrike" baseline="0" dirty="0">
                <a:solidFill>
                  <a:srgbClr val="000000"/>
                </a:solidFill>
                <a:latin typeface="Times New Roman" panose="02020603050405020304" pitchFamily="18" charset="0"/>
              </a:rPr>
              <a:t>,CAP</a:t>
            </a:r>
            <a:r>
              <a:rPr lang="zh-TW" altLang="en-US" sz="1800" b="0" i="0" u="none" strike="noStrike" baseline="0" dirty="0">
                <a:solidFill>
                  <a:srgbClr val="000000"/>
                </a:solidFill>
                <a:latin typeface="Times New Roman" panose="02020603050405020304" pitchFamily="18" charset="0"/>
              </a:rPr>
              <a:t> </a:t>
            </a:r>
            <a:r>
              <a:rPr lang="zh-TW" altLang="en-US" dirty="0"/>
              <a:t>進行脂肪肝嚴重程度分級</a:t>
            </a:r>
            <a:endParaRPr lang="en-US" altLang="zh-TW" dirty="0"/>
          </a:p>
          <a:p>
            <a:endParaRPr lang="en-US" altLang="zh-TW" dirty="0"/>
          </a:p>
          <a:p>
            <a:r>
              <a:rPr lang="zh-TW" altLang="en-US" dirty="0"/>
              <a:t>資料有兩個部分一部份是</a:t>
            </a:r>
            <a:r>
              <a:rPr lang="en-US" altLang="zh-TW" dirty="0"/>
              <a:t>Inner</a:t>
            </a:r>
            <a:r>
              <a:rPr lang="zh-TW" altLang="en-US" dirty="0"/>
              <a:t> </a:t>
            </a:r>
            <a:r>
              <a:rPr lang="en-US" altLang="zh-TW" dirty="0"/>
              <a:t>data</a:t>
            </a:r>
            <a:r>
              <a:rPr lang="zh-TW" altLang="en-US" dirty="0"/>
              <a:t> 用於做 </a:t>
            </a:r>
            <a:r>
              <a:rPr lang="en-US" altLang="zh-TW" dirty="0"/>
              <a:t>8:1:1 10fold</a:t>
            </a:r>
            <a:r>
              <a:rPr lang="zh-TW" altLang="en-US" dirty="0"/>
              <a:t>交叉驗證</a:t>
            </a:r>
            <a:endParaRPr lang="en-US" altLang="zh-TW" dirty="0"/>
          </a:p>
          <a:p>
            <a:r>
              <a:rPr lang="zh-TW" altLang="en-US" dirty="0"/>
              <a:t>另一部做為外部測試資料 測試模型的穩定程度</a:t>
            </a:r>
          </a:p>
        </p:txBody>
      </p:sp>
      <p:sp>
        <p:nvSpPr>
          <p:cNvPr id="4" name="投影片編號版面配置區 3"/>
          <p:cNvSpPr>
            <a:spLocks noGrp="1"/>
          </p:cNvSpPr>
          <p:nvPr>
            <p:ph type="sldNum" sz="quarter" idx="5"/>
          </p:nvPr>
        </p:nvSpPr>
        <p:spPr/>
        <p:txBody>
          <a:bodyPr/>
          <a:lstStyle/>
          <a:p>
            <a:fld id="{01FB8A2D-4A07-43E4-85BA-068FBCBBC754}" type="slidenum">
              <a:rPr lang="zh-TW" altLang="en-US" smtClean="0"/>
              <a:t>4</a:t>
            </a:fld>
            <a:endParaRPr lang="zh-TW" altLang="en-US"/>
          </a:p>
        </p:txBody>
      </p:sp>
    </p:spTree>
    <p:extLst>
      <p:ext uri="{BB962C8B-B14F-4D97-AF65-F5344CB8AC3E}">
        <p14:creationId xmlns:p14="http://schemas.microsoft.com/office/powerpoint/2010/main" val="4207900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a:p>
            <a:endParaRPr lang="en-US" altLang="zh-TW" dirty="0"/>
          </a:p>
          <a:p>
            <a:r>
              <a:rPr lang="en-US" altLang="zh-TW" dirty="0"/>
              <a:t>We choose </a:t>
            </a:r>
            <a:r>
              <a:rPr lang="en-US" altLang="zh-TW" b="1" dirty="0" err="1"/>
              <a:t>VGGNet</a:t>
            </a:r>
            <a:r>
              <a:rPr lang="en-US" altLang="zh-TW" dirty="0"/>
              <a:t> as the baseline model. </a:t>
            </a:r>
          </a:p>
          <a:p>
            <a:r>
              <a:rPr lang="en-US" altLang="zh-TW" dirty="0"/>
              <a:t>However, the VGG architecture was designed for natural image classification tasks. </a:t>
            </a:r>
          </a:p>
          <a:p>
            <a:r>
              <a:rPr lang="en-US" altLang="zh-TW" dirty="0"/>
              <a:t>Therefore, this study attempts to use </a:t>
            </a:r>
            <a:r>
              <a:rPr lang="en-US" altLang="zh-TW" b="1" dirty="0"/>
              <a:t>Neural Architecture Search </a:t>
            </a:r>
            <a:r>
              <a:rPr lang="en-US" altLang="zh-TW" dirty="0"/>
              <a:t>to explore the optimal model architecture, specifically designed for the ultrasound-based fatty liver classification task.</a:t>
            </a:r>
          </a:p>
          <a:p>
            <a:endParaRPr lang="en-US" altLang="zh-TW" dirty="0"/>
          </a:p>
          <a:p>
            <a:r>
              <a:rPr lang="en-US" altLang="zh-TW" dirty="0"/>
              <a:t>----------------------------------------------------------------------</a:t>
            </a:r>
          </a:p>
          <a:p>
            <a:endParaRPr lang="en-US" altLang="zh-TW" dirty="0"/>
          </a:p>
          <a:p>
            <a:r>
              <a:rPr lang="zh-TW" altLang="en-US" dirty="0"/>
              <a:t>本研究使用</a:t>
            </a:r>
            <a:r>
              <a:rPr lang="en-US" altLang="zh-TW" dirty="0" err="1"/>
              <a:t>VGGNet</a:t>
            </a:r>
            <a:r>
              <a:rPr lang="zh-TW" altLang="en-US" dirty="0"/>
              <a:t>作為 </a:t>
            </a:r>
            <a:r>
              <a:rPr lang="en-US" altLang="zh-TW" dirty="0"/>
              <a:t>baseline model</a:t>
            </a:r>
            <a:r>
              <a:rPr lang="zh-TW" altLang="en-US" dirty="0"/>
              <a:t> </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然而</a:t>
            </a:r>
            <a:r>
              <a:rPr lang="en-US" altLang="zh-TW" dirty="0"/>
              <a:t>VGG</a:t>
            </a:r>
            <a:r>
              <a:rPr lang="zh-TW" altLang="en-US" dirty="0"/>
              <a:t>的架構 是基於處理自然影像分類問題而設計 </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因此本研究嘗試 使用</a:t>
            </a:r>
            <a:r>
              <a:rPr lang="en-US" altLang="zh-TW" sz="1200" b="1" dirty="0">
                <a:latin typeface="微軟正黑體" panose="020B0604030504040204" pitchFamily="34" charset="-120"/>
                <a:ea typeface="微軟正黑體" panose="020B0604030504040204" pitchFamily="34" charset="-120"/>
                <a:cs typeface="Times New Roman" panose="02020603050405020304" pitchFamily="18" charset="0"/>
              </a:rPr>
              <a:t>Neural Architecture Search </a:t>
            </a:r>
            <a:r>
              <a:rPr lang="en-US" altLang="zh-TW" dirty="0"/>
              <a:t> </a:t>
            </a:r>
            <a:r>
              <a:rPr lang="zh-TW" altLang="en-US" dirty="0"/>
              <a:t>搜索 最佳模型架構 專門處理超音波脂肪肝分類任務</a:t>
            </a:r>
            <a:endParaRPr lang="en-US" altLang="zh-TW" dirty="0"/>
          </a:p>
          <a:p>
            <a:endParaRPr lang="en-US" altLang="zh-TW" dirty="0"/>
          </a:p>
          <a:p>
            <a:endParaRPr lang="en-US" altLang="zh-TW" dirty="0"/>
          </a:p>
          <a:p>
            <a:r>
              <a:rPr lang="en-US" altLang="zh-TW" dirty="0"/>
              <a:t>#Why we choose VGG</a:t>
            </a:r>
            <a:r>
              <a:rPr lang="zh-TW" altLang="en-US" dirty="0"/>
              <a:t> </a:t>
            </a:r>
            <a:r>
              <a:rPr lang="en-US" altLang="zh-TW" dirty="0"/>
              <a:t>as baseline model : </a:t>
            </a:r>
            <a:r>
              <a:rPr lang="zh-TW" altLang="en-US" dirty="0"/>
              <a:t>有許多論文研究表明使用</a:t>
            </a:r>
            <a:r>
              <a:rPr lang="en-US" altLang="zh-TW" dirty="0"/>
              <a:t>VGG</a:t>
            </a:r>
            <a:r>
              <a:rPr lang="zh-TW" altLang="en-US" dirty="0"/>
              <a:t> 於脂肪肝分類有良好的表現 </a:t>
            </a:r>
            <a:endParaRPr lang="en-US" altLang="zh-TW" dirty="0"/>
          </a:p>
          <a:p>
            <a:endParaRPr lang="en-US" altLang="zh-TW" dirty="0"/>
          </a:p>
          <a:p>
            <a:endParaRPr lang="en-US" altLang="zh-TW" dirty="0"/>
          </a:p>
          <a:p>
            <a:endParaRPr lang="en-US" altLang="zh-TW" dirty="0"/>
          </a:p>
        </p:txBody>
      </p:sp>
      <p:sp>
        <p:nvSpPr>
          <p:cNvPr id="4" name="投影片編號版面配置區 3"/>
          <p:cNvSpPr>
            <a:spLocks noGrp="1"/>
          </p:cNvSpPr>
          <p:nvPr>
            <p:ph type="sldNum" sz="quarter" idx="5"/>
          </p:nvPr>
        </p:nvSpPr>
        <p:spPr/>
        <p:txBody>
          <a:bodyPr/>
          <a:lstStyle/>
          <a:p>
            <a:fld id="{01FB8A2D-4A07-43E4-85BA-068FBCBBC754}" type="slidenum">
              <a:rPr lang="zh-TW" altLang="en-US" smtClean="0"/>
              <a:t>5</a:t>
            </a:fld>
            <a:endParaRPr lang="zh-TW" altLang="en-US"/>
          </a:p>
        </p:txBody>
      </p:sp>
    </p:spTree>
    <p:extLst>
      <p:ext uri="{BB962C8B-B14F-4D97-AF65-F5344CB8AC3E}">
        <p14:creationId xmlns:p14="http://schemas.microsoft.com/office/powerpoint/2010/main" val="3416175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a:p>
            <a:r>
              <a:rPr lang="en-US" altLang="zh-TW" dirty="0"/>
              <a:t>The method used in this study is </a:t>
            </a:r>
            <a:r>
              <a:rPr lang="en-US" altLang="zh-TW" b="1" dirty="0"/>
              <a:t>Neural Architecture Search (NAS) with Reinforcement Learning</a:t>
            </a:r>
            <a:r>
              <a:rPr lang="en-US" altLang="zh-TW" dirty="0"/>
              <a:t>. This approach effectively addresses the challenge of requiring specialized knowledge to design neural networks, allowing non-expert researchers to search for well-performing neural network architectures.</a:t>
            </a:r>
          </a:p>
          <a:p>
            <a:r>
              <a:rPr lang="en-US" altLang="zh-TW" dirty="0"/>
              <a:t>NAS can be divided into three stages: 1. </a:t>
            </a:r>
            <a:r>
              <a:rPr lang="en-US" altLang="zh-TW" b="1" dirty="0"/>
              <a:t>Search Space</a:t>
            </a:r>
            <a:r>
              <a:rPr lang="en-US" altLang="zh-TW" dirty="0"/>
              <a:t>, 2. </a:t>
            </a:r>
            <a:r>
              <a:rPr lang="en-US" altLang="zh-TW" b="1" dirty="0"/>
              <a:t>Search Strategy</a:t>
            </a:r>
            <a:r>
              <a:rPr lang="en-US" altLang="zh-TW" dirty="0"/>
              <a:t>, and 3. </a:t>
            </a:r>
            <a:r>
              <a:rPr lang="en-US" altLang="zh-TW" b="1" dirty="0"/>
              <a:t>Performance Estimation Strategy</a:t>
            </a:r>
            <a:r>
              <a:rPr lang="en-US" altLang="zh-TW" dirty="0"/>
              <a:t>.</a:t>
            </a:r>
          </a:p>
          <a:p>
            <a:endParaRPr lang="en-US" altLang="zh-TW" dirty="0"/>
          </a:p>
          <a:p>
            <a:pPr marL="171450" indent="-171450">
              <a:buFont typeface="Arial" panose="020B0604020202020204" pitchFamily="34" charset="0"/>
              <a:buChar char="•"/>
            </a:pPr>
            <a:r>
              <a:rPr lang="en-US" altLang="zh-TW" b="1" dirty="0"/>
              <a:t>Search Space</a:t>
            </a:r>
            <a:r>
              <a:rPr lang="en-US" altLang="zh-TW" dirty="0"/>
              <a:t> is defined as the set of operations the model can use. These operations can include different kernel sizes, filter numbers, and so 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b="1" dirty="0"/>
              <a:t>Search Strategy</a:t>
            </a:r>
            <a:r>
              <a:rPr lang="en-US" altLang="zh-TW" dirty="0"/>
              <a:t> refers to the method used to select operations and combine them into a sub-neural network. In this study, a </a:t>
            </a:r>
            <a:r>
              <a:rPr lang="en-US" altLang="zh-TW" b="1" dirty="0"/>
              <a:t>Recurrent Neural Network (RNN)</a:t>
            </a:r>
            <a:r>
              <a:rPr lang="en-US" altLang="zh-TW" dirty="0"/>
              <a:t> is used as the search strategy.</a:t>
            </a:r>
          </a:p>
          <a:p>
            <a:pPr marL="171450" indent="-171450">
              <a:buFont typeface="Arial" panose="020B0604020202020204" pitchFamily="34" charset="0"/>
              <a:buChar char="•"/>
            </a:pPr>
            <a:r>
              <a:rPr lang="en-US" altLang="zh-TW" b="1" dirty="0"/>
              <a:t>Performance Estimation Strategy: used to evaluate the performance of </a:t>
            </a:r>
            <a:r>
              <a:rPr lang="en-US" altLang="zh-TW" dirty="0"/>
              <a:t>sub-neural</a:t>
            </a:r>
            <a:r>
              <a:rPr lang="en-US" altLang="zh-TW" b="1" dirty="0"/>
              <a:t> </a:t>
            </a:r>
            <a:r>
              <a:rPr lang="en-US" altLang="zh-TW" dirty="0"/>
              <a:t>network. </a:t>
            </a:r>
            <a:r>
              <a:rPr lang="en-US" altLang="zh-TW" b="1" dirty="0"/>
              <a:t>and update the Search Strategy parameters based on their performance.</a:t>
            </a:r>
          </a:p>
          <a:p>
            <a:pPr marL="171450" indent="-171450">
              <a:buFont typeface="Arial" panose="020B0604020202020204" pitchFamily="34" charset="0"/>
              <a:buChar char="•"/>
            </a:pPr>
            <a:endParaRPr lang="en-US" altLang="zh-TW" dirty="0"/>
          </a:p>
          <a:p>
            <a:r>
              <a:rPr lang="en-US" altLang="zh-TW" dirty="0"/>
              <a:t>---------------------------------------</a:t>
            </a:r>
          </a:p>
          <a:p>
            <a:r>
              <a:rPr lang="zh-TW" altLang="en-US" dirty="0"/>
              <a:t>本研究</a:t>
            </a:r>
            <a:r>
              <a:rPr lang="zh-TW" altLang="en-US" b="0" dirty="0"/>
              <a:t>的方法是使用</a:t>
            </a:r>
            <a:r>
              <a:rPr lang="en-US" altLang="zh-TW" sz="1200" b="0" dirty="0">
                <a:latin typeface="微軟正黑體" panose="020B0604030504040204" pitchFamily="34" charset="-120"/>
                <a:ea typeface="微軟正黑體" panose="020B0604030504040204" pitchFamily="34" charset="-120"/>
                <a:cs typeface="Times New Roman" panose="02020603050405020304" pitchFamily="18" charset="0"/>
              </a:rPr>
              <a:t>Neural Architecture Search with Reinforcement Learning</a:t>
            </a:r>
            <a:r>
              <a:rPr lang="zh-TW" altLang="en-US" sz="1200" b="0" dirty="0">
                <a:latin typeface="微軟正黑體" panose="020B0604030504040204" pitchFamily="34" charset="-120"/>
                <a:ea typeface="微軟正黑體" panose="020B0604030504040204" pitchFamily="34" charset="-120"/>
                <a:cs typeface="Times New Roman" panose="02020603050405020304" pitchFamily="18" charset="0"/>
              </a:rPr>
              <a:t> 的方法</a:t>
            </a:r>
            <a:endParaRPr lang="en-US" altLang="zh-TW" sz="1200" b="0" dirty="0">
              <a:latin typeface="微軟正黑體" panose="020B0604030504040204" pitchFamily="34" charset="-120"/>
              <a:ea typeface="微軟正黑體" panose="020B0604030504040204" pitchFamily="34" charset="-120"/>
              <a:cs typeface="Times New Roman" panose="02020603050405020304" pitchFamily="18" charset="0"/>
            </a:endParaRPr>
          </a:p>
          <a:p>
            <a:r>
              <a:rPr lang="zh-TW" altLang="en-US" sz="1800" b="0" i="0" u="none" strike="noStrike" baseline="0" dirty="0">
                <a:solidFill>
                  <a:srgbClr val="000000"/>
                </a:solidFill>
                <a:latin typeface="標楷體" panose="03000509000000000000" pitchFamily="65" charset="-120"/>
                <a:ea typeface="標楷體" panose="03000509000000000000" pitchFamily="65" charset="-120"/>
              </a:rPr>
              <a:t>這種方法有效解決了設計神經網路所需的專業知識問題，使非專業研究人員也可搜索出好的神經網路架構</a:t>
            </a:r>
            <a:endParaRPr lang="en-US" altLang="zh-TW" sz="1200" b="0" i="0" u="none" strike="noStrike" baseline="0" dirty="0">
              <a:solidFill>
                <a:srgbClr val="000000"/>
              </a:solidFill>
              <a:latin typeface="微軟正黑體" panose="020B0604030504040204" pitchFamily="34" charset="-120"/>
              <a:ea typeface="微軟正黑體" panose="020B0604030504040204" pitchFamily="34" charset="-120"/>
              <a:cs typeface="Times New Roman" panose="02020603050405020304" pitchFamily="18" charset="0"/>
            </a:endParaRPr>
          </a:p>
          <a:p>
            <a:endParaRPr lang="en-US" altLang="zh-TW" sz="1200" b="0" i="0" u="none" strike="noStrike" baseline="0" dirty="0">
              <a:solidFill>
                <a:srgbClr val="000000"/>
              </a:solidFill>
              <a:latin typeface="微軟正黑體" panose="020B0604030504040204" pitchFamily="34" charset="-120"/>
              <a:ea typeface="微軟正黑體" panose="020B0604030504040204" pitchFamily="34" charset="-120"/>
              <a:cs typeface="Times New Roman" panose="02020603050405020304" pitchFamily="18" charset="0"/>
            </a:endParaRPr>
          </a:p>
          <a:p>
            <a:r>
              <a:rPr lang="en-US" altLang="zh-TW" sz="1800" b="0" i="0" u="none" strike="noStrike" baseline="0" dirty="0">
                <a:solidFill>
                  <a:srgbClr val="000000"/>
                </a:solidFill>
                <a:latin typeface="Times New Roman" panose="02020603050405020304" pitchFamily="18" charset="0"/>
              </a:rPr>
              <a:t>NAS</a:t>
            </a:r>
            <a:r>
              <a:rPr lang="zh-TW" altLang="en-US" sz="1800" b="0" i="0" u="none" strike="noStrike" baseline="0" dirty="0">
                <a:solidFill>
                  <a:srgbClr val="000000"/>
                </a:solidFill>
                <a:latin typeface="標楷體" panose="03000509000000000000" pitchFamily="65" charset="-120"/>
                <a:ea typeface="標楷體" panose="03000509000000000000" pitchFamily="65" charset="-120"/>
              </a:rPr>
              <a:t>可區分為三個階段</a:t>
            </a:r>
            <a:r>
              <a:rPr lang="zh-TW" altLang="en-US" sz="1200" b="0" i="0" u="none" strike="noStrike" baseline="0" dirty="0">
                <a:solidFill>
                  <a:srgbClr val="000000"/>
                </a:solidFill>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1800" b="0" i="0" u="none" strike="noStrike" baseline="0" dirty="0">
                <a:solidFill>
                  <a:srgbClr val="000000"/>
                </a:solidFill>
                <a:latin typeface="Times New Roman" panose="02020603050405020304" pitchFamily="18" charset="0"/>
              </a:rPr>
              <a:t>1.Search Space</a:t>
            </a:r>
            <a:r>
              <a:rPr lang="zh-TW" altLang="en-US" sz="1800" b="0" i="0" u="none" strike="noStrike" baseline="0" dirty="0">
                <a:solidFill>
                  <a:srgbClr val="000000"/>
                </a:solidFill>
                <a:latin typeface="標楷體" panose="03000509000000000000" pitchFamily="65" charset="-120"/>
                <a:ea typeface="標楷體" panose="03000509000000000000" pitchFamily="65" charset="-120"/>
              </a:rPr>
              <a:t>、</a:t>
            </a:r>
            <a:r>
              <a:rPr lang="en-US" altLang="zh-TW" sz="1800" b="0" i="0" u="none" strike="noStrike" baseline="0" dirty="0">
                <a:solidFill>
                  <a:srgbClr val="000000"/>
                </a:solidFill>
                <a:latin typeface="Times New Roman" panose="02020603050405020304" pitchFamily="18" charset="0"/>
                <a:ea typeface="標楷體" panose="03000509000000000000" pitchFamily="65" charset="-120"/>
              </a:rPr>
              <a:t>2.Search Strategy</a:t>
            </a:r>
            <a:r>
              <a:rPr lang="zh-TW" altLang="en-US" sz="1800" b="0" i="0" u="none" strike="noStrike" baseline="0" dirty="0">
                <a:solidFill>
                  <a:srgbClr val="000000"/>
                </a:solidFill>
                <a:latin typeface="標楷體" panose="03000509000000000000" pitchFamily="65" charset="-120"/>
                <a:ea typeface="標楷體" panose="03000509000000000000" pitchFamily="65" charset="-120"/>
              </a:rPr>
              <a:t>、</a:t>
            </a:r>
            <a:r>
              <a:rPr lang="en-US" altLang="zh-TW" sz="1800" b="0" i="0" u="none" strike="noStrike" baseline="0" dirty="0">
                <a:solidFill>
                  <a:srgbClr val="000000"/>
                </a:solidFill>
                <a:latin typeface="Times New Roman" panose="02020603050405020304" pitchFamily="18" charset="0"/>
                <a:ea typeface="標楷體" panose="03000509000000000000" pitchFamily="65" charset="-120"/>
              </a:rPr>
              <a:t>3.Performance Estimation Strategy</a:t>
            </a:r>
          </a:p>
          <a:p>
            <a:endParaRPr lang="en-US" altLang="zh-TW" sz="1800" b="0" i="0" u="none" strike="noStrike" baseline="0" dirty="0">
              <a:solidFill>
                <a:srgbClr val="000000"/>
              </a:solidFill>
              <a:latin typeface="Times New Roman" panose="02020603050405020304" pitchFamily="18" charset="0"/>
              <a:ea typeface="標楷體" panose="03000509000000000000" pitchFamily="65" charset="-120"/>
            </a:endParaRPr>
          </a:p>
          <a:p>
            <a:r>
              <a:rPr lang="en-US" altLang="zh-TW" sz="1200" b="0" i="0" u="none" strike="noStrike" baseline="0" dirty="0">
                <a:solidFill>
                  <a:srgbClr val="000000"/>
                </a:solidFill>
                <a:latin typeface="Times New Roman" panose="02020603050405020304" pitchFamily="18" charset="0"/>
              </a:rPr>
              <a:t>Search Space</a:t>
            </a:r>
            <a:r>
              <a:rPr lang="zh-TW" altLang="en-US" sz="1200" b="0" i="0" u="none" strike="noStrike" baseline="0" dirty="0">
                <a:solidFill>
                  <a:srgbClr val="000000"/>
                </a:solidFill>
                <a:latin typeface="Times New Roman" panose="02020603050405020304" pitchFamily="18" charset="0"/>
              </a:rPr>
              <a:t>定義為模型可以使用的</a:t>
            </a:r>
            <a:r>
              <a:rPr lang="fr-FR" altLang="zh-TW" sz="1800" b="0" i="0" u="none" strike="noStrike" baseline="0" dirty="0">
                <a:solidFill>
                  <a:srgbClr val="000000"/>
                </a:solidFill>
                <a:latin typeface="Times New Roman" panose="02020603050405020304" pitchFamily="18" charset="0"/>
              </a:rPr>
              <a:t>Operations</a:t>
            </a:r>
            <a:r>
              <a:rPr lang="zh-TW" altLang="en-US" sz="1200" b="0" i="0" u="none" strike="noStrike" baseline="0" dirty="0">
                <a:solidFill>
                  <a:srgbClr val="000000"/>
                </a:solidFill>
                <a:latin typeface="Times New Roman" panose="02020603050405020304" pitchFamily="18" charset="0"/>
              </a:rPr>
              <a:t>的集合  </a:t>
            </a:r>
            <a:r>
              <a:rPr lang="fr-FR" altLang="zh-TW" sz="1200" b="0" i="0" u="none" strike="noStrike" baseline="0" dirty="0">
                <a:solidFill>
                  <a:srgbClr val="000000"/>
                </a:solidFill>
                <a:latin typeface="Times New Roman" panose="02020603050405020304" pitchFamily="18" charset="0"/>
              </a:rPr>
              <a:t>Operations</a:t>
            </a:r>
            <a:r>
              <a:rPr lang="zh-TW" altLang="en-US" sz="1200" b="0" i="0" u="none" strike="noStrike" baseline="0" dirty="0">
                <a:solidFill>
                  <a:srgbClr val="000000"/>
                </a:solidFill>
                <a:latin typeface="Times New Roman" panose="02020603050405020304" pitchFamily="18" charset="0"/>
              </a:rPr>
              <a:t> 可以為</a:t>
            </a:r>
            <a:r>
              <a:rPr lang="zh-TW" altLang="en-US" sz="1800" b="0" i="0" u="none" strike="noStrike" baseline="0" dirty="0">
                <a:solidFill>
                  <a:srgbClr val="000000"/>
                </a:solidFill>
                <a:latin typeface="Times New Roman" panose="02020603050405020304" pitchFamily="18" charset="0"/>
              </a:rPr>
              <a:t>不同的、</a:t>
            </a:r>
            <a:r>
              <a:rPr lang="fr-FR" altLang="zh-TW" sz="1800" b="0" i="0" u="none" strike="noStrike" baseline="0" dirty="0">
                <a:solidFill>
                  <a:srgbClr val="000000"/>
                </a:solidFill>
                <a:latin typeface="Times New Roman" panose="02020603050405020304" pitchFamily="18" charset="0"/>
              </a:rPr>
              <a:t>Kernel Size</a:t>
            </a:r>
            <a:r>
              <a:rPr lang="zh-TW" altLang="en-US" sz="1800" b="0" i="0" u="none" strike="noStrike" baseline="0" dirty="0">
                <a:solidFill>
                  <a:srgbClr val="000000"/>
                </a:solidFill>
                <a:latin typeface="Times New Roman" panose="02020603050405020304" pitchFamily="18" charset="0"/>
              </a:rPr>
              <a:t>、</a:t>
            </a:r>
            <a:r>
              <a:rPr lang="fr-FR" altLang="zh-TW" sz="1800" b="0" i="0" u="none" strike="noStrike" baseline="0" dirty="0" err="1">
                <a:solidFill>
                  <a:srgbClr val="000000"/>
                </a:solidFill>
                <a:latin typeface="Times New Roman" panose="02020603050405020304" pitchFamily="18" charset="0"/>
              </a:rPr>
              <a:t>Filters</a:t>
            </a:r>
            <a:r>
              <a:rPr lang="zh-TW" altLang="en-US" sz="1800" b="0" i="0" u="none" strike="noStrike" baseline="0" dirty="0">
                <a:solidFill>
                  <a:srgbClr val="000000"/>
                </a:solidFill>
                <a:latin typeface="Times New Roman" panose="02020603050405020304" pitchFamily="18" charset="0"/>
              </a:rPr>
              <a:t> </a:t>
            </a:r>
            <a:r>
              <a:rPr lang="en-US" altLang="zh-TW" sz="1800" b="0" i="0" u="none" strike="noStrike" baseline="0" dirty="0">
                <a:solidFill>
                  <a:srgbClr val="000000"/>
                </a:solidFill>
                <a:latin typeface="Times New Roman" panose="02020603050405020304" pitchFamily="18" charset="0"/>
              </a:rPr>
              <a:t>numbers</a:t>
            </a:r>
            <a:r>
              <a:rPr lang="zh-TW" altLang="en-US" sz="1800" b="0" i="0" u="none" strike="noStrike" baseline="0" dirty="0">
                <a:solidFill>
                  <a:srgbClr val="000000"/>
                </a:solidFill>
                <a:latin typeface="Times New Roman" panose="02020603050405020304" pitchFamily="18" charset="0"/>
              </a:rPr>
              <a:t>等</a:t>
            </a:r>
            <a:endParaRPr lang="en-US" altLang="zh-TW" sz="1800" b="0" i="0" u="none" strike="noStrike" baseline="0" dirty="0">
              <a:solidFill>
                <a:srgbClr val="000000"/>
              </a:solidFill>
              <a:latin typeface="Times New Roman" panose="02020603050405020304" pitchFamily="18" charset="0"/>
            </a:endParaRPr>
          </a:p>
          <a:p>
            <a:endParaRPr lang="en-US" altLang="zh-TW" sz="1800" b="0" i="0" u="none" strike="noStrike" baseline="0" dirty="0">
              <a:solidFill>
                <a:srgbClr val="000000"/>
              </a:solidFill>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baseline="0" dirty="0">
                <a:solidFill>
                  <a:srgbClr val="000000"/>
                </a:solidFill>
                <a:latin typeface="Times New Roman" panose="02020603050405020304" pitchFamily="18" charset="0"/>
              </a:rPr>
              <a:t>Search </a:t>
            </a:r>
            <a:r>
              <a:rPr lang="en-US" altLang="zh-TW" sz="1200" b="0" i="0" u="none" strike="noStrike" baseline="0" dirty="0" err="1">
                <a:solidFill>
                  <a:srgbClr val="000000"/>
                </a:solidFill>
                <a:latin typeface="Times New Roman" panose="02020603050405020304" pitchFamily="18" charset="0"/>
              </a:rPr>
              <a:t>Srategy</a:t>
            </a:r>
            <a:r>
              <a:rPr lang="zh-TW" altLang="en-US" sz="1200" b="0" i="0" u="none" strike="noStrike" baseline="0" dirty="0">
                <a:solidFill>
                  <a:srgbClr val="000000"/>
                </a:solidFill>
                <a:latin typeface="Times New Roman" panose="02020603050405020304" pitchFamily="18" charset="0"/>
              </a:rPr>
              <a:t>定義為 選擇</a:t>
            </a:r>
            <a:r>
              <a:rPr lang="fr-FR" altLang="zh-TW" sz="1200" b="0" i="0" u="none" strike="noStrike" baseline="0" dirty="0">
                <a:solidFill>
                  <a:srgbClr val="000000"/>
                </a:solidFill>
                <a:latin typeface="Times New Roman" panose="02020603050405020304" pitchFamily="18" charset="0"/>
              </a:rPr>
              <a:t>Operations</a:t>
            </a:r>
            <a:r>
              <a:rPr lang="zh-TW" altLang="en-US" sz="1200" b="0" i="0" u="none" strike="noStrike" baseline="0" dirty="0">
                <a:solidFill>
                  <a:srgbClr val="000000"/>
                </a:solidFill>
                <a:latin typeface="Times New Roman" panose="02020603050405020304" pitchFamily="18" charset="0"/>
              </a:rPr>
              <a:t>的方法 並將這些</a:t>
            </a:r>
            <a:r>
              <a:rPr lang="fr-FR" altLang="zh-TW" sz="1200" b="0" i="0" u="none" strike="noStrike" baseline="0" dirty="0">
                <a:solidFill>
                  <a:srgbClr val="000000"/>
                </a:solidFill>
                <a:latin typeface="Times New Roman" panose="02020603050405020304" pitchFamily="18" charset="0"/>
              </a:rPr>
              <a:t>Operations</a:t>
            </a:r>
            <a:r>
              <a:rPr lang="zh-TW" altLang="en-US" sz="1200" b="0" i="0" u="none" strike="noStrike" baseline="0" dirty="0">
                <a:solidFill>
                  <a:srgbClr val="000000"/>
                </a:solidFill>
                <a:latin typeface="Times New Roman" panose="02020603050405020304" pitchFamily="18" charset="0"/>
              </a:rPr>
              <a:t>組合成一個子網 在本研究採用了</a:t>
            </a:r>
            <a:r>
              <a:rPr lang="en-US" altLang="zh-TW" sz="1200" dirty="0">
                <a:solidFill>
                  <a:schemeClr val="accent1">
                    <a:lumMod val="75000"/>
                  </a:schemeClr>
                </a:solidFill>
                <a:latin typeface="Times New Roman" panose="02020603050405020304" pitchFamily="18" charset="0"/>
                <a:cs typeface="Times New Roman" panose="02020603050405020304" pitchFamily="18" charset="0"/>
              </a:rPr>
              <a:t>R</a:t>
            </a:r>
            <a:r>
              <a:rPr lang="fr-FR" altLang="zh-TW" sz="1200" dirty="0" err="1">
                <a:solidFill>
                  <a:schemeClr val="accent1">
                    <a:lumMod val="75000"/>
                  </a:schemeClr>
                </a:solidFill>
                <a:latin typeface="Times New Roman" panose="02020603050405020304" pitchFamily="18" charset="0"/>
                <a:cs typeface="Times New Roman" panose="02020603050405020304" pitchFamily="18" charset="0"/>
              </a:rPr>
              <a:t>ecurrent</a:t>
            </a:r>
            <a:r>
              <a:rPr lang="fr-FR" altLang="zh-TW" sz="1200" dirty="0">
                <a:solidFill>
                  <a:schemeClr val="accent1">
                    <a:lumMod val="75000"/>
                  </a:schemeClr>
                </a:solidFill>
                <a:latin typeface="Times New Roman" panose="02020603050405020304" pitchFamily="18" charset="0"/>
                <a:cs typeface="Times New Roman" panose="02020603050405020304" pitchFamily="18" charset="0"/>
              </a:rPr>
              <a:t> </a:t>
            </a:r>
            <a:r>
              <a:rPr lang="en-US" altLang="zh-TW" sz="1200" dirty="0">
                <a:solidFill>
                  <a:schemeClr val="accent1">
                    <a:lumMod val="75000"/>
                  </a:schemeClr>
                </a:solidFill>
                <a:latin typeface="Times New Roman" panose="02020603050405020304" pitchFamily="18" charset="0"/>
                <a:cs typeface="Times New Roman" panose="02020603050405020304" pitchFamily="18" charset="0"/>
              </a:rPr>
              <a:t>N</a:t>
            </a:r>
            <a:r>
              <a:rPr lang="fr-FR" altLang="zh-TW" sz="1200" dirty="0" err="1">
                <a:solidFill>
                  <a:schemeClr val="accent1">
                    <a:lumMod val="75000"/>
                  </a:schemeClr>
                </a:solidFill>
                <a:latin typeface="Times New Roman" panose="02020603050405020304" pitchFamily="18" charset="0"/>
                <a:cs typeface="Times New Roman" panose="02020603050405020304" pitchFamily="18" charset="0"/>
              </a:rPr>
              <a:t>eural</a:t>
            </a:r>
            <a:r>
              <a:rPr lang="fr-FR" altLang="zh-TW" sz="1200" dirty="0">
                <a:solidFill>
                  <a:schemeClr val="accent1">
                    <a:lumMod val="75000"/>
                  </a:schemeClr>
                </a:solidFill>
                <a:latin typeface="Times New Roman" panose="02020603050405020304" pitchFamily="18" charset="0"/>
                <a:cs typeface="Times New Roman" panose="02020603050405020304" pitchFamily="18" charset="0"/>
              </a:rPr>
              <a:t> </a:t>
            </a:r>
            <a:r>
              <a:rPr lang="en-US" altLang="zh-TW" sz="1200" dirty="0">
                <a:solidFill>
                  <a:schemeClr val="accent1">
                    <a:lumMod val="75000"/>
                  </a:schemeClr>
                </a:solidFill>
                <a:latin typeface="Times New Roman" panose="02020603050405020304" pitchFamily="18" charset="0"/>
                <a:cs typeface="Times New Roman" panose="02020603050405020304" pitchFamily="18" charset="0"/>
              </a:rPr>
              <a:t>N</a:t>
            </a:r>
            <a:r>
              <a:rPr lang="fr-FR" altLang="zh-TW" sz="1200" dirty="0" err="1">
                <a:solidFill>
                  <a:schemeClr val="accent1">
                    <a:lumMod val="75000"/>
                  </a:schemeClr>
                </a:solidFill>
                <a:latin typeface="Times New Roman" panose="02020603050405020304" pitchFamily="18" charset="0"/>
                <a:cs typeface="Times New Roman" panose="02020603050405020304" pitchFamily="18" charset="0"/>
              </a:rPr>
              <a:t>etworks</a:t>
            </a:r>
            <a:r>
              <a:rPr lang="en-US" altLang="zh-TW" sz="1200" b="0" i="0" u="none" strike="noStrike" baseline="0" dirty="0">
                <a:solidFill>
                  <a:schemeClr val="accent1">
                    <a:lumMod val="75000"/>
                  </a:schemeClr>
                </a:solidFill>
                <a:latin typeface="+mn-lt"/>
                <a:cs typeface="Times New Roman" panose="02020603050405020304" pitchFamily="18" charset="0"/>
              </a:rPr>
              <a:t> </a:t>
            </a:r>
            <a:r>
              <a:rPr lang="zh-TW" altLang="en-US" sz="1200" b="0" i="0" u="none" strike="noStrike" baseline="0" dirty="0">
                <a:solidFill>
                  <a:schemeClr val="accent1">
                    <a:lumMod val="75000"/>
                  </a:schemeClr>
                </a:solidFill>
                <a:latin typeface="+mn-lt"/>
                <a:cs typeface="Times New Roman" panose="02020603050405020304" pitchFamily="18" charset="0"/>
              </a:rPr>
              <a:t>作為</a:t>
            </a:r>
            <a:r>
              <a:rPr lang="en-US" altLang="zh-TW" sz="1200" b="0" i="0" u="none" strike="noStrike" baseline="0" dirty="0">
                <a:solidFill>
                  <a:srgbClr val="000000"/>
                </a:solidFill>
                <a:latin typeface="Times New Roman" panose="02020603050405020304" pitchFamily="18" charset="0"/>
              </a:rPr>
              <a:t>Search </a:t>
            </a:r>
            <a:r>
              <a:rPr lang="en-US" altLang="zh-TW" sz="1200" b="0" i="0" u="none" strike="noStrike" baseline="0" dirty="0" err="1">
                <a:solidFill>
                  <a:srgbClr val="000000"/>
                </a:solidFill>
                <a:latin typeface="Times New Roman" panose="02020603050405020304" pitchFamily="18" charset="0"/>
              </a:rPr>
              <a:t>Srategy</a:t>
            </a:r>
            <a:endParaRPr lang="en-US" altLang="zh-TW" sz="1200" b="0" i="0" u="none" strike="noStrike" baseline="0" dirty="0">
              <a:solidFill>
                <a:srgbClr val="000000"/>
              </a:solidFill>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i="0" u="none" strike="noStrike" baseline="0" dirty="0">
              <a:solidFill>
                <a:srgbClr val="000000"/>
              </a:solidFill>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u="none" strike="noStrike" baseline="0" dirty="0">
                <a:solidFill>
                  <a:srgbClr val="000000"/>
                </a:solidFill>
                <a:latin typeface="Times New Roman" panose="02020603050405020304" pitchFamily="18" charset="0"/>
              </a:rPr>
              <a:t>而子網會進行分任務的訓練取得</a:t>
            </a:r>
            <a:r>
              <a:rPr lang="en-US" altLang="zh-TW" sz="1200" b="0" i="0" u="none" strike="noStrike" baseline="0" dirty="0" err="1">
                <a:solidFill>
                  <a:srgbClr val="000000"/>
                </a:solidFill>
                <a:latin typeface="Times New Roman" panose="02020603050405020304" pitchFamily="18" charset="0"/>
              </a:rPr>
              <a:t>Val_acc</a:t>
            </a:r>
            <a:r>
              <a:rPr lang="zh-TW" altLang="en-US" sz="1200" b="0" i="0" u="none" strike="noStrike" baseline="0" dirty="0">
                <a:solidFill>
                  <a:srgbClr val="000000"/>
                </a:solidFill>
                <a:latin typeface="Times New Roman" panose="02020603050405020304" pitchFamily="18" charset="0"/>
              </a:rPr>
              <a:t> 後 </a:t>
            </a:r>
            <a:r>
              <a:rPr lang="en-US" altLang="zh-TW" sz="1200" b="0" i="0" u="none" strike="noStrike" baseline="0" dirty="0" err="1">
                <a:solidFill>
                  <a:srgbClr val="000000"/>
                </a:solidFill>
                <a:latin typeface="Times New Roman" panose="02020603050405020304" pitchFamily="18" charset="0"/>
              </a:rPr>
              <a:t>Val_acc</a:t>
            </a:r>
            <a:r>
              <a:rPr lang="zh-TW" altLang="en-US" sz="1200" b="0" i="0" u="none" strike="noStrike" baseline="0" dirty="0">
                <a:solidFill>
                  <a:srgbClr val="000000"/>
                </a:solidFill>
                <a:latin typeface="Times New Roman" panose="02020603050405020304" pitchFamily="18" charset="0"/>
              </a:rPr>
              <a:t>會作為</a:t>
            </a:r>
            <a:r>
              <a:rPr lang="en-US" altLang="zh-TW" sz="1200" b="0" i="0" u="none" strike="noStrike" baseline="0" dirty="0">
                <a:solidFill>
                  <a:srgbClr val="000000"/>
                </a:solidFill>
                <a:latin typeface="Times New Roman" panose="02020603050405020304" pitchFamily="18" charset="0"/>
              </a:rPr>
              <a:t>reward signal</a:t>
            </a:r>
            <a:r>
              <a:rPr lang="zh-TW" altLang="en-US" sz="1200" b="0" i="0" u="none" strike="noStrike" baseline="0" dirty="0">
                <a:solidFill>
                  <a:srgbClr val="000000"/>
                </a:solidFill>
                <a:latin typeface="Times New Roman" panose="02020603050405020304" pitchFamily="18" charset="0"/>
              </a:rPr>
              <a:t>回傳至</a:t>
            </a:r>
            <a:r>
              <a:rPr lang="en-US" altLang="zh-TW" sz="1200" b="0" i="0" u="none" strike="noStrike" baseline="0" dirty="0">
                <a:solidFill>
                  <a:srgbClr val="000000"/>
                </a:solidFill>
                <a:latin typeface="Times New Roman" panose="02020603050405020304" pitchFamily="18" charset="0"/>
              </a:rPr>
              <a:t>Search Strategy</a:t>
            </a:r>
            <a:r>
              <a:rPr lang="zh-TW" altLang="en-US" sz="1200" b="0" i="0" u="none" strike="noStrike" baseline="0" dirty="0">
                <a:solidFill>
                  <a:srgbClr val="000000"/>
                </a:solidFill>
                <a:latin typeface="Times New Roman" panose="02020603050405020304" pitchFamily="18" charset="0"/>
              </a:rPr>
              <a:t>更新其參數 產生下一個子網 直到擁有最好的子網出現</a:t>
            </a:r>
            <a:endParaRPr lang="zh-TW" altLang="en-US" b="0" dirty="0"/>
          </a:p>
        </p:txBody>
      </p:sp>
      <p:sp>
        <p:nvSpPr>
          <p:cNvPr id="4" name="投影片編號版面配置區 3"/>
          <p:cNvSpPr>
            <a:spLocks noGrp="1"/>
          </p:cNvSpPr>
          <p:nvPr>
            <p:ph type="sldNum" sz="quarter" idx="5"/>
          </p:nvPr>
        </p:nvSpPr>
        <p:spPr/>
        <p:txBody>
          <a:bodyPr/>
          <a:lstStyle/>
          <a:p>
            <a:fld id="{01FB8A2D-4A07-43E4-85BA-068FBCBBC754}" type="slidenum">
              <a:rPr lang="zh-TW" altLang="en-US" smtClean="0"/>
              <a:t>6</a:t>
            </a:fld>
            <a:endParaRPr lang="zh-TW" altLang="en-US"/>
          </a:p>
        </p:txBody>
      </p:sp>
    </p:spTree>
    <p:extLst>
      <p:ext uri="{BB962C8B-B14F-4D97-AF65-F5344CB8AC3E}">
        <p14:creationId xmlns:p14="http://schemas.microsoft.com/office/powerpoint/2010/main" val="675506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a:p>
            <a:endParaRPr lang="en-US" altLang="zh-TW" dirty="0"/>
          </a:p>
          <a:p>
            <a:endParaRPr lang="en-US" altLang="zh-TW" dirty="0"/>
          </a:p>
          <a:p>
            <a:r>
              <a:rPr lang="en-US" altLang="zh-TW" dirty="0"/>
              <a:t>Selecting an appropriate search space is crucial—if it is too large, it can lead to </a:t>
            </a:r>
            <a:r>
              <a:rPr lang="en-US" altLang="zh-TW" b="1" dirty="0"/>
              <a:t>low search efficiency</a:t>
            </a:r>
            <a:r>
              <a:rPr lang="en-US" altLang="zh-TW" dirty="0"/>
              <a:t>, and if it is too small, it becomes </a:t>
            </a:r>
            <a:r>
              <a:rPr lang="en-US" altLang="zh-TW" b="1" dirty="0"/>
              <a:t>difficult to discover novel architectures</a:t>
            </a:r>
            <a:r>
              <a:rPr lang="en-US" altLang="zh-TW" dirty="0"/>
              <a:t>. </a:t>
            </a:r>
          </a:p>
          <a:p>
            <a:r>
              <a:rPr lang="en-US" altLang="zh-TW" dirty="0"/>
              <a:t>Therefore, we chose commonly used parameters as the search space.</a:t>
            </a:r>
          </a:p>
          <a:p>
            <a:endParaRPr lang="en-US" altLang="zh-TW" dirty="0"/>
          </a:p>
          <a:p>
            <a:r>
              <a:rPr lang="en-US" altLang="zh-TW" dirty="0"/>
              <a:t>------------------------------------------------</a:t>
            </a:r>
          </a:p>
          <a:p>
            <a:r>
              <a:rPr lang="en-US" altLang="zh-TW" dirty="0"/>
              <a:t>Evolving Search space for NAS </a:t>
            </a:r>
          </a:p>
          <a:p>
            <a:r>
              <a:rPr lang="zh-TW" altLang="en-US" dirty="0"/>
              <a:t> </a:t>
            </a:r>
            <a:endParaRPr lang="en-US" altLang="zh-TW" dirty="0"/>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TW" sz="1200" dirty="0">
                <a:latin typeface="Times New Roman" panose="02020603050405020304" pitchFamily="18" charset="0"/>
                <a:cs typeface="Times New Roman" panose="02020603050405020304" pitchFamily="18" charset="0"/>
              </a:rPr>
              <a:t>Selecting an appropriate search space is crucial</a:t>
            </a:r>
            <a:r>
              <a:rPr lang="zh-TW" altLang="en-US" sz="1200" dirty="0">
                <a:latin typeface="Times New Roman" panose="02020603050405020304" pitchFamily="18" charset="0"/>
                <a:cs typeface="Times New Roman" panose="02020603050405020304" pitchFamily="18" charset="0"/>
              </a:rPr>
              <a:t>，如果太大會造成 </a:t>
            </a:r>
            <a:r>
              <a:rPr lang="en-US" altLang="zh-TW" sz="1200" dirty="0">
                <a:solidFill>
                  <a:schemeClr val="tx1"/>
                </a:solidFill>
                <a:latin typeface="Times New Roman" panose="02020603050405020304" pitchFamily="18" charset="0"/>
                <a:cs typeface="Times New Roman" panose="02020603050405020304" pitchFamily="18" charset="0"/>
              </a:rPr>
              <a:t>Low </a:t>
            </a:r>
            <a:r>
              <a:rPr lang="fr-FR" altLang="zh-TW" sz="1200" dirty="0" err="1">
                <a:solidFill>
                  <a:schemeClr val="tx1"/>
                </a:solidFill>
                <a:latin typeface="Times New Roman" panose="02020603050405020304" pitchFamily="18" charset="0"/>
                <a:cs typeface="Times New Roman" panose="02020603050405020304" pitchFamily="18" charset="0"/>
              </a:rPr>
              <a:t>search</a:t>
            </a:r>
            <a:r>
              <a:rPr lang="fr-FR" altLang="zh-TW" sz="1200" dirty="0">
                <a:solidFill>
                  <a:schemeClr val="tx1"/>
                </a:solidFill>
                <a:latin typeface="Times New Roman" panose="02020603050405020304" pitchFamily="18" charset="0"/>
                <a:cs typeface="Times New Roman" panose="02020603050405020304" pitchFamily="18" charset="0"/>
              </a:rPr>
              <a:t> </a:t>
            </a:r>
            <a:r>
              <a:rPr lang="fr-FR" altLang="zh-TW" sz="1200" dirty="0" err="1">
                <a:solidFill>
                  <a:schemeClr val="tx1"/>
                </a:solidFill>
                <a:latin typeface="Times New Roman" panose="02020603050405020304" pitchFamily="18" charset="0"/>
                <a:cs typeface="Times New Roman" panose="02020603050405020304" pitchFamily="18" charset="0"/>
              </a:rPr>
              <a:t>efficiency</a:t>
            </a:r>
            <a:r>
              <a:rPr lang="zh-TW" altLang="en-US" sz="1200" dirty="0">
                <a:solidFill>
                  <a:schemeClr val="tx1"/>
                </a:solidFill>
                <a:latin typeface="Times New Roman" panose="02020603050405020304" pitchFamily="18" charset="0"/>
                <a:cs typeface="Times New Roman" panose="02020603050405020304" pitchFamily="18" charset="0"/>
              </a:rPr>
              <a:t>，如果太小</a:t>
            </a:r>
            <a:r>
              <a:rPr lang="en-US" altLang="zh-TW" sz="1200" dirty="0">
                <a:solidFill>
                  <a:schemeClr val="tx1"/>
                </a:solidFill>
                <a:latin typeface="Times New Roman" panose="02020603050405020304" pitchFamily="18" charset="0"/>
                <a:cs typeface="Times New Roman" panose="02020603050405020304" pitchFamily="18" charset="0"/>
              </a:rPr>
              <a:t>difficult to discover novel architectures</a:t>
            </a:r>
            <a:endParaRPr lang="zh-TW" altLang="en-US" sz="1200" dirty="0">
              <a:solidFill>
                <a:schemeClr val="tx1"/>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TW" altLang="en-US" sz="1200" dirty="0">
                <a:solidFill>
                  <a:schemeClr val="tx1"/>
                </a:solidFill>
                <a:latin typeface="Times New Roman" panose="02020603050405020304" pitchFamily="18" charset="0"/>
                <a:cs typeface="Times New Roman" panose="02020603050405020304" pitchFamily="18" charset="0"/>
              </a:rPr>
              <a:t>因此我們選擇常見的 </a:t>
            </a:r>
            <a:r>
              <a:rPr lang="en-US" altLang="zh-TW" sz="1200" dirty="0">
                <a:latin typeface="Times New Roman" panose="02020603050405020304" pitchFamily="18" charset="0"/>
                <a:cs typeface="Times New Roman" panose="02020603050405020304" pitchFamily="18" charset="0"/>
              </a:rPr>
              <a:t>parameters</a:t>
            </a:r>
            <a:r>
              <a:rPr lang="zh-TW" altLang="en-US" sz="1200" dirty="0">
                <a:latin typeface="Times New Roman" panose="02020603050405020304" pitchFamily="18" charset="0"/>
                <a:cs typeface="Times New Roman" panose="02020603050405020304" pitchFamily="18" charset="0"/>
              </a:rPr>
              <a:t> 作為 </a:t>
            </a:r>
            <a:r>
              <a:rPr lang="en-US" altLang="zh-TW" sz="1200" dirty="0">
                <a:latin typeface="Times New Roman" panose="02020603050405020304" pitchFamily="18" charset="0"/>
                <a:cs typeface="Times New Roman" panose="02020603050405020304" pitchFamily="18" charset="0"/>
              </a:rPr>
              <a:t>search space</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ltLang="zh-TW" sz="1200" dirty="0">
              <a:solidFill>
                <a:schemeClr val="tx1"/>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TW" sz="1200" dirty="0">
                <a:solidFill>
                  <a:schemeClr val="tx1"/>
                </a:solidFill>
                <a:latin typeface="Times New Roman" panose="02020603050405020304" pitchFamily="18" charset="0"/>
                <a:cs typeface="Times New Roman" panose="02020603050405020304" pitchFamily="18" charset="0"/>
              </a:rPr>
              <a:t>Low </a:t>
            </a:r>
            <a:r>
              <a:rPr lang="fr-FR" altLang="zh-TW" sz="1200" dirty="0" err="1">
                <a:solidFill>
                  <a:schemeClr val="tx1"/>
                </a:solidFill>
                <a:latin typeface="Times New Roman" panose="02020603050405020304" pitchFamily="18" charset="0"/>
                <a:cs typeface="Times New Roman" panose="02020603050405020304" pitchFamily="18" charset="0"/>
              </a:rPr>
              <a:t>search</a:t>
            </a:r>
            <a:r>
              <a:rPr lang="fr-FR" altLang="zh-TW" sz="1200" dirty="0">
                <a:solidFill>
                  <a:schemeClr val="tx1"/>
                </a:solidFill>
                <a:latin typeface="Times New Roman" panose="02020603050405020304" pitchFamily="18" charset="0"/>
                <a:cs typeface="Times New Roman" panose="02020603050405020304" pitchFamily="18" charset="0"/>
              </a:rPr>
              <a:t> </a:t>
            </a:r>
            <a:r>
              <a:rPr lang="fr-FR" altLang="zh-TW" sz="1200" dirty="0" err="1">
                <a:solidFill>
                  <a:schemeClr val="tx1"/>
                </a:solidFill>
                <a:latin typeface="Times New Roman" panose="02020603050405020304" pitchFamily="18" charset="0"/>
                <a:cs typeface="Times New Roman" panose="02020603050405020304" pitchFamily="18" charset="0"/>
              </a:rPr>
              <a:t>efficiency</a:t>
            </a:r>
            <a:r>
              <a:rPr lang="en-US" altLang="zh-TW" sz="1200" dirty="0">
                <a:solidFill>
                  <a:schemeClr val="tx1"/>
                </a:solidFill>
                <a:latin typeface="Times New Roman" panose="02020603050405020304" pitchFamily="18" charset="0"/>
                <a:cs typeface="Times New Roman" panose="02020603050405020304" pitchFamily="18" charset="0"/>
              </a:rPr>
              <a:t>:</a:t>
            </a:r>
            <a:r>
              <a:rPr lang="zh-TW" altLang="en-US" sz="1200" dirty="0">
                <a:solidFill>
                  <a:schemeClr val="tx1"/>
                </a:solidFill>
                <a:latin typeface="Times New Roman" panose="02020603050405020304" pitchFamily="18" charset="0"/>
                <a:cs typeface="Times New Roman" panose="02020603050405020304" pitchFamily="18" charset="0"/>
              </a:rPr>
              <a:t> 可能需要更多</a:t>
            </a:r>
            <a:r>
              <a:rPr lang="en-US" altLang="zh-TW" sz="1200" dirty="0">
                <a:solidFill>
                  <a:schemeClr val="tx1"/>
                </a:solidFill>
                <a:latin typeface="Times New Roman" panose="02020603050405020304" pitchFamily="18" charset="0"/>
                <a:cs typeface="Times New Roman" panose="02020603050405020304" pitchFamily="18" charset="0"/>
              </a:rPr>
              <a:t>epoch</a:t>
            </a:r>
            <a:r>
              <a:rPr lang="zh-TW" altLang="en-US" sz="1200" dirty="0">
                <a:solidFill>
                  <a:schemeClr val="tx1"/>
                </a:solidFill>
                <a:latin typeface="Times New Roman" panose="02020603050405020304" pitchFamily="18" charset="0"/>
                <a:cs typeface="Times New Roman" panose="02020603050405020304" pitchFamily="18" charset="0"/>
              </a:rPr>
              <a:t>找出架構</a:t>
            </a:r>
          </a:p>
          <a:p>
            <a:pPr marL="0" indent="0" algn="just">
              <a:buFont typeface="Arial" panose="020B0604020202020204" pitchFamily="34" charset="0"/>
              <a:buNone/>
            </a:pPr>
            <a:r>
              <a:rPr lang="zh-TW" altLang="en-US" sz="1200" dirty="0">
                <a:latin typeface="Times New Roman" panose="02020603050405020304" pitchFamily="18" charset="0"/>
                <a:cs typeface="Times New Roman" panose="02020603050405020304" pitchFamily="18" charset="0"/>
              </a:rPr>
              <a:t> </a:t>
            </a:r>
            <a:endParaRPr lang="en-US" altLang="zh-TW" sz="1200" dirty="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01FB8A2D-4A07-43E4-85BA-068FBCBBC754}" type="slidenum">
              <a:rPr lang="zh-TW" altLang="en-US" smtClean="0"/>
              <a:t>7</a:t>
            </a:fld>
            <a:endParaRPr lang="zh-TW" altLang="en-US"/>
          </a:p>
        </p:txBody>
      </p:sp>
    </p:spTree>
    <p:extLst>
      <p:ext uri="{BB962C8B-B14F-4D97-AF65-F5344CB8AC3E}">
        <p14:creationId xmlns:p14="http://schemas.microsoft.com/office/powerpoint/2010/main" val="1656539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5400" dirty="0"/>
              <a:t>The search strategy in this study uses a Recurrent Neural Network (RNN). At each step, the RNN is tasked with determining hyper parameters such as the number of filters in convolutional layers, filter height, and filter width. These are then sequentially connected to form a sub-neural network.</a:t>
            </a:r>
            <a:endParaRPr lang="en-US" altLang="zh-TW" sz="2800" dirty="0"/>
          </a:p>
          <a:p>
            <a:endParaRPr lang="en-US" altLang="zh-TW" sz="4000" dirty="0"/>
          </a:p>
          <a:p>
            <a:endParaRPr lang="en-US" altLang="zh-TW" sz="1800" b="0" i="0" u="none" strike="noStrike" baseline="0" dirty="0">
              <a:solidFill>
                <a:srgbClr val="000000"/>
              </a:solidFill>
              <a:latin typeface="標楷體" panose="03000509000000000000" pitchFamily="65" charset="-120"/>
              <a:ea typeface="標楷體" panose="03000509000000000000" pitchFamily="65" charset="-120"/>
            </a:endParaRPr>
          </a:p>
          <a:p>
            <a:r>
              <a:rPr lang="en-US" altLang="zh-TW" sz="1800" b="0" i="0" u="none" strike="noStrike" baseline="0" dirty="0">
                <a:solidFill>
                  <a:srgbClr val="000000"/>
                </a:solidFill>
                <a:latin typeface="標楷體" panose="03000509000000000000" pitchFamily="65" charset="-120"/>
                <a:ea typeface="標楷體" panose="03000509000000000000" pitchFamily="65" charset="-120"/>
              </a:rPr>
              <a:t>-------------------------------------------------</a:t>
            </a:r>
          </a:p>
          <a:p>
            <a:r>
              <a:rPr lang="zh-TW" altLang="en-US" sz="1800" b="0" i="0" u="none" strike="noStrike" baseline="0" dirty="0">
                <a:solidFill>
                  <a:srgbClr val="000000"/>
                </a:solidFill>
                <a:latin typeface="標楷體" panose="03000509000000000000" pitchFamily="65" charset="-120"/>
                <a:ea typeface="標楷體" panose="03000509000000000000" pitchFamily="65" charset="-120"/>
              </a:rPr>
              <a:t>本研究所採用的搜索策略，為</a:t>
            </a:r>
            <a:r>
              <a:rPr lang="fr-FR" altLang="zh-TW" sz="1800" b="0" i="0" u="none" strike="noStrike" baseline="0" dirty="0">
                <a:solidFill>
                  <a:srgbClr val="000000"/>
                </a:solidFill>
                <a:latin typeface="Times New Roman" panose="02020603050405020304" pitchFamily="18" charset="0"/>
                <a:ea typeface="標楷體" panose="03000509000000000000" pitchFamily="65" charset="-120"/>
              </a:rPr>
              <a:t>Controller </a:t>
            </a:r>
            <a:r>
              <a:rPr lang="zh-TW" altLang="en-US" sz="1800" b="0" i="0" u="none" strike="noStrike" baseline="0" dirty="0">
                <a:solidFill>
                  <a:srgbClr val="000000"/>
                </a:solidFill>
                <a:latin typeface="標楷體" panose="03000509000000000000" pitchFamily="65" charset="-120"/>
                <a:ea typeface="標楷體" panose="03000509000000000000" pitchFamily="65" charset="-120"/>
              </a:rPr>
              <a:t>循環神經網路</a:t>
            </a:r>
            <a:r>
              <a:rPr lang="en-US" altLang="zh-TW" sz="1800" b="0" i="0" u="none" strike="noStrike" baseline="0" dirty="0">
                <a:solidFill>
                  <a:srgbClr val="000000"/>
                </a:solidFill>
                <a:latin typeface="Times New Roman" panose="02020603050405020304" pitchFamily="18" charset="0"/>
                <a:ea typeface="標楷體" panose="03000509000000000000" pitchFamily="65" charset="-120"/>
              </a:rPr>
              <a:t>(</a:t>
            </a:r>
            <a:r>
              <a:rPr lang="fr-FR" altLang="zh-TW" sz="1800" b="0" i="0" u="none" strike="noStrike" baseline="0" dirty="0" err="1">
                <a:solidFill>
                  <a:srgbClr val="000000"/>
                </a:solidFill>
                <a:latin typeface="Times New Roman" panose="02020603050405020304" pitchFamily="18" charset="0"/>
                <a:ea typeface="標楷體" panose="03000509000000000000" pitchFamily="65" charset="-120"/>
              </a:rPr>
              <a:t>Recurrent</a:t>
            </a:r>
            <a:r>
              <a:rPr lang="fr-FR" altLang="zh-TW" sz="1800" b="0" i="0" u="none" strike="noStrike" baseline="0" dirty="0">
                <a:solidFill>
                  <a:srgbClr val="000000"/>
                </a:solidFill>
                <a:latin typeface="Times New Roman" panose="02020603050405020304" pitchFamily="18" charset="0"/>
                <a:ea typeface="標楷體" panose="03000509000000000000" pitchFamily="65" charset="-120"/>
              </a:rPr>
              <a:t> neural network, RNN)</a:t>
            </a:r>
            <a:r>
              <a:rPr lang="zh-TW" altLang="en-US" sz="1800" b="0" i="0" u="none" strike="noStrike" baseline="0" dirty="0">
                <a:solidFill>
                  <a:srgbClr val="000000"/>
                </a:solidFill>
                <a:latin typeface="標楷體" panose="03000509000000000000" pitchFamily="65" charset="-120"/>
                <a:ea typeface="標楷體" panose="03000509000000000000" pitchFamily="65" charset="-120"/>
              </a:rPr>
              <a:t>搜索</a:t>
            </a:r>
            <a:r>
              <a:rPr lang="fr-FR" altLang="zh-TW" sz="1800" b="0" i="0" u="none" strike="noStrike" baseline="0" dirty="0" err="1">
                <a:solidFill>
                  <a:srgbClr val="000000"/>
                </a:solidFill>
                <a:latin typeface="Times New Roman" panose="02020603050405020304" pitchFamily="18" charset="0"/>
                <a:ea typeface="標楷體" panose="03000509000000000000" pitchFamily="65" charset="-120"/>
              </a:rPr>
              <a:t>operations</a:t>
            </a:r>
            <a:r>
              <a:rPr lang="zh-TW" altLang="en-US" sz="1800" b="0" i="0" u="none" strike="noStrike" baseline="0" dirty="0">
                <a:solidFill>
                  <a:srgbClr val="000000"/>
                </a:solidFill>
                <a:latin typeface="標楷體" panose="03000509000000000000" pitchFamily="65" charset="-120"/>
                <a:ea typeface="標楷體" panose="03000509000000000000" pitchFamily="65" charset="-120"/>
              </a:rPr>
              <a:t>並組成子神經網路，預測每一層的</a:t>
            </a:r>
            <a:r>
              <a:rPr lang="fr-FR" altLang="zh-TW" sz="1800" b="0" i="0" u="none" strike="noStrike" baseline="0" dirty="0" err="1">
                <a:solidFill>
                  <a:srgbClr val="000000"/>
                </a:solidFill>
                <a:latin typeface="Times New Roman" panose="02020603050405020304" pitchFamily="18" charset="0"/>
                <a:ea typeface="標楷體" panose="03000509000000000000" pitchFamily="65" charset="-120"/>
              </a:rPr>
              <a:t>Filter</a:t>
            </a:r>
            <a:r>
              <a:rPr lang="zh-TW" altLang="en-US" sz="1800" b="0" i="0" u="none" strike="noStrike" baseline="0" dirty="0">
                <a:solidFill>
                  <a:srgbClr val="000000"/>
                </a:solidFill>
                <a:latin typeface="標楷體" panose="03000509000000000000" pitchFamily="65" charset="-120"/>
                <a:ea typeface="標楷體" panose="03000509000000000000" pitchFamily="65" charset="-120"/>
              </a:rPr>
              <a:t>數量、卷積核大小並重複。每個預測都由 </a:t>
            </a:r>
            <a:r>
              <a:rPr lang="fr-FR" altLang="zh-TW" sz="1800" b="0" i="0" u="none" strike="noStrike" baseline="0" dirty="0" err="1">
                <a:solidFill>
                  <a:srgbClr val="000000"/>
                </a:solidFill>
                <a:latin typeface="Times New Roman" panose="02020603050405020304" pitchFamily="18" charset="0"/>
                <a:ea typeface="標楷體" panose="03000509000000000000" pitchFamily="65" charset="-120"/>
              </a:rPr>
              <a:t>Softmax</a:t>
            </a:r>
            <a:r>
              <a:rPr lang="fr-FR" altLang="zh-TW" sz="1800" b="0" i="0" u="none" strike="noStrike" baseline="0" dirty="0">
                <a:solidFill>
                  <a:srgbClr val="000000"/>
                </a:solidFill>
                <a:latin typeface="Times New Roman" panose="02020603050405020304" pitchFamily="18" charset="0"/>
                <a:ea typeface="標楷體" panose="03000509000000000000" pitchFamily="65" charset="-120"/>
              </a:rPr>
              <a:t> </a:t>
            </a:r>
            <a:r>
              <a:rPr lang="zh-TW" altLang="en-US" sz="1800" b="0" i="0" u="none" strike="noStrike" baseline="0" dirty="0">
                <a:solidFill>
                  <a:srgbClr val="000000"/>
                </a:solidFill>
                <a:latin typeface="標楷體" panose="03000509000000000000" pitchFamily="65" charset="-120"/>
                <a:ea typeface="標楷體" panose="03000509000000000000" pitchFamily="65" charset="-120"/>
              </a:rPr>
              <a:t>分類器執行，然後輸入到下一個時間步作為輸入。 </a:t>
            </a:r>
            <a:endParaRPr lang="en-US" altLang="zh-TW" sz="1800" b="0" i="0" u="none" strike="noStrike" baseline="0" dirty="0">
              <a:solidFill>
                <a:srgbClr val="000000"/>
              </a:solidFill>
              <a:latin typeface="標楷體" panose="03000509000000000000" pitchFamily="65" charset="-120"/>
              <a:ea typeface="標楷體" panose="03000509000000000000" pitchFamily="65" charset="-120"/>
            </a:endParaRPr>
          </a:p>
          <a:p>
            <a:endParaRPr lang="en-US" altLang="zh-TW" sz="1800" b="0" i="0" u="none" strike="noStrike" baseline="0" dirty="0">
              <a:solidFill>
                <a:srgbClr val="000000"/>
              </a:solidFill>
              <a:latin typeface="標楷體" panose="03000509000000000000" pitchFamily="65" charset="-120"/>
              <a:ea typeface="標楷體" panose="03000509000000000000" pitchFamily="65" charset="-120"/>
            </a:endParaRPr>
          </a:p>
          <a:p>
            <a:r>
              <a:rPr lang="zh-TW" altLang="en-US" sz="1800" b="0" i="0" u="none" strike="noStrike" baseline="0" dirty="0">
                <a:solidFill>
                  <a:srgbClr val="000000"/>
                </a:solidFill>
                <a:latin typeface="標楷體" panose="03000509000000000000" pitchFamily="65" charset="-120"/>
                <a:ea typeface="標楷體" panose="03000509000000000000" pitchFamily="65" charset="-120"/>
              </a:rPr>
              <a:t>這裡的</a:t>
            </a:r>
            <a:r>
              <a:rPr lang="fr-FR" altLang="zh-TW" sz="1800" b="0" i="0" u="none" strike="noStrike" baseline="0" dirty="0">
                <a:solidFill>
                  <a:srgbClr val="000000"/>
                </a:solidFill>
                <a:latin typeface="Times New Roman" panose="02020603050405020304" pitchFamily="18" charset="0"/>
                <a:ea typeface="標楷體" panose="03000509000000000000" pitchFamily="65" charset="-120"/>
              </a:rPr>
              <a:t>Action</a:t>
            </a:r>
            <a:r>
              <a:rPr lang="zh-TW" altLang="en-US" sz="1800" b="0" i="0" u="none" strike="noStrike" baseline="0" dirty="0">
                <a:solidFill>
                  <a:srgbClr val="000000"/>
                </a:solidFill>
                <a:latin typeface="標楷體" panose="03000509000000000000" pitchFamily="65" charset="-120"/>
                <a:ea typeface="標楷體" panose="03000509000000000000" pitchFamily="65" charset="-120"/>
              </a:rPr>
              <a:t>定義為 </a:t>
            </a:r>
            <a:r>
              <a:rPr lang="fr-FR" altLang="zh-TW" sz="1800" b="0" i="0" u="none" strike="noStrike" baseline="0" dirty="0">
                <a:solidFill>
                  <a:srgbClr val="000000"/>
                </a:solidFill>
                <a:latin typeface="Times New Roman" panose="02020603050405020304" pitchFamily="18" charset="0"/>
                <a:ea typeface="標楷體" panose="03000509000000000000" pitchFamily="65" charset="-120"/>
              </a:rPr>
              <a:t>RNN</a:t>
            </a:r>
            <a:r>
              <a:rPr lang="zh-TW" altLang="en-US" sz="1800" b="0" i="0" u="none" strike="noStrike" baseline="0" dirty="0">
                <a:solidFill>
                  <a:srgbClr val="000000"/>
                </a:solidFill>
                <a:latin typeface="標楷體" panose="03000509000000000000" pitchFamily="65" charset="-120"/>
                <a:ea typeface="標楷體" panose="03000509000000000000" pitchFamily="65" charset="-120"/>
              </a:rPr>
              <a:t>所採用的</a:t>
            </a:r>
            <a:r>
              <a:rPr lang="fr-FR" altLang="zh-TW" sz="1800" b="0" i="0" u="none" strike="noStrike" baseline="0" dirty="0" err="1">
                <a:solidFill>
                  <a:srgbClr val="000000"/>
                </a:solidFill>
                <a:latin typeface="Times New Roman" panose="02020603050405020304" pitchFamily="18" charset="0"/>
                <a:ea typeface="標楷體" panose="03000509000000000000" pitchFamily="65" charset="-120"/>
              </a:rPr>
              <a:t>operation</a:t>
            </a:r>
            <a:endParaRPr lang="en-US" altLang="zh-TW" sz="1800" b="0" i="0" u="none" strike="noStrike" baseline="0" dirty="0">
              <a:solidFill>
                <a:srgbClr val="000000"/>
              </a:solidFill>
              <a:latin typeface="標楷體" panose="03000509000000000000" pitchFamily="65" charset="-120"/>
              <a:ea typeface="標楷體" panose="03000509000000000000" pitchFamily="65" charset="-120"/>
            </a:endParaRPr>
          </a:p>
          <a:p>
            <a:endParaRPr lang="en-US" altLang="zh-TW" sz="1800" b="0" i="0" u="none" strike="noStrike" baseline="0" dirty="0">
              <a:solidFill>
                <a:srgbClr val="000000"/>
              </a:solidFill>
              <a:latin typeface="標楷體" panose="03000509000000000000" pitchFamily="65" charset="-120"/>
              <a:ea typeface="標楷體" panose="03000509000000000000" pitchFamily="65" charset="-120"/>
            </a:endParaRPr>
          </a:p>
          <a:p>
            <a:endParaRPr lang="zh-TW" altLang="en-US" dirty="0"/>
          </a:p>
        </p:txBody>
      </p:sp>
      <p:sp>
        <p:nvSpPr>
          <p:cNvPr id="4" name="投影片編號版面配置區 3"/>
          <p:cNvSpPr>
            <a:spLocks noGrp="1"/>
          </p:cNvSpPr>
          <p:nvPr>
            <p:ph type="sldNum" sz="quarter" idx="5"/>
          </p:nvPr>
        </p:nvSpPr>
        <p:spPr/>
        <p:txBody>
          <a:bodyPr/>
          <a:lstStyle/>
          <a:p>
            <a:fld id="{01FB8A2D-4A07-43E4-85BA-068FBCBBC754}" type="slidenum">
              <a:rPr lang="zh-TW" altLang="en-US" smtClean="0"/>
              <a:t>8</a:t>
            </a:fld>
            <a:endParaRPr lang="zh-TW" altLang="en-US"/>
          </a:p>
        </p:txBody>
      </p:sp>
    </p:spTree>
    <p:extLst>
      <p:ext uri="{BB962C8B-B14F-4D97-AF65-F5344CB8AC3E}">
        <p14:creationId xmlns:p14="http://schemas.microsoft.com/office/powerpoint/2010/main" val="1345806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457200" indent="-457200">
              <a:buFont typeface="Arial" panose="020B0604020202020204" pitchFamily="34" charset="0"/>
              <a:buChar char="•"/>
            </a:pPr>
            <a:endParaRPr lang="en-US" altLang="zh-TW" sz="1200" dirty="0">
              <a:latin typeface="Times New Roman" panose="02020603050405020304" pitchFamily="18" charset="0"/>
              <a:cs typeface="Times New Roman" panose="02020603050405020304" pitchFamily="18" charset="0"/>
            </a:endParaRPr>
          </a:p>
          <a:p>
            <a:endParaRPr lang="en-US" altLang="zh-TW" dirty="0"/>
          </a:p>
          <a:p>
            <a:r>
              <a:rPr lang="en-US" altLang="zh-TW" dirty="0"/>
              <a:t>In this study, the best validation accuracy of the sub-neural networks is used as the reward signal to update the RNN. </a:t>
            </a:r>
          </a:p>
          <a:p>
            <a:r>
              <a:rPr lang="en-US" altLang="zh-TW" dirty="0"/>
              <a:t>The updated RNN then generates new sub-neural network, and this process continues until the optimal model is produced.</a:t>
            </a:r>
          </a:p>
          <a:p>
            <a:endParaRPr lang="en-US" altLang="zh-TW" dirty="0"/>
          </a:p>
          <a:p>
            <a:endParaRPr lang="en-US" altLang="zh-TW" dirty="0"/>
          </a:p>
          <a:p>
            <a:endParaRPr lang="en-US" altLang="zh-TW" dirty="0"/>
          </a:p>
          <a:p>
            <a:pPr marL="0" indent="0">
              <a:buFont typeface="Arial" panose="020B0604020202020204" pitchFamily="34" charset="0"/>
              <a:buNone/>
            </a:pPr>
            <a:r>
              <a:rPr lang="en-US" altLang="zh-TW" sz="12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zh-TW" altLang="en-US" sz="1200" dirty="0">
                <a:latin typeface="Times New Roman" panose="02020603050405020304" pitchFamily="18" charset="0"/>
                <a:cs typeface="Times New Roman" panose="02020603050405020304" pitchFamily="18" charset="0"/>
              </a:rPr>
              <a:t>𝜃𝑐 </a:t>
            </a:r>
            <a:r>
              <a:rPr lang="en-US" altLang="zh-TW" sz="1200" dirty="0">
                <a:latin typeface="Times New Roman" panose="02020603050405020304" pitchFamily="18" charset="0"/>
                <a:cs typeface="Times New Roman" panose="02020603050405020304" pitchFamily="18" charset="0"/>
              </a:rPr>
              <a:t>refers to the parameters of the controller.</a:t>
            </a:r>
            <a:endParaRPr lang="zh-TW" altLang="en-US" sz="1200" dirty="0">
              <a:latin typeface="Times New Roman" panose="02020603050405020304" pitchFamily="18" charset="0"/>
              <a:cs typeface="Times New Roman" panose="02020603050405020304" pitchFamily="18" charset="0"/>
            </a:endParaRPr>
          </a:p>
          <a:p>
            <a:endParaRPr lang="zh-TW" altLang="en-US" dirty="0"/>
          </a:p>
        </p:txBody>
      </p:sp>
      <p:sp>
        <p:nvSpPr>
          <p:cNvPr id="4" name="投影片編號版面配置區 3"/>
          <p:cNvSpPr>
            <a:spLocks noGrp="1"/>
          </p:cNvSpPr>
          <p:nvPr>
            <p:ph type="sldNum" sz="quarter" idx="5"/>
          </p:nvPr>
        </p:nvSpPr>
        <p:spPr/>
        <p:txBody>
          <a:bodyPr/>
          <a:lstStyle/>
          <a:p>
            <a:fld id="{01FB8A2D-4A07-43E4-85BA-068FBCBBC754}" type="slidenum">
              <a:rPr lang="zh-TW" altLang="en-US" smtClean="0"/>
              <a:t>9</a:t>
            </a:fld>
            <a:endParaRPr lang="zh-TW" altLang="en-US"/>
          </a:p>
        </p:txBody>
      </p:sp>
    </p:spTree>
    <p:extLst>
      <p:ext uri="{BB962C8B-B14F-4D97-AF65-F5344CB8AC3E}">
        <p14:creationId xmlns:p14="http://schemas.microsoft.com/office/powerpoint/2010/main" val="2474062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507A3E-76B6-9DB1-C0FA-F3F65024A4FD}"/>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7B87FD8E-6643-2DA7-4D45-5F7DA07643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10" name="日期版面配置區 9">
            <a:extLst>
              <a:ext uri="{FF2B5EF4-FFF2-40B4-BE49-F238E27FC236}">
                <a16:creationId xmlns:a16="http://schemas.microsoft.com/office/drawing/2014/main" id="{08387506-80DE-FDC4-DA46-26D8CA1C0A91}"/>
              </a:ext>
            </a:extLst>
          </p:cNvPr>
          <p:cNvSpPr>
            <a:spLocks noGrp="1"/>
          </p:cNvSpPr>
          <p:nvPr>
            <p:ph type="dt" sz="half" idx="10"/>
          </p:nvPr>
        </p:nvSpPr>
        <p:spPr/>
        <p:txBody>
          <a:bodyPr/>
          <a:lstStyle/>
          <a:p>
            <a:r>
              <a:rPr lang="en-US" altLang="zh-TW" dirty="0"/>
              <a:t>Paper ID: G3-019</a:t>
            </a:r>
            <a:endParaRPr lang="zh-TW" altLang="en-US" dirty="0"/>
          </a:p>
        </p:txBody>
      </p:sp>
      <p:sp>
        <p:nvSpPr>
          <p:cNvPr id="11" name="頁尾版面配置區 10">
            <a:extLst>
              <a:ext uri="{FF2B5EF4-FFF2-40B4-BE49-F238E27FC236}">
                <a16:creationId xmlns:a16="http://schemas.microsoft.com/office/drawing/2014/main" id="{633EF1CD-81B5-AFDD-8ACD-EDE249C2C3A4}"/>
              </a:ext>
            </a:extLst>
          </p:cNvPr>
          <p:cNvSpPr>
            <a:spLocks noGrp="1"/>
          </p:cNvSpPr>
          <p:nvPr>
            <p:ph type="ftr" sz="quarter" idx="11"/>
          </p:nvPr>
        </p:nvSpPr>
        <p:spPr/>
        <p:txBody>
          <a:bodyPr/>
          <a:lstStyle/>
          <a:p>
            <a:endParaRPr lang="zh-TW" altLang="en-US" dirty="0"/>
          </a:p>
        </p:txBody>
      </p:sp>
      <p:sp>
        <p:nvSpPr>
          <p:cNvPr id="12" name="投影片編號版面配置區 11">
            <a:extLst>
              <a:ext uri="{FF2B5EF4-FFF2-40B4-BE49-F238E27FC236}">
                <a16:creationId xmlns:a16="http://schemas.microsoft.com/office/drawing/2014/main" id="{0CDF77E6-E04D-5A11-E980-1E877AF31678}"/>
              </a:ext>
            </a:extLst>
          </p:cNvPr>
          <p:cNvSpPr>
            <a:spLocks noGrp="1"/>
          </p:cNvSpPr>
          <p:nvPr>
            <p:ph type="sldNum" sz="quarter" idx="12"/>
          </p:nvPr>
        </p:nvSpPr>
        <p:spPr/>
        <p:txBody>
          <a:bodyPr/>
          <a:lstStyle/>
          <a:p>
            <a:fld id="{23ECC101-C6F3-469E-834E-28064E797621}" type="slidenum">
              <a:rPr lang="zh-TW" altLang="en-US" smtClean="0"/>
              <a:t>‹#›</a:t>
            </a:fld>
            <a:endParaRPr lang="zh-TW" altLang="en-US"/>
          </a:p>
        </p:txBody>
      </p:sp>
    </p:spTree>
    <p:extLst>
      <p:ext uri="{BB962C8B-B14F-4D97-AF65-F5344CB8AC3E}">
        <p14:creationId xmlns:p14="http://schemas.microsoft.com/office/powerpoint/2010/main" val="3908979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AD2D4A-8002-6EF3-7E30-7E781E7707D5}"/>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1BAB5043-9DEB-903B-9357-0FE74CFBC619}"/>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EEC9687-D509-8E22-1974-0EBBAD4E89E4}"/>
              </a:ext>
            </a:extLst>
          </p:cNvPr>
          <p:cNvSpPr>
            <a:spLocks noGrp="1"/>
          </p:cNvSpPr>
          <p:nvPr>
            <p:ph type="dt" sz="half" idx="10"/>
          </p:nvPr>
        </p:nvSpPr>
        <p:spPr/>
        <p:txBody>
          <a:bodyPr/>
          <a:lstStyle/>
          <a:p>
            <a:r>
              <a:rPr lang="en-US" altLang="zh-TW"/>
              <a:t>Paper ID:7911</a:t>
            </a:r>
            <a:endParaRPr lang="zh-TW" altLang="en-US"/>
          </a:p>
        </p:txBody>
      </p:sp>
      <p:sp>
        <p:nvSpPr>
          <p:cNvPr id="5" name="頁尾版面配置區 4">
            <a:extLst>
              <a:ext uri="{FF2B5EF4-FFF2-40B4-BE49-F238E27FC236}">
                <a16:creationId xmlns:a16="http://schemas.microsoft.com/office/drawing/2014/main" id="{D49C3653-D441-33B2-97F6-5F7D5195B17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A2C01CF-C41C-72C0-8C62-51EB90148775}"/>
              </a:ext>
            </a:extLst>
          </p:cNvPr>
          <p:cNvSpPr>
            <a:spLocks noGrp="1"/>
          </p:cNvSpPr>
          <p:nvPr>
            <p:ph type="sldNum" sz="quarter" idx="12"/>
          </p:nvPr>
        </p:nvSpPr>
        <p:spPr/>
        <p:txBody>
          <a:bodyPr/>
          <a:lstStyle/>
          <a:p>
            <a:fld id="{23ECC101-C6F3-469E-834E-28064E797621}" type="slidenum">
              <a:rPr lang="zh-TW" altLang="en-US" smtClean="0"/>
              <a:t>‹#›</a:t>
            </a:fld>
            <a:endParaRPr lang="zh-TW" altLang="en-US"/>
          </a:p>
        </p:txBody>
      </p:sp>
    </p:spTree>
    <p:extLst>
      <p:ext uri="{BB962C8B-B14F-4D97-AF65-F5344CB8AC3E}">
        <p14:creationId xmlns:p14="http://schemas.microsoft.com/office/powerpoint/2010/main" val="502416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5E48F05E-EBA8-A16F-AD21-13C45D8DA429}"/>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4E8F3683-6FDD-E61D-65A3-3B0445648C8F}"/>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3DD2A2A-1A00-C2BF-12B7-FD7619F2D3AC}"/>
              </a:ext>
            </a:extLst>
          </p:cNvPr>
          <p:cNvSpPr>
            <a:spLocks noGrp="1"/>
          </p:cNvSpPr>
          <p:nvPr>
            <p:ph type="dt" sz="half" idx="10"/>
          </p:nvPr>
        </p:nvSpPr>
        <p:spPr/>
        <p:txBody>
          <a:bodyPr/>
          <a:lstStyle/>
          <a:p>
            <a:r>
              <a:rPr lang="en-US" altLang="zh-TW"/>
              <a:t>Paper ID:7911</a:t>
            </a:r>
            <a:endParaRPr lang="zh-TW" altLang="en-US"/>
          </a:p>
        </p:txBody>
      </p:sp>
      <p:sp>
        <p:nvSpPr>
          <p:cNvPr id="5" name="頁尾版面配置區 4">
            <a:extLst>
              <a:ext uri="{FF2B5EF4-FFF2-40B4-BE49-F238E27FC236}">
                <a16:creationId xmlns:a16="http://schemas.microsoft.com/office/drawing/2014/main" id="{52229A78-51E8-BD93-8494-CE3BE3F9D65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A5C8784-F57C-2759-0994-B56367EEC823}"/>
              </a:ext>
            </a:extLst>
          </p:cNvPr>
          <p:cNvSpPr>
            <a:spLocks noGrp="1"/>
          </p:cNvSpPr>
          <p:nvPr>
            <p:ph type="sldNum" sz="quarter" idx="12"/>
          </p:nvPr>
        </p:nvSpPr>
        <p:spPr/>
        <p:txBody>
          <a:bodyPr/>
          <a:lstStyle/>
          <a:p>
            <a:fld id="{23ECC101-C6F3-469E-834E-28064E797621}" type="slidenum">
              <a:rPr lang="zh-TW" altLang="en-US" smtClean="0"/>
              <a:t>‹#›</a:t>
            </a:fld>
            <a:endParaRPr lang="zh-TW" altLang="en-US"/>
          </a:p>
        </p:txBody>
      </p:sp>
    </p:spTree>
    <p:extLst>
      <p:ext uri="{BB962C8B-B14F-4D97-AF65-F5344CB8AC3E}">
        <p14:creationId xmlns:p14="http://schemas.microsoft.com/office/powerpoint/2010/main" val="3462619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D48FBD-82FF-E30C-943D-78DCBA77180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6A093B3-2711-8D69-F0D5-19D8EA4FD532}"/>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8A518EB-18B6-E7AC-FAC6-EB546770151B}"/>
              </a:ext>
            </a:extLst>
          </p:cNvPr>
          <p:cNvSpPr>
            <a:spLocks noGrp="1"/>
          </p:cNvSpPr>
          <p:nvPr>
            <p:ph type="dt" sz="half" idx="10"/>
          </p:nvPr>
        </p:nvSpPr>
        <p:spPr/>
        <p:txBody>
          <a:bodyPr/>
          <a:lstStyle>
            <a:lvl1pPr>
              <a:defRPr sz="1600"/>
            </a:lvl1pPr>
          </a:lstStyle>
          <a:p>
            <a:r>
              <a:rPr lang="en-US" altLang="zh-TW" dirty="0"/>
              <a:t>Paper ID: G3-019</a:t>
            </a:r>
            <a:endParaRPr lang="zh-TW" altLang="en-US" dirty="0"/>
          </a:p>
        </p:txBody>
      </p:sp>
      <p:sp>
        <p:nvSpPr>
          <p:cNvPr id="5" name="頁尾版面配置區 4">
            <a:extLst>
              <a:ext uri="{FF2B5EF4-FFF2-40B4-BE49-F238E27FC236}">
                <a16:creationId xmlns:a16="http://schemas.microsoft.com/office/drawing/2014/main" id="{BF8B1402-3217-74BF-A8AF-68245BE6EAB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3A9AB14-4502-D80B-1F1D-07273257FB27}"/>
              </a:ext>
            </a:extLst>
          </p:cNvPr>
          <p:cNvSpPr>
            <a:spLocks noGrp="1"/>
          </p:cNvSpPr>
          <p:nvPr>
            <p:ph type="sldNum" sz="quarter" idx="12"/>
          </p:nvPr>
        </p:nvSpPr>
        <p:spPr/>
        <p:txBody>
          <a:bodyPr/>
          <a:lstStyle>
            <a:lvl1pPr>
              <a:defRPr sz="1600">
                <a:latin typeface="Times New Roman" panose="02020603050405020304" pitchFamily="18" charset="0"/>
                <a:cs typeface="Times New Roman" panose="02020603050405020304" pitchFamily="18" charset="0"/>
              </a:defRPr>
            </a:lvl1pPr>
          </a:lstStyle>
          <a:p>
            <a:fld id="{23ECC101-C6F3-469E-834E-28064E797621}" type="slidenum">
              <a:rPr lang="zh-TW" altLang="en-US" smtClean="0"/>
              <a:pPr/>
              <a:t>‹#›</a:t>
            </a:fld>
            <a:endParaRPr lang="zh-TW" altLang="en-US" dirty="0"/>
          </a:p>
        </p:txBody>
      </p:sp>
    </p:spTree>
    <p:extLst>
      <p:ext uri="{BB962C8B-B14F-4D97-AF65-F5344CB8AC3E}">
        <p14:creationId xmlns:p14="http://schemas.microsoft.com/office/powerpoint/2010/main" val="621351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32C783-319E-EF74-6C5A-CDE25A105E35}"/>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B4702900-DF25-5ED6-7DAE-0A2E79AA9BC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61B6393C-7324-C913-8907-0E99E81207AE}"/>
              </a:ext>
            </a:extLst>
          </p:cNvPr>
          <p:cNvSpPr>
            <a:spLocks noGrp="1"/>
          </p:cNvSpPr>
          <p:nvPr>
            <p:ph type="dt" sz="half" idx="10"/>
          </p:nvPr>
        </p:nvSpPr>
        <p:spPr/>
        <p:txBody>
          <a:bodyPr/>
          <a:lstStyle/>
          <a:p>
            <a:r>
              <a:rPr lang="en-US" altLang="zh-TW"/>
              <a:t>Paper ID:7911</a:t>
            </a:r>
            <a:endParaRPr lang="zh-TW" altLang="en-US"/>
          </a:p>
        </p:txBody>
      </p:sp>
      <p:sp>
        <p:nvSpPr>
          <p:cNvPr id="5" name="頁尾版面配置區 4">
            <a:extLst>
              <a:ext uri="{FF2B5EF4-FFF2-40B4-BE49-F238E27FC236}">
                <a16:creationId xmlns:a16="http://schemas.microsoft.com/office/drawing/2014/main" id="{42EF5C63-2DF4-CF81-3686-C3D0879DC35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5DD25ED-A642-6F9F-7158-47AF9353D3B6}"/>
              </a:ext>
            </a:extLst>
          </p:cNvPr>
          <p:cNvSpPr>
            <a:spLocks noGrp="1"/>
          </p:cNvSpPr>
          <p:nvPr>
            <p:ph type="sldNum" sz="quarter" idx="12"/>
          </p:nvPr>
        </p:nvSpPr>
        <p:spPr/>
        <p:txBody>
          <a:bodyPr/>
          <a:lstStyle/>
          <a:p>
            <a:fld id="{23ECC101-C6F3-469E-834E-28064E797621}" type="slidenum">
              <a:rPr lang="zh-TW" altLang="en-US" smtClean="0"/>
              <a:t>‹#›</a:t>
            </a:fld>
            <a:endParaRPr lang="zh-TW" altLang="en-US"/>
          </a:p>
        </p:txBody>
      </p:sp>
    </p:spTree>
    <p:extLst>
      <p:ext uri="{BB962C8B-B14F-4D97-AF65-F5344CB8AC3E}">
        <p14:creationId xmlns:p14="http://schemas.microsoft.com/office/powerpoint/2010/main" val="60426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C7582D-70BB-3540-E2C6-96879D7C408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3A687011-551F-A6B1-2472-90B30EC717E2}"/>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B3ACB796-73EE-F4A8-A0CC-D216799EDC78}"/>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1B8E7BBB-8218-4CD1-5300-1EC2E2BE26FE}"/>
              </a:ext>
            </a:extLst>
          </p:cNvPr>
          <p:cNvSpPr>
            <a:spLocks noGrp="1"/>
          </p:cNvSpPr>
          <p:nvPr>
            <p:ph type="dt" sz="half" idx="10"/>
          </p:nvPr>
        </p:nvSpPr>
        <p:spPr/>
        <p:txBody>
          <a:bodyPr/>
          <a:lstStyle/>
          <a:p>
            <a:r>
              <a:rPr lang="en-US" altLang="zh-TW" dirty="0"/>
              <a:t>Paper ID: G3-019</a:t>
            </a:r>
            <a:endParaRPr lang="zh-TW" altLang="en-US" dirty="0"/>
          </a:p>
        </p:txBody>
      </p:sp>
      <p:sp>
        <p:nvSpPr>
          <p:cNvPr id="6" name="頁尾版面配置區 5">
            <a:extLst>
              <a:ext uri="{FF2B5EF4-FFF2-40B4-BE49-F238E27FC236}">
                <a16:creationId xmlns:a16="http://schemas.microsoft.com/office/drawing/2014/main" id="{8EF64B14-5F05-0624-4C07-BDF757B8866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7C642FF-80E6-5036-2B8E-41FA14A23A2E}"/>
              </a:ext>
            </a:extLst>
          </p:cNvPr>
          <p:cNvSpPr>
            <a:spLocks noGrp="1"/>
          </p:cNvSpPr>
          <p:nvPr>
            <p:ph type="sldNum" sz="quarter" idx="12"/>
          </p:nvPr>
        </p:nvSpPr>
        <p:spPr/>
        <p:txBody>
          <a:bodyPr/>
          <a:lstStyle/>
          <a:p>
            <a:fld id="{23ECC101-C6F3-469E-834E-28064E797621}" type="slidenum">
              <a:rPr lang="zh-TW" altLang="en-US" smtClean="0"/>
              <a:t>‹#›</a:t>
            </a:fld>
            <a:endParaRPr lang="zh-TW" altLang="en-US"/>
          </a:p>
        </p:txBody>
      </p:sp>
    </p:spTree>
    <p:extLst>
      <p:ext uri="{BB962C8B-B14F-4D97-AF65-F5344CB8AC3E}">
        <p14:creationId xmlns:p14="http://schemas.microsoft.com/office/powerpoint/2010/main" val="584564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6E0D05-CFBC-FCDD-0359-A164EE0425F0}"/>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4BADCCD-2E9A-2BEE-E1BB-7C160945DD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638F0624-7AC5-FBD0-449D-7C5E41E8EC33}"/>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E86E6050-8721-5B30-E845-723DCE5074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2EFCD340-DA93-4825-1341-9C312E925C3E}"/>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B4C1E967-88B0-13F8-FDC3-4F1E06084E61}"/>
              </a:ext>
            </a:extLst>
          </p:cNvPr>
          <p:cNvSpPr>
            <a:spLocks noGrp="1"/>
          </p:cNvSpPr>
          <p:nvPr>
            <p:ph type="dt" sz="half" idx="10"/>
          </p:nvPr>
        </p:nvSpPr>
        <p:spPr/>
        <p:txBody>
          <a:bodyPr/>
          <a:lstStyle/>
          <a:p>
            <a:r>
              <a:rPr lang="en-US" altLang="zh-TW"/>
              <a:t>Paper ID:7911</a:t>
            </a:r>
            <a:endParaRPr lang="zh-TW" altLang="en-US"/>
          </a:p>
        </p:txBody>
      </p:sp>
      <p:sp>
        <p:nvSpPr>
          <p:cNvPr id="8" name="頁尾版面配置區 7">
            <a:extLst>
              <a:ext uri="{FF2B5EF4-FFF2-40B4-BE49-F238E27FC236}">
                <a16:creationId xmlns:a16="http://schemas.microsoft.com/office/drawing/2014/main" id="{92D48390-D362-37EE-B9AC-D20AC3823CAE}"/>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1B0A4341-D189-5B74-83DD-EAE95973E960}"/>
              </a:ext>
            </a:extLst>
          </p:cNvPr>
          <p:cNvSpPr>
            <a:spLocks noGrp="1"/>
          </p:cNvSpPr>
          <p:nvPr>
            <p:ph type="sldNum" sz="quarter" idx="12"/>
          </p:nvPr>
        </p:nvSpPr>
        <p:spPr/>
        <p:txBody>
          <a:bodyPr/>
          <a:lstStyle/>
          <a:p>
            <a:fld id="{23ECC101-C6F3-469E-834E-28064E797621}" type="slidenum">
              <a:rPr lang="zh-TW" altLang="en-US" smtClean="0"/>
              <a:t>‹#›</a:t>
            </a:fld>
            <a:endParaRPr lang="zh-TW" altLang="en-US"/>
          </a:p>
        </p:txBody>
      </p:sp>
    </p:spTree>
    <p:extLst>
      <p:ext uri="{BB962C8B-B14F-4D97-AF65-F5344CB8AC3E}">
        <p14:creationId xmlns:p14="http://schemas.microsoft.com/office/powerpoint/2010/main" val="1984778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9F88F17-8CEF-86CB-A936-BFAC017E96B9}"/>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098C444A-C4E5-7426-5923-CF0324F784CE}"/>
              </a:ext>
            </a:extLst>
          </p:cNvPr>
          <p:cNvSpPr>
            <a:spLocks noGrp="1"/>
          </p:cNvSpPr>
          <p:nvPr>
            <p:ph type="dt" sz="half" idx="10"/>
          </p:nvPr>
        </p:nvSpPr>
        <p:spPr/>
        <p:txBody>
          <a:bodyPr/>
          <a:lstStyle/>
          <a:p>
            <a:r>
              <a:rPr lang="en-US" altLang="zh-TW"/>
              <a:t>Paper ID:7911</a:t>
            </a:r>
            <a:endParaRPr lang="zh-TW" altLang="en-US"/>
          </a:p>
        </p:txBody>
      </p:sp>
      <p:sp>
        <p:nvSpPr>
          <p:cNvPr id="4" name="頁尾版面配置區 3">
            <a:extLst>
              <a:ext uri="{FF2B5EF4-FFF2-40B4-BE49-F238E27FC236}">
                <a16:creationId xmlns:a16="http://schemas.microsoft.com/office/drawing/2014/main" id="{036ECF8E-08C6-BF6E-AB74-A002F0774066}"/>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22A525ED-2918-1109-627D-8AC581C7D285}"/>
              </a:ext>
            </a:extLst>
          </p:cNvPr>
          <p:cNvSpPr>
            <a:spLocks noGrp="1"/>
          </p:cNvSpPr>
          <p:nvPr>
            <p:ph type="sldNum" sz="quarter" idx="12"/>
          </p:nvPr>
        </p:nvSpPr>
        <p:spPr/>
        <p:txBody>
          <a:bodyPr/>
          <a:lstStyle/>
          <a:p>
            <a:fld id="{23ECC101-C6F3-469E-834E-28064E797621}" type="slidenum">
              <a:rPr lang="zh-TW" altLang="en-US" smtClean="0"/>
              <a:t>‹#›</a:t>
            </a:fld>
            <a:endParaRPr lang="zh-TW" altLang="en-US"/>
          </a:p>
        </p:txBody>
      </p:sp>
    </p:spTree>
    <p:extLst>
      <p:ext uri="{BB962C8B-B14F-4D97-AF65-F5344CB8AC3E}">
        <p14:creationId xmlns:p14="http://schemas.microsoft.com/office/powerpoint/2010/main" val="985488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4F2EB802-E134-F011-4223-F0BB554BDEC1}"/>
              </a:ext>
            </a:extLst>
          </p:cNvPr>
          <p:cNvSpPr>
            <a:spLocks noGrp="1"/>
          </p:cNvSpPr>
          <p:nvPr>
            <p:ph type="dt" sz="half" idx="10"/>
          </p:nvPr>
        </p:nvSpPr>
        <p:spPr/>
        <p:txBody>
          <a:bodyPr/>
          <a:lstStyle/>
          <a:p>
            <a:r>
              <a:rPr lang="en-US" altLang="zh-TW"/>
              <a:t>Paper ID:7911</a:t>
            </a:r>
            <a:endParaRPr lang="zh-TW" altLang="en-US"/>
          </a:p>
        </p:txBody>
      </p:sp>
      <p:sp>
        <p:nvSpPr>
          <p:cNvPr id="3" name="頁尾版面配置區 2">
            <a:extLst>
              <a:ext uri="{FF2B5EF4-FFF2-40B4-BE49-F238E27FC236}">
                <a16:creationId xmlns:a16="http://schemas.microsoft.com/office/drawing/2014/main" id="{51B804A9-3BA7-A20B-3455-0F086088CA2B}"/>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4F6F3E3E-536E-2A4E-5B75-0069A2673F69}"/>
              </a:ext>
            </a:extLst>
          </p:cNvPr>
          <p:cNvSpPr>
            <a:spLocks noGrp="1"/>
          </p:cNvSpPr>
          <p:nvPr>
            <p:ph type="sldNum" sz="quarter" idx="12"/>
          </p:nvPr>
        </p:nvSpPr>
        <p:spPr/>
        <p:txBody>
          <a:bodyPr/>
          <a:lstStyle/>
          <a:p>
            <a:fld id="{23ECC101-C6F3-469E-834E-28064E797621}" type="slidenum">
              <a:rPr lang="zh-TW" altLang="en-US" smtClean="0"/>
              <a:t>‹#›</a:t>
            </a:fld>
            <a:endParaRPr lang="zh-TW" altLang="en-US"/>
          </a:p>
        </p:txBody>
      </p:sp>
    </p:spTree>
    <p:extLst>
      <p:ext uri="{BB962C8B-B14F-4D97-AF65-F5344CB8AC3E}">
        <p14:creationId xmlns:p14="http://schemas.microsoft.com/office/powerpoint/2010/main" val="1139395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EA2F3B-77CD-0FC9-F7A1-DC8E96C9F13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CF4D173A-63A1-F394-AB29-8C17635A95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3C8F5366-3A7F-FEC2-0EF3-582637F281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A06C1211-6FE9-79E4-DF8D-585985C50F7A}"/>
              </a:ext>
            </a:extLst>
          </p:cNvPr>
          <p:cNvSpPr>
            <a:spLocks noGrp="1"/>
          </p:cNvSpPr>
          <p:nvPr>
            <p:ph type="dt" sz="half" idx="10"/>
          </p:nvPr>
        </p:nvSpPr>
        <p:spPr/>
        <p:txBody>
          <a:bodyPr/>
          <a:lstStyle/>
          <a:p>
            <a:r>
              <a:rPr lang="en-US" altLang="zh-TW"/>
              <a:t>Paper ID:7911</a:t>
            </a:r>
            <a:endParaRPr lang="zh-TW" altLang="en-US"/>
          </a:p>
        </p:txBody>
      </p:sp>
      <p:sp>
        <p:nvSpPr>
          <p:cNvPr id="6" name="頁尾版面配置區 5">
            <a:extLst>
              <a:ext uri="{FF2B5EF4-FFF2-40B4-BE49-F238E27FC236}">
                <a16:creationId xmlns:a16="http://schemas.microsoft.com/office/drawing/2014/main" id="{DCA87D5D-07CA-D81A-B595-73791EA96DF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941115A-AEE4-F3DA-1B31-341BDEAC9F55}"/>
              </a:ext>
            </a:extLst>
          </p:cNvPr>
          <p:cNvSpPr>
            <a:spLocks noGrp="1"/>
          </p:cNvSpPr>
          <p:nvPr>
            <p:ph type="sldNum" sz="quarter" idx="12"/>
          </p:nvPr>
        </p:nvSpPr>
        <p:spPr/>
        <p:txBody>
          <a:bodyPr/>
          <a:lstStyle/>
          <a:p>
            <a:fld id="{23ECC101-C6F3-469E-834E-28064E797621}" type="slidenum">
              <a:rPr lang="zh-TW" altLang="en-US" smtClean="0"/>
              <a:t>‹#›</a:t>
            </a:fld>
            <a:endParaRPr lang="zh-TW" altLang="en-US"/>
          </a:p>
        </p:txBody>
      </p:sp>
    </p:spTree>
    <p:extLst>
      <p:ext uri="{BB962C8B-B14F-4D97-AF65-F5344CB8AC3E}">
        <p14:creationId xmlns:p14="http://schemas.microsoft.com/office/powerpoint/2010/main" val="1129857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29E32F-BEB2-7D45-2596-05F6D6E56C8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48AF1014-0AB7-E89E-9D10-3FAFE4C3FB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DD11B0C5-5792-8E4E-68A1-AD80A5E7A5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01879C0-CB6C-EE6E-4616-F63C2611BF0D}"/>
              </a:ext>
            </a:extLst>
          </p:cNvPr>
          <p:cNvSpPr>
            <a:spLocks noGrp="1"/>
          </p:cNvSpPr>
          <p:nvPr>
            <p:ph type="dt" sz="half" idx="10"/>
          </p:nvPr>
        </p:nvSpPr>
        <p:spPr/>
        <p:txBody>
          <a:bodyPr/>
          <a:lstStyle/>
          <a:p>
            <a:r>
              <a:rPr lang="en-US" altLang="zh-TW"/>
              <a:t>Paper ID:7911</a:t>
            </a:r>
            <a:endParaRPr lang="zh-TW" altLang="en-US"/>
          </a:p>
        </p:txBody>
      </p:sp>
      <p:sp>
        <p:nvSpPr>
          <p:cNvPr id="6" name="頁尾版面配置區 5">
            <a:extLst>
              <a:ext uri="{FF2B5EF4-FFF2-40B4-BE49-F238E27FC236}">
                <a16:creationId xmlns:a16="http://schemas.microsoft.com/office/drawing/2014/main" id="{F5BA52D1-0A6F-FE4A-2BA6-FB5628B1808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FA3EABD-9B8F-AA33-0BFB-FCFAFC3704D8}"/>
              </a:ext>
            </a:extLst>
          </p:cNvPr>
          <p:cNvSpPr>
            <a:spLocks noGrp="1"/>
          </p:cNvSpPr>
          <p:nvPr>
            <p:ph type="sldNum" sz="quarter" idx="12"/>
          </p:nvPr>
        </p:nvSpPr>
        <p:spPr/>
        <p:txBody>
          <a:bodyPr/>
          <a:lstStyle/>
          <a:p>
            <a:fld id="{23ECC101-C6F3-469E-834E-28064E797621}" type="slidenum">
              <a:rPr lang="zh-TW" altLang="en-US" smtClean="0"/>
              <a:t>‹#›</a:t>
            </a:fld>
            <a:endParaRPr lang="zh-TW" altLang="en-US"/>
          </a:p>
        </p:txBody>
      </p:sp>
    </p:spTree>
    <p:extLst>
      <p:ext uri="{BB962C8B-B14F-4D97-AF65-F5344CB8AC3E}">
        <p14:creationId xmlns:p14="http://schemas.microsoft.com/office/powerpoint/2010/main" val="469416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07B2F39C-839D-BDE5-8116-D3ED1ED984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A296D6E-0048-972F-A3DC-CA8A036D61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89C24D2-4105-8E51-1E01-B019E44D6F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r>
              <a:rPr lang="en-US" altLang="zh-TW"/>
              <a:t>Paper ID:7911</a:t>
            </a:r>
            <a:endParaRPr lang="zh-TW" altLang="en-US"/>
          </a:p>
        </p:txBody>
      </p:sp>
      <p:sp>
        <p:nvSpPr>
          <p:cNvPr id="5" name="頁尾版面配置區 4">
            <a:extLst>
              <a:ext uri="{FF2B5EF4-FFF2-40B4-BE49-F238E27FC236}">
                <a16:creationId xmlns:a16="http://schemas.microsoft.com/office/drawing/2014/main" id="{04EA5B01-6AF5-8DE5-9D3E-4DD3211DE9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5101841D-A819-F76F-A918-8C0292CF37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3ECC101-C6F3-469E-834E-28064E797621}" type="slidenum">
              <a:rPr lang="zh-TW" altLang="en-US" smtClean="0"/>
              <a:t>‹#›</a:t>
            </a:fld>
            <a:endParaRPr lang="zh-TW" altLang="en-US"/>
          </a:p>
        </p:txBody>
      </p:sp>
    </p:spTree>
    <p:extLst>
      <p:ext uri="{BB962C8B-B14F-4D97-AF65-F5344CB8AC3E}">
        <p14:creationId xmlns:p14="http://schemas.microsoft.com/office/powerpoint/2010/main" val="3503423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5.jpg"/><Relationship Id="rId5" Type="http://schemas.openxmlformats.org/officeDocument/2006/relationships/image" Target="../media/image14.jpe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196423-DDD8-0918-6E87-95137DA6672D}"/>
              </a:ext>
            </a:extLst>
          </p:cNvPr>
          <p:cNvSpPr>
            <a:spLocks noGrp="1"/>
          </p:cNvSpPr>
          <p:nvPr>
            <p:ph type="ctrTitle"/>
          </p:nvPr>
        </p:nvSpPr>
        <p:spPr>
          <a:xfrm>
            <a:off x="1016365" y="2361652"/>
            <a:ext cx="10273844" cy="978591"/>
          </a:xfrm>
        </p:spPr>
        <p:txBody>
          <a:bodyPr>
            <a:normAutofit/>
          </a:bodyPr>
          <a:lstStyle/>
          <a:p>
            <a:r>
              <a:rPr lang="en-US" altLang="zh-TW" sz="3200" b="1" i="0" u="none" strike="noStrike" baseline="0" dirty="0">
                <a:solidFill>
                  <a:srgbClr val="000000"/>
                </a:solidFill>
                <a:latin typeface="Times New Roman" panose="02020603050405020304" pitchFamily="18" charset="0"/>
              </a:rPr>
              <a:t> Constructing an Optimized Hyperparameter Model for Early Fatty Liver Detection Based on NASRL </a:t>
            </a:r>
            <a:endParaRPr lang="zh-TW" altLang="en-US" sz="8800" b="1" dirty="0"/>
          </a:p>
        </p:txBody>
      </p:sp>
      <p:sp>
        <p:nvSpPr>
          <p:cNvPr id="3" name="副標題 2">
            <a:extLst>
              <a:ext uri="{FF2B5EF4-FFF2-40B4-BE49-F238E27FC236}">
                <a16:creationId xmlns:a16="http://schemas.microsoft.com/office/drawing/2014/main" id="{36C837E8-8C6D-B717-4CEE-7021C3C761C5}"/>
              </a:ext>
            </a:extLst>
          </p:cNvPr>
          <p:cNvSpPr>
            <a:spLocks noGrp="1"/>
          </p:cNvSpPr>
          <p:nvPr>
            <p:ph type="subTitle" idx="1"/>
          </p:nvPr>
        </p:nvSpPr>
        <p:spPr>
          <a:xfrm>
            <a:off x="1016365" y="3588892"/>
            <a:ext cx="10159269" cy="1655762"/>
          </a:xfrm>
        </p:spPr>
        <p:txBody>
          <a:bodyPr>
            <a:normAutofit/>
          </a:bodyPr>
          <a:lstStyle/>
          <a:p>
            <a:r>
              <a:rPr lang="fr-FR" altLang="zh-TW" sz="2000" b="1" i="1" dirty="0">
                <a:solidFill>
                  <a:srgbClr val="000000"/>
                </a:solidFill>
                <a:effectLst/>
                <a:highlight>
                  <a:srgbClr val="FFFFFF"/>
                </a:highlight>
                <a:latin typeface="Times New Roman" panose="02020603050405020304" pitchFamily="18" charset="0"/>
                <a:cs typeface="Times New Roman" panose="02020603050405020304" pitchFamily="18" charset="0"/>
              </a:rPr>
              <a:t>Hong-Kun Lin</a:t>
            </a:r>
            <a:r>
              <a:rPr lang="fr-FR" altLang="zh-TW" sz="2000" b="1" i="1" baseline="30000" dirty="0">
                <a:solidFill>
                  <a:srgbClr val="000000"/>
                </a:solidFill>
                <a:effectLst/>
                <a:highlight>
                  <a:srgbClr val="FFFFFF"/>
                </a:highlight>
                <a:latin typeface="Times New Roman" panose="02020603050405020304" pitchFamily="18" charset="0"/>
                <a:cs typeface="Times New Roman" panose="02020603050405020304" pitchFamily="18" charset="0"/>
              </a:rPr>
              <a:t>1</a:t>
            </a:r>
            <a:r>
              <a:rPr lang="fr-FR" altLang="zh-TW" sz="2000" b="0" i="1"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US" altLang="zh-TW" sz="2000" i="1" dirty="0">
                <a:solidFill>
                  <a:srgbClr val="000000"/>
                </a:solidFill>
                <a:highlight>
                  <a:srgbClr val="FFFFFF"/>
                </a:highlight>
                <a:latin typeface="Times New Roman" panose="02020603050405020304" pitchFamily="18" charset="0"/>
                <a:cs typeface="Times New Roman" panose="02020603050405020304" pitchFamily="18" charset="0"/>
              </a:rPr>
              <a:t>Hao</a:t>
            </a:r>
            <a:r>
              <a:rPr lang="fr-FR" altLang="zh-TW" sz="2000" b="0" i="1"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fr-FR" altLang="zh-TW" sz="2000" i="1" dirty="0">
                <a:solidFill>
                  <a:srgbClr val="000000"/>
                </a:solidFill>
                <a:highlight>
                  <a:srgbClr val="FFFFFF"/>
                </a:highlight>
                <a:latin typeface="Times New Roman" panose="02020603050405020304" pitchFamily="18" charset="0"/>
                <a:cs typeface="Times New Roman" panose="02020603050405020304" pitchFamily="18" charset="0"/>
              </a:rPr>
              <a:t>J</a:t>
            </a:r>
            <a:r>
              <a:rPr lang="fr-FR" altLang="zh-TW" sz="2000" b="0" i="1" dirty="0">
                <a:solidFill>
                  <a:srgbClr val="000000"/>
                </a:solidFill>
                <a:effectLst/>
                <a:highlight>
                  <a:srgbClr val="FFFFFF"/>
                </a:highlight>
                <a:latin typeface="Times New Roman" panose="02020603050405020304" pitchFamily="18" charset="0"/>
                <a:cs typeface="Times New Roman" panose="02020603050405020304" pitchFamily="18" charset="0"/>
              </a:rPr>
              <a:t>en </a:t>
            </a:r>
            <a:r>
              <a:rPr lang="fr-FR" altLang="zh-TW" sz="2000" i="1" dirty="0">
                <a:solidFill>
                  <a:srgbClr val="000000"/>
                </a:solidFill>
                <a:highlight>
                  <a:srgbClr val="FFFFFF"/>
                </a:highlight>
                <a:latin typeface="Times New Roman" panose="02020603050405020304" pitchFamily="18" charset="0"/>
                <a:cs typeface="Times New Roman" panose="02020603050405020304" pitchFamily="18" charset="0"/>
              </a:rPr>
              <a:t>Wang</a:t>
            </a:r>
            <a:r>
              <a:rPr lang="fr-FR" altLang="zh-TW" sz="2000" i="1" baseline="30000" dirty="0">
                <a:solidFill>
                  <a:srgbClr val="000000"/>
                </a:solidFill>
                <a:highlight>
                  <a:srgbClr val="FFFFFF"/>
                </a:highlight>
                <a:latin typeface="Times New Roman" panose="02020603050405020304" pitchFamily="18" charset="0"/>
                <a:cs typeface="Times New Roman" panose="02020603050405020304" pitchFamily="18" charset="0"/>
              </a:rPr>
              <a:t>2</a:t>
            </a:r>
            <a:r>
              <a:rPr lang="fr-FR" altLang="zh-TW" sz="2000" b="0" i="1"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fr-FR" altLang="zh-TW" sz="2000" i="1" dirty="0" err="1">
                <a:solidFill>
                  <a:srgbClr val="000000"/>
                </a:solidFill>
                <a:highlight>
                  <a:srgbClr val="FFFFFF"/>
                </a:highlight>
                <a:latin typeface="Times New Roman" panose="02020603050405020304" pitchFamily="18" charset="0"/>
                <a:cs typeface="Times New Roman" panose="02020603050405020304" pitchFamily="18" charset="0"/>
              </a:rPr>
              <a:t>Shao</a:t>
            </a:r>
            <a:r>
              <a:rPr lang="fr-FR" altLang="zh-TW" sz="2000" b="0" i="1" dirty="0">
                <a:solidFill>
                  <a:srgbClr val="000000"/>
                </a:solidFill>
                <a:effectLst/>
                <a:highlight>
                  <a:srgbClr val="FFFFFF"/>
                </a:highlight>
                <a:latin typeface="Times New Roman" panose="02020603050405020304" pitchFamily="18" charset="0"/>
                <a:cs typeface="Times New Roman" panose="02020603050405020304" pitchFamily="18" charset="0"/>
              </a:rPr>
              <a:t>-Pu Lu</a:t>
            </a:r>
            <a:r>
              <a:rPr lang="fr-FR" altLang="zh-TW" sz="2000" b="0" i="1" baseline="30000" dirty="0">
                <a:solidFill>
                  <a:srgbClr val="000000"/>
                </a:solidFill>
                <a:effectLst/>
                <a:highlight>
                  <a:srgbClr val="FFFFFF"/>
                </a:highlight>
                <a:latin typeface="Times New Roman" panose="02020603050405020304" pitchFamily="18" charset="0"/>
                <a:cs typeface="Times New Roman" panose="02020603050405020304" pitchFamily="18" charset="0"/>
              </a:rPr>
              <a:t>3</a:t>
            </a:r>
            <a:r>
              <a:rPr lang="fr-FR" altLang="zh-TW" sz="2000" b="0" i="1"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fr-FR" altLang="zh-TW" sz="2000" b="1" i="1" dirty="0">
                <a:solidFill>
                  <a:srgbClr val="000000"/>
                </a:solidFill>
                <a:effectLst/>
                <a:highlight>
                  <a:srgbClr val="FFFFFF"/>
                </a:highlight>
                <a:latin typeface="Times New Roman" panose="02020603050405020304" pitchFamily="18" charset="0"/>
                <a:cs typeface="Times New Roman" panose="02020603050405020304" pitchFamily="18" charset="0"/>
              </a:rPr>
              <a:t>Chia-Yen Lee</a:t>
            </a:r>
            <a:r>
              <a:rPr lang="fr-FR" altLang="zh-TW" sz="2000" b="1" i="1" baseline="30000" dirty="0">
                <a:solidFill>
                  <a:srgbClr val="000000"/>
                </a:solidFill>
                <a:highlight>
                  <a:srgbClr val="FFFFFF"/>
                </a:highlight>
                <a:latin typeface="Times New Roman" panose="02020603050405020304" pitchFamily="18" charset="0"/>
                <a:cs typeface="Times New Roman" panose="02020603050405020304" pitchFamily="18" charset="0"/>
              </a:rPr>
              <a:t>3</a:t>
            </a:r>
            <a:r>
              <a:rPr lang="fr-FR" altLang="zh-TW" sz="2000" b="1" i="1" baseline="3000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r>
              <a:rPr lang="fr-FR" altLang="zh-TW" sz="2000" i="1" dirty="0" err="1">
                <a:solidFill>
                  <a:srgbClr val="000000"/>
                </a:solidFill>
                <a:highlight>
                  <a:srgbClr val="FFFFFF"/>
                </a:highlight>
                <a:latin typeface="Times New Roman" panose="02020603050405020304" pitchFamily="18" charset="0"/>
                <a:cs typeface="Times New Roman" panose="02020603050405020304" pitchFamily="18" charset="0"/>
              </a:rPr>
              <a:t>Presenter</a:t>
            </a:r>
            <a:r>
              <a:rPr lang="fr-FR" altLang="zh-TW" sz="2000" i="1" dirty="0">
                <a:solidFill>
                  <a:srgbClr val="000000"/>
                </a:solidFill>
                <a:highlight>
                  <a:srgbClr val="FFFFFF"/>
                </a:highlight>
                <a:latin typeface="Times New Roman" panose="02020603050405020304" pitchFamily="18" charset="0"/>
                <a:cs typeface="Times New Roman" panose="02020603050405020304" pitchFamily="18" charset="0"/>
              </a:rPr>
              <a:t>: Hong-Kun Lin</a:t>
            </a:r>
          </a:p>
          <a:p>
            <a:endParaRPr lang="zh-TW" altLang="en-US" sz="1800" i="1" dirty="0">
              <a:solidFill>
                <a:srgbClr val="000000"/>
              </a:solidFill>
              <a:highlight>
                <a:srgbClr val="FFFFFF"/>
              </a:highlight>
              <a:latin typeface="Times New Roman" panose="02020603050405020304" pitchFamily="18" charset="0"/>
              <a:cs typeface="Times New Roman" panose="02020603050405020304" pitchFamily="18" charset="0"/>
            </a:endParaRPr>
          </a:p>
        </p:txBody>
      </p:sp>
      <p:sp>
        <p:nvSpPr>
          <p:cNvPr id="5" name="文字方塊 4">
            <a:extLst>
              <a:ext uri="{FF2B5EF4-FFF2-40B4-BE49-F238E27FC236}">
                <a16:creationId xmlns:a16="http://schemas.microsoft.com/office/drawing/2014/main" id="{72957C7B-F6AB-8F6B-4EAB-59656D917A17}"/>
              </a:ext>
            </a:extLst>
          </p:cNvPr>
          <p:cNvSpPr txBox="1"/>
          <p:nvPr/>
        </p:nvSpPr>
        <p:spPr>
          <a:xfrm>
            <a:off x="1016365" y="4580539"/>
            <a:ext cx="10273844" cy="923330"/>
          </a:xfrm>
          <a:prstGeom prst="rect">
            <a:avLst/>
          </a:prstGeom>
          <a:noFill/>
        </p:spPr>
        <p:txBody>
          <a:bodyPr wrap="square">
            <a:spAutoFit/>
          </a:bodyPr>
          <a:lstStyle/>
          <a:p>
            <a:r>
              <a:rPr lang="fr-FR" altLang="zh-TW" sz="1800" i="1" baseline="30000" dirty="0">
                <a:solidFill>
                  <a:srgbClr val="000000"/>
                </a:solidFill>
                <a:latin typeface="Times New Roman" panose="02020603050405020304" pitchFamily="18" charset="0"/>
                <a:cs typeface="Times New Roman" panose="02020603050405020304" pitchFamily="18" charset="0"/>
              </a:rPr>
              <a:t>1</a:t>
            </a:r>
            <a:r>
              <a:rPr lang="fr-FR" altLang="zh-TW" sz="1800" i="1" dirty="0">
                <a:solidFill>
                  <a:srgbClr val="000000"/>
                </a:solidFill>
                <a:latin typeface="Times New Roman" panose="02020603050405020304" pitchFamily="18" charset="0"/>
                <a:cs typeface="Times New Roman" panose="02020603050405020304" pitchFamily="18" charset="0"/>
              </a:rPr>
              <a:t>Department of </a:t>
            </a:r>
            <a:r>
              <a:rPr lang="fr-FR" altLang="zh-TW" sz="1800" i="1" dirty="0" err="1">
                <a:solidFill>
                  <a:srgbClr val="000000"/>
                </a:solidFill>
                <a:latin typeface="Times New Roman" panose="02020603050405020304" pitchFamily="18" charset="0"/>
                <a:cs typeface="Times New Roman" panose="02020603050405020304" pitchFamily="18" charset="0"/>
              </a:rPr>
              <a:t>Biomedical</a:t>
            </a:r>
            <a:r>
              <a:rPr lang="fr-FR" altLang="zh-TW" sz="1800" i="1" dirty="0">
                <a:solidFill>
                  <a:srgbClr val="000000"/>
                </a:solidFill>
                <a:latin typeface="Times New Roman" panose="02020603050405020304" pitchFamily="18" charset="0"/>
                <a:cs typeface="Times New Roman" panose="02020603050405020304" pitchFamily="18" charset="0"/>
              </a:rPr>
              <a:t> Engineering,</a:t>
            </a:r>
            <a:r>
              <a:rPr lang="en-US" altLang="zh-TW" sz="1800" i="1" dirty="0">
                <a:solidFill>
                  <a:srgbClr val="000000"/>
                </a:solidFill>
                <a:latin typeface="Times New Roman" panose="02020603050405020304" pitchFamily="18" charset="0"/>
                <a:cs typeface="Times New Roman" panose="02020603050405020304" pitchFamily="18" charset="0"/>
              </a:rPr>
              <a:t> National Yang Ming Chiao Tung University, Taiwan</a:t>
            </a:r>
          </a:p>
          <a:p>
            <a:r>
              <a:rPr lang="en-US" altLang="zh-TW" sz="1800" i="1" baseline="30000" dirty="0">
                <a:solidFill>
                  <a:srgbClr val="000000"/>
                </a:solidFill>
                <a:latin typeface="Times New Roman" panose="02020603050405020304" pitchFamily="18" charset="0"/>
                <a:cs typeface="Times New Roman" panose="02020603050405020304" pitchFamily="18" charset="0"/>
              </a:rPr>
              <a:t>2</a:t>
            </a:r>
            <a:r>
              <a:rPr lang="fr-FR" altLang="zh-TW" sz="1800" i="1" dirty="0" err="1">
                <a:solidFill>
                  <a:srgbClr val="000000"/>
                </a:solidFill>
                <a:latin typeface="Times New Roman" panose="02020603050405020304" pitchFamily="18" charset="0"/>
                <a:cs typeface="Times New Roman" panose="02020603050405020304" pitchFamily="18" charset="0"/>
              </a:rPr>
              <a:t>Department</a:t>
            </a:r>
            <a:r>
              <a:rPr lang="fr-FR" altLang="zh-TW" sz="1800" i="1" dirty="0">
                <a:solidFill>
                  <a:srgbClr val="000000"/>
                </a:solidFill>
                <a:latin typeface="Times New Roman" panose="02020603050405020304" pitchFamily="18" charset="0"/>
                <a:cs typeface="Times New Roman" panose="02020603050405020304" pitchFamily="18" charset="0"/>
              </a:rPr>
              <a:t> of </a:t>
            </a:r>
            <a:r>
              <a:rPr lang="fr-FR" altLang="zh-TW" sz="1800" i="1" dirty="0" err="1">
                <a:solidFill>
                  <a:srgbClr val="000000"/>
                </a:solidFill>
                <a:latin typeface="Times New Roman" panose="02020603050405020304" pitchFamily="18" charset="0"/>
                <a:cs typeface="Times New Roman" panose="02020603050405020304" pitchFamily="18" charset="0"/>
              </a:rPr>
              <a:t>Biomedical</a:t>
            </a:r>
            <a:r>
              <a:rPr lang="fr-FR" altLang="zh-TW" sz="1800" i="1" dirty="0">
                <a:solidFill>
                  <a:srgbClr val="000000"/>
                </a:solidFill>
                <a:latin typeface="Times New Roman" panose="02020603050405020304" pitchFamily="18" charset="0"/>
                <a:cs typeface="Times New Roman" panose="02020603050405020304" pitchFamily="18" charset="0"/>
              </a:rPr>
              <a:t> Engineering, </a:t>
            </a:r>
            <a:r>
              <a:rPr lang="en-US" altLang="zh-TW" sz="1800" i="1" dirty="0">
                <a:solidFill>
                  <a:srgbClr val="000000"/>
                </a:solidFill>
                <a:latin typeface="Times New Roman" panose="02020603050405020304" pitchFamily="18" charset="0"/>
                <a:cs typeface="Times New Roman" panose="02020603050405020304" pitchFamily="18" charset="0"/>
              </a:rPr>
              <a:t>National Taiwan University, Taiwan</a:t>
            </a:r>
            <a:endParaRPr lang="fr-FR" altLang="zh-TW" sz="1800" i="1" dirty="0">
              <a:solidFill>
                <a:srgbClr val="000000"/>
              </a:solidFill>
              <a:latin typeface="Times New Roman" panose="02020603050405020304" pitchFamily="18" charset="0"/>
              <a:cs typeface="Times New Roman" panose="02020603050405020304" pitchFamily="18" charset="0"/>
            </a:endParaRPr>
          </a:p>
          <a:p>
            <a:r>
              <a:rPr lang="en-US" altLang="zh-TW" i="1" baseline="30000" dirty="0">
                <a:solidFill>
                  <a:srgbClr val="000000"/>
                </a:solidFill>
                <a:latin typeface="Times New Roman" panose="02020603050405020304" pitchFamily="18" charset="0"/>
                <a:cs typeface="Times New Roman" panose="02020603050405020304" pitchFamily="18" charset="0"/>
              </a:rPr>
              <a:t>3</a:t>
            </a:r>
            <a:r>
              <a:rPr lang="fr-FR" altLang="zh-TW" i="1" dirty="0" err="1">
                <a:solidFill>
                  <a:srgbClr val="000000"/>
                </a:solidFill>
                <a:latin typeface="Times New Roman" panose="02020603050405020304" pitchFamily="18" charset="0"/>
                <a:cs typeface="Times New Roman" panose="02020603050405020304" pitchFamily="18" charset="0"/>
              </a:rPr>
              <a:t>Department</a:t>
            </a:r>
            <a:r>
              <a:rPr lang="fr-FR" altLang="zh-TW" i="1" dirty="0">
                <a:solidFill>
                  <a:srgbClr val="000000"/>
                </a:solidFill>
                <a:latin typeface="Times New Roman" panose="02020603050405020304" pitchFamily="18" charset="0"/>
                <a:cs typeface="Times New Roman" panose="02020603050405020304" pitchFamily="18" charset="0"/>
              </a:rPr>
              <a:t> of </a:t>
            </a:r>
            <a:r>
              <a:rPr lang="fr-FR" altLang="zh-TW" i="1" dirty="0" err="1">
                <a:solidFill>
                  <a:srgbClr val="000000"/>
                </a:solidFill>
                <a:latin typeface="Times New Roman" panose="02020603050405020304" pitchFamily="18" charset="0"/>
                <a:cs typeface="Times New Roman" panose="02020603050405020304" pitchFamily="18" charset="0"/>
              </a:rPr>
              <a:t>Electrical</a:t>
            </a:r>
            <a:r>
              <a:rPr lang="fr-FR" altLang="zh-TW" i="1" dirty="0">
                <a:solidFill>
                  <a:srgbClr val="000000"/>
                </a:solidFill>
                <a:latin typeface="Times New Roman" panose="02020603050405020304" pitchFamily="18" charset="0"/>
                <a:cs typeface="Times New Roman" panose="02020603050405020304" pitchFamily="18" charset="0"/>
              </a:rPr>
              <a:t> Engineering, National United </a:t>
            </a:r>
            <a:r>
              <a:rPr lang="en-US" altLang="zh-TW" sz="1800" i="1" dirty="0">
                <a:solidFill>
                  <a:srgbClr val="000000"/>
                </a:solidFill>
                <a:latin typeface="Times New Roman" panose="02020603050405020304" pitchFamily="18" charset="0"/>
                <a:cs typeface="Times New Roman" panose="02020603050405020304" pitchFamily="18" charset="0"/>
              </a:rPr>
              <a:t>University, Taiwan</a:t>
            </a:r>
            <a:endParaRPr lang="en-US" altLang="zh-TW" i="1" dirty="0">
              <a:solidFill>
                <a:srgbClr val="000000"/>
              </a:solidFill>
              <a:latin typeface="Times New Roman" panose="02020603050405020304" pitchFamily="18" charset="0"/>
              <a:cs typeface="Times New Roman" panose="02020603050405020304" pitchFamily="18" charset="0"/>
            </a:endParaRPr>
          </a:p>
        </p:txBody>
      </p:sp>
      <p:sp>
        <p:nvSpPr>
          <p:cNvPr id="7" name="文字方塊 6">
            <a:extLst>
              <a:ext uri="{FF2B5EF4-FFF2-40B4-BE49-F238E27FC236}">
                <a16:creationId xmlns:a16="http://schemas.microsoft.com/office/drawing/2014/main" id="{555B556D-0199-D8BB-9EDC-FE4DB71CF0E7}"/>
              </a:ext>
            </a:extLst>
          </p:cNvPr>
          <p:cNvSpPr txBox="1"/>
          <p:nvPr/>
        </p:nvSpPr>
        <p:spPr>
          <a:xfrm>
            <a:off x="1016365" y="6082453"/>
            <a:ext cx="2216927" cy="369332"/>
          </a:xfrm>
          <a:prstGeom prst="rect">
            <a:avLst/>
          </a:prstGeom>
          <a:noFill/>
        </p:spPr>
        <p:txBody>
          <a:bodyPr wrap="square" rtlCol="0">
            <a:spAutoFit/>
          </a:bodyPr>
          <a:lstStyle/>
          <a:p>
            <a:r>
              <a:rPr lang="en-US" altLang="zh-TW" i="1" dirty="0">
                <a:solidFill>
                  <a:srgbClr val="000000"/>
                </a:solidFill>
                <a:latin typeface="Times New Roman" panose="02020603050405020304" pitchFamily="18" charset="0"/>
                <a:cs typeface="Times New Roman" panose="02020603050405020304" pitchFamily="18" charset="0"/>
              </a:rPr>
              <a:t>Paper ID:G3-019</a:t>
            </a:r>
            <a:endParaRPr lang="zh-TW" altLang="en-US" i="1" dirty="0">
              <a:solidFill>
                <a:srgbClr val="000000"/>
              </a:solidFill>
              <a:latin typeface="Times New Roman" panose="02020603050405020304" pitchFamily="18" charset="0"/>
              <a:cs typeface="Times New Roman" panose="02020603050405020304" pitchFamily="18" charset="0"/>
            </a:endParaRPr>
          </a:p>
        </p:txBody>
      </p:sp>
      <p:sp>
        <p:nvSpPr>
          <p:cNvPr id="8" name="文字方塊 7">
            <a:extLst>
              <a:ext uri="{FF2B5EF4-FFF2-40B4-BE49-F238E27FC236}">
                <a16:creationId xmlns:a16="http://schemas.microsoft.com/office/drawing/2014/main" id="{AC6C7F1A-0DFC-8E7E-FF36-964A16E927B2}"/>
              </a:ext>
            </a:extLst>
          </p:cNvPr>
          <p:cNvSpPr txBox="1"/>
          <p:nvPr/>
        </p:nvSpPr>
        <p:spPr>
          <a:xfrm>
            <a:off x="4067650" y="6078552"/>
            <a:ext cx="4039013" cy="369332"/>
          </a:xfrm>
          <a:prstGeom prst="rect">
            <a:avLst/>
          </a:prstGeom>
          <a:noFill/>
        </p:spPr>
        <p:txBody>
          <a:bodyPr wrap="square" rtlCol="0">
            <a:spAutoFit/>
          </a:bodyPr>
          <a:lstStyle/>
          <a:p>
            <a:r>
              <a:rPr lang="en-US" altLang="zh-TW" i="1" dirty="0">
                <a:solidFill>
                  <a:srgbClr val="000000"/>
                </a:solidFill>
                <a:latin typeface="Times New Roman" panose="02020603050405020304" pitchFamily="18" charset="0"/>
                <a:cs typeface="Times New Roman" panose="02020603050405020304" pitchFamily="18" charset="0"/>
              </a:rPr>
              <a:t>Author Email: windspeak122@gmail.com</a:t>
            </a:r>
            <a:endParaRPr lang="zh-TW" altLang="en-US" i="1" dirty="0">
              <a:solidFill>
                <a:srgbClr val="000000"/>
              </a:solidFill>
              <a:latin typeface="Times New Roman" panose="02020603050405020304" pitchFamily="18" charset="0"/>
              <a:cs typeface="Times New Roman" panose="02020603050405020304" pitchFamily="18" charset="0"/>
            </a:endParaRPr>
          </a:p>
        </p:txBody>
      </p:sp>
      <p:pic>
        <p:nvPicPr>
          <p:cNvPr id="9" name="圖片 8" descr="一張含有 字型, 文字, 圖形, 標誌 的圖片&#10;&#10;自動產生的描述">
            <a:extLst>
              <a:ext uri="{FF2B5EF4-FFF2-40B4-BE49-F238E27FC236}">
                <a16:creationId xmlns:a16="http://schemas.microsoft.com/office/drawing/2014/main" id="{CFF0BEDB-8ACD-CF4F-35FA-5F8F50D8AE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3224" y="5906281"/>
            <a:ext cx="2432410" cy="638507"/>
          </a:xfrm>
          <a:prstGeom prst="rect">
            <a:avLst/>
          </a:prstGeom>
        </p:spPr>
      </p:pic>
      <p:sp>
        <p:nvSpPr>
          <p:cNvPr id="10" name="文字方塊 9">
            <a:extLst>
              <a:ext uri="{FF2B5EF4-FFF2-40B4-BE49-F238E27FC236}">
                <a16:creationId xmlns:a16="http://schemas.microsoft.com/office/drawing/2014/main" id="{F8F8B0BB-6F08-77B5-696B-E31EC95AAC55}"/>
              </a:ext>
            </a:extLst>
          </p:cNvPr>
          <p:cNvSpPr txBox="1"/>
          <p:nvPr/>
        </p:nvSpPr>
        <p:spPr>
          <a:xfrm>
            <a:off x="9577582" y="6051842"/>
            <a:ext cx="2340098" cy="276999"/>
          </a:xfrm>
          <a:prstGeom prst="rect">
            <a:avLst/>
          </a:prstGeom>
          <a:noFill/>
        </p:spPr>
        <p:txBody>
          <a:bodyPr wrap="square" rtlCol="0">
            <a:spAutoFit/>
          </a:bodyPr>
          <a:lstStyle/>
          <a:p>
            <a:r>
              <a:rPr lang="fr-FR" altLang="zh-TW" sz="1200" b="1" dirty="0">
                <a:solidFill>
                  <a:schemeClr val="bg2">
                    <a:lumMod val="50000"/>
                  </a:schemeClr>
                </a:solidFill>
                <a:latin typeface="Times New Roman" panose="02020603050405020304" pitchFamily="18" charset="0"/>
                <a:cs typeface="Times New Roman" panose="02020603050405020304" pitchFamily="18" charset="0"/>
              </a:rPr>
              <a:t>National United </a:t>
            </a:r>
            <a:r>
              <a:rPr lang="en-US" altLang="zh-TW" sz="1200" b="1" dirty="0">
                <a:solidFill>
                  <a:schemeClr val="bg2">
                    <a:lumMod val="50000"/>
                  </a:schemeClr>
                </a:solidFill>
                <a:latin typeface="Times New Roman" panose="02020603050405020304" pitchFamily="18" charset="0"/>
                <a:cs typeface="Times New Roman" panose="02020603050405020304" pitchFamily="18" charset="0"/>
              </a:rPr>
              <a:t>University</a:t>
            </a:r>
            <a:endParaRPr lang="zh-TW" altLang="en-US" sz="1200" b="1"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12" name="文字方塊 11">
            <a:extLst>
              <a:ext uri="{FF2B5EF4-FFF2-40B4-BE49-F238E27FC236}">
                <a16:creationId xmlns:a16="http://schemas.microsoft.com/office/drawing/2014/main" id="{9153EA4D-C648-B401-6EB7-91D775DEED7C}"/>
              </a:ext>
            </a:extLst>
          </p:cNvPr>
          <p:cNvSpPr txBox="1"/>
          <p:nvPr/>
        </p:nvSpPr>
        <p:spPr>
          <a:xfrm>
            <a:off x="4383882" y="843905"/>
            <a:ext cx="3406547" cy="769441"/>
          </a:xfrm>
          <a:prstGeom prst="rect">
            <a:avLst/>
          </a:prstGeom>
          <a:noFill/>
        </p:spPr>
        <p:txBody>
          <a:bodyPr wrap="square" rtlCol="0">
            <a:spAutoFit/>
          </a:bodyPr>
          <a:lstStyle/>
          <a:p>
            <a:r>
              <a:rPr lang="en-US" altLang="zh-TW"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TSBME2024</a:t>
            </a:r>
            <a:endParaRPr lang="zh-TW" altLang="en-US" sz="4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0486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4A309029-84FF-A490-3F0C-D7DADBA22AC5}"/>
              </a:ext>
            </a:extLst>
          </p:cNvPr>
          <p:cNvSpPr>
            <a:spLocks noGrp="1"/>
          </p:cNvSpPr>
          <p:nvPr>
            <p:ph type="dt" sz="half" idx="10"/>
          </p:nvPr>
        </p:nvSpPr>
        <p:spPr/>
        <p:txBody>
          <a:bodyPr/>
          <a:lstStyle/>
          <a:p>
            <a:r>
              <a:rPr lang="en-US" altLang="zh-TW"/>
              <a:t>Paper ID: G3-019</a:t>
            </a:r>
            <a:endParaRPr lang="zh-TW" altLang="en-US" dirty="0"/>
          </a:p>
        </p:txBody>
      </p:sp>
      <p:sp>
        <p:nvSpPr>
          <p:cNvPr id="5" name="投影片編號版面配置區 4">
            <a:extLst>
              <a:ext uri="{FF2B5EF4-FFF2-40B4-BE49-F238E27FC236}">
                <a16:creationId xmlns:a16="http://schemas.microsoft.com/office/drawing/2014/main" id="{E6A23E58-16B4-2194-3B14-0081D78A101E}"/>
              </a:ext>
            </a:extLst>
          </p:cNvPr>
          <p:cNvSpPr>
            <a:spLocks noGrp="1"/>
          </p:cNvSpPr>
          <p:nvPr>
            <p:ph type="sldNum" sz="quarter" idx="12"/>
          </p:nvPr>
        </p:nvSpPr>
        <p:spPr/>
        <p:txBody>
          <a:bodyPr/>
          <a:lstStyle/>
          <a:p>
            <a:fld id="{23ECC101-C6F3-469E-834E-28064E797621}" type="slidenum">
              <a:rPr lang="zh-TW" altLang="en-US" smtClean="0"/>
              <a:pPr/>
              <a:t>10</a:t>
            </a:fld>
            <a:endParaRPr lang="zh-TW" altLang="en-US" dirty="0"/>
          </a:p>
        </p:txBody>
      </p:sp>
      <p:sp>
        <p:nvSpPr>
          <p:cNvPr id="6" name="矩形 5">
            <a:extLst>
              <a:ext uri="{FF2B5EF4-FFF2-40B4-BE49-F238E27FC236}">
                <a16:creationId xmlns:a16="http://schemas.microsoft.com/office/drawing/2014/main" id="{2101BF18-1873-FFAD-6855-8B4D52649B0F}"/>
              </a:ext>
            </a:extLst>
          </p:cNvPr>
          <p:cNvSpPr/>
          <p:nvPr/>
        </p:nvSpPr>
        <p:spPr>
          <a:xfrm>
            <a:off x="1" y="0"/>
            <a:ext cx="12192000" cy="923109"/>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800" b="1" dirty="0">
                <a:latin typeface="微軟正黑體" panose="020B0604030504040204" pitchFamily="34" charset="-120"/>
                <a:ea typeface="微軟正黑體" panose="020B0604030504040204" pitchFamily="34" charset="-120"/>
                <a:cs typeface="Times New Roman" panose="02020603050405020304" pitchFamily="18" charset="0"/>
              </a:rPr>
              <a:t>3.</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800" b="1" dirty="0">
                <a:latin typeface="微軟正黑體" panose="020B0604030504040204" pitchFamily="34" charset="-120"/>
                <a:ea typeface="微軟正黑體" panose="020B0604030504040204" pitchFamily="34" charset="-120"/>
                <a:cs typeface="Times New Roman" panose="02020603050405020304" pitchFamily="18" charset="0"/>
              </a:rPr>
              <a:t>Results - Inner data</a:t>
            </a:r>
            <a:endPar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7" name="矩形 6">
            <a:extLst>
              <a:ext uri="{FF2B5EF4-FFF2-40B4-BE49-F238E27FC236}">
                <a16:creationId xmlns:a16="http://schemas.microsoft.com/office/drawing/2014/main" id="{8D5176B5-D280-ECDD-9466-CD978E80BE93}"/>
              </a:ext>
            </a:extLst>
          </p:cNvPr>
          <p:cNvSpPr/>
          <p:nvPr/>
        </p:nvSpPr>
        <p:spPr>
          <a:xfrm>
            <a:off x="733697" y="1506583"/>
            <a:ext cx="104503" cy="81860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3" name="表格 2">
            <a:extLst>
              <a:ext uri="{FF2B5EF4-FFF2-40B4-BE49-F238E27FC236}">
                <a16:creationId xmlns:a16="http://schemas.microsoft.com/office/drawing/2014/main" id="{D65CB545-9812-2D33-1A67-6DAFA5104F54}"/>
              </a:ext>
            </a:extLst>
          </p:cNvPr>
          <p:cNvGraphicFramePr>
            <a:graphicFrameLocks noGrp="1"/>
          </p:cNvGraphicFramePr>
          <p:nvPr>
            <p:extLst>
              <p:ext uri="{D42A27DB-BD31-4B8C-83A1-F6EECF244321}">
                <p14:modId xmlns:p14="http://schemas.microsoft.com/office/powerpoint/2010/main" val="1202267733"/>
              </p:ext>
            </p:extLst>
          </p:nvPr>
        </p:nvGraphicFramePr>
        <p:xfrm>
          <a:off x="785948" y="2972304"/>
          <a:ext cx="10812018" cy="1188720"/>
        </p:xfrm>
        <a:graphic>
          <a:graphicData uri="http://schemas.openxmlformats.org/drawingml/2006/table">
            <a:tbl>
              <a:tblPr firstRow="1" bandRow="1">
                <a:tableStyleId>{5C22544A-7EE6-4342-B048-85BDC9FD1C3A}</a:tableStyleId>
              </a:tblPr>
              <a:tblGrid>
                <a:gridCol w="1802003">
                  <a:extLst>
                    <a:ext uri="{9D8B030D-6E8A-4147-A177-3AD203B41FA5}">
                      <a16:colId xmlns:a16="http://schemas.microsoft.com/office/drawing/2014/main" val="887322294"/>
                    </a:ext>
                  </a:extLst>
                </a:gridCol>
                <a:gridCol w="1802003">
                  <a:extLst>
                    <a:ext uri="{9D8B030D-6E8A-4147-A177-3AD203B41FA5}">
                      <a16:colId xmlns:a16="http://schemas.microsoft.com/office/drawing/2014/main" val="1070746830"/>
                    </a:ext>
                  </a:extLst>
                </a:gridCol>
                <a:gridCol w="1802003">
                  <a:extLst>
                    <a:ext uri="{9D8B030D-6E8A-4147-A177-3AD203B41FA5}">
                      <a16:colId xmlns:a16="http://schemas.microsoft.com/office/drawing/2014/main" val="2289717575"/>
                    </a:ext>
                  </a:extLst>
                </a:gridCol>
                <a:gridCol w="1802003">
                  <a:extLst>
                    <a:ext uri="{9D8B030D-6E8A-4147-A177-3AD203B41FA5}">
                      <a16:colId xmlns:a16="http://schemas.microsoft.com/office/drawing/2014/main" val="1845378433"/>
                    </a:ext>
                  </a:extLst>
                </a:gridCol>
                <a:gridCol w="1802003">
                  <a:extLst>
                    <a:ext uri="{9D8B030D-6E8A-4147-A177-3AD203B41FA5}">
                      <a16:colId xmlns:a16="http://schemas.microsoft.com/office/drawing/2014/main" val="3743557282"/>
                    </a:ext>
                  </a:extLst>
                </a:gridCol>
                <a:gridCol w="1802003">
                  <a:extLst>
                    <a:ext uri="{9D8B030D-6E8A-4147-A177-3AD203B41FA5}">
                      <a16:colId xmlns:a16="http://schemas.microsoft.com/office/drawing/2014/main" val="2019439926"/>
                    </a:ext>
                  </a:extLst>
                </a:gridCol>
              </a:tblGrid>
              <a:tr h="370840">
                <a:tc>
                  <a:txBody>
                    <a:bodyPr/>
                    <a:lstStyle/>
                    <a:p>
                      <a:pPr algn="ctr"/>
                      <a:r>
                        <a:rPr lang="en-US" altLang="zh-TW" dirty="0">
                          <a:latin typeface="Times New Roman" panose="02020603050405020304" pitchFamily="18" charset="0"/>
                          <a:ea typeface="標楷體" panose="03000509000000000000" pitchFamily="65" charset="-120"/>
                          <a:cs typeface="Times New Roman" panose="02020603050405020304" pitchFamily="18" charset="0"/>
                        </a:rPr>
                        <a:t>Model</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Sensitivity</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Specificity</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Accuracy</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Parameters</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AUROC</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2044125561"/>
                  </a:ext>
                </a:extLst>
              </a:tr>
              <a:tr h="370840">
                <a:tc>
                  <a:txBody>
                    <a:bodyPr/>
                    <a:lstStyle/>
                    <a:p>
                      <a:pPr algn="ctr"/>
                      <a:r>
                        <a:rPr lang="en-US" altLang="zh-TW" dirty="0">
                          <a:latin typeface="Times New Roman" panose="02020603050405020304" pitchFamily="18" charset="0"/>
                          <a:ea typeface="標楷體" panose="03000509000000000000" pitchFamily="65" charset="-120"/>
                          <a:cs typeface="Times New Roman" panose="02020603050405020304" pitchFamily="18" charset="0"/>
                        </a:rPr>
                        <a:t>VGG19</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marL="0" algn="ctr" defTabSz="914400" rtl="0" eaLnBrk="1" latinLnBrk="0" hangingPunct="1"/>
                      <a:r>
                        <a:rPr lang="en-US" altLang="zh-TW" sz="20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rPr>
                        <a:t>0.69±0.13</a:t>
                      </a:r>
                      <a:endParaRPr lang="zh-TW" altLang="en-US" sz="20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marL="0" algn="ctr" defTabSz="914400" rtl="0" eaLnBrk="1" latinLnBrk="0" hangingPunct="1"/>
                      <a:r>
                        <a:rPr lang="en-US" altLang="zh-TW" sz="20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rPr>
                        <a:t>0.78±0.19</a:t>
                      </a:r>
                      <a:endParaRPr lang="zh-TW" altLang="en-US" sz="20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marL="0" algn="ctr" defTabSz="914400" rtl="0" eaLnBrk="1" latinLnBrk="0" hangingPunct="1"/>
                      <a:r>
                        <a:rPr lang="en-US" altLang="zh-TW" sz="20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rPr>
                        <a:t>0.72±0.06</a:t>
                      </a:r>
                      <a:endParaRPr lang="zh-TW" altLang="en-US" sz="20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marL="0" algn="ctr" defTabSz="914400" rtl="0" eaLnBrk="1" latinLnBrk="0" hangingPunct="1"/>
                      <a:r>
                        <a:rPr lang="en-US" altLang="zh-TW" sz="20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rPr>
                        <a:t>139,577,282</a:t>
                      </a:r>
                      <a:endParaRPr lang="zh-TW" altLang="en-US" sz="20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marL="0" algn="ctr" defTabSz="914400" rtl="0" eaLnBrk="1" latinLnBrk="0" hangingPunct="1"/>
                      <a:r>
                        <a:rPr lang="en-US" altLang="zh-TW" sz="20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rPr>
                        <a:t>0.83</a:t>
                      </a:r>
                      <a:r>
                        <a:rPr lang="en-US" altLang="zh-TW" sz="2000" kern="1200" dirty="0">
                          <a:solidFill>
                            <a:schemeClr val="dk1"/>
                          </a:solidFill>
                          <a:latin typeface="Times New Roman" panose="02020603050405020304" pitchFamily="18" charset="0"/>
                          <a:ea typeface="+mn-ea"/>
                          <a:cs typeface="Times New Roman" panose="02020603050405020304" pitchFamily="18" charset="0"/>
                        </a:rPr>
                        <a:t>±0.04</a:t>
                      </a:r>
                      <a:endParaRPr lang="zh-TW" altLang="en-US" sz="20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726884094"/>
                  </a:ext>
                </a:extLst>
              </a:tr>
              <a:tr h="370840">
                <a:tc>
                  <a:txBody>
                    <a:bodyPr/>
                    <a:lstStyle/>
                    <a:p>
                      <a:pPr algn="ctr"/>
                      <a:r>
                        <a:rPr lang="en-US" altLang="zh-TW" dirty="0">
                          <a:latin typeface="Times New Roman" panose="02020603050405020304" pitchFamily="18" charset="0"/>
                          <a:ea typeface="標楷體" panose="03000509000000000000" pitchFamily="65" charset="-120"/>
                          <a:cs typeface="Times New Roman" panose="02020603050405020304" pitchFamily="18" charset="0"/>
                        </a:rPr>
                        <a:t>NASRL</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marL="0" algn="ctr" defTabSz="914400" rtl="0" eaLnBrk="1" latinLnBrk="0" hangingPunct="1"/>
                      <a:r>
                        <a:rPr lang="en-US" altLang="zh-TW" sz="2000" kern="12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0.76</a:t>
                      </a:r>
                      <a:r>
                        <a:rPr lang="en-US" altLang="zh-TW" sz="20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rPr>
                        <a:t>±0.10</a:t>
                      </a:r>
                      <a:endParaRPr lang="zh-TW" altLang="en-US" sz="20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marL="0" algn="ctr" defTabSz="914400" rtl="0" eaLnBrk="1" latinLnBrk="0" hangingPunct="1"/>
                      <a:r>
                        <a:rPr lang="en-US" altLang="zh-TW" sz="2000"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0.77</a:t>
                      </a:r>
                      <a:r>
                        <a:rPr lang="en-US" altLang="zh-TW" sz="20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rPr>
                        <a:t>±0.08</a:t>
                      </a:r>
                      <a:endParaRPr lang="zh-TW" altLang="en-US" sz="20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marL="0" algn="ctr" defTabSz="914400" rtl="0" eaLnBrk="1" latinLnBrk="0" hangingPunct="1"/>
                      <a:r>
                        <a:rPr lang="en-US" altLang="zh-TW" sz="2000" kern="12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0.77</a:t>
                      </a:r>
                      <a:r>
                        <a:rPr lang="en-US" altLang="zh-TW" sz="20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rPr>
                        <a:t>±0.07</a:t>
                      </a:r>
                      <a:endParaRPr lang="zh-TW" altLang="en-US" sz="20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dirty="0">
                          <a:solidFill>
                            <a:srgbClr val="FF0000"/>
                          </a:solidFill>
                          <a:latin typeface="Times New Roman" panose="02020603050405020304" pitchFamily="18" charset="0"/>
                          <a:cs typeface="Times New Roman" panose="02020603050405020304" pitchFamily="18" charset="0"/>
                        </a:rPr>
                        <a:t>31,164,674</a:t>
                      </a:r>
                      <a:endParaRPr lang="zh-TW" altLang="en-US" sz="200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rPr>
                        <a:t>0.83</a:t>
                      </a:r>
                      <a:r>
                        <a:rPr lang="en-US" altLang="zh-TW" sz="2000" kern="1200" dirty="0">
                          <a:solidFill>
                            <a:schemeClr val="dk1"/>
                          </a:solidFill>
                          <a:latin typeface="Times New Roman" panose="02020603050405020304" pitchFamily="18" charset="0"/>
                          <a:ea typeface="+mn-ea"/>
                          <a:cs typeface="Times New Roman" panose="02020603050405020304" pitchFamily="18" charset="0"/>
                        </a:rPr>
                        <a:t>±0.04</a:t>
                      </a:r>
                      <a:endParaRPr lang="zh-TW" altLang="en-US" sz="20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402654777"/>
                  </a:ext>
                </a:extLst>
              </a:tr>
            </a:tbl>
          </a:graphicData>
        </a:graphic>
      </p:graphicFrame>
      <p:sp>
        <p:nvSpPr>
          <p:cNvPr id="9" name="文字方塊 8">
            <a:extLst>
              <a:ext uri="{FF2B5EF4-FFF2-40B4-BE49-F238E27FC236}">
                <a16:creationId xmlns:a16="http://schemas.microsoft.com/office/drawing/2014/main" id="{31A0D689-81A1-6525-8970-B898FA90D439}"/>
              </a:ext>
            </a:extLst>
          </p:cNvPr>
          <p:cNvSpPr txBox="1"/>
          <p:nvPr/>
        </p:nvSpPr>
        <p:spPr>
          <a:xfrm>
            <a:off x="733697" y="2449084"/>
            <a:ext cx="6104708" cy="523220"/>
          </a:xfrm>
          <a:prstGeom prst="rect">
            <a:avLst/>
          </a:prstGeom>
          <a:noFill/>
        </p:spPr>
        <p:txBody>
          <a:bodyPr wrap="square">
            <a:spAutoFit/>
          </a:bodyPr>
          <a:lstStyle/>
          <a:p>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Inner test performance</a:t>
            </a:r>
            <a:endParaRPr lang="zh-TW" altLang="en-US" sz="2800" dirty="0"/>
          </a:p>
        </p:txBody>
      </p:sp>
      <p:sp>
        <p:nvSpPr>
          <p:cNvPr id="14" name="文字方塊 13">
            <a:extLst>
              <a:ext uri="{FF2B5EF4-FFF2-40B4-BE49-F238E27FC236}">
                <a16:creationId xmlns:a16="http://schemas.microsoft.com/office/drawing/2014/main" id="{3A7C5500-798F-F623-3CF5-C3D067D960A5}"/>
              </a:ext>
            </a:extLst>
          </p:cNvPr>
          <p:cNvSpPr txBox="1"/>
          <p:nvPr/>
        </p:nvSpPr>
        <p:spPr>
          <a:xfrm>
            <a:off x="1045029" y="1680754"/>
            <a:ext cx="3004457" cy="523220"/>
          </a:xfrm>
          <a:prstGeom prst="rect">
            <a:avLst/>
          </a:prstGeom>
          <a:noFill/>
        </p:spPr>
        <p:txBody>
          <a:bodyPr wrap="square" rtlCol="0">
            <a:spAutoFit/>
          </a:bodyPr>
          <a:lstStyle/>
          <a:p>
            <a:r>
              <a:rPr lang="en-US" altLang="zh-TW" sz="2800" b="1" dirty="0">
                <a:latin typeface="Times New Roman" panose="02020603050405020304" pitchFamily="18" charset="0"/>
                <a:cs typeface="Times New Roman" panose="02020603050405020304" pitchFamily="18" charset="0"/>
              </a:rPr>
              <a:t>Performance</a:t>
            </a:r>
            <a:endParaRPr lang="zh-TW" altLang="en-US" sz="2800" b="1" dirty="0">
              <a:latin typeface="Times New Roman" panose="02020603050405020304" pitchFamily="18" charset="0"/>
              <a:cs typeface="Times New Roman" panose="02020603050405020304" pitchFamily="18" charset="0"/>
            </a:endParaRPr>
          </a:p>
        </p:txBody>
      </p:sp>
      <p:sp>
        <p:nvSpPr>
          <p:cNvPr id="17" name="文字方塊 16">
            <a:extLst>
              <a:ext uri="{FF2B5EF4-FFF2-40B4-BE49-F238E27FC236}">
                <a16:creationId xmlns:a16="http://schemas.microsoft.com/office/drawing/2014/main" id="{62D1F114-7741-8BCA-4F1E-625E9F77BA8B}"/>
              </a:ext>
            </a:extLst>
          </p:cNvPr>
          <p:cNvSpPr txBox="1"/>
          <p:nvPr/>
        </p:nvSpPr>
        <p:spPr>
          <a:xfrm>
            <a:off x="785948" y="4504270"/>
            <a:ext cx="10812018" cy="1138773"/>
          </a:xfrm>
          <a:prstGeom prst="rect">
            <a:avLst/>
          </a:prstGeom>
          <a:noFill/>
        </p:spPr>
        <p:txBody>
          <a:bodyPr wrap="square" rtlCol="0">
            <a:spAutoFit/>
          </a:bodyPr>
          <a:lstStyle/>
          <a:p>
            <a:pPr marL="285750" indent="-285750" algn="just">
              <a:buFont typeface="Arial" panose="020B0604020202020204" pitchFamily="34" charset="0"/>
              <a:buChar char="•"/>
            </a:pPr>
            <a:r>
              <a:rPr lang="en-US" altLang="zh-TW" sz="2800" dirty="0">
                <a:latin typeface="Times New Roman" panose="02020603050405020304" pitchFamily="18" charset="0"/>
                <a:cs typeface="Times New Roman" panose="02020603050405020304" pitchFamily="18" charset="0"/>
              </a:rPr>
              <a:t>The number of parameters used in NASRL is </a:t>
            </a:r>
            <a:r>
              <a:rPr lang="en-US" altLang="zh-TW" sz="2800" dirty="0">
                <a:solidFill>
                  <a:srgbClr val="FF0000"/>
                </a:solidFill>
                <a:latin typeface="Times New Roman" panose="02020603050405020304" pitchFamily="18" charset="0"/>
                <a:cs typeface="Times New Roman" panose="02020603050405020304" pitchFamily="18" charset="0"/>
              </a:rPr>
              <a:t>reduced</a:t>
            </a:r>
            <a:r>
              <a:rPr lang="en-US" altLang="zh-TW" sz="2800" dirty="0">
                <a:latin typeface="Times New Roman" panose="02020603050405020304" pitchFamily="18" charset="0"/>
                <a:cs typeface="Times New Roman" panose="02020603050405020304" pitchFamily="18" charset="0"/>
              </a:rPr>
              <a:t> by approximately </a:t>
            </a:r>
            <a:r>
              <a:rPr lang="en-US" altLang="zh-TW" sz="4000" dirty="0">
                <a:solidFill>
                  <a:srgbClr val="FF0000"/>
                </a:solidFill>
                <a:latin typeface="Times New Roman" panose="02020603050405020304" pitchFamily="18" charset="0"/>
                <a:cs typeface="Times New Roman" panose="02020603050405020304" pitchFamily="18" charset="0"/>
              </a:rPr>
              <a:t>78% </a:t>
            </a:r>
            <a:r>
              <a:rPr lang="en-US" altLang="zh-TW" sz="2800" dirty="0">
                <a:latin typeface="Times New Roman" panose="02020603050405020304" pitchFamily="18" charset="0"/>
                <a:cs typeface="Times New Roman" panose="02020603050405020304" pitchFamily="18" charset="0"/>
              </a:rPr>
              <a:t>compared to the VGG19</a:t>
            </a:r>
            <a:endParaRPr lang="zh-TW"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9896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4A309029-84FF-A490-3F0C-D7DADBA22AC5}"/>
              </a:ext>
            </a:extLst>
          </p:cNvPr>
          <p:cNvSpPr>
            <a:spLocks noGrp="1"/>
          </p:cNvSpPr>
          <p:nvPr>
            <p:ph type="dt" sz="half" idx="10"/>
          </p:nvPr>
        </p:nvSpPr>
        <p:spPr/>
        <p:txBody>
          <a:bodyPr/>
          <a:lstStyle/>
          <a:p>
            <a:r>
              <a:rPr lang="en-US" altLang="zh-TW"/>
              <a:t>Paper ID: G3-019</a:t>
            </a:r>
            <a:endParaRPr lang="zh-TW" altLang="en-US" dirty="0"/>
          </a:p>
        </p:txBody>
      </p:sp>
      <p:sp>
        <p:nvSpPr>
          <p:cNvPr id="5" name="投影片編號版面配置區 4">
            <a:extLst>
              <a:ext uri="{FF2B5EF4-FFF2-40B4-BE49-F238E27FC236}">
                <a16:creationId xmlns:a16="http://schemas.microsoft.com/office/drawing/2014/main" id="{E6A23E58-16B4-2194-3B14-0081D78A101E}"/>
              </a:ext>
            </a:extLst>
          </p:cNvPr>
          <p:cNvSpPr>
            <a:spLocks noGrp="1"/>
          </p:cNvSpPr>
          <p:nvPr>
            <p:ph type="sldNum" sz="quarter" idx="12"/>
          </p:nvPr>
        </p:nvSpPr>
        <p:spPr/>
        <p:txBody>
          <a:bodyPr/>
          <a:lstStyle/>
          <a:p>
            <a:fld id="{23ECC101-C6F3-469E-834E-28064E797621}" type="slidenum">
              <a:rPr lang="zh-TW" altLang="en-US" smtClean="0"/>
              <a:pPr/>
              <a:t>11</a:t>
            </a:fld>
            <a:endParaRPr lang="zh-TW" altLang="en-US" dirty="0"/>
          </a:p>
        </p:txBody>
      </p:sp>
      <p:sp>
        <p:nvSpPr>
          <p:cNvPr id="6" name="矩形 5">
            <a:extLst>
              <a:ext uri="{FF2B5EF4-FFF2-40B4-BE49-F238E27FC236}">
                <a16:creationId xmlns:a16="http://schemas.microsoft.com/office/drawing/2014/main" id="{2101BF18-1873-FFAD-6855-8B4D52649B0F}"/>
              </a:ext>
            </a:extLst>
          </p:cNvPr>
          <p:cNvSpPr/>
          <p:nvPr/>
        </p:nvSpPr>
        <p:spPr>
          <a:xfrm>
            <a:off x="1" y="0"/>
            <a:ext cx="12192000" cy="923109"/>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800" b="1" dirty="0">
                <a:latin typeface="微軟正黑體" panose="020B0604030504040204" pitchFamily="34" charset="-120"/>
                <a:ea typeface="微軟正黑體" panose="020B0604030504040204" pitchFamily="34" charset="-120"/>
                <a:cs typeface="Times New Roman" panose="02020603050405020304" pitchFamily="18" charset="0"/>
              </a:rPr>
              <a:t>3.</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800" b="1" dirty="0">
                <a:latin typeface="微軟正黑體" panose="020B0604030504040204" pitchFamily="34" charset="-120"/>
                <a:ea typeface="微軟正黑體" panose="020B0604030504040204" pitchFamily="34" charset="-120"/>
                <a:cs typeface="Times New Roman" panose="02020603050405020304" pitchFamily="18" charset="0"/>
              </a:rPr>
              <a:t>Results - External</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800" b="1" dirty="0">
                <a:latin typeface="微軟正黑體" panose="020B0604030504040204" pitchFamily="34" charset="-120"/>
                <a:ea typeface="微軟正黑體" panose="020B0604030504040204" pitchFamily="34" charset="-120"/>
                <a:cs typeface="Times New Roman" panose="02020603050405020304" pitchFamily="18" charset="0"/>
              </a:rPr>
              <a:t>data</a:t>
            </a:r>
            <a:endPar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7" name="矩形 6">
            <a:extLst>
              <a:ext uri="{FF2B5EF4-FFF2-40B4-BE49-F238E27FC236}">
                <a16:creationId xmlns:a16="http://schemas.microsoft.com/office/drawing/2014/main" id="{8D5176B5-D280-ECDD-9466-CD978E80BE93}"/>
              </a:ext>
            </a:extLst>
          </p:cNvPr>
          <p:cNvSpPr/>
          <p:nvPr/>
        </p:nvSpPr>
        <p:spPr>
          <a:xfrm>
            <a:off x="733697" y="1506583"/>
            <a:ext cx="104503" cy="81860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3" name="表格 2">
            <a:extLst>
              <a:ext uri="{FF2B5EF4-FFF2-40B4-BE49-F238E27FC236}">
                <a16:creationId xmlns:a16="http://schemas.microsoft.com/office/drawing/2014/main" id="{D65CB545-9812-2D33-1A67-6DAFA5104F54}"/>
              </a:ext>
            </a:extLst>
          </p:cNvPr>
          <p:cNvGraphicFramePr>
            <a:graphicFrameLocks noGrp="1"/>
          </p:cNvGraphicFramePr>
          <p:nvPr>
            <p:extLst>
              <p:ext uri="{D42A27DB-BD31-4B8C-83A1-F6EECF244321}">
                <p14:modId xmlns:p14="http://schemas.microsoft.com/office/powerpoint/2010/main" val="2532229586"/>
              </p:ext>
            </p:extLst>
          </p:nvPr>
        </p:nvGraphicFramePr>
        <p:xfrm>
          <a:off x="785948" y="2972304"/>
          <a:ext cx="10812018" cy="1188720"/>
        </p:xfrm>
        <a:graphic>
          <a:graphicData uri="http://schemas.openxmlformats.org/drawingml/2006/table">
            <a:tbl>
              <a:tblPr firstRow="1" bandRow="1">
                <a:tableStyleId>{5C22544A-7EE6-4342-B048-85BDC9FD1C3A}</a:tableStyleId>
              </a:tblPr>
              <a:tblGrid>
                <a:gridCol w="1802003">
                  <a:extLst>
                    <a:ext uri="{9D8B030D-6E8A-4147-A177-3AD203B41FA5}">
                      <a16:colId xmlns:a16="http://schemas.microsoft.com/office/drawing/2014/main" val="887322294"/>
                    </a:ext>
                  </a:extLst>
                </a:gridCol>
                <a:gridCol w="1802003">
                  <a:extLst>
                    <a:ext uri="{9D8B030D-6E8A-4147-A177-3AD203B41FA5}">
                      <a16:colId xmlns:a16="http://schemas.microsoft.com/office/drawing/2014/main" val="1070746830"/>
                    </a:ext>
                  </a:extLst>
                </a:gridCol>
                <a:gridCol w="1802003">
                  <a:extLst>
                    <a:ext uri="{9D8B030D-6E8A-4147-A177-3AD203B41FA5}">
                      <a16:colId xmlns:a16="http://schemas.microsoft.com/office/drawing/2014/main" val="2289717575"/>
                    </a:ext>
                  </a:extLst>
                </a:gridCol>
                <a:gridCol w="1802003">
                  <a:extLst>
                    <a:ext uri="{9D8B030D-6E8A-4147-A177-3AD203B41FA5}">
                      <a16:colId xmlns:a16="http://schemas.microsoft.com/office/drawing/2014/main" val="1845378433"/>
                    </a:ext>
                  </a:extLst>
                </a:gridCol>
                <a:gridCol w="1802003">
                  <a:extLst>
                    <a:ext uri="{9D8B030D-6E8A-4147-A177-3AD203B41FA5}">
                      <a16:colId xmlns:a16="http://schemas.microsoft.com/office/drawing/2014/main" val="3743557282"/>
                    </a:ext>
                  </a:extLst>
                </a:gridCol>
                <a:gridCol w="1802003">
                  <a:extLst>
                    <a:ext uri="{9D8B030D-6E8A-4147-A177-3AD203B41FA5}">
                      <a16:colId xmlns:a16="http://schemas.microsoft.com/office/drawing/2014/main" val="2019439926"/>
                    </a:ext>
                  </a:extLst>
                </a:gridCol>
              </a:tblGrid>
              <a:tr h="370840">
                <a:tc>
                  <a:txBody>
                    <a:bodyPr/>
                    <a:lstStyle/>
                    <a:p>
                      <a:pPr algn="ctr"/>
                      <a:r>
                        <a:rPr lang="en-US" altLang="zh-TW" dirty="0">
                          <a:latin typeface="Times New Roman" panose="02020603050405020304" pitchFamily="18" charset="0"/>
                          <a:ea typeface="標楷體" panose="03000509000000000000" pitchFamily="65" charset="-120"/>
                          <a:cs typeface="Times New Roman" panose="02020603050405020304" pitchFamily="18" charset="0"/>
                        </a:rPr>
                        <a:t>Model</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Sensitivity</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Specificity</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Accuracy</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Parameters</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algn="ct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AUROC</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2044125561"/>
                  </a:ext>
                </a:extLst>
              </a:tr>
              <a:tr h="370840">
                <a:tc>
                  <a:txBody>
                    <a:bodyPr/>
                    <a:lstStyle/>
                    <a:p>
                      <a:pPr algn="ctr"/>
                      <a:r>
                        <a:rPr lang="en-US" altLang="zh-TW" dirty="0">
                          <a:latin typeface="Times New Roman" panose="02020603050405020304" pitchFamily="18" charset="0"/>
                          <a:ea typeface="標楷體" panose="03000509000000000000" pitchFamily="65" charset="-120"/>
                          <a:cs typeface="Times New Roman" panose="02020603050405020304" pitchFamily="18" charset="0"/>
                        </a:rPr>
                        <a:t>VGG19</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marL="0" algn="ctr" defTabSz="914400" rtl="0" eaLnBrk="1" latinLnBrk="0" hangingPunct="1"/>
                      <a:r>
                        <a:rPr lang="en-US" altLang="zh-TW" sz="20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rPr>
                        <a:t>0.72±0.10</a:t>
                      </a:r>
                      <a:endParaRPr lang="zh-TW" altLang="en-US" sz="20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marL="0" algn="ctr" defTabSz="914400" rtl="0" eaLnBrk="1" latinLnBrk="0" hangingPunct="1"/>
                      <a:r>
                        <a:rPr lang="en-US" altLang="zh-TW" sz="20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rPr>
                        <a:t>0.71±0.17</a:t>
                      </a:r>
                      <a:endParaRPr lang="zh-TW" altLang="en-US" sz="20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marL="0" algn="ctr" defTabSz="914400" rtl="0" eaLnBrk="1" latinLnBrk="0" hangingPunct="1"/>
                      <a:r>
                        <a:rPr lang="en-US" altLang="zh-TW" sz="20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rPr>
                        <a:t>0.71±0.04</a:t>
                      </a:r>
                      <a:endParaRPr lang="zh-TW" altLang="en-US" sz="20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marL="0" algn="ctr" defTabSz="914400" rtl="0" eaLnBrk="1" latinLnBrk="0" hangingPunct="1"/>
                      <a:r>
                        <a:rPr lang="en-US" altLang="zh-TW" sz="20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rPr>
                        <a:t>139,577,282</a:t>
                      </a:r>
                      <a:endParaRPr lang="zh-TW" altLang="en-US" sz="20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marL="0" algn="ctr" defTabSz="914400" rtl="0" eaLnBrk="1" latinLnBrk="0" hangingPunct="1"/>
                      <a:r>
                        <a:rPr lang="en-US" altLang="zh-TW" sz="20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rPr>
                        <a:t>0.80±0.04</a:t>
                      </a:r>
                      <a:endParaRPr lang="zh-TW" altLang="en-US" sz="20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726884094"/>
                  </a:ext>
                </a:extLst>
              </a:tr>
              <a:tr h="370840">
                <a:tc>
                  <a:txBody>
                    <a:bodyPr/>
                    <a:lstStyle/>
                    <a:p>
                      <a:pPr algn="ctr"/>
                      <a:r>
                        <a:rPr lang="en-US" altLang="zh-TW" dirty="0">
                          <a:latin typeface="Times New Roman" panose="02020603050405020304" pitchFamily="18" charset="0"/>
                          <a:ea typeface="標楷體" panose="03000509000000000000" pitchFamily="65" charset="-120"/>
                          <a:cs typeface="Times New Roman" panose="02020603050405020304" pitchFamily="18" charset="0"/>
                        </a:rPr>
                        <a:t>NASRL</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marL="0" algn="ctr" defTabSz="914400" rtl="0" eaLnBrk="1" latinLnBrk="0" hangingPunct="1"/>
                      <a:r>
                        <a:rPr lang="en-US" altLang="zh-TW" sz="2000" kern="12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0.83</a:t>
                      </a:r>
                      <a:r>
                        <a:rPr lang="en-US" altLang="zh-TW" sz="20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rPr>
                        <a:t>±0.12</a:t>
                      </a:r>
                      <a:endParaRPr lang="zh-TW" altLang="en-US" sz="20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marL="0" algn="ctr" defTabSz="914400" rtl="0" eaLnBrk="1" latinLnBrk="0" hangingPunct="1"/>
                      <a:r>
                        <a:rPr lang="en-US" altLang="zh-TW" sz="20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rPr>
                        <a:t>0.66±0.13</a:t>
                      </a:r>
                      <a:endParaRPr lang="zh-TW" altLang="en-US" sz="20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marL="0" algn="ctr" defTabSz="914400" rtl="0" eaLnBrk="1" latinLnBrk="0" hangingPunct="1"/>
                      <a:r>
                        <a:rPr lang="en-US" altLang="zh-TW" sz="2000" kern="12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0.76</a:t>
                      </a:r>
                      <a:r>
                        <a:rPr lang="en-US" altLang="zh-TW" sz="20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rPr>
                        <a:t>±0.02</a:t>
                      </a:r>
                      <a:endParaRPr lang="zh-TW" altLang="en-US" sz="2000" kern="1200" dirty="0">
                        <a:solidFill>
                          <a:schemeClr val="dk1"/>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dirty="0">
                          <a:solidFill>
                            <a:srgbClr val="FF0000"/>
                          </a:solidFill>
                          <a:latin typeface="Times New Roman" panose="02020603050405020304" pitchFamily="18" charset="0"/>
                          <a:cs typeface="Times New Roman" panose="02020603050405020304" pitchFamily="18" charset="0"/>
                        </a:rPr>
                        <a:t>31,164,674</a:t>
                      </a:r>
                      <a:endParaRPr lang="zh-TW" altLang="en-US" sz="200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dirty="0">
                          <a:solidFill>
                            <a:srgbClr val="FF0000"/>
                          </a:solidFill>
                          <a:latin typeface="Times New Roman" panose="02020603050405020304" pitchFamily="18" charset="0"/>
                          <a:cs typeface="Times New Roman" panose="02020603050405020304" pitchFamily="18" charset="0"/>
                        </a:rPr>
                        <a:t>0.83</a:t>
                      </a:r>
                      <a:r>
                        <a:rPr lang="en-US" altLang="zh-TW" sz="2000" kern="12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±0.02</a:t>
                      </a:r>
                      <a:endParaRPr lang="zh-TW" altLang="en-US" sz="2000" kern="12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3402654777"/>
                  </a:ext>
                </a:extLst>
              </a:tr>
            </a:tbl>
          </a:graphicData>
        </a:graphic>
      </p:graphicFrame>
      <p:sp>
        <p:nvSpPr>
          <p:cNvPr id="9" name="文字方塊 8">
            <a:extLst>
              <a:ext uri="{FF2B5EF4-FFF2-40B4-BE49-F238E27FC236}">
                <a16:creationId xmlns:a16="http://schemas.microsoft.com/office/drawing/2014/main" id="{31A0D689-81A1-6525-8970-B898FA90D439}"/>
              </a:ext>
            </a:extLst>
          </p:cNvPr>
          <p:cNvSpPr txBox="1"/>
          <p:nvPr/>
        </p:nvSpPr>
        <p:spPr>
          <a:xfrm>
            <a:off x="733697" y="2449084"/>
            <a:ext cx="6104708" cy="523220"/>
          </a:xfrm>
          <a:prstGeom prst="rect">
            <a:avLst/>
          </a:prstGeom>
          <a:noFill/>
        </p:spPr>
        <p:txBody>
          <a:bodyPr wrap="square">
            <a:spAutoFit/>
          </a:bodyPr>
          <a:lstStyle/>
          <a:p>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External test performance</a:t>
            </a:r>
            <a:endParaRPr lang="zh-TW" altLang="en-US" sz="2800" dirty="0"/>
          </a:p>
        </p:txBody>
      </p:sp>
      <p:sp>
        <p:nvSpPr>
          <p:cNvPr id="14" name="文字方塊 13">
            <a:extLst>
              <a:ext uri="{FF2B5EF4-FFF2-40B4-BE49-F238E27FC236}">
                <a16:creationId xmlns:a16="http://schemas.microsoft.com/office/drawing/2014/main" id="{3A7C5500-798F-F623-3CF5-C3D067D960A5}"/>
              </a:ext>
            </a:extLst>
          </p:cNvPr>
          <p:cNvSpPr txBox="1"/>
          <p:nvPr/>
        </p:nvSpPr>
        <p:spPr>
          <a:xfrm>
            <a:off x="1045029" y="1680754"/>
            <a:ext cx="3004457" cy="523220"/>
          </a:xfrm>
          <a:prstGeom prst="rect">
            <a:avLst/>
          </a:prstGeom>
          <a:noFill/>
        </p:spPr>
        <p:txBody>
          <a:bodyPr wrap="square" rtlCol="0">
            <a:spAutoFit/>
          </a:bodyPr>
          <a:lstStyle/>
          <a:p>
            <a:r>
              <a:rPr lang="en-US" altLang="zh-TW" sz="2800" b="1" dirty="0">
                <a:latin typeface="Times New Roman" panose="02020603050405020304" pitchFamily="18" charset="0"/>
                <a:cs typeface="Times New Roman" panose="02020603050405020304" pitchFamily="18" charset="0"/>
              </a:rPr>
              <a:t>Performance</a:t>
            </a:r>
            <a:endParaRPr lang="zh-TW" altLang="en-US" sz="2800" b="1" dirty="0">
              <a:latin typeface="Times New Roman" panose="02020603050405020304" pitchFamily="18" charset="0"/>
              <a:cs typeface="Times New Roman" panose="02020603050405020304" pitchFamily="18" charset="0"/>
            </a:endParaRPr>
          </a:p>
        </p:txBody>
      </p:sp>
      <p:sp>
        <p:nvSpPr>
          <p:cNvPr id="2" name="文字方塊 1">
            <a:extLst>
              <a:ext uri="{FF2B5EF4-FFF2-40B4-BE49-F238E27FC236}">
                <a16:creationId xmlns:a16="http://schemas.microsoft.com/office/drawing/2014/main" id="{4BF8778E-AE3C-A9BF-2B20-86D3669A3CA3}"/>
              </a:ext>
            </a:extLst>
          </p:cNvPr>
          <p:cNvSpPr txBox="1"/>
          <p:nvPr/>
        </p:nvSpPr>
        <p:spPr>
          <a:xfrm>
            <a:off x="785948" y="4498279"/>
            <a:ext cx="1081201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TW" sz="2800" dirty="0">
                <a:latin typeface="Times New Roman" panose="02020603050405020304" pitchFamily="18" charset="0"/>
                <a:cs typeface="Times New Roman" panose="02020603050405020304" pitchFamily="18" charset="0"/>
              </a:rPr>
              <a:t>The model's performance on external test datasets remains consistent, demonstrating its </a:t>
            </a:r>
            <a:r>
              <a:rPr lang="en-US" altLang="zh-TW" sz="4400" dirty="0">
                <a:solidFill>
                  <a:srgbClr val="FF0000"/>
                </a:solidFill>
                <a:latin typeface="Times New Roman" panose="02020603050405020304" pitchFamily="18" charset="0"/>
                <a:cs typeface="Times New Roman" panose="02020603050405020304" pitchFamily="18" charset="0"/>
              </a:rPr>
              <a:t>robust</a:t>
            </a:r>
            <a:r>
              <a:rPr lang="en-US" altLang="zh-TW" sz="2800" dirty="0">
                <a:latin typeface="Times New Roman" panose="02020603050405020304" pitchFamily="18" charset="0"/>
                <a:cs typeface="Times New Roman" panose="02020603050405020304" pitchFamily="18" charset="0"/>
              </a:rPr>
              <a:t>.</a:t>
            </a:r>
            <a:endParaRPr lang="zh-TW"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0679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4A309029-84FF-A490-3F0C-D7DADBA22AC5}"/>
              </a:ext>
            </a:extLst>
          </p:cNvPr>
          <p:cNvSpPr>
            <a:spLocks noGrp="1"/>
          </p:cNvSpPr>
          <p:nvPr>
            <p:ph type="dt" sz="half" idx="10"/>
          </p:nvPr>
        </p:nvSpPr>
        <p:spPr/>
        <p:txBody>
          <a:bodyPr/>
          <a:lstStyle/>
          <a:p>
            <a:r>
              <a:rPr lang="en-US" altLang="zh-TW"/>
              <a:t>Paper ID: G3-019</a:t>
            </a:r>
            <a:endParaRPr lang="zh-TW" altLang="en-US" dirty="0"/>
          </a:p>
        </p:txBody>
      </p:sp>
      <p:sp>
        <p:nvSpPr>
          <p:cNvPr id="5" name="投影片編號版面配置區 4">
            <a:extLst>
              <a:ext uri="{FF2B5EF4-FFF2-40B4-BE49-F238E27FC236}">
                <a16:creationId xmlns:a16="http://schemas.microsoft.com/office/drawing/2014/main" id="{E6A23E58-16B4-2194-3B14-0081D78A101E}"/>
              </a:ext>
            </a:extLst>
          </p:cNvPr>
          <p:cNvSpPr>
            <a:spLocks noGrp="1"/>
          </p:cNvSpPr>
          <p:nvPr>
            <p:ph type="sldNum" sz="quarter" idx="12"/>
          </p:nvPr>
        </p:nvSpPr>
        <p:spPr/>
        <p:txBody>
          <a:bodyPr/>
          <a:lstStyle/>
          <a:p>
            <a:fld id="{23ECC101-C6F3-469E-834E-28064E797621}" type="slidenum">
              <a:rPr lang="zh-TW" altLang="en-US" smtClean="0"/>
              <a:pPr/>
              <a:t>12</a:t>
            </a:fld>
            <a:endParaRPr lang="zh-TW" altLang="en-US" dirty="0"/>
          </a:p>
        </p:txBody>
      </p:sp>
      <p:sp>
        <p:nvSpPr>
          <p:cNvPr id="6" name="矩形 5">
            <a:extLst>
              <a:ext uri="{FF2B5EF4-FFF2-40B4-BE49-F238E27FC236}">
                <a16:creationId xmlns:a16="http://schemas.microsoft.com/office/drawing/2014/main" id="{2101BF18-1873-FFAD-6855-8B4D52649B0F}"/>
              </a:ext>
            </a:extLst>
          </p:cNvPr>
          <p:cNvSpPr/>
          <p:nvPr/>
        </p:nvSpPr>
        <p:spPr>
          <a:xfrm>
            <a:off x="1" y="0"/>
            <a:ext cx="12192000" cy="923109"/>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800" b="1" dirty="0">
                <a:latin typeface="微軟正黑體" panose="020B0604030504040204" pitchFamily="34" charset="-120"/>
                <a:ea typeface="微軟正黑體" panose="020B0604030504040204" pitchFamily="34" charset="-120"/>
                <a:cs typeface="Times New Roman" panose="02020603050405020304" pitchFamily="18" charset="0"/>
              </a:rPr>
              <a:t>4.</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800" b="1" dirty="0">
                <a:latin typeface="微軟正黑體" panose="020B0604030504040204" pitchFamily="34" charset="-120"/>
                <a:ea typeface="微軟正黑體" panose="020B0604030504040204" pitchFamily="34" charset="-120"/>
                <a:cs typeface="Times New Roman" panose="02020603050405020304" pitchFamily="18" charset="0"/>
              </a:rPr>
              <a:t>Future works</a:t>
            </a:r>
            <a:endPar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2" name="文字方塊 1">
            <a:extLst>
              <a:ext uri="{FF2B5EF4-FFF2-40B4-BE49-F238E27FC236}">
                <a16:creationId xmlns:a16="http://schemas.microsoft.com/office/drawing/2014/main" id="{E00E75FE-67FD-97EF-1F39-95A96064AF2F}"/>
              </a:ext>
            </a:extLst>
          </p:cNvPr>
          <p:cNvSpPr txBox="1"/>
          <p:nvPr/>
        </p:nvSpPr>
        <p:spPr>
          <a:xfrm>
            <a:off x="838200" y="1623793"/>
            <a:ext cx="10396728" cy="4031873"/>
          </a:xfrm>
          <a:prstGeom prst="rect">
            <a:avLst/>
          </a:prstGeom>
          <a:noFill/>
        </p:spPr>
        <p:txBody>
          <a:bodyPr wrap="square" rtlCol="0">
            <a:spAutoFit/>
          </a:bodyPr>
          <a:lstStyle/>
          <a:p>
            <a:pPr marL="285750" indent="-285750" algn="just">
              <a:buFont typeface="Arial" panose="020B0604020202020204" pitchFamily="34" charset="0"/>
              <a:buChar char="•"/>
            </a:pPr>
            <a:r>
              <a:rPr lang="en-US" altLang="zh-TW" sz="3200" dirty="0">
                <a:latin typeface="Times New Roman" panose="02020603050405020304" pitchFamily="18" charset="0"/>
                <a:cs typeface="Times New Roman" panose="02020603050405020304" pitchFamily="18" charset="0"/>
              </a:rPr>
              <a:t>Collect data from other institutions or ultrasound machines to enhance the generalization ability of the model.</a:t>
            </a:r>
          </a:p>
          <a:p>
            <a:pPr marL="285750" indent="-285750" algn="just">
              <a:buFont typeface="Arial" panose="020B0604020202020204" pitchFamily="34" charset="0"/>
              <a:buChar char="•"/>
            </a:pPr>
            <a:endParaRPr lang="en-US" altLang="zh-TW" sz="32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zh-TW" sz="3200" dirty="0">
                <a:latin typeface="Times New Roman" panose="02020603050405020304" pitchFamily="18" charset="0"/>
                <a:cs typeface="Times New Roman" panose="02020603050405020304" pitchFamily="18" charset="0"/>
              </a:rPr>
              <a:t>Further classification of the severity of fatty liver into grades S0~S3. </a:t>
            </a:r>
          </a:p>
          <a:p>
            <a:pPr marL="285750" indent="-285750" algn="just">
              <a:buFont typeface="Arial" panose="020B0604020202020204" pitchFamily="34" charset="0"/>
              <a:buChar char="•"/>
            </a:pPr>
            <a:endParaRPr lang="en-US" altLang="zh-TW" sz="32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altLang="zh-TW" sz="3200" dirty="0">
                <a:latin typeface="Times New Roman" panose="02020603050405020304" pitchFamily="18" charset="0"/>
                <a:cs typeface="Times New Roman" panose="02020603050405020304" pitchFamily="18" charset="0"/>
              </a:rPr>
              <a:t>Continue research on applying the NAS method to fatty liver imaging classification tasks.</a:t>
            </a:r>
          </a:p>
        </p:txBody>
      </p:sp>
    </p:spTree>
    <p:extLst>
      <p:ext uri="{BB962C8B-B14F-4D97-AF65-F5344CB8AC3E}">
        <p14:creationId xmlns:p14="http://schemas.microsoft.com/office/powerpoint/2010/main" val="576539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圖片 11" descr="一張含有 字型, 文字, 圖形, 標誌 的圖片&#10;&#10;自動產生的描述">
            <a:extLst>
              <a:ext uri="{FF2B5EF4-FFF2-40B4-BE49-F238E27FC236}">
                <a16:creationId xmlns:a16="http://schemas.microsoft.com/office/drawing/2014/main" id="{C80339B9-812C-6D05-BB10-BF19DC134C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9303" y="1288456"/>
            <a:ext cx="8432906" cy="2213635"/>
          </a:xfrm>
          <a:prstGeom prst="rect">
            <a:avLst/>
          </a:prstGeom>
        </p:spPr>
      </p:pic>
      <p:sp>
        <p:nvSpPr>
          <p:cNvPr id="19" name="Right Triangle 1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標題 1">
            <a:extLst>
              <a:ext uri="{FF2B5EF4-FFF2-40B4-BE49-F238E27FC236}">
                <a16:creationId xmlns:a16="http://schemas.microsoft.com/office/drawing/2014/main" id="{53FAB471-4734-6B9B-31BF-CDD0A4F73F90}"/>
              </a:ext>
            </a:extLst>
          </p:cNvPr>
          <p:cNvSpPr>
            <a:spLocks noGrp="1"/>
          </p:cNvSpPr>
          <p:nvPr/>
        </p:nvSpPr>
        <p:spPr>
          <a:xfrm>
            <a:off x="1289304" y="3429000"/>
            <a:ext cx="8921672" cy="171330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altLang="zh-TW" sz="5600" b="1" kern="1200" dirty="0">
                <a:solidFill>
                  <a:schemeClr val="tx1"/>
                </a:solidFill>
              </a:rPr>
              <a:t>Thank you for your attention!</a:t>
            </a:r>
          </a:p>
        </p:txBody>
      </p:sp>
      <p:sp>
        <p:nvSpPr>
          <p:cNvPr id="8" name="文字方塊 7">
            <a:extLst>
              <a:ext uri="{FF2B5EF4-FFF2-40B4-BE49-F238E27FC236}">
                <a16:creationId xmlns:a16="http://schemas.microsoft.com/office/drawing/2014/main" id="{69C58383-34BC-9C3A-6679-B756CDFD284D}"/>
              </a:ext>
            </a:extLst>
          </p:cNvPr>
          <p:cNvSpPr txBox="1"/>
          <p:nvPr/>
        </p:nvSpPr>
        <p:spPr>
          <a:xfrm>
            <a:off x="1289303" y="5142305"/>
            <a:ext cx="7321298" cy="753165"/>
          </a:xfrm>
          <a:prstGeom prst="rect">
            <a:avLst/>
          </a:prstGeom>
        </p:spPr>
        <p:txBody>
          <a:bodyPr vert="horz" lIns="91440" tIns="45720" rIns="91440" bIns="45720" rtlCol="0" anchor="t">
            <a:normAutofit/>
          </a:bodyPr>
          <a:lstStyle/>
          <a:p>
            <a:pPr>
              <a:lnSpc>
                <a:spcPct val="90000"/>
              </a:lnSpc>
              <a:spcBef>
                <a:spcPts val="1000"/>
              </a:spcBef>
            </a:pPr>
            <a:r>
              <a:rPr lang="en-US" altLang="zh-TW" sz="3200" i="1" kern="1200" dirty="0">
                <a:solidFill>
                  <a:schemeClr val="tx1"/>
                </a:solidFill>
                <a:highlight>
                  <a:srgbClr val="FFFFFF"/>
                </a:highlight>
                <a:latin typeface="Times New Roman" panose="02020603050405020304" pitchFamily="18" charset="0"/>
                <a:cs typeface="Times New Roman" panose="02020603050405020304" pitchFamily="18" charset="0"/>
              </a:rPr>
              <a:t>Author Email: windspeak122@gmail.com</a:t>
            </a:r>
          </a:p>
        </p:txBody>
      </p:sp>
      <p:sp>
        <p:nvSpPr>
          <p:cNvPr id="5" name="日期版面配置區 4">
            <a:extLst>
              <a:ext uri="{FF2B5EF4-FFF2-40B4-BE49-F238E27FC236}">
                <a16:creationId xmlns:a16="http://schemas.microsoft.com/office/drawing/2014/main" id="{0406814A-F048-7F09-F3A5-693E862E4749}"/>
              </a:ext>
            </a:extLst>
          </p:cNvPr>
          <p:cNvSpPr>
            <a:spLocks noGrp="1"/>
          </p:cNvSpPr>
          <p:nvPr>
            <p:ph type="dt" sz="half" idx="10"/>
          </p:nvPr>
        </p:nvSpPr>
        <p:spPr>
          <a:xfrm>
            <a:off x="8610602" y="5769149"/>
            <a:ext cx="2743200" cy="365760"/>
          </a:xfrm>
        </p:spPr>
        <p:txBody>
          <a:bodyPr vert="horz" lIns="91440" tIns="45720" rIns="91440" bIns="45720" rtlCol="0" anchor="b">
            <a:normAutofit/>
          </a:bodyPr>
          <a:lstStyle/>
          <a:p>
            <a:pPr algn="r">
              <a:spcAft>
                <a:spcPts val="600"/>
              </a:spcAft>
            </a:pPr>
            <a:r>
              <a:rPr lang="en-US" altLang="zh-TW" sz="1800" dirty="0">
                <a:solidFill>
                  <a:srgbClr val="FFFFFF"/>
                </a:solidFill>
              </a:rPr>
              <a:t>Paper ID:G03-019</a:t>
            </a:r>
          </a:p>
        </p:txBody>
      </p:sp>
      <p:pic>
        <p:nvPicPr>
          <p:cNvPr id="5124" name="Picture 4" descr="國立聯合大學Logo">
            <a:extLst>
              <a:ext uri="{FF2B5EF4-FFF2-40B4-BE49-F238E27FC236}">
                <a16:creationId xmlns:a16="http://schemas.microsoft.com/office/drawing/2014/main" id="{C968630B-49D3-3683-39D1-51C8049996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0140" y="1928463"/>
            <a:ext cx="2705100" cy="58102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手袋をつけて握手する手のイラスト | かわいいフリー素材集 いらすとや">
            <a:extLst>
              <a:ext uri="{FF2B5EF4-FFF2-40B4-BE49-F238E27FC236}">
                <a16:creationId xmlns:a16="http://schemas.microsoft.com/office/drawing/2014/main" id="{9710B779-C1A8-94B9-EA9E-41218AED7F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3449" y="1863968"/>
            <a:ext cx="1003036" cy="710014"/>
          </a:xfrm>
          <a:prstGeom prst="rect">
            <a:avLst/>
          </a:prstGeom>
          <a:noFill/>
          <a:extLst>
            <a:ext uri="{909E8E84-426E-40DD-AFC4-6F175D3DCCD1}">
              <a14:hiddenFill xmlns:a14="http://schemas.microsoft.com/office/drawing/2010/main">
                <a:solidFill>
                  <a:srgbClr val="FFFFFF"/>
                </a:solidFill>
              </a14:hiddenFill>
            </a:ext>
          </a:extLst>
        </p:spPr>
      </p:pic>
      <p:pic>
        <p:nvPicPr>
          <p:cNvPr id="3" name="圖片 2" descr="一張含有 服裝, 人員, 室內, 人的臉孔 的圖片&#10;&#10;自動產生的描述">
            <a:extLst>
              <a:ext uri="{FF2B5EF4-FFF2-40B4-BE49-F238E27FC236}">
                <a16:creationId xmlns:a16="http://schemas.microsoft.com/office/drawing/2014/main" id="{BC8880B5-FB8C-9113-EB6A-E212A156F1D3}"/>
              </a:ext>
            </a:extLst>
          </p:cNvPr>
          <p:cNvPicPr>
            <a:picLocks noChangeAspect="1"/>
          </p:cNvPicPr>
          <p:nvPr/>
        </p:nvPicPr>
        <p:blipFill>
          <a:blip r:embed="rId6">
            <a:alphaModFix/>
            <a:extLst>
              <a:ext uri="{28A0092B-C50C-407E-A947-70E740481C1C}">
                <a14:useLocalDpi xmlns:a14="http://schemas.microsoft.com/office/drawing/2010/main" val="0"/>
              </a:ext>
            </a:extLst>
          </a:blip>
          <a:stretch>
            <a:fillRect/>
          </a:stretch>
        </p:blipFill>
        <p:spPr>
          <a:xfrm>
            <a:off x="8718933" y="47224"/>
            <a:ext cx="3469668" cy="252675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12228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A46DF01-14D5-ECD5-FA43-D0ADA580D4B8}"/>
              </a:ext>
            </a:extLst>
          </p:cNvPr>
          <p:cNvSpPr>
            <a:spLocks noGrp="1"/>
          </p:cNvSpPr>
          <p:nvPr>
            <p:ph type="title"/>
          </p:nvPr>
        </p:nvSpPr>
        <p:spPr/>
        <p:txBody>
          <a:bodyPr/>
          <a:lstStyle/>
          <a:p>
            <a:r>
              <a:rPr lang="en-US" altLang="zh-TW" dirty="0"/>
              <a:t>Reference:</a:t>
            </a:r>
            <a:endParaRPr lang="zh-TW" altLang="en-US" dirty="0"/>
          </a:p>
        </p:txBody>
      </p:sp>
      <p:sp>
        <p:nvSpPr>
          <p:cNvPr id="3" name="內容版面配置區 2">
            <a:extLst>
              <a:ext uri="{FF2B5EF4-FFF2-40B4-BE49-F238E27FC236}">
                <a16:creationId xmlns:a16="http://schemas.microsoft.com/office/drawing/2014/main" id="{77C4D037-5D16-FAF4-6300-742D884093B7}"/>
              </a:ext>
            </a:extLst>
          </p:cNvPr>
          <p:cNvSpPr>
            <a:spLocks noGrp="1"/>
          </p:cNvSpPr>
          <p:nvPr>
            <p:ph idx="1"/>
          </p:nvPr>
        </p:nvSpPr>
        <p:spPr>
          <a:xfrm>
            <a:off x="838199" y="1825625"/>
            <a:ext cx="11264153" cy="4351338"/>
          </a:xfrm>
        </p:spPr>
        <p:txBody>
          <a:bodyPr/>
          <a:lstStyle/>
          <a:p>
            <a:r>
              <a:rPr lang="en-US" altLang="zh-TW" dirty="0" err="1">
                <a:solidFill>
                  <a:srgbClr val="222222"/>
                </a:solidFill>
                <a:effectLst/>
                <a:latin typeface="Times New Roman" panose="02020603050405020304" pitchFamily="18" charset="0"/>
                <a:cs typeface="Times New Roman" panose="02020603050405020304" pitchFamily="18" charset="0"/>
              </a:rPr>
              <a:t>Zoph</a:t>
            </a:r>
            <a:r>
              <a:rPr lang="en-US" altLang="zh-TW" dirty="0">
                <a:solidFill>
                  <a:srgbClr val="222222"/>
                </a:solidFill>
                <a:effectLst/>
                <a:latin typeface="Times New Roman" panose="02020603050405020304" pitchFamily="18" charset="0"/>
                <a:cs typeface="Times New Roman" panose="02020603050405020304" pitchFamily="18" charset="0"/>
              </a:rPr>
              <a:t>, B. (2016). Neural architecture search with reinforcement learning. </a:t>
            </a:r>
          </a:p>
          <a:p>
            <a:r>
              <a:rPr lang="en-US" altLang="zh-TW" dirty="0">
                <a:solidFill>
                  <a:srgbClr val="222222"/>
                </a:solidFill>
                <a:latin typeface="Times New Roman" panose="02020603050405020304" pitchFamily="18" charset="0"/>
                <a:cs typeface="Times New Roman" panose="02020603050405020304" pitchFamily="18" charset="0"/>
              </a:rPr>
              <a:t>Ci, Y., Lin, C., Sun, M., Chen, B., Zhang, H., &amp; Ouyang, W. (2021). Evolving search space for neural architecture search. In Proceedings of the IEEE/CVF International Conference on Computer Vision (pp. 6659-6669).</a:t>
            </a:r>
          </a:p>
          <a:p>
            <a:endParaRPr lang="zh-TW" altLang="en-US" dirty="0">
              <a:latin typeface="Times New Roman" panose="02020603050405020304" pitchFamily="18" charset="0"/>
              <a:cs typeface="Times New Roman" panose="02020603050405020304" pitchFamily="18" charset="0"/>
            </a:endParaRPr>
          </a:p>
        </p:txBody>
      </p:sp>
      <p:sp>
        <p:nvSpPr>
          <p:cNvPr id="4" name="日期版面配置區 3">
            <a:extLst>
              <a:ext uri="{FF2B5EF4-FFF2-40B4-BE49-F238E27FC236}">
                <a16:creationId xmlns:a16="http://schemas.microsoft.com/office/drawing/2014/main" id="{CD3E2E82-AAFA-5DC0-0FA0-1B5B14D6293E}"/>
              </a:ext>
            </a:extLst>
          </p:cNvPr>
          <p:cNvSpPr>
            <a:spLocks noGrp="1"/>
          </p:cNvSpPr>
          <p:nvPr>
            <p:ph type="dt" sz="half" idx="10"/>
          </p:nvPr>
        </p:nvSpPr>
        <p:spPr/>
        <p:txBody>
          <a:bodyPr/>
          <a:lstStyle/>
          <a:p>
            <a:r>
              <a:rPr lang="en-US" altLang="zh-TW"/>
              <a:t>Paper ID: G3-019</a:t>
            </a:r>
            <a:endParaRPr lang="zh-TW" altLang="en-US" dirty="0"/>
          </a:p>
        </p:txBody>
      </p:sp>
      <p:sp>
        <p:nvSpPr>
          <p:cNvPr id="5" name="投影片編號版面配置區 4">
            <a:extLst>
              <a:ext uri="{FF2B5EF4-FFF2-40B4-BE49-F238E27FC236}">
                <a16:creationId xmlns:a16="http://schemas.microsoft.com/office/drawing/2014/main" id="{16AEB702-4F22-1686-3DE3-20F9B4FA8B7E}"/>
              </a:ext>
            </a:extLst>
          </p:cNvPr>
          <p:cNvSpPr>
            <a:spLocks noGrp="1"/>
          </p:cNvSpPr>
          <p:nvPr>
            <p:ph type="sldNum" sz="quarter" idx="12"/>
          </p:nvPr>
        </p:nvSpPr>
        <p:spPr/>
        <p:txBody>
          <a:bodyPr/>
          <a:lstStyle/>
          <a:p>
            <a:fld id="{23ECC101-C6F3-469E-834E-28064E797621}" type="slidenum">
              <a:rPr lang="zh-TW" altLang="en-US" smtClean="0"/>
              <a:pPr/>
              <a:t>14</a:t>
            </a:fld>
            <a:endParaRPr lang="zh-TW" altLang="en-US" dirty="0"/>
          </a:p>
        </p:txBody>
      </p:sp>
    </p:spTree>
    <p:extLst>
      <p:ext uri="{BB962C8B-B14F-4D97-AF65-F5344CB8AC3E}">
        <p14:creationId xmlns:p14="http://schemas.microsoft.com/office/powerpoint/2010/main" val="4009726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4A309029-84FF-A490-3F0C-D7DADBA22AC5}"/>
              </a:ext>
            </a:extLst>
          </p:cNvPr>
          <p:cNvSpPr>
            <a:spLocks noGrp="1"/>
          </p:cNvSpPr>
          <p:nvPr>
            <p:ph type="dt" sz="half" idx="10"/>
          </p:nvPr>
        </p:nvSpPr>
        <p:spPr/>
        <p:txBody>
          <a:bodyPr/>
          <a:lstStyle/>
          <a:p>
            <a:r>
              <a:rPr lang="en-US" altLang="zh-TW"/>
              <a:t>Paper ID: G3-019</a:t>
            </a:r>
            <a:endParaRPr lang="zh-TW" altLang="en-US" dirty="0"/>
          </a:p>
        </p:txBody>
      </p:sp>
      <p:sp>
        <p:nvSpPr>
          <p:cNvPr id="5" name="投影片編號版面配置區 4">
            <a:extLst>
              <a:ext uri="{FF2B5EF4-FFF2-40B4-BE49-F238E27FC236}">
                <a16:creationId xmlns:a16="http://schemas.microsoft.com/office/drawing/2014/main" id="{E6A23E58-16B4-2194-3B14-0081D78A101E}"/>
              </a:ext>
            </a:extLst>
          </p:cNvPr>
          <p:cNvSpPr>
            <a:spLocks noGrp="1"/>
          </p:cNvSpPr>
          <p:nvPr>
            <p:ph type="sldNum" sz="quarter" idx="12"/>
          </p:nvPr>
        </p:nvSpPr>
        <p:spPr/>
        <p:txBody>
          <a:bodyPr/>
          <a:lstStyle/>
          <a:p>
            <a:fld id="{23ECC101-C6F3-469E-834E-28064E797621}" type="slidenum">
              <a:rPr lang="zh-TW" altLang="en-US" smtClean="0"/>
              <a:pPr/>
              <a:t>2</a:t>
            </a:fld>
            <a:endParaRPr lang="zh-TW" altLang="en-US" dirty="0"/>
          </a:p>
        </p:txBody>
      </p:sp>
      <p:sp>
        <p:nvSpPr>
          <p:cNvPr id="6" name="矩形 5">
            <a:extLst>
              <a:ext uri="{FF2B5EF4-FFF2-40B4-BE49-F238E27FC236}">
                <a16:creationId xmlns:a16="http://schemas.microsoft.com/office/drawing/2014/main" id="{2101BF18-1873-FFAD-6855-8B4D52649B0F}"/>
              </a:ext>
            </a:extLst>
          </p:cNvPr>
          <p:cNvSpPr/>
          <p:nvPr/>
        </p:nvSpPr>
        <p:spPr>
          <a:xfrm>
            <a:off x="1" y="0"/>
            <a:ext cx="12192000" cy="923109"/>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800" b="1" dirty="0">
                <a:latin typeface="微軟正黑體" panose="020B0604030504040204" pitchFamily="34" charset="-120"/>
                <a:ea typeface="微軟正黑體" panose="020B0604030504040204" pitchFamily="34" charset="-120"/>
                <a:cs typeface="Times New Roman" panose="02020603050405020304" pitchFamily="18" charset="0"/>
              </a:rPr>
              <a:t>Outline</a:t>
            </a:r>
            <a:endPar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2" name="文字方塊 1">
            <a:extLst>
              <a:ext uri="{FF2B5EF4-FFF2-40B4-BE49-F238E27FC236}">
                <a16:creationId xmlns:a16="http://schemas.microsoft.com/office/drawing/2014/main" id="{198F4F51-A185-6824-4F13-39780C7479DA}"/>
              </a:ext>
            </a:extLst>
          </p:cNvPr>
          <p:cNvSpPr txBox="1"/>
          <p:nvPr/>
        </p:nvSpPr>
        <p:spPr>
          <a:xfrm>
            <a:off x="1783977" y="1927412"/>
            <a:ext cx="8113058" cy="2862322"/>
          </a:xfrm>
          <a:prstGeom prst="rect">
            <a:avLst/>
          </a:prstGeom>
          <a:noFill/>
        </p:spPr>
        <p:txBody>
          <a:bodyPr wrap="square" rtlCol="0">
            <a:spAutoFit/>
          </a:bodyPr>
          <a:lstStyle/>
          <a:p>
            <a:pPr marL="514350" indent="-514350">
              <a:buFont typeface="+mj-lt"/>
              <a:buAutoNum type="arabicPeriod"/>
            </a:pPr>
            <a:r>
              <a:rPr lang="en-US" altLang="zh-TW" sz="3600" dirty="0">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US" altLang="zh-TW" sz="3600" dirty="0">
                <a:latin typeface="Times New Roman" panose="02020603050405020304" pitchFamily="18" charset="0"/>
                <a:cs typeface="Times New Roman" panose="02020603050405020304" pitchFamily="18" charset="0"/>
              </a:rPr>
              <a:t>Materials &amp; Method</a:t>
            </a:r>
          </a:p>
          <a:p>
            <a:pPr marL="514350" indent="-514350">
              <a:buFont typeface="+mj-lt"/>
              <a:buAutoNum type="arabicPeriod"/>
            </a:pPr>
            <a:r>
              <a:rPr lang="en-US" altLang="zh-TW" sz="3600" dirty="0">
                <a:latin typeface="Times New Roman" panose="02020603050405020304" pitchFamily="18" charset="0"/>
                <a:cs typeface="Times New Roman" panose="02020603050405020304" pitchFamily="18" charset="0"/>
              </a:rPr>
              <a:t>Result</a:t>
            </a:r>
          </a:p>
          <a:p>
            <a:pPr marL="514350" indent="-514350">
              <a:buFont typeface="+mj-lt"/>
              <a:buAutoNum type="arabicPeriod"/>
            </a:pPr>
            <a:r>
              <a:rPr lang="en-US" altLang="zh-TW" sz="3600" dirty="0">
                <a:latin typeface="Times New Roman" panose="02020603050405020304" pitchFamily="18" charset="0"/>
                <a:cs typeface="Times New Roman" panose="02020603050405020304" pitchFamily="18" charset="0"/>
              </a:rPr>
              <a:t>Future works</a:t>
            </a:r>
          </a:p>
          <a:p>
            <a:pPr marL="514350" indent="-514350">
              <a:buFont typeface="+mj-lt"/>
              <a:buAutoNum type="arabicPeriod"/>
            </a:pPr>
            <a:endParaRPr lang="zh-TW"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1076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4A309029-84FF-A490-3F0C-D7DADBA22AC5}"/>
              </a:ext>
            </a:extLst>
          </p:cNvPr>
          <p:cNvSpPr>
            <a:spLocks noGrp="1"/>
          </p:cNvSpPr>
          <p:nvPr>
            <p:ph type="dt" sz="half" idx="10"/>
          </p:nvPr>
        </p:nvSpPr>
        <p:spPr/>
        <p:txBody>
          <a:bodyPr/>
          <a:lstStyle/>
          <a:p>
            <a:r>
              <a:rPr lang="en-US" altLang="zh-TW"/>
              <a:t>Paper ID: G3-019</a:t>
            </a:r>
            <a:endParaRPr lang="zh-TW" altLang="en-US" dirty="0"/>
          </a:p>
        </p:txBody>
      </p:sp>
      <p:sp>
        <p:nvSpPr>
          <p:cNvPr id="5" name="投影片編號版面配置區 4">
            <a:extLst>
              <a:ext uri="{FF2B5EF4-FFF2-40B4-BE49-F238E27FC236}">
                <a16:creationId xmlns:a16="http://schemas.microsoft.com/office/drawing/2014/main" id="{E6A23E58-16B4-2194-3B14-0081D78A101E}"/>
              </a:ext>
            </a:extLst>
          </p:cNvPr>
          <p:cNvSpPr>
            <a:spLocks noGrp="1"/>
          </p:cNvSpPr>
          <p:nvPr>
            <p:ph type="sldNum" sz="quarter" idx="12"/>
          </p:nvPr>
        </p:nvSpPr>
        <p:spPr/>
        <p:txBody>
          <a:bodyPr/>
          <a:lstStyle/>
          <a:p>
            <a:fld id="{23ECC101-C6F3-469E-834E-28064E797621}" type="slidenum">
              <a:rPr lang="zh-TW" altLang="en-US" smtClean="0"/>
              <a:pPr/>
              <a:t>3</a:t>
            </a:fld>
            <a:endParaRPr lang="zh-TW" altLang="en-US" dirty="0"/>
          </a:p>
        </p:txBody>
      </p:sp>
      <p:sp>
        <p:nvSpPr>
          <p:cNvPr id="6" name="矩形 5">
            <a:extLst>
              <a:ext uri="{FF2B5EF4-FFF2-40B4-BE49-F238E27FC236}">
                <a16:creationId xmlns:a16="http://schemas.microsoft.com/office/drawing/2014/main" id="{2101BF18-1873-FFAD-6855-8B4D52649B0F}"/>
              </a:ext>
            </a:extLst>
          </p:cNvPr>
          <p:cNvSpPr/>
          <p:nvPr/>
        </p:nvSpPr>
        <p:spPr>
          <a:xfrm>
            <a:off x="1" y="0"/>
            <a:ext cx="12192000" cy="923109"/>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TW" altLang="en-US" sz="2800" b="1">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800" b="1">
                <a:latin typeface="微軟正黑體" panose="020B0604030504040204" pitchFamily="34" charset="-120"/>
                <a:ea typeface="微軟正黑體" panose="020B0604030504040204" pitchFamily="34" charset="-120"/>
                <a:cs typeface="Times New Roman" panose="02020603050405020304" pitchFamily="18" charset="0"/>
              </a:rPr>
              <a:t>1.</a:t>
            </a:r>
            <a:r>
              <a:rPr lang="zh-TW" altLang="en-US" sz="2800" b="1">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800" b="1">
                <a:latin typeface="微軟正黑體" panose="020B0604030504040204" pitchFamily="34" charset="-120"/>
                <a:ea typeface="微軟正黑體" panose="020B0604030504040204" pitchFamily="34" charset="-120"/>
                <a:cs typeface="Times New Roman" panose="02020603050405020304" pitchFamily="18" charset="0"/>
              </a:rPr>
              <a:t>Introduction </a:t>
            </a:r>
            <a:endPar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11" name="文字方塊 10">
            <a:extLst>
              <a:ext uri="{FF2B5EF4-FFF2-40B4-BE49-F238E27FC236}">
                <a16:creationId xmlns:a16="http://schemas.microsoft.com/office/drawing/2014/main" id="{6119E331-7A57-F505-744C-22DA8611F32E}"/>
              </a:ext>
            </a:extLst>
          </p:cNvPr>
          <p:cNvSpPr txBox="1"/>
          <p:nvPr/>
        </p:nvSpPr>
        <p:spPr>
          <a:xfrm>
            <a:off x="970548" y="3186610"/>
            <a:ext cx="10250903" cy="1261884"/>
          </a:xfrm>
          <a:prstGeom prst="rect">
            <a:avLst/>
          </a:prstGeom>
          <a:noFill/>
        </p:spPr>
        <p:txBody>
          <a:bodyPr wrap="square" rtlCol="0">
            <a:spAutoFit/>
          </a:bodyPr>
          <a:lstStyle/>
          <a:p>
            <a:r>
              <a:rPr lang="en-US" altLang="zh-TW" sz="2800" b="1" dirty="0">
                <a:latin typeface="Times New Roman" panose="02020603050405020304" pitchFamily="18" charset="0"/>
                <a:cs typeface="Times New Roman" panose="02020603050405020304" pitchFamily="18" charset="0"/>
              </a:rPr>
              <a:t>Motivation:</a:t>
            </a:r>
            <a:endParaRPr lang="en-US" altLang="zh-TW" sz="2400"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altLang="zh-TW" sz="2400" dirty="0">
                <a:latin typeface="Times New Roman" panose="02020603050405020304" pitchFamily="18" charset="0"/>
                <a:cs typeface="Times New Roman" panose="02020603050405020304" pitchFamily="18" charset="0"/>
              </a:rPr>
              <a:t>Early diagnosis of fatty liver is crucial, as early treatment can significantly reduce the cost of patient recovery. </a:t>
            </a:r>
          </a:p>
        </p:txBody>
      </p:sp>
      <p:pic>
        <p:nvPicPr>
          <p:cNvPr id="14" name="圖片 13" descr="一張含有 醫學影像, 產科超音波檢查, 放射學, 醫療 的圖片&#10;&#10;自動產生的描述">
            <a:extLst>
              <a:ext uri="{FF2B5EF4-FFF2-40B4-BE49-F238E27FC236}">
                <a16:creationId xmlns:a16="http://schemas.microsoft.com/office/drawing/2014/main" id="{CEBCC0BE-AF4E-160C-E052-C30E9B02C2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7922" y="1484601"/>
            <a:ext cx="1775155" cy="1267968"/>
          </a:xfrm>
          <a:prstGeom prst="rect">
            <a:avLst/>
          </a:prstGeom>
        </p:spPr>
      </p:pic>
      <p:pic>
        <p:nvPicPr>
          <p:cNvPr id="17" name="圖片 16" descr="一張含有 醫學影像, 放射學, 產科超音波檢查, 黑與白 的圖片&#10;&#10;自動產生的描述">
            <a:extLst>
              <a:ext uri="{FF2B5EF4-FFF2-40B4-BE49-F238E27FC236}">
                <a16:creationId xmlns:a16="http://schemas.microsoft.com/office/drawing/2014/main" id="{F2445EB5-2FC0-0917-4EBC-503A9CE23F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6295" y="1484601"/>
            <a:ext cx="1775155" cy="1256974"/>
          </a:xfrm>
          <a:prstGeom prst="rect">
            <a:avLst/>
          </a:prstGeom>
        </p:spPr>
      </p:pic>
      <p:sp>
        <p:nvSpPr>
          <p:cNvPr id="19" name="文字方塊 18">
            <a:extLst>
              <a:ext uri="{FF2B5EF4-FFF2-40B4-BE49-F238E27FC236}">
                <a16:creationId xmlns:a16="http://schemas.microsoft.com/office/drawing/2014/main" id="{4C8D9094-5DA9-44F7-2DAA-284684C07E39}"/>
              </a:ext>
            </a:extLst>
          </p:cNvPr>
          <p:cNvSpPr txBox="1"/>
          <p:nvPr/>
        </p:nvSpPr>
        <p:spPr>
          <a:xfrm>
            <a:off x="7213836" y="1065547"/>
            <a:ext cx="2435238" cy="461665"/>
          </a:xfrm>
          <a:prstGeom prst="rect">
            <a:avLst/>
          </a:prstGeom>
          <a:noFill/>
        </p:spPr>
        <p:txBody>
          <a:bodyPr wrap="square" rtlCol="0">
            <a:spAutoFit/>
          </a:bodyPr>
          <a:lstStyle/>
          <a:p>
            <a:r>
              <a:rPr lang="en-US" altLang="zh-TW" sz="2400" dirty="0">
                <a:latin typeface="Times New Roman" panose="02020603050405020304" pitchFamily="18" charset="0"/>
                <a:cs typeface="Times New Roman" panose="02020603050405020304" pitchFamily="18" charset="0"/>
              </a:rPr>
              <a:t>Fatty liver</a:t>
            </a:r>
            <a:endParaRPr lang="zh-TW" altLang="en-US" sz="2400" dirty="0">
              <a:latin typeface="Times New Roman" panose="02020603050405020304" pitchFamily="18" charset="0"/>
              <a:cs typeface="Times New Roman" panose="02020603050405020304" pitchFamily="18" charset="0"/>
            </a:endParaRPr>
          </a:p>
        </p:txBody>
      </p:sp>
      <p:sp>
        <p:nvSpPr>
          <p:cNvPr id="21" name="文字方塊 20">
            <a:extLst>
              <a:ext uri="{FF2B5EF4-FFF2-40B4-BE49-F238E27FC236}">
                <a16:creationId xmlns:a16="http://schemas.microsoft.com/office/drawing/2014/main" id="{AD3C84B5-3983-C931-682B-012C8DD6890D}"/>
              </a:ext>
            </a:extLst>
          </p:cNvPr>
          <p:cNvSpPr txBox="1"/>
          <p:nvPr/>
        </p:nvSpPr>
        <p:spPr>
          <a:xfrm>
            <a:off x="9446295" y="1049889"/>
            <a:ext cx="2042242" cy="461665"/>
          </a:xfrm>
          <a:prstGeom prst="rect">
            <a:avLst/>
          </a:prstGeom>
          <a:noFill/>
        </p:spPr>
        <p:txBody>
          <a:bodyPr wrap="square" rtlCol="0">
            <a:spAutoFit/>
          </a:bodyPr>
          <a:lstStyle/>
          <a:p>
            <a:r>
              <a:rPr lang="en-US" altLang="zh-TW" sz="2400" dirty="0">
                <a:latin typeface="Times New Roman" panose="02020603050405020304" pitchFamily="18" charset="0"/>
                <a:cs typeface="Times New Roman" panose="02020603050405020304" pitchFamily="18" charset="0"/>
              </a:rPr>
              <a:t>Healthy liver</a:t>
            </a:r>
            <a:endParaRPr lang="zh-TW" altLang="en-US" sz="2400" dirty="0">
              <a:latin typeface="Times New Roman" panose="02020603050405020304" pitchFamily="18" charset="0"/>
              <a:cs typeface="Times New Roman" panose="02020603050405020304" pitchFamily="18" charset="0"/>
            </a:endParaRPr>
          </a:p>
        </p:txBody>
      </p:sp>
      <p:sp>
        <p:nvSpPr>
          <p:cNvPr id="25" name="文字方塊 24">
            <a:extLst>
              <a:ext uri="{FF2B5EF4-FFF2-40B4-BE49-F238E27FC236}">
                <a16:creationId xmlns:a16="http://schemas.microsoft.com/office/drawing/2014/main" id="{4B8A5A79-E0FB-1FB7-6F36-926DDC3CC743}"/>
              </a:ext>
            </a:extLst>
          </p:cNvPr>
          <p:cNvSpPr txBox="1"/>
          <p:nvPr/>
        </p:nvSpPr>
        <p:spPr>
          <a:xfrm>
            <a:off x="970548" y="4308470"/>
            <a:ext cx="10250902" cy="1631216"/>
          </a:xfrm>
          <a:prstGeom prst="rect">
            <a:avLst/>
          </a:prstGeom>
          <a:noFill/>
        </p:spPr>
        <p:txBody>
          <a:bodyPr wrap="square">
            <a:spAutoFit/>
          </a:bodyPr>
          <a:lstStyle/>
          <a:p>
            <a:r>
              <a:rPr lang="en-US" altLang="zh-TW" sz="2800" b="1" dirty="0">
                <a:latin typeface="Times New Roman" panose="02020603050405020304" pitchFamily="18" charset="0"/>
                <a:cs typeface="Times New Roman" panose="02020603050405020304" pitchFamily="18" charset="0"/>
              </a:rPr>
              <a:t>Goal:</a:t>
            </a:r>
          </a:p>
          <a:p>
            <a:pPr marL="800100" lvl="1" indent="-342900">
              <a:buFont typeface="Arial" panose="020B0604020202020204" pitchFamily="34" charset="0"/>
              <a:buChar char="•"/>
            </a:pPr>
            <a:r>
              <a:rPr lang="en-US" altLang="zh-TW" sz="2400" dirty="0">
                <a:latin typeface="Times New Roman" panose="02020603050405020304" pitchFamily="18" charset="0"/>
                <a:cs typeface="Times New Roman" panose="02020603050405020304" pitchFamily="18" charset="0"/>
              </a:rPr>
              <a:t>To provide an objective and efficient model that reduces doctors' time costs and effectively detects fatty liver disease, helping patients identify and treat it early.</a:t>
            </a:r>
            <a:endParaRPr lang="zh-TW" altLang="en-US" sz="2800" dirty="0">
              <a:latin typeface="Times New Roman" panose="02020603050405020304" pitchFamily="18" charset="0"/>
              <a:cs typeface="Times New Roman" panose="02020603050405020304" pitchFamily="18" charset="0"/>
            </a:endParaRPr>
          </a:p>
        </p:txBody>
      </p:sp>
      <p:pic>
        <p:nvPicPr>
          <p:cNvPr id="26" name="圖片 25">
            <a:extLst>
              <a:ext uri="{FF2B5EF4-FFF2-40B4-BE49-F238E27FC236}">
                <a16:creationId xmlns:a16="http://schemas.microsoft.com/office/drawing/2014/main" id="{1E9825BA-3065-5229-CB7E-C125B0BFA108}"/>
              </a:ext>
            </a:extLst>
          </p:cNvPr>
          <p:cNvPicPr>
            <a:picLocks noChangeAspect="1"/>
          </p:cNvPicPr>
          <p:nvPr/>
        </p:nvPicPr>
        <p:blipFill>
          <a:blip r:embed="rId5"/>
          <a:stretch>
            <a:fillRect/>
          </a:stretch>
        </p:blipFill>
        <p:spPr>
          <a:xfrm>
            <a:off x="1210733" y="1175684"/>
            <a:ext cx="5376808" cy="2099747"/>
          </a:xfrm>
          <a:prstGeom prst="rect">
            <a:avLst/>
          </a:prstGeom>
        </p:spPr>
      </p:pic>
    </p:spTree>
    <p:extLst>
      <p:ext uri="{BB962C8B-B14F-4D97-AF65-F5344CB8AC3E}">
        <p14:creationId xmlns:p14="http://schemas.microsoft.com/office/powerpoint/2010/main" val="2088857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4A309029-84FF-A490-3F0C-D7DADBA22AC5}"/>
              </a:ext>
            </a:extLst>
          </p:cNvPr>
          <p:cNvSpPr>
            <a:spLocks noGrp="1"/>
          </p:cNvSpPr>
          <p:nvPr>
            <p:ph type="dt" sz="half" idx="10"/>
          </p:nvPr>
        </p:nvSpPr>
        <p:spPr/>
        <p:txBody>
          <a:bodyPr/>
          <a:lstStyle/>
          <a:p>
            <a:r>
              <a:rPr lang="en-US" altLang="zh-TW"/>
              <a:t>Paper ID: G3-019</a:t>
            </a:r>
            <a:endParaRPr lang="zh-TW" altLang="en-US" dirty="0"/>
          </a:p>
        </p:txBody>
      </p:sp>
      <p:sp>
        <p:nvSpPr>
          <p:cNvPr id="5" name="投影片編號版面配置區 4">
            <a:extLst>
              <a:ext uri="{FF2B5EF4-FFF2-40B4-BE49-F238E27FC236}">
                <a16:creationId xmlns:a16="http://schemas.microsoft.com/office/drawing/2014/main" id="{E6A23E58-16B4-2194-3B14-0081D78A101E}"/>
              </a:ext>
            </a:extLst>
          </p:cNvPr>
          <p:cNvSpPr>
            <a:spLocks noGrp="1"/>
          </p:cNvSpPr>
          <p:nvPr>
            <p:ph type="sldNum" sz="quarter" idx="12"/>
          </p:nvPr>
        </p:nvSpPr>
        <p:spPr/>
        <p:txBody>
          <a:bodyPr/>
          <a:lstStyle/>
          <a:p>
            <a:fld id="{23ECC101-C6F3-469E-834E-28064E797621}" type="slidenum">
              <a:rPr lang="zh-TW" altLang="en-US" smtClean="0"/>
              <a:pPr/>
              <a:t>4</a:t>
            </a:fld>
            <a:endParaRPr lang="zh-TW" altLang="en-US" dirty="0"/>
          </a:p>
        </p:txBody>
      </p:sp>
      <p:sp>
        <p:nvSpPr>
          <p:cNvPr id="6" name="矩形 5">
            <a:extLst>
              <a:ext uri="{FF2B5EF4-FFF2-40B4-BE49-F238E27FC236}">
                <a16:creationId xmlns:a16="http://schemas.microsoft.com/office/drawing/2014/main" id="{2101BF18-1873-FFAD-6855-8B4D52649B0F}"/>
              </a:ext>
            </a:extLst>
          </p:cNvPr>
          <p:cNvSpPr/>
          <p:nvPr/>
        </p:nvSpPr>
        <p:spPr>
          <a:xfrm>
            <a:off x="1" y="0"/>
            <a:ext cx="12192000" cy="923109"/>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800" b="1" dirty="0">
                <a:latin typeface="微軟正黑體" panose="020B0604030504040204" pitchFamily="34" charset="-120"/>
                <a:ea typeface="微軟正黑體" panose="020B0604030504040204" pitchFamily="34" charset="-120"/>
                <a:cs typeface="Times New Roman" panose="02020603050405020304" pitchFamily="18" charset="0"/>
              </a:rPr>
              <a:t>2.</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800" b="1" dirty="0">
                <a:latin typeface="微軟正黑體" panose="020B0604030504040204" pitchFamily="34" charset="-120"/>
                <a:ea typeface="微軟正黑體" panose="020B0604030504040204" pitchFamily="34" charset="-120"/>
                <a:cs typeface="Times New Roman" panose="02020603050405020304" pitchFamily="18" charset="0"/>
              </a:rPr>
              <a:t>Materials</a:t>
            </a:r>
            <a:endPar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7" name="矩形 6">
            <a:extLst>
              <a:ext uri="{FF2B5EF4-FFF2-40B4-BE49-F238E27FC236}">
                <a16:creationId xmlns:a16="http://schemas.microsoft.com/office/drawing/2014/main" id="{8D5176B5-D280-ECDD-9466-CD978E80BE93}"/>
              </a:ext>
            </a:extLst>
          </p:cNvPr>
          <p:cNvSpPr/>
          <p:nvPr/>
        </p:nvSpPr>
        <p:spPr>
          <a:xfrm>
            <a:off x="733697" y="1506583"/>
            <a:ext cx="104503" cy="81860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a:extLst>
              <a:ext uri="{FF2B5EF4-FFF2-40B4-BE49-F238E27FC236}">
                <a16:creationId xmlns:a16="http://schemas.microsoft.com/office/drawing/2014/main" id="{F4E47B18-CA76-40E0-FE51-68C53EE0D784}"/>
              </a:ext>
            </a:extLst>
          </p:cNvPr>
          <p:cNvSpPr txBox="1"/>
          <p:nvPr/>
        </p:nvSpPr>
        <p:spPr>
          <a:xfrm>
            <a:off x="1045029" y="1680754"/>
            <a:ext cx="6733721" cy="523220"/>
          </a:xfrm>
          <a:prstGeom prst="rect">
            <a:avLst/>
          </a:prstGeom>
          <a:noFill/>
        </p:spPr>
        <p:txBody>
          <a:bodyPr wrap="square" rtlCol="0">
            <a:spAutoFit/>
          </a:bodyPr>
          <a:lstStyle/>
          <a:p>
            <a:r>
              <a:rPr lang="en-US" altLang="zh-TW" sz="2800" b="1" dirty="0">
                <a:latin typeface="Times New Roman" panose="02020603050405020304" pitchFamily="18" charset="0"/>
                <a:cs typeface="Times New Roman" panose="02020603050405020304" pitchFamily="18" charset="0"/>
              </a:rPr>
              <a:t>Data</a:t>
            </a:r>
            <a:r>
              <a:rPr lang="zh-TW" altLang="en-US" sz="2800" b="1" dirty="0">
                <a:latin typeface="Times New Roman" panose="02020603050405020304" pitchFamily="18" charset="0"/>
                <a:cs typeface="Times New Roman" panose="02020603050405020304" pitchFamily="18" charset="0"/>
              </a:rPr>
              <a:t> </a:t>
            </a:r>
            <a:r>
              <a:rPr lang="fr-FR" altLang="zh-TW" sz="2800" b="1" dirty="0">
                <a:latin typeface="Times New Roman" panose="02020603050405020304" pitchFamily="18" charset="0"/>
                <a:cs typeface="Times New Roman" panose="02020603050405020304" pitchFamily="18" charset="0"/>
              </a:rPr>
              <a:t>acquisition</a:t>
            </a:r>
            <a:endParaRPr lang="zh-TW" altLang="en-US" sz="2800" b="1" dirty="0">
              <a:latin typeface="Times New Roman" panose="02020603050405020304" pitchFamily="18" charset="0"/>
              <a:cs typeface="Times New Roman" panose="02020603050405020304" pitchFamily="18" charset="0"/>
            </a:endParaRPr>
          </a:p>
        </p:txBody>
      </p:sp>
      <p:pic>
        <p:nvPicPr>
          <p:cNvPr id="11" name="圖片 10">
            <a:extLst>
              <a:ext uri="{FF2B5EF4-FFF2-40B4-BE49-F238E27FC236}">
                <a16:creationId xmlns:a16="http://schemas.microsoft.com/office/drawing/2014/main" id="{8B7AC613-6F68-844D-297D-0274542A073B}"/>
              </a:ext>
            </a:extLst>
          </p:cNvPr>
          <p:cNvPicPr>
            <a:picLocks noChangeAspect="1"/>
          </p:cNvPicPr>
          <p:nvPr/>
        </p:nvPicPr>
        <p:blipFill>
          <a:blip r:embed="rId3"/>
          <a:stretch>
            <a:fillRect/>
          </a:stretch>
        </p:blipFill>
        <p:spPr>
          <a:xfrm>
            <a:off x="1163726" y="2700043"/>
            <a:ext cx="3871111" cy="3387753"/>
          </a:xfrm>
          <a:prstGeom prst="rect">
            <a:avLst/>
          </a:prstGeom>
        </p:spPr>
      </p:pic>
      <p:pic>
        <p:nvPicPr>
          <p:cNvPr id="23" name="圖片 22">
            <a:extLst>
              <a:ext uri="{FF2B5EF4-FFF2-40B4-BE49-F238E27FC236}">
                <a16:creationId xmlns:a16="http://schemas.microsoft.com/office/drawing/2014/main" id="{5075A5A7-EFA4-15D4-9870-BCD76A229E73}"/>
              </a:ext>
            </a:extLst>
          </p:cNvPr>
          <p:cNvPicPr>
            <a:picLocks noChangeAspect="1"/>
          </p:cNvPicPr>
          <p:nvPr/>
        </p:nvPicPr>
        <p:blipFill>
          <a:blip r:embed="rId4"/>
          <a:stretch>
            <a:fillRect/>
          </a:stretch>
        </p:blipFill>
        <p:spPr>
          <a:xfrm>
            <a:off x="5613084" y="4097867"/>
            <a:ext cx="6460383" cy="2258483"/>
          </a:xfrm>
          <a:prstGeom prst="rect">
            <a:avLst/>
          </a:prstGeom>
        </p:spPr>
      </p:pic>
      <p:pic>
        <p:nvPicPr>
          <p:cNvPr id="24" name="圖片 23">
            <a:extLst>
              <a:ext uri="{FF2B5EF4-FFF2-40B4-BE49-F238E27FC236}">
                <a16:creationId xmlns:a16="http://schemas.microsoft.com/office/drawing/2014/main" id="{1291BD18-62F1-8254-10A2-D0D58F037E94}"/>
              </a:ext>
            </a:extLst>
          </p:cNvPr>
          <p:cNvPicPr>
            <a:picLocks noChangeAspect="1"/>
          </p:cNvPicPr>
          <p:nvPr/>
        </p:nvPicPr>
        <p:blipFill>
          <a:blip r:embed="rId5"/>
          <a:stretch>
            <a:fillRect/>
          </a:stretch>
        </p:blipFill>
        <p:spPr>
          <a:xfrm>
            <a:off x="5613084" y="1680754"/>
            <a:ext cx="6733721" cy="2346458"/>
          </a:xfrm>
          <a:prstGeom prst="rect">
            <a:avLst/>
          </a:prstGeom>
        </p:spPr>
      </p:pic>
    </p:spTree>
    <p:extLst>
      <p:ext uri="{BB962C8B-B14F-4D97-AF65-F5344CB8AC3E}">
        <p14:creationId xmlns:p14="http://schemas.microsoft.com/office/powerpoint/2010/main" val="351115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4A309029-84FF-A490-3F0C-D7DADBA22AC5}"/>
              </a:ext>
            </a:extLst>
          </p:cNvPr>
          <p:cNvSpPr>
            <a:spLocks noGrp="1"/>
          </p:cNvSpPr>
          <p:nvPr>
            <p:ph type="dt" sz="half" idx="10"/>
          </p:nvPr>
        </p:nvSpPr>
        <p:spPr/>
        <p:txBody>
          <a:bodyPr/>
          <a:lstStyle/>
          <a:p>
            <a:r>
              <a:rPr lang="en-US" altLang="zh-TW"/>
              <a:t>Paper ID: G3-019</a:t>
            </a:r>
            <a:endParaRPr lang="zh-TW" altLang="en-US" dirty="0"/>
          </a:p>
        </p:txBody>
      </p:sp>
      <p:sp>
        <p:nvSpPr>
          <p:cNvPr id="5" name="投影片編號版面配置區 4">
            <a:extLst>
              <a:ext uri="{FF2B5EF4-FFF2-40B4-BE49-F238E27FC236}">
                <a16:creationId xmlns:a16="http://schemas.microsoft.com/office/drawing/2014/main" id="{E6A23E58-16B4-2194-3B14-0081D78A101E}"/>
              </a:ext>
            </a:extLst>
          </p:cNvPr>
          <p:cNvSpPr>
            <a:spLocks noGrp="1"/>
          </p:cNvSpPr>
          <p:nvPr>
            <p:ph type="sldNum" sz="quarter" idx="12"/>
          </p:nvPr>
        </p:nvSpPr>
        <p:spPr/>
        <p:txBody>
          <a:bodyPr/>
          <a:lstStyle/>
          <a:p>
            <a:fld id="{23ECC101-C6F3-469E-834E-28064E797621}" type="slidenum">
              <a:rPr lang="zh-TW" altLang="en-US" smtClean="0"/>
              <a:pPr/>
              <a:t>5</a:t>
            </a:fld>
            <a:endParaRPr lang="zh-TW" altLang="en-US" dirty="0"/>
          </a:p>
        </p:txBody>
      </p:sp>
      <p:sp>
        <p:nvSpPr>
          <p:cNvPr id="6" name="矩形 5">
            <a:extLst>
              <a:ext uri="{FF2B5EF4-FFF2-40B4-BE49-F238E27FC236}">
                <a16:creationId xmlns:a16="http://schemas.microsoft.com/office/drawing/2014/main" id="{2101BF18-1873-FFAD-6855-8B4D52649B0F}"/>
              </a:ext>
            </a:extLst>
          </p:cNvPr>
          <p:cNvSpPr/>
          <p:nvPr/>
        </p:nvSpPr>
        <p:spPr>
          <a:xfrm>
            <a:off x="1" y="0"/>
            <a:ext cx="12192000" cy="923109"/>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TW" altLang="en-US" sz="2800" b="1"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800" b="1"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2.</a:t>
            </a:r>
            <a:r>
              <a:rPr lang="zh-TW" altLang="en-US" sz="2800" b="1"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800" b="1"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Method</a:t>
            </a:r>
            <a:r>
              <a:rPr lang="zh-TW" altLang="en-US" sz="2800" b="1"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800" b="1" dirty="0">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800" b="1"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 </a:t>
            </a:r>
            <a:r>
              <a:rPr lang="fr-FR" altLang="zh-TW" sz="2800" b="1"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Visual </a:t>
            </a:r>
            <a:r>
              <a:rPr lang="fr-FR" altLang="zh-TW" sz="2800" b="1" dirty="0" err="1">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Geometry</a:t>
            </a:r>
            <a:r>
              <a:rPr lang="fr-FR" altLang="zh-TW" sz="2800" b="1"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 Group (Baseline model)</a:t>
            </a:r>
            <a:endParaRPr lang="zh-TW" altLang="en-US" sz="2800" b="1"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7" name="矩形 6">
            <a:extLst>
              <a:ext uri="{FF2B5EF4-FFF2-40B4-BE49-F238E27FC236}">
                <a16:creationId xmlns:a16="http://schemas.microsoft.com/office/drawing/2014/main" id="{8D5176B5-D280-ECDD-9466-CD978E80BE93}"/>
              </a:ext>
            </a:extLst>
          </p:cNvPr>
          <p:cNvSpPr/>
          <p:nvPr/>
        </p:nvSpPr>
        <p:spPr>
          <a:xfrm>
            <a:off x="733697" y="1506583"/>
            <a:ext cx="104503" cy="81860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文字方塊 1">
            <a:extLst>
              <a:ext uri="{FF2B5EF4-FFF2-40B4-BE49-F238E27FC236}">
                <a16:creationId xmlns:a16="http://schemas.microsoft.com/office/drawing/2014/main" id="{E9C80CE3-2A4D-A6DA-6B66-071157ADDC32}"/>
              </a:ext>
            </a:extLst>
          </p:cNvPr>
          <p:cNvSpPr txBox="1"/>
          <p:nvPr/>
        </p:nvSpPr>
        <p:spPr>
          <a:xfrm>
            <a:off x="1045029" y="1680754"/>
            <a:ext cx="1748971" cy="523220"/>
          </a:xfrm>
          <a:prstGeom prst="rect">
            <a:avLst/>
          </a:prstGeom>
          <a:noFill/>
        </p:spPr>
        <p:txBody>
          <a:bodyPr wrap="square" rtlCol="0">
            <a:spAutoFit/>
          </a:bodyPr>
          <a:lstStyle/>
          <a:p>
            <a:r>
              <a:rPr lang="en-US" altLang="zh-TW" sz="2800" b="1" dirty="0" err="1">
                <a:latin typeface="Times New Roman" panose="02020603050405020304" pitchFamily="18" charset="0"/>
                <a:cs typeface="Times New Roman" panose="02020603050405020304" pitchFamily="18" charset="0"/>
              </a:rPr>
              <a:t>VGGNet</a:t>
            </a:r>
            <a:endParaRPr lang="zh-TW" altLang="en-US" sz="2800" b="1" dirty="0">
              <a:latin typeface="Times New Roman" panose="02020603050405020304" pitchFamily="18" charset="0"/>
              <a:cs typeface="Times New Roman" panose="02020603050405020304" pitchFamily="18" charset="0"/>
            </a:endParaRPr>
          </a:p>
        </p:txBody>
      </p:sp>
      <p:pic>
        <p:nvPicPr>
          <p:cNvPr id="3" name="圖片 2">
            <a:extLst>
              <a:ext uri="{FF2B5EF4-FFF2-40B4-BE49-F238E27FC236}">
                <a16:creationId xmlns:a16="http://schemas.microsoft.com/office/drawing/2014/main" id="{41B6B6EF-47C6-1D4C-E97A-34E52DB7A519}"/>
              </a:ext>
            </a:extLst>
          </p:cNvPr>
          <p:cNvPicPr/>
          <p:nvPr/>
        </p:nvPicPr>
        <p:blipFill>
          <a:blip r:embed="rId3"/>
          <a:stretch>
            <a:fillRect/>
          </a:stretch>
        </p:blipFill>
        <p:spPr>
          <a:xfrm>
            <a:off x="1660666" y="2426789"/>
            <a:ext cx="9625401" cy="3297052"/>
          </a:xfrm>
          <a:prstGeom prst="rect">
            <a:avLst/>
          </a:prstGeom>
        </p:spPr>
      </p:pic>
    </p:spTree>
    <p:extLst>
      <p:ext uri="{BB962C8B-B14F-4D97-AF65-F5344CB8AC3E}">
        <p14:creationId xmlns:p14="http://schemas.microsoft.com/office/powerpoint/2010/main" val="4065371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4A309029-84FF-A490-3F0C-D7DADBA22AC5}"/>
              </a:ext>
            </a:extLst>
          </p:cNvPr>
          <p:cNvSpPr>
            <a:spLocks noGrp="1"/>
          </p:cNvSpPr>
          <p:nvPr>
            <p:ph type="dt" sz="half" idx="10"/>
          </p:nvPr>
        </p:nvSpPr>
        <p:spPr/>
        <p:txBody>
          <a:bodyPr/>
          <a:lstStyle/>
          <a:p>
            <a:r>
              <a:rPr lang="en-US" altLang="zh-TW"/>
              <a:t>Paper ID: G3-019</a:t>
            </a:r>
            <a:endParaRPr lang="zh-TW" altLang="en-US" dirty="0"/>
          </a:p>
        </p:txBody>
      </p:sp>
      <p:sp>
        <p:nvSpPr>
          <p:cNvPr id="5" name="投影片編號版面配置區 4">
            <a:extLst>
              <a:ext uri="{FF2B5EF4-FFF2-40B4-BE49-F238E27FC236}">
                <a16:creationId xmlns:a16="http://schemas.microsoft.com/office/drawing/2014/main" id="{E6A23E58-16B4-2194-3B14-0081D78A101E}"/>
              </a:ext>
            </a:extLst>
          </p:cNvPr>
          <p:cNvSpPr>
            <a:spLocks noGrp="1"/>
          </p:cNvSpPr>
          <p:nvPr>
            <p:ph type="sldNum" sz="quarter" idx="12"/>
          </p:nvPr>
        </p:nvSpPr>
        <p:spPr/>
        <p:txBody>
          <a:bodyPr/>
          <a:lstStyle/>
          <a:p>
            <a:fld id="{23ECC101-C6F3-469E-834E-28064E797621}" type="slidenum">
              <a:rPr lang="zh-TW" altLang="en-US" smtClean="0"/>
              <a:pPr/>
              <a:t>6</a:t>
            </a:fld>
            <a:endParaRPr lang="zh-TW" altLang="en-US" dirty="0"/>
          </a:p>
        </p:txBody>
      </p:sp>
      <p:sp>
        <p:nvSpPr>
          <p:cNvPr id="6" name="矩形 5">
            <a:extLst>
              <a:ext uri="{FF2B5EF4-FFF2-40B4-BE49-F238E27FC236}">
                <a16:creationId xmlns:a16="http://schemas.microsoft.com/office/drawing/2014/main" id="{2101BF18-1873-FFAD-6855-8B4D52649B0F}"/>
              </a:ext>
            </a:extLst>
          </p:cNvPr>
          <p:cNvSpPr/>
          <p:nvPr/>
        </p:nvSpPr>
        <p:spPr>
          <a:xfrm>
            <a:off x="1" y="0"/>
            <a:ext cx="12192000" cy="923109"/>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800" b="1" dirty="0">
                <a:latin typeface="微軟正黑體" panose="020B0604030504040204" pitchFamily="34" charset="-120"/>
                <a:ea typeface="微軟正黑體" panose="020B0604030504040204" pitchFamily="34" charset="-120"/>
                <a:cs typeface="Times New Roman" panose="02020603050405020304" pitchFamily="18" charset="0"/>
              </a:rPr>
              <a:t>2.</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800" b="1" dirty="0">
                <a:latin typeface="微軟正黑體" panose="020B0604030504040204" pitchFamily="34" charset="-120"/>
                <a:ea typeface="微軟正黑體" panose="020B0604030504040204" pitchFamily="34" charset="-120"/>
                <a:cs typeface="Times New Roman" panose="02020603050405020304" pitchFamily="18" charset="0"/>
              </a:rPr>
              <a:t>Method - Neural Architecture Search with Reinforcement Learning</a:t>
            </a:r>
            <a:endPar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7" name="矩形 6">
            <a:extLst>
              <a:ext uri="{FF2B5EF4-FFF2-40B4-BE49-F238E27FC236}">
                <a16:creationId xmlns:a16="http://schemas.microsoft.com/office/drawing/2014/main" id="{8D5176B5-D280-ECDD-9466-CD978E80BE93}"/>
              </a:ext>
            </a:extLst>
          </p:cNvPr>
          <p:cNvSpPr/>
          <p:nvPr/>
        </p:nvSpPr>
        <p:spPr>
          <a:xfrm>
            <a:off x="733697" y="1506583"/>
            <a:ext cx="104503" cy="81860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文字方塊 1">
            <a:extLst>
              <a:ext uri="{FF2B5EF4-FFF2-40B4-BE49-F238E27FC236}">
                <a16:creationId xmlns:a16="http://schemas.microsoft.com/office/drawing/2014/main" id="{E9C80CE3-2A4D-A6DA-6B66-071157ADDC32}"/>
              </a:ext>
            </a:extLst>
          </p:cNvPr>
          <p:cNvSpPr txBox="1"/>
          <p:nvPr/>
        </p:nvSpPr>
        <p:spPr>
          <a:xfrm>
            <a:off x="1045029" y="1680754"/>
            <a:ext cx="3004457" cy="523220"/>
          </a:xfrm>
          <a:prstGeom prst="rect">
            <a:avLst/>
          </a:prstGeom>
          <a:noFill/>
        </p:spPr>
        <p:txBody>
          <a:bodyPr wrap="square" rtlCol="0">
            <a:spAutoFit/>
          </a:bodyPr>
          <a:lstStyle/>
          <a:p>
            <a:r>
              <a:rPr lang="en-US" altLang="zh-TW" sz="2800" b="1" dirty="0">
                <a:latin typeface="Times New Roman" panose="02020603050405020304" pitchFamily="18" charset="0"/>
                <a:cs typeface="Times New Roman" panose="02020603050405020304" pitchFamily="18" charset="0"/>
              </a:rPr>
              <a:t>NASRL</a:t>
            </a:r>
            <a:endParaRPr lang="zh-TW" altLang="en-US" sz="2800" b="1" dirty="0">
              <a:latin typeface="Times New Roman" panose="02020603050405020304" pitchFamily="18" charset="0"/>
              <a:cs typeface="Times New Roman" panose="02020603050405020304" pitchFamily="18" charset="0"/>
            </a:endParaRPr>
          </a:p>
        </p:txBody>
      </p:sp>
      <p:pic>
        <p:nvPicPr>
          <p:cNvPr id="3" name="圖片 2">
            <a:extLst>
              <a:ext uri="{FF2B5EF4-FFF2-40B4-BE49-F238E27FC236}">
                <a16:creationId xmlns:a16="http://schemas.microsoft.com/office/drawing/2014/main" id="{152453CF-2062-43B9-2ABC-46F2BDD22089}"/>
              </a:ext>
            </a:extLst>
          </p:cNvPr>
          <p:cNvPicPr>
            <a:picLocks noChangeAspect="1"/>
          </p:cNvPicPr>
          <p:nvPr/>
        </p:nvPicPr>
        <p:blipFill>
          <a:blip r:embed="rId3"/>
          <a:stretch>
            <a:fillRect/>
          </a:stretch>
        </p:blipFill>
        <p:spPr>
          <a:xfrm>
            <a:off x="1761715" y="2961619"/>
            <a:ext cx="9136787" cy="2201135"/>
          </a:xfrm>
          <a:prstGeom prst="rect">
            <a:avLst/>
          </a:prstGeom>
        </p:spPr>
      </p:pic>
      <p:sp>
        <p:nvSpPr>
          <p:cNvPr id="10" name="文字方塊 9">
            <a:extLst>
              <a:ext uri="{FF2B5EF4-FFF2-40B4-BE49-F238E27FC236}">
                <a16:creationId xmlns:a16="http://schemas.microsoft.com/office/drawing/2014/main" id="{9C3AE01E-E4D5-8B0D-3BB3-A446521A6ED4}"/>
              </a:ext>
            </a:extLst>
          </p:cNvPr>
          <p:cNvSpPr txBox="1"/>
          <p:nvPr/>
        </p:nvSpPr>
        <p:spPr>
          <a:xfrm>
            <a:off x="1181100" y="4901144"/>
            <a:ext cx="4800600" cy="523220"/>
          </a:xfrm>
          <a:prstGeom prst="rect">
            <a:avLst/>
          </a:prstGeom>
          <a:noFill/>
        </p:spPr>
        <p:txBody>
          <a:bodyPr wrap="square" rtlCol="0">
            <a:spAutoFit/>
          </a:bodyPr>
          <a:lstStyle/>
          <a:p>
            <a:r>
              <a:rPr lang="en-US" altLang="zh-TW" sz="2800" dirty="0">
                <a:solidFill>
                  <a:schemeClr val="accent1">
                    <a:lumMod val="75000"/>
                  </a:schemeClr>
                </a:solidFill>
                <a:latin typeface="Times New Roman" panose="02020603050405020304" pitchFamily="18" charset="0"/>
                <a:cs typeface="Times New Roman" panose="02020603050405020304" pitchFamily="18" charset="0"/>
              </a:rPr>
              <a:t>Kernel size</a:t>
            </a:r>
            <a:r>
              <a:rPr lang="zh-TW" altLang="en-US" sz="2800" dirty="0">
                <a:solidFill>
                  <a:schemeClr val="accent1">
                    <a:lumMod val="75000"/>
                  </a:schemeClr>
                </a:solidFill>
                <a:latin typeface="Times New Roman" panose="02020603050405020304" pitchFamily="18" charset="0"/>
                <a:cs typeface="Times New Roman" panose="02020603050405020304" pitchFamily="18" charset="0"/>
              </a:rPr>
              <a:t>、</a:t>
            </a:r>
            <a:r>
              <a:rPr lang="en-US" altLang="zh-TW" sz="2800" dirty="0">
                <a:solidFill>
                  <a:schemeClr val="accent1">
                    <a:lumMod val="75000"/>
                  </a:schemeClr>
                </a:solidFill>
                <a:latin typeface="Times New Roman" panose="02020603050405020304" pitchFamily="18" charset="0"/>
                <a:cs typeface="Times New Roman" panose="02020603050405020304" pitchFamily="18" charset="0"/>
              </a:rPr>
              <a:t> Filters…</a:t>
            </a:r>
            <a:endParaRPr lang="en-US" altLang="zh-TW" dirty="0">
              <a:solidFill>
                <a:schemeClr val="accent1">
                  <a:lumMod val="75000"/>
                </a:schemeClr>
              </a:solidFill>
            </a:endParaRPr>
          </a:p>
        </p:txBody>
      </p:sp>
      <p:cxnSp>
        <p:nvCxnSpPr>
          <p:cNvPr id="12" name="直線接點 11">
            <a:extLst>
              <a:ext uri="{FF2B5EF4-FFF2-40B4-BE49-F238E27FC236}">
                <a16:creationId xmlns:a16="http://schemas.microsoft.com/office/drawing/2014/main" id="{39B75A9B-CD28-E8C9-D0A5-855E225DC154}"/>
              </a:ext>
            </a:extLst>
          </p:cNvPr>
          <p:cNvCxnSpPr/>
          <p:nvPr/>
        </p:nvCxnSpPr>
        <p:spPr>
          <a:xfrm>
            <a:off x="2921000" y="4639733"/>
            <a:ext cx="0" cy="270934"/>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cxnSp>
        <p:nvCxnSpPr>
          <p:cNvPr id="14" name="直線接點 13">
            <a:extLst>
              <a:ext uri="{FF2B5EF4-FFF2-40B4-BE49-F238E27FC236}">
                <a16:creationId xmlns:a16="http://schemas.microsoft.com/office/drawing/2014/main" id="{65558DEA-90AC-15D2-0F8D-C072E88751F7}"/>
              </a:ext>
            </a:extLst>
          </p:cNvPr>
          <p:cNvCxnSpPr/>
          <p:nvPr/>
        </p:nvCxnSpPr>
        <p:spPr>
          <a:xfrm>
            <a:off x="6007100" y="2895600"/>
            <a:ext cx="0" cy="270934"/>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15" name="文字方塊 14">
            <a:extLst>
              <a:ext uri="{FF2B5EF4-FFF2-40B4-BE49-F238E27FC236}">
                <a16:creationId xmlns:a16="http://schemas.microsoft.com/office/drawing/2014/main" id="{9E6F9FF3-57DB-3349-72EF-7F0F6BDB7534}"/>
              </a:ext>
            </a:extLst>
          </p:cNvPr>
          <p:cNvSpPr txBox="1"/>
          <p:nvPr/>
        </p:nvSpPr>
        <p:spPr>
          <a:xfrm>
            <a:off x="3856566" y="2368664"/>
            <a:ext cx="5600700" cy="523220"/>
          </a:xfrm>
          <a:prstGeom prst="rect">
            <a:avLst/>
          </a:prstGeom>
          <a:noFill/>
        </p:spPr>
        <p:txBody>
          <a:bodyPr wrap="square" rtlCol="0">
            <a:spAutoFit/>
          </a:bodyPr>
          <a:lstStyle/>
          <a:p>
            <a:r>
              <a:rPr lang="en-US" altLang="zh-TW" sz="2800" dirty="0">
                <a:solidFill>
                  <a:schemeClr val="accent1">
                    <a:lumMod val="75000"/>
                  </a:schemeClr>
                </a:solidFill>
                <a:latin typeface="Times New Roman" panose="02020603050405020304" pitchFamily="18" charset="0"/>
                <a:cs typeface="Times New Roman" panose="02020603050405020304" pitchFamily="18" charset="0"/>
              </a:rPr>
              <a:t>R</a:t>
            </a:r>
            <a:r>
              <a:rPr lang="fr-FR" altLang="zh-TW" sz="2800" dirty="0" err="1">
                <a:solidFill>
                  <a:schemeClr val="accent1">
                    <a:lumMod val="75000"/>
                  </a:schemeClr>
                </a:solidFill>
                <a:latin typeface="Times New Roman" panose="02020603050405020304" pitchFamily="18" charset="0"/>
                <a:cs typeface="Times New Roman" panose="02020603050405020304" pitchFamily="18" charset="0"/>
              </a:rPr>
              <a:t>ecurrent</a:t>
            </a:r>
            <a:r>
              <a:rPr lang="fr-FR" altLang="zh-TW" sz="2800" dirty="0">
                <a:solidFill>
                  <a:schemeClr val="accent1">
                    <a:lumMod val="75000"/>
                  </a:schemeClr>
                </a:solidFill>
                <a:latin typeface="Times New Roman" panose="02020603050405020304" pitchFamily="18" charset="0"/>
                <a:cs typeface="Times New Roman" panose="02020603050405020304" pitchFamily="18" charset="0"/>
              </a:rPr>
              <a:t> </a:t>
            </a:r>
            <a:r>
              <a:rPr lang="en-US" altLang="zh-TW" sz="2800" dirty="0">
                <a:solidFill>
                  <a:schemeClr val="accent1">
                    <a:lumMod val="75000"/>
                  </a:schemeClr>
                </a:solidFill>
                <a:latin typeface="Times New Roman" panose="02020603050405020304" pitchFamily="18" charset="0"/>
                <a:cs typeface="Times New Roman" panose="02020603050405020304" pitchFamily="18" charset="0"/>
              </a:rPr>
              <a:t>N</a:t>
            </a:r>
            <a:r>
              <a:rPr lang="fr-FR" altLang="zh-TW" sz="2800" dirty="0" err="1">
                <a:solidFill>
                  <a:schemeClr val="accent1">
                    <a:lumMod val="75000"/>
                  </a:schemeClr>
                </a:solidFill>
                <a:latin typeface="Times New Roman" panose="02020603050405020304" pitchFamily="18" charset="0"/>
                <a:cs typeface="Times New Roman" panose="02020603050405020304" pitchFamily="18" charset="0"/>
              </a:rPr>
              <a:t>eural</a:t>
            </a:r>
            <a:r>
              <a:rPr lang="fr-FR" altLang="zh-TW" sz="2800" dirty="0">
                <a:solidFill>
                  <a:schemeClr val="accent1">
                    <a:lumMod val="75000"/>
                  </a:schemeClr>
                </a:solidFill>
                <a:latin typeface="Times New Roman" panose="02020603050405020304" pitchFamily="18" charset="0"/>
                <a:cs typeface="Times New Roman" panose="02020603050405020304" pitchFamily="18" charset="0"/>
              </a:rPr>
              <a:t> </a:t>
            </a:r>
            <a:r>
              <a:rPr lang="en-US" altLang="zh-TW" sz="2800" dirty="0">
                <a:solidFill>
                  <a:schemeClr val="accent1">
                    <a:lumMod val="75000"/>
                  </a:schemeClr>
                </a:solidFill>
                <a:latin typeface="Times New Roman" panose="02020603050405020304" pitchFamily="18" charset="0"/>
                <a:cs typeface="Times New Roman" panose="02020603050405020304" pitchFamily="18" charset="0"/>
              </a:rPr>
              <a:t>N</a:t>
            </a:r>
            <a:r>
              <a:rPr lang="fr-FR" altLang="zh-TW" sz="2800" dirty="0" err="1">
                <a:solidFill>
                  <a:schemeClr val="accent1">
                    <a:lumMod val="75000"/>
                  </a:schemeClr>
                </a:solidFill>
                <a:latin typeface="Times New Roman" panose="02020603050405020304" pitchFamily="18" charset="0"/>
                <a:cs typeface="Times New Roman" panose="02020603050405020304" pitchFamily="18" charset="0"/>
              </a:rPr>
              <a:t>etworks</a:t>
            </a:r>
            <a:endParaRPr lang="en-US" altLang="zh-TW" dirty="0">
              <a:solidFill>
                <a:schemeClr val="accent1">
                  <a:lumMod val="75000"/>
                </a:schemeClr>
              </a:solidFill>
            </a:endParaRPr>
          </a:p>
        </p:txBody>
      </p:sp>
      <p:cxnSp>
        <p:nvCxnSpPr>
          <p:cNvPr id="16" name="直線接點 15">
            <a:extLst>
              <a:ext uri="{FF2B5EF4-FFF2-40B4-BE49-F238E27FC236}">
                <a16:creationId xmlns:a16="http://schemas.microsoft.com/office/drawing/2014/main" id="{1B1398A9-28D9-BD16-7794-2B0BE653F3A5}"/>
              </a:ext>
            </a:extLst>
          </p:cNvPr>
          <p:cNvCxnSpPr/>
          <p:nvPr/>
        </p:nvCxnSpPr>
        <p:spPr>
          <a:xfrm>
            <a:off x="9808633" y="4630210"/>
            <a:ext cx="0" cy="270934"/>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17" name="文字方塊 16">
            <a:extLst>
              <a:ext uri="{FF2B5EF4-FFF2-40B4-BE49-F238E27FC236}">
                <a16:creationId xmlns:a16="http://schemas.microsoft.com/office/drawing/2014/main" id="{728E501A-1FDE-99C7-0196-0915D99C07BA}"/>
              </a:ext>
            </a:extLst>
          </p:cNvPr>
          <p:cNvSpPr txBox="1"/>
          <p:nvPr/>
        </p:nvSpPr>
        <p:spPr>
          <a:xfrm>
            <a:off x="9103783" y="4901144"/>
            <a:ext cx="1612899" cy="523220"/>
          </a:xfrm>
          <a:prstGeom prst="rect">
            <a:avLst/>
          </a:prstGeom>
          <a:noFill/>
        </p:spPr>
        <p:txBody>
          <a:bodyPr wrap="square" rtlCol="0">
            <a:spAutoFit/>
          </a:bodyPr>
          <a:lstStyle/>
          <a:p>
            <a:r>
              <a:rPr lang="en-US" altLang="zh-TW" sz="2800" dirty="0" err="1">
                <a:solidFill>
                  <a:schemeClr val="accent1">
                    <a:lumMod val="75000"/>
                  </a:schemeClr>
                </a:solidFill>
                <a:latin typeface="Times New Roman" panose="02020603050405020304" pitchFamily="18" charset="0"/>
                <a:cs typeface="Times New Roman" panose="02020603050405020304" pitchFamily="18" charset="0"/>
              </a:rPr>
              <a:t>Val_ACC</a:t>
            </a:r>
            <a:endParaRPr lang="en-US" altLang="zh-TW" dirty="0">
              <a:solidFill>
                <a:schemeClr val="accent1">
                  <a:lumMod val="75000"/>
                </a:schemeClr>
              </a:solidFill>
            </a:endParaRPr>
          </a:p>
        </p:txBody>
      </p:sp>
    </p:spTree>
    <p:extLst>
      <p:ext uri="{BB962C8B-B14F-4D97-AF65-F5344CB8AC3E}">
        <p14:creationId xmlns:p14="http://schemas.microsoft.com/office/powerpoint/2010/main" val="56542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4A309029-84FF-A490-3F0C-D7DADBA22AC5}"/>
              </a:ext>
            </a:extLst>
          </p:cNvPr>
          <p:cNvSpPr>
            <a:spLocks noGrp="1"/>
          </p:cNvSpPr>
          <p:nvPr>
            <p:ph type="dt" sz="half" idx="10"/>
          </p:nvPr>
        </p:nvSpPr>
        <p:spPr/>
        <p:txBody>
          <a:bodyPr/>
          <a:lstStyle/>
          <a:p>
            <a:r>
              <a:rPr lang="en-US" altLang="zh-TW"/>
              <a:t>Paper ID: G3-019</a:t>
            </a:r>
            <a:endParaRPr lang="zh-TW" altLang="en-US" dirty="0"/>
          </a:p>
        </p:txBody>
      </p:sp>
      <p:sp>
        <p:nvSpPr>
          <p:cNvPr id="5" name="投影片編號版面配置區 4">
            <a:extLst>
              <a:ext uri="{FF2B5EF4-FFF2-40B4-BE49-F238E27FC236}">
                <a16:creationId xmlns:a16="http://schemas.microsoft.com/office/drawing/2014/main" id="{E6A23E58-16B4-2194-3B14-0081D78A101E}"/>
              </a:ext>
            </a:extLst>
          </p:cNvPr>
          <p:cNvSpPr>
            <a:spLocks noGrp="1"/>
          </p:cNvSpPr>
          <p:nvPr>
            <p:ph type="sldNum" sz="quarter" idx="12"/>
          </p:nvPr>
        </p:nvSpPr>
        <p:spPr/>
        <p:txBody>
          <a:bodyPr/>
          <a:lstStyle/>
          <a:p>
            <a:fld id="{23ECC101-C6F3-469E-834E-28064E797621}" type="slidenum">
              <a:rPr lang="zh-TW" altLang="en-US" smtClean="0"/>
              <a:pPr/>
              <a:t>7</a:t>
            </a:fld>
            <a:endParaRPr lang="zh-TW" altLang="en-US" dirty="0"/>
          </a:p>
        </p:txBody>
      </p:sp>
      <p:sp>
        <p:nvSpPr>
          <p:cNvPr id="6" name="矩形 5">
            <a:extLst>
              <a:ext uri="{FF2B5EF4-FFF2-40B4-BE49-F238E27FC236}">
                <a16:creationId xmlns:a16="http://schemas.microsoft.com/office/drawing/2014/main" id="{2101BF18-1873-FFAD-6855-8B4D52649B0F}"/>
              </a:ext>
            </a:extLst>
          </p:cNvPr>
          <p:cNvSpPr/>
          <p:nvPr/>
        </p:nvSpPr>
        <p:spPr>
          <a:xfrm>
            <a:off x="1" y="0"/>
            <a:ext cx="12192000" cy="923109"/>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800" b="1" dirty="0">
                <a:latin typeface="微軟正黑體" panose="020B0604030504040204" pitchFamily="34" charset="-120"/>
                <a:ea typeface="微軟正黑體" panose="020B0604030504040204" pitchFamily="34" charset="-120"/>
                <a:cs typeface="Times New Roman" panose="02020603050405020304" pitchFamily="18" charset="0"/>
              </a:rPr>
              <a:t>2.</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800" b="1" dirty="0">
                <a:latin typeface="微軟正黑體" panose="020B0604030504040204" pitchFamily="34" charset="-120"/>
                <a:ea typeface="微軟正黑體" panose="020B0604030504040204" pitchFamily="34" charset="-120"/>
                <a:cs typeface="Times New Roman" panose="02020603050405020304" pitchFamily="18" charset="0"/>
              </a:rPr>
              <a:t>Method - Neural Architecture Search with Reinforcement Learning</a:t>
            </a:r>
            <a:endPar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7" name="矩形 6">
            <a:extLst>
              <a:ext uri="{FF2B5EF4-FFF2-40B4-BE49-F238E27FC236}">
                <a16:creationId xmlns:a16="http://schemas.microsoft.com/office/drawing/2014/main" id="{8D5176B5-D280-ECDD-9466-CD978E80BE93}"/>
              </a:ext>
            </a:extLst>
          </p:cNvPr>
          <p:cNvSpPr/>
          <p:nvPr/>
        </p:nvSpPr>
        <p:spPr>
          <a:xfrm>
            <a:off x="733697" y="1506583"/>
            <a:ext cx="104503" cy="81860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文字方塊 1">
            <a:extLst>
              <a:ext uri="{FF2B5EF4-FFF2-40B4-BE49-F238E27FC236}">
                <a16:creationId xmlns:a16="http://schemas.microsoft.com/office/drawing/2014/main" id="{E9C80CE3-2A4D-A6DA-6B66-071157ADDC32}"/>
              </a:ext>
            </a:extLst>
          </p:cNvPr>
          <p:cNvSpPr txBox="1"/>
          <p:nvPr/>
        </p:nvSpPr>
        <p:spPr>
          <a:xfrm>
            <a:off x="1045028" y="1680754"/>
            <a:ext cx="4833257" cy="523220"/>
          </a:xfrm>
          <a:prstGeom prst="rect">
            <a:avLst/>
          </a:prstGeom>
          <a:noFill/>
        </p:spPr>
        <p:txBody>
          <a:bodyPr wrap="square" rtlCol="0">
            <a:spAutoFit/>
          </a:bodyPr>
          <a:lstStyle/>
          <a:p>
            <a:r>
              <a:rPr lang="en-US" altLang="zh-TW" sz="2800" b="1" dirty="0">
                <a:latin typeface="Times New Roman" panose="02020603050405020304" pitchFamily="18" charset="0"/>
                <a:cs typeface="Times New Roman" panose="02020603050405020304" pitchFamily="18" charset="0"/>
              </a:rPr>
              <a:t>NASRL – Search space</a:t>
            </a:r>
            <a:endParaRPr lang="zh-TW" altLang="en-US" sz="2800" b="1" dirty="0">
              <a:latin typeface="Times New Roman" panose="02020603050405020304" pitchFamily="18" charset="0"/>
              <a:cs typeface="Times New Roman" panose="02020603050405020304" pitchFamily="18" charset="0"/>
            </a:endParaRPr>
          </a:p>
        </p:txBody>
      </p:sp>
      <p:sp>
        <p:nvSpPr>
          <p:cNvPr id="14" name="文字方塊 13">
            <a:extLst>
              <a:ext uri="{FF2B5EF4-FFF2-40B4-BE49-F238E27FC236}">
                <a16:creationId xmlns:a16="http://schemas.microsoft.com/office/drawing/2014/main" id="{124E4C30-6C82-6CBD-BE9C-3F9BA0087B89}"/>
              </a:ext>
            </a:extLst>
          </p:cNvPr>
          <p:cNvSpPr txBox="1"/>
          <p:nvPr/>
        </p:nvSpPr>
        <p:spPr>
          <a:xfrm>
            <a:off x="1017200" y="2324833"/>
            <a:ext cx="10065667" cy="3970318"/>
          </a:xfrm>
          <a:prstGeom prst="rect">
            <a:avLst/>
          </a:prstGeom>
          <a:noFill/>
        </p:spPr>
        <p:txBody>
          <a:bodyPr wrap="square">
            <a:spAutoFit/>
          </a:bodyPr>
          <a:lstStyle/>
          <a:p>
            <a:pPr marL="457200" indent="-457200" algn="just">
              <a:buFont typeface="Arial" panose="020B0604020202020204" pitchFamily="34" charset="0"/>
              <a:buChar char="•"/>
            </a:pPr>
            <a:r>
              <a:rPr lang="en-US" altLang="zh-TW" sz="2800" dirty="0">
                <a:latin typeface="Times New Roman" panose="02020603050405020304" pitchFamily="18" charset="0"/>
                <a:cs typeface="Times New Roman" panose="02020603050405020304" pitchFamily="18" charset="0"/>
              </a:rPr>
              <a:t>Selecting an appropriate search space is crucial</a:t>
            </a:r>
          </a:p>
          <a:p>
            <a:pPr marL="457200" indent="-457200" algn="just">
              <a:buFont typeface="Arial" panose="020B0604020202020204" pitchFamily="34" charset="0"/>
              <a:buChar char="•"/>
            </a:pPr>
            <a:endParaRPr lang="en-US" altLang="zh-TW"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altLang="zh-TW" sz="2800" dirty="0">
              <a:latin typeface="Times New Roman" panose="02020603050405020304" pitchFamily="18" charset="0"/>
              <a:cs typeface="Times New Roman" panose="02020603050405020304" pitchFamily="18" charset="0"/>
            </a:endParaRPr>
          </a:p>
          <a:p>
            <a:pPr algn="just"/>
            <a:endParaRPr lang="en-US" altLang="zh-TW"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altLang="zh-TW"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altLang="zh-TW" sz="2800" dirty="0">
                <a:latin typeface="Times New Roman" panose="02020603050405020304" pitchFamily="18" charset="0"/>
                <a:cs typeface="Times New Roman" panose="02020603050405020304" pitchFamily="18" charset="0"/>
              </a:rPr>
              <a:t>In this study, the following common parameters are set as the search space.</a:t>
            </a:r>
            <a:endParaRPr lang="en-US" altLang="zh-TW" sz="3200" dirty="0">
              <a:solidFill>
                <a:schemeClr val="accent1">
                  <a:lumMod val="75000"/>
                </a:schemeClr>
              </a:solidFill>
              <a:latin typeface="Times New Roman" panose="02020603050405020304" pitchFamily="18" charset="0"/>
              <a:ea typeface="標楷體" panose="03000509000000000000" pitchFamily="65" charset="-120"/>
              <a:cs typeface="Times New Roman" panose="02020603050405020304" pitchFamily="18" charset="0"/>
            </a:endParaRPr>
          </a:p>
          <a:p>
            <a:pPr lvl="2"/>
            <a:r>
              <a:rPr lang="en-US" altLang="zh-TW" sz="2800" dirty="0">
                <a:solidFill>
                  <a:schemeClr val="accent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Conv layer:</a:t>
            </a:r>
          </a:p>
          <a:p>
            <a:pPr lvl="2"/>
            <a:r>
              <a:rPr lang="en-US" altLang="zh-TW" sz="2800" dirty="0">
                <a:solidFill>
                  <a:schemeClr val="accent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Kernel size: 1,3,5,11</a:t>
            </a:r>
            <a:r>
              <a:rPr lang="zh-TW" altLang="en-US" sz="2800" dirty="0">
                <a:solidFill>
                  <a:schemeClr val="accent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800" dirty="0">
                <a:solidFill>
                  <a:schemeClr val="accent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Filters:</a:t>
            </a:r>
            <a:r>
              <a:rPr lang="zh-TW" altLang="en-US" sz="2800" dirty="0">
                <a:solidFill>
                  <a:schemeClr val="accent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sz="2800" dirty="0">
                <a:solidFill>
                  <a:schemeClr val="accent1">
                    <a:lumMod val="75000"/>
                  </a:schemeClr>
                </a:solidFill>
                <a:latin typeface="Times New Roman" panose="02020603050405020304" pitchFamily="18" charset="0"/>
                <a:ea typeface="標楷體" panose="03000509000000000000" pitchFamily="65" charset="-120"/>
                <a:cs typeface="Times New Roman" panose="02020603050405020304" pitchFamily="18" charset="0"/>
              </a:rPr>
              <a:t>64,128,256,512 </a:t>
            </a:r>
          </a:p>
        </p:txBody>
      </p:sp>
      <p:sp>
        <p:nvSpPr>
          <p:cNvPr id="17" name="矩形: 圓角 16">
            <a:extLst>
              <a:ext uri="{FF2B5EF4-FFF2-40B4-BE49-F238E27FC236}">
                <a16:creationId xmlns:a16="http://schemas.microsoft.com/office/drawing/2014/main" id="{02BCCD8C-5AAF-BE65-55F1-52D2ADFAEA79}"/>
              </a:ext>
            </a:extLst>
          </p:cNvPr>
          <p:cNvSpPr/>
          <p:nvPr/>
        </p:nvSpPr>
        <p:spPr>
          <a:xfrm>
            <a:off x="688946" y="3106329"/>
            <a:ext cx="4557485" cy="1066800"/>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tx1"/>
                </a:solidFill>
                <a:latin typeface="Times New Roman" panose="02020603050405020304" pitchFamily="18" charset="0"/>
                <a:cs typeface="Times New Roman" panose="02020603050405020304" pitchFamily="18" charset="0"/>
              </a:rPr>
              <a:t>Large search space</a:t>
            </a:r>
          </a:p>
          <a:p>
            <a:pPr algn="ctr"/>
            <a:r>
              <a:rPr lang="en-US" altLang="zh-TW" sz="2800" dirty="0">
                <a:solidFill>
                  <a:schemeClr val="tx1"/>
                </a:solidFill>
                <a:latin typeface="Times New Roman" panose="02020603050405020304" pitchFamily="18" charset="0"/>
                <a:cs typeface="Times New Roman" panose="02020603050405020304" pitchFamily="18" charset="0"/>
              </a:rPr>
              <a:t>Low </a:t>
            </a:r>
            <a:r>
              <a:rPr lang="fr-FR" altLang="zh-TW" sz="2800" dirty="0" err="1">
                <a:solidFill>
                  <a:schemeClr val="tx1"/>
                </a:solidFill>
                <a:latin typeface="Times New Roman" panose="02020603050405020304" pitchFamily="18" charset="0"/>
                <a:cs typeface="Times New Roman" panose="02020603050405020304" pitchFamily="18" charset="0"/>
              </a:rPr>
              <a:t>search</a:t>
            </a:r>
            <a:r>
              <a:rPr lang="fr-FR" altLang="zh-TW" sz="2800" dirty="0">
                <a:solidFill>
                  <a:schemeClr val="tx1"/>
                </a:solidFill>
                <a:latin typeface="Times New Roman" panose="02020603050405020304" pitchFamily="18" charset="0"/>
                <a:cs typeface="Times New Roman" panose="02020603050405020304" pitchFamily="18" charset="0"/>
              </a:rPr>
              <a:t> </a:t>
            </a:r>
            <a:r>
              <a:rPr lang="fr-FR" altLang="zh-TW" sz="2800" dirty="0" err="1">
                <a:solidFill>
                  <a:schemeClr val="tx1"/>
                </a:solidFill>
                <a:latin typeface="Times New Roman" panose="02020603050405020304" pitchFamily="18" charset="0"/>
                <a:cs typeface="Times New Roman" panose="02020603050405020304" pitchFamily="18" charset="0"/>
              </a:rPr>
              <a:t>efficiency</a:t>
            </a:r>
            <a:endParaRPr lang="zh-TW" altLang="en-US" sz="2800" dirty="0">
              <a:solidFill>
                <a:schemeClr val="tx1"/>
              </a:solidFill>
              <a:latin typeface="Times New Roman" panose="02020603050405020304" pitchFamily="18" charset="0"/>
              <a:cs typeface="Times New Roman" panose="02020603050405020304" pitchFamily="18" charset="0"/>
            </a:endParaRPr>
          </a:p>
        </p:txBody>
      </p:sp>
      <p:sp>
        <p:nvSpPr>
          <p:cNvPr id="18" name="矩形: 圓角 17">
            <a:extLst>
              <a:ext uri="{FF2B5EF4-FFF2-40B4-BE49-F238E27FC236}">
                <a16:creationId xmlns:a16="http://schemas.microsoft.com/office/drawing/2014/main" id="{BA0D0EE8-E13B-C43A-FB77-8FDF658A4268}"/>
              </a:ext>
            </a:extLst>
          </p:cNvPr>
          <p:cNvSpPr/>
          <p:nvPr/>
        </p:nvSpPr>
        <p:spPr>
          <a:xfrm>
            <a:off x="5717418" y="3106329"/>
            <a:ext cx="6259285" cy="1066800"/>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tx1"/>
                </a:solidFill>
                <a:latin typeface="Times New Roman" panose="02020603050405020304" pitchFamily="18" charset="0"/>
                <a:cs typeface="Times New Roman" panose="02020603050405020304" pitchFamily="18" charset="0"/>
              </a:rPr>
              <a:t>Small search space</a:t>
            </a:r>
          </a:p>
          <a:p>
            <a:pPr algn="ctr"/>
            <a:r>
              <a:rPr lang="en-US" altLang="zh-TW" sz="2800" dirty="0">
                <a:solidFill>
                  <a:schemeClr val="tx1"/>
                </a:solidFill>
                <a:latin typeface="Times New Roman" panose="02020603050405020304" pitchFamily="18" charset="0"/>
                <a:cs typeface="Times New Roman" panose="02020603050405020304" pitchFamily="18" charset="0"/>
              </a:rPr>
              <a:t>difficult to discover novel architectures</a:t>
            </a:r>
            <a:endParaRPr lang="zh-TW" alt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9597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4A309029-84FF-A490-3F0C-D7DADBA22AC5}"/>
              </a:ext>
            </a:extLst>
          </p:cNvPr>
          <p:cNvSpPr>
            <a:spLocks noGrp="1"/>
          </p:cNvSpPr>
          <p:nvPr>
            <p:ph type="dt" sz="half" idx="10"/>
          </p:nvPr>
        </p:nvSpPr>
        <p:spPr/>
        <p:txBody>
          <a:bodyPr/>
          <a:lstStyle/>
          <a:p>
            <a:r>
              <a:rPr lang="en-US" altLang="zh-TW"/>
              <a:t>Paper ID: G3-019</a:t>
            </a:r>
            <a:endParaRPr lang="zh-TW" altLang="en-US" dirty="0"/>
          </a:p>
        </p:txBody>
      </p:sp>
      <p:sp>
        <p:nvSpPr>
          <p:cNvPr id="5" name="投影片編號版面配置區 4">
            <a:extLst>
              <a:ext uri="{FF2B5EF4-FFF2-40B4-BE49-F238E27FC236}">
                <a16:creationId xmlns:a16="http://schemas.microsoft.com/office/drawing/2014/main" id="{E6A23E58-16B4-2194-3B14-0081D78A101E}"/>
              </a:ext>
            </a:extLst>
          </p:cNvPr>
          <p:cNvSpPr>
            <a:spLocks noGrp="1"/>
          </p:cNvSpPr>
          <p:nvPr>
            <p:ph type="sldNum" sz="quarter" idx="12"/>
          </p:nvPr>
        </p:nvSpPr>
        <p:spPr/>
        <p:txBody>
          <a:bodyPr/>
          <a:lstStyle/>
          <a:p>
            <a:fld id="{23ECC101-C6F3-469E-834E-28064E797621}" type="slidenum">
              <a:rPr lang="zh-TW" altLang="en-US" smtClean="0"/>
              <a:pPr/>
              <a:t>8</a:t>
            </a:fld>
            <a:endParaRPr lang="zh-TW" altLang="en-US" dirty="0"/>
          </a:p>
        </p:txBody>
      </p:sp>
      <p:sp>
        <p:nvSpPr>
          <p:cNvPr id="6" name="矩形 5">
            <a:extLst>
              <a:ext uri="{FF2B5EF4-FFF2-40B4-BE49-F238E27FC236}">
                <a16:creationId xmlns:a16="http://schemas.microsoft.com/office/drawing/2014/main" id="{2101BF18-1873-FFAD-6855-8B4D52649B0F}"/>
              </a:ext>
            </a:extLst>
          </p:cNvPr>
          <p:cNvSpPr/>
          <p:nvPr/>
        </p:nvSpPr>
        <p:spPr>
          <a:xfrm>
            <a:off x="1" y="0"/>
            <a:ext cx="12192000" cy="923109"/>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800" b="1" dirty="0">
                <a:latin typeface="微軟正黑體" panose="020B0604030504040204" pitchFamily="34" charset="-120"/>
                <a:ea typeface="微軟正黑體" panose="020B0604030504040204" pitchFamily="34" charset="-120"/>
                <a:cs typeface="Times New Roman" panose="02020603050405020304" pitchFamily="18" charset="0"/>
              </a:rPr>
              <a:t>2.</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800" b="1" dirty="0">
                <a:latin typeface="微軟正黑體" panose="020B0604030504040204" pitchFamily="34" charset="-120"/>
                <a:ea typeface="微軟正黑體" panose="020B0604030504040204" pitchFamily="34" charset="-120"/>
                <a:cs typeface="Times New Roman" panose="02020603050405020304" pitchFamily="18" charset="0"/>
              </a:rPr>
              <a:t>Method - Neural Architecture Search with Reinforcement Learning</a:t>
            </a:r>
            <a:endPar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7" name="矩形 6">
            <a:extLst>
              <a:ext uri="{FF2B5EF4-FFF2-40B4-BE49-F238E27FC236}">
                <a16:creationId xmlns:a16="http://schemas.microsoft.com/office/drawing/2014/main" id="{8D5176B5-D280-ECDD-9466-CD978E80BE93}"/>
              </a:ext>
            </a:extLst>
          </p:cNvPr>
          <p:cNvSpPr/>
          <p:nvPr/>
        </p:nvSpPr>
        <p:spPr>
          <a:xfrm>
            <a:off x="733697" y="1506583"/>
            <a:ext cx="104503" cy="81860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文字方塊 1">
            <a:extLst>
              <a:ext uri="{FF2B5EF4-FFF2-40B4-BE49-F238E27FC236}">
                <a16:creationId xmlns:a16="http://schemas.microsoft.com/office/drawing/2014/main" id="{E9C80CE3-2A4D-A6DA-6B66-071157ADDC32}"/>
              </a:ext>
            </a:extLst>
          </p:cNvPr>
          <p:cNvSpPr txBox="1"/>
          <p:nvPr/>
        </p:nvSpPr>
        <p:spPr>
          <a:xfrm>
            <a:off x="1045028" y="1680754"/>
            <a:ext cx="4833257" cy="523220"/>
          </a:xfrm>
          <a:prstGeom prst="rect">
            <a:avLst/>
          </a:prstGeom>
          <a:noFill/>
        </p:spPr>
        <p:txBody>
          <a:bodyPr wrap="square" rtlCol="0">
            <a:spAutoFit/>
          </a:bodyPr>
          <a:lstStyle/>
          <a:p>
            <a:r>
              <a:rPr lang="en-US" altLang="zh-TW" sz="2800" b="1" dirty="0">
                <a:latin typeface="Times New Roman" panose="02020603050405020304" pitchFamily="18" charset="0"/>
                <a:cs typeface="Times New Roman" panose="02020603050405020304" pitchFamily="18" charset="0"/>
              </a:rPr>
              <a:t>NASRL - Search Strategy</a:t>
            </a:r>
            <a:endParaRPr lang="zh-TW" altLang="en-US" sz="2800" b="1" dirty="0">
              <a:latin typeface="Times New Roman" panose="02020603050405020304" pitchFamily="18" charset="0"/>
              <a:cs typeface="Times New Roman" panose="02020603050405020304" pitchFamily="18" charset="0"/>
            </a:endParaRPr>
          </a:p>
        </p:txBody>
      </p:sp>
      <p:pic>
        <p:nvPicPr>
          <p:cNvPr id="24" name="內容版面配置區 9">
            <a:extLst>
              <a:ext uri="{FF2B5EF4-FFF2-40B4-BE49-F238E27FC236}">
                <a16:creationId xmlns:a16="http://schemas.microsoft.com/office/drawing/2014/main" id="{75A6B575-FD71-FAEF-7C22-3EC0FFB55869}"/>
              </a:ext>
            </a:extLst>
          </p:cNvPr>
          <p:cNvPicPr>
            <a:picLocks noGrp="1" noChangeAspect="1"/>
          </p:cNvPicPr>
          <p:nvPr>
            <p:ph idx="1"/>
          </p:nvPr>
        </p:nvPicPr>
        <p:blipFill>
          <a:blip r:embed="rId3"/>
          <a:stretch>
            <a:fillRect/>
          </a:stretch>
        </p:blipFill>
        <p:spPr>
          <a:xfrm>
            <a:off x="3915052" y="4811115"/>
            <a:ext cx="4155068" cy="1660063"/>
          </a:xfrm>
          <a:prstGeom prst="rect">
            <a:avLst/>
          </a:prstGeom>
        </p:spPr>
      </p:pic>
      <p:sp>
        <p:nvSpPr>
          <p:cNvPr id="25" name="箭號: 弧形左彎 24">
            <a:extLst>
              <a:ext uri="{FF2B5EF4-FFF2-40B4-BE49-F238E27FC236}">
                <a16:creationId xmlns:a16="http://schemas.microsoft.com/office/drawing/2014/main" id="{622BE2BF-C4AB-6B2E-E5DB-BB681DDB17CB}"/>
              </a:ext>
            </a:extLst>
          </p:cNvPr>
          <p:cNvSpPr/>
          <p:nvPr/>
        </p:nvSpPr>
        <p:spPr>
          <a:xfrm>
            <a:off x="10195077" y="3640666"/>
            <a:ext cx="1490133" cy="2624095"/>
          </a:xfrm>
          <a:prstGeom prst="curvedLeftArrow">
            <a:avLst>
              <a:gd name="adj1" fmla="val 25000"/>
              <a:gd name="adj2" fmla="val 43700"/>
              <a:gd name="adj3" fmla="val 1818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6" name="文字方塊 25">
            <a:extLst>
              <a:ext uri="{FF2B5EF4-FFF2-40B4-BE49-F238E27FC236}">
                <a16:creationId xmlns:a16="http://schemas.microsoft.com/office/drawing/2014/main" id="{0C26AAFB-C0BB-2C5C-3DD3-08D32F3F8536}"/>
              </a:ext>
            </a:extLst>
          </p:cNvPr>
          <p:cNvSpPr txBox="1"/>
          <p:nvPr/>
        </p:nvSpPr>
        <p:spPr>
          <a:xfrm>
            <a:off x="9802586" y="4540248"/>
            <a:ext cx="2688772" cy="584775"/>
          </a:xfrm>
          <a:prstGeom prst="rect">
            <a:avLst/>
          </a:prstGeom>
          <a:noFill/>
        </p:spPr>
        <p:txBody>
          <a:bodyPr wrap="square" rtlCol="0">
            <a:spAutoFit/>
          </a:bodyPr>
          <a:lstStyle/>
          <a:p>
            <a:r>
              <a:rPr lang="en-US" altLang="zh-TW" sz="3200" dirty="0">
                <a:latin typeface="Times New Roman" panose="02020603050405020304" pitchFamily="18" charset="0"/>
                <a:cs typeface="Times New Roman" panose="02020603050405020304" pitchFamily="18" charset="0"/>
              </a:rPr>
              <a:t>Generate</a:t>
            </a:r>
            <a:endParaRPr lang="zh-TW" altLang="en-US" sz="3200" dirty="0">
              <a:latin typeface="Times New Roman" panose="02020603050405020304" pitchFamily="18" charset="0"/>
              <a:cs typeface="Times New Roman" panose="02020603050405020304" pitchFamily="18" charset="0"/>
            </a:endParaRPr>
          </a:p>
        </p:txBody>
      </p:sp>
      <p:pic>
        <p:nvPicPr>
          <p:cNvPr id="10" name="圖片 9">
            <a:extLst>
              <a:ext uri="{FF2B5EF4-FFF2-40B4-BE49-F238E27FC236}">
                <a16:creationId xmlns:a16="http://schemas.microsoft.com/office/drawing/2014/main" id="{79B94A61-E7C7-2D35-5C5D-3B992598ECB1}"/>
              </a:ext>
            </a:extLst>
          </p:cNvPr>
          <p:cNvPicPr>
            <a:picLocks noChangeAspect="1"/>
          </p:cNvPicPr>
          <p:nvPr/>
        </p:nvPicPr>
        <p:blipFill>
          <a:blip r:embed="rId4"/>
          <a:stretch>
            <a:fillRect/>
          </a:stretch>
        </p:blipFill>
        <p:spPr>
          <a:xfrm>
            <a:off x="2343898" y="2058770"/>
            <a:ext cx="7482430" cy="2595257"/>
          </a:xfrm>
          <a:prstGeom prst="rect">
            <a:avLst/>
          </a:prstGeom>
        </p:spPr>
      </p:pic>
    </p:spTree>
    <p:extLst>
      <p:ext uri="{BB962C8B-B14F-4D97-AF65-F5344CB8AC3E}">
        <p14:creationId xmlns:p14="http://schemas.microsoft.com/office/powerpoint/2010/main" val="407748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4A309029-84FF-A490-3F0C-D7DADBA22AC5}"/>
              </a:ext>
            </a:extLst>
          </p:cNvPr>
          <p:cNvSpPr>
            <a:spLocks noGrp="1"/>
          </p:cNvSpPr>
          <p:nvPr>
            <p:ph type="dt" sz="half" idx="10"/>
          </p:nvPr>
        </p:nvSpPr>
        <p:spPr/>
        <p:txBody>
          <a:bodyPr/>
          <a:lstStyle/>
          <a:p>
            <a:r>
              <a:rPr lang="en-US" altLang="zh-TW"/>
              <a:t>Paper ID: G3-019</a:t>
            </a:r>
            <a:endParaRPr lang="zh-TW" altLang="en-US" dirty="0"/>
          </a:p>
        </p:txBody>
      </p:sp>
      <p:sp>
        <p:nvSpPr>
          <p:cNvPr id="5" name="投影片編號版面配置區 4">
            <a:extLst>
              <a:ext uri="{FF2B5EF4-FFF2-40B4-BE49-F238E27FC236}">
                <a16:creationId xmlns:a16="http://schemas.microsoft.com/office/drawing/2014/main" id="{E6A23E58-16B4-2194-3B14-0081D78A101E}"/>
              </a:ext>
            </a:extLst>
          </p:cNvPr>
          <p:cNvSpPr>
            <a:spLocks noGrp="1"/>
          </p:cNvSpPr>
          <p:nvPr>
            <p:ph type="sldNum" sz="quarter" idx="12"/>
          </p:nvPr>
        </p:nvSpPr>
        <p:spPr/>
        <p:txBody>
          <a:bodyPr/>
          <a:lstStyle/>
          <a:p>
            <a:fld id="{23ECC101-C6F3-469E-834E-28064E797621}" type="slidenum">
              <a:rPr lang="zh-TW" altLang="en-US" smtClean="0"/>
              <a:pPr/>
              <a:t>9</a:t>
            </a:fld>
            <a:endParaRPr lang="zh-TW" altLang="en-US" dirty="0"/>
          </a:p>
        </p:txBody>
      </p:sp>
      <p:sp>
        <p:nvSpPr>
          <p:cNvPr id="6" name="矩形 5">
            <a:extLst>
              <a:ext uri="{FF2B5EF4-FFF2-40B4-BE49-F238E27FC236}">
                <a16:creationId xmlns:a16="http://schemas.microsoft.com/office/drawing/2014/main" id="{2101BF18-1873-FFAD-6855-8B4D52649B0F}"/>
              </a:ext>
            </a:extLst>
          </p:cNvPr>
          <p:cNvSpPr/>
          <p:nvPr/>
        </p:nvSpPr>
        <p:spPr>
          <a:xfrm>
            <a:off x="1" y="0"/>
            <a:ext cx="12192000" cy="923109"/>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800" b="1" dirty="0">
                <a:latin typeface="微軟正黑體" panose="020B0604030504040204" pitchFamily="34" charset="-120"/>
                <a:ea typeface="微軟正黑體" panose="020B0604030504040204" pitchFamily="34" charset="-120"/>
                <a:cs typeface="Times New Roman" panose="02020603050405020304" pitchFamily="18" charset="0"/>
              </a:rPr>
              <a:t>2.</a:t>
            </a:r>
            <a:r>
              <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800" b="1" dirty="0">
                <a:latin typeface="微軟正黑體" panose="020B0604030504040204" pitchFamily="34" charset="-120"/>
                <a:ea typeface="微軟正黑體" panose="020B0604030504040204" pitchFamily="34" charset="-120"/>
                <a:cs typeface="Times New Roman" panose="02020603050405020304" pitchFamily="18" charset="0"/>
              </a:rPr>
              <a:t>Method - Neural Architecture Search with Reinforcement Learning</a:t>
            </a:r>
            <a:endParaRPr lang="zh-TW" altLang="en-US" sz="2800" b="1" dirty="0">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7" name="矩形 6">
            <a:extLst>
              <a:ext uri="{FF2B5EF4-FFF2-40B4-BE49-F238E27FC236}">
                <a16:creationId xmlns:a16="http://schemas.microsoft.com/office/drawing/2014/main" id="{8D5176B5-D280-ECDD-9466-CD978E80BE93}"/>
              </a:ext>
            </a:extLst>
          </p:cNvPr>
          <p:cNvSpPr/>
          <p:nvPr/>
        </p:nvSpPr>
        <p:spPr>
          <a:xfrm>
            <a:off x="733697" y="1506583"/>
            <a:ext cx="104503" cy="81860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文字方塊 1">
            <a:extLst>
              <a:ext uri="{FF2B5EF4-FFF2-40B4-BE49-F238E27FC236}">
                <a16:creationId xmlns:a16="http://schemas.microsoft.com/office/drawing/2014/main" id="{E9C80CE3-2A4D-A6DA-6B66-071157ADDC32}"/>
              </a:ext>
            </a:extLst>
          </p:cNvPr>
          <p:cNvSpPr txBox="1"/>
          <p:nvPr/>
        </p:nvSpPr>
        <p:spPr>
          <a:xfrm>
            <a:off x="1045028" y="1680754"/>
            <a:ext cx="7707086" cy="523220"/>
          </a:xfrm>
          <a:prstGeom prst="rect">
            <a:avLst/>
          </a:prstGeom>
          <a:noFill/>
        </p:spPr>
        <p:txBody>
          <a:bodyPr wrap="square" rtlCol="0">
            <a:spAutoFit/>
          </a:bodyPr>
          <a:lstStyle/>
          <a:p>
            <a:r>
              <a:rPr lang="en-US" altLang="zh-TW" sz="2800" b="1" dirty="0">
                <a:latin typeface="Times New Roman" panose="02020603050405020304" pitchFamily="18" charset="0"/>
                <a:cs typeface="Times New Roman" panose="02020603050405020304" pitchFamily="18" charset="0"/>
              </a:rPr>
              <a:t>NASRL - Performance Estimation Strategy</a:t>
            </a:r>
            <a:endParaRPr lang="zh-TW" altLang="en-US" sz="2800" b="1" dirty="0">
              <a:latin typeface="Times New Roman" panose="02020603050405020304" pitchFamily="18" charset="0"/>
              <a:cs typeface="Times New Roman" panose="02020603050405020304" pitchFamily="18" charset="0"/>
            </a:endParaRPr>
          </a:p>
        </p:txBody>
      </p:sp>
      <p:pic>
        <p:nvPicPr>
          <p:cNvPr id="8" name="圖片 7">
            <a:extLst>
              <a:ext uri="{FF2B5EF4-FFF2-40B4-BE49-F238E27FC236}">
                <a16:creationId xmlns:a16="http://schemas.microsoft.com/office/drawing/2014/main" id="{5F55C741-5F6C-62D6-2278-D6E07F32C024}"/>
              </a:ext>
            </a:extLst>
          </p:cNvPr>
          <p:cNvPicPr>
            <a:picLocks noChangeAspect="1"/>
          </p:cNvPicPr>
          <p:nvPr/>
        </p:nvPicPr>
        <p:blipFill>
          <a:blip r:embed="rId3"/>
          <a:stretch>
            <a:fillRect/>
          </a:stretch>
        </p:blipFill>
        <p:spPr>
          <a:xfrm>
            <a:off x="2376999" y="2463645"/>
            <a:ext cx="7846864" cy="3528740"/>
          </a:xfrm>
          <a:prstGeom prst="rect">
            <a:avLst/>
          </a:prstGeom>
        </p:spPr>
      </p:pic>
    </p:spTree>
    <p:extLst>
      <p:ext uri="{BB962C8B-B14F-4D97-AF65-F5344CB8AC3E}">
        <p14:creationId xmlns:p14="http://schemas.microsoft.com/office/powerpoint/2010/main" val="2364186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22635</TotalTime>
  <Words>1950</Words>
  <Application>Microsoft Office PowerPoint</Application>
  <PresentationFormat>寬螢幕</PresentationFormat>
  <Paragraphs>249</Paragraphs>
  <Slides>14</Slides>
  <Notes>13</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14</vt:i4>
      </vt:variant>
    </vt:vector>
  </HeadingPairs>
  <TitlesOfParts>
    <vt:vector size="21" baseType="lpstr">
      <vt:lpstr>微軟正黑體</vt:lpstr>
      <vt:lpstr>標楷體</vt:lpstr>
      <vt:lpstr>Aptos</vt:lpstr>
      <vt:lpstr>Aptos Display</vt:lpstr>
      <vt:lpstr>Arial</vt:lpstr>
      <vt:lpstr>Times New Roman</vt:lpstr>
      <vt:lpstr>Office 佈景主題</vt:lpstr>
      <vt:lpstr> Constructing an Optimized Hyperparameter Model for Early Fatty Liver Detection Based on NASRL </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林汯錕</dc:creator>
  <cp:lastModifiedBy>林汯錕</cp:lastModifiedBy>
  <cp:revision>31</cp:revision>
  <dcterms:created xsi:type="dcterms:W3CDTF">2024-08-12T03:36:04Z</dcterms:created>
  <dcterms:modified xsi:type="dcterms:W3CDTF">2025-02-24T08:45:06Z</dcterms:modified>
</cp:coreProperties>
</file>