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73" r:id="rId5"/>
    <p:sldId id="282" r:id="rId6"/>
    <p:sldId id="260" r:id="rId7"/>
    <p:sldId id="262" r:id="rId8"/>
    <p:sldId id="263" r:id="rId9"/>
    <p:sldId id="264" r:id="rId10"/>
    <p:sldId id="265" r:id="rId11"/>
    <p:sldId id="266" r:id="rId12"/>
    <p:sldId id="261" r:id="rId13"/>
    <p:sldId id="274" r:id="rId14"/>
    <p:sldId id="267" r:id="rId15"/>
    <p:sldId id="268" r:id="rId16"/>
    <p:sldId id="269" r:id="rId17"/>
    <p:sldId id="270" r:id="rId18"/>
    <p:sldId id="271" r:id="rId19"/>
    <p:sldId id="275" r:id="rId20"/>
    <p:sldId id="276" r:id="rId21"/>
    <p:sldId id="277" r:id="rId22"/>
    <p:sldId id="278" r:id="rId23"/>
    <p:sldId id="279" r:id="rId24"/>
    <p:sldId id="272"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3023E-9F41-484D-840E-A5B819EB0471}" type="datetimeFigureOut">
              <a:rPr lang="en-US" smtClean="0"/>
              <a:pPr/>
              <a:t>8/9/2016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F5624-A2CA-4884-9AC2-E38E78848E86}" type="slidenum">
              <a:rPr lang="en-US" smtClean="0"/>
              <a:pPr/>
              <a:t>‹#›</a:t>
            </a:fld>
            <a:endParaRPr lang="en-US"/>
          </a:p>
        </p:txBody>
      </p:sp>
    </p:spTree>
    <p:extLst>
      <p:ext uri="{BB962C8B-B14F-4D97-AF65-F5344CB8AC3E}">
        <p14:creationId xmlns:p14="http://schemas.microsoft.com/office/powerpoint/2010/main" val="190129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5EB7A7-7AE6-4201-B6BC-1B6E02341030}" type="datetimeFigureOut">
              <a:rPr lang="en-US" smtClean="0"/>
              <a:pPr/>
              <a:t>8/9/2016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BCBFA78-88FF-429D-9E15-40B93127C45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5EB7A7-7AE6-4201-B6BC-1B6E02341030}" type="datetimeFigureOut">
              <a:rPr lang="en-US" smtClean="0"/>
              <a:pPr/>
              <a:t>8/9/2016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5EB7A7-7AE6-4201-B6BC-1B6E02341030}"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5EB7A7-7AE6-4201-B6BC-1B6E02341030}" type="datetimeFigureOut">
              <a:rPr lang="en-US" smtClean="0"/>
              <a:pPr/>
              <a:t>8/9/2016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5EB7A7-7AE6-4201-B6BC-1B6E02341030}" type="datetimeFigureOut">
              <a:rPr lang="en-US" smtClean="0"/>
              <a:pPr/>
              <a:t>8/9/2016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EB7A7-7AE6-4201-B6BC-1B6E02341030}" type="datetimeFigureOut">
              <a:rPr lang="en-US" smtClean="0"/>
              <a:pPr/>
              <a:t>8/9/2016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8/9/2016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B5EB7A7-7AE6-4201-B6BC-1B6E02341030}" type="datetimeFigureOut">
              <a:rPr lang="en-US" smtClean="0"/>
              <a:pPr/>
              <a:t>8/9/2016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BCBFA78-88FF-429D-9E15-40B93127C4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utorialrepublic.com/jquery-tutorial/jquery-traversing-ancestors.ph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tutorialrepublic.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mkyong.com/jquery/difference-between-filter-and-find-in-jquery/" TargetMode="External"/><Relationship Id="rId13" Type="http://schemas.openxmlformats.org/officeDocument/2006/relationships/hyperlink" Target="http://resource.grapii.com/files/jQueryFilter/divExample.html" TargetMode="External"/><Relationship Id="rId3" Type="http://schemas.openxmlformats.org/officeDocument/2006/relationships/hyperlink" Target="http://www.tutorialrepublic.com/jquery-tutorial/jquery-traversing-ancestors.php" TargetMode="External"/><Relationship Id="rId7" Type="http://schemas.openxmlformats.org/officeDocument/2006/relationships/hyperlink" Target="http://www.mkyong.com/jquery/difference-between-find-and-children-in-jquery/" TargetMode="External"/><Relationship Id="rId12" Type="http://schemas.openxmlformats.org/officeDocument/2006/relationships/hyperlink" Target="http://blog.comperiosearch.com/wp-content/uploads/2012/06/instantsearc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mkyong.com/jquery/jquery-next-example/" TargetMode="External"/><Relationship Id="rId11" Type="http://schemas.openxmlformats.org/officeDocument/2006/relationships/hyperlink" Target="http://www.htmlnest.com/jquery/tutorial/traversing/jQuery-DOM-Traversing-and-locating-elements?eix=267" TargetMode="External"/><Relationship Id="rId5" Type="http://schemas.openxmlformats.org/officeDocument/2006/relationships/hyperlink" Target="http://www.mkyong.com/jquery/jquery-filter-example/" TargetMode="External"/><Relationship Id="rId10" Type="http://schemas.openxmlformats.org/officeDocument/2006/relationships/hyperlink" Target="http://www.htmlnest.com/jquery/tutorial/manipulation/jQuery-Replace-Element?eix=270" TargetMode="External"/><Relationship Id="rId4" Type="http://schemas.openxmlformats.org/officeDocument/2006/relationships/hyperlink" Target="http://www.mkyong.com/jquery/jquery-find-example/" TargetMode="External"/><Relationship Id="rId9" Type="http://schemas.openxmlformats.org/officeDocument/2006/relationships/hyperlink" Target="https://jqueryui.com/autocomplete/" TargetMode="External"/><Relationship Id="rId14" Type="http://schemas.openxmlformats.org/officeDocument/2006/relationships/hyperlink" Target="http://resource.grapii.com/files/jQueryFilter/ulExample.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err="1" smtClean="0"/>
              <a:t>Selva</a:t>
            </a:r>
            <a:r>
              <a:rPr lang="en-US" dirty="0" smtClean="0"/>
              <a:t> </a:t>
            </a:r>
            <a:r>
              <a:rPr lang="en-US" dirty="0" err="1" smtClean="0"/>
              <a:t>kumar</a:t>
            </a:r>
            <a:r>
              <a:rPr lang="en-US" dirty="0" smtClean="0"/>
              <a:t> S</a:t>
            </a:r>
          </a:p>
          <a:p>
            <a:r>
              <a:rPr lang="en-US" dirty="0" smtClean="0"/>
              <a:t>Assistant Professor, Department of CS&amp;E</a:t>
            </a:r>
          </a:p>
          <a:p>
            <a:r>
              <a:rPr lang="en-US" dirty="0" smtClean="0"/>
              <a:t>selva.cse@bmsce.ac.in</a:t>
            </a:r>
            <a:endParaRPr lang="en-US" dirty="0"/>
          </a:p>
        </p:txBody>
      </p:sp>
      <p:sp>
        <p:nvSpPr>
          <p:cNvPr id="2" name="Title 1"/>
          <p:cNvSpPr>
            <a:spLocks noGrp="1"/>
          </p:cNvSpPr>
          <p:nvPr>
            <p:ph type="ctrTitle"/>
          </p:nvPr>
        </p:nvSpPr>
        <p:spPr/>
        <p:txBody>
          <a:bodyPr/>
          <a:lstStyle/>
          <a:p>
            <a:r>
              <a:rPr lang="en-US" dirty="0" err="1" smtClean="0"/>
              <a:t>jQuery</a:t>
            </a:r>
            <a:r>
              <a:rPr lang="en-US" dirty="0" smtClean="0"/>
              <a:t> Traversing and Searching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solidFill>
                  <a:schemeClr val="accent4"/>
                </a:solidFill>
              </a:rPr>
              <a:t>jQuery</a:t>
            </a:r>
            <a:r>
              <a:rPr lang="en-US" b="1" dirty="0" smtClean="0">
                <a:solidFill>
                  <a:schemeClr val="accent4"/>
                </a:solidFill>
              </a:rPr>
              <a:t> parent() Method</a:t>
            </a:r>
            <a:endParaRPr lang="en-US" b="1" dirty="0">
              <a:solidFill>
                <a:schemeClr val="accent4"/>
              </a:solidFill>
            </a:endParaRPr>
          </a:p>
        </p:txBody>
      </p:sp>
      <p:sp>
        <p:nvSpPr>
          <p:cNvPr id="3" name="Content Placeholder 2"/>
          <p:cNvSpPr>
            <a:spLocks noGrp="1"/>
          </p:cNvSpPr>
          <p:nvPr>
            <p:ph sz="quarter" idx="1"/>
          </p:nvPr>
        </p:nvSpPr>
        <p:spPr/>
        <p:txBody>
          <a:bodyPr>
            <a:noAutofit/>
          </a:bodyPr>
          <a:lstStyle/>
          <a:p>
            <a:r>
              <a:rPr lang="en-US" sz="1050" dirty="0" smtClean="0">
                <a:hlinkClick r:id="rId3"/>
              </a:rPr>
              <a:t>http://www.tutorialrepublic.com/jquery-tutorial/jquery-traversing-ancestors.php</a:t>
            </a:r>
            <a:endParaRPr lang="en-US" sz="1050" dirty="0" smtClean="0"/>
          </a:p>
          <a:p>
            <a:endParaRPr lang="en-US" sz="1050" dirty="0"/>
          </a:p>
        </p:txBody>
      </p:sp>
      <p:pic>
        <p:nvPicPr>
          <p:cNvPr id="1026" name="Picture 2"/>
          <p:cNvPicPr>
            <a:picLocks noChangeAspect="1" noChangeArrowheads="1"/>
          </p:cNvPicPr>
          <p:nvPr/>
        </p:nvPicPr>
        <p:blipFill>
          <a:blip r:embed="rId4"/>
          <a:srcRect/>
          <a:stretch>
            <a:fillRect/>
          </a:stretch>
        </p:blipFill>
        <p:spPr bwMode="auto">
          <a:xfrm>
            <a:off x="838200" y="1673990"/>
            <a:ext cx="5333999" cy="51840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781800" y="3133725"/>
            <a:ext cx="2047875"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solidFill>
                  <a:schemeClr val="accent4"/>
                </a:solidFill>
              </a:rPr>
              <a:t>jQuery</a:t>
            </a:r>
            <a:r>
              <a:rPr lang="en-US" b="1" dirty="0" smtClean="0">
                <a:solidFill>
                  <a:schemeClr val="accent4"/>
                </a:solidFill>
              </a:rPr>
              <a:t> parents() Method</a:t>
            </a:r>
            <a:endParaRPr lang="en-US" b="1" dirty="0">
              <a:solidFill>
                <a:schemeClr val="accent4"/>
              </a:solidFill>
            </a:endParaRPr>
          </a:p>
        </p:txBody>
      </p:sp>
      <p:pic>
        <p:nvPicPr>
          <p:cNvPr id="2050" name="Picture 2"/>
          <p:cNvPicPr>
            <a:picLocks noChangeAspect="1" noChangeArrowheads="1"/>
          </p:cNvPicPr>
          <p:nvPr/>
        </p:nvPicPr>
        <p:blipFill>
          <a:blip r:embed="rId3"/>
          <a:srcRect/>
          <a:stretch>
            <a:fillRect/>
          </a:stretch>
        </p:blipFill>
        <p:spPr bwMode="auto">
          <a:xfrm>
            <a:off x="304800" y="1371600"/>
            <a:ext cx="6781799" cy="5313760"/>
          </a:xfrm>
          <a:prstGeom prst="rect">
            <a:avLst/>
          </a:prstGeom>
          <a:noFill/>
          <a:ln w="9525">
            <a:noFill/>
            <a:miter lim="800000"/>
            <a:headEnd/>
            <a:tailEnd/>
          </a:ln>
          <a:effectLst/>
        </p:spPr>
      </p:pic>
      <p:pic>
        <p:nvPicPr>
          <p:cNvPr id="2051" name="Picture 3"/>
          <p:cNvPicPr>
            <a:picLocks noGrp="1" noChangeAspect="1" noChangeArrowheads="1"/>
          </p:cNvPicPr>
          <p:nvPr>
            <p:ph sz="quarter" idx="1"/>
          </p:nvPr>
        </p:nvPicPr>
        <p:blipFill>
          <a:blip r:embed="rId4"/>
          <a:srcRect/>
          <a:stretch>
            <a:fillRect/>
          </a:stretch>
        </p:blipFill>
        <p:spPr bwMode="auto">
          <a:xfrm>
            <a:off x="5486400" y="4343400"/>
            <a:ext cx="3467100" cy="2247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Guess the Output??</a:t>
            </a:r>
            <a:endParaRPr lang="en-US" dirty="0">
              <a:solidFill>
                <a:schemeClr val="accent4"/>
              </a:solidFill>
            </a:endParaRP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1447800" y="1371600"/>
            <a:ext cx="6091237" cy="47853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1738313" y="2400300"/>
            <a:ext cx="5667375" cy="2057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solidFill>
                  <a:schemeClr val="accent4"/>
                </a:solidFill>
              </a:rPr>
              <a:t>jQuery</a:t>
            </a:r>
            <a:r>
              <a:rPr lang="en-US" b="1" dirty="0" smtClean="0">
                <a:solidFill>
                  <a:schemeClr val="accent4"/>
                </a:solidFill>
              </a:rPr>
              <a:t> </a:t>
            </a:r>
            <a:r>
              <a:rPr lang="en-US" b="1" dirty="0" err="1" smtClean="0">
                <a:solidFill>
                  <a:schemeClr val="accent4"/>
                </a:solidFill>
              </a:rPr>
              <a:t>parentsUntil</a:t>
            </a:r>
            <a:r>
              <a:rPr lang="en-US" b="1" dirty="0" smtClean="0">
                <a:solidFill>
                  <a:schemeClr val="accent4"/>
                </a:solidFill>
              </a:rPr>
              <a:t>() Method</a:t>
            </a:r>
            <a:endParaRPr lang="en-US" b="1" dirty="0">
              <a:solidFill>
                <a:schemeClr val="accent4"/>
              </a:solidFill>
            </a:endParaRPr>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3"/>
          <a:srcRect/>
          <a:stretch>
            <a:fillRect/>
          </a:stretch>
        </p:blipFill>
        <p:spPr bwMode="auto">
          <a:xfrm>
            <a:off x="609600" y="1752600"/>
            <a:ext cx="5962650" cy="4375576"/>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324600" y="3886200"/>
            <a:ext cx="2324100" cy="19907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solidFill>
                  <a:schemeClr val="accent4"/>
                </a:solidFill>
              </a:rPr>
              <a:t>Traversing Down the DOM Tree</a:t>
            </a:r>
            <a:endParaRPr lang="en-US" b="1" dirty="0">
              <a:solidFill>
                <a:schemeClr val="accent4"/>
              </a:solidFill>
            </a:endParaRPr>
          </a:p>
        </p:txBody>
      </p:sp>
      <p:sp>
        <p:nvSpPr>
          <p:cNvPr id="3" name="Content Placeholder 2"/>
          <p:cNvSpPr>
            <a:spLocks noGrp="1"/>
          </p:cNvSpPr>
          <p:nvPr>
            <p:ph sz="quarter" idx="1"/>
          </p:nvPr>
        </p:nvSpPr>
        <p:spPr/>
        <p:txBody>
          <a:bodyPr/>
          <a:lstStyle/>
          <a:p>
            <a:r>
              <a:rPr lang="en-US" dirty="0" err="1" smtClean="0"/>
              <a:t>jQuery</a:t>
            </a:r>
            <a:r>
              <a:rPr lang="en-US" dirty="0" smtClean="0"/>
              <a:t> provides the useful methods such used to traverse down in the DOM tree either single or multiple levels to easily find or get the child or other descendants of an element in the hierarchy.</a:t>
            </a:r>
          </a:p>
          <a:p>
            <a:r>
              <a:rPr lang="en-US" dirty="0" smtClean="0"/>
              <a:t>children() and </a:t>
            </a:r>
          </a:p>
          <a:p>
            <a:r>
              <a:rPr lang="en-US" dirty="0" smtClean="0"/>
              <a:t>find()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t>jQuery</a:t>
            </a:r>
            <a:r>
              <a:rPr lang="en-US" b="1" dirty="0" smtClean="0"/>
              <a:t> children() Method</a:t>
            </a:r>
            <a:endParaRPr lang="en-US" b="1" dirty="0"/>
          </a:p>
        </p:txBody>
      </p:sp>
      <p:sp>
        <p:nvSpPr>
          <p:cNvPr id="3" name="Content Placeholder 2"/>
          <p:cNvSpPr>
            <a:spLocks noGrp="1"/>
          </p:cNvSpPr>
          <p:nvPr>
            <p:ph sz="quarter" idx="1"/>
          </p:nvPr>
        </p:nvSpPr>
        <p:spPr/>
        <p:txBody>
          <a:bodyPr/>
          <a:lstStyle/>
          <a:p>
            <a:endParaRPr lang="en-US" dirty="0"/>
          </a:p>
        </p:txBody>
      </p:sp>
      <p:pic>
        <p:nvPicPr>
          <p:cNvPr id="14338" name="Picture 2"/>
          <p:cNvPicPr>
            <a:picLocks noChangeAspect="1" noChangeArrowheads="1"/>
          </p:cNvPicPr>
          <p:nvPr/>
        </p:nvPicPr>
        <p:blipFill>
          <a:blip r:embed="rId3"/>
          <a:srcRect/>
          <a:stretch>
            <a:fillRect/>
          </a:stretch>
        </p:blipFill>
        <p:spPr bwMode="auto">
          <a:xfrm>
            <a:off x="685800" y="1476375"/>
            <a:ext cx="6643581" cy="4772025"/>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6553200" y="4495800"/>
            <a:ext cx="2114550" cy="1400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solidFill>
                  <a:schemeClr val="accent4"/>
                </a:solidFill>
              </a:rPr>
              <a:t>jQuery</a:t>
            </a:r>
            <a:r>
              <a:rPr lang="en-US" b="1" dirty="0" smtClean="0">
                <a:solidFill>
                  <a:schemeClr val="accent4"/>
                </a:solidFill>
              </a:rPr>
              <a:t> find() Method</a:t>
            </a:r>
            <a:endParaRPr lang="en-US" b="1" dirty="0">
              <a:solidFill>
                <a:schemeClr val="accent4"/>
              </a:solidFill>
            </a:endParaRPr>
          </a:p>
        </p:txBody>
      </p:sp>
      <p:sp>
        <p:nvSpPr>
          <p:cNvPr id="3" name="Content Placeholder 2"/>
          <p:cNvSpPr>
            <a:spLocks noGrp="1"/>
          </p:cNvSpPr>
          <p:nvPr>
            <p:ph sz="quarter" idx="1"/>
          </p:nvPr>
        </p:nvSpPr>
        <p:spPr/>
        <p:txBody>
          <a:bodyPr/>
          <a:lstStyle/>
          <a:p>
            <a:endParaRPr lang="en-US" dirty="0"/>
          </a:p>
        </p:txBody>
      </p:sp>
      <p:pic>
        <p:nvPicPr>
          <p:cNvPr id="12289" name="Picture 1"/>
          <p:cNvPicPr>
            <a:picLocks noChangeAspect="1" noChangeArrowheads="1"/>
          </p:cNvPicPr>
          <p:nvPr/>
        </p:nvPicPr>
        <p:blipFill>
          <a:blip r:embed="rId3"/>
          <a:srcRect/>
          <a:stretch>
            <a:fillRect/>
          </a:stretch>
        </p:blipFill>
        <p:spPr bwMode="auto">
          <a:xfrm>
            <a:off x="762000" y="1447800"/>
            <a:ext cx="5924550" cy="4673108"/>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a:srcRect/>
          <a:stretch>
            <a:fillRect/>
          </a:stretch>
        </p:blipFill>
        <p:spPr bwMode="auto">
          <a:xfrm>
            <a:off x="5943600" y="4572000"/>
            <a:ext cx="2657475" cy="1447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50000"/>
                  </a:schemeClr>
                </a:solidFill>
              </a:rPr>
              <a:t>Guess the Output?</a:t>
            </a:r>
            <a:endParaRPr lang="en-US" dirty="0">
              <a:solidFill>
                <a:schemeClr val="accent4">
                  <a:lumMod val="50000"/>
                </a:schemeClr>
              </a:solidFill>
            </a:endParaRPr>
          </a:p>
        </p:txBody>
      </p:sp>
      <p:sp>
        <p:nvSpPr>
          <p:cNvPr id="3" name="Content Placeholder 2"/>
          <p:cNvSpPr>
            <a:spLocks noGrp="1"/>
          </p:cNvSpPr>
          <p:nvPr>
            <p:ph sz="quarter" idx="1"/>
          </p:nvPr>
        </p:nvSpPr>
        <p:spPr/>
        <p:txBody>
          <a:bodyPr>
            <a:normAutofit/>
          </a:bodyPr>
          <a:lstStyle/>
          <a:p>
            <a:endParaRPr lang="en-US" dirty="0"/>
          </a:p>
        </p:txBody>
      </p:sp>
      <p:pic>
        <p:nvPicPr>
          <p:cNvPr id="10242" name="Picture 2"/>
          <p:cNvPicPr>
            <a:picLocks noChangeAspect="1" noChangeArrowheads="1"/>
          </p:cNvPicPr>
          <p:nvPr/>
        </p:nvPicPr>
        <p:blipFill>
          <a:blip r:embed="rId3"/>
          <a:srcRect/>
          <a:stretch>
            <a:fillRect/>
          </a:stretch>
        </p:blipFill>
        <p:spPr bwMode="auto">
          <a:xfrm>
            <a:off x="1461943" y="1447800"/>
            <a:ext cx="6158057" cy="48720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1202" name="Picture 2"/>
          <p:cNvPicPr>
            <a:picLocks noChangeAspect="1" noChangeArrowheads="1"/>
          </p:cNvPicPr>
          <p:nvPr/>
        </p:nvPicPr>
        <p:blipFill>
          <a:blip r:embed="rId3"/>
          <a:srcRect/>
          <a:stretch>
            <a:fillRect/>
          </a:stretch>
        </p:blipFill>
        <p:spPr bwMode="auto">
          <a:xfrm>
            <a:off x="1852613" y="2500313"/>
            <a:ext cx="5438775" cy="18573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What is </a:t>
            </a:r>
            <a:r>
              <a:rPr lang="en-US" dirty="0" err="1" smtClean="0">
                <a:solidFill>
                  <a:schemeClr val="accent4"/>
                </a:solidFill>
              </a:rPr>
              <a:t>jQuery</a:t>
            </a:r>
            <a:r>
              <a:rPr lang="en-US" dirty="0" smtClean="0">
                <a:solidFill>
                  <a:schemeClr val="accent4"/>
                </a:solidFill>
              </a:rPr>
              <a:t>?</a:t>
            </a:r>
            <a:endParaRPr lang="en-US" dirty="0">
              <a:solidFill>
                <a:schemeClr val="accent4"/>
              </a:solidFill>
            </a:endParaRPr>
          </a:p>
        </p:txBody>
      </p:sp>
      <p:sp>
        <p:nvSpPr>
          <p:cNvPr id="3" name="Content Placeholder 2"/>
          <p:cNvSpPr>
            <a:spLocks noGrp="1"/>
          </p:cNvSpPr>
          <p:nvPr>
            <p:ph sz="quarter" idx="1"/>
          </p:nvPr>
        </p:nvSpPr>
        <p:spPr/>
        <p:txBody>
          <a:bodyPr/>
          <a:lstStyle/>
          <a:p>
            <a:pPr algn="just"/>
            <a:r>
              <a:rPr lang="en-US" sz="3200" dirty="0" err="1" smtClean="0"/>
              <a:t>jQuery</a:t>
            </a:r>
            <a:r>
              <a:rPr lang="en-US" sz="3200" dirty="0" smtClean="0"/>
              <a:t> is a fast and concise JavaScript Library that simplifies HTML document traversing, event handling, animating, and Ajax interactions for rapid web development. (jQuery.com)</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Traversing Sideways in DOM Tree</a:t>
            </a:r>
            <a:endParaRPr lang="en-US" dirty="0"/>
          </a:p>
        </p:txBody>
      </p:sp>
      <p:sp>
        <p:nvSpPr>
          <p:cNvPr id="3" name="Content Placeholder 2"/>
          <p:cNvSpPr>
            <a:spLocks noGrp="1"/>
          </p:cNvSpPr>
          <p:nvPr>
            <p:ph sz="quarter" idx="1"/>
          </p:nvPr>
        </p:nvSpPr>
        <p:spPr/>
        <p:txBody>
          <a:bodyPr/>
          <a:lstStyle/>
          <a:p>
            <a:r>
              <a:rPr lang="en-US" dirty="0" err="1" smtClean="0"/>
              <a:t>jQuery</a:t>
            </a:r>
            <a:r>
              <a:rPr lang="en-US" dirty="0" smtClean="0"/>
              <a:t> provides several methods used to traverse sideways in the DOM tree.</a:t>
            </a:r>
          </a:p>
          <a:p>
            <a:r>
              <a:rPr lang="en-US" dirty="0" smtClean="0"/>
              <a:t>siblings()</a:t>
            </a:r>
          </a:p>
          <a:p>
            <a:r>
              <a:rPr lang="en-US" dirty="0" smtClean="0"/>
              <a:t>next()</a:t>
            </a:r>
          </a:p>
          <a:p>
            <a:r>
              <a:rPr lang="en-US" dirty="0" err="1" smtClean="0"/>
              <a:t>nextAll</a:t>
            </a:r>
            <a:r>
              <a:rPr lang="en-US" dirty="0" smtClean="0"/>
              <a:t>()</a:t>
            </a:r>
          </a:p>
          <a:p>
            <a:r>
              <a:rPr lang="en-US" dirty="0" err="1" smtClean="0"/>
              <a:t>nextUntil</a:t>
            </a:r>
            <a:r>
              <a:rPr lang="en-US" dirty="0" smtClean="0"/>
              <a:t>()</a:t>
            </a:r>
          </a:p>
          <a:p>
            <a:r>
              <a:rPr lang="en-US" dirty="0" err="1" smtClean="0"/>
              <a:t>prev</a:t>
            </a:r>
            <a:r>
              <a:rPr lang="en-US" dirty="0" smtClean="0"/>
              <a:t>()</a:t>
            </a:r>
          </a:p>
          <a:p>
            <a:r>
              <a:rPr lang="en-US" dirty="0" err="1" smtClean="0"/>
              <a:t>prevAll</a:t>
            </a:r>
            <a:r>
              <a:rPr lang="en-US" dirty="0" smtClean="0"/>
              <a:t>() and </a:t>
            </a:r>
          </a:p>
          <a:p>
            <a:r>
              <a:rPr lang="en-US" dirty="0" err="1" smtClean="0"/>
              <a:t>prevUntil</a:t>
            </a: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jQuery</a:t>
            </a:r>
            <a:r>
              <a:rPr lang="en-US" b="1" dirty="0" smtClean="0"/>
              <a:t> siblings() Method</a:t>
            </a:r>
            <a:endParaRPr lang="en-US" dirty="0"/>
          </a:p>
        </p:txBody>
      </p:sp>
      <p:sp>
        <p:nvSpPr>
          <p:cNvPr id="3" name="Content Placeholder 2"/>
          <p:cNvSpPr>
            <a:spLocks noGrp="1"/>
          </p:cNvSpPr>
          <p:nvPr>
            <p:ph sz="quarter" idx="1"/>
          </p:nvPr>
        </p:nvSpPr>
        <p:spPr/>
        <p:txBody>
          <a:bodyPr/>
          <a:lstStyle/>
          <a:p>
            <a:endParaRPr lang="en-US"/>
          </a:p>
        </p:txBody>
      </p:sp>
      <p:pic>
        <p:nvPicPr>
          <p:cNvPr id="52226" name="Picture 2"/>
          <p:cNvPicPr>
            <a:picLocks noChangeAspect="1" noChangeArrowheads="1"/>
          </p:cNvPicPr>
          <p:nvPr/>
        </p:nvPicPr>
        <p:blipFill>
          <a:blip r:embed="rId3"/>
          <a:srcRect/>
          <a:stretch>
            <a:fillRect/>
          </a:stretch>
        </p:blipFill>
        <p:spPr bwMode="auto">
          <a:xfrm>
            <a:off x="852488" y="1496824"/>
            <a:ext cx="6615112" cy="4751576"/>
          </a:xfrm>
          <a:prstGeom prst="rect">
            <a:avLst/>
          </a:prstGeom>
          <a:noFill/>
          <a:ln w="9525">
            <a:noFill/>
            <a:miter lim="800000"/>
            <a:headEnd/>
            <a:tailEnd/>
          </a:ln>
          <a:effectLst/>
        </p:spPr>
      </p:pic>
      <p:pic>
        <p:nvPicPr>
          <p:cNvPr id="52227" name="Picture 3"/>
          <p:cNvPicPr>
            <a:picLocks noChangeAspect="1" noChangeArrowheads="1"/>
          </p:cNvPicPr>
          <p:nvPr/>
        </p:nvPicPr>
        <p:blipFill>
          <a:blip r:embed="rId4"/>
          <a:srcRect/>
          <a:stretch>
            <a:fillRect/>
          </a:stretch>
        </p:blipFill>
        <p:spPr bwMode="auto">
          <a:xfrm>
            <a:off x="6477000" y="4495800"/>
            <a:ext cx="2171700" cy="14763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Output?</a:t>
            </a:r>
            <a:endParaRPr lang="en-US" dirty="0"/>
          </a:p>
        </p:txBody>
      </p:sp>
      <p:sp>
        <p:nvSpPr>
          <p:cNvPr id="3" name="Content Placeholder 2"/>
          <p:cNvSpPr>
            <a:spLocks noGrp="1"/>
          </p:cNvSpPr>
          <p:nvPr>
            <p:ph sz="quarter" idx="1"/>
          </p:nvPr>
        </p:nvSpPr>
        <p:spPr/>
        <p:txBody>
          <a:bodyPr/>
          <a:lstStyle/>
          <a:p>
            <a:endParaRPr lang="en-US"/>
          </a:p>
        </p:txBody>
      </p:sp>
      <p:pic>
        <p:nvPicPr>
          <p:cNvPr id="53250" name="Picture 2"/>
          <p:cNvPicPr>
            <a:picLocks noChangeAspect="1" noChangeArrowheads="1"/>
          </p:cNvPicPr>
          <p:nvPr/>
        </p:nvPicPr>
        <p:blipFill>
          <a:blip r:embed="rId3"/>
          <a:srcRect/>
          <a:stretch>
            <a:fillRect/>
          </a:stretch>
        </p:blipFill>
        <p:spPr bwMode="auto">
          <a:xfrm>
            <a:off x="1295400" y="1447800"/>
            <a:ext cx="7115175" cy="51149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4274" name="Picture 2"/>
          <p:cNvPicPr>
            <a:picLocks noChangeAspect="1" noChangeArrowheads="1"/>
          </p:cNvPicPr>
          <p:nvPr/>
        </p:nvPicPr>
        <p:blipFill>
          <a:blip r:embed="rId3"/>
          <a:srcRect/>
          <a:stretch>
            <a:fillRect/>
          </a:stretch>
        </p:blipFill>
        <p:spPr bwMode="auto">
          <a:xfrm>
            <a:off x="1614488" y="2705100"/>
            <a:ext cx="5915025" cy="1447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Filtering the Elements Selection</a:t>
            </a:r>
            <a:endParaRPr lang="en-US" dirty="0">
              <a:solidFill>
                <a:schemeClr val="accent4">
                  <a:lumMod val="50000"/>
                </a:schemeClr>
              </a:solidFill>
            </a:endParaRPr>
          </a:p>
        </p:txBody>
      </p:sp>
      <p:sp>
        <p:nvSpPr>
          <p:cNvPr id="3" name="Content Placeholder 2"/>
          <p:cNvSpPr>
            <a:spLocks noGrp="1"/>
          </p:cNvSpPr>
          <p:nvPr>
            <p:ph sz="quarter" idx="1"/>
          </p:nvPr>
        </p:nvSpPr>
        <p:spPr/>
        <p:txBody>
          <a:bodyPr>
            <a:normAutofit/>
          </a:bodyPr>
          <a:lstStyle/>
          <a:p>
            <a:r>
              <a:rPr lang="en-US" dirty="0" err="1" smtClean="0"/>
              <a:t>jQuery</a:t>
            </a:r>
            <a:r>
              <a:rPr lang="en-US" dirty="0" smtClean="0"/>
              <a:t> provides several methods use to narrow down the search for elements in a DOM tree.</a:t>
            </a:r>
          </a:p>
          <a:p>
            <a:r>
              <a:rPr lang="en-US" dirty="0" smtClean="0"/>
              <a:t>filter()</a:t>
            </a:r>
          </a:p>
          <a:p>
            <a:r>
              <a:rPr lang="en-US" dirty="0" smtClean="0"/>
              <a:t>first()</a:t>
            </a:r>
          </a:p>
          <a:p>
            <a:r>
              <a:rPr lang="en-US" dirty="0" smtClean="0"/>
              <a:t>last()</a:t>
            </a:r>
          </a:p>
          <a:p>
            <a:r>
              <a:rPr lang="en-US" dirty="0" err="1" smtClean="0"/>
              <a:t>eq</a:t>
            </a:r>
            <a:r>
              <a:rPr lang="en-US" dirty="0" smtClean="0"/>
              <a:t>()</a:t>
            </a:r>
          </a:p>
          <a:p>
            <a:r>
              <a:rPr lang="en-US" dirty="0" smtClean="0"/>
              <a:t>slice()</a:t>
            </a:r>
          </a:p>
          <a:p>
            <a:r>
              <a:rPr lang="en-US" dirty="0" smtClean="0"/>
              <a:t>has()</a:t>
            </a:r>
          </a:p>
          <a:p>
            <a:r>
              <a:rPr lang="en-US" dirty="0" smtClean="0"/>
              <a:t>not() etc.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Autocomplete</a:t>
            </a:r>
            <a:endParaRPr lang="en-US" dirty="0"/>
          </a:p>
        </p:txBody>
      </p:sp>
      <p:sp>
        <p:nvSpPr>
          <p:cNvPr id="3" name="Content Placeholder 2"/>
          <p:cNvSpPr>
            <a:spLocks noGrp="1"/>
          </p:cNvSpPr>
          <p:nvPr>
            <p:ph sz="quarter" idx="1"/>
          </p:nvPr>
        </p:nvSpPr>
        <p:spPr/>
        <p:txBody>
          <a:bodyPr/>
          <a:lstStyle/>
          <a:p>
            <a:endParaRPr lang="en-US" dirty="0"/>
          </a:p>
        </p:txBody>
      </p:sp>
      <p:pic>
        <p:nvPicPr>
          <p:cNvPr id="55298" name="Picture 2"/>
          <p:cNvPicPr>
            <a:picLocks noChangeAspect="1" noChangeArrowheads="1"/>
          </p:cNvPicPr>
          <p:nvPr/>
        </p:nvPicPr>
        <p:blipFill>
          <a:blip r:embed="rId3"/>
          <a:srcRect/>
          <a:stretch>
            <a:fillRect/>
          </a:stretch>
        </p:blipFill>
        <p:spPr bwMode="auto">
          <a:xfrm>
            <a:off x="228600" y="1371600"/>
            <a:ext cx="6567487" cy="4980821"/>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6553200" y="3886200"/>
            <a:ext cx="2143125" cy="230421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Study</a:t>
            </a:r>
            <a:endParaRPr lang="en-US" dirty="0"/>
          </a:p>
        </p:txBody>
      </p:sp>
      <p:sp>
        <p:nvSpPr>
          <p:cNvPr id="3" name="Content Placeholder 2"/>
          <p:cNvSpPr>
            <a:spLocks noGrp="1"/>
          </p:cNvSpPr>
          <p:nvPr>
            <p:ph sz="quarter" idx="1"/>
          </p:nvPr>
        </p:nvSpPr>
        <p:spPr/>
        <p:txBody>
          <a:bodyPr/>
          <a:lstStyle/>
          <a:p>
            <a:r>
              <a:rPr lang="en-US" dirty="0" smtClean="0">
                <a:hlinkClick r:id="rId3"/>
              </a:rPr>
              <a:t>www.tutorialpoint.com</a:t>
            </a:r>
            <a:endParaRPr lang="en-US" dirty="0" smtClean="0"/>
          </a:p>
          <a:p>
            <a:r>
              <a:rPr lang="en-US" dirty="0" smtClean="0">
                <a:hlinkClick r:id="rId4"/>
              </a:rPr>
              <a:t>www.tutorialrepublic.com</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Why learn </a:t>
            </a:r>
            <a:r>
              <a:rPr lang="en-US" dirty="0" err="1" smtClean="0">
                <a:solidFill>
                  <a:schemeClr val="accent4"/>
                </a:solidFill>
              </a:rPr>
              <a:t>jQuery</a:t>
            </a:r>
            <a:r>
              <a:rPr lang="en-US" dirty="0" smtClean="0">
                <a:solidFill>
                  <a:schemeClr val="accent4"/>
                </a:solidFill>
              </a:rPr>
              <a:t>?</a:t>
            </a:r>
            <a:endParaRPr lang="en-US" dirty="0">
              <a:solidFill>
                <a:schemeClr val="accent4"/>
              </a:solidFill>
            </a:endParaRPr>
          </a:p>
        </p:txBody>
      </p:sp>
      <p:sp>
        <p:nvSpPr>
          <p:cNvPr id="3" name="Content Placeholder 2"/>
          <p:cNvSpPr>
            <a:spLocks noGrp="1"/>
          </p:cNvSpPr>
          <p:nvPr>
            <p:ph sz="quarter" idx="1"/>
          </p:nvPr>
        </p:nvSpPr>
        <p:spPr/>
        <p:txBody>
          <a:bodyPr/>
          <a:lstStyle/>
          <a:p>
            <a:r>
              <a:rPr lang="en-US" sz="3200" dirty="0" smtClean="0"/>
              <a:t>Write less, do more:</a:t>
            </a:r>
          </a:p>
          <a:p>
            <a:pPr lvl="1"/>
            <a:r>
              <a:rPr lang="en-US" sz="3200" i="1" dirty="0" smtClean="0"/>
              <a:t>$("</a:t>
            </a:r>
            <a:r>
              <a:rPr lang="en-US" sz="3200" i="1" dirty="0" err="1" smtClean="0"/>
              <a:t>p.neat</a:t>
            </a:r>
            <a:r>
              <a:rPr lang="en-US" sz="3200" i="1" dirty="0" smtClean="0"/>
              <a:t>").</a:t>
            </a:r>
            <a:r>
              <a:rPr lang="en-US" sz="3200" i="1" dirty="0" err="1" smtClean="0"/>
              <a:t>addClass</a:t>
            </a:r>
            <a:r>
              <a:rPr lang="en-US" sz="3200" i="1" dirty="0" smtClean="0"/>
              <a:t>("</a:t>
            </a:r>
            <a:r>
              <a:rPr lang="en-US" sz="3200" i="1" dirty="0" err="1" smtClean="0"/>
              <a:t>ohmy</a:t>
            </a:r>
            <a:r>
              <a:rPr lang="en-US" sz="3200" i="1" dirty="0" smtClean="0"/>
              <a:t>").show("slow");</a:t>
            </a:r>
          </a:p>
          <a:p>
            <a:r>
              <a:rPr lang="en-US" sz="3200" dirty="0" smtClean="0"/>
              <a:t>Performance</a:t>
            </a:r>
          </a:p>
          <a:p>
            <a:r>
              <a:rPr lang="en-US" sz="3200" dirty="0" err="1" smtClean="0"/>
              <a:t>Plugins</a:t>
            </a:r>
            <a:endParaRPr lang="en-US" sz="3200" dirty="0" smtClean="0"/>
          </a:p>
          <a:p>
            <a:r>
              <a:rPr lang="en-US" sz="3200" dirty="0" smtClean="0"/>
              <a:t>It’s standard</a:t>
            </a:r>
          </a:p>
          <a:p>
            <a:r>
              <a:rPr lang="en-US" sz="3200" dirty="0" smtClean="0"/>
              <a:t>… and fun!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Demo URL</a:t>
            </a:r>
            <a:endParaRPr lang="en-US" dirty="0">
              <a:solidFill>
                <a:schemeClr val="accent4"/>
              </a:solidFill>
            </a:endParaRPr>
          </a:p>
        </p:txBody>
      </p:sp>
      <p:sp>
        <p:nvSpPr>
          <p:cNvPr id="3" name="Content Placeholder 2"/>
          <p:cNvSpPr>
            <a:spLocks noGrp="1"/>
          </p:cNvSpPr>
          <p:nvPr>
            <p:ph sz="quarter" idx="1"/>
          </p:nvPr>
        </p:nvSpPr>
        <p:spPr/>
        <p:txBody>
          <a:bodyPr>
            <a:normAutofit fontScale="70000" lnSpcReduction="20000"/>
          </a:bodyPr>
          <a:lstStyle/>
          <a:p>
            <a:r>
              <a:rPr lang="en-US" dirty="0" smtClean="0">
                <a:hlinkClick r:id="rId3"/>
              </a:rPr>
              <a:t>http</a:t>
            </a:r>
            <a:r>
              <a:rPr lang="en-US" dirty="0">
                <a:hlinkClick r:id="rId3"/>
              </a:rPr>
              <a:t>://</a:t>
            </a:r>
            <a:r>
              <a:rPr lang="en-US" dirty="0" smtClean="0">
                <a:hlinkClick r:id="rId3"/>
              </a:rPr>
              <a:t>www.tutorialrepublic.com/jquery-tutorial/jquery-traversing-ancestors.php</a:t>
            </a:r>
            <a:endParaRPr lang="en-US" dirty="0" smtClean="0"/>
          </a:p>
          <a:p>
            <a:r>
              <a:rPr lang="en-US" dirty="0" smtClean="0">
                <a:hlinkClick r:id="rId4"/>
              </a:rPr>
              <a:t>http://www.mkyong.com/jquery/jquery-find-example/</a:t>
            </a:r>
            <a:endParaRPr lang="en-US" dirty="0" smtClean="0"/>
          </a:p>
          <a:p>
            <a:r>
              <a:rPr lang="en-US" dirty="0" smtClean="0">
                <a:hlinkClick r:id="rId5"/>
              </a:rPr>
              <a:t>http://www.mkyong.com/jquery/jquery-filter-example/</a:t>
            </a:r>
            <a:endParaRPr lang="en-US" dirty="0" smtClean="0"/>
          </a:p>
          <a:p>
            <a:r>
              <a:rPr lang="en-US" dirty="0" smtClean="0">
                <a:hlinkClick r:id="rId6"/>
              </a:rPr>
              <a:t>http://www.mkyong.com/jquery/jquery-next-example/</a:t>
            </a:r>
            <a:endParaRPr lang="en-US" dirty="0" smtClean="0"/>
          </a:p>
          <a:p>
            <a:r>
              <a:rPr lang="en-US" dirty="0" smtClean="0">
                <a:hlinkClick r:id="rId7"/>
              </a:rPr>
              <a:t>http://www.mkyong.com/jquery/difference-between-find-and-children-in-jquery/</a:t>
            </a:r>
            <a:endParaRPr lang="en-US" dirty="0" smtClean="0"/>
          </a:p>
          <a:p>
            <a:r>
              <a:rPr lang="en-US" dirty="0" smtClean="0">
                <a:hlinkClick r:id="rId8"/>
              </a:rPr>
              <a:t>http://www.mkyong.com/jquery/difference-between-filter-and-find-in-jquery/</a:t>
            </a:r>
            <a:endParaRPr lang="en-US" dirty="0" smtClean="0"/>
          </a:p>
          <a:p>
            <a:r>
              <a:rPr lang="en-US" dirty="0" smtClean="0">
                <a:hlinkClick r:id="rId9"/>
              </a:rPr>
              <a:t>https://jqueryui.com/autocomplete/</a:t>
            </a:r>
            <a:endParaRPr lang="en-US" dirty="0" smtClean="0"/>
          </a:p>
          <a:p>
            <a:r>
              <a:rPr lang="en-US" dirty="0" smtClean="0">
                <a:hlinkClick r:id="rId10"/>
              </a:rPr>
              <a:t>http://www.htmlnest.com/jquery/tutorial/manipulation/jQuery-Replace-Element?eix=270</a:t>
            </a:r>
            <a:endParaRPr lang="en-US" dirty="0" smtClean="0"/>
          </a:p>
          <a:p>
            <a:r>
              <a:rPr lang="en-US" dirty="0" smtClean="0">
                <a:hlinkClick r:id="rId11"/>
              </a:rPr>
              <a:t>http://www.htmlnest.com/jquery/tutorial/traversing/jQuery-DOM-Traversing-and-locating-elements?eix=267</a:t>
            </a:r>
            <a:endParaRPr lang="en-US" dirty="0" smtClean="0"/>
          </a:p>
          <a:p>
            <a:r>
              <a:rPr lang="en-US" dirty="0" smtClean="0">
                <a:hlinkClick r:id="rId12"/>
              </a:rPr>
              <a:t>http://blog.comperiosearch.com/wp-content/uploads/2012/06/instantsearch.html</a:t>
            </a:r>
            <a:endParaRPr lang="en-US" dirty="0" smtClean="0"/>
          </a:p>
          <a:p>
            <a:r>
              <a:rPr lang="en-US" dirty="0" smtClean="0">
                <a:hlinkClick r:id="rId13"/>
              </a:rPr>
              <a:t>http://resource.grapii.com/files/jQueryFilter/divExample.html</a:t>
            </a:r>
            <a:endParaRPr lang="en-US" dirty="0" smtClean="0"/>
          </a:p>
          <a:p>
            <a:r>
              <a:rPr lang="en-US" dirty="0" smtClean="0">
                <a:hlinkClick r:id="rId14"/>
              </a:rPr>
              <a:t>http://resource.grapii.com/files/jQueryFilter/ulExample.html?#</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54870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application</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https://cdn.tutsplus.com/net/uploads/legacy/428_traversingFunctions/images/00_dom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7218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67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DOM Traversing</a:t>
            </a:r>
            <a:endParaRPr lang="en-US" dirty="0">
              <a:solidFill>
                <a:schemeClr val="accent4"/>
              </a:solidFill>
            </a:endParaRPr>
          </a:p>
        </p:txBody>
      </p:sp>
      <p:sp>
        <p:nvSpPr>
          <p:cNvPr id="3" name="Content Placeholder 2"/>
          <p:cNvSpPr>
            <a:spLocks noGrp="1"/>
          </p:cNvSpPr>
          <p:nvPr>
            <p:ph sz="quarter" idx="1"/>
          </p:nvPr>
        </p:nvSpPr>
        <p:spPr/>
        <p:txBody>
          <a:bodyPr>
            <a:normAutofit/>
          </a:bodyPr>
          <a:lstStyle/>
          <a:p>
            <a:pPr algn="just"/>
            <a:r>
              <a:rPr lang="en-US" dirty="0" err="1" smtClean="0"/>
              <a:t>jQuery</a:t>
            </a:r>
            <a:r>
              <a:rPr lang="en-US" dirty="0" smtClean="0"/>
              <a:t> is a very powerful tool which provides a variety of DOM traversal methods to help us select elements in a document randomly as well as in sequential method. </a:t>
            </a:r>
          </a:p>
          <a:p>
            <a:pPr algn="just"/>
            <a:r>
              <a:rPr lang="en-US" dirty="0" smtClean="0"/>
              <a:t>Most of the DOM Traversal Methods do not modify the </a:t>
            </a:r>
            <a:r>
              <a:rPr lang="en-US" dirty="0" err="1" smtClean="0"/>
              <a:t>jQuery</a:t>
            </a:r>
            <a:r>
              <a:rPr lang="en-US" dirty="0" smtClean="0"/>
              <a:t> object and they are used to filter out elements from a document based on given conditions.</a:t>
            </a:r>
          </a:p>
          <a:p>
            <a:pPr algn="just"/>
            <a:r>
              <a:rPr lang="en-US" dirty="0" smtClean="0"/>
              <a:t>Traversal methods use to go up, down and all around the DOM tree very easily.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Example : DOM tree</a:t>
            </a:r>
            <a:endParaRPr lang="en-US" dirty="0">
              <a:solidFill>
                <a:schemeClr val="accent4"/>
              </a:solidFill>
            </a:endParaRPr>
          </a:p>
        </p:txBody>
      </p:sp>
      <p:sp>
        <p:nvSpPr>
          <p:cNvPr id="5" name="Content Placeholder 4"/>
          <p:cNvSpPr>
            <a:spLocks noGrp="1"/>
          </p:cNvSpPr>
          <p:nvPr>
            <p:ph sz="quarter" idx="1"/>
          </p:nvPr>
        </p:nvSpPr>
        <p:spPr/>
        <p:txBody>
          <a:bodyPr>
            <a:normAutofit/>
          </a:bodyPr>
          <a:lstStyle/>
          <a:p>
            <a:pPr fontAlgn="t">
              <a:buNone/>
            </a:pPr>
            <a:r>
              <a:rPr lang="en-US" sz="1600" dirty="0" smtClean="0"/>
              <a:t>&lt;body&gt;</a:t>
            </a:r>
          </a:p>
          <a:p>
            <a:pPr fontAlgn="t">
              <a:buNone/>
            </a:pPr>
            <a:r>
              <a:rPr lang="en-US" sz="1600" dirty="0" smtClean="0"/>
              <a:t>&lt;div class="container"&gt;</a:t>
            </a:r>
          </a:p>
          <a:p>
            <a:pPr fontAlgn="t">
              <a:buNone/>
            </a:pPr>
            <a:r>
              <a:rPr lang="en-US" sz="1600" dirty="0" smtClean="0"/>
              <a:t>&lt;h1&gt;Hello World&lt;/h1&gt;</a:t>
            </a:r>
          </a:p>
          <a:p>
            <a:pPr fontAlgn="t">
              <a:buNone/>
            </a:pPr>
            <a:r>
              <a:rPr lang="en-US" sz="1600" dirty="0" smtClean="0"/>
              <a:t>&lt;p&gt;This is a &lt;</a:t>
            </a:r>
            <a:r>
              <a:rPr lang="en-US" sz="1600" dirty="0" err="1" smtClean="0"/>
              <a:t>em</a:t>
            </a:r>
            <a:r>
              <a:rPr lang="en-US" sz="1600" dirty="0" smtClean="0"/>
              <a:t>&gt;simple paragraph&lt;/</a:t>
            </a:r>
            <a:r>
              <a:rPr lang="en-US" sz="1600" dirty="0" err="1" smtClean="0"/>
              <a:t>em</a:t>
            </a:r>
            <a:r>
              <a:rPr lang="en-US" sz="1600" dirty="0" smtClean="0"/>
              <a:t>&gt;.&lt;/p&gt;</a:t>
            </a:r>
          </a:p>
          <a:p>
            <a:pPr fontAlgn="t">
              <a:buNone/>
            </a:pPr>
            <a:r>
              <a:rPr lang="en-US" sz="1600" dirty="0" smtClean="0"/>
              <a:t>&lt;</a:t>
            </a:r>
            <a:r>
              <a:rPr lang="en-US" sz="1600" dirty="0" err="1" smtClean="0"/>
              <a:t>ul</a:t>
            </a:r>
            <a:r>
              <a:rPr lang="en-US" sz="1600" dirty="0" smtClean="0"/>
              <a:t>&gt;</a:t>
            </a:r>
          </a:p>
          <a:p>
            <a:pPr fontAlgn="t">
              <a:buNone/>
            </a:pPr>
            <a:r>
              <a:rPr lang="en-US" sz="1600" dirty="0" smtClean="0"/>
              <a:t>&lt;</a:t>
            </a:r>
            <a:r>
              <a:rPr lang="en-US" sz="1600" dirty="0" err="1" smtClean="0"/>
              <a:t>li</a:t>
            </a:r>
            <a:r>
              <a:rPr lang="en-US" sz="1600" dirty="0" smtClean="0"/>
              <a:t>&gt;Item One&lt;/</a:t>
            </a:r>
            <a:r>
              <a:rPr lang="en-US" sz="1600" dirty="0" err="1" smtClean="0"/>
              <a:t>li</a:t>
            </a:r>
            <a:r>
              <a:rPr lang="en-US" sz="1600" dirty="0" smtClean="0"/>
              <a:t>&gt;</a:t>
            </a:r>
          </a:p>
          <a:p>
            <a:pPr fontAlgn="t">
              <a:buNone/>
            </a:pPr>
            <a:r>
              <a:rPr lang="en-US" sz="1600" dirty="0" smtClean="0"/>
              <a:t>&lt;</a:t>
            </a:r>
            <a:r>
              <a:rPr lang="en-US" sz="1600" dirty="0" err="1" smtClean="0"/>
              <a:t>li</a:t>
            </a:r>
            <a:r>
              <a:rPr lang="en-US" sz="1600" dirty="0" smtClean="0"/>
              <a:t>&gt;Item Two&lt;/</a:t>
            </a:r>
            <a:r>
              <a:rPr lang="en-US" sz="1600" dirty="0" err="1" smtClean="0"/>
              <a:t>li</a:t>
            </a:r>
            <a:r>
              <a:rPr lang="en-US" sz="1600" dirty="0" smtClean="0"/>
              <a:t>&gt;</a:t>
            </a:r>
          </a:p>
          <a:p>
            <a:pPr fontAlgn="t">
              <a:buNone/>
            </a:pPr>
            <a:r>
              <a:rPr lang="en-US" sz="1600" dirty="0" smtClean="0"/>
              <a:t>&lt;/</a:t>
            </a:r>
            <a:r>
              <a:rPr lang="en-US" sz="1600" dirty="0" err="1" smtClean="0"/>
              <a:t>ul</a:t>
            </a:r>
            <a:r>
              <a:rPr lang="en-US" sz="1600" dirty="0" smtClean="0"/>
              <a:t>&gt;</a:t>
            </a:r>
          </a:p>
          <a:p>
            <a:pPr fontAlgn="t">
              <a:buNone/>
            </a:pPr>
            <a:r>
              <a:rPr lang="en-US" sz="1600" dirty="0" smtClean="0"/>
              <a:t>&lt;/div&gt;</a:t>
            </a:r>
          </a:p>
          <a:p>
            <a:pPr fontAlgn="t">
              <a:buNone/>
            </a:pPr>
            <a:r>
              <a:rPr lang="en-US" sz="1600" dirty="0" smtClean="0"/>
              <a:t>&lt;/body&gt;</a:t>
            </a:r>
            <a:endParaRPr lang="en-US" dirty="0" smtClean="0"/>
          </a:p>
          <a:p>
            <a:pPr>
              <a:buNone/>
            </a:pPr>
            <a:endParaRPr lang="en-US" dirty="0"/>
          </a:p>
        </p:txBody>
      </p:sp>
      <p:pic>
        <p:nvPicPr>
          <p:cNvPr id="24578" name="Picture 2" descr="DOM Tree"/>
          <p:cNvPicPr>
            <a:picLocks noChangeAspect="1" noChangeArrowheads="1"/>
          </p:cNvPicPr>
          <p:nvPr/>
        </p:nvPicPr>
        <p:blipFill>
          <a:blip r:embed="rId3"/>
          <a:srcRect/>
          <a:stretch>
            <a:fillRect/>
          </a:stretch>
        </p:blipFill>
        <p:spPr bwMode="auto">
          <a:xfrm>
            <a:off x="3276600" y="3387677"/>
            <a:ext cx="5619750" cy="32385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Example : DOM tree</a:t>
            </a:r>
            <a:endParaRPr lang="en-US" dirty="0">
              <a:solidFill>
                <a:schemeClr val="accent4"/>
              </a:solidFill>
            </a:endParaRPr>
          </a:p>
        </p:txBody>
      </p:sp>
      <p:sp>
        <p:nvSpPr>
          <p:cNvPr id="3" name="Content Placeholder 2"/>
          <p:cNvSpPr>
            <a:spLocks noGrp="1"/>
          </p:cNvSpPr>
          <p:nvPr>
            <p:ph sz="quarter" idx="1"/>
          </p:nvPr>
        </p:nvSpPr>
        <p:spPr/>
        <p:txBody>
          <a:bodyPr>
            <a:normAutofit/>
          </a:bodyPr>
          <a:lstStyle/>
          <a:p>
            <a:pPr algn="just" fontAlgn="base"/>
            <a:r>
              <a:rPr lang="en-US" sz="2000" dirty="0" smtClean="0"/>
              <a:t>The &lt;body&gt; element is the </a:t>
            </a:r>
            <a:r>
              <a:rPr lang="en-US" sz="2000" b="1" i="1" dirty="0" smtClean="0"/>
              <a:t>parent</a:t>
            </a:r>
            <a:r>
              <a:rPr lang="en-US" sz="2000" dirty="0" smtClean="0"/>
              <a:t> of the &lt;div&gt; element, and an </a:t>
            </a:r>
            <a:r>
              <a:rPr lang="en-US" sz="2000" b="1" i="1" dirty="0" smtClean="0"/>
              <a:t>ancestor</a:t>
            </a:r>
            <a:r>
              <a:rPr lang="en-US" sz="2000" dirty="0" smtClean="0"/>
              <a:t> of everything inside of it. The enclosed &lt;div&gt; element is the </a:t>
            </a:r>
            <a:r>
              <a:rPr lang="en-US" sz="2000" b="1" i="1" dirty="0" smtClean="0"/>
              <a:t>parent</a:t>
            </a:r>
            <a:r>
              <a:rPr lang="en-US" sz="2000" dirty="0" smtClean="0"/>
              <a:t> of &lt;h1&gt;, &lt;p&gt; and &lt;</a:t>
            </a:r>
            <a:r>
              <a:rPr lang="en-US" sz="2000" dirty="0" err="1" smtClean="0"/>
              <a:t>ul</a:t>
            </a:r>
            <a:r>
              <a:rPr lang="en-US" sz="2000" dirty="0" smtClean="0"/>
              <a:t>&gt; elements, and a </a:t>
            </a:r>
            <a:r>
              <a:rPr lang="en-US" sz="2000" b="1" i="1" dirty="0" smtClean="0"/>
              <a:t>child</a:t>
            </a:r>
            <a:r>
              <a:rPr lang="en-US" sz="2000" dirty="0" smtClean="0"/>
              <a:t> of the &lt;body&gt; element.</a:t>
            </a:r>
          </a:p>
          <a:p>
            <a:pPr algn="just" fontAlgn="base"/>
            <a:r>
              <a:rPr lang="en-US" sz="2000" dirty="0" smtClean="0"/>
              <a:t>The elements &lt;h1&gt;, &lt;p&gt; and &lt;</a:t>
            </a:r>
            <a:r>
              <a:rPr lang="en-US" sz="2000" dirty="0" err="1" smtClean="0"/>
              <a:t>ul</a:t>
            </a:r>
            <a:r>
              <a:rPr lang="en-US" sz="2000" dirty="0" smtClean="0"/>
              <a:t>&gt; are </a:t>
            </a:r>
            <a:r>
              <a:rPr lang="en-US" sz="2000" b="1" i="1" dirty="0" smtClean="0"/>
              <a:t>siblings</a:t>
            </a:r>
            <a:r>
              <a:rPr lang="en-US" sz="2000" dirty="0" smtClean="0"/>
              <a:t>, since they share the same parent.</a:t>
            </a:r>
          </a:p>
          <a:p>
            <a:pPr algn="just" fontAlgn="base"/>
            <a:r>
              <a:rPr lang="en-US" sz="2000" dirty="0" smtClean="0"/>
              <a:t>The &lt;h1&gt; element is a </a:t>
            </a:r>
            <a:r>
              <a:rPr lang="en-US" sz="2000" b="1" i="1" dirty="0" smtClean="0"/>
              <a:t>child</a:t>
            </a:r>
            <a:r>
              <a:rPr lang="en-US" sz="2000" dirty="0" smtClean="0"/>
              <a:t> of the &lt;div&gt; element and a </a:t>
            </a:r>
            <a:r>
              <a:rPr lang="en-US" sz="2000" b="1" i="1" dirty="0" smtClean="0"/>
              <a:t>descendant</a:t>
            </a:r>
            <a:r>
              <a:rPr lang="en-US" sz="2000" dirty="0" smtClean="0"/>
              <a:t> of the &lt;body&gt; element. This element does not have any children.</a:t>
            </a:r>
          </a:p>
          <a:p>
            <a:pPr algn="just" fontAlgn="base"/>
            <a:r>
              <a:rPr lang="en-US" sz="2000" dirty="0" smtClean="0"/>
              <a:t>The &lt;p&gt; element is the </a:t>
            </a:r>
            <a:r>
              <a:rPr lang="en-US" sz="2000" b="1" i="1" dirty="0" smtClean="0"/>
              <a:t>parent</a:t>
            </a:r>
            <a:r>
              <a:rPr lang="en-US" sz="2000" dirty="0" smtClean="0"/>
              <a:t> of &lt;</a:t>
            </a:r>
            <a:r>
              <a:rPr lang="en-US" sz="2000" dirty="0" err="1" smtClean="0"/>
              <a:t>em</a:t>
            </a:r>
            <a:r>
              <a:rPr lang="en-US" sz="2000" dirty="0" smtClean="0"/>
              <a:t>&gt; element, </a:t>
            </a:r>
            <a:r>
              <a:rPr lang="en-US" sz="2000" b="1" i="1" dirty="0" smtClean="0"/>
              <a:t>child</a:t>
            </a:r>
            <a:r>
              <a:rPr lang="en-US" sz="2000" dirty="0" smtClean="0"/>
              <a:t> of the &lt;div&gt; element and </a:t>
            </a:r>
            <a:r>
              <a:rPr lang="en-US" sz="2000" dirty="0" err="1" smtClean="0"/>
              <a:t>a</a:t>
            </a:r>
            <a:r>
              <a:rPr lang="en-US" sz="2000" b="1" i="1" dirty="0" err="1" smtClean="0"/>
              <a:t>descendant</a:t>
            </a:r>
            <a:r>
              <a:rPr lang="en-US" sz="2000" dirty="0" smtClean="0"/>
              <a:t> of the &lt;body&gt; element. The containing &lt;</a:t>
            </a:r>
            <a:r>
              <a:rPr lang="en-US" sz="2000" dirty="0" err="1" smtClean="0"/>
              <a:t>em</a:t>
            </a:r>
            <a:r>
              <a:rPr lang="en-US" sz="2000" dirty="0" smtClean="0"/>
              <a:t>&gt; element is a </a:t>
            </a:r>
            <a:r>
              <a:rPr lang="en-US" sz="2000" b="1" i="1" dirty="0" smtClean="0"/>
              <a:t>child</a:t>
            </a:r>
            <a:r>
              <a:rPr lang="en-US" sz="2000" dirty="0" smtClean="0"/>
              <a:t> of this &lt;p&gt;element and a </a:t>
            </a:r>
            <a:r>
              <a:rPr lang="en-US" sz="2000" b="1" i="1" dirty="0" smtClean="0"/>
              <a:t>descendant</a:t>
            </a:r>
            <a:r>
              <a:rPr lang="en-US" sz="2000" dirty="0" smtClean="0"/>
              <a:t> of the &lt;div&gt; and &lt;body&gt; element.</a:t>
            </a:r>
          </a:p>
          <a:p>
            <a:pPr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Traversing up the DOM Tree</a:t>
            </a:r>
            <a:endParaRPr lang="en-US" dirty="0">
              <a:solidFill>
                <a:schemeClr val="accent4"/>
              </a:solidFill>
            </a:endParaRPr>
          </a:p>
        </p:txBody>
      </p:sp>
      <p:sp>
        <p:nvSpPr>
          <p:cNvPr id="3" name="Content Placeholder 2"/>
          <p:cNvSpPr>
            <a:spLocks noGrp="1"/>
          </p:cNvSpPr>
          <p:nvPr>
            <p:ph sz="quarter" idx="1"/>
          </p:nvPr>
        </p:nvSpPr>
        <p:spPr/>
        <p:txBody>
          <a:bodyPr/>
          <a:lstStyle/>
          <a:p>
            <a:pPr algn="just"/>
            <a:r>
              <a:rPr lang="en-US" dirty="0" err="1" smtClean="0"/>
              <a:t>jQuery</a:t>
            </a:r>
            <a:r>
              <a:rPr lang="en-US" dirty="0" smtClean="0"/>
              <a:t> provides the useful methods such used to traverse up in the DOM tree either single or multiple levels to easily get the parent or other ancestors of an element in the hierarchy.</a:t>
            </a:r>
          </a:p>
          <a:p>
            <a:pPr algn="just"/>
            <a:r>
              <a:rPr lang="en-US" b="1" dirty="0" smtClean="0"/>
              <a:t>parent()</a:t>
            </a:r>
          </a:p>
          <a:p>
            <a:pPr algn="just"/>
            <a:r>
              <a:rPr lang="en-US" b="1" dirty="0" smtClean="0"/>
              <a:t>parents()</a:t>
            </a:r>
            <a:r>
              <a:rPr lang="en-US" dirty="0" smtClean="0"/>
              <a:t> and </a:t>
            </a:r>
          </a:p>
          <a:p>
            <a:pPr algn="just"/>
            <a:r>
              <a:rPr lang="en-US" b="1" dirty="0" err="1" smtClean="0"/>
              <a:t>parentsUntil</a:t>
            </a:r>
            <a:r>
              <a:rPr lang="en-US" b="1" dirty="0" smtClean="0"/>
              <a:t>()</a:t>
            </a:r>
            <a:r>
              <a:rPr lang="en-US"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1688</TotalTime>
  <Words>465</Words>
  <Application>Microsoft Office PowerPoint</Application>
  <PresentationFormat>On-screen Show (4:3)</PresentationFormat>
  <Paragraphs>115</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jQuery Traversing and Searching</vt:lpstr>
      <vt:lpstr>What is jQuery?</vt:lpstr>
      <vt:lpstr>Why learn jQuery?</vt:lpstr>
      <vt:lpstr>Demo URL</vt:lpstr>
      <vt:lpstr>Real-Time application</vt:lpstr>
      <vt:lpstr>DOM Traversing</vt:lpstr>
      <vt:lpstr>Example : DOM tree</vt:lpstr>
      <vt:lpstr>Example : DOM tree</vt:lpstr>
      <vt:lpstr>Traversing up the DOM Tree</vt:lpstr>
      <vt:lpstr>jQuery parent() Method</vt:lpstr>
      <vt:lpstr>jQuery parents() Method</vt:lpstr>
      <vt:lpstr>Guess the Output??</vt:lpstr>
      <vt:lpstr>PowerPoint Presentation</vt:lpstr>
      <vt:lpstr>jQuery parentsUntil() Method</vt:lpstr>
      <vt:lpstr>Traversing Down the DOM Tree</vt:lpstr>
      <vt:lpstr>jQuery children() Method</vt:lpstr>
      <vt:lpstr>jQuery find() Method</vt:lpstr>
      <vt:lpstr>Guess the Output?</vt:lpstr>
      <vt:lpstr>PowerPoint Presentation</vt:lpstr>
      <vt:lpstr>Traversing Sideways in DOM Tree</vt:lpstr>
      <vt:lpstr>jQuery siblings() Method</vt:lpstr>
      <vt:lpstr>Guess the Output?</vt:lpstr>
      <vt:lpstr>PowerPoint Presentation</vt:lpstr>
      <vt:lpstr>Filtering the Elements Selection</vt:lpstr>
      <vt:lpstr>Autocomplete</vt:lpstr>
      <vt:lpstr>Further Study</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Traversing and Searching</dc:title>
  <dc:creator>System</dc:creator>
  <cp:lastModifiedBy>user</cp:lastModifiedBy>
  <cp:revision>54</cp:revision>
  <dcterms:created xsi:type="dcterms:W3CDTF">2016-08-04T07:01:09Z</dcterms:created>
  <dcterms:modified xsi:type="dcterms:W3CDTF">2016-08-09T09:29:30Z</dcterms:modified>
</cp:coreProperties>
</file>