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99" r:id="rId3"/>
    <p:sldId id="296" r:id="rId4"/>
    <p:sldId id="297" r:id="rId5"/>
    <p:sldId id="298" r:id="rId6"/>
    <p:sldId id="257" r:id="rId7"/>
    <p:sldId id="259" r:id="rId8"/>
    <p:sldId id="258" r:id="rId9"/>
    <p:sldId id="260" r:id="rId10"/>
    <p:sldId id="261" r:id="rId11"/>
    <p:sldId id="262" r:id="rId12"/>
    <p:sldId id="263" r:id="rId13"/>
    <p:sldId id="264" r:id="rId14"/>
    <p:sldId id="266" r:id="rId15"/>
    <p:sldId id="278" r:id="rId16"/>
    <p:sldId id="279" r:id="rId17"/>
    <p:sldId id="280" r:id="rId18"/>
    <p:sldId id="277" r:id="rId19"/>
    <p:sldId id="283" r:id="rId20"/>
    <p:sldId id="284" r:id="rId21"/>
    <p:sldId id="281" r:id="rId22"/>
    <p:sldId id="293" r:id="rId23"/>
    <p:sldId id="290" r:id="rId24"/>
    <p:sldId id="285" r:id="rId25"/>
    <p:sldId id="286" r:id="rId26"/>
    <p:sldId id="287" r:id="rId27"/>
    <p:sldId id="289" r:id="rId28"/>
    <p:sldId id="288" r:id="rId29"/>
    <p:sldId id="265" r:id="rId30"/>
    <p:sldId id="276" r:id="rId31"/>
    <p:sldId id="267" r:id="rId32"/>
    <p:sldId id="268" r:id="rId33"/>
    <p:sldId id="270" r:id="rId34"/>
    <p:sldId id="269" r:id="rId35"/>
    <p:sldId id="271" r:id="rId36"/>
    <p:sldId id="272" r:id="rId37"/>
    <p:sldId id="273" r:id="rId38"/>
    <p:sldId id="274" r:id="rId39"/>
    <p:sldId id="275" r:id="rId40"/>
    <p:sldId id="291" r:id="rId41"/>
    <p:sldId id="29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60" autoAdjust="0"/>
  </p:normalViewPr>
  <p:slideViewPr>
    <p:cSldViewPr>
      <p:cViewPr varScale="1">
        <p:scale>
          <a:sx n="51" d="100"/>
          <a:sy n="51" d="100"/>
        </p:scale>
        <p:origin x="-10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88578-B65F-4CFA-8AC8-5F9FD9DEAEB9}" type="datetimeFigureOut">
              <a:rPr lang="en-US" smtClean="0"/>
              <a:t>8/8/2016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D85EE6-C2D3-4B4F-A133-D435F038BF9F}" type="slidenum">
              <a:rPr lang="en-US" smtClean="0"/>
              <a:t>‹#›</a:t>
            </a:fld>
            <a:endParaRPr lang="en-US"/>
          </a:p>
        </p:txBody>
      </p:sp>
    </p:spTree>
    <p:extLst>
      <p:ext uri="{BB962C8B-B14F-4D97-AF65-F5344CB8AC3E}">
        <p14:creationId xmlns:p14="http://schemas.microsoft.com/office/powerpoint/2010/main" val="274157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Why Study JavaScript?</a:t>
            </a:r>
          </a:p>
          <a:p>
            <a:r>
              <a:rPr lang="en-US" sz="1200" b="0" i="0" kern="1200" dirty="0" smtClean="0">
                <a:solidFill>
                  <a:schemeClr val="tx1"/>
                </a:solidFill>
                <a:effectLst/>
                <a:latin typeface="+mn-lt"/>
                <a:ea typeface="+mn-ea"/>
                <a:cs typeface="+mn-cs"/>
              </a:rPr>
              <a:t>JavaScript is one of the </a:t>
            </a:r>
            <a:r>
              <a:rPr lang="en-US" sz="1200" b="1" i="0" kern="1200" dirty="0" smtClean="0">
                <a:solidFill>
                  <a:schemeClr val="tx1"/>
                </a:solidFill>
                <a:effectLst/>
                <a:latin typeface="+mn-lt"/>
                <a:ea typeface="+mn-ea"/>
                <a:cs typeface="+mn-cs"/>
              </a:rPr>
              <a:t>3 languages</a:t>
            </a:r>
            <a:r>
              <a:rPr lang="en-US" sz="1200" b="0" i="0" kern="1200" dirty="0" smtClean="0">
                <a:solidFill>
                  <a:schemeClr val="tx1"/>
                </a:solidFill>
                <a:effectLst/>
                <a:latin typeface="+mn-lt"/>
                <a:ea typeface="+mn-ea"/>
                <a:cs typeface="+mn-cs"/>
              </a:rPr>
              <a:t> all web developers </a:t>
            </a:r>
            <a:r>
              <a:rPr lang="en-US" sz="1200" b="1" i="0"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learn:</a:t>
            </a:r>
          </a:p>
          <a:p>
            <a:r>
              <a:rPr lang="en-US" sz="1200" b="0" i="0" kern="1200" dirty="0" smtClean="0">
                <a:solidFill>
                  <a:schemeClr val="tx1"/>
                </a:solidFill>
                <a:effectLst/>
                <a:latin typeface="+mn-lt"/>
                <a:ea typeface="+mn-ea"/>
                <a:cs typeface="+mn-cs"/>
              </a:rPr>
              <a:t>   1. </a:t>
            </a:r>
            <a:r>
              <a:rPr lang="en-US" sz="1200" b="1" i="0" kern="1200" dirty="0" smtClean="0">
                <a:solidFill>
                  <a:schemeClr val="tx1"/>
                </a:solidFill>
                <a:effectLst/>
                <a:latin typeface="+mn-lt"/>
                <a:ea typeface="+mn-ea"/>
                <a:cs typeface="+mn-cs"/>
              </a:rPr>
              <a:t>HTML</a:t>
            </a:r>
            <a:r>
              <a:rPr lang="en-US" sz="1200" b="0" i="0" kern="1200" dirty="0" smtClean="0">
                <a:solidFill>
                  <a:schemeClr val="tx1"/>
                </a:solidFill>
                <a:effectLst/>
                <a:latin typeface="+mn-lt"/>
                <a:ea typeface="+mn-ea"/>
                <a:cs typeface="+mn-cs"/>
              </a:rPr>
              <a:t> to define the content of web pages</a:t>
            </a:r>
          </a:p>
          <a:p>
            <a:r>
              <a:rPr lang="en-US" sz="1200" b="0" i="0" kern="1200" dirty="0" smtClean="0">
                <a:solidFill>
                  <a:schemeClr val="tx1"/>
                </a:solidFill>
                <a:effectLst/>
                <a:latin typeface="+mn-lt"/>
                <a:ea typeface="+mn-ea"/>
                <a:cs typeface="+mn-cs"/>
              </a:rPr>
              <a:t>   2. </a:t>
            </a:r>
            <a:r>
              <a:rPr lang="en-US" sz="1200" b="1" i="0" kern="1200" dirty="0" smtClean="0">
                <a:solidFill>
                  <a:schemeClr val="tx1"/>
                </a:solidFill>
                <a:effectLst/>
                <a:latin typeface="+mn-lt"/>
                <a:ea typeface="+mn-ea"/>
                <a:cs typeface="+mn-cs"/>
              </a:rPr>
              <a:t>CSS</a:t>
            </a:r>
            <a:r>
              <a:rPr lang="en-US" sz="1200" b="0" i="0" kern="1200" dirty="0" smtClean="0">
                <a:solidFill>
                  <a:schemeClr val="tx1"/>
                </a:solidFill>
                <a:effectLst/>
                <a:latin typeface="+mn-lt"/>
                <a:ea typeface="+mn-ea"/>
                <a:cs typeface="+mn-cs"/>
              </a:rPr>
              <a:t> to specify the layout of web pages</a:t>
            </a:r>
          </a:p>
          <a:p>
            <a:r>
              <a:rPr lang="en-US" sz="1200" b="0" i="0" kern="1200" dirty="0" smtClean="0">
                <a:solidFill>
                  <a:schemeClr val="tx1"/>
                </a:solidFill>
                <a:effectLst/>
                <a:latin typeface="+mn-lt"/>
                <a:ea typeface="+mn-ea"/>
                <a:cs typeface="+mn-cs"/>
              </a:rPr>
              <a:t>   3. </a:t>
            </a:r>
            <a:r>
              <a:rPr lang="en-US" sz="1200" b="1" i="0" kern="1200" dirty="0"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to program the behavior of web pages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AEFE37D-3936-4D17-B9C2-088FC0633911}" type="slidenum">
              <a:rPr lang="en-US" smtClean="0"/>
              <a:pPr/>
              <a:t>3</a:t>
            </a:fld>
            <a:endParaRPr lang="en-US"/>
          </a:p>
        </p:txBody>
      </p:sp>
    </p:spTree>
    <p:extLst>
      <p:ext uri="{BB962C8B-B14F-4D97-AF65-F5344CB8AC3E}">
        <p14:creationId xmlns:p14="http://schemas.microsoft.com/office/powerpoint/2010/main" val="361601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One big advantage of using the hosted jQuery from Google or Microsoft: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Many users already have downloaded jQuery from Google or Microsoft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endParaRPr lang="en-US" dirty="0"/>
          </a:p>
        </p:txBody>
      </p:sp>
      <p:sp>
        <p:nvSpPr>
          <p:cNvPr id="4" name="Slide Number Placeholder 3"/>
          <p:cNvSpPr>
            <a:spLocks noGrp="1"/>
          </p:cNvSpPr>
          <p:nvPr>
            <p:ph type="sldNum" sz="quarter" idx="10"/>
          </p:nvPr>
        </p:nvSpPr>
        <p:spPr/>
        <p:txBody>
          <a:bodyPr/>
          <a:lstStyle/>
          <a:p>
            <a:fld id="{54D85EE6-C2D3-4B4F-A133-D435F038BF9F}" type="slidenum">
              <a:rPr lang="en-US" smtClean="0"/>
              <a:t>11</a:t>
            </a:fld>
            <a:endParaRPr lang="en-US"/>
          </a:p>
        </p:txBody>
      </p:sp>
    </p:spTree>
    <p:extLst>
      <p:ext uri="{BB962C8B-B14F-4D97-AF65-F5344CB8AC3E}">
        <p14:creationId xmlns:p14="http://schemas.microsoft.com/office/powerpoint/2010/main" val="71255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$(this).hide() - hides the current element.</a:t>
            </a:r>
          </a:p>
          <a:p>
            <a:endParaRPr lang="en-US" dirty="0"/>
          </a:p>
        </p:txBody>
      </p:sp>
      <p:sp>
        <p:nvSpPr>
          <p:cNvPr id="4" name="Slide Number Placeholder 3"/>
          <p:cNvSpPr>
            <a:spLocks noGrp="1"/>
          </p:cNvSpPr>
          <p:nvPr>
            <p:ph type="sldNum" sz="quarter" idx="10"/>
          </p:nvPr>
        </p:nvSpPr>
        <p:spPr/>
        <p:txBody>
          <a:bodyPr/>
          <a:lstStyle/>
          <a:p>
            <a:fld id="{54D85EE6-C2D3-4B4F-A133-D435F038BF9F}" type="slidenum">
              <a:rPr lang="en-US" smtClean="0"/>
              <a:t>12</a:t>
            </a:fld>
            <a:endParaRPr lang="en-US"/>
          </a:p>
        </p:txBody>
      </p:sp>
    </p:spTree>
    <p:extLst>
      <p:ext uri="{BB962C8B-B14F-4D97-AF65-F5344CB8AC3E}">
        <p14:creationId xmlns:p14="http://schemas.microsoft.com/office/powerpoint/2010/main" val="333654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good practice to wait for the document to be fully loaded and ready before working with it. This also allows you to have your JavaScript code before the body of your document, in the head section.</a:t>
            </a:r>
          </a:p>
          <a:p>
            <a:r>
              <a:rPr lang="en-US" sz="1200" b="0" i="0" kern="1200" dirty="0" smtClean="0">
                <a:solidFill>
                  <a:schemeClr val="tx1"/>
                </a:solidFill>
                <a:effectLst/>
                <a:latin typeface="+mn-lt"/>
                <a:ea typeface="+mn-ea"/>
                <a:cs typeface="+mn-cs"/>
              </a:rPr>
              <a:t>Here are some examples of actions that can fail if methods are run before the document is fully loaded:</a:t>
            </a:r>
          </a:p>
          <a:p>
            <a:r>
              <a:rPr lang="en-US" sz="1200" b="0" i="0" kern="1200" dirty="0" smtClean="0">
                <a:solidFill>
                  <a:schemeClr val="tx1"/>
                </a:solidFill>
                <a:effectLst/>
                <a:latin typeface="+mn-lt"/>
                <a:ea typeface="+mn-ea"/>
                <a:cs typeface="+mn-cs"/>
              </a:rPr>
              <a:t>Trying to hide an element that is not created yet</a:t>
            </a:r>
          </a:p>
          <a:p>
            <a:r>
              <a:rPr lang="en-US" sz="1200" b="0" i="0" kern="1200" dirty="0" smtClean="0">
                <a:solidFill>
                  <a:schemeClr val="tx1"/>
                </a:solidFill>
                <a:effectLst/>
                <a:latin typeface="+mn-lt"/>
                <a:ea typeface="+mn-ea"/>
                <a:cs typeface="+mn-cs"/>
              </a:rPr>
              <a:t>Trying to get the size of an image that is not loaded yet</a:t>
            </a:r>
          </a:p>
          <a:p>
            <a:endParaRPr lang="en-US" dirty="0"/>
          </a:p>
        </p:txBody>
      </p:sp>
      <p:sp>
        <p:nvSpPr>
          <p:cNvPr id="4" name="Slide Number Placeholder 3"/>
          <p:cNvSpPr>
            <a:spLocks noGrp="1"/>
          </p:cNvSpPr>
          <p:nvPr>
            <p:ph type="sldNum" sz="quarter" idx="10"/>
          </p:nvPr>
        </p:nvSpPr>
        <p:spPr/>
        <p:txBody>
          <a:bodyPr/>
          <a:lstStyle/>
          <a:p>
            <a:fld id="{54D85EE6-C2D3-4B4F-A133-D435F038BF9F}" type="slidenum">
              <a:rPr lang="en-US" smtClean="0"/>
              <a:t>13</a:t>
            </a:fld>
            <a:endParaRPr lang="en-US"/>
          </a:p>
        </p:txBody>
      </p:sp>
    </p:spTree>
    <p:extLst>
      <p:ext uri="{BB962C8B-B14F-4D97-AF65-F5344CB8AC3E}">
        <p14:creationId xmlns:p14="http://schemas.microsoft.com/office/powerpoint/2010/main" val="3502597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good practice to wait for the document to be fully loaded and ready before working with it. This also allows you to have your JavaScript code before the body of your document, in the head section.</a:t>
            </a:r>
          </a:p>
          <a:p>
            <a:r>
              <a:rPr lang="en-US" sz="1200" b="0" i="0" kern="1200" dirty="0" smtClean="0">
                <a:solidFill>
                  <a:schemeClr val="tx1"/>
                </a:solidFill>
                <a:effectLst/>
                <a:latin typeface="+mn-lt"/>
                <a:ea typeface="+mn-ea"/>
                <a:cs typeface="+mn-cs"/>
              </a:rPr>
              <a:t>Here are some examples of actions that can fail if methods are run before the document is fully loaded:</a:t>
            </a:r>
          </a:p>
          <a:p>
            <a:r>
              <a:rPr lang="en-US" sz="1200" b="0" i="0" kern="1200" dirty="0" smtClean="0">
                <a:solidFill>
                  <a:schemeClr val="tx1"/>
                </a:solidFill>
                <a:effectLst/>
                <a:latin typeface="+mn-lt"/>
                <a:ea typeface="+mn-ea"/>
                <a:cs typeface="+mn-cs"/>
              </a:rPr>
              <a:t>Trying to hide an element that is not created yet</a:t>
            </a:r>
          </a:p>
          <a:p>
            <a:r>
              <a:rPr lang="en-US" sz="1200" b="0" i="0" kern="1200" smtClean="0">
                <a:solidFill>
                  <a:schemeClr val="tx1"/>
                </a:solidFill>
                <a:effectLst/>
                <a:latin typeface="+mn-lt"/>
                <a:ea typeface="+mn-ea"/>
                <a:cs typeface="+mn-cs"/>
              </a:rPr>
              <a:t>Trying to get the size of an image that is not loaded yet</a:t>
            </a:r>
          </a:p>
          <a:p>
            <a:endParaRPr lang="en-US"/>
          </a:p>
        </p:txBody>
      </p:sp>
      <p:sp>
        <p:nvSpPr>
          <p:cNvPr id="4" name="Slide Number Placeholder 3"/>
          <p:cNvSpPr>
            <a:spLocks noGrp="1"/>
          </p:cNvSpPr>
          <p:nvPr>
            <p:ph type="sldNum" sz="quarter" idx="10"/>
          </p:nvPr>
        </p:nvSpPr>
        <p:spPr/>
        <p:txBody>
          <a:bodyPr/>
          <a:lstStyle/>
          <a:p>
            <a:fld id="{54D85EE6-C2D3-4B4F-A133-D435F038BF9F}" type="slidenum">
              <a:rPr lang="en-US" smtClean="0"/>
              <a:t>14</a:t>
            </a:fld>
            <a:endParaRPr lang="en-US"/>
          </a:p>
        </p:txBody>
      </p:sp>
    </p:spTree>
    <p:extLst>
      <p:ext uri="{BB962C8B-B14F-4D97-AF65-F5344CB8AC3E}">
        <p14:creationId xmlns:p14="http://schemas.microsoft.com/office/powerpoint/2010/main" val="350259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D85EE6-C2D3-4B4F-A133-D435F038BF9F}" type="slidenum">
              <a:rPr lang="en-US" smtClean="0"/>
              <a:t>18</a:t>
            </a:fld>
            <a:endParaRPr lang="en-US"/>
          </a:p>
        </p:txBody>
      </p:sp>
    </p:spTree>
    <p:extLst>
      <p:ext uri="{BB962C8B-B14F-4D97-AF65-F5344CB8AC3E}">
        <p14:creationId xmlns:p14="http://schemas.microsoft.com/office/powerpoint/2010/main" val="2015408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D85EE6-C2D3-4B4F-A133-D435F038BF9F}" type="slidenum">
              <a:rPr lang="en-US" smtClean="0"/>
              <a:t>20</a:t>
            </a:fld>
            <a:endParaRPr lang="en-US"/>
          </a:p>
        </p:txBody>
      </p:sp>
    </p:spTree>
    <p:extLst>
      <p:ext uri="{BB962C8B-B14F-4D97-AF65-F5344CB8AC3E}">
        <p14:creationId xmlns:p14="http://schemas.microsoft.com/office/powerpoint/2010/main" val="39748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$(document).ready</a:t>
            </a:r>
            <a:r>
              <a:rPr lang="en-US" baseline="0" dirty="0" smtClean="0"/>
              <a:t> is a jQuery event. It fires as soon as the DOM is loaded and ready to be manipulated </a:t>
            </a:r>
          </a:p>
          <a:p>
            <a:r>
              <a:rPr lang="en-US" baseline="0" dirty="0" smtClean="0"/>
              <a:t>by script. This is the earliest point in the page load process where the  script can safely access elements in the page’s html dom. This event is fired before all the images, </a:t>
            </a:r>
            <a:r>
              <a:rPr lang="en-US" baseline="0" dirty="0" err="1" smtClean="0"/>
              <a:t>css</a:t>
            </a:r>
            <a:r>
              <a:rPr lang="en-US" baseline="0" dirty="0" smtClean="0"/>
              <a:t> etc.. Are fully loaded</a:t>
            </a:r>
            <a:endParaRPr lang="en-US" dirty="0"/>
          </a:p>
        </p:txBody>
      </p:sp>
      <p:sp>
        <p:nvSpPr>
          <p:cNvPr id="4" name="Slide Number Placeholder 3"/>
          <p:cNvSpPr>
            <a:spLocks noGrp="1"/>
          </p:cNvSpPr>
          <p:nvPr>
            <p:ph type="sldNum" sz="quarter" idx="10"/>
          </p:nvPr>
        </p:nvSpPr>
        <p:spPr/>
        <p:txBody>
          <a:bodyPr/>
          <a:lstStyle/>
          <a:p>
            <a:fld id="{54D85EE6-C2D3-4B4F-A133-D435F038BF9F}" type="slidenum">
              <a:rPr lang="en-US" smtClean="0"/>
              <a:t>24</a:t>
            </a:fld>
            <a:endParaRPr lang="en-US"/>
          </a:p>
        </p:txBody>
      </p:sp>
    </p:spTree>
    <p:extLst>
      <p:ext uri="{BB962C8B-B14F-4D97-AF65-F5344CB8AC3E}">
        <p14:creationId xmlns:p14="http://schemas.microsoft.com/office/powerpoint/2010/main" val="4153325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$(window).load event fires when the DOM and</a:t>
            </a:r>
            <a:r>
              <a:rPr lang="en-US" baseline="0" dirty="0" smtClean="0"/>
              <a:t> all the content on the page(images, </a:t>
            </a:r>
            <a:r>
              <a:rPr lang="en-US" baseline="0" dirty="0" err="1" smtClean="0"/>
              <a:t>css</a:t>
            </a:r>
            <a:r>
              <a:rPr lang="en-US" baseline="0" dirty="0" smtClean="0"/>
              <a:t>, </a:t>
            </a:r>
            <a:r>
              <a:rPr lang="en-US" baseline="0" dirty="0" err="1" smtClean="0"/>
              <a:t>etc</a:t>
            </a:r>
            <a:r>
              <a:rPr lang="en-US" baseline="0" dirty="0" smtClean="0"/>
              <a:t>) is fully loaded. Since the window load event waits for images, </a:t>
            </a:r>
            <a:r>
              <a:rPr lang="en-US" baseline="0" dirty="0" err="1" smtClean="0"/>
              <a:t>css</a:t>
            </a:r>
            <a:r>
              <a:rPr lang="en-US" baseline="0" dirty="0" smtClean="0"/>
              <a:t> </a:t>
            </a:r>
            <a:r>
              <a:rPr lang="en-US" baseline="0" dirty="0" err="1" smtClean="0"/>
              <a:t>etc</a:t>
            </a:r>
            <a:r>
              <a:rPr lang="en-US" baseline="0" dirty="0" smtClean="0"/>
              <a:t> to be fully loaded, this event fires after ready event.</a:t>
            </a:r>
          </a:p>
          <a:p>
            <a:r>
              <a:rPr lang="en-US" baseline="0" dirty="0" smtClean="0"/>
              <a:t>When you run the page with the below script, notice that the alert in ready function is displayed before the alert in the load function.</a:t>
            </a:r>
            <a:endParaRPr lang="en-US" dirty="0"/>
          </a:p>
        </p:txBody>
      </p:sp>
      <p:sp>
        <p:nvSpPr>
          <p:cNvPr id="4" name="Slide Number Placeholder 3"/>
          <p:cNvSpPr>
            <a:spLocks noGrp="1"/>
          </p:cNvSpPr>
          <p:nvPr>
            <p:ph type="sldNum" sz="quarter" idx="10"/>
          </p:nvPr>
        </p:nvSpPr>
        <p:spPr/>
        <p:txBody>
          <a:bodyPr/>
          <a:lstStyle/>
          <a:p>
            <a:fld id="{54D85EE6-C2D3-4B4F-A133-D435F038BF9F}" type="slidenum">
              <a:rPr lang="en-US" smtClean="0"/>
              <a:t>27</a:t>
            </a:fld>
            <a:endParaRPr lang="en-US"/>
          </a:p>
        </p:txBody>
      </p:sp>
    </p:spTree>
    <p:extLst>
      <p:ext uri="{BB962C8B-B14F-4D97-AF65-F5344CB8AC3E}">
        <p14:creationId xmlns:p14="http://schemas.microsoft.com/office/powerpoint/2010/main" val="89886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en-US" smtClean="0"/>
              <a:t>Click to edit Master title style</a:t>
            </a:r>
            <a:endParaRPr lang="en-US"/>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smtClean="0"/>
              <a:t>Click to edit Master subtitle style</a:t>
            </a:r>
            <a:endParaRPr 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92C2A151-0006-49E5-A2FA-B1FD6D5D5B48}" type="datetime1">
              <a:rPr lang="en-US" smtClean="0"/>
              <a:t>8/8/2016</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r>
              <a:rPr lang="en-US" smtClean="0"/>
              <a:t>jQuery Workshop, CSE, BMSCE</a:t>
            </a: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305964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0E28B07B-A707-4AC0-965F-A428193A7D40}" type="datetime1">
              <a:rPr lang="en-US" smtClean="0"/>
              <a:t>8/8/2016</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6"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43876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CA7095FD-86B9-45EE-8CCD-12FB20121837}" type="datetime1">
              <a:rPr lang="en-US" smtClean="0"/>
              <a:t>8/8/2016</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6"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3919819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sz="half" idx="10"/>
          </p:nvPr>
        </p:nvSpPr>
        <p:spPr>
          <a:ln/>
        </p:spPr>
        <p:txBody>
          <a:bodyPr/>
          <a:lstStyle>
            <a:lvl1pPr>
              <a:defRPr/>
            </a:lvl1pPr>
          </a:lstStyle>
          <a:p>
            <a:fld id="{0F4296F8-E250-451B-9A17-F3C55769B3ED}" type="datetime1">
              <a:rPr lang="en-US" smtClean="0"/>
              <a:t>8/8/2016</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6"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296629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049EB3F4-16BF-4ABC-B7D4-20C219A98FFC}" type="datetime1">
              <a:rPr lang="en-US" smtClean="0"/>
              <a:t>8/8/2016</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6"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425106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fld id="{414AA623-F7CD-4CDE-AAB4-61CFB7A924D1}" type="datetime1">
              <a:rPr lang="en-US" smtClean="0"/>
              <a:t>8/8/2016</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6"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283635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fld id="{69685E8A-24A5-4CE8-85E8-3593EBD6F5C3}" type="datetime1">
              <a:rPr lang="en-US" smtClean="0"/>
              <a:t>8/8/2016</a:t>
            </a:fld>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7"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284474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fld id="{524D1D4B-7319-4896-8A14-A1DFFC509E8F}" type="datetime1">
              <a:rPr lang="en-US" smtClean="0"/>
              <a:t>8/8/2016</a:t>
            </a:fld>
            <a:endParaRPr lang="en-US"/>
          </a:p>
        </p:txBody>
      </p:sp>
      <p:sp>
        <p:nvSpPr>
          <p:cNvPr id="8"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9"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15429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fld id="{6CBE3FBD-4EA8-4D3B-B931-3CCD85768C27}" type="datetime1">
              <a:rPr lang="en-US" smtClean="0"/>
              <a:t>8/8/2016</a:t>
            </a:fld>
            <a:endParaRPr lang="en-US"/>
          </a:p>
        </p:txBody>
      </p:sp>
      <p:sp>
        <p:nvSpPr>
          <p:cNvPr id="4"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5"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236782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33BAE7CD-3F5A-4C46-A081-150851331448}" type="datetime1">
              <a:rPr lang="en-US" smtClean="0"/>
              <a:t>8/8/2016</a:t>
            </a:fld>
            <a:endParaRPr lang="en-US"/>
          </a:p>
        </p:txBody>
      </p:sp>
      <p:sp>
        <p:nvSpPr>
          <p:cNvPr id="3"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4"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158219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fld id="{C8927962-8AB0-45D5-AFF8-F5E9307E86A5}" type="datetime1">
              <a:rPr lang="en-US" smtClean="0"/>
              <a:t>8/8/2016</a:t>
            </a:fld>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7"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173121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fld id="{D3BCDF46-36A8-47AA-BE13-C088EC3D9A7A}" type="datetime1">
              <a:rPr lang="en-US" smtClean="0"/>
              <a:t>8/8/2016</a:t>
            </a:fld>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t>jQuery Workshop, CSE, BMSCE</a:t>
            </a:r>
            <a:endParaRPr lang="en-US"/>
          </a:p>
        </p:txBody>
      </p:sp>
      <p:sp>
        <p:nvSpPr>
          <p:cNvPr id="7" name="Rectangle 8"/>
          <p:cNvSpPr>
            <a:spLocks noGrp="1" noChangeArrowheads="1"/>
          </p:cNvSpPr>
          <p:nvPr>
            <p:ph type="sldNum" sz="quarter" idx="12"/>
          </p:nvPr>
        </p:nvSpPr>
        <p:spPr>
          <a:ln/>
        </p:spPr>
        <p:txBody>
          <a:bodyPr/>
          <a:lstStyle>
            <a:lvl1pPr>
              <a:defRPr/>
            </a:lvl1pPr>
          </a:lstStyle>
          <a:p>
            <a:fld id="{2ED73F9A-5F18-425F-BF23-207EF2F53D59}" type="slidenum">
              <a:rPr lang="en-US" smtClean="0"/>
              <a:t>‹#›</a:t>
            </a:fld>
            <a:endParaRPr lang="en-US"/>
          </a:p>
        </p:txBody>
      </p:sp>
    </p:spTree>
    <p:extLst>
      <p:ext uri="{BB962C8B-B14F-4D97-AF65-F5344CB8AC3E}">
        <p14:creationId xmlns:p14="http://schemas.microsoft.com/office/powerpoint/2010/main" val="429277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152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66738" y="1219200"/>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AutoShape 4"/>
          <p:cNvSpPr>
            <a:spLocks noChangeArrowheads="1"/>
          </p:cNvSpPr>
          <p:nvPr/>
        </p:nvSpPr>
        <p:spPr bwMode="auto">
          <a:xfrm>
            <a:off x="590550" y="9906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p:cNvSpPr>
            <a:spLocks noChangeShapeType="1"/>
          </p:cNvSpPr>
          <p:nvPr/>
        </p:nvSpPr>
        <p:spPr bwMode="auto">
          <a:xfrm flipV="1">
            <a:off x="609600" y="6353175"/>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4" name="Rectangle 6"/>
          <p:cNvSpPr>
            <a:spLocks noGrp="1" noChangeArrowheads="1"/>
          </p:cNvSpPr>
          <p:nvPr>
            <p:ph type="dt" sz="half" idx="2"/>
          </p:nvPr>
        </p:nvSpPr>
        <p:spPr bwMode="auto">
          <a:xfrm>
            <a:off x="609600" y="6402388"/>
            <a:ext cx="1981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rgbClr val="003366"/>
                </a:solidFill>
                <a:latin typeface="Arial" charset="0"/>
              </a:defRPr>
            </a:lvl1pPr>
          </a:lstStyle>
          <a:p>
            <a:fld id="{94610EF6-3667-4FF7-BFED-0D189764886A}" type="datetime1">
              <a:rPr lang="en-US" smtClean="0"/>
              <a:t>8/8/2016</a:t>
            </a:fld>
            <a:endParaRPr lang="en-US"/>
          </a:p>
        </p:txBody>
      </p:sp>
      <p:sp>
        <p:nvSpPr>
          <p:cNvPr id="63495" name="Rectangle 7"/>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0">
                <a:latin typeface="Arial" charset="0"/>
              </a:defRPr>
            </a:lvl1pPr>
          </a:lstStyle>
          <a:p>
            <a:r>
              <a:rPr lang="en-US" smtClean="0"/>
              <a:t>jQuery Workshop, CSE, BMSCE</a:t>
            </a:r>
            <a:endParaRPr lang="en-US"/>
          </a:p>
        </p:txBody>
      </p:sp>
      <p:sp>
        <p:nvSpPr>
          <p:cNvPr id="63496" name="Rectangle 8"/>
          <p:cNvSpPr>
            <a:spLocks noGrp="1" noChangeArrowheads="1"/>
          </p:cNvSpPr>
          <p:nvPr>
            <p:ph type="sldNum" sz="quarter" idx="4"/>
          </p:nvPr>
        </p:nvSpPr>
        <p:spPr bwMode="auto">
          <a:xfrm>
            <a:off x="65532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rgbClr val="003366"/>
                </a:solidFill>
                <a:latin typeface="Arial" charset="0"/>
              </a:defRPr>
            </a:lvl1pPr>
          </a:lstStyle>
          <a:p>
            <a:fld id="{2ED73F9A-5F18-425F-BF23-207EF2F53D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rtl="0" eaLnBrk="1" fontAlgn="base" hangingPunct="1">
        <a:spcBef>
          <a:spcPct val="0"/>
        </a:spcBef>
        <a:spcAft>
          <a:spcPct val="0"/>
        </a:spcAft>
        <a:defRPr sz="3200">
          <a:solidFill>
            <a:srgbClr val="003366"/>
          </a:solidFill>
          <a:latin typeface="+mj-lt"/>
          <a:ea typeface="+mj-ea"/>
          <a:cs typeface="+mj-cs"/>
        </a:defRPr>
      </a:lvl1pPr>
      <a:lvl2pPr algn="l" rtl="0" eaLnBrk="1" fontAlgn="base" hangingPunct="1">
        <a:spcBef>
          <a:spcPct val="0"/>
        </a:spcBef>
        <a:spcAft>
          <a:spcPct val="0"/>
        </a:spcAft>
        <a:defRPr sz="3200">
          <a:solidFill>
            <a:srgbClr val="003366"/>
          </a:solidFill>
          <a:latin typeface="Verdana" pitchFamily="34" charset="0"/>
        </a:defRPr>
      </a:lvl2pPr>
      <a:lvl3pPr algn="l" rtl="0" eaLnBrk="1" fontAlgn="base" hangingPunct="1">
        <a:spcBef>
          <a:spcPct val="0"/>
        </a:spcBef>
        <a:spcAft>
          <a:spcPct val="0"/>
        </a:spcAft>
        <a:defRPr sz="3200">
          <a:solidFill>
            <a:srgbClr val="003366"/>
          </a:solidFill>
          <a:latin typeface="Verdana" pitchFamily="34" charset="0"/>
        </a:defRPr>
      </a:lvl3pPr>
      <a:lvl4pPr algn="l" rtl="0" eaLnBrk="1" fontAlgn="base" hangingPunct="1">
        <a:spcBef>
          <a:spcPct val="0"/>
        </a:spcBef>
        <a:spcAft>
          <a:spcPct val="0"/>
        </a:spcAft>
        <a:defRPr sz="3200">
          <a:solidFill>
            <a:srgbClr val="003366"/>
          </a:solidFill>
          <a:latin typeface="Verdana" pitchFamily="34" charset="0"/>
        </a:defRPr>
      </a:lvl4pPr>
      <a:lvl5pPr algn="l" rtl="0" eaLnBrk="1" fontAlgn="base" hangingPunct="1">
        <a:spcBef>
          <a:spcPct val="0"/>
        </a:spcBef>
        <a:spcAft>
          <a:spcPct val="0"/>
        </a:spcAft>
        <a:defRPr sz="3200">
          <a:solidFill>
            <a:srgbClr val="003366"/>
          </a:solidFill>
          <a:latin typeface="Verdana" pitchFamily="34" charset="0"/>
        </a:defRPr>
      </a:lvl5pPr>
      <a:lvl6pPr marL="457200" algn="l" rtl="0" eaLnBrk="1" fontAlgn="base" hangingPunct="1">
        <a:spcBef>
          <a:spcPct val="0"/>
        </a:spcBef>
        <a:spcAft>
          <a:spcPct val="0"/>
        </a:spcAft>
        <a:defRPr sz="3800">
          <a:solidFill>
            <a:schemeClr val="tx2"/>
          </a:solidFill>
          <a:latin typeface="Verdana" pitchFamily="34" charset="0"/>
        </a:defRPr>
      </a:lvl6pPr>
      <a:lvl7pPr marL="914400" algn="l" rtl="0" eaLnBrk="1" fontAlgn="base" hangingPunct="1">
        <a:spcBef>
          <a:spcPct val="0"/>
        </a:spcBef>
        <a:spcAft>
          <a:spcPct val="0"/>
        </a:spcAft>
        <a:defRPr sz="3800">
          <a:solidFill>
            <a:schemeClr val="tx2"/>
          </a:solidFill>
          <a:latin typeface="Verdana" pitchFamily="34" charset="0"/>
        </a:defRPr>
      </a:lvl7pPr>
      <a:lvl8pPr marL="1371600" algn="l" rtl="0" eaLnBrk="1" fontAlgn="base" hangingPunct="1">
        <a:spcBef>
          <a:spcPct val="0"/>
        </a:spcBef>
        <a:spcAft>
          <a:spcPct val="0"/>
        </a:spcAft>
        <a:defRPr sz="3800">
          <a:solidFill>
            <a:schemeClr val="tx2"/>
          </a:solidFill>
          <a:latin typeface="Verdana" pitchFamily="34" charset="0"/>
        </a:defRPr>
      </a:lvl8pPr>
      <a:lvl9pPr marL="1828800" algn="l" rtl="0" eaLnBrk="1" fontAlgn="base" hangingPunct="1">
        <a:spcBef>
          <a:spcPct val="0"/>
        </a:spcBef>
        <a:spcAft>
          <a:spcPct val="0"/>
        </a:spcAft>
        <a:defRPr sz="3800">
          <a:solidFill>
            <a:schemeClr val="tx2"/>
          </a:solidFill>
          <a:latin typeface="Verdana" pitchFamily="34"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rgbClr val="003366"/>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rgbClr val="003366"/>
          </a:solidFill>
          <a:latin typeface="+mn-lt"/>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rgbClr val="003366"/>
          </a:solidFill>
          <a:latin typeface="+mn-lt"/>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rgbClr val="003366"/>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rgbClr val="003366"/>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jQuery Introduction</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AE38FCA-869B-4FDC-AA3D-D47CE2D84936}"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a:t>
            </a:fld>
            <a:endParaRPr lang="en-US"/>
          </a:p>
        </p:txBody>
      </p:sp>
    </p:spTree>
    <p:extLst>
      <p:ext uri="{BB962C8B-B14F-4D97-AF65-F5344CB8AC3E}">
        <p14:creationId xmlns:p14="http://schemas.microsoft.com/office/powerpoint/2010/main" val="37653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01000" cy="762000"/>
          </a:xfrm>
        </p:spPr>
        <p:txBody>
          <a:bodyPr/>
          <a:lstStyle/>
          <a:p>
            <a:r>
              <a:rPr lang="en-US" dirty="0"/>
              <a:t>Downloading </a:t>
            </a:r>
            <a:r>
              <a:rPr lang="en-US" dirty="0" smtClean="0"/>
              <a:t>jQuery</a:t>
            </a:r>
            <a:endParaRPr lang="en-US" dirty="0"/>
          </a:p>
        </p:txBody>
      </p:sp>
      <p:sp>
        <p:nvSpPr>
          <p:cNvPr id="3" name="Content Placeholder 2"/>
          <p:cNvSpPr>
            <a:spLocks noGrp="1"/>
          </p:cNvSpPr>
          <p:nvPr>
            <p:ph idx="1"/>
          </p:nvPr>
        </p:nvSpPr>
        <p:spPr/>
        <p:txBody>
          <a:bodyPr/>
          <a:lstStyle/>
          <a:p>
            <a:r>
              <a:rPr lang="en-US" sz="2000" dirty="0" smtClean="0"/>
              <a:t>There </a:t>
            </a:r>
            <a:r>
              <a:rPr lang="en-US" sz="2000" dirty="0"/>
              <a:t>are two versions of jQuery available for downloading:</a:t>
            </a:r>
          </a:p>
          <a:p>
            <a:pPr lvl="1"/>
            <a:r>
              <a:rPr lang="en-US" sz="1800" dirty="0" smtClean="0"/>
              <a:t>Production </a:t>
            </a:r>
            <a:r>
              <a:rPr lang="en-US" sz="1800" dirty="0"/>
              <a:t>version - this is for </a:t>
            </a:r>
            <a:r>
              <a:rPr lang="en-US" sz="1800" dirty="0" smtClean="0"/>
              <a:t>live </a:t>
            </a:r>
            <a:r>
              <a:rPr lang="en-US" sz="1800" dirty="0"/>
              <a:t>website because it has been minified and compressed (</a:t>
            </a:r>
            <a:r>
              <a:rPr lang="en-US" sz="1800" dirty="0" smtClean="0">
                <a:solidFill>
                  <a:srgbClr val="0000FF"/>
                </a:solidFill>
              </a:rPr>
              <a:t>jquery-3.0.0.min.js</a:t>
            </a:r>
            <a:r>
              <a:rPr lang="en-US" sz="1800" dirty="0" smtClean="0"/>
              <a:t>)</a:t>
            </a:r>
            <a:endParaRPr lang="en-US" sz="1800" dirty="0"/>
          </a:p>
          <a:p>
            <a:pPr lvl="1"/>
            <a:r>
              <a:rPr lang="en-US" sz="1800" dirty="0"/>
              <a:t>Development version - this is for testing and development (uncompressed and readable code</a:t>
            </a:r>
            <a:r>
              <a:rPr lang="en-US" sz="1800" dirty="0" smtClean="0"/>
              <a:t>) </a:t>
            </a:r>
            <a:r>
              <a:rPr lang="en-US" sz="1800" dirty="0"/>
              <a:t>(</a:t>
            </a:r>
            <a:r>
              <a:rPr lang="en-US" sz="1800" dirty="0" smtClean="0">
                <a:solidFill>
                  <a:srgbClr val="0000FF"/>
                </a:solidFill>
              </a:rPr>
              <a:t>jquery-3.0.0.js</a:t>
            </a:r>
            <a:r>
              <a:rPr lang="en-US" sz="1800" dirty="0"/>
              <a:t>)</a:t>
            </a:r>
          </a:p>
          <a:p>
            <a:pPr lvl="1"/>
            <a:endParaRPr lang="en-US" sz="1800" dirty="0" smtClean="0"/>
          </a:p>
          <a:p>
            <a:pPr lvl="1"/>
            <a:endParaRPr lang="en-US" sz="1800" dirty="0" smtClean="0"/>
          </a:p>
          <a:p>
            <a:pPr lvl="1"/>
            <a:endParaRPr lang="en-US" sz="1800" dirty="0"/>
          </a:p>
          <a:p>
            <a:r>
              <a:rPr lang="en-US" sz="2000" dirty="0"/>
              <a:t>The jQuery library is a single JavaScript file, and </a:t>
            </a:r>
            <a:r>
              <a:rPr lang="en-US" sz="2000" dirty="0" smtClean="0"/>
              <a:t>we </a:t>
            </a:r>
            <a:r>
              <a:rPr lang="en-US" sz="2000" dirty="0"/>
              <a:t>reference it with the HTML &lt;script&gt; </a:t>
            </a:r>
            <a:r>
              <a:rPr lang="en-US" sz="2000" dirty="0" smtClean="0"/>
              <a:t>tag</a:t>
            </a:r>
          </a:p>
          <a:p>
            <a:pPr marL="0" indent="0">
              <a:buNone/>
            </a:pPr>
            <a:r>
              <a:rPr lang="en-US" sz="2000" dirty="0">
                <a:solidFill>
                  <a:srgbClr val="FF0000"/>
                </a:solidFill>
              </a:rPr>
              <a:t>&lt;head&gt;</a:t>
            </a:r>
            <a:r>
              <a:rPr lang="en-US" sz="2000" dirty="0"/>
              <a:t/>
            </a:r>
            <a:br>
              <a:rPr lang="en-US" sz="2000" dirty="0"/>
            </a:br>
            <a:r>
              <a:rPr lang="en-US" sz="2000" dirty="0">
                <a:solidFill>
                  <a:srgbClr val="C00000"/>
                </a:solidFill>
              </a:rPr>
              <a:t>&lt;script</a:t>
            </a:r>
            <a:r>
              <a:rPr lang="en-US" sz="2000" dirty="0"/>
              <a:t> </a:t>
            </a:r>
            <a:r>
              <a:rPr lang="en-US" sz="2000" dirty="0" err="1"/>
              <a:t>src</a:t>
            </a:r>
            <a:r>
              <a:rPr lang="en-US" sz="2000" dirty="0" smtClean="0"/>
              <a:t>="</a:t>
            </a:r>
            <a:r>
              <a:rPr lang="en-US" sz="2000" dirty="0">
                <a:solidFill>
                  <a:srgbClr val="0000FF"/>
                </a:solidFill>
              </a:rPr>
              <a:t> jquery-3.0.0.min.js </a:t>
            </a:r>
            <a:r>
              <a:rPr lang="en-US" sz="2000" dirty="0" smtClean="0"/>
              <a:t>"</a:t>
            </a:r>
            <a:r>
              <a:rPr lang="en-US" sz="2000" dirty="0" smtClean="0">
                <a:solidFill>
                  <a:srgbClr val="C00000"/>
                </a:solidFill>
              </a:rPr>
              <a:t>&gt;&lt;/</a:t>
            </a:r>
            <a:r>
              <a:rPr lang="en-US" sz="2000" dirty="0">
                <a:solidFill>
                  <a:srgbClr val="C00000"/>
                </a:solidFill>
              </a:rPr>
              <a:t>script&gt;</a:t>
            </a:r>
            <a:br>
              <a:rPr lang="en-US" sz="2000" dirty="0">
                <a:solidFill>
                  <a:srgbClr val="C00000"/>
                </a:solidFill>
              </a:rPr>
            </a:br>
            <a:r>
              <a:rPr lang="en-US" sz="2000" dirty="0">
                <a:solidFill>
                  <a:srgbClr val="FF0000"/>
                </a:solidFill>
              </a:rPr>
              <a:t>&lt;/head&gt;</a:t>
            </a:r>
          </a:p>
        </p:txBody>
      </p:sp>
      <p:sp>
        <p:nvSpPr>
          <p:cNvPr id="4" name="Date Placeholder 3"/>
          <p:cNvSpPr>
            <a:spLocks noGrp="1"/>
          </p:cNvSpPr>
          <p:nvPr>
            <p:ph type="dt" sz="half" idx="10"/>
          </p:nvPr>
        </p:nvSpPr>
        <p:spPr/>
        <p:txBody>
          <a:bodyPr/>
          <a:lstStyle/>
          <a:p>
            <a:fld id="{59A4E292-B839-45F1-8E9E-161EFD8AE4B7}"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10</a:t>
            </a:fld>
            <a:endParaRPr lang="en-US"/>
          </a:p>
        </p:txBody>
      </p:sp>
    </p:spTree>
    <p:extLst>
      <p:ext uri="{BB962C8B-B14F-4D97-AF65-F5344CB8AC3E}">
        <p14:creationId xmlns:p14="http://schemas.microsoft.com/office/powerpoint/2010/main" val="260057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smtClean="0"/>
              <a:t>CDN</a:t>
            </a:r>
            <a:endParaRPr lang="en-US" dirty="0"/>
          </a:p>
        </p:txBody>
      </p:sp>
      <p:sp>
        <p:nvSpPr>
          <p:cNvPr id="3" name="Content Placeholder 2"/>
          <p:cNvSpPr>
            <a:spLocks noGrp="1"/>
          </p:cNvSpPr>
          <p:nvPr>
            <p:ph idx="1"/>
          </p:nvPr>
        </p:nvSpPr>
        <p:spPr/>
        <p:txBody>
          <a:bodyPr/>
          <a:lstStyle/>
          <a:p>
            <a:r>
              <a:rPr lang="en-US" sz="1800" dirty="0" smtClean="0"/>
              <a:t>If </a:t>
            </a:r>
            <a:r>
              <a:rPr lang="en-US" sz="1800" dirty="0"/>
              <a:t>you don't want to download and host jQuery yourself, you can include it from a CDN (Content Delivery Network).</a:t>
            </a:r>
          </a:p>
          <a:p>
            <a:r>
              <a:rPr lang="en-US" sz="1800" dirty="0" smtClean="0"/>
              <a:t>Both </a:t>
            </a:r>
            <a:r>
              <a:rPr lang="en-US" sz="1800" dirty="0"/>
              <a:t>Google and Microsoft host jQuery.</a:t>
            </a:r>
          </a:p>
          <a:p>
            <a:r>
              <a:rPr lang="en-US" sz="1800" dirty="0" smtClean="0"/>
              <a:t>To </a:t>
            </a:r>
            <a:r>
              <a:rPr lang="en-US" sz="1800" dirty="0"/>
              <a:t>use </a:t>
            </a:r>
            <a:r>
              <a:rPr lang="en-US" sz="1800" b="1" dirty="0"/>
              <a:t>jQuery from Google </a:t>
            </a:r>
            <a:r>
              <a:rPr lang="en-US" sz="1800" dirty="0" smtClean="0"/>
              <a:t>use the following:</a:t>
            </a:r>
          </a:p>
          <a:p>
            <a:pPr marL="0" indent="0">
              <a:buNone/>
            </a:pPr>
            <a:r>
              <a:rPr lang="en-US" sz="1800" dirty="0"/>
              <a:t>&lt;head&gt;</a:t>
            </a:r>
            <a:br>
              <a:rPr lang="en-US" sz="1800" dirty="0"/>
            </a:br>
            <a:r>
              <a:rPr lang="en-US" sz="1800" dirty="0"/>
              <a:t>&lt;script </a:t>
            </a:r>
            <a:r>
              <a:rPr lang="en-US" sz="1800" dirty="0" err="1"/>
              <a:t>src</a:t>
            </a:r>
            <a:r>
              <a:rPr lang="en-US" sz="1800" dirty="0"/>
              <a:t>="</a:t>
            </a:r>
            <a:r>
              <a:rPr lang="en-US" sz="1800" dirty="0">
                <a:solidFill>
                  <a:srgbClr val="0000FF"/>
                </a:solidFill>
              </a:rPr>
              <a:t>https://ajax.googleapis.com/ajax/libs/</a:t>
            </a:r>
            <a:r>
              <a:rPr lang="en-US" sz="1800" dirty="0" err="1">
                <a:solidFill>
                  <a:srgbClr val="0000FF"/>
                </a:solidFill>
              </a:rPr>
              <a:t>jquery</a:t>
            </a:r>
            <a:r>
              <a:rPr lang="en-US" sz="1800" dirty="0">
                <a:solidFill>
                  <a:srgbClr val="0000FF"/>
                </a:solidFill>
              </a:rPr>
              <a:t>/1.12.4/jquery.min.js</a:t>
            </a:r>
            <a:r>
              <a:rPr lang="en-US" sz="1800" dirty="0" smtClean="0"/>
              <a:t>"&gt;</a:t>
            </a:r>
          </a:p>
          <a:p>
            <a:pPr marL="0" indent="0">
              <a:buNone/>
            </a:pPr>
            <a:r>
              <a:rPr lang="en-US" sz="1800" dirty="0" smtClean="0"/>
              <a:t>&lt;/</a:t>
            </a:r>
            <a:r>
              <a:rPr lang="en-US" sz="1800" dirty="0"/>
              <a:t>script&gt;</a:t>
            </a:r>
            <a:br>
              <a:rPr lang="en-US" sz="1800" dirty="0"/>
            </a:br>
            <a:r>
              <a:rPr lang="en-US" sz="1800" dirty="0"/>
              <a:t>&lt;/head</a:t>
            </a:r>
            <a:r>
              <a:rPr lang="en-US" sz="1800" dirty="0" smtClean="0"/>
              <a:t>&gt;</a:t>
            </a:r>
          </a:p>
          <a:p>
            <a:pPr marL="0" indent="0">
              <a:buNone/>
            </a:pPr>
            <a:endParaRPr lang="en-US" sz="1800" dirty="0" smtClean="0"/>
          </a:p>
          <a:p>
            <a:pPr>
              <a:buFont typeface="Wingdings" panose="05000000000000000000" pitchFamily="2" charset="2"/>
              <a:buChar char="q"/>
            </a:pPr>
            <a:r>
              <a:rPr lang="en-US" sz="1800" dirty="0"/>
              <a:t>To use </a:t>
            </a:r>
            <a:r>
              <a:rPr lang="en-US" sz="1800" b="1" dirty="0"/>
              <a:t>jQuery from </a:t>
            </a:r>
            <a:r>
              <a:rPr lang="en-US" sz="1800" b="1" dirty="0" smtClean="0"/>
              <a:t>Microsoft</a:t>
            </a:r>
            <a:r>
              <a:rPr lang="en-US" sz="1800" dirty="0" smtClean="0"/>
              <a:t> </a:t>
            </a:r>
            <a:r>
              <a:rPr lang="en-US" sz="1800" dirty="0"/>
              <a:t>use the following</a:t>
            </a:r>
            <a:r>
              <a:rPr lang="en-US" sz="1800" dirty="0" smtClean="0"/>
              <a:t>:</a:t>
            </a:r>
          </a:p>
          <a:p>
            <a:pPr marL="0" indent="0">
              <a:buNone/>
            </a:pPr>
            <a:r>
              <a:rPr lang="en-US" sz="1800" dirty="0"/>
              <a:t>&lt;head&gt;</a:t>
            </a:r>
            <a:br>
              <a:rPr lang="en-US" sz="1800" dirty="0"/>
            </a:br>
            <a:r>
              <a:rPr lang="en-US" sz="1800" dirty="0"/>
              <a:t>&lt;script </a:t>
            </a:r>
            <a:r>
              <a:rPr lang="en-US" sz="1800" dirty="0" err="1"/>
              <a:t>src</a:t>
            </a:r>
            <a:r>
              <a:rPr lang="en-US" sz="1800" dirty="0"/>
              <a:t>="</a:t>
            </a:r>
            <a:r>
              <a:rPr lang="en-US" sz="1800" dirty="0">
                <a:solidFill>
                  <a:srgbClr val="0000FF"/>
                </a:solidFill>
              </a:rPr>
              <a:t>http://ajax.aspnetcdn.com/ajax/jQuery/jquery-1.12.4.min.js</a:t>
            </a:r>
            <a:r>
              <a:rPr lang="en-US" sz="1800" dirty="0" smtClean="0"/>
              <a:t>"&gt;</a:t>
            </a:r>
          </a:p>
          <a:p>
            <a:pPr marL="0" indent="0">
              <a:buNone/>
            </a:pPr>
            <a:r>
              <a:rPr lang="en-US" sz="1800" dirty="0" smtClean="0"/>
              <a:t>&lt;/</a:t>
            </a:r>
            <a:r>
              <a:rPr lang="en-US" sz="1800" dirty="0"/>
              <a:t>script&gt;</a:t>
            </a:r>
            <a:br>
              <a:rPr lang="en-US" sz="1800" dirty="0"/>
            </a:br>
            <a:r>
              <a:rPr lang="en-US" sz="1800" dirty="0"/>
              <a:t>&lt;/head&gt;</a:t>
            </a:r>
          </a:p>
          <a:p>
            <a:pPr marL="0" indent="0">
              <a:buNone/>
            </a:pPr>
            <a:endParaRPr lang="en-US" sz="1800" dirty="0"/>
          </a:p>
        </p:txBody>
      </p:sp>
      <p:sp>
        <p:nvSpPr>
          <p:cNvPr id="4" name="Date Placeholder 3"/>
          <p:cNvSpPr>
            <a:spLocks noGrp="1"/>
          </p:cNvSpPr>
          <p:nvPr>
            <p:ph type="dt" sz="half" idx="10"/>
          </p:nvPr>
        </p:nvSpPr>
        <p:spPr/>
        <p:txBody>
          <a:bodyPr/>
          <a:lstStyle/>
          <a:p>
            <a:fld id="{68F8D029-0425-4974-BBB5-E60656E30848}"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11</a:t>
            </a:fld>
            <a:endParaRPr lang="en-US"/>
          </a:p>
        </p:txBody>
      </p:sp>
    </p:spTree>
    <p:extLst>
      <p:ext uri="{BB962C8B-B14F-4D97-AF65-F5344CB8AC3E}">
        <p14:creationId xmlns:p14="http://schemas.microsoft.com/office/powerpoint/2010/main" val="9541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smtClean="0"/>
              <a:t>Syntax</a:t>
            </a:r>
            <a:endParaRPr lang="en-US" dirty="0"/>
          </a:p>
        </p:txBody>
      </p:sp>
      <p:sp>
        <p:nvSpPr>
          <p:cNvPr id="3" name="Content Placeholder 2"/>
          <p:cNvSpPr>
            <a:spLocks noGrp="1"/>
          </p:cNvSpPr>
          <p:nvPr>
            <p:ph idx="1"/>
          </p:nvPr>
        </p:nvSpPr>
        <p:spPr>
          <a:ln>
            <a:noFill/>
          </a:ln>
        </p:spPr>
        <p:txBody>
          <a:bodyPr/>
          <a:lstStyle/>
          <a:p>
            <a:r>
              <a:rPr lang="en-US" sz="2000" dirty="0" smtClean="0"/>
              <a:t>The </a:t>
            </a:r>
            <a:r>
              <a:rPr lang="en-US" sz="2000" dirty="0"/>
              <a:t>jQuery syntax is tailor-made for selecting HTML elements and performing some action on the element(s).</a:t>
            </a:r>
          </a:p>
          <a:p>
            <a:endParaRPr lang="en-US" sz="2000" dirty="0"/>
          </a:p>
          <a:p>
            <a:pPr marL="0" indent="0">
              <a:buNone/>
            </a:pPr>
            <a:r>
              <a:rPr lang="en-US" sz="2000" dirty="0"/>
              <a:t>Basic syntax is: </a:t>
            </a:r>
            <a:r>
              <a:rPr lang="en-US" sz="2800" dirty="0">
                <a:solidFill>
                  <a:srgbClr val="FF0000"/>
                </a:solidFill>
              </a:rPr>
              <a:t>$(selector).action()</a:t>
            </a:r>
          </a:p>
          <a:p>
            <a:r>
              <a:rPr lang="en-US" sz="2000" dirty="0" smtClean="0"/>
              <a:t>A </a:t>
            </a:r>
            <a:r>
              <a:rPr lang="en-US" sz="2000" dirty="0"/>
              <a:t>$ sign to define/access jQuery</a:t>
            </a:r>
          </a:p>
          <a:p>
            <a:r>
              <a:rPr lang="en-US" sz="2000" dirty="0"/>
              <a:t>A (selector) to "query (or find)" HTML elements</a:t>
            </a:r>
          </a:p>
          <a:p>
            <a:r>
              <a:rPr lang="en-US" sz="2000" dirty="0"/>
              <a:t>A jQuery action() to be performed on the element(s)</a:t>
            </a:r>
          </a:p>
          <a:p>
            <a:endParaRPr lang="en-US" sz="2000" dirty="0" smtClean="0"/>
          </a:p>
          <a:p>
            <a:pPr marL="0" indent="0">
              <a:buNone/>
            </a:pPr>
            <a:r>
              <a:rPr lang="en-US" sz="2000" dirty="0" smtClean="0"/>
              <a:t>Examples</a:t>
            </a:r>
            <a:r>
              <a:rPr lang="en-US" sz="2000" dirty="0"/>
              <a:t>:</a:t>
            </a:r>
          </a:p>
          <a:p>
            <a:r>
              <a:rPr lang="en-US" sz="2000" b="1" dirty="0" smtClean="0"/>
              <a:t>$("</a:t>
            </a:r>
            <a:r>
              <a:rPr lang="en-US" sz="2000" b="1" dirty="0"/>
              <a:t>p").hide()</a:t>
            </a:r>
            <a:r>
              <a:rPr lang="en-US" sz="2000" dirty="0"/>
              <a:t> - hides all &lt;p&gt; elements.</a:t>
            </a:r>
          </a:p>
          <a:p>
            <a:r>
              <a:rPr lang="en-US" sz="2000" b="1" dirty="0" smtClean="0"/>
              <a:t>$(".</a:t>
            </a:r>
            <a:r>
              <a:rPr lang="en-US" sz="2000" b="1" dirty="0"/>
              <a:t>test").hide()</a:t>
            </a:r>
            <a:r>
              <a:rPr lang="en-US" sz="2000" dirty="0"/>
              <a:t> - hides all elements with class="test".</a:t>
            </a:r>
          </a:p>
          <a:p>
            <a:r>
              <a:rPr lang="en-US" sz="2000" b="1" dirty="0" smtClean="0"/>
              <a:t>$("#</a:t>
            </a:r>
            <a:r>
              <a:rPr lang="en-US" sz="2000" b="1" dirty="0"/>
              <a:t>test").hide()</a:t>
            </a:r>
            <a:r>
              <a:rPr lang="en-US" sz="2000" dirty="0"/>
              <a:t> - hides the element with id="test".</a:t>
            </a:r>
          </a:p>
        </p:txBody>
      </p:sp>
      <p:sp>
        <p:nvSpPr>
          <p:cNvPr id="4" name="Date Placeholder 3"/>
          <p:cNvSpPr>
            <a:spLocks noGrp="1"/>
          </p:cNvSpPr>
          <p:nvPr>
            <p:ph type="dt" sz="half" idx="10"/>
          </p:nvPr>
        </p:nvSpPr>
        <p:spPr/>
        <p:txBody>
          <a:bodyPr/>
          <a:lstStyle/>
          <a:p>
            <a:fld id="{01C683EA-7B4C-46F8-AC74-1A083220433A}"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12</a:t>
            </a:fld>
            <a:endParaRPr lang="en-US"/>
          </a:p>
        </p:txBody>
      </p:sp>
    </p:spTree>
    <p:extLst>
      <p:ext uri="{BB962C8B-B14F-4D97-AF65-F5344CB8AC3E}">
        <p14:creationId xmlns:p14="http://schemas.microsoft.com/office/powerpoint/2010/main" val="408494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Ready </a:t>
            </a:r>
            <a:r>
              <a:rPr lang="en-US" dirty="0" smtClean="0"/>
              <a:t>Event</a:t>
            </a:r>
            <a:endParaRPr lang="en-US" dirty="0"/>
          </a:p>
        </p:txBody>
      </p:sp>
      <p:sp>
        <p:nvSpPr>
          <p:cNvPr id="3" name="Content Placeholder 2"/>
          <p:cNvSpPr>
            <a:spLocks noGrp="1"/>
          </p:cNvSpPr>
          <p:nvPr>
            <p:ph idx="1"/>
          </p:nvPr>
        </p:nvSpPr>
        <p:spPr/>
        <p:txBody>
          <a:bodyPr/>
          <a:lstStyle/>
          <a:p>
            <a:r>
              <a:rPr lang="en-US" sz="2800" dirty="0" smtClean="0"/>
              <a:t>All </a:t>
            </a:r>
            <a:r>
              <a:rPr lang="en-US" sz="2800" dirty="0"/>
              <a:t>jQuery methods </a:t>
            </a:r>
            <a:r>
              <a:rPr lang="en-US" sz="2800" dirty="0" smtClean="0"/>
              <a:t>will be </a:t>
            </a:r>
            <a:r>
              <a:rPr lang="en-US" sz="2800" dirty="0"/>
              <a:t>inside a document ready event:</a:t>
            </a:r>
          </a:p>
          <a:p>
            <a:pPr marL="0" indent="0">
              <a:buNone/>
            </a:pPr>
            <a:r>
              <a:rPr lang="en-US" sz="2800" dirty="0">
                <a:solidFill>
                  <a:srgbClr val="0000FF"/>
                </a:solidFill>
              </a:rPr>
              <a:t>$(document).ready(function(){</a:t>
            </a:r>
          </a:p>
          <a:p>
            <a:pPr marL="0" indent="0">
              <a:buNone/>
            </a:pPr>
            <a:r>
              <a:rPr lang="en-US" sz="2800" dirty="0" smtClean="0"/>
              <a:t> </a:t>
            </a:r>
            <a:r>
              <a:rPr lang="en-US" sz="2800" dirty="0">
                <a:solidFill>
                  <a:srgbClr val="00B050"/>
                </a:solidFill>
              </a:rPr>
              <a:t>// jQuery methods go here...</a:t>
            </a:r>
          </a:p>
          <a:p>
            <a:pPr marL="0" indent="0">
              <a:buNone/>
            </a:pPr>
            <a:r>
              <a:rPr lang="en-US" sz="2800" dirty="0" smtClean="0">
                <a:solidFill>
                  <a:srgbClr val="0000FF"/>
                </a:solidFill>
              </a:rPr>
              <a:t>});</a:t>
            </a:r>
          </a:p>
          <a:p>
            <a:pPr marL="0" indent="0">
              <a:buNone/>
            </a:pPr>
            <a:endParaRPr lang="en-US" sz="2800" dirty="0"/>
          </a:p>
          <a:p>
            <a:r>
              <a:rPr lang="en-US" sz="2800" dirty="0"/>
              <a:t>This is to prevent any jQuery code from running before the document is finished loading (is ready).</a:t>
            </a:r>
          </a:p>
        </p:txBody>
      </p:sp>
      <p:sp>
        <p:nvSpPr>
          <p:cNvPr id="4" name="Date Placeholder 3"/>
          <p:cNvSpPr>
            <a:spLocks noGrp="1"/>
          </p:cNvSpPr>
          <p:nvPr>
            <p:ph type="dt" sz="half" idx="10"/>
          </p:nvPr>
        </p:nvSpPr>
        <p:spPr/>
        <p:txBody>
          <a:bodyPr/>
          <a:lstStyle/>
          <a:p>
            <a:fld id="{BF5FE17A-E316-4F38-8318-EA01CA7EA1DE}"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13</a:t>
            </a:fld>
            <a:endParaRPr lang="en-US"/>
          </a:p>
        </p:txBody>
      </p:sp>
    </p:spTree>
    <p:extLst>
      <p:ext uri="{BB962C8B-B14F-4D97-AF65-F5344CB8AC3E}">
        <p14:creationId xmlns:p14="http://schemas.microsoft.com/office/powerpoint/2010/main" val="230939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Ready </a:t>
            </a:r>
            <a:r>
              <a:rPr lang="en-US" dirty="0" smtClean="0"/>
              <a:t>Event</a:t>
            </a:r>
            <a:endParaRPr lang="en-US" dirty="0"/>
          </a:p>
        </p:txBody>
      </p:sp>
      <p:sp>
        <p:nvSpPr>
          <p:cNvPr id="3" name="Content Placeholder 2"/>
          <p:cNvSpPr>
            <a:spLocks noGrp="1"/>
          </p:cNvSpPr>
          <p:nvPr>
            <p:ph idx="1"/>
          </p:nvPr>
        </p:nvSpPr>
        <p:spPr/>
        <p:txBody>
          <a:bodyPr/>
          <a:lstStyle/>
          <a:p>
            <a:r>
              <a:rPr lang="en-US" sz="2400" dirty="0" smtClean="0"/>
              <a:t>All </a:t>
            </a:r>
            <a:r>
              <a:rPr lang="en-US" sz="2400" dirty="0"/>
              <a:t>jQuery methods </a:t>
            </a:r>
            <a:r>
              <a:rPr lang="en-US" sz="2400" dirty="0" smtClean="0"/>
              <a:t>will be </a:t>
            </a:r>
            <a:r>
              <a:rPr lang="en-US" sz="2400" dirty="0"/>
              <a:t>inside a document ready event:</a:t>
            </a:r>
          </a:p>
          <a:p>
            <a:pPr marL="0" indent="0">
              <a:buNone/>
            </a:pPr>
            <a:r>
              <a:rPr lang="en-US" sz="2400" dirty="0">
                <a:solidFill>
                  <a:srgbClr val="0000FF"/>
                </a:solidFill>
              </a:rPr>
              <a:t>$(document).ready(function(){</a:t>
            </a:r>
          </a:p>
          <a:p>
            <a:pPr marL="0" indent="0">
              <a:buNone/>
            </a:pPr>
            <a:r>
              <a:rPr lang="en-US" sz="2400" dirty="0" smtClean="0"/>
              <a:t> </a:t>
            </a:r>
            <a:r>
              <a:rPr lang="en-US" sz="2400" dirty="0">
                <a:solidFill>
                  <a:srgbClr val="00B050"/>
                </a:solidFill>
              </a:rPr>
              <a:t>// jQuery methods go here...</a:t>
            </a:r>
          </a:p>
          <a:p>
            <a:pPr marL="0" indent="0">
              <a:buNone/>
            </a:pPr>
            <a:r>
              <a:rPr lang="en-US" sz="2400" dirty="0" smtClean="0">
                <a:solidFill>
                  <a:srgbClr val="0000FF"/>
                </a:solidFill>
              </a:rPr>
              <a:t>});</a:t>
            </a:r>
          </a:p>
          <a:p>
            <a:pPr marL="0" indent="0">
              <a:buNone/>
            </a:pPr>
            <a:endParaRPr lang="en-US" sz="2400" dirty="0" smtClean="0">
              <a:solidFill>
                <a:srgbClr val="0000FF"/>
              </a:solidFill>
            </a:endParaRPr>
          </a:p>
          <a:p>
            <a:pPr marL="0" indent="0">
              <a:buNone/>
            </a:pPr>
            <a:r>
              <a:rPr lang="en-US" sz="2400" dirty="0" smtClean="0"/>
              <a:t>Even </a:t>
            </a:r>
            <a:r>
              <a:rPr lang="en-US" sz="2400" dirty="0"/>
              <a:t>shorter method for the document ready event</a:t>
            </a:r>
            <a:r>
              <a:rPr lang="en-US" sz="2400" dirty="0" smtClean="0"/>
              <a:t>:</a:t>
            </a:r>
          </a:p>
          <a:p>
            <a:pPr marL="0" indent="0">
              <a:buNone/>
            </a:pPr>
            <a:r>
              <a:rPr lang="en-US" sz="2400" dirty="0" smtClean="0">
                <a:solidFill>
                  <a:srgbClr val="0000FF"/>
                </a:solidFill>
              </a:rPr>
              <a:t>$(function</a:t>
            </a:r>
            <a:r>
              <a:rPr lang="en-US" sz="2400" dirty="0">
                <a:solidFill>
                  <a:srgbClr val="0000FF"/>
                </a:solidFill>
              </a:rPr>
              <a:t>(){</a:t>
            </a:r>
          </a:p>
          <a:p>
            <a:pPr marL="0" indent="0">
              <a:buNone/>
            </a:pPr>
            <a:r>
              <a:rPr lang="en-US" sz="2400" dirty="0"/>
              <a:t> </a:t>
            </a:r>
            <a:r>
              <a:rPr lang="en-US" sz="2400" dirty="0">
                <a:solidFill>
                  <a:srgbClr val="00B050"/>
                </a:solidFill>
              </a:rPr>
              <a:t>// jQuery methods go here...</a:t>
            </a:r>
          </a:p>
          <a:p>
            <a:pPr marL="0" indent="0">
              <a:buNone/>
            </a:pPr>
            <a:r>
              <a:rPr lang="en-US" sz="2400" dirty="0">
                <a:solidFill>
                  <a:srgbClr val="0000FF"/>
                </a:solidFill>
              </a:rPr>
              <a:t>});</a:t>
            </a:r>
          </a:p>
          <a:p>
            <a:pPr marL="0" indent="0">
              <a:buNone/>
            </a:pPr>
            <a:endParaRPr lang="en-US" sz="2400" dirty="0"/>
          </a:p>
        </p:txBody>
      </p:sp>
      <p:sp>
        <p:nvSpPr>
          <p:cNvPr id="4" name="Date Placeholder 3"/>
          <p:cNvSpPr>
            <a:spLocks noGrp="1"/>
          </p:cNvSpPr>
          <p:nvPr>
            <p:ph type="dt" sz="half" idx="10"/>
          </p:nvPr>
        </p:nvSpPr>
        <p:spPr/>
        <p:txBody>
          <a:bodyPr/>
          <a:lstStyle/>
          <a:p>
            <a:fld id="{446B51B8-C745-48B1-9881-59F9CD60E0D4}"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14</a:t>
            </a:fld>
            <a:endParaRPr lang="en-US"/>
          </a:p>
        </p:txBody>
      </p:sp>
    </p:spTree>
    <p:extLst>
      <p:ext uri="{BB962C8B-B14F-4D97-AF65-F5344CB8AC3E}">
        <p14:creationId xmlns:p14="http://schemas.microsoft.com/office/powerpoint/2010/main" val="2739526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Raw JavaScript and </a:t>
            </a:r>
            <a:r>
              <a:rPr lang="en-US" dirty="0" err="1" smtClean="0"/>
              <a:t>jQuery</a:t>
            </a:r>
            <a:endParaRPr lang="en-US" dirty="0"/>
          </a:p>
        </p:txBody>
      </p:sp>
      <p:sp>
        <p:nvSpPr>
          <p:cNvPr id="3" name="Subtitle 2"/>
          <p:cNvSpPr>
            <a:spLocks noGrp="1"/>
          </p:cNvSpPr>
          <p:nvPr>
            <p:ph type="subTitle" idx="1"/>
          </p:nvPr>
        </p:nvSpPr>
        <p:spPr/>
        <p:txBody>
          <a:bodyPr/>
          <a:lstStyle/>
          <a:p>
            <a:r>
              <a:rPr lang="en-US" dirty="0" smtClean="0"/>
              <a:t>Example program to Differentiate  </a:t>
            </a:r>
            <a:r>
              <a:rPr lang="en-US" dirty="0"/>
              <a:t>between JavaScript and </a:t>
            </a:r>
            <a:r>
              <a:rPr lang="en-US" dirty="0" err="1" smtClean="0"/>
              <a:t>jQuery</a:t>
            </a:r>
            <a:endParaRPr lang="en-US" dirty="0"/>
          </a:p>
        </p:txBody>
      </p:sp>
      <p:sp>
        <p:nvSpPr>
          <p:cNvPr id="4" name="Date Placeholder 3"/>
          <p:cNvSpPr>
            <a:spLocks noGrp="1"/>
          </p:cNvSpPr>
          <p:nvPr>
            <p:ph type="dt" sz="half" idx="10"/>
          </p:nvPr>
        </p:nvSpPr>
        <p:spPr/>
        <p:txBody>
          <a:bodyPr/>
          <a:lstStyle/>
          <a:p>
            <a:fld id="{55F5F109-E26C-42E9-9FA7-524BC2D5CAF3}"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15</a:t>
            </a:fld>
            <a:endParaRPr lang="en-US"/>
          </a:p>
        </p:txBody>
      </p:sp>
    </p:spTree>
    <p:extLst>
      <p:ext uri="{BB962C8B-B14F-4D97-AF65-F5344CB8AC3E}">
        <p14:creationId xmlns:p14="http://schemas.microsoft.com/office/powerpoint/2010/main" val="1009444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a:t>
            </a:r>
            <a:r>
              <a:rPr lang="en-US" dirty="0" err="1" smtClean="0"/>
              <a:t>javaScript</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6" y="1143000"/>
            <a:ext cx="904587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9645E546-8CF4-40F5-8970-761C95771C4A}"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16</a:t>
            </a:fld>
            <a:endParaRPr lang="en-US"/>
          </a:p>
        </p:txBody>
      </p:sp>
    </p:spTree>
    <p:extLst>
      <p:ext uri="{BB962C8B-B14F-4D97-AF65-F5344CB8AC3E}">
        <p14:creationId xmlns:p14="http://schemas.microsoft.com/office/powerpoint/2010/main" val="2407001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44196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76600"/>
            <a:ext cx="638175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F18E9A5F-8F7C-42B2-9CC3-D1E7A2E1F50A}" type="datetime1">
              <a:rPr lang="en-US" smtClean="0"/>
              <a:t>8/8/2016</a:t>
            </a:fld>
            <a:endParaRPr lang="en-US"/>
          </a:p>
        </p:txBody>
      </p:sp>
      <p:sp>
        <p:nvSpPr>
          <p:cNvPr id="7" name="Footer Placeholder 6"/>
          <p:cNvSpPr>
            <a:spLocks noGrp="1"/>
          </p:cNvSpPr>
          <p:nvPr>
            <p:ph type="ftr" sz="quarter" idx="11"/>
          </p:nvPr>
        </p:nvSpPr>
        <p:spPr/>
        <p:txBody>
          <a:bodyPr/>
          <a:lstStyle/>
          <a:p>
            <a:r>
              <a:rPr lang="en-US" smtClean="0"/>
              <a:t>jQuery Workshop, CSE, BMSCE</a:t>
            </a:r>
            <a:endParaRPr lang="en-US"/>
          </a:p>
        </p:txBody>
      </p:sp>
      <p:sp>
        <p:nvSpPr>
          <p:cNvPr id="8" name="Slide Number Placeholder 7"/>
          <p:cNvSpPr>
            <a:spLocks noGrp="1"/>
          </p:cNvSpPr>
          <p:nvPr>
            <p:ph type="sldNum" sz="quarter" idx="12"/>
          </p:nvPr>
        </p:nvSpPr>
        <p:spPr/>
        <p:txBody>
          <a:bodyPr/>
          <a:lstStyle/>
          <a:p>
            <a:fld id="{2ED73F9A-5F18-425F-BF23-207EF2F53D59}" type="slidenum">
              <a:rPr lang="en-US" smtClean="0"/>
              <a:t>17</a:t>
            </a:fld>
            <a:endParaRPr lang="en-US"/>
          </a:p>
        </p:txBody>
      </p:sp>
    </p:spTree>
    <p:extLst>
      <p:ext uri="{BB962C8B-B14F-4D97-AF65-F5344CB8AC3E}">
        <p14:creationId xmlns:p14="http://schemas.microsoft.com/office/powerpoint/2010/main" val="181316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jQuery</a:t>
            </a:r>
            <a:endParaRPr lang="en-US" sz="2400" dirty="0"/>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6605587" cy="469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47E0D4E7-EE42-425D-AEFF-CF42DBF84CD2}"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18</a:t>
            </a:fld>
            <a:endParaRPr lang="en-US"/>
          </a:p>
        </p:txBody>
      </p:sp>
    </p:spTree>
    <p:extLst>
      <p:ext uri="{BB962C8B-B14F-4D97-AF65-F5344CB8AC3E}">
        <p14:creationId xmlns:p14="http://schemas.microsoft.com/office/powerpoint/2010/main" val="2132387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6934200" cy="489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62CBC5E-C5C9-4BC2-9DB0-C39703963149}"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19</a:t>
            </a:fld>
            <a:endParaRPr lang="en-US"/>
          </a:p>
        </p:txBody>
      </p:sp>
    </p:spTree>
    <p:extLst>
      <p:ext uri="{BB962C8B-B14F-4D97-AF65-F5344CB8AC3E}">
        <p14:creationId xmlns:p14="http://schemas.microsoft.com/office/powerpoint/2010/main" val="998570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Disclaimer</a:t>
            </a:r>
            <a:endParaRPr lang="en-US" dirty="0"/>
          </a:p>
        </p:txBody>
      </p:sp>
      <p:sp>
        <p:nvSpPr>
          <p:cNvPr id="3" name="Subtitle 2"/>
          <p:cNvSpPr>
            <a:spLocks noGrp="1"/>
          </p:cNvSpPr>
          <p:nvPr>
            <p:ph type="subTitle" idx="1"/>
          </p:nvPr>
        </p:nvSpPr>
        <p:spPr/>
        <p:txBody>
          <a:bodyPr/>
          <a:lstStyle/>
          <a:p>
            <a:r>
              <a:rPr lang="en-US" dirty="0" smtClean="0"/>
              <a:t>Some of the contents given in this slides were taken form the internet recourses.</a:t>
            </a:r>
            <a:endParaRPr lang="en-US" dirty="0"/>
          </a:p>
        </p:txBody>
      </p:sp>
      <p:sp>
        <p:nvSpPr>
          <p:cNvPr id="4" name="Date Placeholder 3"/>
          <p:cNvSpPr>
            <a:spLocks noGrp="1"/>
          </p:cNvSpPr>
          <p:nvPr>
            <p:ph type="dt" sz="half" idx="10"/>
          </p:nvPr>
        </p:nvSpPr>
        <p:spPr/>
        <p:txBody>
          <a:bodyPr/>
          <a:lstStyle/>
          <a:p>
            <a:fld id="{9AE38FCA-869B-4FDC-AA3D-D47CE2D84936}"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a:t>
            </a:fld>
            <a:endParaRPr lang="en-US"/>
          </a:p>
        </p:txBody>
      </p:sp>
    </p:spTree>
    <p:extLst>
      <p:ext uri="{BB962C8B-B14F-4D97-AF65-F5344CB8AC3E}">
        <p14:creationId xmlns:p14="http://schemas.microsoft.com/office/powerpoint/2010/main" val="221294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err="1" smtClean="0"/>
              <a:t>jQuery</a:t>
            </a:r>
            <a:r>
              <a:rPr lang="en-US" dirty="0" smtClean="0"/>
              <a:t> or $</a:t>
            </a:r>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3" y="4114800"/>
            <a:ext cx="6705600" cy="2192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599"/>
            <a:ext cx="6705600" cy="215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DCDADD3E-B613-4476-A3B7-B992E39F675C}"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20</a:t>
            </a:fld>
            <a:endParaRPr lang="en-US"/>
          </a:p>
        </p:txBody>
      </p:sp>
    </p:spTree>
    <p:extLst>
      <p:ext uri="{BB962C8B-B14F-4D97-AF65-F5344CB8AC3E}">
        <p14:creationId xmlns:p14="http://schemas.microsoft.com/office/powerpoint/2010/main" val="3984012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jQuery</a:t>
            </a:r>
            <a:r>
              <a:rPr lang="en-US" dirty="0" smtClean="0"/>
              <a:t> ?</a:t>
            </a:r>
            <a:endParaRPr lang="en-US" dirty="0"/>
          </a:p>
        </p:txBody>
      </p:sp>
      <p:sp>
        <p:nvSpPr>
          <p:cNvPr id="3" name="Content Placeholder 2"/>
          <p:cNvSpPr>
            <a:spLocks noGrp="1"/>
          </p:cNvSpPr>
          <p:nvPr>
            <p:ph idx="1"/>
          </p:nvPr>
        </p:nvSpPr>
        <p:spPr/>
        <p:txBody>
          <a:bodyPr/>
          <a:lstStyle/>
          <a:p>
            <a:r>
              <a:rPr lang="en-US" sz="2000" dirty="0" smtClean="0"/>
              <a:t>Adding Click Event Handler for a button control using jQuery</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r>
              <a:rPr lang="en-US" sz="2000" dirty="0" smtClean="0"/>
              <a:t>With jQuery we have </a:t>
            </a:r>
            <a:r>
              <a:rPr lang="en-US" sz="2000" b="1" dirty="0" smtClean="0"/>
              <a:t>less code</a:t>
            </a:r>
            <a:r>
              <a:rPr lang="en-US" sz="2000" dirty="0" smtClean="0"/>
              <a:t> to achieve the same thing. We do not have to worry about </a:t>
            </a:r>
            <a:r>
              <a:rPr lang="en-US" sz="2000" b="1" dirty="0" smtClean="0"/>
              <a:t>cross-browser issues</a:t>
            </a:r>
            <a:r>
              <a:rPr lang="en-US" sz="2000" dirty="0" smtClean="0"/>
              <a:t>, as all this is taken care by jQuery</a:t>
            </a:r>
          </a:p>
          <a:p>
            <a:endParaRPr lang="en-US"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066" r="39816" b="53970"/>
          <a:stretch/>
        </p:blipFill>
        <p:spPr bwMode="auto">
          <a:xfrm>
            <a:off x="1066800" y="2133599"/>
            <a:ext cx="5334000" cy="236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178ABAF-DBBF-4D73-95C8-8E50C8F33559}"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21</a:t>
            </a:fld>
            <a:endParaRPr lang="en-US"/>
          </a:p>
        </p:txBody>
      </p:sp>
    </p:spTree>
    <p:extLst>
      <p:ext uri="{BB962C8B-B14F-4D97-AF65-F5344CB8AC3E}">
        <p14:creationId xmlns:p14="http://schemas.microsoft.com/office/powerpoint/2010/main" val="2589780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a:t>
            </a:r>
            <a:endParaRPr lang="en-US" dirty="0"/>
          </a:p>
        </p:txBody>
      </p:sp>
      <p:sp>
        <p:nvSpPr>
          <p:cNvPr id="3" name="Content Placeholder 2"/>
          <p:cNvSpPr>
            <a:spLocks noGrp="1"/>
          </p:cNvSpPr>
          <p:nvPr>
            <p:ph idx="1"/>
          </p:nvPr>
        </p:nvSpPr>
        <p:spPr/>
        <p:txBody>
          <a:bodyPr/>
          <a:lstStyle/>
          <a:p>
            <a:pPr algn="just"/>
            <a:r>
              <a:rPr lang="en-US" sz="2000" dirty="0" smtClean="0"/>
              <a:t>Open the program ‘jQuery_Prog2.html’ in the Notepad++ editor </a:t>
            </a:r>
          </a:p>
          <a:p>
            <a:pPr algn="just"/>
            <a:r>
              <a:rPr lang="en-US" sz="2000" dirty="0" smtClean="0"/>
              <a:t>Modify this program to do the following</a:t>
            </a:r>
          </a:p>
          <a:p>
            <a:pPr lvl="1" algn="just"/>
            <a:r>
              <a:rPr lang="en-US" sz="1600" dirty="0" smtClean="0"/>
              <a:t>Add two Button controls</a:t>
            </a:r>
          </a:p>
          <a:p>
            <a:pPr lvl="1" algn="just"/>
            <a:r>
              <a:rPr lang="en-US" sz="1600" dirty="0" smtClean="0"/>
              <a:t>Name this buttons as “Phase Shift 2016” and “</a:t>
            </a:r>
            <a:r>
              <a:rPr lang="en-US" sz="1600" dirty="0" err="1" smtClean="0"/>
              <a:t>Utsav</a:t>
            </a:r>
            <a:r>
              <a:rPr lang="en-US" sz="1600" dirty="0" smtClean="0"/>
              <a:t> 2016”</a:t>
            </a:r>
          </a:p>
          <a:p>
            <a:pPr lvl="1" algn="just"/>
            <a:r>
              <a:rPr lang="en-US" sz="1600" dirty="0" smtClean="0"/>
              <a:t>We the user clicks on “Phase Shift 2016” button the alert message should be displayed as “Welcome to Phase Shift 2016”. Similarly for the “</a:t>
            </a:r>
            <a:r>
              <a:rPr lang="en-US" sz="1600" dirty="0" err="1" smtClean="0"/>
              <a:t>Utsav</a:t>
            </a:r>
            <a:r>
              <a:rPr lang="en-US" sz="1600" dirty="0" smtClean="0"/>
              <a:t> 2016” button</a:t>
            </a:r>
            <a:endParaRPr lang="en-US" sz="1600" dirty="0"/>
          </a:p>
        </p:txBody>
      </p:sp>
      <p:sp>
        <p:nvSpPr>
          <p:cNvPr id="4" name="Date Placeholder 3"/>
          <p:cNvSpPr>
            <a:spLocks noGrp="1"/>
          </p:cNvSpPr>
          <p:nvPr>
            <p:ph type="dt" sz="half" idx="10"/>
          </p:nvPr>
        </p:nvSpPr>
        <p:spPr/>
        <p:txBody>
          <a:bodyPr/>
          <a:lstStyle/>
          <a:p>
            <a:fld id="{D68F2157-C4F0-4F83-AA63-038B380252CF}"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22</a:t>
            </a:fld>
            <a:endParaRPr lang="en-US"/>
          </a:p>
        </p:txBody>
      </p:sp>
    </p:spTree>
    <p:extLst>
      <p:ext uri="{BB962C8B-B14F-4D97-AF65-F5344CB8AC3E}">
        <p14:creationId xmlns:p14="http://schemas.microsoft.com/office/powerpoint/2010/main" val="244741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Next we learn</a:t>
            </a:r>
            <a:endParaRPr lang="en-US" dirty="0"/>
          </a:p>
        </p:txBody>
      </p:sp>
      <p:sp>
        <p:nvSpPr>
          <p:cNvPr id="3" name="Subtitle 2"/>
          <p:cNvSpPr>
            <a:spLocks noGrp="1"/>
          </p:cNvSpPr>
          <p:nvPr>
            <p:ph type="subTitle" idx="1"/>
          </p:nvPr>
        </p:nvSpPr>
        <p:spPr/>
        <p:txBody>
          <a:bodyPr/>
          <a:lstStyle/>
          <a:p>
            <a:r>
              <a:rPr lang="en-US" sz="2000" dirty="0"/>
              <a:t>What is $(document).ready(function() in </a:t>
            </a:r>
            <a:r>
              <a:rPr lang="en-US" sz="2000" dirty="0" err="1"/>
              <a:t>jQuery</a:t>
            </a:r>
            <a:r>
              <a:rPr lang="en-US" sz="2000" dirty="0"/>
              <a:t> and when to use </a:t>
            </a:r>
            <a:r>
              <a:rPr lang="en-US" sz="2000" dirty="0" smtClean="0"/>
              <a:t>it</a:t>
            </a:r>
          </a:p>
          <a:p>
            <a:endParaRPr lang="en-US" sz="2000" dirty="0"/>
          </a:p>
          <a:p>
            <a:r>
              <a:rPr lang="en-US" sz="2000" dirty="0"/>
              <a:t>Difference between $(window).load and $(document).ready</a:t>
            </a:r>
          </a:p>
        </p:txBody>
      </p:sp>
      <p:sp>
        <p:nvSpPr>
          <p:cNvPr id="4" name="Date Placeholder 3"/>
          <p:cNvSpPr>
            <a:spLocks noGrp="1"/>
          </p:cNvSpPr>
          <p:nvPr>
            <p:ph type="dt" sz="half" idx="10"/>
          </p:nvPr>
        </p:nvSpPr>
        <p:spPr/>
        <p:txBody>
          <a:bodyPr/>
          <a:lstStyle/>
          <a:p>
            <a:fld id="{6ABF3010-0D3F-4ACE-9BDF-14FDF14C045A}"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23</a:t>
            </a:fld>
            <a:endParaRPr lang="en-US"/>
          </a:p>
        </p:txBody>
      </p:sp>
    </p:spTree>
    <p:extLst>
      <p:ext uri="{BB962C8B-B14F-4D97-AF65-F5344CB8AC3E}">
        <p14:creationId xmlns:p14="http://schemas.microsoft.com/office/powerpoint/2010/main" val="2463397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$(document).ready(function() in </a:t>
            </a:r>
            <a:r>
              <a:rPr lang="en-US" sz="2800" dirty="0" err="1" smtClean="0"/>
              <a:t>jQuery</a:t>
            </a:r>
            <a:endParaRPr lang="en-US" sz="2800" dirty="0"/>
          </a:p>
        </p:txBody>
      </p:sp>
      <p:sp>
        <p:nvSpPr>
          <p:cNvPr id="3" name="Content Placeholder 2"/>
          <p:cNvSpPr>
            <a:spLocks noGrp="1"/>
          </p:cNvSpPr>
          <p:nvPr>
            <p:ph idx="1"/>
          </p:nvPr>
        </p:nvSpPr>
        <p:spPr/>
        <p:txBody>
          <a:bodyPr/>
          <a:lstStyle/>
          <a:p>
            <a:r>
              <a:rPr lang="en-US" sz="1800" dirty="0"/>
              <a:t>$(document).ready is a jQuery event. It fires as soon as the DOM is loaded and ready to be manipulated </a:t>
            </a:r>
            <a:r>
              <a:rPr lang="en-US" sz="1800" dirty="0" smtClean="0"/>
              <a:t> by </a:t>
            </a:r>
            <a:r>
              <a:rPr lang="en-US" sz="1800" dirty="0"/>
              <a:t>script. This is the earliest point in the page load process where the  script can safely access elements in the page’s html dom. This event is fired before all the images, </a:t>
            </a:r>
            <a:r>
              <a:rPr lang="en-US" sz="1800" dirty="0" err="1"/>
              <a:t>css</a:t>
            </a:r>
            <a:r>
              <a:rPr lang="en-US" sz="1800" dirty="0"/>
              <a:t> etc.. Are fully loaded</a:t>
            </a:r>
          </a:p>
          <a:p>
            <a:endParaRPr lang="en-US" sz="1800"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490" t="24248" r="17469"/>
          <a:stretch/>
        </p:blipFill>
        <p:spPr bwMode="auto">
          <a:xfrm>
            <a:off x="1752600" y="2895600"/>
            <a:ext cx="5262465" cy="340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034AF31-C39A-490B-8227-1CDBCC2AE56A}"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24</a:t>
            </a:fld>
            <a:endParaRPr lang="en-US"/>
          </a:p>
        </p:txBody>
      </p:sp>
    </p:spTree>
    <p:extLst>
      <p:ext uri="{BB962C8B-B14F-4D97-AF65-F5344CB8AC3E}">
        <p14:creationId xmlns:p14="http://schemas.microsoft.com/office/powerpoint/2010/main" val="4054613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will happen if we remove </a:t>
            </a:r>
            <a:r>
              <a:rPr lang="en-US" sz="2400" dirty="0"/>
              <a:t>$(document).ready(function() </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89992" y="1270518"/>
            <a:ext cx="7848600" cy="486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6F1FFAF-29BA-43C1-94D1-E481754C6B22}"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25</a:t>
            </a:fld>
            <a:endParaRPr lang="en-US"/>
          </a:p>
        </p:txBody>
      </p:sp>
    </p:spTree>
    <p:extLst>
      <p:ext uri="{BB962C8B-B14F-4D97-AF65-F5344CB8AC3E}">
        <p14:creationId xmlns:p14="http://schemas.microsoft.com/office/powerpoint/2010/main" val="743306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will be output of the following program</a:t>
            </a:r>
            <a:endParaRPr lang="en-US" sz="2400"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620000" cy="481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B9A0B48D-971A-4C21-82BC-AF85164330F7}"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26</a:t>
            </a:fld>
            <a:endParaRPr lang="en-US"/>
          </a:p>
        </p:txBody>
      </p:sp>
    </p:spTree>
    <p:extLst>
      <p:ext uri="{BB962C8B-B14F-4D97-AF65-F5344CB8AC3E}">
        <p14:creationId xmlns:p14="http://schemas.microsoft.com/office/powerpoint/2010/main" val="3534947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$(window).load</a:t>
            </a:r>
            <a:endParaRPr lang="en-US" dirty="0"/>
          </a:p>
        </p:txBody>
      </p:sp>
      <p:sp>
        <p:nvSpPr>
          <p:cNvPr id="3" name="Content Placeholder 2"/>
          <p:cNvSpPr>
            <a:spLocks noGrp="1"/>
          </p:cNvSpPr>
          <p:nvPr>
            <p:ph idx="1"/>
          </p:nvPr>
        </p:nvSpPr>
        <p:spPr/>
        <p:txBody>
          <a:bodyPr/>
          <a:lstStyle/>
          <a:p>
            <a:r>
              <a:rPr lang="en-US" sz="1600" dirty="0"/>
              <a:t>$(window).load event fires when the DOM and all the content on the page(images, </a:t>
            </a:r>
            <a:r>
              <a:rPr lang="en-US" sz="1600" dirty="0" err="1"/>
              <a:t>css</a:t>
            </a:r>
            <a:r>
              <a:rPr lang="en-US" sz="1600" dirty="0"/>
              <a:t>, </a:t>
            </a:r>
            <a:r>
              <a:rPr lang="en-US" sz="1600" dirty="0" err="1"/>
              <a:t>etc</a:t>
            </a:r>
            <a:r>
              <a:rPr lang="en-US" sz="1600" dirty="0"/>
              <a:t>) is fully loaded. Since the window load event waits for images, </a:t>
            </a:r>
            <a:r>
              <a:rPr lang="en-US" sz="1600" dirty="0" err="1"/>
              <a:t>css</a:t>
            </a:r>
            <a:r>
              <a:rPr lang="en-US" sz="1600" dirty="0"/>
              <a:t> </a:t>
            </a:r>
            <a:r>
              <a:rPr lang="en-US" sz="1600" dirty="0" err="1"/>
              <a:t>etc</a:t>
            </a:r>
            <a:r>
              <a:rPr lang="en-US" sz="1600" dirty="0"/>
              <a:t> to be fully loaded, this event fires after ready event.</a:t>
            </a:r>
          </a:p>
          <a:p>
            <a:r>
              <a:rPr lang="en-US" sz="1600" dirty="0"/>
              <a:t>When you run the page with the below script, notice that the alert in ready function is displayed before the alert in the load function.</a:t>
            </a:r>
          </a:p>
          <a:p>
            <a:endParaRPr lang="en-US" sz="1600"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122" t="17511" r="20959" b="14132"/>
          <a:stretch/>
        </p:blipFill>
        <p:spPr bwMode="auto">
          <a:xfrm>
            <a:off x="2332652" y="2895600"/>
            <a:ext cx="4516017" cy="341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E44B8693-AD20-48FF-81EB-DB94004269F8}"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27</a:t>
            </a:fld>
            <a:endParaRPr lang="en-US"/>
          </a:p>
        </p:txBody>
      </p:sp>
    </p:spTree>
    <p:extLst>
      <p:ext uri="{BB962C8B-B14F-4D97-AF65-F5344CB8AC3E}">
        <p14:creationId xmlns:p14="http://schemas.microsoft.com/office/powerpoint/2010/main" val="314687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jQuery</a:t>
            </a:r>
            <a:r>
              <a:rPr lang="en-US" dirty="0" smtClean="0"/>
              <a:t> Selectors</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475ABFFC-F96C-4456-BE47-556B8BD53E28}"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28</a:t>
            </a:fld>
            <a:endParaRPr lang="en-US"/>
          </a:p>
        </p:txBody>
      </p:sp>
    </p:spTree>
    <p:extLst>
      <p:ext uri="{BB962C8B-B14F-4D97-AF65-F5344CB8AC3E}">
        <p14:creationId xmlns:p14="http://schemas.microsoft.com/office/powerpoint/2010/main" val="1490011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smtClean="0"/>
              <a:t>Selectors</a:t>
            </a:r>
            <a:endParaRPr lang="en-US" dirty="0"/>
          </a:p>
        </p:txBody>
      </p:sp>
      <p:sp>
        <p:nvSpPr>
          <p:cNvPr id="3" name="Content Placeholder 2"/>
          <p:cNvSpPr>
            <a:spLocks noGrp="1"/>
          </p:cNvSpPr>
          <p:nvPr>
            <p:ph idx="1"/>
          </p:nvPr>
        </p:nvSpPr>
        <p:spPr/>
        <p:txBody>
          <a:bodyPr/>
          <a:lstStyle/>
          <a:p>
            <a:r>
              <a:rPr lang="en-US" sz="1800" dirty="0" smtClean="0"/>
              <a:t>jQuery </a:t>
            </a:r>
            <a:r>
              <a:rPr lang="en-US" sz="1800" dirty="0"/>
              <a:t>selectors allow you to select and manipulate HTML element(s).</a:t>
            </a:r>
          </a:p>
          <a:p>
            <a:r>
              <a:rPr lang="en-US" sz="1800" dirty="0" smtClean="0"/>
              <a:t>jQuery </a:t>
            </a:r>
            <a:r>
              <a:rPr lang="en-US" sz="1800" dirty="0"/>
              <a:t>selectors are used to "find" (or select) HTML elements based on their name, id, classes, types, attributes, values of attributes and much more. It's based on the existing CSS </a:t>
            </a:r>
            <a:r>
              <a:rPr lang="en-US" sz="1800" dirty="0" smtClean="0"/>
              <a:t>Selectors.</a:t>
            </a:r>
          </a:p>
          <a:p>
            <a:endParaRPr lang="en-US" sz="1800" dirty="0"/>
          </a:p>
          <a:p>
            <a:r>
              <a:rPr lang="en-US" sz="1800" dirty="0"/>
              <a:t>All selectors in jQuery start with the dollar sign and </a:t>
            </a:r>
            <a:r>
              <a:rPr lang="en-US" sz="1800" dirty="0" smtClean="0"/>
              <a:t>parentheses</a:t>
            </a:r>
            <a:r>
              <a:rPr lang="en-US" sz="1800" dirty="0"/>
              <a:t>: </a:t>
            </a:r>
            <a:r>
              <a:rPr lang="en-US" sz="1800" dirty="0">
                <a:solidFill>
                  <a:srgbClr val="0000FF"/>
                </a:solidFill>
              </a:rPr>
              <a:t>$()</a:t>
            </a:r>
            <a:r>
              <a:rPr lang="en-US" sz="1800" dirty="0"/>
              <a:t>.</a:t>
            </a:r>
          </a:p>
          <a:p>
            <a:endParaRPr lang="en-US" sz="1800" dirty="0"/>
          </a:p>
          <a:p>
            <a:pPr marL="457200" indent="-457200">
              <a:buAutoNum type="arabicPeriod"/>
            </a:pPr>
            <a:r>
              <a:rPr lang="en-US" sz="2800" b="1" dirty="0" smtClean="0">
                <a:solidFill>
                  <a:srgbClr val="006600"/>
                </a:solidFill>
              </a:rPr>
              <a:t>The </a:t>
            </a:r>
            <a:r>
              <a:rPr lang="en-US" sz="2800" b="1" dirty="0">
                <a:solidFill>
                  <a:srgbClr val="006600"/>
                </a:solidFill>
              </a:rPr>
              <a:t>element </a:t>
            </a:r>
            <a:r>
              <a:rPr lang="en-US" sz="2800" b="1" dirty="0" smtClean="0">
                <a:solidFill>
                  <a:srgbClr val="006600"/>
                </a:solidFill>
              </a:rPr>
              <a:t>Selector</a:t>
            </a:r>
          </a:p>
          <a:p>
            <a:pPr marL="457200" indent="-457200">
              <a:buFont typeface="Wingdings" pitchFamily="2" charset="2"/>
              <a:buAutoNum type="arabicPeriod"/>
            </a:pPr>
            <a:r>
              <a:rPr lang="en-US" sz="2800" b="1" dirty="0" smtClean="0">
                <a:solidFill>
                  <a:srgbClr val="006600"/>
                </a:solidFill>
              </a:rPr>
              <a:t>The </a:t>
            </a:r>
            <a:r>
              <a:rPr lang="en-US" sz="2800" b="1" dirty="0">
                <a:solidFill>
                  <a:srgbClr val="006600"/>
                </a:solidFill>
              </a:rPr>
              <a:t>#id </a:t>
            </a:r>
            <a:r>
              <a:rPr lang="en-US" sz="2800" b="1" dirty="0" smtClean="0">
                <a:solidFill>
                  <a:srgbClr val="006600"/>
                </a:solidFill>
              </a:rPr>
              <a:t>Selector</a:t>
            </a:r>
          </a:p>
          <a:p>
            <a:pPr marL="457200" indent="-457200">
              <a:buFont typeface="Wingdings" pitchFamily="2" charset="2"/>
              <a:buAutoNum type="arabicPeriod"/>
            </a:pPr>
            <a:r>
              <a:rPr lang="en-US" sz="2800" b="1" dirty="0">
                <a:solidFill>
                  <a:srgbClr val="006600"/>
                </a:solidFill>
              </a:rPr>
              <a:t>The </a:t>
            </a:r>
            <a:r>
              <a:rPr lang="en-US" sz="2800" b="1" dirty="0" smtClean="0">
                <a:solidFill>
                  <a:srgbClr val="006600"/>
                </a:solidFill>
              </a:rPr>
              <a:t>class </a:t>
            </a:r>
            <a:r>
              <a:rPr lang="en-US" sz="2800" b="1" dirty="0">
                <a:solidFill>
                  <a:srgbClr val="006600"/>
                </a:solidFill>
              </a:rPr>
              <a:t>selector </a:t>
            </a:r>
          </a:p>
          <a:p>
            <a:pPr marL="457200" indent="-457200">
              <a:buFont typeface="Wingdings" pitchFamily="2" charset="2"/>
              <a:buAutoNum type="arabicPeriod"/>
            </a:pPr>
            <a:endParaRPr lang="en-US" sz="2000" b="1" dirty="0">
              <a:solidFill>
                <a:srgbClr val="006600"/>
              </a:solidFill>
            </a:endParaRPr>
          </a:p>
          <a:p>
            <a:pPr marL="457200" indent="-457200">
              <a:buAutoNum type="arabicPeriod"/>
            </a:pPr>
            <a:endParaRPr lang="en-US" sz="2000" b="1" dirty="0">
              <a:solidFill>
                <a:srgbClr val="006600"/>
              </a:solidFill>
            </a:endParaRPr>
          </a:p>
          <a:p>
            <a:endParaRPr lang="en-US" sz="1800" dirty="0"/>
          </a:p>
        </p:txBody>
      </p:sp>
      <p:sp>
        <p:nvSpPr>
          <p:cNvPr id="4" name="Date Placeholder 3"/>
          <p:cNvSpPr>
            <a:spLocks noGrp="1"/>
          </p:cNvSpPr>
          <p:nvPr>
            <p:ph type="dt" sz="half" idx="10"/>
          </p:nvPr>
        </p:nvSpPr>
        <p:spPr/>
        <p:txBody>
          <a:bodyPr/>
          <a:lstStyle/>
          <a:p>
            <a:fld id="{CC0044AC-80F5-433A-8BA5-44A3450786A3}"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29</a:t>
            </a:fld>
            <a:endParaRPr lang="en-US"/>
          </a:p>
        </p:txBody>
      </p:sp>
    </p:spTree>
    <p:extLst>
      <p:ext uri="{BB962C8B-B14F-4D97-AF65-F5344CB8AC3E}">
        <p14:creationId xmlns:p14="http://schemas.microsoft.com/office/powerpoint/2010/main" val="956853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JavaScript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2400" dirty="0" smtClean="0"/>
              <a:t>JavaScript </a:t>
            </a:r>
            <a:r>
              <a:rPr lang="en-US" sz="2400" dirty="0"/>
              <a:t>is one of the 3 languages all web developers must </a:t>
            </a:r>
            <a:r>
              <a:rPr lang="en-US" sz="2400" dirty="0" smtClean="0"/>
              <a:t>learn.</a:t>
            </a:r>
            <a:endParaRPr lang="en-US" sz="2400" dirty="0"/>
          </a:p>
          <a:p>
            <a:endParaRPr lang="en-US" sz="2400" dirty="0"/>
          </a:p>
          <a:p>
            <a:pPr marL="0" indent="0">
              <a:buNone/>
            </a:pPr>
            <a:r>
              <a:rPr lang="en-US" sz="2400" dirty="0" smtClean="0"/>
              <a:t>1</a:t>
            </a:r>
            <a:r>
              <a:rPr lang="en-US" sz="2400" dirty="0"/>
              <a:t>. </a:t>
            </a:r>
            <a:r>
              <a:rPr lang="en-US" sz="2400" dirty="0">
                <a:solidFill>
                  <a:srgbClr val="C00000"/>
                </a:solidFill>
              </a:rPr>
              <a:t>HTML</a:t>
            </a:r>
            <a:r>
              <a:rPr lang="en-US" sz="2400" dirty="0"/>
              <a:t> to define the </a:t>
            </a:r>
            <a:r>
              <a:rPr lang="en-US" sz="2400" dirty="0">
                <a:solidFill>
                  <a:srgbClr val="0000FF"/>
                </a:solidFill>
              </a:rPr>
              <a:t>content</a:t>
            </a:r>
            <a:r>
              <a:rPr lang="en-US" sz="2400" dirty="0"/>
              <a:t> of web pages</a:t>
            </a:r>
          </a:p>
          <a:p>
            <a:endParaRPr lang="en-US" sz="2400" dirty="0"/>
          </a:p>
          <a:p>
            <a:pPr marL="0" indent="0">
              <a:buNone/>
            </a:pPr>
            <a:r>
              <a:rPr lang="en-US" sz="2400" dirty="0" smtClean="0"/>
              <a:t>2</a:t>
            </a:r>
            <a:r>
              <a:rPr lang="en-US" sz="2400" dirty="0"/>
              <a:t>. </a:t>
            </a:r>
            <a:r>
              <a:rPr lang="en-US" sz="2400" dirty="0">
                <a:solidFill>
                  <a:srgbClr val="C00000"/>
                </a:solidFill>
              </a:rPr>
              <a:t>CSS</a:t>
            </a:r>
            <a:r>
              <a:rPr lang="en-US" sz="2400" dirty="0"/>
              <a:t> to specify the </a:t>
            </a:r>
            <a:r>
              <a:rPr lang="en-US" sz="2400" dirty="0">
                <a:solidFill>
                  <a:srgbClr val="0000FF"/>
                </a:solidFill>
              </a:rPr>
              <a:t>layout</a:t>
            </a:r>
            <a:r>
              <a:rPr lang="en-US" sz="2400" dirty="0"/>
              <a:t> of web pages</a:t>
            </a:r>
          </a:p>
          <a:p>
            <a:endParaRPr lang="en-US" sz="2400" dirty="0"/>
          </a:p>
          <a:p>
            <a:pPr marL="0" indent="0">
              <a:buNone/>
            </a:pPr>
            <a:r>
              <a:rPr lang="en-US" sz="2400" dirty="0" smtClean="0"/>
              <a:t>3</a:t>
            </a:r>
            <a:r>
              <a:rPr lang="en-US" sz="2400" dirty="0"/>
              <a:t>. </a:t>
            </a:r>
            <a:r>
              <a:rPr lang="en-US" sz="2400" dirty="0">
                <a:solidFill>
                  <a:srgbClr val="C00000"/>
                </a:solidFill>
              </a:rPr>
              <a:t>JavaScript</a:t>
            </a:r>
            <a:r>
              <a:rPr lang="en-US" sz="2400" dirty="0"/>
              <a:t> to program the </a:t>
            </a:r>
            <a:r>
              <a:rPr lang="en-US" sz="2400" dirty="0">
                <a:solidFill>
                  <a:srgbClr val="0000FF"/>
                </a:solidFill>
              </a:rPr>
              <a:t>behavior</a:t>
            </a:r>
            <a:r>
              <a:rPr lang="en-US" sz="2400" dirty="0"/>
              <a:t> of web pages</a:t>
            </a:r>
          </a:p>
          <a:p>
            <a:endParaRPr lang="en-US" sz="2400" dirty="0"/>
          </a:p>
          <a:p>
            <a:endParaRPr lang="en-US" sz="2400" dirty="0"/>
          </a:p>
        </p:txBody>
      </p:sp>
      <p:sp>
        <p:nvSpPr>
          <p:cNvPr id="4" name="Date Placeholder 3"/>
          <p:cNvSpPr>
            <a:spLocks noGrp="1"/>
          </p:cNvSpPr>
          <p:nvPr>
            <p:ph type="dt" sz="half" idx="10"/>
          </p:nvPr>
        </p:nvSpPr>
        <p:spPr/>
        <p:txBody>
          <a:bodyPr/>
          <a:lstStyle/>
          <a:p>
            <a:fld id="{A18F0D7F-7E8D-435D-AEB1-EB8D230712C9}" type="datetime3">
              <a:rPr lang="en-US" smtClean="0"/>
              <a:t>8 August 2016</a:t>
            </a:fld>
            <a:endParaRPr lang="en-US"/>
          </a:p>
        </p:txBody>
      </p:sp>
      <p:sp>
        <p:nvSpPr>
          <p:cNvPr id="5" name="Footer Placeholder 4"/>
          <p:cNvSpPr>
            <a:spLocks noGrp="1"/>
          </p:cNvSpPr>
          <p:nvPr>
            <p:ph type="ftr" sz="quarter" idx="11"/>
          </p:nvPr>
        </p:nvSpPr>
        <p:spPr/>
        <p:txBody>
          <a:bodyPr/>
          <a:lstStyle/>
          <a:p>
            <a:r>
              <a:rPr lang="en-US" smtClean="0"/>
              <a:t>CSE, BMSCE</a:t>
            </a:r>
            <a:endParaRPr lang="en-US"/>
          </a:p>
        </p:txBody>
      </p:sp>
      <p:sp>
        <p:nvSpPr>
          <p:cNvPr id="6" name="Slide Number Placeholder 5"/>
          <p:cNvSpPr>
            <a:spLocks noGrp="1"/>
          </p:cNvSpPr>
          <p:nvPr>
            <p:ph type="sldNum" sz="quarter" idx="12"/>
          </p:nvPr>
        </p:nvSpPr>
        <p:spPr/>
        <p:txBody>
          <a:bodyPr/>
          <a:lstStyle/>
          <a:p>
            <a:fld id="{725C0B55-944E-48CF-A318-83E781F5DF7B}" type="slidenum">
              <a:rPr lang="en-US" smtClean="0"/>
              <a:pPr/>
              <a:t>3</a:t>
            </a:fld>
            <a:endParaRPr lang="en-US"/>
          </a:p>
        </p:txBody>
      </p:sp>
    </p:spTree>
    <p:extLst>
      <p:ext uri="{BB962C8B-B14F-4D97-AF65-F5344CB8AC3E}">
        <p14:creationId xmlns:p14="http://schemas.microsoft.com/office/powerpoint/2010/main" val="1782224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smtClean="0"/>
              <a:t>Selectors</a:t>
            </a:r>
            <a:endParaRPr lang="en-US" dirty="0"/>
          </a:p>
        </p:txBody>
      </p:sp>
      <p:sp>
        <p:nvSpPr>
          <p:cNvPr id="3" name="Content Placeholder 2"/>
          <p:cNvSpPr>
            <a:spLocks noGrp="1"/>
          </p:cNvSpPr>
          <p:nvPr>
            <p:ph idx="1"/>
          </p:nvPr>
        </p:nvSpPr>
        <p:spPr/>
        <p:txBody>
          <a:bodyPr/>
          <a:lstStyle/>
          <a:p>
            <a:r>
              <a:rPr lang="en-US" sz="1800" dirty="0" smtClean="0"/>
              <a:t>jQuery </a:t>
            </a:r>
            <a:r>
              <a:rPr lang="en-US" sz="1800" dirty="0"/>
              <a:t>selectors allow you to select and manipulate HTML element(s).</a:t>
            </a:r>
          </a:p>
          <a:p>
            <a:r>
              <a:rPr lang="en-US" sz="1800" dirty="0" smtClean="0"/>
              <a:t>jQuery </a:t>
            </a:r>
            <a:r>
              <a:rPr lang="en-US" sz="1800" dirty="0"/>
              <a:t>selectors are used to "find" (or select) HTML elements based on their name, id, classes, types, attributes, values of attributes and much more. It's based on the existing CSS </a:t>
            </a:r>
            <a:r>
              <a:rPr lang="en-US" sz="1800" dirty="0" smtClean="0"/>
              <a:t>Selectors.</a:t>
            </a:r>
          </a:p>
          <a:p>
            <a:endParaRPr lang="en-US" sz="1800" dirty="0"/>
          </a:p>
          <a:p>
            <a:r>
              <a:rPr lang="en-US" sz="1800" dirty="0"/>
              <a:t>All selectors in jQuery start with the dollar sign and </a:t>
            </a:r>
            <a:r>
              <a:rPr lang="en-US" sz="1800" dirty="0" smtClean="0"/>
              <a:t>parentheses</a:t>
            </a:r>
            <a:r>
              <a:rPr lang="en-US" sz="1800" dirty="0"/>
              <a:t>: </a:t>
            </a:r>
            <a:r>
              <a:rPr lang="en-US" sz="1800" dirty="0">
                <a:solidFill>
                  <a:srgbClr val="0000FF"/>
                </a:solidFill>
              </a:rPr>
              <a:t>$()</a:t>
            </a:r>
            <a:r>
              <a:rPr lang="en-US" sz="1800" dirty="0"/>
              <a:t>.</a:t>
            </a:r>
          </a:p>
          <a:p>
            <a:endParaRPr lang="en-US" sz="1800" dirty="0"/>
          </a:p>
          <a:p>
            <a:pPr marL="0" indent="0">
              <a:buNone/>
            </a:pPr>
            <a:r>
              <a:rPr lang="en-US" sz="2000" b="1" dirty="0" smtClean="0">
                <a:solidFill>
                  <a:srgbClr val="006600"/>
                </a:solidFill>
              </a:rPr>
              <a:t>1. The </a:t>
            </a:r>
            <a:r>
              <a:rPr lang="en-US" sz="2000" b="1" dirty="0">
                <a:solidFill>
                  <a:srgbClr val="006600"/>
                </a:solidFill>
              </a:rPr>
              <a:t>element Selector</a:t>
            </a:r>
          </a:p>
          <a:p>
            <a:r>
              <a:rPr lang="en-US" sz="1800" dirty="0"/>
              <a:t>The jQuery element selector selects elements based on the element name.</a:t>
            </a:r>
          </a:p>
          <a:p>
            <a:r>
              <a:rPr lang="en-US" sz="1800" dirty="0" smtClean="0">
                <a:solidFill>
                  <a:srgbClr val="0000FF"/>
                </a:solidFill>
              </a:rPr>
              <a:t>To </a:t>
            </a:r>
            <a:r>
              <a:rPr lang="en-US" sz="1800" dirty="0">
                <a:solidFill>
                  <a:srgbClr val="0000FF"/>
                </a:solidFill>
              </a:rPr>
              <a:t>select all &lt;p&gt; elements on a </a:t>
            </a:r>
            <a:r>
              <a:rPr lang="en-US" sz="1800" dirty="0" smtClean="0">
                <a:solidFill>
                  <a:srgbClr val="0000FF"/>
                </a:solidFill>
              </a:rPr>
              <a:t>page: $("</a:t>
            </a:r>
            <a:r>
              <a:rPr lang="en-US" sz="1800" dirty="0">
                <a:solidFill>
                  <a:srgbClr val="0000FF"/>
                </a:solidFill>
              </a:rPr>
              <a:t>p")</a:t>
            </a:r>
          </a:p>
          <a:p>
            <a:endParaRPr lang="en-US" sz="1800" dirty="0"/>
          </a:p>
        </p:txBody>
      </p:sp>
      <p:sp>
        <p:nvSpPr>
          <p:cNvPr id="4" name="Date Placeholder 3"/>
          <p:cNvSpPr>
            <a:spLocks noGrp="1"/>
          </p:cNvSpPr>
          <p:nvPr>
            <p:ph type="dt" sz="half" idx="10"/>
          </p:nvPr>
        </p:nvSpPr>
        <p:spPr/>
        <p:txBody>
          <a:bodyPr/>
          <a:lstStyle/>
          <a:p>
            <a:fld id="{70627987-727F-47AA-AD5E-B5A9DE353E23}"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30</a:t>
            </a:fld>
            <a:endParaRPr lang="en-US"/>
          </a:p>
        </p:txBody>
      </p:sp>
    </p:spTree>
    <p:extLst>
      <p:ext uri="{BB962C8B-B14F-4D97-AF65-F5344CB8AC3E}">
        <p14:creationId xmlns:p14="http://schemas.microsoft.com/office/powerpoint/2010/main" val="1012389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Element Selector: Example</a:t>
            </a:r>
            <a:endParaRPr lang="en-US" dirty="0"/>
          </a:p>
        </p:txBody>
      </p:sp>
      <p:sp>
        <p:nvSpPr>
          <p:cNvPr id="3" name="Content Placeholder 2"/>
          <p:cNvSpPr>
            <a:spLocks noGrp="1"/>
          </p:cNvSpPr>
          <p:nvPr>
            <p:ph idx="1"/>
          </p:nvPr>
        </p:nvSpPr>
        <p:spPr/>
        <p:txBody>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&lt;script </a:t>
            </a:r>
            <a:r>
              <a:rPr lang="en-US" sz="1600" dirty="0" err="1">
                <a:solidFill>
                  <a:srgbClr val="FF00FF"/>
                </a:solidFill>
              </a:rPr>
              <a:t>src</a:t>
            </a:r>
            <a:r>
              <a:rPr lang="en-US" sz="1600" dirty="0">
                <a:solidFill>
                  <a:srgbClr val="FF00FF"/>
                </a:solidFill>
              </a:rPr>
              <a:t>="https://ajax.googleapis.com/ajax/libs/</a:t>
            </a:r>
            <a:r>
              <a:rPr lang="en-US" sz="1600" dirty="0" err="1">
                <a:solidFill>
                  <a:srgbClr val="FF00FF"/>
                </a:solidFill>
              </a:rPr>
              <a:t>jquery</a:t>
            </a:r>
            <a:r>
              <a:rPr lang="en-US" sz="1600" dirty="0">
                <a:solidFill>
                  <a:srgbClr val="FF00FF"/>
                </a:solidFill>
              </a:rPr>
              <a:t>/1.12.4/jquery.min.js</a:t>
            </a:r>
            <a:r>
              <a:rPr lang="en-US" sz="1600" dirty="0" smtClean="0">
                <a:solidFill>
                  <a:srgbClr val="FF00FF"/>
                </a:solidFill>
              </a:rPr>
              <a:t>"&gt;</a:t>
            </a:r>
          </a:p>
          <a:p>
            <a:pPr marL="0" indent="0">
              <a:buNone/>
            </a:pPr>
            <a:r>
              <a:rPr lang="en-US" sz="1600" dirty="0" smtClean="0"/>
              <a:t>&lt;/</a:t>
            </a:r>
            <a:r>
              <a:rPr lang="en-US" sz="1600" dirty="0"/>
              <a:t>script&gt;</a:t>
            </a:r>
          </a:p>
          <a:p>
            <a:pPr marL="0" indent="0">
              <a:buNone/>
            </a:pPr>
            <a:r>
              <a:rPr lang="en-US" sz="1600" dirty="0"/>
              <a:t>&lt;script&gt;</a:t>
            </a:r>
          </a:p>
          <a:p>
            <a:pPr marL="0" indent="0">
              <a:buNone/>
            </a:pPr>
            <a:r>
              <a:rPr lang="en-US" sz="1600" dirty="0"/>
              <a:t>$(document).ready(function(){</a:t>
            </a:r>
          </a:p>
          <a:p>
            <a:pPr marL="0" indent="0">
              <a:buNone/>
            </a:pPr>
            <a:r>
              <a:rPr lang="en-US" sz="1600" dirty="0"/>
              <a:t>    $("</a:t>
            </a:r>
            <a:r>
              <a:rPr lang="en-US" sz="2000" b="1" dirty="0">
                <a:solidFill>
                  <a:srgbClr val="FF0000"/>
                </a:solidFill>
              </a:rPr>
              <a:t>selector</a:t>
            </a:r>
            <a:r>
              <a:rPr lang="en-US" sz="1600" dirty="0"/>
              <a:t>").hide();</a:t>
            </a:r>
          </a:p>
          <a:p>
            <a:pPr marL="0" indent="0">
              <a:buNone/>
            </a:pPr>
            <a:r>
              <a:rPr lang="en-US" sz="1600" dirty="0"/>
              <a:t>});</a:t>
            </a:r>
          </a:p>
          <a:p>
            <a:pPr marL="0" indent="0">
              <a:buNone/>
            </a:pPr>
            <a:r>
              <a:rPr lang="en-US" sz="1600" dirty="0"/>
              <a:t>&lt;/script&gt;</a:t>
            </a:r>
          </a:p>
          <a:p>
            <a:pPr marL="0" indent="0">
              <a:buNone/>
            </a:pPr>
            <a:r>
              <a:rPr lang="en-US" sz="1600" dirty="0"/>
              <a:t>&lt;/head&gt;</a:t>
            </a:r>
          </a:p>
          <a:p>
            <a:pPr marL="0" indent="0">
              <a:buNone/>
            </a:pPr>
            <a:r>
              <a:rPr lang="en-US" sz="1600" dirty="0"/>
              <a:t>&lt;body&gt;</a:t>
            </a:r>
          </a:p>
          <a:p>
            <a:pPr marL="0" indent="0">
              <a:buNone/>
            </a:pPr>
            <a:r>
              <a:rPr lang="en-US" sz="1600" dirty="0" smtClean="0"/>
              <a:t>&lt;</a:t>
            </a:r>
            <a:r>
              <a:rPr lang="en-US" sz="1600" dirty="0"/>
              <a:t>h2&gt;This is a heading&lt;/h2&gt;</a:t>
            </a:r>
          </a:p>
          <a:p>
            <a:pPr marL="0" indent="0">
              <a:buNone/>
            </a:pPr>
            <a:r>
              <a:rPr lang="en-US" sz="1600" dirty="0" smtClean="0"/>
              <a:t>&lt;</a:t>
            </a:r>
            <a:r>
              <a:rPr lang="en-US" sz="1600" dirty="0"/>
              <a:t>p&gt;This is a paragraph.&lt;/p&gt;</a:t>
            </a:r>
          </a:p>
          <a:p>
            <a:pPr marL="0" indent="0">
              <a:buNone/>
            </a:pPr>
            <a:r>
              <a:rPr lang="en-US" sz="1600" dirty="0"/>
              <a:t>&lt;p&gt;This is another paragraph.&lt;/p&gt;</a:t>
            </a:r>
          </a:p>
          <a:p>
            <a:pPr marL="0" indent="0">
              <a:buNone/>
            </a:pPr>
            <a:r>
              <a:rPr lang="en-US" sz="1600" dirty="0" smtClean="0"/>
              <a:t>&lt;/</a:t>
            </a:r>
            <a:r>
              <a:rPr lang="en-US" sz="1600" dirty="0"/>
              <a:t>body</a:t>
            </a:r>
            <a:r>
              <a:rPr lang="en-US" sz="1600" dirty="0" smtClean="0"/>
              <a:t>&gt; &lt;/</a:t>
            </a:r>
            <a:r>
              <a:rPr lang="en-US" sz="1600" dirty="0"/>
              <a:t>html&gt;</a:t>
            </a:r>
          </a:p>
          <a:p>
            <a:pPr marL="0" indent="0">
              <a:buNone/>
            </a:pP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4253015"/>
            <a:ext cx="19050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749122" y="3883683"/>
            <a:ext cx="979755" cy="369332"/>
          </a:xfrm>
          <a:prstGeom prst="rect">
            <a:avLst/>
          </a:prstGeom>
          <a:noFill/>
        </p:spPr>
        <p:txBody>
          <a:bodyPr wrap="none" rtlCol="0">
            <a:spAutoFit/>
          </a:bodyPr>
          <a:lstStyle/>
          <a:p>
            <a:r>
              <a:rPr lang="en-US" u="sng" dirty="0" err="1" smtClean="0">
                <a:solidFill>
                  <a:srgbClr val="0000FF"/>
                </a:solidFill>
              </a:rPr>
              <a:t>OutPut</a:t>
            </a:r>
            <a:endParaRPr lang="en-US" u="sng" dirty="0">
              <a:solidFill>
                <a:srgbClr val="0000FF"/>
              </a:solidFill>
            </a:endParaRPr>
          </a:p>
        </p:txBody>
      </p:sp>
      <p:sp>
        <p:nvSpPr>
          <p:cNvPr id="4" name="Date Placeholder 3"/>
          <p:cNvSpPr>
            <a:spLocks noGrp="1"/>
          </p:cNvSpPr>
          <p:nvPr>
            <p:ph type="dt" sz="half" idx="10"/>
          </p:nvPr>
        </p:nvSpPr>
        <p:spPr/>
        <p:txBody>
          <a:bodyPr/>
          <a:lstStyle/>
          <a:p>
            <a:fld id="{ED83287D-12AA-4060-9601-0D23924998F5}"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7" name="Slide Number Placeholder 6"/>
          <p:cNvSpPr>
            <a:spLocks noGrp="1"/>
          </p:cNvSpPr>
          <p:nvPr>
            <p:ph type="sldNum" sz="quarter" idx="12"/>
          </p:nvPr>
        </p:nvSpPr>
        <p:spPr/>
        <p:txBody>
          <a:bodyPr/>
          <a:lstStyle/>
          <a:p>
            <a:fld id="{2ED73F9A-5F18-425F-BF23-207EF2F53D59}" type="slidenum">
              <a:rPr lang="en-US" smtClean="0"/>
              <a:t>31</a:t>
            </a:fld>
            <a:endParaRPr lang="en-US"/>
          </a:p>
        </p:txBody>
      </p:sp>
    </p:spTree>
    <p:extLst>
      <p:ext uri="{BB962C8B-B14F-4D97-AF65-F5344CB8AC3E}">
        <p14:creationId xmlns:p14="http://schemas.microsoft.com/office/powerpoint/2010/main" val="1682040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Element Selector: Example</a:t>
            </a:r>
            <a:endParaRPr lang="en-US" dirty="0"/>
          </a:p>
        </p:txBody>
      </p:sp>
      <p:sp>
        <p:nvSpPr>
          <p:cNvPr id="3" name="Content Placeholder 2"/>
          <p:cNvSpPr>
            <a:spLocks noGrp="1"/>
          </p:cNvSpPr>
          <p:nvPr>
            <p:ph idx="1"/>
          </p:nvPr>
        </p:nvSpPr>
        <p:spPr/>
        <p:txBody>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&lt;script </a:t>
            </a:r>
            <a:r>
              <a:rPr lang="en-US" sz="1600" dirty="0" err="1">
                <a:solidFill>
                  <a:srgbClr val="FF00FF"/>
                </a:solidFill>
              </a:rPr>
              <a:t>src</a:t>
            </a:r>
            <a:r>
              <a:rPr lang="en-US" sz="1600" dirty="0">
                <a:solidFill>
                  <a:srgbClr val="FF00FF"/>
                </a:solidFill>
              </a:rPr>
              <a:t>="https://ajax.googleapis.com/ajax/libs/</a:t>
            </a:r>
            <a:r>
              <a:rPr lang="en-US" sz="1600" dirty="0" err="1">
                <a:solidFill>
                  <a:srgbClr val="FF00FF"/>
                </a:solidFill>
              </a:rPr>
              <a:t>jquery</a:t>
            </a:r>
            <a:r>
              <a:rPr lang="en-US" sz="1600" dirty="0">
                <a:solidFill>
                  <a:srgbClr val="FF00FF"/>
                </a:solidFill>
              </a:rPr>
              <a:t>/1.12.4/jquery.min.js</a:t>
            </a:r>
            <a:r>
              <a:rPr lang="en-US" sz="1600" dirty="0" smtClean="0">
                <a:solidFill>
                  <a:srgbClr val="FF00FF"/>
                </a:solidFill>
              </a:rPr>
              <a:t>"&gt;</a:t>
            </a:r>
          </a:p>
          <a:p>
            <a:pPr marL="0" indent="0">
              <a:buNone/>
            </a:pPr>
            <a:r>
              <a:rPr lang="en-US" sz="1600" dirty="0" smtClean="0"/>
              <a:t>&lt;/</a:t>
            </a:r>
            <a:r>
              <a:rPr lang="en-US" sz="1600" dirty="0"/>
              <a:t>script&gt;</a:t>
            </a:r>
          </a:p>
          <a:p>
            <a:pPr marL="0" indent="0">
              <a:buNone/>
            </a:pPr>
            <a:r>
              <a:rPr lang="en-US" sz="1600" dirty="0"/>
              <a:t>&lt;script&gt;</a:t>
            </a:r>
          </a:p>
          <a:p>
            <a:pPr marL="0" indent="0">
              <a:buNone/>
            </a:pPr>
            <a:r>
              <a:rPr lang="en-US" sz="1600" dirty="0"/>
              <a:t>$(document).ready(function(){</a:t>
            </a:r>
          </a:p>
          <a:p>
            <a:pPr marL="0" indent="0">
              <a:buNone/>
            </a:pPr>
            <a:r>
              <a:rPr lang="en-US" sz="1600" dirty="0"/>
              <a:t>    </a:t>
            </a:r>
            <a:r>
              <a:rPr lang="en-US" sz="1600" dirty="0" smtClean="0"/>
              <a:t>$("</a:t>
            </a:r>
            <a:r>
              <a:rPr lang="en-US" sz="2000" b="1" dirty="0" smtClean="0">
                <a:solidFill>
                  <a:srgbClr val="FF0000"/>
                </a:solidFill>
              </a:rPr>
              <a:t>p</a:t>
            </a:r>
            <a:r>
              <a:rPr lang="en-US" sz="1600" dirty="0" smtClean="0"/>
              <a:t>").</a:t>
            </a:r>
            <a:r>
              <a:rPr lang="en-US" sz="1600" dirty="0"/>
              <a:t>hide();</a:t>
            </a:r>
          </a:p>
          <a:p>
            <a:pPr marL="0" indent="0">
              <a:buNone/>
            </a:pPr>
            <a:r>
              <a:rPr lang="en-US" sz="1600" dirty="0"/>
              <a:t>});</a:t>
            </a:r>
          </a:p>
          <a:p>
            <a:pPr marL="0" indent="0">
              <a:buNone/>
            </a:pPr>
            <a:r>
              <a:rPr lang="en-US" sz="1600" dirty="0"/>
              <a:t>&lt;/script&gt;</a:t>
            </a:r>
          </a:p>
          <a:p>
            <a:pPr marL="0" indent="0">
              <a:buNone/>
            </a:pPr>
            <a:r>
              <a:rPr lang="en-US" sz="1600" dirty="0"/>
              <a:t>&lt;/head&gt;</a:t>
            </a:r>
          </a:p>
          <a:p>
            <a:pPr marL="0" indent="0">
              <a:buNone/>
            </a:pPr>
            <a:r>
              <a:rPr lang="en-US" sz="1600" dirty="0"/>
              <a:t>&lt;body&gt;</a:t>
            </a:r>
          </a:p>
          <a:p>
            <a:pPr marL="0" indent="0">
              <a:buNone/>
            </a:pPr>
            <a:r>
              <a:rPr lang="en-US" sz="1600" dirty="0" smtClean="0"/>
              <a:t>&lt;</a:t>
            </a:r>
            <a:r>
              <a:rPr lang="en-US" sz="1600" dirty="0"/>
              <a:t>h2&gt;This is a heading&lt;/h2&gt;</a:t>
            </a:r>
          </a:p>
          <a:p>
            <a:pPr marL="0" indent="0">
              <a:buNone/>
            </a:pPr>
            <a:r>
              <a:rPr lang="en-US" sz="1600" dirty="0" smtClean="0"/>
              <a:t>&lt;</a:t>
            </a:r>
            <a:r>
              <a:rPr lang="en-US" sz="1600" dirty="0">
                <a:solidFill>
                  <a:srgbClr val="FF0000"/>
                </a:solidFill>
              </a:rPr>
              <a:t>p</a:t>
            </a:r>
            <a:r>
              <a:rPr lang="en-US" sz="1600" dirty="0"/>
              <a:t>&gt;This is a paragraph.&lt;/</a:t>
            </a:r>
            <a:r>
              <a:rPr lang="en-US" sz="1600" dirty="0">
                <a:solidFill>
                  <a:srgbClr val="FF0000"/>
                </a:solidFill>
              </a:rPr>
              <a:t>p</a:t>
            </a:r>
            <a:r>
              <a:rPr lang="en-US" sz="1600" dirty="0"/>
              <a:t>&gt;</a:t>
            </a:r>
          </a:p>
          <a:p>
            <a:pPr marL="0" indent="0">
              <a:buNone/>
            </a:pPr>
            <a:r>
              <a:rPr lang="en-US" sz="1600" dirty="0"/>
              <a:t>&lt;</a:t>
            </a:r>
            <a:r>
              <a:rPr lang="en-US" sz="1600" dirty="0">
                <a:solidFill>
                  <a:srgbClr val="FF0000"/>
                </a:solidFill>
              </a:rPr>
              <a:t>p</a:t>
            </a:r>
            <a:r>
              <a:rPr lang="en-US" sz="1600" dirty="0"/>
              <a:t>&gt;This is another paragraph.&lt;/</a:t>
            </a:r>
            <a:r>
              <a:rPr lang="en-US" sz="1600" dirty="0">
                <a:solidFill>
                  <a:srgbClr val="FF0000"/>
                </a:solidFill>
              </a:rPr>
              <a:t>p</a:t>
            </a:r>
            <a:r>
              <a:rPr lang="en-US" sz="1600" dirty="0"/>
              <a:t>&gt;</a:t>
            </a:r>
          </a:p>
          <a:p>
            <a:pPr marL="0" indent="0">
              <a:buNone/>
            </a:pPr>
            <a:r>
              <a:rPr lang="en-US" sz="1600" dirty="0" smtClean="0"/>
              <a:t>&lt;/</a:t>
            </a:r>
            <a:r>
              <a:rPr lang="en-US" sz="1600" dirty="0"/>
              <a:t>body</a:t>
            </a:r>
            <a:r>
              <a:rPr lang="en-US" sz="1600" dirty="0" smtClean="0"/>
              <a:t>&gt; &lt;/</a:t>
            </a:r>
            <a:r>
              <a:rPr lang="en-US" sz="1600" dirty="0"/>
              <a:t>html&gt;</a:t>
            </a:r>
          </a:p>
          <a:p>
            <a:pPr marL="0" indent="0">
              <a:buNone/>
            </a:pP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4596" y="4707612"/>
            <a:ext cx="18764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91934" y="4253015"/>
            <a:ext cx="979755" cy="369332"/>
          </a:xfrm>
          <a:prstGeom prst="rect">
            <a:avLst/>
          </a:prstGeom>
          <a:noFill/>
        </p:spPr>
        <p:txBody>
          <a:bodyPr wrap="none" rtlCol="0">
            <a:spAutoFit/>
          </a:bodyPr>
          <a:lstStyle/>
          <a:p>
            <a:r>
              <a:rPr lang="en-US" u="sng" dirty="0" err="1" smtClean="0">
                <a:solidFill>
                  <a:srgbClr val="0000FF"/>
                </a:solidFill>
              </a:rPr>
              <a:t>OutPut</a:t>
            </a:r>
            <a:endParaRPr lang="en-US" u="sng" dirty="0">
              <a:solidFill>
                <a:srgbClr val="0000FF"/>
              </a:solidFill>
            </a:endParaRPr>
          </a:p>
        </p:txBody>
      </p:sp>
      <p:sp>
        <p:nvSpPr>
          <p:cNvPr id="5" name="Date Placeholder 4"/>
          <p:cNvSpPr>
            <a:spLocks noGrp="1"/>
          </p:cNvSpPr>
          <p:nvPr>
            <p:ph type="dt" sz="half" idx="10"/>
          </p:nvPr>
        </p:nvSpPr>
        <p:spPr/>
        <p:txBody>
          <a:bodyPr/>
          <a:lstStyle/>
          <a:p>
            <a:fld id="{B95C07EE-41A4-4874-9ABA-013274413444}" type="datetime1">
              <a:rPr lang="en-US" smtClean="0"/>
              <a:t>8/8/2016</a:t>
            </a:fld>
            <a:endParaRPr lang="en-US"/>
          </a:p>
        </p:txBody>
      </p:sp>
      <p:sp>
        <p:nvSpPr>
          <p:cNvPr id="6" name="Footer Placeholder 5"/>
          <p:cNvSpPr>
            <a:spLocks noGrp="1"/>
          </p:cNvSpPr>
          <p:nvPr>
            <p:ph type="ftr" sz="quarter" idx="11"/>
          </p:nvPr>
        </p:nvSpPr>
        <p:spPr/>
        <p:txBody>
          <a:bodyPr/>
          <a:lstStyle/>
          <a:p>
            <a:r>
              <a:rPr lang="en-US" smtClean="0"/>
              <a:t>jQuery Workshop, CSE, BMSCE</a:t>
            </a:r>
            <a:endParaRPr lang="en-US"/>
          </a:p>
        </p:txBody>
      </p:sp>
      <p:sp>
        <p:nvSpPr>
          <p:cNvPr id="7" name="Slide Number Placeholder 6"/>
          <p:cNvSpPr>
            <a:spLocks noGrp="1"/>
          </p:cNvSpPr>
          <p:nvPr>
            <p:ph type="sldNum" sz="quarter" idx="12"/>
          </p:nvPr>
        </p:nvSpPr>
        <p:spPr/>
        <p:txBody>
          <a:bodyPr/>
          <a:lstStyle/>
          <a:p>
            <a:fld id="{2ED73F9A-5F18-425F-BF23-207EF2F53D59}" type="slidenum">
              <a:rPr lang="en-US" smtClean="0"/>
              <a:t>32</a:t>
            </a:fld>
            <a:endParaRPr lang="en-US"/>
          </a:p>
        </p:txBody>
      </p:sp>
    </p:spTree>
    <p:extLst>
      <p:ext uri="{BB962C8B-B14F-4D97-AF65-F5344CB8AC3E}">
        <p14:creationId xmlns:p14="http://schemas.microsoft.com/office/powerpoint/2010/main" val="3917150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smtClean="0"/>
              <a:t>Selectors</a:t>
            </a:r>
            <a:endParaRPr lang="en-US" dirty="0"/>
          </a:p>
        </p:txBody>
      </p:sp>
      <p:sp>
        <p:nvSpPr>
          <p:cNvPr id="3" name="Content Placeholder 2"/>
          <p:cNvSpPr>
            <a:spLocks noGrp="1"/>
          </p:cNvSpPr>
          <p:nvPr>
            <p:ph idx="1"/>
          </p:nvPr>
        </p:nvSpPr>
        <p:spPr/>
        <p:txBody>
          <a:bodyPr/>
          <a:lstStyle/>
          <a:p>
            <a:r>
              <a:rPr lang="en-US" sz="1800" dirty="0" smtClean="0"/>
              <a:t>All </a:t>
            </a:r>
            <a:r>
              <a:rPr lang="en-US" sz="1800" dirty="0"/>
              <a:t>selectors in jQuery start with the dollar sign and </a:t>
            </a:r>
            <a:r>
              <a:rPr lang="en-US" sz="1800" dirty="0" smtClean="0"/>
              <a:t>parentheses</a:t>
            </a:r>
            <a:r>
              <a:rPr lang="en-US" sz="1800" dirty="0"/>
              <a:t>: </a:t>
            </a:r>
            <a:r>
              <a:rPr lang="en-US" sz="1800" dirty="0">
                <a:solidFill>
                  <a:srgbClr val="0000FF"/>
                </a:solidFill>
              </a:rPr>
              <a:t>$()</a:t>
            </a:r>
            <a:r>
              <a:rPr lang="en-US" sz="1800" dirty="0"/>
              <a:t>.</a:t>
            </a:r>
          </a:p>
          <a:p>
            <a:endParaRPr lang="en-US" sz="1800" dirty="0"/>
          </a:p>
          <a:p>
            <a:pPr marL="0" indent="0">
              <a:buNone/>
            </a:pPr>
            <a:r>
              <a:rPr lang="en-US" sz="2000" b="1" dirty="0">
                <a:solidFill>
                  <a:srgbClr val="006600"/>
                </a:solidFill>
              </a:rPr>
              <a:t>2. The #id Selector</a:t>
            </a:r>
          </a:p>
          <a:p>
            <a:r>
              <a:rPr lang="en-US" sz="1800" dirty="0"/>
              <a:t>The jQuery #id selector uses the id attribute of an HTML tag to find the specific element</a:t>
            </a:r>
            <a:r>
              <a:rPr lang="en-US" sz="1800" dirty="0" smtClean="0"/>
              <a:t>.</a:t>
            </a:r>
          </a:p>
          <a:p>
            <a:r>
              <a:rPr lang="en-US" sz="1800" dirty="0"/>
              <a:t>To find an element with a specific id, write a hash character, followed by the id of the HTML element:</a:t>
            </a:r>
          </a:p>
          <a:p>
            <a:r>
              <a:rPr lang="en-US" sz="1800" dirty="0">
                <a:solidFill>
                  <a:srgbClr val="0000FF"/>
                </a:solidFill>
              </a:rPr>
              <a:t>$("#test")</a:t>
            </a:r>
          </a:p>
          <a:p>
            <a:endParaRPr lang="en-US" sz="1800" dirty="0"/>
          </a:p>
        </p:txBody>
      </p:sp>
      <p:sp>
        <p:nvSpPr>
          <p:cNvPr id="4" name="Date Placeholder 3"/>
          <p:cNvSpPr>
            <a:spLocks noGrp="1"/>
          </p:cNvSpPr>
          <p:nvPr>
            <p:ph type="dt" sz="half" idx="10"/>
          </p:nvPr>
        </p:nvSpPr>
        <p:spPr/>
        <p:txBody>
          <a:bodyPr/>
          <a:lstStyle/>
          <a:p>
            <a:fld id="{04E01825-ECDC-4555-A8EF-C3EB884709C7}"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33</a:t>
            </a:fld>
            <a:endParaRPr lang="en-US"/>
          </a:p>
        </p:txBody>
      </p:sp>
    </p:spTree>
    <p:extLst>
      <p:ext uri="{BB962C8B-B14F-4D97-AF65-F5344CB8AC3E}">
        <p14:creationId xmlns:p14="http://schemas.microsoft.com/office/powerpoint/2010/main" val="133503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#id Selector: Example</a:t>
            </a:r>
            <a:endParaRPr lang="en-US" dirty="0"/>
          </a:p>
        </p:txBody>
      </p:sp>
      <p:sp>
        <p:nvSpPr>
          <p:cNvPr id="3" name="Content Placeholder 2"/>
          <p:cNvSpPr>
            <a:spLocks noGrp="1"/>
          </p:cNvSpPr>
          <p:nvPr>
            <p:ph idx="1"/>
          </p:nvPr>
        </p:nvSpPr>
        <p:spPr>
          <a:xfrm>
            <a:off x="666750" y="1219200"/>
            <a:ext cx="8001000" cy="5029200"/>
          </a:xfrm>
        </p:spPr>
        <p:txBody>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&lt;script </a:t>
            </a:r>
            <a:r>
              <a:rPr lang="en-US" sz="1600" dirty="0" err="1"/>
              <a:t>src</a:t>
            </a:r>
            <a:r>
              <a:rPr lang="en-US" sz="1600" dirty="0"/>
              <a:t>="https://ajax.googleapis.com/ajax/libs/</a:t>
            </a:r>
            <a:r>
              <a:rPr lang="en-US" sz="1600" dirty="0" err="1"/>
              <a:t>jquery</a:t>
            </a:r>
            <a:r>
              <a:rPr lang="en-US" sz="1600" dirty="0"/>
              <a:t>/1.12.4/jquery.min.js</a:t>
            </a:r>
            <a:r>
              <a:rPr lang="en-US" sz="1600" dirty="0" smtClean="0"/>
              <a:t>"&gt;</a:t>
            </a:r>
          </a:p>
          <a:p>
            <a:pPr marL="0" indent="0">
              <a:buNone/>
            </a:pPr>
            <a:r>
              <a:rPr lang="en-US" sz="1600" dirty="0" smtClean="0"/>
              <a:t>&lt;/</a:t>
            </a:r>
            <a:r>
              <a:rPr lang="en-US" sz="1600" dirty="0"/>
              <a:t>script&gt;</a:t>
            </a:r>
          </a:p>
          <a:p>
            <a:pPr marL="0" indent="0">
              <a:buNone/>
            </a:pPr>
            <a:r>
              <a:rPr lang="en-US" sz="1600" dirty="0"/>
              <a:t>&lt;script&gt;</a:t>
            </a:r>
          </a:p>
          <a:p>
            <a:pPr marL="0" indent="0">
              <a:buNone/>
            </a:pPr>
            <a:r>
              <a:rPr lang="en-US" sz="1600" dirty="0"/>
              <a:t>$(document).ready(function(){</a:t>
            </a:r>
          </a:p>
          <a:p>
            <a:pPr marL="0" indent="0">
              <a:buNone/>
            </a:pPr>
            <a:r>
              <a:rPr lang="en-US" sz="1600" dirty="0"/>
              <a:t>    $("</a:t>
            </a:r>
            <a:r>
              <a:rPr lang="en-US" sz="1600" dirty="0">
                <a:solidFill>
                  <a:srgbClr val="0000FF"/>
                </a:solidFill>
              </a:rPr>
              <a:t>selector</a:t>
            </a:r>
            <a:r>
              <a:rPr lang="en-US" sz="1600" dirty="0"/>
              <a:t>").hide();</a:t>
            </a:r>
          </a:p>
          <a:p>
            <a:pPr marL="0" indent="0">
              <a:buNone/>
            </a:pPr>
            <a:r>
              <a:rPr lang="en-US" sz="1600" dirty="0"/>
              <a:t>});</a:t>
            </a:r>
          </a:p>
          <a:p>
            <a:pPr marL="0" indent="0">
              <a:buNone/>
            </a:pPr>
            <a:r>
              <a:rPr lang="en-US" sz="1600" dirty="0"/>
              <a:t>&lt;/script&gt;</a:t>
            </a:r>
          </a:p>
          <a:p>
            <a:pPr marL="0" indent="0">
              <a:buNone/>
            </a:pPr>
            <a:r>
              <a:rPr lang="en-US" sz="1600" dirty="0"/>
              <a:t>&lt;/head&gt;</a:t>
            </a:r>
          </a:p>
          <a:p>
            <a:pPr marL="0" indent="0">
              <a:buNone/>
            </a:pPr>
            <a:r>
              <a:rPr lang="en-US" sz="1600" dirty="0"/>
              <a:t>&lt;body&gt;</a:t>
            </a:r>
          </a:p>
          <a:p>
            <a:pPr marL="0" indent="0">
              <a:buNone/>
            </a:pPr>
            <a:r>
              <a:rPr lang="en-US" sz="1600" dirty="0" smtClean="0"/>
              <a:t>&lt;</a:t>
            </a:r>
            <a:r>
              <a:rPr lang="en-US" sz="1600" dirty="0"/>
              <a:t>p&gt;This is a paragraph.&lt;/p&gt;</a:t>
            </a:r>
          </a:p>
          <a:p>
            <a:pPr marL="0" indent="0">
              <a:buNone/>
            </a:pPr>
            <a:r>
              <a:rPr lang="en-US" sz="1600" dirty="0"/>
              <a:t>&lt;p </a:t>
            </a:r>
            <a:r>
              <a:rPr lang="en-US" sz="1600" dirty="0">
                <a:solidFill>
                  <a:srgbClr val="0000FF"/>
                </a:solidFill>
              </a:rPr>
              <a:t>id="test"</a:t>
            </a:r>
            <a:r>
              <a:rPr lang="en-US" sz="1600" dirty="0"/>
              <a:t>&gt;This is a paragraph with id="test".&lt;/p&gt;</a:t>
            </a:r>
          </a:p>
          <a:p>
            <a:pPr marL="0" indent="0">
              <a:buNone/>
            </a:pPr>
            <a:r>
              <a:rPr lang="en-US" sz="1600" dirty="0" smtClean="0"/>
              <a:t>&lt;/</a:t>
            </a:r>
            <a:r>
              <a:rPr lang="en-US" sz="1600" dirty="0"/>
              <a:t>body&gt;</a:t>
            </a:r>
          </a:p>
          <a:p>
            <a:pPr marL="0" indent="0">
              <a:buNone/>
            </a:pPr>
            <a:r>
              <a:rPr lang="en-US" sz="1600" dirty="0"/>
              <a:t>&lt;/html&gt;</a:t>
            </a:r>
          </a:p>
          <a:p>
            <a:pPr marL="0" indent="0">
              <a:buNone/>
            </a:pPr>
            <a:endParaRPr lang="en-US" sz="1600" dirty="0"/>
          </a:p>
        </p:txBody>
      </p:sp>
      <p:sp>
        <p:nvSpPr>
          <p:cNvPr id="6" name="TextBox 5"/>
          <p:cNvSpPr txBox="1"/>
          <p:nvPr/>
        </p:nvSpPr>
        <p:spPr>
          <a:xfrm>
            <a:off x="6749122" y="3883683"/>
            <a:ext cx="979755" cy="369332"/>
          </a:xfrm>
          <a:prstGeom prst="rect">
            <a:avLst/>
          </a:prstGeom>
          <a:noFill/>
        </p:spPr>
        <p:txBody>
          <a:bodyPr wrap="none" rtlCol="0">
            <a:spAutoFit/>
          </a:bodyPr>
          <a:lstStyle/>
          <a:p>
            <a:r>
              <a:rPr lang="en-US" u="sng" dirty="0" err="1" smtClean="0">
                <a:solidFill>
                  <a:srgbClr val="0000FF"/>
                </a:solidFill>
              </a:rPr>
              <a:t>OutPut</a:t>
            </a:r>
            <a:endParaRPr lang="en-US" u="sng" dirty="0">
              <a:solidFill>
                <a:srgbClr val="0000FF"/>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337530"/>
            <a:ext cx="24384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4D69A492-EB90-45C3-A1D4-C24A35F16AE4}"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7" name="Slide Number Placeholder 6"/>
          <p:cNvSpPr>
            <a:spLocks noGrp="1"/>
          </p:cNvSpPr>
          <p:nvPr>
            <p:ph type="sldNum" sz="quarter" idx="12"/>
          </p:nvPr>
        </p:nvSpPr>
        <p:spPr/>
        <p:txBody>
          <a:bodyPr/>
          <a:lstStyle/>
          <a:p>
            <a:fld id="{2ED73F9A-5F18-425F-BF23-207EF2F53D59}" type="slidenum">
              <a:rPr lang="en-US" smtClean="0"/>
              <a:t>34</a:t>
            </a:fld>
            <a:endParaRPr lang="en-US"/>
          </a:p>
        </p:txBody>
      </p:sp>
    </p:spTree>
    <p:extLst>
      <p:ext uri="{BB962C8B-B14F-4D97-AF65-F5344CB8AC3E}">
        <p14:creationId xmlns:p14="http://schemas.microsoft.com/office/powerpoint/2010/main" val="3827640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#id Selector: Example</a:t>
            </a:r>
            <a:endParaRPr lang="en-US" dirty="0"/>
          </a:p>
        </p:txBody>
      </p:sp>
      <p:sp>
        <p:nvSpPr>
          <p:cNvPr id="3" name="Content Placeholder 2"/>
          <p:cNvSpPr>
            <a:spLocks noGrp="1"/>
          </p:cNvSpPr>
          <p:nvPr>
            <p:ph idx="1"/>
          </p:nvPr>
        </p:nvSpPr>
        <p:spPr>
          <a:xfrm>
            <a:off x="666750" y="1219200"/>
            <a:ext cx="8001000" cy="5029200"/>
          </a:xfrm>
        </p:spPr>
        <p:txBody>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&lt;script </a:t>
            </a:r>
            <a:r>
              <a:rPr lang="en-US" sz="1600" dirty="0" err="1"/>
              <a:t>src</a:t>
            </a:r>
            <a:r>
              <a:rPr lang="en-US" sz="1600" dirty="0"/>
              <a:t>="https://ajax.googleapis.com/ajax/libs/</a:t>
            </a:r>
            <a:r>
              <a:rPr lang="en-US" sz="1600" dirty="0" err="1"/>
              <a:t>jquery</a:t>
            </a:r>
            <a:r>
              <a:rPr lang="en-US" sz="1600" dirty="0"/>
              <a:t>/1.12.4/jquery.min.js</a:t>
            </a:r>
            <a:r>
              <a:rPr lang="en-US" sz="1600" dirty="0" smtClean="0"/>
              <a:t>"&gt;</a:t>
            </a:r>
          </a:p>
          <a:p>
            <a:pPr marL="0" indent="0">
              <a:buNone/>
            </a:pPr>
            <a:r>
              <a:rPr lang="en-US" sz="1600" dirty="0" smtClean="0"/>
              <a:t>&lt;/</a:t>
            </a:r>
            <a:r>
              <a:rPr lang="en-US" sz="1600" dirty="0"/>
              <a:t>script&gt;</a:t>
            </a:r>
          </a:p>
          <a:p>
            <a:pPr marL="0" indent="0">
              <a:buNone/>
            </a:pPr>
            <a:r>
              <a:rPr lang="en-US" sz="1600" dirty="0"/>
              <a:t>&lt;script&gt;</a:t>
            </a:r>
          </a:p>
          <a:p>
            <a:pPr marL="0" indent="0">
              <a:buNone/>
            </a:pPr>
            <a:r>
              <a:rPr lang="en-US" sz="1600" dirty="0"/>
              <a:t>$(document).ready(function(){</a:t>
            </a:r>
          </a:p>
          <a:p>
            <a:pPr marL="0" indent="0">
              <a:buNone/>
            </a:pPr>
            <a:r>
              <a:rPr lang="en-US" sz="1600" dirty="0"/>
              <a:t>    </a:t>
            </a:r>
            <a:r>
              <a:rPr lang="en-US" sz="1600" dirty="0" smtClean="0"/>
              <a:t>$("</a:t>
            </a:r>
            <a:r>
              <a:rPr lang="en-US" sz="1600" dirty="0" smtClean="0">
                <a:solidFill>
                  <a:srgbClr val="0000FF"/>
                </a:solidFill>
              </a:rPr>
              <a:t>#test</a:t>
            </a:r>
            <a:r>
              <a:rPr lang="en-US" sz="1600" dirty="0" smtClean="0"/>
              <a:t>").</a:t>
            </a:r>
            <a:r>
              <a:rPr lang="en-US" sz="1600" dirty="0"/>
              <a:t>hide();</a:t>
            </a:r>
          </a:p>
          <a:p>
            <a:pPr marL="0" indent="0">
              <a:buNone/>
            </a:pPr>
            <a:r>
              <a:rPr lang="en-US" sz="1600" dirty="0"/>
              <a:t>});</a:t>
            </a:r>
          </a:p>
          <a:p>
            <a:pPr marL="0" indent="0">
              <a:buNone/>
            </a:pPr>
            <a:r>
              <a:rPr lang="en-US" sz="1600" dirty="0"/>
              <a:t>&lt;/script&gt;</a:t>
            </a:r>
          </a:p>
          <a:p>
            <a:pPr marL="0" indent="0">
              <a:buNone/>
            </a:pPr>
            <a:r>
              <a:rPr lang="en-US" sz="1600" dirty="0"/>
              <a:t>&lt;/head&gt;</a:t>
            </a:r>
          </a:p>
          <a:p>
            <a:pPr marL="0" indent="0">
              <a:buNone/>
            </a:pPr>
            <a:r>
              <a:rPr lang="en-US" sz="1600" dirty="0"/>
              <a:t>&lt;body&gt;</a:t>
            </a:r>
          </a:p>
          <a:p>
            <a:pPr marL="0" indent="0">
              <a:buNone/>
            </a:pPr>
            <a:r>
              <a:rPr lang="en-US" sz="1600" dirty="0" smtClean="0"/>
              <a:t>&lt;</a:t>
            </a:r>
            <a:r>
              <a:rPr lang="en-US" sz="1600" dirty="0"/>
              <a:t>p&gt;This is a paragraph.&lt;/p&gt;</a:t>
            </a:r>
          </a:p>
          <a:p>
            <a:pPr marL="0" indent="0">
              <a:buNone/>
            </a:pPr>
            <a:r>
              <a:rPr lang="en-US" sz="1600" dirty="0"/>
              <a:t>&lt;p </a:t>
            </a:r>
            <a:r>
              <a:rPr lang="en-US" sz="1600" dirty="0">
                <a:solidFill>
                  <a:srgbClr val="0000FF"/>
                </a:solidFill>
              </a:rPr>
              <a:t>id="test"</a:t>
            </a:r>
            <a:r>
              <a:rPr lang="en-US" sz="1600" dirty="0"/>
              <a:t>&gt;This is a paragraph with id="test".&lt;/p&gt;</a:t>
            </a:r>
          </a:p>
          <a:p>
            <a:pPr marL="0" indent="0">
              <a:buNone/>
            </a:pPr>
            <a:r>
              <a:rPr lang="en-US" sz="1600" dirty="0" smtClean="0"/>
              <a:t>&lt;/</a:t>
            </a:r>
            <a:r>
              <a:rPr lang="en-US" sz="1600" dirty="0"/>
              <a:t>body&gt;</a:t>
            </a:r>
          </a:p>
          <a:p>
            <a:pPr marL="0" indent="0">
              <a:buNone/>
            </a:pPr>
            <a:r>
              <a:rPr lang="en-US" sz="1600" dirty="0"/>
              <a:t>&lt;/html&gt;</a:t>
            </a:r>
          </a:p>
          <a:p>
            <a:pPr marL="0" indent="0">
              <a:buNone/>
            </a:pPr>
            <a:endParaRPr lang="en-US" sz="1600" dirty="0"/>
          </a:p>
        </p:txBody>
      </p:sp>
      <p:sp>
        <p:nvSpPr>
          <p:cNvPr id="6" name="TextBox 5"/>
          <p:cNvSpPr txBox="1"/>
          <p:nvPr/>
        </p:nvSpPr>
        <p:spPr>
          <a:xfrm>
            <a:off x="6749122" y="3883683"/>
            <a:ext cx="979755" cy="369332"/>
          </a:xfrm>
          <a:prstGeom prst="rect">
            <a:avLst/>
          </a:prstGeom>
          <a:noFill/>
        </p:spPr>
        <p:txBody>
          <a:bodyPr wrap="none" rtlCol="0">
            <a:spAutoFit/>
          </a:bodyPr>
          <a:lstStyle/>
          <a:p>
            <a:r>
              <a:rPr lang="en-US" u="sng" dirty="0" err="1" smtClean="0">
                <a:solidFill>
                  <a:srgbClr val="0000FF"/>
                </a:solidFill>
              </a:rPr>
              <a:t>OutPut</a:t>
            </a:r>
            <a:endParaRPr lang="en-US" u="sng" dirty="0">
              <a:solidFill>
                <a:srgbClr val="0000FF"/>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149" y="4287886"/>
            <a:ext cx="1409700" cy="436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C546572D-D206-495F-B075-57A9CCD4CBC7}"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7" name="Slide Number Placeholder 6"/>
          <p:cNvSpPr>
            <a:spLocks noGrp="1"/>
          </p:cNvSpPr>
          <p:nvPr>
            <p:ph type="sldNum" sz="quarter" idx="12"/>
          </p:nvPr>
        </p:nvSpPr>
        <p:spPr/>
        <p:txBody>
          <a:bodyPr/>
          <a:lstStyle/>
          <a:p>
            <a:fld id="{2ED73F9A-5F18-425F-BF23-207EF2F53D59}" type="slidenum">
              <a:rPr lang="en-US" smtClean="0"/>
              <a:t>35</a:t>
            </a:fld>
            <a:endParaRPr lang="en-US"/>
          </a:p>
        </p:txBody>
      </p:sp>
    </p:spTree>
    <p:extLst>
      <p:ext uri="{BB962C8B-B14F-4D97-AF65-F5344CB8AC3E}">
        <p14:creationId xmlns:p14="http://schemas.microsoft.com/office/powerpoint/2010/main" val="1283482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smtClean="0"/>
              <a:t>Selectors</a:t>
            </a:r>
            <a:endParaRPr lang="en-US" dirty="0"/>
          </a:p>
        </p:txBody>
      </p:sp>
      <p:sp>
        <p:nvSpPr>
          <p:cNvPr id="3" name="Content Placeholder 2"/>
          <p:cNvSpPr>
            <a:spLocks noGrp="1"/>
          </p:cNvSpPr>
          <p:nvPr>
            <p:ph idx="1"/>
          </p:nvPr>
        </p:nvSpPr>
        <p:spPr/>
        <p:txBody>
          <a:bodyPr/>
          <a:lstStyle/>
          <a:p>
            <a:r>
              <a:rPr lang="en-US" sz="1800" dirty="0" smtClean="0"/>
              <a:t>All </a:t>
            </a:r>
            <a:r>
              <a:rPr lang="en-US" sz="1800" dirty="0"/>
              <a:t>selectors in jQuery start with the dollar sign and </a:t>
            </a:r>
            <a:r>
              <a:rPr lang="en-US" sz="1800" dirty="0" smtClean="0"/>
              <a:t>parentheses</a:t>
            </a:r>
            <a:r>
              <a:rPr lang="en-US" sz="1800" dirty="0"/>
              <a:t>: </a:t>
            </a:r>
            <a:r>
              <a:rPr lang="en-US" sz="1800" dirty="0">
                <a:solidFill>
                  <a:srgbClr val="0000FF"/>
                </a:solidFill>
              </a:rPr>
              <a:t>$()</a:t>
            </a:r>
            <a:r>
              <a:rPr lang="en-US" sz="1800" dirty="0"/>
              <a:t>.</a:t>
            </a:r>
          </a:p>
          <a:p>
            <a:endParaRPr lang="en-US" sz="1800" dirty="0"/>
          </a:p>
          <a:p>
            <a:pPr marL="0" indent="0">
              <a:buNone/>
            </a:pPr>
            <a:r>
              <a:rPr lang="en-US" sz="2000" b="1" dirty="0">
                <a:solidFill>
                  <a:srgbClr val="006600"/>
                </a:solidFill>
              </a:rPr>
              <a:t>3. The jQuery class selector </a:t>
            </a:r>
          </a:p>
          <a:p>
            <a:r>
              <a:rPr lang="en-US" sz="1800" dirty="0" smtClean="0"/>
              <a:t>The </a:t>
            </a:r>
            <a:r>
              <a:rPr lang="en-US" sz="1800" dirty="0"/>
              <a:t>jQuery class selector finds elements with a specific class.</a:t>
            </a:r>
          </a:p>
          <a:p>
            <a:r>
              <a:rPr lang="en-US" sz="1800" dirty="0" smtClean="0"/>
              <a:t>To </a:t>
            </a:r>
            <a:r>
              <a:rPr lang="en-US" sz="1800" dirty="0"/>
              <a:t>find elements with a specific class, write a period character, followed by the name of the class</a:t>
            </a:r>
            <a:r>
              <a:rPr lang="en-US" sz="1800" dirty="0" smtClean="0"/>
              <a:t>: </a:t>
            </a:r>
            <a:r>
              <a:rPr lang="en-US" sz="1800" dirty="0" smtClean="0">
                <a:solidFill>
                  <a:srgbClr val="0000FF"/>
                </a:solidFill>
              </a:rPr>
              <a:t>$(".</a:t>
            </a:r>
            <a:r>
              <a:rPr lang="en-US" sz="1800" dirty="0">
                <a:solidFill>
                  <a:srgbClr val="0000FF"/>
                </a:solidFill>
              </a:rPr>
              <a:t>test")</a:t>
            </a:r>
          </a:p>
          <a:p>
            <a:endParaRPr lang="en-US" sz="1800" dirty="0"/>
          </a:p>
        </p:txBody>
      </p:sp>
      <p:sp>
        <p:nvSpPr>
          <p:cNvPr id="4" name="Date Placeholder 3"/>
          <p:cNvSpPr>
            <a:spLocks noGrp="1"/>
          </p:cNvSpPr>
          <p:nvPr>
            <p:ph type="dt" sz="half" idx="10"/>
          </p:nvPr>
        </p:nvSpPr>
        <p:spPr/>
        <p:txBody>
          <a:bodyPr/>
          <a:lstStyle/>
          <a:p>
            <a:fld id="{6A2A807B-723E-4CC6-AEF2-3E17118DE089}"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36</a:t>
            </a:fld>
            <a:endParaRPr lang="en-US"/>
          </a:p>
        </p:txBody>
      </p:sp>
    </p:spTree>
    <p:extLst>
      <p:ext uri="{BB962C8B-B14F-4D97-AF65-F5344CB8AC3E}">
        <p14:creationId xmlns:p14="http://schemas.microsoft.com/office/powerpoint/2010/main" val="27665046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Class Selector: Example</a:t>
            </a:r>
            <a:endParaRPr lang="en-US" dirty="0"/>
          </a:p>
        </p:txBody>
      </p:sp>
      <p:sp>
        <p:nvSpPr>
          <p:cNvPr id="3" name="Content Placeholder 2"/>
          <p:cNvSpPr>
            <a:spLocks noGrp="1"/>
          </p:cNvSpPr>
          <p:nvPr>
            <p:ph idx="1"/>
          </p:nvPr>
        </p:nvSpPr>
        <p:spPr>
          <a:xfrm>
            <a:off x="666750" y="1219200"/>
            <a:ext cx="8001000" cy="5029200"/>
          </a:xfrm>
        </p:spPr>
        <p:txBody>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&lt;script </a:t>
            </a:r>
            <a:r>
              <a:rPr lang="en-US" sz="1600" dirty="0" err="1"/>
              <a:t>src</a:t>
            </a:r>
            <a:r>
              <a:rPr lang="en-US" sz="1600" dirty="0"/>
              <a:t>="https://ajax.googleapis.com/ajax/libs/</a:t>
            </a:r>
            <a:r>
              <a:rPr lang="en-US" sz="1600" dirty="0" err="1"/>
              <a:t>jquery</a:t>
            </a:r>
            <a:r>
              <a:rPr lang="en-US" sz="1600" dirty="0"/>
              <a:t>/1.12.4/jquery.min.js</a:t>
            </a:r>
            <a:r>
              <a:rPr lang="en-US" sz="1600" dirty="0" smtClean="0"/>
              <a:t>"&gt;</a:t>
            </a:r>
          </a:p>
          <a:p>
            <a:pPr marL="0" indent="0">
              <a:buNone/>
            </a:pPr>
            <a:r>
              <a:rPr lang="en-US" sz="1600" dirty="0" smtClean="0"/>
              <a:t>&lt;/</a:t>
            </a:r>
            <a:r>
              <a:rPr lang="en-US" sz="1600" dirty="0"/>
              <a:t>script&gt;</a:t>
            </a:r>
          </a:p>
          <a:p>
            <a:pPr marL="0" indent="0">
              <a:buNone/>
            </a:pPr>
            <a:r>
              <a:rPr lang="en-US" sz="1600" dirty="0"/>
              <a:t>&lt;script&gt;</a:t>
            </a:r>
          </a:p>
          <a:p>
            <a:pPr marL="0" indent="0">
              <a:buNone/>
            </a:pPr>
            <a:r>
              <a:rPr lang="en-US" sz="1600" dirty="0"/>
              <a:t>$(document).ready(function(){</a:t>
            </a:r>
          </a:p>
          <a:p>
            <a:pPr marL="0" indent="0">
              <a:buNone/>
            </a:pPr>
            <a:r>
              <a:rPr lang="en-US" sz="1600" dirty="0"/>
              <a:t>    $("</a:t>
            </a:r>
            <a:r>
              <a:rPr lang="en-US" sz="1600" dirty="0">
                <a:solidFill>
                  <a:srgbClr val="0000FF"/>
                </a:solidFill>
              </a:rPr>
              <a:t>selector</a:t>
            </a:r>
            <a:r>
              <a:rPr lang="en-US" sz="1600" dirty="0"/>
              <a:t>").hide();</a:t>
            </a:r>
          </a:p>
          <a:p>
            <a:pPr marL="0" indent="0">
              <a:buNone/>
            </a:pPr>
            <a:r>
              <a:rPr lang="en-US" sz="1600" dirty="0"/>
              <a:t>});</a:t>
            </a:r>
          </a:p>
          <a:p>
            <a:pPr marL="0" indent="0">
              <a:buNone/>
            </a:pPr>
            <a:r>
              <a:rPr lang="en-US" sz="1600" dirty="0"/>
              <a:t>&lt;/script&gt;</a:t>
            </a:r>
          </a:p>
          <a:p>
            <a:pPr marL="0" indent="0">
              <a:buNone/>
            </a:pPr>
            <a:r>
              <a:rPr lang="en-US" sz="1600" dirty="0"/>
              <a:t>&lt;/head&gt;</a:t>
            </a:r>
          </a:p>
          <a:p>
            <a:pPr marL="0" indent="0">
              <a:buNone/>
            </a:pPr>
            <a:r>
              <a:rPr lang="en-US" sz="1600" dirty="0"/>
              <a:t>&lt;body&gt;</a:t>
            </a:r>
          </a:p>
          <a:p>
            <a:pPr marL="0" indent="0">
              <a:buNone/>
            </a:pPr>
            <a:r>
              <a:rPr lang="en-US" sz="1600" dirty="0" smtClean="0"/>
              <a:t>&lt;</a:t>
            </a:r>
            <a:r>
              <a:rPr lang="en-US" sz="1600" dirty="0"/>
              <a:t>h2 </a:t>
            </a:r>
            <a:r>
              <a:rPr lang="en-US" sz="1600" dirty="0">
                <a:solidFill>
                  <a:srgbClr val="0000FF"/>
                </a:solidFill>
              </a:rPr>
              <a:t>class="test"</a:t>
            </a:r>
            <a:r>
              <a:rPr lang="en-US" sz="1600" dirty="0"/>
              <a:t>&gt;This is a heading&lt;/h2&gt;</a:t>
            </a:r>
          </a:p>
          <a:p>
            <a:pPr marL="0" indent="0">
              <a:buNone/>
            </a:pPr>
            <a:r>
              <a:rPr lang="en-US" sz="1600" dirty="0" smtClean="0"/>
              <a:t>&lt;</a:t>
            </a:r>
            <a:r>
              <a:rPr lang="en-US" sz="1600" dirty="0"/>
              <a:t>p </a:t>
            </a:r>
            <a:r>
              <a:rPr lang="en-US" sz="1600" dirty="0">
                <a:solidFill>
                  <a:srgbClr val="0000FF"/>
                </a:solidFill>
              </a:rPr>
              <a:t>class="test"</a:t>
            </a:r>
            <a:r>
              <a:rPr lang="en-US" sz="1600" dirty="0"/>
              <a:t>&gt;This is a paragraph.&lt;/p&gt;</a:t>
            </a:r>
          </a:p>
          <a:p>
            <a:pPr marL="0" indent="0">
              <a:buNone/>
            </a:pPr>
            <a:r>
              <a:rPr lang="en-US" sz="1600" dirty="0"/>
              <a:t>&lt;p&gt;This is another paragraph.&lt;/p&gt;</a:t>
            </a:r>
          </a:p>
          <a:p>
            <a:pPr marL="0" indent="0">
              <a:buNone/>
            </a:pPr>
            <a:r>
              <a:rPr lang="en-US" sz="1600" dirty="0" smtClean="0"/>
              <a:t>&lt;/</a:t>
            </a:r>
            <a:r>
              <a:rPr lang="en-US" sz="1600" dirty="0"/>
              <a:t>body</a:t>
            </a:r>
            <a:r>
              <a:rPr lang="en-US" sz="1600" dirty="0" smtClean="0"/>
              <a:t>&gt; &lt;/</a:t>
            </a:r>
            <a:r>
              <a:rPr lang="en-US" sz="1600" dirty="0"/>
              <a:t>html&gt;</a:t>
            </a:r>
          </a:p>
          <a:p>
            <a:pPr marL="0" indent="0">
              <a:buNone/>
            </a:pPr>
            <a:endParaRPr lang="en-US" sz="1600" dirty="0"/>
          </a:p>
        </p:txBody>
      </p:sp>
      <p:sp>
        <p:nvSpPr>
          <p:cNvPr id="6" name="TextBox 5"/>
          <p:cNvSpPr txBox="1"/>
          <p:nvPr/>
        </p:nvSpPr>
        <p:spPr>
          <a:xfrm>
            <a:off x="6749122" y="3883683"/>
            <a:ext cx="979755" cy="369332"/>
          </a:xfrm>
          <a:prstGeom prst="rect">
            <a:avLst/>
          </a:prstGeom>
          <a:noFill/>
        </p:spPr>
        <p:txBody>
          <a:bodyPr wrap="none" rtlCol="0">
            <a:spAutoFit/>
          </a:bodyPr>
          <a:lstStyle/>
          <a:p>
            <a:r>
              <a:rPr lang="en-US" u="sng" dirty="0" err="1" smtClean="0">
                <a:solidFill>
                  <a:srgbClr val="0000FF"/>
                </a:solidFill>
              </a:rPr>
              <a:t>OutPut</a:t>
            </a:r>
            <a:endParaRPr lang="en-US" u="sng" dirty="0">
              <a:solidFill>
                <a:srgbClr val="0000FF"/>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324350"/>
            <a:ext cx="19526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729824B7-A712-45D1-B114-3E9AABC57591}"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7" name="Slide Number Placeholder 6"/>
          <p:cNvSpPr>
            <a:spLocks noGrp="1"/>
          </p:cNvSpPr>
          <p:nvPr>
            <p:ph type="sldNum" sz="quarter" idx="12"/>
          </p:nvPr>
        </p:nvSpPr>
        <p:spPr/>
        <p:txBody>
          <a:bodyPr/>
          <a:lstStyle/>
          <a:p>
            <a:fld id="{2ED73F9A-5F18-425F-BF23-207EF2F53D59}" type="slidenum">
              <a:rPr lang="en-US" smtClean="0"/>
              <a:t>37</a:t>
            </a:fld>
            <a:endParaRPr lang="en-US"/>
          </a:p>
        </p:txBody>
      </p:sp>
    </p:spTree>
    <p:extLst>
      <p:ext uri="{BB962C8B-B14F-4D97-AF65-F5344CB8AC3E}">
        <p14:creationId xmlns:p14="http://schemas.microsoft.com/office/powerpoint/2010/main" val="1247304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Class Selector: Example</a:t>
            </a:r>
            <a:endParaRPr lang="en-US" dirty="0"/>
          </a:p>
        </p:txBody>
      </p:sp>
      <p:sp>
        <p:nvSpPr>
          <p:cNvPr id="3" name="Content Placeholder 2"/>
          <p:cNvSpPr>
            <a:spLocks noGrp="1"/>
          </p:cNvSpPr>
          <p:nvPr>
            <p:ph idx="1"/>
          </p:nvPr>
        </p:nvSpPr>
        <p:spPr>
          <a:xfrm>
            <a:off x="666750" y="1219200"/>
            <a:ext cx="8001000" cy="5029200"/>
          </a:xfrm>
        </p:spPr>
        <p:txBody>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&lt;script </a:t>
            </a:r>
            <a:r>
              <a:rPr lang="en-US" sz="1600" dirty="0" err="1"/>
              <a:t>src</a:t>
            </a:r>
            <a:r>
              <a:rPr lang="en-US" sz="1600" dirty="0"/>
              <a:t>="https://ajax.googleapis.com/ajax/libs/</a:t>
            </a:r>
            <a:r>
              <a:rPr lang="en-US" sz="1600" dirty="0" err="1"/>
              <a:t>jquery</a:t>
            </a:r>
            <a:r>
              <a:rPr lang="en-US" sz="1600" dirty="0"/>
              <a:t>/1.12.4/jquery.min.js</a:t>
            </a:r>
            <a:r>
              <a:rPr lang="en-US" sz="1600" dirty="0" smtClean="0"/>
              <a:t>"&gt;</a:t>
            </a:r>
          </a:p>
          <a:p>
            <a:pPr marL="0" indent="0">
              <a:buNone/>
            </a:pPr>
            <a:r>
              <a:rPr lang="en-US" sz="1600" dirty="0" smtClean="0"/>
              <a:t>&lt;/</a:t>
            </a:r>
            <a:r>
              <a:rPr lang="en-US" sz="1600" dirty="0"/>
              <a:t>script&gt;</a:t>
            </a:r>
          </a:p>
          <a:p>
            <a:pPr marL="0" indent="0">
              <a:buNone/>
            </a:pPr>
            <a:r>
              <a:rPr lang="en-US" sz="1600" dirty="0"/>
              <a:t>&lt;script&gt;</a:t>
            </a:r>
          </a:p>
          <a:p>
            <a:pPr marL="0" indent="0">
              <a:buNone/>
            </a:pPr>
            <a:r>
              <a:rPr lang="en-US" sz="1600" dirty="0"/>
              <a:t>$(document).ready(function(){</a:t>
            </a:r>
          </a:p>
          <a:p>
            <a:pPr marL="0" indent="0">
              <a:buNone/>
            </a:pPr>
            <a:r>
              <a:rPr lang="en-US" sz="1600" dirty="0"/>
              <a:t>    </a:t>
            </a:r>
            <a:r>
              <a:rPr lang="en-US" sz="1600" dirty="0" smtClean="0"/>
              <a:t>$("</a:t>
            </a:r>
            <a:r>
              <a:rPr lang="en-US" sz="1600" dirty="0" smtClean="0">
                <a:solidFill>
                  <a:srgbClr val="0000FF"/>
                </a:solidFill>
              </a:rPr>
              <a:t>.test</a:t>
            </a:r>
            <a:r>
              <a:rPr lang="en-US" sz="1600" dirty="0" smtClean="0"/>
              <a:t>").</a:t>
            </a:r>
            <a:r>
              <a:rPr lang="en-US" sz="1600" dirty="0"/>
              <a:t>hide();</a:t>
            </a:r>
          </a:p>
          <a:p>
            <a:pPr marL="0" indent="0">
              <a:buNone/>
            </a:pPr>
            <a:r>
              <a:rPr lang="en-US" sz="1600" dirty="0"/>
              <a:t>});</a:t>
            </a:r>
          </a:p>
          <a:p>
            <a:pPr marL="0" indent="0">
              <a:buNone/>
            </a:pPr>
            <a:r>
              <a:rPr lang="en-US" sz="1600" dirty="0"/>
              <a:t>&lt;/script&gt;</a:t>
            </a:r>
          </a:p>
          <a:p>
            <a:pPr marL="0" indent="0">
              <a:buNone/>
            </a:pPr>
            <a:r>
              <a:rPr lang="en-US" sz="1600" dirty="0"/>
              <a:t>&lt;/head&gt;</a:t>
            </a:r>
          </a:p>
          <a:p>
            <a:pPr marL="0" indent="0">
              <a:buNone/>
            </a:pPr>
            <a:r>
              <a:rPr lang="en-US" sz="1600" dirty="0"/>
              <a:t>&lt;body&gt;</a:t>
            </a:r>
          </a:p>
          <a:p>
            <a:pPr marL="0" indent="0">
              <a:buNone/>
            </a:pPr>
            <a:r>
              <a:rPr lang="en-US" sz="1600" dirty="0" smtClean="0"/>
              <a:t>&lt;</a:t>
            </a:r>
            <a:r>
              <a:rPr lang="en-US" sz="1600" dirty="0"/>
              <a:t>h2 </a:t>
            </a:r>
            <a:r>
              <a:rPr lang="en-US" sz="1600" dirty="0">
                <a:solidFill>
                  <a:srgbClr val="0000FF"/>
                </a:solidFill>
              </a:rPr>
              <a:t>class="test"</a:t>
            </a:r>
            <a:r>
              <a:rPr lang="en-US" sz="1600" dirty="0"/>
              <a:t>&gt;This is a heading&lt;/h2&gt;</a:t>
            </a:r>
          </a:p>
          <a:p>
            <a:pPr marL="0" indent="0">
              <a:buNone/>
            </a:pPr>
            <a:r>
              <a:rPr lang="en-US" sz="1600" dirty="0" smtClean="0"/>
              <a:t>&lt;</a:t>
            </a:r>
            <a:r>
              <a:rPr lang="en-US" sz="1600" dirty="0"/>
              <a:t>p </a:t>
            </a:r>
            <a:r>
              <a:rPr lang="en-US" sz="1600" dirty="0">
                <a:solidFill>
                  <a:srgbClr val="0000FF"/>
                </a:solidFill>
              </a:rPr>
              <a:t>class="test"</a:t>
            </a:r>
            <a:r>
              <a:rPr lang="en-US" sz="1600" dirty="0"/>
              <a:t>&gt;This is a paragraph.&lt;/p&gt;</a:t>
            </a:r>
          </a:p>
          <a:p>
            <a:pPr marL="0" indent="0">
              <a:buNone/>
            </a:pPr>
            <a:r>
              <a:rPr lang="en-US" sz="1600" dirty="0"/>
              <a:t>&lt;p&gt;This is another paragraph.&lt;/p&gt;</a:t>
            </a:r>
          </a:p>
          <a:p>
            <a:pPr marL="0" indent="0">
              <a:buNone/>
            </a:pPr>
            <a:r>
              <a:rPr lang="en-US" sz="1600" dirty="0" smtClean="0"/>
              <a:t>&lt;/</a:t>
            </a:r>
            <a:r>
              <a:rPr lang="en-US" sz="1600" dirty="0"/>
              <a:t>body</a:t>
            </a:r>
            <a:r>
              <a:rPr lang="en-US" sz="1600" dirty="0" smtClean="0"/>
              <a:t>&gt; &lt;/</a:t>
            </a:r>
            <a:r>
              <a:rPr lang="en-US" sz="1600" dirty="0"/>
              <a:t>html&gt;</a:t>
            </a:r>
          </a:p>
          <a:p>
            <a:pPr marL="0" indent="0">
              <a:buNone/>
            </a:pPr>
            <a:endParaRPr lang="en-US" sz="1600" dirty="0"/>
          </a:p>
        </p:txBody>
      </p:sp>
      <p:sp>
        <p:nvSpPr>
          <p:cNvPr id="6" name="TextBox 5"/>
          <p:cNvSpPr txBox="1"/>
          <p:nvPr/>
        </p:nvSpPr>
        <p:spPr>
          <a:xfrm>
            <a:off x="6749122" y="3883683"/>
            <a:ext cx="979755" cy="369332"/>
          </a:xfrm>
          <a:prstGeom prst="rect">
            <a:avLst/>
          </a:prstGeom>
          <a:noFill/>
        </p:spPr>
        <p:txBody>
          <a:bodyPr wrap="none" rtlCol="0">
            <a:spAutoFit/>
          </a:bodyPr>
          <a:lstStyle/>
          <a:p>
            <a:r>
              <a:rPr lang="en-US" u="sng" dirty="0" err="1" smtClean="0">
                <a:solidFill>
                  <a:srgbClr val="0000FF"/>
                </a:solidFill>
              </a:rPr>
              <a:t>OutPut</a:t>
            </a:r>
            <a:endParaRPr lang="en-US" u="sng" dirty="0">
              <a:solidFill>
                <a:srgbClr val="0000FF"/>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6" y="4287886"/>
            <a:ext cx="2290764" cy="436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AE76B0DD-9DE7-401A-BBCB-88EE9D297090}"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7" name="Slide Number Placeholder 6"/>
          <p:cNvSpPr>
            <a:spLocks noGrp="1"/>
          </p:cNvSpPr>
          <p:nvPr>
            <p:ph type="sldNum" sz="quarter" idx="12"/>
          </p:nvPr>
        </p:nvSpPr>
        <p:spPr/>
        <p:txBody>
          <a:bodyPr/>
          <a:lstStyle/>
          <a:p>
            <a:fld id="{2ED73F9A-5F18-425F-BF23-207EF2F53D59}" type="slidenum">
              <a:rPr lang="en-US" smtClean="0"/>
              <a:t>38</a:t>
            </a:fld>
            <a:endParaRPr lang="en-US"/>
          </a:p>
        </p:txBody>
      </p:sp>
    </p:spTree>
    <p:extLst>
      <p:ext uri="{BB962C8B-B14F-4D97-AF65-F5344CB8AC3E}">
        <p14:creationId xmlns:p14="http://schemas.microsoft.com/office/powerpoint/2010/main" val="4020218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jQuery Selectors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0758216"/>
              </p:ext>
            </p:extLst>
          </p:nvPr>
        </p:nvGraphicFramePr>
        <p:xfrm>
          <a:off x="609600" y="1600200"/>
          <a:ext cx="6172200" cy="1371600"/>
        </p:xfrm>
        <a:graphic>
          <a:graphicData uri="http://schemas.openxmlformats.org/drawingml/2006/table">
            <a:tbl>
              <a:tblPr firstRow="1" bandRow="1">
                <a:tableStyleId>{5C22544A-7EE6-4342-B048-85BDC9FD1C3A}</a:tableStyleId>
              </a:tblPr>
              <a:tblGrid>
                <a:gridCol w="3352800"/>
                <a:gridCol w="2819400"/>
              </a:tblGrid>
              <a:tr h="370840">
                <a:tc>
                  <a:txBody>
                    <a:bodyPr/>
                    <a:lstStyle/>
                    <a:p>
                      <a:r>
                        <a:rPr lang="en-US" sz="2400" b="0" dirty="0" smtClean="0">
                          <a:solidFill>
                            <a:schemeClr val="tx1"/>
                          </a:solidFill>
                        </a:rPr>
                        <a:t>Element Selector</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dirty="0" smtClean="0">
                          <a:solidFill>
                            <a:schemeClr val="tx1"/>
                          </a:solidFill>
                        </a:rPr>
                        <a:t> $(“p”)</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b="0" dirty="0" smtClean="0">
                          <a:solidFill>
                            <a:schemeClr val="tx1"/>
                          </a:solidFill>
                        </a:rPr>
                        <a:t>Id Selector</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dirty="0" smtClean="0">
                          <a:solidFill>
                            <a:schemeClr val="tx1"/>
                          </a:solidFill>
                        </a:rPr>
                        <a:t>$(“#test”)</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5120">
                <a:tc>
                  <a:txBody>
                    <a:bodyPr/>
                    <a:lstStyle/>
                    <a:p>
                      <a:r>
                        <a:rPr lang="en-US" sz="2400" b="0" dirty="0" smtClean="0">
                          <a:solidFill>
                            <a:schemeClr val="tx1"/>
                          </a:solidFill>
                        </a:rPr>
                        <a:t>Class </a:t>
                      </a:r>
                      <a:r>
                        <a:rPr lang="en-US" sz="2400" b="0" dirty="0" err="1" smtClean="0">
                          <a:solidFill>
                            <a:schemeClr val="tx1"/>
                          </a:solidFill>
                        </a:rPr>
                        <a:t>Slector</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dirty="0" smtClean="0">
                          <a:solidFill>
                            <a:schemeClr val="tx1"/>
                          </a:solidFill>
                        </a:rPr>
                        <a:t>$(“.test”)</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Date Placeholder 2"/>
          <p:cNvSpPr>
            <a:spLocks noGrp="1"/>
          </p:cNvSpPr>
          <p:nvPr>
            <p:ph type="dt" sz="half" idx="10"/>
          </p:nvPr>
        </p:nvSpPr>
        <p:spPr/>
        <p:txBody>
          <a:bodyPr/>
          <a:lstStyle/>
          <a:p>
            <a:fld id="{55236A6A-91B5-4F1B-9A56-A1DA3184C9A9}"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39</a:t>
            </a:fld>
            <a:endParaRPr lang="en-US"/>
          </a:p>
        </p:txBody>
      </p:sp>
    </p:spTree>
    <p:extLst>
      <p:ext uri="{BB962C8B-B14F-4D97-AF65-F5344CB8AC3E}">
        <p14:creationId xmlns:p14="http://schemas.microsoft.com/office/powerpoint/2010/main" val="11030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JavaScript do ?</a:t>
            </a:r>
            <a:endParaRPr lang="en-US" dirty="0"/>
          </a:p>
        </p:txBody>
      </p:sp>
      <p:sp>
        <p:nvSpPr>
          <p:cNvPr id="3" name="Content Placeholder 2"/>
          <p:cNvSpPr>
            <a:spLocks noGrp="1"/>
          </p:cNvSpPr>
          <p:nvPr>
            <p:ph idx="1"/>
          </p:nvPr>
        </p:nvSpPr>
        <p:spPr/>
        <p:txBody>
          <a:bodyPr/>
          <a:lstStyle/>
          <a:p>
            <a:r>
              <a:rPr lang="en-US" dirty="0"/>
              <a:t>JavaScript can change HTML content</a:t>
            </a:r>
          </a:p>
          <a:p>
            <a:r>
              <a:rPr lang="en-US" dirty="0"/>
              <a:t>JavaScript can change CSS style</a:t>
            </a:r>
          </a:p>
          <a:p>
            <a:r>
              <a:rPr lang="en-US" dirty="0"/>
              <a:t>JavaScript can validate input</a:t>
            </a:r>
          </a:p>
          <a:p>
            <a:r>
              <a:rPr lang="en-US" dirty="0" smtClean="0"/>
              <a:t>JavaScript </a:t>
            </a:r>
            <a:r>
              <a:rPr lang="en-US" dirty="0"/>
              <a:t>can change HTML </a:t>
            </a:r>
            <a:r>
              <a:rPr lang="en-US" dirty="0" smtClean="0"/>
              <a:t>attributes</a:t>
            </a:r>
            <a:endParaRPr lang="en-US" dirty="0"/>
          </a:p>
        </p:txBody>
      </p:sp>
      <p:sp>
        <p:nvSpPr>
          <p:cNvPr id="4" name="Date Placeholder 3"/>
          <p:cNvSpPr>
            <a:spLocks noGrp="1"/>
          </p:cNvSpPr>
          <p:nvPr>
            <p:ph type="dt" sz="half" idx="10"/>
          </p:nvPr>
        </p:nvSpPr>
        <p:spPr/>
        <p:txBody>
          <a:bodyPr/>
          <a:lstStyle/>
          <a:p>
            <a:fld id="{911527ED-2585-4A3A-8AFF-D340653B9C05}" type="datetime3">
              <a:rPr lang="en-US" smtClean="0"/>
              <a:t>8 August 2016</a:t>
            </a:fld>
            <a:endParaRPr lang="en-US"/>
          </a:p>
        </p:txBody>
      </p:sp>
      <p:sp>
        <p:nvSpPr>
          <p:cNvPr id="5" name="Footer Placeholder 4"/>
          <p:cNvSpPr>
            <a:spLocks noGrp="1"/>
          </p:cNvSpPr>
          <p:nvPr>
            <p:ph type="ftr" sz="quarter" idx="11"/>
          </p:nvPr>
        </p:nvSpPr>
        <p:spPr/>
        <p:txBody>
          <a:bodyPr/>
          <a:lstStyle/>
          <a:p>
            <a:r>
              <a:rPr lang="en-US" smtClean="0"/>
              <a:t>CSE, BMSCE</a:t>
            </a:r>
            <a:endParaRPr lang="en-US"/>
          </a:p>
        </p:txBody>
      </p:sp>
      <p:sp>
        <p:nvSpPr>
          <p:cNvPr id="6" name="Slide Number Placeholder 5"/>
          <p:cNvSpPr>
            <a:spLocks noGrp="1"/>
          </p:cNvSpPr>
          <p:nvPr>
            <p:ph type="sldNum" sz="quarter" idx="12"/>
          </p:nvPr>
        </p:nvSpPr>
        <p:spPr/>
        <p:txBody>
          <a:bodyPr/>
          <a:lstStyle/>
          <a:p>
            <a:fld id="{725C0B55-944E-48CF-A318-83E781F5DF7B}" type="slidenum">
              <a:rPr lang="en-US" smtClean="0"/>
              <a:pPr/>
              <a:t>4</a:t>
            </a:fld>
            <a:endParaRPr lang="en-US"/>
          </a:p>
        </p:txBody>
      </p:sp>
    </p:spTree>
    <p:extLst>
      <p:ext uri="{BB962C8B-B14F-4D97-AF65-F5344CB8AC3E}">
        <p14:creationId xmlns:p14="http://schemas.microsoft.com/office/powerpoint/2010/main" val="10488086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Practice Programs To Do</a:t>
            </a:r>
            <a:endParaRPr lang="en-US" dirty="0"/>
          </a:p>
        </p:txBody>
      </p:sp>
      <p:sp>
        <p:nvSpPr>
          <p:cNvPr id="3" name="Subtitle 2"/>
          <p:cNvSpPr>
            <a:spLocks noGrp="1"/>
          </p:cNvSpPr>
          <p:nvPr>
            <p:ph type="subTitle" idx="1"/>
          </p:nvPr>
        </p:nvSpPr>
        <p:spPr/>
        <p:txBody>
          <a:bodyPr/>
          <a:lstStyle/>
          <a:p>
            <a:r>
              <a:rPr lang="en-US" sz="2400" dirty="0" smtClean="0"/>
              <a:t>Go through the file ”jQuery-Selectors-</a:t>
            </a:r>
            <a:r>
              <a:rPr lang="en-US" sz="2400" dirty="0" err="1" smtClean="0"/>
              <a:t>Practicse</a:t>
            </a:r>
            <a:r>
              <a:rPr lang="en-US" sz="2400" dirty="0" smtClean="0"/>
              <a:t>-Program” and</a:t>
            </a:r>
          </a:p>
          <a:p>
            <a:r>
              <a:rPr lang="en-US" sz="2400" dirty="0" smtClean="0"/>
              <a:t>Complete writing the programs</a:t>
            </a:r>
            <a:endParaRPr lang="en-US" sz="2400" dirty="0"/>
          </a:p>
        </p:txBody>
      </p:sp>
      <p:sp>
        <p:nvSpPr>
          <p:cNvPr id="4" name="Date Placeholder 3"/>
          <p:cNvSpPr>
            <a:spLocks noGrp="1"/>
          </p:cNvSpPr>
          <p:nvPr>
            <p:ph type="dt" sz="half" idx="10"/>
          </p:nvPr>
        </p:nvSpPr>
        <p:spPr/>
        <p:txBody>
          <a:bodyPr/>
          <a:lstStyle/>
          <a:p>
            <a:fld id="{FD3FADF6-E17E-48D6-AABE-573C7D1FFDD5}"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40</a:t>
            </a:fld>
            <a:endParaRPr lang="en-US"/>
          </a:p>
        </p:txBody>
      </p:sp>
    </p:spTree>
    <p:extLst>
      <p:ext uri="{BB962C8B-B14F-4D97-AF65-F5344CB8AC3E}">
        <p14:creationId xmlns:p14="http://schemas.microsoft.com/office/powerpoint/2010/main" val="407665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 for Listening</a:t>
            </a:r>
            <a:endParaRPr lang="en-US" dirty="0"/>
          </a:p>
        </p:txBody>
      </p:sp>
      <p:sp>
        <p:nvSpPr>
          <p:cNvPr id="3" name="Subtitle 2"/>
          <p:cNvSpPr>
            <a:spLocks noGrp="1"/>
          </p:cNvSpPr>
          <p:nvPr>
            <p:ph type="subTitle" idx="1"/>
          </p:nvPr>
        </p:nvSpPr>
        <p:spPr/>
        <p:txBody>
          <a:bodyPr/>
          <a:lstStyle/>
          <a:p>
            <a:endParaRPr lang="en-US" sz="2400" dirty="0"/>
          </a:p>
        </p:txBody>
      </p:sp>
      <p:sp>
        <p:nvSpPr>
          <p:cNvPr id="4" name="Date Placeholder 3"/>
          <p:cNvSpPr>
            <a:spLocks noGrp="1"/>
          </p:cNvSpPr>
          <p:nvPr>
            <p:ph type="dt" sz="half" idx="10"/>
          </p:nvPr>
        </p:nvSpPr>
        <p:spPr/>
        <p:txBody>
          <a:bodyPr/>
          <a:lstStyle/>
          <a:p>
            <a:fld id="{39D0675F-D069-4EF8-A3A9-729C9BF51829}"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41</a:t>
            </a:fld>
            <a:endParaRPr lang="en-US"/>
          </a:p>
        </p:txBody>
      </p:sp>
    </p:spTree>
    <p:extLst>
      <p:ext uri="{BB962C8B-B14F-4D97-AF65-F5344CB8AC3E}">
        <p14:creationId xmlns:p14="http://schemas.microsoft.com/office/powerpoint/2010/main" val="691094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JavaScript Program</a:t>
            </a:r>
            <a:endParaRPr lang="en-US" dirty="0"/>
          </a:p>
        </p:txBody>
      </p:sp>
      <p:sp>
        <p:nvSpPr>
          <p:cNvPr id="4" name="Rectangle 3"/>
          <p:cNvSpPr/>
          <p:nvPr/>
        </p:nvSpPr>
        <p:spPr bwMode="auto">
          <a:xfrm>
            <a:off x="419100" y="1562100"/>
            <a:ext cx="5486400" cy="2438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solidFill>
                  <a:srgbClr val="0000FF"/>
                </a:solidFill>
                <a:latin typeface="Verdana" pitchFamily="34" charset="0"/>
              </a:rPr>
              <a:t>&lt;!DOCTYPE html&gt;</a:t>
            </a:r>
          </a:p>
          <a:p>
            <a:pPr eaLnBrk="0" fontAlgn="base" hangingPunct="0">
              <a:spcBef>
                <a:spcPct val="0"/>
              </a:spcBef>
              <a:spcAft>
                <a:spcPct val="0"/>
              </a:spcAft>
            </a:pPr>
            <a:r>
              <a:rPr lang="en-US" dirty="0">
                <a:solidFill>
                  <a:srgbClr val="0000FF"/>
                </a:solidFill>
                <a:latin typeface="Verdana" pitchFamily="34" charset="0"/>
              </a:rPr>
              <a:t>&lt;html&gt;</a:t>
            </a:r>
          </a:p>
          <a:p>
            <a:pPr eaLnBrk="0" fontAlgn="base" hangingPunct="0">
              <a:spcBef>
                <a:spcPct val="0"/>
              </a:spcBef>
              <a:spcAft>
                <a:spcPct val="0"/>
              </a:spcAft>
            </a:pPr>
            <a:r>
              <a:rPr lang="en-US" dirty="0">
                <a:solidFill>
                  <a:srgbClr val="0000FF"/>
                </a:solidFill>
                <a:latin typeface="Verdana" pitchFamily="34" charset="0"/>
              </a:rPr>
              <a:t>&lt;body&gt;</a:t>
            </a:r>
          </a:p>
          <a:p>
            <a:pPr eaLnBrk="0" fontAlgn="base" hangingPunct="0">
              <a:spcBef>
                <a:spcPct val="0"/>
              </a:spcBef>
              <a:spcAft>
                <a:spcPct val="0"/>
              </a:spcAft>
            </a:pPr>
            <a:r>
              <a:rPr lang="en-US" dirty="0">
                <a:solidFill>
                  <a:srgbClr val="C00000"/>
                </a:solidFill>
                <a:latin typeface="Verdana" pitchFamily="34" charset="0"/>
              </a:rPr>
              <a:t>&lt;script type="text/</a:t>
            </a:r>
            <a:r>
              <a:rPr lang="en-US" dirty="0" err="1">
                <a:solidFill>
                  <a:srgbClr val="C00000"/>
                </a:solidFill>
                <a:latin typeface="Verdana" pitchFamily="34" charset="0"/>
              </a:rPr>
              <a:t>javascript</a:t>
            </a:r>
            <a:r>
              <a:rPr lang="en-US" dirty="0">
                <a:solidFill>
                  <a:srgbClr val="C00000"/>
                </a:solidFill>
                <a:latin typeface="Verdana" pitchFamily="34" charset="0"/>
              </a:rPr>
              <a:t>"&gt;</a:t>
            </a:r>
          </a:p>
          <a:p>
            <a:pPr eaLnBrk="0" fontAlgn="base" hangingPunct="0">
              <a:spcBef>
                <a:spcPct val="0"/>
              </a:spcBef>
              <a:spcAft>
                <a:spcPct val="0"/>
              </a:spcAft>
            </a:pPr>
            <a:r>
              <a:rPr lang="en-US" dirty="0" err="1">
                <a:latin typeface="Verdana" pitchFamily="34" charset="0"/>
              </a:rPr>
              <a:t>document.write</a:t>
            </a:r>
            <a:r>
              <a:rPr lang="en-US" dirty="0">
                <a:latin typeface="Verdana" pitchFamily="34" charset="0"/>
              </a:rPr>
              <a:t>("First Java Script Program");</a:t>
            </a:r>
          </a:p>
          <a:p>
            <a:pPr eaLnBrk="0" fontAlgn="base" hangingPunct="0">
              <a:spcBef>
                <a:spcPct val="0"/>
              </a:spcBef>
              <a:spcAft>
                <a:spcPct val="0"/>
              </a:spcAft>
            </a:pPr>
            <a:r>
              <a:rPr lang="en-US" dirty="0">
                <a:solidFill>
                  <a:srgbClr val="C00000"/>
                </a:solidFill>
                <a:latin typeface="Verdana" pitchFamily="34" charset="0"/>
              </a:rPr>
              <a:t>&lt;/script&gt;</a:t>
            </a:r>
          </a:p>
          <a:p>
            <a:pPr eaLnBrk="0" fontAlgn="base" hangingPunct="0">
              <a:spcBef>
                <a:spcPct val="0"/>
              </a:spcBef>
              <a:spcAft>
                <a:spcPct val="0"/>
              </a:spcAft>
            </a:pPr>
            <a:r>
              <a:rPr lang="en-US" dirty="0">
                <a:solidFill>
                  <a:srgbClr val="0000FF"/>
                </a:solidFill>
                <a:latin typeface="Verdana" pitchFamily="34" charset="0"/>
              </a:rPr>
              <a:t>&lt;/body&gt;</a:t>
            </a:r>
          </a:p>
          <a:p>
            <a:pPr eaLnBrk="0" fontAlgn="base" hangingPunct="0">
              <a:spcBef>
                <a:spcPct val="0"/>
              </a:spcBef>
              <a:spcAft>
                <a:spcPct val="0"/>
              </a:spcAft>
            </a:pPr>
            <a:r>
              <a:rPr lang="en-US" dirty="0">
                <a:solidFill>
                  <a:srgbClr val="0000FF"/>
                </a:solidFill>
                <a:latin typeface="Verdana" pitchFamily="34" charset="0"/>
              </a:rPr>
              <a:t>&lt;/html&gt;</a:t>
            </a:r>
            <a:endParaRPr kumimoji="0" lang="en-US" sz="1800" b="0" i="0" u="none" strike="noStrike" cap="none" normalizeH="0" baseline="0" dirty="0" smtClean="0">
              <a:ln>
                <a:noFill/>
              </a:ln>
              <a:solidFill>
                <a:srgbClr val="0000FF"/>
              </a:solidFill>
              <a:effectLst/>
              <a:latin typeface="Verdana" pitchFamily="34" charset="0"/>
            </a:endParaRPr>
          </a:p>
        </p:txBody>
      </p:sp>
      <p:sp>
        <p:nvSpPr>
          <p:cNvPr id="5" name="TextBox 4"/>
          <p:cNvSpPr txBox="1"/>
          <p:nvPr/>
        </p:nvSpPr>
        <p:spPr>
          <a:xfrm>
            <a:off x="838200" y="1230868"/>
            <a:ext cx="3246466" cy="307777"/>
          </a:xfrm>
          <a:prstGeom prst="rect">
            <a:avLst/>
          </a:prstGeom>
          <a:noFill/>
        </p:spPr>
        <p:txBody>
          <a:bodyPr wrap="none" rtlCol="0">
            <a:spAutoFit/>
          </a:bodyPr>
          <a:lstStyle/>
          <a:p>
            <a:r>
              <a:rPr lang="en-US" sz="1400" dirty="0" smtClean="0"/>
              <a:t>Example2_First_JS_Program.html</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267200"/>
            <a:ext cx="41338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9890FD84-D8F4-426A-85A0-4DE24B22B74A}" type="datetime3">
              <a:rPr lang="en-US" smtClean="0"/>
              <a:t>8 August 2016</a:t>
            </a:fld>
            <a:endParaRPr lang="en-US"/>
          </a:p>
        </p:txBody>
      </p:sp>
      <p:sp>
        <p:nvSpPr>
          <p:cNvPr id="6" name="Footer Placeholder 5"/>
          <p:cNvSpPr>
            <a:spLocks noGrp="1"/>
          </p:cNvSpPr>
          <p:nvPr>
            <p:ph type="ftr" sz="quarter" idx="11"/>
          </p:nvPr>
        </p:nvSpPr>
        <p:spPr/>
        <p:txBody>
          <a:bodyPr/>
          <a:lstStyle/>
          <a:p>
            <a:r>
              <a:rPr lang="en-US" smtClean="0"/>
              <a:t>CSE, BMSCE</a:t>
            </a:r>
            <a:endParaRPr lang="en-US"/>
          </a:p>
        </p:txBody>
      </p:sp>
      <p:sp>
        <p:nvSpPr>
          <p:cNvPr id="7" name="Slide Number Placeholder 6"/>
          <p:cNvSpPr>
            <a:spLocks noGrp="1"/>
          </p:cNvSpPr>
          <p:nvPr>
            <p:ph type="sldNum" sz="quarter" idx="12"/>
          </p:nvPr>
        </p:nvSpPr>
        <p:spPr/>
        <p:txBody>
          <a:bodyPr/>
          <a:lstStyle/>
          <a:p>
            <a:fld id="{725C0B55-944E-48CF-A318-83E781F5DF7B}" type="slidenum">
              <a:rPr lang="en-US" smtClean="0"/>
              <a:pPr/>
              <a:t>5</a:t>
            </a:fld>
            <a:endParaRPr lang="en-US"/>
          </a:p>
        </p:txBody>
      </p:sp>
    </p:spTree>
    <p:extLst>
      <p:ext uri="{BB962C8B-B14F-4D97-AF65-F5344CB8AC3E}">
        <p14:creationId xmlns:p14="http://schemas.microsoft.com/office/powerpoint/2010/main" val="192111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jQuery ?</a:t>
            </a:r>
            <a:endParaRPr lang="en-US" dirty="0"/>
          </a:p>
        </p:txBody>
      </p:sp>
      <p:sp>
        <p:nvSpPr>
          <p:cNvPr id="3" name="Content Placeholder 2"/>
          <p:cNvSpPr>
            <a:spLocks noGrp="1"/>
          </p:cNvSpPr>
          <p:nvPr>
            <p:ph idx="1"/>
          </p:nvPr>
        </p:nvSpPr>
        <p:spPr/>
        <p:txBody>
          <a:bodyPr/>
          <a:lstStyle/>
          <a:p>
            <a:r>
              <a:rPr lang="en-US" sz="1800" dirty="0"/>
              <a:t>jQuery is a lightweight, "write less, do more", JavaScript library.</a:t>
            </a:r>
          </a:p>
          <a:p>
            <a:r>
              <a:rPr lang="en-US" sz="1800" dirty="0"/>
              <a:t>The purpose of jQuery is to make it much easier to use JavaScript on your website.</a:t>
            </a:r>
          </a:p>
          <a:p>
            <a:pPr marL="0" indent="0">
              <a:buNone/>
            </a:pPr>
            <a:endParaRPr lang="en-US" sz="1800" dirty="0" smtClean="0"/>
          </a:p>
          <a:p>
            <a:pPr marL="0" indent="0">
              <a:buNone/>
            </a:pPr>
            <a:r>
              <a:rPr lang="en-US" sz="1800" dirty="0"/>
              <a:t>For Example, </a:t>
            </a:r>
            <a:r>
              <a:rPr lang="en-US" sz="1800" dirty="0" smtClean="0"/>
              <a:t> </a:t>
            </a:r>
            <a:r>
              <a:rPr lang="en-US" sz="1800" b="1" dirty="0" smtClean="0"/>
              <a:t>Changing </a:t>
            </a:r>
            <a:r>
              <a:rPr lang="en-US" sz="1800" b="1" dirty="0"/>
              <a:t>the background color of a body tag</a:t>
            </a:r>
          </a:p>
        </p:txBody>
      </p:sp>
      <p:sp>
        <p:nvSpPr>
          <p:cNvPr id="4" name="Rectangle 3"/>
          <p:cNvSpPr/>
          <p:nvPr/>
        </p:nvSpPr>
        <p:spPr bwMode="auto">
          <a:xfrm>
            <a:off x="2313296" y="5426122"/>
            <a:ext cx="4648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Verdana" pitchFamily="34" charset="0"/>
              </a:rPr>
              <a:t> </a:t>
            </a:r>
            <a:r>
              <a:rPr lang="en-US" dirty="0" smtClean="0">
                <a:latin typeface="Verdana" pitchFamily="34" charset="0"/>
              </a:rPr>
              <a:t>(</a:t>
            </a:r>
            <a:r>
              <a:rPr lang="en-US" dirty="0">
                <a:latin typeface="Verdana" pitchFamily="34" charset="0"/>
              </a:rPr>
              <a:t>'body').</a:t>
            </a:r>
            <a:r>
              <a:rPr lang="en-US" dirty="0" err="1">
                <a:latin typeface="Verdana" pitchFamily="34" charset="0"/>
              </a:rPr>
              <a:t>css</a:t>
            </a:r>
            <a:r>
              <a:rPr lang="en-US" dirty="0">
                <a:latin typeface="Verdana" pitchFamily="34" charset="0"/>
              </a:rPr>
              <a:t>('background', </a:t>
            </a:r>
            <a:r>
              <a:rPr lang="en-US" dirty="0" smtClean="0">
                <a:latin typeface="Verdana" pitchFamily="34" charset="0"/>
              </a:rPr>
              <a:t>‘red'); </a:t>
            </a:r>
            <a:endParaRPr kumimoji="0" lang="en-US" sz="1800" b="0" i="0" u="none" strike="noStrike" cap="none" normalizeH="0" baseline="0" dirty="0" smtClean="0">
              <a:ln>
                <a:noFill/>
              </a:ln>
              <a:solidFill>
                <a:schemeClr val="tx1"/>
              </a:solidFill>
              <a:effectLst/>
              <a:latin typeface="Verdana" pitchFamily="34" charset="0"/>
            </a:endParaRPr>
          </a:p>
        </p:txBody>
      </p:sp>
      <p:sp>
        <p:nvSpPr>
          <p:cNvPr id="5" name="Rectangle 4"/>
          <p:cNvSpPr/>
          <p:nvPr/>
        </p:nvSpPr>
        <p:spPr bwMode="auto">
          <a:xfrm>
            <a:off x="2428907" y="3657600"/>
            <a:ext cx="5334000" cy="1295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Verdana" pitchFamily="34" charset="0"/>
              </a:rPr>
              <a:t> </a:t>
            </a:r>
            <a:r>
              <a:rPr lang="en-US" dirty="0" smtClean="0">
                <a:latin typeface="Verdana" pitchFamily="34" charset="0"/>
              </a:rPr>
              <a:t>function </a:t>
            </a:r>
            <a:r>
              <a:rPr lang="en-US" dirty="0" err="1" smtClean="0">
                <a:latin typeface="Verdana" pitchFamily="34" charset="0"/>
              </a:rPr>
              <a:t>changeBackground</a:t>
            </a:r>
            <a:r>
              <a:rPr lang="en-US" dirty="0" smtClean="0">
                <a:latin typeface="Verdana" pitchFamily="34" charset="0"/>
              </a:rPr>
              <a:t>(color) {</a:t>
            </a:r>
          </a:p>
          <a:p>
            <a:pPr eaLnBrk="0" fontAlgn="base" hangingPunct="0">
              <a:spcBef>
                <a:spcPct val="0"/>
              </a:spcBef>
              <a:spcAft>
                <a:spcPct val="0"/>
              </a:spcAft>
            </a:pPr>
            <a:r>
              <a:rPr lang="en-US" dirty="0" smtClean="0">
                <a:latin typeface="Verdana" pitchFamily="34" charset="0"/>
              </a:rPr>
              <a:t>   </a:t>
            </a:r>
            <a:r>
              <a:rPr lang="en-US" dirty="0" err="1" smtClean="0">
                <a:latin typeface="Verdana" pitchFamily="34" charset="0"/>
              </a:rPr>
              <a:t>document.body.style.background</a:t>
            </a:r>
            <a:r>
              <a:rPr lang="en-US" dirty="0" smtClean="0">
                <a:latin typeface="Verdana" pitchFamily="34" charset="0"/>
              </a:rPr>
              <a:t> = color;</a:t>
            </a:r>
          </a:p>
          <a:p>
            <a:pPr eaLnBrk="0" fontAlgn="base" hangingPunct="0">
              <a:spcBef>
                <a:spcPct val="0"/>
              </a:spcBef>
              <a:spcAft>
                <a:spcPct val="0"/>
              </a:spcAft>
            </a:pPr>
            <a:r>
              <a:rPr lang="en-US" dirty="0" smtClean="0">
                <a:latin typeface="Verdana" pitchFamily="34" charset="0"/>
              </a:rPr>
              <a:t>}</a:t>
            </a:r>
          </a:p>
          <a:p>
            <a:pPr eaLnBrk="0" fontAlgn="base" hangingPunct="0">
              <a:spcBef>
                <a:spcPct val="0"/>
              </a:spcBef>
              <a:spcAft>
                <a:spcPct val="0"/>
              </a:spcAft>
            </a:pPr>
            <a:r>
              <a:rPr lang="en-US" dirty="0" err="1" smtClean="0">
                <a:latin typeface="Verdana" pitchFamily="34" charset="0"/>
              </a:rPr>
              <a:t>onload</a:t>
            </a:r>
            <a:r>
              <a:rPr lang="en-US" dirty="0" smtClean="0">
                <a:latin typeface="Verdana" pitchFamily="34" charset="0"/>
              </a:rPr>
              <a:t>="</a:t>
            </a:r>
            <a:r>
              <a:rPr lang="en-US" dirty="0" err="1" smtClean="0">
                <a:latin typeface="Verdana" pitchFamily="34" charset="0"/>
              </a:rPr>
              <a:t>changeBackground</a:t>
            </a:r>
            <a:r>
              <a:rPr lang="en-US" dirty="0" smtClean="0">
                <a:latin typeface="Verdana" pitchFamily="34" charset="0"/>
              </a:rPr>
              <a:t>('red');"</a:t>
            </a:r>
          </a:p>
        </p:txBody>
      </p:sp>
      <p:sp>
        <p:nvSpPr>
          <p:cNvPr id="6" name="TextBox 5"/>
          <p:cNvSpPr txBox="1"/>
          <p:nvPr/>
        </p:nvSpPr>
        <p:spPr>
          <a:xfrm>
            <a:off x="201128" y="3976048"/>
            <a:ext cx="2257349" cy="369332"/>
          </a:xfrm>
          <a:prstGeom prst="rect">
            <a:avLst/>
          </a:prstGeom>
          <a:noFill/>
        </p:spPr>
        <p:txBody>
          <a:bodyPr wrap="none" rtlCol="0">
            <a:spAutoFit/>
          </a:bodyPr>
          <a:lstStyle/>
          <a:p>
            <a:r>
              <a:rPr lang="en-US" dirty="0" smtClean="0"/>
              <a:t>Using </a:t>
            </a:r>
            <a:r>
              <a:rPr lang="en-US" b="1" dirty="0" smtClean="0"/>
              <a:t>JavaScript</a:t>
            </a:r>
            <a:endParaRPr lang="en-US" b="1" dirty="0"/>
          </a:p>
        </p:txBody>
      </p:sp>
      <p:sp>
        <p:nvSpPr>
          <p:cNvPr id="7" name="TextBox 6"/>
          <p:cNvSpPr txBox="1"/>
          <p:nvPr/>
        </p:nvSpPr>
        <p:spPr>
          <a:xfrm>
            <a:off x="533400" y="5498068"/>
            <a:ext cx="1782860" cy="369332"/>
          </a:xfrm>
          <a:prstGeom prst="rect">
            <a:avLst/>
          </a:prstGeom>
          <a:noFill/>
        </p:spPr>
        <p:txBody>
          <a:bodyPr wrap="none" rtlCol="0">
            <a:spAutoFit/>
          </a:bodyPr>
          <a:lstStyle/>
          <a:p>
            <a:r>
              <a:rPr lang="en-US" dirty="0" smtClean="0"/>
              <a:t>Using </a:t>
            </a:r>
            <a:r>
              <a:rPr lang="en-US" b="1" dirty="0" smtClean="0"/>
              <a:t>jQuery</a:t>
            </a:r>
            <a:endParaRPr lang="en-US" b="1" dirty="0"/>
          </a:p>
        </p:txBody>
      </p:sp>
      <p:sp>
        <p:nvSpPr>
          <p:cNvPr id="8" name="Date Placeholder 7"/>
          <p:cNvSpPr>
            <a:spLocks noGrp="1"/>
          </p:cNvSpPr>
          <p:nvPr>
            <p:ph type="dt" sz="half" idx="10"/>
          </p:nvPr>
        </p:nvSpPr>
        <p:spPr/>
        <p:txBody>
          <a:bodyPr/>
          <a:lstStyle/>
          <a:p>
            <a:fld id="{09118A68-20AE-4C73-9607-F68A311E8B08}" type="datetime1">
              <a:rPr lang="en-US" smtClean="0"/>
              <a:t>8/8/2016</a:t>
            </a:fld>
            <a:endParaRPr lang="en-US"/>
          </a:p>
        </p:txBody>
      </p:sp>
      <p:sp>
        <p:nvSpPr>
          <p:cNvPr id="9" name="Footer Placeholder 8"/>
          <p:cNvSpPr>
            <a:spLocks noGrp="1"/>
          </p:cNvSpPr>
          <p:nvPr>
            <p:ph type="ftr" sz="quarter" idx="11"/>
          </p:nvPr>
        </p:nvSpPr>
        <p:spPr/>
        <p:txBody>
          <a:bodyPr/>
          <a:lstStyle/>
          <a:p>
            <a:r>
              <a:rPr lang="en-US" smtClean="0"/>
              <a:t>jQuery Workshop, CSE, BMSCE</a:t>
            </a:r>
            <a:endParaRPr lang="en-US"/>
          </a:p>
        </p:txBody>
      </p:sp>
      <p:sp>
        <p:nvSpPr>
          <p:cNvPr id="10" name="Slide Number Placeholder 9"/>
          <p:cNvSpPr>
            <a:spLocks noGrp="1"/>
          </p:cNvSpPr>
          <p:nvPr>
            <p:ph type="sldNum" sz="quarter" idx="12"/>
          </p:nvPr>
        </p:nvSpPr>
        <p:spPr/>
        <p:txBody>
          <a:bodyPr/>
          <a:lstStyle/>
          <a:p>
            <a:fld id="{2ED73F9A-5F18-425F-BF23-207EF2F53D59}" type="slidenum">
              <a:rPr lang="en-US" smtClean="0"/>
              <a:t>6</a:t>
            </a:fld>
            <a:endParaRPr lang="en-US"/>
          </a:p>
        </p:txBody>
      </p:sp>
    </p:spTree>
    <p:extLst>
      <p:ext uri="{BB962C8B-B14F-4D97-AF65-F5344CB8AC3E}">
        <p14:creationId xmlns:p14="http://schemas.microsoft.com/office/powerpoint/2010/main" val="220129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jQuery ?</a:t>
            </a:r>
            <a:endParaRPr lang="en-US" dirty="0"/>
          </a:p>
        </p:txBody>
      </p:sp>
      <p:sp>
        <p:nvSpPr>
          <p:cNvPr id="3" name="Content Placeholder 2"/>
          <p:cNvSpPr>
            <a:spLocks noGrp="1"/>
          </p:cNvSpPr>
          <p:nvPr>
            <p:ph idx="1"/>
          </p:nvPr>
        </p:nvSpPr>
        <p:spPr/>
        <p:txBody>
          <a:bodyPr/>
          <a:lstStyle/>
          <a:p>
            <a:r>
              <a:rPr lang="en-US" sz="2000" dirty="0" smtClean="0"/>
              <a:t>jQuery </a:t>
            </a:r>
            <a:r>
              <a:rPr lang="en-US" sz="2000" dirty="0"/>
              <a:t>is fast, small and feature-rich </a:t>
            </a:r>
            <a:r>
              <a:rPr lang="en-US" sz="2000" dirty="0" smtClean="0"/>
              <a:t>JavaScript Library</a:t>
            </a:r>
            <a:r>
              <a:rPr lang="en-US" sz="2000" dirty="0"/>
              <a:t>. </a:t>
            </a:r>
            <a:endParaRPr lang="en-US" sz="2000" dirty="0" smtClean="0"/>
          </a:p>
          <a:p>
            <a:r>
              <a:rPr lang="en-US" sz="2000" dirty="0" err="1" smtClean="0"/>
              <a:t>jQuery</a:t>
            </a:r>
            <a:r>
              <a:rPr lang="en-US" sz="2000" dirty="0" smtClean="0"/>
              <a:t> is cross-browser</a:t>
            </a:r>
            <a:endParaRPr lang="en-US" sz="2000" dirty="0"/>
          </a:p>
          <a:p>
            <a:r>
              <a:rPr lang="en-US" sz="2000" dirty="0"/>
              <a:t>It makes things like HTML document traversal and manipulation, event handling</a:t>
            </a:r>
            <a:r>
              <a:rPr lang="en-US" sz="2000" dirty="0" smtClean="0"/>
              <a:t>, animation </a:t>
            </a:r>
            <a:r>
              <a:rPr lang="en-US" sz="2000" dirty="0"/>
              <a:t>and Ajax much simpler with easy-to-use API that </a:t>
            </a:r>
            <a:r>
              <a:rPr lang="en-US" sz="2000" dirty="0" smtClean="0"/>
              <a:t>works across </a:t>
            </a:r>
            <a:r>
              <a:rPr lang="en-US" sz="2000" dirty="0"/>
              <a:t>a multitude of browsers</a:t>
            </a:r>
            <a:r>
              <a:rPr lang="en-US" sz="2000" dirty="0" smtClean="0"/>
              <a:t>.</a:t>
            </a:r>
            <a:endParaRPr lang="en-US" sz="2000" dirty="0"/>
          </a:p>
        </p:txBody>
      </p:sp>
      <p:sp>
        <p:nvSpPr>
          <p:cNvPr id="4" name="Date Placeholder 3"/>
          <p:cNvSpPr>
            <a:spLocks noGrp="1"/>
          </p:cNvSpPr>
          <p:nvPr>
            <p:ph type="dt" sz="half" idx="10"/>
          </p:nvPr>
        </p:nvSpPr>
        <p:spPr/>
        <p:txBody>
          <a:bodyPr/>
          <a:lstStyle/>
          <a:p>
            <a:fld id="{7845095D-8DCB-4687-83D6-73F375108059}"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7</a:t>
            </a:fld>
            <a:endParaRPr lang="en-US"/>
          </a:p>
        </p:txBody>
      </p:sp>
    </p:spTree>
    <p:extLst>
      <p:ext uri="{BB962C8B-B14F-4D97-AF65-F5344CB8AC3E}">
        <p14:creationId xmlns:p14="http://schemas.microsoft.com/office/powerpoint/2010/main" val="305941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uses </a:t>
            </a:r>
            <a:r>
              <a:rPr lang="en-US" dirty="0" smtClean="0"/>
              <a:t>jQuery ?</a:t>
            </a:r>
            <a:endParaRPr lang="en-US" dirty="0"/>
          </a:p>
        </p:txBody>
      </p:sp>
      <p:sp>
        <p:nvSpPr>
          <p:cNvPr id="3" name="Content Placeholder 2"/>
          <p:cNvSpPr>
            <a:spLocks noGrp="1"/>
          </p:cNvSpPr>
          <p:nvPr>
            <p:ph idx="1"/>
          </p:nvPr>
        </p:nvSpPr>
        <p:spPr/>
        <p:txBody>
          <a:bodyPr/>
          <a:lstStyle/>
          <a:p>
            <a:r>
              <a:rPr lang="en-US" dirty="0" smtClean="0"/>
              <a:t>Microsoft</a:t>
            </a:r>
            <a:r>
              <a:rPr lang="en-US" dirty="0"/>
              <a:t>, Google, Mozilla, IBM, Amazon, HP, Intel.</a:t>
            </a:r>
          </a:p>
          <a:p>
            <a:r>
              <a:rPr lang="en-US" dirty="0"/>
              <a:t>Ruby on Rails, </a:t>
            </a:r>
            <a:r>
              <a:rPr lang="en-US" dirty="0" err="1"/>
              <a:t>Wordpress</a:t>
            </a:r>
            <a:r>
              <a:rPr lang="en-US" dirty="0"/>
              <a:t>, Django, Drupal, </a:t>
            </a:r>
            <a:r>
              <a:rPr lang="en-US" dirty="0" err="1"/>
              <a:t>CakePHP</a:t>
            </a:r>
            <a:r>
              <a:rPr lang="en-US" dirty="0"/>
              <a:t>, ASP.NET MVC.</a:t>
            </a:r>
          </a:p>
          <a:p>
            <a:r>
              <a:rPr lang="en-US" dirty="0"/>
              <a:t>Everyone can agree that jQuery is awesome.</a:t>
            </a:r>
          </a:p>
        </p:txBody>
      </p:sp>
      <p:sp>
        <p:nvSpPr>
          <p:cNvPr id="4" name="Date Placeholder 3"/>
          <p:cNvSpPr>
            <a:spLocks noGrp="1"/>
          </p:cNvSpPr>
          <p:nvPr>
            <p:ph type="dt" sz="half" idx="10"/>
          </p:nvPr>
        </p:nvSpPr>
        <p:spPr/>
        <p:txBody>
          <a:bodyPr/>
          <a:lstStyle/>
          <a:p>
            <a:fld id="{3998D4C6-E780-4D18-99AC-6855B61244F0}"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8</a:t>
            </a:fld>
            <a:endParaRPr lang="en-US"/>
          </a:p>
        </p:txBody>
      </p:sp>
    </p:spTree>
    <p:extLst>
      <p:ext uri="{BB962C8B-B14F-4D97-AF65-F5344CB8AC3E}">
        <p14:creationId xmlns:p14="http://schemas.microsoft.com/office/powerpoint/2010/main" val="20912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jQuery to Your Web Pages</a:t>
            </a:r>
          </a:p>
        </p:txBody>
      </p:sp>
      <p:sp>
        <p:nvSpPr>
          <p:cNvPr id="3" name="Content Placeholder 2"/>
          <p:cNvSpPr>
            <a:spLocks noGrp="1"/>
          </p:cNvSpPr>
          <p:nvPr>
            <p:ph idx="1"/>
          </p:nvPr>
        </p:nvSpPr>
        <p:spPr/>
        <p:txBody>
          <a:bodyPr/>
          <a:lstStyle/>
          <a:p>
            <a:pPr marL="0" indent="0">
              <a:buNone/>
            </a:pPr>
            <a:r>
              <a:rPr lang="en-US" dirty="0" smtClean="0"/>
              <a:t>Two Popular Ways</a:t>
            </a:r>
          </a:p>
          <a:p>
            <a:pPr marL="514350" indent="-514350">
              <a:buFont typeface="+mj-lt"/>
              <a:buAutoNum type="arabicPeriod"/>
            </a:pPr>
            <a:r>
              <a:rPr lang="en-US" dirty="0" smtClean="0"/>
              <a:t>Download </a:t>
            </a:r>
            <a:r>
              <a:rPr lang="en-US" dirty="0"/>
              <a:t>the jQuery library from jQuery.com</a:t>
            </a:r>
          </a:p>
          <a:p>
            <a:pPr marL="514350" indent="-514350">
              <a:buFont typeface="+mj-lt"/>
              <a:buAutoNum type="arabicPeriod"/>
            </a:pPr>
            <a:r>
              <a:rPr lang="en-US" dirty="0"/>
              <a:t>Include jQuery from a </a:t>
            </a:r>
            <a:r>
              <a:rPr lang="en-US" dirty="0" smtClean="0"/>
              <a:t>CDN (Content Delivery Network), </a:t>
            </a:r>
            <a:r>
              <a:rPr lang="en-US" dirty="0"/>
              <a:t>like </a:t>
            </a:r>
            <a:r>
              <a:rPr lang="en-US" dirty="0" smtClean="0"/>
              <a:t>Google or Microsoft</a:t>
            </a:r>
            <a:endParaRPr lang="en-US" dirty="0"/>
          </a:p>
          <a:p>
            <a:endParaRPr lang="en-US" dirty="0"/>
          </a:p>
        </p:txBody>
      </p:sp>
      <p:sp>
        <p:nvSpPr>
          <p:cNvPr id="4" name="Date Placeholder 3"/>
          <p:cNvSpPr>
            <a:spLocks noGrp="1"/>
          </p:cNvSpPr>
          <p:nvPr>
            <p:ph type="dt" sz="half" idx="10"/>
          </p:nvPr>
        </p:nvSpPr>
        <p:spPr/>
        <p:txBody>
          <a:bodyPr/>
          <a:lstStyle/>
          <a:p>
            <a:fld id="{A89A0C1C-C1FF-45E8-8676-5C1025093602}" type="datetime1">
              <a:rPr lang="en-US" smtClean="0"/>
              <a:t>8/8/2016</a:t>
            </a:fld>
            <a:endParaRPr lang="en-US"/>
          </a:p>
        </p:txBody>
      </p:sp>
      <p:sp>
        <p:nvSpPr>
          <p:cNvPr id="5" name="Footer Placeholder 4"/>
          <p:cNvSpPr>
            <a:spLocks noGrp="1"/>
          </p:cNvSpPr>
          <p:nvPr>
            <p:ph type="ftr" sz="quarter" idx="11"/>
          </p:nvPr>
        </p:nvSpPr>
        <p:spPr/>
        <p:txBody>
          <a:bodyPr/>
          <a:lstStyle/>
          <a:p>
            <a:r>
              <a:rPr lang="en-US" smtClean="0"/>
              <a:t>jQuery Workshop, CSE, BMSCE</a:t>
            </a:r>
            <a:endParaRPr lang="en-US"/>
          </a:p>
        </p:txBody>
      </p:sp>
      <p:sp>
        <p:nvSpPr>
          <p:cNvPr id="6" name="Slide Number Placeholder 5"/>
          <p:cNvSpPr>
            <a:spLocks noGrp="1"/>
          </p:cNvSpPr>
          <p:nvPr>
            <p:ph type="sldNum" sz="quarter" idx="12"/>
          </p:nvPr>
        </p:nvSpPr>
        <p:spPr/>
        <p:txBody>
          <a:bodyPr/>
          <a:lstStyle/>
          <a:p>
            <a:fld id="{2ED73F9A-5F18-425F-BF23-207EF2F53D59}" type="slidenum">
              <a:rPr lang="en-US" smtClean="0"/>
              <a:t>9</a:t>
            </a:fld>
            <a:endParaRPr lang="en-US"/>
          </a:p>
        </p:txBody>
      </p:sp>
    </p:spTree>
    <p:extLst>
      <p:ext uri="{BB962C8B-B14F-4D97-AF65-F5344CB8AC3E}">
        <p14:creationId xmlns:p14="http://schemas.microsoft.com/office/powerpoint/2010/main" val="2145079095"/>
      </p:ext>
    </p:extLst>
  </p:cSld>
  <p:clrMapOvr>
    <a:masterClrMapping/>
  </p:clrMapOvr>
</p:sld>
</file>

<file path=ppt/theme/theme1.xml><?xml version="1.0" encoding="utf-8"?>
<a:theme xmlns:a="http://schemas.openxmlformats.org/drawingml/2006/main" name="Theme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285</TotalTime>
  <Words>2480</Words>
  <Application>Microsoft Office PowerPoint</Application>
  <PresentationFormat>On-screen Show (4:3)</PresentationFormat>
  <Paragraphs>438</Paragraphs>
  <Slides>41</Slides>
  <Notes>9</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Theme1</vt:lpstr>
      <vt:lpstr>jQuery Introduction</vt:lpstr>
      <vt:lpstr>Disclaimer</vt:lpstr>
      <vt:lpstr>Why Study JavaScript?</vt:lpstr>
      <vt:lpstr>What can JavaScript do ?</vt:lpstr>
      <vt:lpstr>First JavaScript Program</vt:lpstr>
      <vt:lpstr>What is jQuery ?</vt:lpstr>
      <vt:lpstr>Why jQuery ?</vt:lpstr>
      <vt:lpstr>Who uses jQuery ?</vt:lpstr>
      <vt:lpstr>Adding jQuery to Your Web Pages</vt:lpstr>
      <vt:lpstr>Downloading jQuery</vt:lpstr>
      <vt:lpstr>jQuery CDN</vt:lpstr>
      <vt:lpstr>jQuery Syntax</vt:lpstr>
      <vt:lpstr>The Document Ready Event</vt:lpstr>
      <vt:lpstr>The Document Ready Event</vt:lpstr>
      <vt:lpstr>Raw JavaScript and jQuery</vt:lpstr>
      <vt:lpstr>Raw javaScript</vt:lpstr>
      <vt:lpstr>Output</vt:lpstr>
      <vt:lpstr>jQuery</vt:lpstr>
      <vt:lpstr>jQuery</vt:lpstr>
      <vt:lpstr>jQuery</vt:lpstr>
      <vt:lpstr>What is jQuery ?</vt:lpstr>
      <vt:lpstr>To Do</vt:lpstr>
      <vt:lpstr>Next we learn</vt:lpstr>
      <vt:lpstr>$(document).ready(function() in jQuery</vt:lpstr>
      <vt:lpstr>What will happen if we remove $(document).ready(function() </vt:lpstr>
      <vt:lpstr>What will be output of the following program</vt:lpstr>
      <vt:lpstr>$(window).load</vt:lpstr>
      <vt:lpstr>jQuery Selectors</vt:lpstr>
      <vt:lpstr>jQuery Selectors</vt:lpstr>
      <vt:lpstr>jQuery Selectors</vt:lpstr>
      <vt:lpstr>jQuery Element Selector: Example</vt:lpstr>
      <vt:lpstr>jQuery Element Selector: Example</vt:lpstr>
      <vt:lpstr>jQuery Selectors</vt:lpstr>
      <vt:lpstr>jQuery #id Selector: Example</vt:lpstr>
      <vt:lpstr>jQuery #id Selector: Example</vt:lpstr>
      <vt:lpstr>jQuery Selectors</vt:lpstr>
      <vt:lpstr>jQuery Class Selector: Example</vt:lpstr>
      <vt:lpstr>jQuery Class Selector: Example</vt:lpstr>
      <vt:lpstr>Summarizing jQuery Selectors</vt:lpstr>
      <vt:lpstr>Practice Programs To Do</vt:lpstr>
      <vt:lpstr>Thanks for Listening</vt:lpstr>
    </vt:vector>
  </TitlesOfParts>
  <Company>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System</dc:creator>
  <cp:lastModifiedBy>System</cp:lastModifiedBy>
  <cp:revision>46</cp:revision>
  <dcterms:created xsi:type="dcterms:W3CDTF">2016-07-08T10:54:27Z</dcterms:created>
  <dcterms:modified xsi:type="dcterms:W3CDTF">2016-08-08T08:25:06Z</dcterms:modified>
</cp:coreProperties>
</file>