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73" r:id="rId3"/>
    <p:sldId id="257"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28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D3023E-9F41-484D-840E-A5B819EB0471}" type="datetimeFigureOut">
              <a:rPr lang="en-US" smtClean="0"/>
              <a:pPr/>
              <a:t>8/11/2016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2F5624-A2CA-4884-9AC2-E38E78848E86}" type="slidenum">
              <a:rPr lang="en-US" smtClean="0"/>
              <a:pPr/>
              <a:t>‹#›</a:t>
            </a:fld>
            <a:endParaRPr lang="en-US"/>
          </a:p>
        </p:txBody>
      </p:sp>
    </p:spTree>
    <p:extLst>
      <p:ext uri="{BB962C8B-B14F-4D97-AF65-F5344CB8AC3E}">
        <p14:creationId xmlns:p14="http://schemas.microsoft.com/office/powerpoint/2010/main" val="1901298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33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2F5624-A2CA-4884-9AC2-E38E78848E8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B5EB7A7-7AE6-4201-B6BC-1B6E02341030}" type="datetimeFigureOut">
              <a:rPr lang="en-US" smtClean="0"/>
              <a:pPr/>
              <a:t>8/11/2016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BCBFA78-88FF-429D-9E15-40B93127C458}"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5EB7A7-7AE6-4201-B6BC-1B6E02341030}"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BFA78-88FF-429D-9E15-40B93127C45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5EB7A7-7AE6-4201-B6BC-1B6E02341030}"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BFA78-88FF-429D-9E15-40B93127C45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B5EB7A7-7AE6-4201-B6BC-1B6E02341030}"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BFA78-88FF-429D-9E15-40B93127C458}"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B5EB7A7-7AE6-4201-B6BC-1B6E02341030}" type="datetimeFigureOut">
              <a:rPr lang="en-US" smtClean="0"/>
              <a:pPr/>
              <a:t>8/11/2016</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BCBFA78-88FF-429D-9E15-40B93127C45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B5EB7A7-7AE6-4201-B6BC-1B6E02341030}" type="datetimeFigureOut">
              <a:rPr lang="en-US" smtClean="0"/>
              <a:pPr/>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CBFA78-88FF-429D-9E15-40B93127C458}"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B5EB7A7-7AE6-4201-B6BC-1B6E02341030}" type="datetimeFigureOut">
              <a:rPr lang="en-US" smtClean="0"/>
              <a:pPr/>
              <a:t>8/11/2016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CBFA78-88FF-429D-9E15-40B93127C458}"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B5EB7A7-7AE6-4201-B6BC-1B6E02341030}" type="datetimeFigureOut">
              <a:rPr lang="en-US" smtClean="0"/>
              <a:pPr/>
              <a:t>8/11/2016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CBFA78-88FF-429D-9E15-40B93127C45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EB7A7-7AE6-4201-B6BC-1B6E02341030}" type="datetimeFigureOut">
              <a:rPr lang="en-US" smtClean="0"/>
              <a:pPr/>
              <a:t>8/11/2016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CBFA78-88FF-429D-9E15-40B93127C45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B5EB7A7-7AE6-4201-B6BC-1B6E02341030}" type="datetimeFigureOut">
              <a:rPr lang="en-US" smtClean="0"/>
              <a:pPr/>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CBFA78-88FF-429D-9E15-40B93127C458}"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B5EB7A7-7AE6-4201-B6BC-1B6E02341030}" type="datetimeFigureOut">
              <a:rPr lang="en-US" smtClean="0"/>
              <a:pPr/>
              <a:t>8/11/2016</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9BCBFA78-88FF-429D-9E15-40B93127C458}"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B5EB7A7-7AE6-4201-B6BC-1B6E02341030}" type="datetimeFigureOut">
              <a:rPr lang="en-US" smtClean="0"/>
              <a:pPr/>
              <a:t>8/11/2016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BCBFA78-88FF-429D-9E15-40B93127C45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www.jqueryrain.com/?IdrzpYda" TargetMode="External"/><Relationship Id="rId3" Type="http://schemas.openxmlformats.org/officeDocument/2006/relationships/hyperlink" Target="http://blog.comperiosearch.com/wp-content/uploads/2012/06/instantsearch.html" TargetMode="External"/><Relationship Id="rId7" Type="http://schemas.openxmlformats.org/officeDocument/2006/relationships/hyperlink" Target="http://www.jqueryrain.com/?cQa2Vzt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bylancer.com/product/spider/demo/tab.html" TargetMode="External"/><Relationship Id="rId5" Type="http://schemas.openxmlformats.org/officeDocument/2006/relationships/hyperlink" Target="http://bylancer.com/product/spider/demo/selector.html" TargetMode="External"/><Relationship Id="rId10" Type="http://schemas.openxmlformats.org/officeDocument/2006/relationships/hyperlink" Target="http://helloform.net/helloform/admin.php?page=dashboard" TargetMode="External"/><Relationship Id="rId4" Type="http://schemas.openxmlformats.org/officeDocument/2006/relationships/hyperlink" Target="http://bylancer.com/product/spider/demo/mailgun.html" TargetMode="External"/><Relationship Id="rId9" Type="http://schemas.openxmlformats.org/officeDocument/2006/relationships/hyperlink" Target="http://fancygrid.com/dashboards/iot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tutorialpoint.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tutorialrepublic.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err="1" smtClean="0"/>
              <a:t>Selva</a:t>
            </a:r>
            <a:r>
              <a:rPr lang="en-US" dirty="0" smtClean="0"/>
              <a:t> </a:t>
            </a:r>
            <a:r>
              <a:rPr lang="en-US" dirty="0" err="1" smtClean="0"/>
              <a:t>kumar</a:t>
            </a:r>
            <a:r>
              <a:rPr lang="en-US" dirty="0" smtClean="0"/>
              <a:t> S</a:t>
            </a:r>
          </a:p>
          <a:p>
            <a:r>
              <a:rPr lang="en-US" dirty="0" smtClean="0"/>
              <a:t>Assistant Professor, Department of CS&amp;E</a:t>
            </a:r>
          </a:p>
          <a:p>
            <a:r>
              <a:rPr lang="en-US" dirty="0" smtClean="0"/>
              <a:t>selva.cse@bmsce.ac.in</a:t>
            </a:r>
            <a:endParaRPr lang="en-US" dirty="0"/>
          </a:p>
        </p:txBody>
      </p:sp>
      <p:sp>
        <p:nvSpPr>
          <p:cNvPr id="2" name="Title 1"/>
          <p:cNvSpPr>
            <a:spLocks noGrp="1"/>
          </p:cNvSpPr>
          <p:nvPr>
            <p:ph type="ctrTitle"/>
          </p:nvPr>
        </p:nvSpPr>
        <p:spPr/>
        <p:txBody>
          <a:bodyPr/>
          <a:lstStyle/>
          <a:p>
            <a:r>
              <a:rPr lang="en-US" dirty="0" err="1" smtClean="0"/>
              <a:t>jQuery</a:t>
            </a:r>
            <a:r>
              <a:rPr lang="en-US" dirty="0" smtClean="0"/>
              <a:t> AJAX calls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JQuery</a:t>
            </a:r>
            <a:r>
              <a:rPr lang="en-US" b="1" dirty="0" smtClean="0"/>
              <a:t> AJAX Methods</a:t>
            </a:r>
            <a:endParaRPr lang="en-US" dirty="0"/>
          </a:p>
        </p:txBody>
      </p:sp>
      <p:sp>
        <p:nvSpPr>
          <p:cNvPr id="3" name="Content Placeholder 2"/>
          <p:cNvSpPr>
            <a:spLocks noGrp="1"/>
          </p:cNvSpPr>
          <p:nvPr>
            <p:ph sz="quarter" idx="1"/>
          </p:nvPr>
        </p:nvSpPr>
        <p:spPr/>
        <p:txBody>
          <a:bodyPr>
            <a:normAutofit lnSpcReduction="10000"/>
          </a:bodyPr>
          <a:lstStyle/>
          <a:p>
            <a:r>
              <a:rPr lang="en-US" b="1" dirty="0" err="1" smtClean="0"/>
              <a:t>jQuery.ajax</a:t>
            </a:r>
            <a:r>
              <a:rPr lang="en-US" b="1" dirty="0" smtClean="0"/>
              <a:t>( options ) </a:t>
            </a:r>
          </a:p>
          <a:p>
            <a:pPr lvl="1"/>
            <a:r>
              <a:rPr lang="en-US" dirty="0" smtClean="0"/>
              <a:t>Load a remote page using an HTTP request.</a:t>
            </a:r>
          </a:p>
          <a:p>
            <a:r>
              <a:rPr lang="en-US" b="1" dirty="0" err="1" smtClean="0"/>
              <a:t>jQuery.ajaxSetup</a:t>
            </a:r>
            <a:r>
              <a:rPr lang="en-US" b="1" dirty="0" smtClean="0"/>
              <a:t>( options )</a:t>
            </a:r>
          </a:p>
          <a:p>
            <a:pPr lvl="1"/>
            <a:r>
              <a:rPr lang="en-US" dirty="0" smtClean="0"/>
              <a:t>Setup global settings for AJAX requests.</a:t>
            </a:r>
          </a:p>
          <a:p>
            <a:r>
              <a:rPr lang="en-US" b="1" dirty="0" err="1" smtClean="0"/>
              <a:t>jQuery.get</a:t>
            </a:r>
            <a:r>
              <a:rPr lang="en-US" b="1" dirty="0" smtClean="0"/>
              <a:t>( </a:t>
            </a:r>
            <a:r>
              <a:rPr lang="en-US" b="1" dirty="0" err="1" smtClean="0"/>
              <a:t>url</a:t>
            </a:r>
            <a:r>
              <a:rPr lang="en-US" b="1" dirty="0" smtClean="0"/>
              <a:t>, [data], [callback], [type] )</a:t>
            </a:r>
          </a:p>
          <a:p>
            <a:pPr lvl="1"/>
            <a:r>
              <a:rPr lang="en-US" dirty="0" smtClean="0"/>
              <a:t>Load a remote page using an HTTP GET request.</a:t>
            </a:r>
          </a:p>
          <a:p>
            <a:r>
              <a:rPr lang="en-US" b="1" dirty="0" err="1" smtClean="0"/>
              <a:t>jQuery.getJSON</a:t>
            </a:r>
            <a:r>
              <a:rPr lang="en-US" b="1" dirty="0" smtClean="0"/>
              <a:t>( </a:t>
            </a:r>
            <a:r>
              <a:rPr lang="en-US" b="1" dirty="0" err="1" smtClean="0"/>
              <a:t>url</a:t>
            </a:r>
            <a:r>
              <a:rPr lang="en-US" b="1" dirty="0" smtClean="0"/>
              <a:t>, [data], [callback] )</a:t>
            </a:r>
          </a:p>
          <a:p>
            <a:pPr lvl="1"/>
            <a:r>
              <a:rPr lang="en-US" dirty="0" smtClean="0"/>
              <a:t>Load JSON data using an HTTP GET request.</a:t>
            </a:r>
          </a:p>
          <a:p>
            <a:r>
              <a:rPr lang="en-US" b="1" dirty="0" err="1" smtClean="0"/>
              <a:t>jQuery.getScript</a:t>
            </a:r>
            <a:r>
              <a:rPr lang="en-US" b="1" dirty="0" smtClean="0"/>
              <a:t>( </a:t>
            </a:r>
            <a:r>
              <a:rPr lang="en-US" b="1" dirty="0" err="1" smtClean="0"/>
              <a:t>url</a:t>
            </a:r>
            <a:r>
              <a:rPr lang="en-US" b="1" dirty="0" smtClean="0"/>
              <a:t>, [callback] )</a:t>
            </a:r>
          </a:p>
          <a:p>
            <a:pPr lvl="1"/>
            <a:r>
              <a:rPr lang="en-US" dirty="0" smtClean="0"/>
              <a:t>Loads and executes a JavaScript file using an HTTP GET request.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b="1" dirty="0" smtClean="0"/>
              <a:t>jQuery.post( </a:t>
            </a:r>
            <a:r>
              <a:rPr lang="en-US" b="1" dirty="0" err="1" smtClean="0"/>
              <a:t>url</a:t>
            </a:r>
            <a:r>
              <a:rPr lang="en-US" b="1" dirty="0" smtClean="0"/>
              <a:t>, [data], [callback], [type] )</a:t>
            </a:r>
          </a:p>
          <a:p>
            <a:pPr lvl="1"/>
            <a:r>
              <a:rPr lang="en-US" dirty="0" smtClean="0"/>
              <a:t>Load a remote page using an HTTP POST request.</a:t>
            </a:r>
          </a:p>
          <a:p>
            <a:r>
              <a:rPr lang="en-US" b="1" dirty="0" smtClean="0"/>
              <a:t>load( </a:t>
            </a:r>
            <a:r>
              <a:rPr lang="en-US" b="1" dirty="0" err="1" smtClean="0"/>
              <a:t>url</a:t>
            </a:r>
            <a:r>
              <a:rPr lang="en-US" b="1" dirty="0" smtClean="0"/>
              <a:t>, [data], [callback] )</a:t>
            </a:r>
          </a:p>
          <a:p>
            <a:pPr lvl="1"/>
            <a:r>
              <a:rPr lang="en-US" dirty="0" smtClean="0"/>
              <a:t>Load HTML from a remote file and inject it into the DOM.</a:t>
            </a:r>
          </a:p>
          <a:p>
            <a:r>
              <a:rPr lang="en-US" b="1" dirty="0" smtClean="0"/>
              <a:t>serialize( )</a:t>
            </a:r>
          </a:p>
          <a:p>
            <a:pPr lvl="1"/>
            <a:r>
              <a:rPr lang="en-US" dirty="0" smtClean="0"/>
              <a:t>Serializes a set of input elements into a string of data.</a:t>
            </a:r>
          </a:p>
          <a:p>
            <a:r>
              <a:rPr lang="en-US" b="1" dirty="0" err="1" smtClean="0"/>
              <a:t>serializeArray</a:t>
            </a:r>
            <a:r>
              <a:rPr lang="en-US" b="1" dirty="0" smtClean="0"/>
              <a:t>( )</a:t>
            </a:r>
          </a:p>
          <a:p>
            <a:pPr lvl="1"/>
            <a:r>
              <a:rPr lang="en-US" dirty="0" smtClean="0"/>
              <a:t>Serializes all forms and form elements like the .serialize() method but returns a JSON data structure for you to work with.</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jQuery.ajax</a:t>
            </a:r>
            <a:r>
              <a:rPr lang="en-US" b="1" dirty="0" smtClean="0"/>
              <a:t>( options ) Method</a:t>
            </a:r>
            <a:endParaRPr lang="en-US" dirty="0"/>
          </a:p>
        </p:txBody>
      </p:sp>
      <p:sp>
        <p:nvSpPr>
          <p:cNvPr id="3" name="Content Placeholder 2"/>
          <p:cNvSpPr>
            <a:spLocks noGrp="1"/>
          </p:cNvSpPr>
          <p:nvPr>
            <p:ph sz="quarter" idx="1"/>
          </p:nvPr>
        </p:nvSpPr>
        <p:spPr/>
        <p:txBody>
          <a:bodyPr/>
          <a:lstStyle/>
          <a:p>
            <a:r>
              <a:rPr lang="en-US" dirty="0" smtClean="0"/>
              <a:t>The </a:t>
            </a:r>
            <a:r>
              <a:rPr lang="en-US" dirty="0" err="1" smtClean="0"/>
              <a:t>jQuery.ajax</a:t>
            </a:r>
            <a:r>
              <a:rPr lang="en-US" dirty="0" smtClean="0"/>
              <a:t>( options ) method loads a remote page using an HTTP request. $.</a:t>
            </a:r>
            <a:r>
              <a:rPr lang="en-US" dirty="0" err="1" smtClean="0"/>
              <a:t>ajax</a:t>
            </a:r>
            <a:r>
              <a:rPr lang="en-US" dirty="0" smtClean="0"/>
              <a:t>() returns the </a:t>
            </a:r>
            <a:r>
              <a:rPr lang="en-US" dirty="0" err="1" smtClean="0"/>
              <a:t>XMLHttpRequest</a:t>
            </a:r>
            <a:r>
              <a:rPr lang="en-US" dirty="0" smtClean="0"/>
              <a:t> that it creates.</a:t>
            </a:r>
          </a:p>
          <a:p>
            <a:r>
              <a:rPr lang="en-US" b="1" dirty="0" smtClean="0"/>
              <a:t>$.</a:t>
            </a:r>
            <a:r>
              <a:rPr lang="en-US" b="1" dirty="0" err="1" smtClean="0"/>
              <a:t>ajax</a:t>
            </a:r>
            <a:r>
              <a:rPr lang="en-US" b="1" dirty="0" smtClean="0"/>
              <a:t>( options )</a:t>
            </a:r>
          </a:p>
          <a:p>
            <a:r>
              <a:rPr lang="en-US" b="1" dirty="0" smtClean="0"/>
              <a:t>Parameters:</a:t>
            </a:r>
          </a:p>
          <a:p>
            <a:pPr lvl="1"/>
            <a:r>
              <a:rPr lang="en-US" dirty="0" smtClean="0"/>
              <a:t>options: A set of key/value pairs that configure the Ajax request. All options are optional.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62500" lnSpcReduction="20000"/>
          </a:bodyPr>
          <a:lstStyle/>
          <a:p>
            <a:r>
              <a:rPr lang="en-US" dirty="0" smtClean="0"/>
              <a:t>Here is the list of option which could be used as key/value pairs. Except URL, rest of the parameters are optional:</a:t>
            </a:r>
          </a:p>
          <a:p>
            <a:r>
              <a:rPr lang="en-US" b="1" dirty="0" err="1" smtClean="0"/>
              <a:t>async</a:t>
            </a:r>
            <a:endParaRPr lang="en-US" b="1" dirty="0" smtClean="0"/>
          </a:p>
          <a:p>
            <a:pPr>
              <a:buNone/>
            </a:pPr>
            <a:r>
              <a:rPr lang="en-US" dirty="0" smtClean="0"/>
              <a:t>	A Boolean indicating whether to perform the request asynchronously. The default value is true.</a:t>
            </a:r>
          </a:p>
          <a:p>
            <a:r>
              <a:rPr lang="en-US" b="1" dirty="0" err="1" smtClean="0"/>
              <a:t>beforeSend</a:t>
            </a:r>
            <a:endParaRPr lang="en-US" b="1" dirty="0" smtClean="0"/>
          </a:p>
          <a:p>
            <a:pPr>
              <a:buNone/>
            </a:pPr>
            <a:r>
              <a:rPr lang="en-US" dirty="0" smtClean="0"/>
              <a:t>	A callback function that is executed before the request is sent.</a:t>
            </a:r>
          </a:p>
          <a:p>
            <a:r>
              <a:rPr lang="en-US" b="1" dirty="0" smtClean="0"/>
              <a:t>complete</a:t>
            </a:r>
          </a:p>
          <a:p>
            <a:pPr>
              <a:buNone/>
            </a:pPr>
            <a:r>
              <a:rPr lang="en-US" dirty="0" smtClean="0"/>
              <a:t>	A callback function that executes whenever the request finishes.</a:t>
            </a:r>
          </a:p>
          <a:p>
            <a:r>
              <a:rPr lang="en-US" b="1" dirty="0" err="1" smtClean="0"/>
              <a:t>contentType</a:t>
            </a:r>
            <a:endParaRPr lang="en-US" b="1" dirty="0" smtClean="0"/>
          </a:p>
          <a:p>
            <a:pPr>
              <a:buNone/>
            </a:pPr>
            <a:r>
              <a:rPr lang="en-US" dirty="0" smtClean="0"/>
              <a:t>	A string containing a MIME content type to set for the request. The default value is application/x-www-form-</a:t>
            </a:r>
            <a:r>
              <a:rPr lang="en-US" dirty="0" err="1" smtClean="0"/>
              <a:t>urlencoded</a:t>
            </a:r>
            <a:r>
              <a:rPr lang="en-US" dirty="0" smtClean="0"/>
              <a:t>.</a:t>
            </a:r>
          </a:p>
          <a:p>
            <a:r>
              <a:rPr lang="en-US" b="1" dirty="0" smtClean="0"/>
              <a:t>data</a:t>
            </a:r>
          </a:p>
          <a:p>
            <a:pPr>
              <a:buNone/>
            </a:pPr>
            <a:r>
              <a:rPr lang="en-US" dirty="0" smtClean="0"/>
              <a:t>	A map or string that is sent to the server with the request.</a:t>
            </a:r>
          </a:p>
          <a:p>
            <a:r>
              <a:rPr lang="en-US" b="1" dirty="0" err="1" smtClean="0"/>
              <a:t>dataFilter</a:t>
            </a:r>
            <a:endParaRPr lang="en-US" b="1" dirty="0" smtClean="0"/>
          </a:p>
          <a:p>
            <a:pPr>
              <a:buNone/>
            </a:pPr>
            <a:r>
              <a:rPr lang="en-US" dirty="0" smtClean="0"/>
              <a:t>	A function to be used to handle the raw </a:t>
            </a:r>
            <a:r>
              <a:rPr lang="en-US" dirty="0" err="1" smtClean="0"/>
              <a:t>responsed</a:t>
            </a:r>
            <a:r>
              <a:rPr lang="en-US" dirty="0" smtClean="0"/>
              <a:t> data of </a:t>
            </a:r>
            <a:r>
              <a:rPr lang="en-US" dirty="0" err="1" smtClean="0"/>
              <a:t>XMLHttpRequest</a:t>
            </a:r>
            <a:r>
              <a:rPr lang="en-US" dirty="0" smtClean="0"/>
              <a:t>. This is a pre-filtering function to sanitize the response.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55000" lnSpcReduction="20000"/>
          </a:bodyPr>
          <a:lstStyle/>
          <a:p>
            <a:r>
              <a:rPr lang="en-US" b="1" dirty="0" err="1" smtClean="0"/>
              <a:t>dataType</a:t>
            </a:r>
            <a:endParaRPr lang="en-US" b="1" dirty="0" smtClean="0"/>
          </a:p>
          <a:p>
            <a:pPr>
              <a:buNone/>
            </a:pPr>
            <a:r>
              <a:rPr lang="en-US" dirty="0" smtClean="0"/>
              <a:t>	A string defining the type of data expected back from the server (xml, html, </a:t>
            </a:r>
            <a:r>
              <a:rPr lang="en-US" dirty="0" err="1" smtClean="0"/>
              <a:t>json</a:t>
            </a:r>
            <a:r>
              <a:rPr lang="en-US" dirty="0" smtClean="0"/>
              <a:t>, or script).</a:t>
            </a:r>
          </a:p>
          <a:p>
            <a:r>
              <a:rPr lang="en-US" b="1" dirty="0" smtClean="0"/>
              <a:t>error</a:t>
            </a:r>
          </a:p>
          <a:p>
            <a:pPr>
              <a:buNone/>
            </a:pPr>
            <a:r>
              <a:rPr lang="en-US" dirty="0" smtClean="0"/>
              <a:t>	A callback function that is executed if the request fails.</a:t>
            </a:r>
          </a:p>
          <a:p>
            <a:r>
              <a:rPr lang="en-US" b="1" dirty="0" smtClean="0"/>
              <a:t>Global</a:t>
            </a:r>
          </a:p>
          <a:p>
            <a:pPr>
              <a:buNone/>
            </a:pPr>
            <a:r>
              <a:rPr lang="en-US" dirty="0" smtClean="0"/>
              <a:t>	A Boolean indicating whether global AJAX event handlers will be triggered by this request. The default value is true.</a:t>
            </a:r>
          </a:p>
          <a:p>
            <a:r>
              <a:rPr lang="en-US" b="1" dirty="0" err="1" smtClean="0"/>
              <a:t>ifModified</a:t>
            </a:r>
            <a:endParaRPr lang="en-US" b="1" dirty="0" smtClean="0"/>
          </a:p>
          <a:p>
            <a:pPr>
              <a:buNone/>
            </a:pPr>
            <a:r>
              <a:rPr lang="en-US" dirty="0" smtClean="0"/>
              <a:t>	A Boolean indicating whether the server should check if the page is modified before responding to the request.</a:t>
            </a:r>
          </a:p>
          <a:p>
            <a:r>
              <a:rPr lang="en-US" b="1" dirty="0" err="1" smtClean="0"/>
              <a:t>Jsonp</a:t>
            </a:r>
            <a:endParaRPr lang="en-US" b="1" dirty="0" smtClean="0"/>
          </a:p>
          <a:p>
            <a:pPr>
              <a:buNone/>
            </a:pPr>
            <a:r>
              <a:rPr lang="en-US" dirty="0" smtClean="0"/>
              <a:t>	Override the callback function name in a </a:t>
            </a:r>
            <a:r>
              <a:rPr lang="en-US" dirty="0" err="1" smtClean="0"/>
              <a:t>jsonp</a:t>
            </a:r>
            <a:r>
              <a:rPr lang="en-US" dirty="0" smtClean="0"/>
              <a:t> request.</a:t>
            </a:r>
          </a:p>
          <a:p>
            <a:r>
              <a:rPr lang="en-US" b="1" dirty="0" smtClean="0"/>
              <a:t>Password</a:t>
            </a:r>
          </a:p>
          <a:p>
            <a:pPr>
              <a:buNone/>
            </a:pPr>
            <a:r>
              <a:rPr lang="en-US" dirty="0" smtClean="0"/>
              <a:t>	A password to be used in response to an HTTP access authentication request.</a:t>
            </a:r>
          </a:p>
          <a:p>
            <a:r>
              <a:rPr lang="en-US" b="1" dirty="0" err="1" smtClean="0"/>
              <a:t>processData</a:t>
            </a:r>
            <a:endParaRPr lang="en-US" b="1" dirty="0" smtClean="0"/>
          </a:p>
          <a:p>
            <a:pPr>
              <a:buNone/>
            </a:pPr>
            <a:r>
              <a:rPr lang="en-US" dirty="0" smtClean="0"/>
              <a:t>	A Boolean indicating whether to convert the submitted data from an object form into a query-string form. The default value is true.</a:t>
            </a:r>
          </a:p>
          <a:p>
            <a:r>
              <a:rPr lang="en-US" b="1" dirty="0" smtClean="0"/>
              <a:t>success</a:t>
            </a:r>
          </a:p>
          <a:p>
            <a:pPr>
              <a:buNone/>
            </a:pPr>
            <a:r>
              <a:rPr lang="en-US" dirty="0" smtClean="0"/>
              <a:t>	A callback function that is executed if the request succeeds.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0000" lnSpcReduction="20000"/>
          </a:bodyPr>
          <a:lstStyle/>
          <a:p>
            <a:r>
              <a:rPr lang="en-US" b="1" dirty="0" smtClean="0"/>
              <a:t>Timeout</a:t>
            </a:r>
          </a:p>
          <a:p>
            <a:pPr>
              <a:buNone/>
            </a:pPr>
            <a:r>
              <a:rPr lang="en-US" dirty="0" smtClean="0"/>
              <a:t>	Number of milliseconds after which the request will time out in failure.</a:t>
            </a:r>
          </a:p>
          <a:p>
            <a:r>
              <a:rPr lang="en-US" b="1" dirty="0" smtClean="0"/>
              <a:t>timeout</a:t>
            </a:r>
          </a:p>
          <a:p>
            <a:pPr>
              <a:buNone/>
            </a:pPr>
            <a:r>
              <a:rPr lang="en-US" dirty="0" smtClean="0"/>
              <a:t>	Set a local timeout (in milliseconds) for the request.</a:t>
            </a:r>
          </a:p>
          <a:p>
            <a:r>
              <a:rPr lang="en-US" b="1" dirty="0" smtClean="0"/>
              <a:t>type</a:t>
            </a:r>
          </a:p>
          <a:p>
            <a:pPr>
              <a:buNone/>
            </a:pPr>
            <a:r>
              <a:rPr lang="en-US" dirty="0" smtClean="0"/>
              <a:t>	A string defining the HTTP method to use for the request (GET or POST). The default value is GET.</a:t>
            </a:r>
          </a:p>
          <a:p>
            <a:r>
              <a:rPr lang="en-US" b="1" dirty="0" err="1" smtClean="0"/>
              <a:t>url</a:t>
            </a:r>
            <a:endParaRPr lang="en-US" b="1" dirty="0" smtClean="0"/>
          </a:p>
          <a:p>
            <a:pPr>
              <a:buNone/>
            </a:pPr>
            <a:r>
              <a:rPr lang="en-US" dirty="0" smtClean="0"/>
              <a:t>	A string containing the URL to which the request is sent.</a:t>
            </a:r>
          </a:p>
          <a:p>
            <a:r>
              <a:rPr lang="en-US" b="1" dirty="0" smtClean="0"/>
              <a:t>username</a:t>
            </a:r>
          </a:p>
          <a:p>
            <a:pPr>
              <a:buNone/>
            </a:pPr>
            <a:r>
              <a:rPr lang="en-US" dirty="0" smtClean="0"/>
              <a:t>	A username to be used in response to an HTTP access authentication request.</a:t>
            </a:r>
          </a:p>
          <a:p>
            <a:r>
              <a:rPr lang="en-US" b="1" dirty="0" err="1" smtClean="0"/>
              <a:t>xhr</a:t>
            </a:r>
            <a:endParaRPr lang="en-US" b="1" dirty="0" smtClean="0"/>
          </a:p>
          <a:p>
            <a:pPr>
              <a:buNone/>
            </a:pPr>
            <a:r>
              <a:rPr lang="en-US" dirty="0" smtClean="0"/>
              <a:t>	Callback for creating the </a:t>
            </a:r>
            <a:r>
              <a:rPr lang="en-US" dirty="0" err="1" smtClean="0"/>
              <a:t>XMLHttpRequest</a:t>
            </a:r>
            <a:r>
              <a:rPr lang="en-US" dirty="0" smtClean="0"/>
              <a:t> object. Defaults to the </a:t>
            </a:r>
            <a:r>
              <a:rPr lang="en-US" dirty="0" err="1" smtClean="0"/>
              <a:t>ActiveXObject</a:t>
            </a:r>
            <a:endParaRPr lang="en-US" dirty="0" smtClean="0"/>
          </a:p>
          <a:p>
            <a:pPr>
              <a:buNone/>
            </a:pPr>
            <a:r>
              <a:rPr lang="en-US" dirty="0" smtClean="0"/>
              <a:t>	when available (IE), the </a:t>
            </a:r>
            <a:r>
              <a:rPr lang="en-US" dirty="0" err="1" smtClean="0"/>
              <a:t>XMLHttpRequest</a:t>
            </a:r>
            <a:r>
              <a:rPr lang="en-US" dirty="0" smtClean="0"/>
              <a:t> otherwise.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914400" y="1524000"/>
            <a:ext cx="5238750" cy="4191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410200" y="5486400"/>
            <a:ext cx="3286125" cy="8858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ajaxSetup</a:t>
            </a:r>
            <a:r>
              <a:rPr lang="en-US" b="1" dirty="0" smtClean="0"/>
              <a:t>( options ) Method</a:t>
            </a:r>
            <a:endParaRPr lang="en-US" dirty="0"/>
          </a:p>
        </p:txBody>
      </p:sp>
      <p:sp>
        <p:nvSpPr>
          <p:cNvPr id="3" name="Content Placeholder 2"/>
          <p:cNvSpPr>
            <a:spLocks noGrp="1"/>
          </p:cNvSpPr>
          <p:nvPr>
            <p:ph sz="quarter" idx="1"/>
          </p:nvPr>
        </p:nvSpPr>
        <p:spPr/>
        <p:txBody>
          <a:bodyPr/>
          <a:lstStyle/>
          <a:p>
            <a:r>
              <a:rPr lang="en-US" dirty="0" smtClean="0"/>
              <a:t>The </a:t>
            </a:r>
            <a:r>
              <a:rPr lang="en-US" dirty="0" err="1" smtClean="0"/>
              <a:t>jQuery.ajaxSetup</a:t>
            </a:r>
            <a:r>
              <a:rPr lang="en-US" dirty="0" smtClean="0"/>
              <a:t>( options ) method sets global settings for future AJAX requests.</a:t>
            </a:r>
          </a:p>
          <a:p>
            <a:r>
              <a:rPr lang="en-US" b="1" dirty="0" smtClean="0"/>
              <a:t>$.</a:t>
            </a:r>
            <a:r>
              <a:rPr lang="en-US" b="1" dirty="0" err="1" smtClean="0"/>
              <a:t>ajaxSetup</a:t>
            </a:r>
            <a:r>
              <a:rPr lang="en-US" b="1" dirty="0" smtClean="0"/>
              <a:t>( options )</a:t>
            </a:r>
          </a:p>
          <a:p>
            <a:r>
              <a:rPr lang="en-US" b="1" dirty="0" smtClean="0"/>
              <a:t>Parameters:</a:t>
            </a:r>
          </a:p>
          <a:p>
            <a:pPr lvl="1"/>
            <a:r>
              <a:rPr lang="en-US" dirty="0" smtClean="0"/>
              <a:t>options: A set of key/value pairs that configure the Ajax request. All options are optional.</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914400" y="1528939"/>
            <a:ext cx="5105400" cy="4490861"/>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410200" y="5715000"/>
            <a:ext cx="3200400" cy="9906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get( </a:t>
            </a:r>
            <a:r>
              <a:rPr lang="en-US" b="1" dirty="0" err="1" smtClean="0"/>
              <a:t>url</a:t>
            </a:r>
            <a:r>
              <a:rPr lang="en-US" b="1" dirty="0" smtClean="0"/>
              <a:t>, [data], [callback], [type] ) Method</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The </a:t>
            </a:r>
            <a:r>
              <a:rPr lang="en-US" b="1" dirty="0" err="1" smtClean="0"/>
              <a:t>jQuery.get</a:t>
            </a:r>
            <a:r>
              <a:rPr lang="en-US" b="1" dirty="0" smtClean="0"/>
              <a:t>( </a:t>
            </a:r>
            <a:r>
              <a:rPr lang="en-US" b="1" dirty="0" err="1" smtClean="0"/>
              <a:t>url</a:t>
            </a:r>
            <a:r>
              <a:rPr lang="en-US" b="1" dirty="0" smtClean="0"/>
              <a:t>, [data], [callback], [type] ) method loads data from the server </a:t>
            </a:r>
            <a:r>
              <a:rPr lang="en-US" dirty="0" smtClean="0"/>
              <a:t>using a GET HTTP request. The method returns </a:t>
            </a:r>
            <a:r>
              <a:rPr lang="en-US" dirty="0" err="1" smtClean="0"/>
              <a:t>XMLHttpRequest</a:t>
            </a:r>
            <a:r>
              <a:rPr lang="en-US" dirty="0" smtClean="0"/>
              <a:t> object.</a:t>
            </a:r>
          </a:p>
          <a:p>
            <a:r>
              <a:rPr lang="en-US" b="1" dirty="0" smtClean="0"/>
              <a:t>$.get( </a:t>
            </a:r>
            <a:r>
              <a:rPr lang="en-US" b="1" dirty="0" err="1" smtClean="0"/>
              <a:t>url</a:t>
            </a:r>
            <a:r>
              <a:rPr lang="en-US" b="1" dirty="0" smtClean="0"/>
              <a:t>, [data], [callback], [type] )</a:t>
            </a:r>
          </a:p>
          <a:p>
            <a:r>
              <a:rPr lang="en-US" dirty="0" smtClean="0"/>
              <a:t>parameters used by this method:</a:t>
            </a:r>
          </a:p>
          <a:p>
            <a:pPr lvl="1">
              <a:buNone/>
            </a:pPr>
            <a:r>
              <a:rPr lang="en-US" b="1" dirty="0" smtClean="0"/>
              <a:t>	</a:t>
            </a:r>
            <a:r>
              <a:rPr lang="en-US" b="1" dirty="0" err="1" smtClean="0"/>
              <a:t>url</a:t>
            </a:r>
            <a:r>
              <a:rPr lang="en-US" b="1" dirty="0" smtClean="0"/>
              <a:t>:</a:t>
            </a:r>
            <a:r>
              <a:rPr lang="en-US" dirty="0" smtClean="0"/>
              <a:t> A string containing the URL to which the request is sent</a:t>
            </a:r>
          </a:p>
          <a:p>
            <a:pPr lvl="1">
              <a:buNone/>
            </a:pPr>
            <a:r>
              <a:rPr lang="en-US" dirty="0" smtClean="0"/>
              <a:t>	</a:t>
            </a:r>
            <a:r>
              <a:rPr lang="en-US" b="1" dirty="0" smtClean="0"/>
              <a:t>data:</a:t>
            </a:r>
            <a:r>
              <a:rPr lang="en-US" dirty="0" smtClean="0"/>
              <a:t> This optional parameter represents key/value pairs that will be sent to the server.</a:t>
            </a:r>
          </a:p>
          <a:p>
            <a:pPr lvl="1">
              <a:buNone/>
            </a:pPr>
            <a:r>
              <a:rPr lang="en-US" dirty="0" smtClean="0"/>
              <a:t>	</a:t>
            </a:r>
            <a:r>
              <a:rPr lang="en-US" b="1" dirty="0" smtClean="0"/>
              <a:t>callback:</a:t>
            </a:r>
            <a:r>
              <a:rPr lang="en-US" dirty="0" smtClean="0"/>
              <a:t> This optional parameter represents a function to be executed whenever the data is loaded successfully.</a:t>
            </a:r>
          </a:p>
          <a:p>
            <a:pPr lvl="1">
              <a:buNone/>
            </a:pPr>
            <a:r>
              <a:rPr lang="en-US" dirty="0" smtClean="0"/>
              <a:t>	</a:t>
            </a:r>
            <a:r>
              <a:rPr lang="en-US" b="1" dirty="0" smtClean="0"/>
              <a:t>type:</a:t>
            </a:r>
            <a:r>
              <a:rPr lang="en-US" dirty="0" smtClean="0"/>
              <a:t> This optional parameter represents type of data to be returned to callback function: "xml", "html", "script", "</a:t>
            </a:r>
            <a:r>
              <a:rPr lang="en-US" dirty="0" err="1" smtClean="0"/>
              <a:t>json</a:t>
            </a:r>
            <a:r>
              <a:rPr lang="en-US" dirty="0" smtClean="0"/>
              <a:t>", "</a:t>
            </a:r>
            <a:r>
              <a:rPr lang="en-US" dirty="0" err="1" smtClean="0"/>
              <a:t>jsonp</a:t>
            </a:r>
            <a:r>
              <a:rPr lang="en-US" dirty="0" smtClean="0"/>
              <a:t>", or "text".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solidFill>
              </a:rPr>
              <a:t>Demo URL</a:t>
            </a:r>
            <a:endParaRPr lang="en-US" dirty="0">
              <a:solidFill>
                <a:schemeClr val="accent4"/>
              </a:solidFill>
            </a:endParaRPr>
          </a:p>
        </p:txBody>
      </p:sp>
      <p:sp>
        <p:nvSpPr>
          <p:cNvPr id="3" name="Content Placeholder 2"/>
          <p:cNvSpPr>
            <a:spLocks noGrp="1"/>
          </p:cNvSpPr>
          <p:nvPr>
            <p:ph sz="quarter" idx="1"/>
          </p:nvPr>
        </p:nvSpPr>
        <p:spPr/>
        <p:txBody>
          <a:bodyPr>
            <a:normAutofit/>
          </a:bodyPr>
          <a:lstStyle/>
          <a:p>
            <a:r>
              <a:rPr lang="en-US" dirty="0">
                <a:hlinkClick r:id="rId3"/>
              </a:rPr>
              <a:t>http://www.jqueryrain.com/?</a:t>
            </a:r>
            <a:r>
              <a:rPr lang="en-US" dirty="0" smtClean="0">
                <a:hlinkClick r:id="rId3"/>
              </a:rPr>
              <a:t>HLGUHXRP</a:t>
            </a:r>
          </a:p>
          <a:p>
            <a:r>
              <a:rPr lang="en-US" dirty="0">
                <a:hlinkClick r:id="rId4"/>
              </a:rPr>
              <a:t>http://</a:t>
            </a:r>
            <a:r>
              <a:rPr lang="en-US" dirty="0" smtClean="0">
                <a:hlinkClick r:id="rId4"/>
              </a:rPr>
              <a:t>bylancer.com/product/spider/demo/mailgun.html</a:t>
            </a:r>
            <a:endParaRPr lang="en-US" dirty="0" smtClean="0"/>
          </a:p>
          <a:p>
            <a:r>
              <a:rPr lang="en-US" dirty="0">
                <a:hlinkClick r:id="rId5"/>
              </a:rPr>
              <a:t>http://</a:t>
            </a:r>
            <a:r>
              <a:rPr lang="en-US" dirty="0" smtClean="0">
                <a:hlinkClick r:id="rId5"/>
              </a:rPr>
              <a:t>bylancer.com/product/spider/demo/selector.html</a:t>
            </a:r>
            <a:endParaRPr lang="en-US" dirty="0" smtClean="0"/>
          </a:p>
          <a:p>
            <a:r>
              <a:rPr lang="en-US" dirty="0">
                <a:hlinkClick r:id="rId6"/>
              </a:rPr>
              <a:t>http://</a:t>
            </a:r>
            <a:r>
              <a:rPr lang="en-US" dirty="0" smtClean="0">
                <a:hlinkClick r:id="rId6"/>
              </a:rPr>
              <a:t>bylancer.com/product/spider/demo/tab.html</a:t>
            </a:r>
            <a:endParaRPr lang="en-US" dirty="0" smtClean="0"/>
          </a:p>
          <a:p>
            <a:r>
              <a:rPr lang="en-US" dirty="0">
                <a:hlinkClick r:id="rId7"/>
              </a:rPr>
              <a:t>http://www.jqueryrain.com/?</a:t>
            </a:r>
            <a:r>
              <a:rPr lang="en-US" dirty="0" smtClean="0">
                <a:hlinkClick r:id="rId7"/>
              </a:rPr>
              <a:t>cQa2VztP</a:t>
            </a:r>
            <a:endParaRPr lang="en-US" dirty="0" smtClean="0"/>
          </a:p>
          <a:p>
            <a:r>
              <a:rPr lang="en-US" dirty="0">
                <a:hlinkClick r:id="rId8"/>
              </a:rPr>
              <a:t>http://www.jqueryrain.com/?</a:t>
            </a:r>
            <a:r>
              <a:rPr lang="en-US" dirty="0" smtClean="0">
                <a:hlinkClick r:id="rId8"/>
              </a:rPr>
              <a:t>IdrzpYda</a:t>
            </a:r>
            <a:endParaRPr lang="en-US" dirty="0" smtClean="0"/>
          </a:p>
          <a:p>
            <a:r>
              <a:rPr lang="en-US" dirty="0">
                <a:hlinkClick r:id="rId9"/>
              </a:rPr>
              <a:t>http://fancygrid.com/dashboards/iots</a:t>
            </a:r>
            <a:r>
              <a:rPr lang="en-US" dirty="0" smtClean="0">
                <a:hlinkClick r:id="rId9"/>
              </a:rPr>
              <a:t>/</a:t>
            </a:r>
            <a:endParaRPr lang="en-US" dirty="0" smtClean="0"/>
          </a:p>
          <a:p>
            <a:r>
              <a:rPr lang="en-US" dirty="0">
                <a:hlinkClick r:id="rId10"/>
              </a:rPr>
              <a:t>http://</a:t>
            </a:r>
            <a:r>
              <a:rPr lang="en-US" dirty="0" smtClean="0">
                <a:hlinkClick r:id="rId10"/>
              </a:rPr>
              <a:t>helloform.net/helloform/admin.php?page=dashboard</a:t>
            </a:r>
            <a:endParaRPr lang="en-US" dirty="0" smtClean="0"/>
          </a:p>
          <a:p>
            <a:endParaRPr lang="en-US" dirty="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6548707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914399" y="1371600"/>
            <a:ext cx="6972939" cy="45720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6400800" y="3048000"/>
            <a:ext cx="1562100" cy="8763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getScript</a:t>
            </a:r>
            <a:r>
              <a:rPr lang="en-US" b="1" dirty="0" smtClean="0"/>
              <a:t>( </a:t>
            </a:r>
            <a:r>
              <a:rPr lang="en-US" b="1" dirty="0" err="1" smtClean="0"/>
              <a:t>url</a:t>
            </a:r>
            <a:r>
              <a:rPr lang="en-US" b="1" dirty="0" smtClean="0"/>
              <a:t>, [callback] ) Method</a:t>
            </a:r>
            <a:endParaRPr lang="en-US" dirty="0"/>
          </a:p>
        </p:txBody>
      </p:sp>
      <p:sp>
        <p:nvSpPr>
          <p:cNvPr id="3" name="Content Placeholder 2"/>
          <p:cNvSpPr>
            <a:spLocks noGrp="1"/>
          </p:cNvSpPr>
          <p:nvPr>
            <p:ph sz="quarter" idx="1"/>
          </p:nvPr>
        </p:nvSpPr>
        <p:spPr/>
        <p:txBody>
          <a:bodyPr/>
          <a:lstStyle/>
          <a:p>
            <a:r>
              <a:rPr lang="en-US" dirty="0" smtClean="0"/>
              <a:t>The </a:t>
            </a:r>
            <a:r>
              <a:rPr lang="en-US" dirty="0" err="1" smtClean="0"/>
              <a:t>jQuery.getScript</a:t>
            </a:r>
            <a:r>
              <a:rPr lang="en-US" dirty="0" smtClean="0"/>
              <a:t>( </a:t>
            </a:r>
            <a:r>
              <a:rPr lang="en-US" dirty="0" err="1" smtClean="0"/>
              <a:t>url</a:t>
            </a:r>
            <a:r>
              <a:rPr lang="en-US" dirty="0" smtClean="0"/>
              <a:t>, [callback] ) method loads and executes a JavaScript file using an HTTP GET request. The method returns </a:t>
            </a:r>
            <a:r>
              <a:rPr lang="en-US" dirty="0" err="1" smtClean="0"/>
              <a:t>XMLHttpRequest</a:t>
            </a:r>
            <a:r>
              <a:rPr lang="en-US" dirty="0" smtClean="0"/>
              <a:t> object.</a:t>
            </a:r>
          </a:p>
          <a:p>
            <a:r>
              <a:rPr lang="en-US" b="1" dirty="0" smtClean="0"/>
              <a:t>$.</a:t>
            </a:r>
            <a:r>
              <a:rPr lang="en-US" b="1" dirty="0" err="1" smtClean="0"/>
              <a:t>getScript</a:t>
            </a:r>
            <a:r>
              <a:rPr lang="en-US" b="1" dirty="0" smtClean="0"/>
              <a:t>( </a:t>
            </a:r>
            <a:r>
              <a:rPr lang="en-US" b="1" dirty="0" err="1" smtClean="0"/>
              <a:t>url</a:t>
            </a:r>
            <a:r>
              <a:rPr lang="en-US" b="1" dirty="0" smtClean="0"/>
              <a:t>, [callback] )</a:t>
            </a:r>
          </a:p>
          <a:p>
            <a:r>
              <a:rPr lang="en-US" dirty="0" smtClean="0"/>
              <a:t>parameters used by this method:</a:t>
            </a:r>
          </a:p>
          <a:p>
            <a:pPr lvl="1"/>
            <a:r>
              <a:rPr lang="en-US" dirty="0" err="1" smtClean="0"/>
              <a:t>url</a:t>
            </a:r>
            <a:r>
              <a:rPr lang="en-US" dirty="0" smtClean="0"/>
              <a:t>: A string containing the URL to which the request is sent</a:t>
            </a:r>
          </a:p>
          <a:p>
            <a:pPr lvl="1"/>
            <a:r>
              <a:rPr lang="en-US" dirty="0" smtClean="0"/>
              <a:t>callback:: This optional parameter represents a function to be executed whenever the data is loaded successfully.</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838200" y="1447800"/>
            <a:ext cx="6717132" cy="38766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5486400" y="5181600"/>
            <a:ext cx="3152775" cy="101917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post( </a:t>
            </a:r>
            <a:r>
              <a:rPr lang="en-US" b="1" dirty="0" err="1" smtClean="0"/>
              <a:t>url</a:t>
            </a:r>
            <a:r>
              <a:rPr lang="en-US" b="1" dirty="0" smtClean="0"/>
              <a:t>, data, callback, type ) Method</a:t>
            </a:r>
            <a:endParaRPr lang="en-US" dirty="0"/>
          </a:p>
        </p:txBody>
      </p:sp>
      <p:sp>
        <p:nvSpPr>
          <p:cNvPr id="3" name="Content Placeholder 2"/>
          <p:cNvSpPr>
            <a:spLocks noGrp="1"/>
          </p:cNvSpPr>
          <p:nvPr>
            <p:ph sz="quarter" idx="1"/>
          </p:nvPr>
        </p:nvSpPr>
        <p:spPr/>
        <p:txBody>
          <a:bodyPr>
            <a:normAutofit/>
          </a:bodyPr>
          <a:lstStyle/>
          <a:p>
            <a:r>
              <a:rPr lang="en-US" dirty="0" smtClean="0"/>
              <a:t>The jQuery.post( </a:t>
            </a:r>
            <a:r>
              <a:rPr lang="en-US" dirty="0" err="1" smtClean="0"/>
              <a:t>url</a:t>
            </a:r>
            <a:r>
              <a:rPr lang="en-US" dirty="0" smtClean="0"/>
              <a:t>, [data], [callback], [type] ) method loads a page from the server using a POST HTTP request. The method returns </a:t>
            </a:r>
            <a:r>
              <a:rPr lang="en-US" dirty="0" err="1" smtClean="0"/>
              <a:t>XMLHttpRequest</a:t>
            </a:r>
            <a:r>
              <a:rPr lang="en-US" dirty="0" smtClean="0"/>
              <a:t> object.</a:t>
            </a:r>
          </a:p>
          <a:p>
            <a:r>
              <a:rPr lang="en-US" b="1" dirty="0" smtClean="0"/>
              <a:t>$.post( </a:t>
            </a:r>
            <a:r>
              <a:rPr lang="en-US" b="1" dirty="0" err="1" smtClean="0"/>
              <a:t>url</a:t>
            </a:r>
            <a:r>
              <a:rPr lang="en-US" b="1" dirty="0" smtClean="0"/>
              <a:t>, [data], [callback], [type] )</a:t>
            </a:r>
          </a:p>
          <a:p>
            <a:r>
              <a:rPr lang="en-US" dirty="0" smtClean="0"/>
              <a:t>the parameters used by this method:</a:t>
            </a:r>
          </a:p>
          <a:p>
            <a:pPr lvl="2"/>
            <a:r>
              <a:rPr lang="en-US" b="1" dirty="0" err="1" smtClean="0"/>
              <a:t>url</a:t>
            </a:r>
            <a:r>
              <a:rPr lang="en-US" b="1" dirty="0" smtClean="0"/>
              <a:t>:</a:t>
            </a:r>
            <a:r>
              <a:rPr lang="en-US" dirty="0" smtClean="0"/>
              <a:t> A string containing the URL to which the request is sent</a:t>
            </a:r>
          </a:p>
          <a:p>
            <a:pPr lvl="2"/>
            <a:r>
              <a:rPr lang="en-US" b="1" dirty="0" smtClean="0"/>
              <a:t>Data:</a:t>
            </a:r>
            <a:r>
              <a:rPr lang="en-US" dirty="0" smtClean="0"/>
              <a:t> This optional parameter represents key/value pairs or the return value of the .serialize() function that will be sent to the server.</a:t>
            </a:r>
          </a:p>
          <a:p>
            <a:pPr lvl="2"/>
            <a:r>
              <a:rPr lang="en-US" b="1" dirty="0" smtClean="0"/>
              <a:t>Callback:</a:t>
            </a:r>
            <a:r>
              <a:rPr lang="en-US" dirty="0" smtClean="0"/>
              <a:t> This optional parameter represents a function to be executed whenever the data is loaded successfully.</a:t>
            </a:r>
          </a:p>
          <a:p>
            <a:pPr lvl="2"/>
            <a:r>
              <a:rPr lang="en-US" b="1" dirty="0" smtClean="0"/>
              <a:t>Type:</a:t>
            </a:r>
            <a:r>
              <a:rPr lang="en-US" dirty="0" smtClean="0"/>
              <a:t> This optional parameter represents a type of data to be returned to callback function: "xml", "html", "script", "</a:t>
            </a:r>
            <a:r>
              <a:rPr lang="en-US" dirty="0" err="1" smtClean="0"/>
              <a:t>json</a:t>
            </a:r>
            <a:r>
              <a:rPr lang="en-US" dirty="0" smtClean="0"/>
              <a:t>", "</a:t>
            </a:r>
            <a:r>
              <a:rPr lang="en-US" dirty="0" err="1" smtClean="0"/>
              <a:t>jsonp</a:t>
            </a:r>
            <a:r>
              <a:rPr lang="en-US" dirty="0" smtClean="0"/>
              <a:t>", or "text".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914400" y="1454730"/>
            <a:ext cx="6718120" cy="43434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5486400" y="3124200"/>
            <a:ext cx="3152775" cy="108585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load( </a:t>
            </a:r>
            <a:r>
              <a:rPr lang="en-US" b="1" dirty="0" err="1" smtClean="0"/>
              <a:t>url</a:t>
            </a:r>
            <a:r>
              <a:rPr lang="en-US" b="1" dirty="0" smtClean="0"/>
              <a:t>, data, callback ) Method</a:t>
            </a:r>
            <a:endParaRPr lang="en-US" dirty="0"/>
          </a:p>
        </p:txBody>
      </p:sp>
      <p:sp>
        <p:nvSpPr>
          <p:cNvPr id="3" name="Content Placeholder 2"/>
          <p:cNvSpPr>
            <a:spLocks noGrp="1"/>
          </p:cNvSpPr>
          <p:nvPr>
            <p:ph sz="quarter" idx="1"/>
          </p:nvPr>
        </p:nvSpPr>
        <p:spPr/>
        <p:txBody>
          <a:bodyPr>
            <a:normAutofit/>
          </a:bodyPr>
          <a:lstStyle/>
          <a:p>
            <a:r>
              <a:rPr lang="en-US" dirty="0" smtClean="0"/>
              <a:t>The load( </a:t>
            </a:r>
            <a:r>
              <a:rPr lang="en-US" dirty="0" err="1" smtClean="0"/>
              <a:t>url</a:t>
            </a:r>
            <a:r>
              <a:rPr lang="en-US" dirty="0" smtClean="0"/>
              <a:t>, data, callback ) method loads data from the server and places the returned HTML into the matched element.</a:t>
            </a:r>
          </a:p>
          <a:p>
            <a:r>
              <a:rPr lang="en-US" b="1" dirty="0" smtClean="0"/>
              <a:t>[selector].load( </a:t>
            </a:r>
            <a:r>
              <a:rPr lang="en-US" b="1" dirty="0" err="1" smtClean="0"/>
              <a:t>url</a:t>
            </a:r>
            <a:r>
              <a:rPr lang="en-US" b="1" dirty="0" smtClean="0"/>
              <a:t>, [data], [callback] )</a:t>
            </a:r>
          </a:p>
          <a:p>
            <a:r>
              <a:rPr lang="en-US" dirty="0" smtClean="0"/>
              <a:t>The parameters used by this method:</a:t>
            </a:r>
          </a:p>
          <a:p>
            <a:pPr lvl="2"/>
            <a:r>
              <a:rPr lang="en-US" b="1" dirty="0" err="1" smtClean="0"/>
              <a:t>url</a:t>
            </a:r>
            <a:r>
              <a:rPr lang="en-US" b="1" dirty="0" smtClean="0"/>
              <a:t>:</a:t>
            </a:r>
            <a:r>
              <a:rPr lang="en-US" dirty="0" smtClean="0"/>
              <a:t> A string containing the URL to which the request is sent.</a:t>
            </a:r>
          </a:p>
          <a:p>
            <a:pPr lvl="2"/>
            <a:r>
              <a:rPr lang="en-US" b="1" dirty="0" smtClean="0"/>
              <a:t>data:</a:t>
            </a:r>
            <a:r>
              <a:rPr lang="en-US" dirty="0" smtClean="0"/>
              <a:t> This optional parameter represents a map of data that is sent with the request.</a:t>
            </a:r>
          </a:p>
          <a:p>
            <a:pPr lvl="2"/>
            <a:r>
              <a:rPr lang="en-US" b="1" dirty="0" smtClean="0"/>
              <a:t>callback:</a:t>
            </a:r>
            <a:r>
              <a:rPr lang="en-US" dirty="0" smtClean="0"/>
              <a:t> This optional parameter represents a function that is executed if the request succeeds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914400" y="1447800"/>
            <a:ext cx="7223124" cy="3690937"/>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562600" y="5029200"/>
            <a:ext cx="3028950" cy="9715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serialize( ) Method</a:t>
            </a:r>
            <a:endParaRPr lang="en-US" dirty="0"/>
          </a:p>
        </p:txBody>
      </p:sp>
      <p:sp>
        <p:nvSpPr>
          <p:cNvPr id="3" name="Content Placeholder 2"/>
          <p:cNvSpPr>
            <a:spLocks noGrp="1"/>
          </p:cNvSpPr>
          <p:nvPr>
            <p:ph sz="quarter" idx="1"/>
          </p:nvPr>
        </p:nvSpPr>
        <p:spPr/>
        <p:txBody>
          <a:bodyPr/>
          <a:lstStyle/>
          <a:p>
            <a:r>
              <a:rPr lang="en-US" dirty="0" smtClean="0"/>
              <a:t>The serialize( ) method serializes a set of input elements into a string of data.</a:t>
            </a:r>
          </a:p>
          <a:p>
            <a:r>
              <a:rPr lang="en-US" dirty="0" smtClean="0"/>
              <a:t>$.serialize( )</a:t>
            </a:r>
          </a:p>
          <a:p>
            <a:r>
              <a:rPr lang="en-US" dirty="0" smtClean="0"/>
              <a:t>/</a:t>
            </a:r>
            <a:r>
              <a:rPr lang="en-US" dirty="0" err="1" smtClean="0"/>
              <a:t>jquery</a:t>
            </a:r>
            <a:r>
              <a:rPr lang="en-US" dirty="0" smtClean="0"/>
              <a:t>/Serialize.php</a:t>
            </a:r>
            <a:endParaRPr lang="en-US" dirty="0"/>
          </a:p>
        </p:txBody>
      </p:sp>
      <p:pic>
        <p:nvPicPr>
          <p:cNvPr id="7170" name="Picture 2"/>
          <p:cNvPicPr>
            <a:picLocks noChangeAspect="1" noChangeArrowheads="1"/>
          </p:cNvPicPr>
          <p:nvPr/>
        </p:nvPicPr>
        <p:blipFill>
          <a:blip r:embed="rId2"/>
          <a:srcRect/>
          <a:stretch>
            <a:fillRect/>
          </a:stretch>
        </p:blipFill>
        <p:spPr bwMode="auto">
          <a:xfrm>
            <a:off x="1752600" y="3352800"/>
            <a:ext cx="4472742" cy="2366962"/>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endParaRPr lang="en-US" dirty="0"/>
          </a:p>
        </p:txBody>
      </p:sp>
      <p:pic>
        <p:nvPicPr>
          <p:cNvPr id="8194" name="Picture 2"/>
          <p:cNvPicPr>
            <a:picLocks noChangeAspect="1" noChangeArrowheads="1"/>
          </p:cNvPicPr>
          <p:nvPr/>
        </p:nvPicPr>
        <p:blipFill>
          <a:blip r:embed="rId2"/>
          <a:srcRect/>
          <a:stretch>
            <a:fillRect/>
          </a:stretch>
        </p:blipFill>
        <p:spPr bwMode="auto">
          <a:xfrm>
            <a:off x="914400" y="1447799"/>
            <a:ext cx="6096000" cy="5228321"/>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5715000" y="2743200"/>
            <a:ext cx="2819400" cy="1601419"/>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serializeArray</a:t>
            </a:r>
            <a:r>
              <a:rPr lang="en-US" b="1" dirty="0" smtClean="0"/>
              <a:t>( ) Method</a:t>
            </a:r>
            <a:endParaRPr lang="en-US" dirty="0"/>
          </a:p>
        </p:txBody>
      </p:sp>
      <p:sp>
        <p:nvSpPr>
          <p:cNvPr id="3" name="Content Placeholder 2"/>
          <p:cNvSpPr>
            <a:spLocks noGrp="1"/>
          </p:cNvSpPr>
          <p:nvPr>
            <p:ph sz="quarter" idx="1"/>
          </p:nvPr>
        </p:nvSpPr>
        <p:spPr/>
        <p:txBody>
          <a:bodyPr/>
          <a:lstStyle/>
          <a:p>
            <a:r>
              <a:rPr lang="en-US" dirty="0" smtClean="0"/>
              <a:t>The </a:t>
            </a:r>
            <a:r>
              <a:rPr lang="en-US" dirty="0" err="1" smtClean="0"/>
              <a:t>serializeArray</a:t>
            </a:r>
            <a:r>
              <a:rPr lang="en-US" dirty="0" smtClean="0"/>
              <a:t>( ) method serializes all forms and form elements like the .serialize() method but returns a JSON data structure for you to work with. The JSON  structure returned is not a string. You must use a </a:t>
            </a:r>
            <a:r>
              <a:rPr lang="en-US" dirty="0" err="1" smtClean="0"/>
              <a:t>plugin</a:t>
            </a:r>
            <a:r>
              <a:rPr lang="en-US" dirty="0" smtClean="0"/>
              <a:t> or third-party library to "</a:t>
            </a:r>
            <a:r>
              <a:rPr lang="en-US" dirty="0" err="1" smtClean="0"/>
              <a:t>stringify</a:t>
            </a:r>
            <a:r>
              <a:rPr lang="en-US" dirty="0" smtClean="0"/>
              <a:t>".</a:t>
            </a:r>
          </a:p>
          <a:p>
            <a:r>
              <a:rPr lang="en-US" dirty="0" smtClean="0"/>
              <a:t>$.</a:t>
            </a:r>
            <a:r>
              <a:rPr lang="en-US" dirty="0" err="1" smtClean="0"/>
              <a:t>serializeArray</a:t>
            </a:r>
            <a:r>
              <a:rPr lang="en-US" dirty="0" smtClean="0"/>
              <a: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solidFill>
              </a:rPr>
              <a:t>AJAX</a:t>
            </a:r>
            <a:endParaRPr lang="en-US" dirty="0">
              <a:solidFill>
                <a:schemeClr val="accent4"/>
              </a:solidFill>
            </a:endParaRPr>
          </a:p>
        </p:txBody>
      </p:sp>
      <p:sp>
        <p:nvSpPr>
          <p:cNvPr id="3" name="Content Placeholder 2"/>
          <p:cNvSpPr>
            <a:spLocks noGrp="1"/>
          </p:cNvSpPr>
          <p:nvPr>
            <p:ph sz="quarter" idx="1"/>
          </p:nvPr>
        </p:nvSpPr>
        <p:spPr/>
        <p:txBody>
          <a:bodyPr/>
          <a:lstStyle/>
          <a:p>
            <a:r>
              <a:rPr lang="en-US" sz="3200" dirty="0" smtClean="0"/>
              <a:t>AJAX is an acronym standing for Asynchronous JavaScript and XML and this technology helps us to load data from the server without a browser page refresh.</a:t>
            </a:r>
          </a:p>
          <a:p>
            <a:r>
              <a:rPr lang="en-US" sz="3200" dirty="0" err="1" smtClean="0"/>
              <a:t>JQuery</a:t>
            </a:r>
            <a:r>
              <a:rPr lang="en-US" sz="3200" dirty="0" smtClean="0"/>
              <a:t> is a great tool which provides a rich set of AJAX methods to develop next generation web application.</a:t>
            </a:r>
            <a:endParaRPr lang="en-US"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endParaRPr lang="en-US" dirty="0"/>
          </a:p>
        </p:txBody>
      </p:sp>
      <p:pic>
        <p:nvPicPr>
          <p:cNvPr id="9218" name="Picture 2"/>
          <p:cNvPicPr>
            <a:picLocks noChangeAspect="1" noChangeArrowheads="1"/>
          </p:cNvPicPr>
          <p:nvPr/>
        </p:nvPicPr>
        <p:blipFill>
          <a:blip r:embed="rId2"/>
          <a:srcRect/>
          <a:stretch>
            <a:fillRect/>
          </a:stretch>
        </p:blipFill>
        <p:spPr bwMode="auto">
          <a:xfrm>
            <a:off x="914400" y="1295400"/>
            <a:ext cx="6019800" cy="5175493"/>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5715000" y="2743200"/>
            <a:ext cx="2971800" cy="1746723"/>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JQuery</a:t>
            </a:r>
            <a:r>
              <a:rPr lang="en-US" b="1" dirty="0" smtClean="0"/>
              <a:t> AJAX Events</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You can call various </a:t>
            </a:r>
            <a:r>
              <a:rPr lang="en-US" dirty="0" err="1" smtClean="0"/>
              <a:t>JQuery</a:t>
            </a:r>
            <a:r>
              <a:rPr lang="en-US" dirty="0" smtClean="0"/>
              <a:t> methods during the life cycle of AJAX call progress. Based on different events/stages, the following methods are available.</a:t>
            </a:r>
          </a:p>
          <a:p>
            <a:pPr>
              <a:buNone/>
            </a:pPr>
            <a:endParaRPr lang="en-US" dirty="0" smtClean="0"/>
          </a:p>
          <a:p>
            <a:r>
              <a:rPr lang="en-US" b="1" dirty="0" err="1" smtClean="0"/>
              <a:t>ajaxComplete</a:t>
            </a:r>
            <a:r>
              <a:rPr lang="en-US" b="1" dirty="0" smtClean="0"/>
              <a:t>( callback )</a:t>
            </a:r>
          </a:p>
          <a:p>
            <a:pPr lvl="1">
              <a:buNone/>
            </a:pPr>
            <a:r>
              <a:rPr lang="en-US" dirty="0" smtClean="0"/>
              <a:t>Attach a function to be executed whenever an AJAX request completes.</a:t>
            </a:r>
          </a:p>
          <a:p>
            <a:r>
              <a:rPr lang="en-US" b="1" dirty="0" err="1" smtClean="0"/>
              <a:t>ajaxStart</a:t>
            </a:r>
            <a:r>
              <a:rPr lang="en-US" b="1" dirty="0" smtClean="0"/>
              <a:t>( callback )</a:t>
            </a:r>
          </a:p>
          <a:p>
            <a:pPr lvl="1">
              <a:buNone/>
            </a:pPr>
            <a:r>
              <a:rPr lang="en-US" dirty="0" smtClean="0"/>
              <a:t>	Attach a function to be executed whenever an AJAX request begins and there is none already active.</a:t>
            </a:r>
          </a:p>
          <a:p>
            <a:r>
              <a:rPr lang="en-US" b="1" dirty="0" err="1" smtClean="0"/>
              <a:t>ajaxError</a:t>
            </a:r>
            <a:r>
              <a:rPr lang="en-US" b="1" dirty="0" smtClean="0"/>
              <a:t>( callback )</a:t>
            </a:r>
          </a:p>
          <a:p>
            <a:pPr lvl="1">
              <a:buNone/>
            </a:pPr>
            <a:r>
              <a:rPr lang="en-US" dirty="0" smtClean="0"/>
              <a:t>Attach a function to be executed whenever an AJAX request fails.</a:t>
            </a:r>
          </a:p>
          <a:p>
            <a:r>
              <a:rPr lang="en-US" b="1" dirty="0" err="1" smtClean="0"/>
              <a:t>ajaxSend</a:t>
            </a:r>
            <a:r>
              <a:rPr lang="en-US" b="1" dirty="0" smtClean="0"/>
              <a:t>( callback )</a:t>
            </a:r>
          </a:p>
          <a:p>
            <a:pPr lvl="1">
              <a:buNone/>
            </a:pPr>
            <a:r>
              <a:rPr lang="en-US" dirty="0" smtClean="0"/>
              <a:t>Attach a function to be executed before an AJAX request is sent.</a:t>
            </a:r>
          </a:p>
          <a:p>
            <a:r>
              <a:rPr lang="en-US" b="1" dirty="0" err="1" smtClean="0"/>
              <a:t>ajaxStop</a:t>
            </a:r>
            <a:r>
              <a:rPr lang="en-US" b="1" dirty="0" smtClean="0"/>
              <a:t>( callback )</a:t>
            </a:r>
          </a:p>
          <a:p>
            <a:pPr lvl="1">
              <a:buNone/>
            </a:pPr>
            <a:r>
              <a:rPr lang="en-US" dirty="0" smtClean="0"/>
              <a:t>Attach a function to be executed whenever all AJAX requests have ended.</a:t>
            </a:r>
          </a:p>
          <a:p>
            <a:r>
              <a:rPr lang="en-US" b="1" dirty="0" err="1" smtClean="0"/>
              <a:t>ajaxSuccess</a:t>
            </a:r>
            <a:r>
              <a:rPr lang="en-US" b="1" dirty="0" smtClean="0"/>
              <a:t>( callback )</a:t>
            </a:r>
          </a:p>
          <a:p>
            <a:pPr lvl="1">
              <a:buNone/>
            </a:pPr>
            <a:r>
              <a:rPr lang="en-US" dirty="0" smtClean="0"/>
              <a:t>Attach a function to be executed whenever an AJAX request completes successfully.</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endParaRPr lang="en-US" dirty="0"/>
          </a:p>
        </p:txBody>
      </p:sp>
      <p:pic>
        <p:nvPicPr>
          <p:cNvPr id="10242" name="Picture 2"/>
          <p:cNvPicPr>
            <a:picLocks noChangeAspect="1" noChangeArrowheads="1"/>
          </p:cNvPicPr>
          <p:nvPr/>
        </p:nvPicPr>
        <p:blipFill>
          <a:blip r:embed="rId2"/>
          <a:srcRect/>
          <a:stretch>
            <a:fillRect/>
          </a:stretch>
        </p:blipFill>
        <p:spPr bwMode="auto">
          <a:xfrm>
            <a:off x="914400" y="1371600"/>
            <a:ext cx="5734050" cy="4907426"/>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6324600" y="3200400"/>
            <a:ext cx="2324100" cy="1121513"/>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Study</a:t>
            </a:r>
            <a:endParaRPr lang="en-US" dirty="0"/>
          </a:p>
        </p:txBody>
      </p:sp>
      <p:sp>
        <p:nvSpPr>
          <p:cNvPr id="3" name="Content Placeholder 2"/>
          <p:cNvSpPr>
            <a:spLocks noGrp="1"/>
          </p:cNvSpPr>
          <p:nvPr>
            <p:ph sz="quarter" idx="1"/>
          </p:nvPr>
        </p:nvSpPr>
        <p:spPr/>
        <p:txBody>
          <a:bodyPr/>
          <a:lstStyle/>
          <a:p>
            <a:r>
              <a:rPr lang="en-US" dirty="0" smtClean="0">
                <a:hlinkClick r:id="rId3"/>
              </a:rPr>
              <a:t>www.tutorialpoint.com</a:t>
            </a:r>
            <a:endParaRPr lang="en-US" dirty="0" smtClean="0"/>
          </a:p>
          <a:p>
            <a:r>
              <a:rPr lang="en-US" dirty="0" smtClean="0">
                <a:hlinkClick r:id="rId4"/>
              </a:rPr>
              <a:t>www.tutorialrepublic.com</a:t>
            </a: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Loading Simple Data</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err="1" smtClean="0"/>
              <a:t>JQuery</a:t>
            </a:r>
            <a:r>
              <a:rPr lang="en-US" dirty="0" smtClean="0"/>
              <a:t> provides </a:t>
            </a:r>
            <a:r>
              <a:rPr lang="en-US" b="1" dirty="0" smtClean="0"/>
              <a:t>load()</a:t>
            </a:r>
            <a:r>
              <a:rPr lang="en-US" dirty="0" smtClean="0"/>
              <a:t> method to load any static and dynamic data using </a:t>
            </a:r>
            <a:r>
              <a:rPr lang="en-US" dirty="0" err="1" smtClean="0"/>
              <a:t>JQuery</a:t>
            </a:r>
            <a:r>
              <a:rPr lang="en-US" dirty="0" smtClean="0"/>
              <a:t> AJAX.</a:t>
            </a:r>
          </a:p>
          <a:p>
            <a:r>
              <a:rPr lang="en-US" b="1" dirty="0" smtClean="0"/>
              <a:t>[selector].load( URL, [data], [callback] );</a:t>
            </a:r>
          </a:p>
          <a:p>
            <a:r>
              <a:rPr lang="en-US" b="1" dirty="0" smtClean="0"/>
              <a:t>Parameters:</a:t>
            </a:r>
          </a:p>
          <a:p>
            <a:pPr lvl="1"/>
            <a:r>
              <a:rPr lang="en-US" dirty="0" smtClean="0"/>
              <a:t>URL: The URL of the server-side resource to which the request is sent. It could be a CGI, ASP, JSP, or PHP script which generates data dynamically or out of a database.</a:t>
            </a:r>
          </a:p>
          <a:p>
            <a:pPr lvl="1"/>
            <a:r>
              <a:rPr lang="en-US" dirty="0" smtClean="0"/>
              <a:t>data: This optional parameter represents an object whose properties are serialized into properly encoded parameters to be passed to the request. If specified, the request is made using the POST method. If omitted, the GET method is used.</a:t>
            </a:r>
          </a:p>
          <a:p>
            <a:pPr lvl="1"/>
            <a:r>
              <a:rPr lang="en-US" dirty="0" smtClean="0"/>
              <a:t>callback: A callback function invoked after the response data has been loaded into the elements of the matched set. The first parameter passed to this function is the response text received from the server and second parameter is the status code.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3"/>
          <a:srcRect/>
          <a:stretch>
            <a:fillRect/>
          </a:stretch>
        </p:blipFill>
        <p:spPr bwMode="auto">
          <a:xfrm>
            <a:off x="2305050" y="4505325"/>
            <a:ext cx="6686550" cy="21240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914400" y="1371600"/>
            <a:ext cx="5114925" cy="3228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Getting JSON Data</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err="1" smtClean="0"/>
              <a:t>JQuery</a:t>
            </a:r>
            <a:r>
              <a:rPr lang="en-US" dirty="0" smtClean="0"/>
              <a:t> utility function </a:t>
            </a:r>
            <a:r>
              <a:rPr lang="en-US" b="1" dirty="0" err="1" smtClean="0"/>
              <a:t>getJSON</a:t>
            </a:r>
            <a:r>
              <a:rPr lang="en-US" b="1" dirty="0" smtClean="0"/>
              <a:t>() parses the returned JSON string and makes the </a:t>
            </a:r>
            <a:r>
              <a:rPr lang="en-US" dirty="0" smtClean="0"/>
              <a:t>resulting string available to the callback function as first parameter to take further action.</a:t>
            </a:r>
          </a:p>
          <a:p>
            <a:r>
              <a:rPr lang="en-US" b="1" dirty="0" smtClean="0"/>
              <a:t>[selector].</a:t>
            </a:r>
            <a:r>
              <a:rPr lang="en-US" b="1" dirty="0" err="1" smtClean="0"/>
              <a:t>getJSON</a:t>
            </a:r>
            <a:r>
              <a:rPr lang="en-US" b="1" dirty="0" smtClean="0"/>
              <a:t>( URL, [data], [callback] );</a:t>
            </a:r>
          </a:p>
          <a:p>
            <a:r>
              <a:rPr lang="en-US" b="1" dirty="0" smtClean="0"/>
              <a:t>Parameters:</a:t>
            </a:r>
          </a:p>
          <a:p>
            <a:pPr lvl="1"/>
            <a:r>
              <a:rPr lang="en-US" dirty="0" smtClean="0"/>
              <a:t>URL: The URL of the server-side resource contacted via the GET method.</a:t>
            </a:r>
          </a:p>
          <a:p>
            <a:pPr lvl="1"/>
            <a:r>
              <a:rPr lang="en-US" dirty="0" smtClean="0"/>
              <a:t>Data: An object whose properties serve as the name/value pairs used to construct a query string to be appended to the URL, or a preformatted and encoded query string.</a:t>
            </a:r>
          </a:p>
          <a:p>
            <a:pPr lvl="1"/>
            <a:r>
              <a:rPr lang="en-US" dirty="0" smtClean="0"/>
              <a:t>Callback: A function invoked when the request completes. The data value resulting from digesting the response body as a JSON string is passed as the first parameter to this callback, and the status as the second.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endParaRPr lang="en-US"/>
          </a:p>
        </p:txBody>
      </p:sp>
      <p:pic>
        <p:nvPicPr>
          <p:cNvPr id="2050" name="Picture 2"/>
          <p:cNvPicPr>
            <a:picLocks noChangeAspect="1" noChangeArrowheads="1"/>
          </p:cNvPicPr>
          <p:nvPr/>
        </p:nvPicPr>
        <p:blipFill>
          <a:blip r:embed="rId3"/>
          <a:srcRect/>
          <a:stretch>
            <a:fillRect/>
          </a:stretch>
        </p:blipFill>
        <p:spPr bwMode="auto">
          <a:xfrm>
            <a:off x="923925" y="1466850"/>
            <a:ext cx="5095875" cy="38671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5715000" y="4554416"/>
            <a:ext cx="3124200" cy="192258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Passing Data to the Server</a:t>
            </a:r>
            <a:endParaRPr lang="en-US" dirty="0"/>
          </a:p>
        </p:txBody>
      </p:sp>
      <p:sp>
        <p:nvSpPr>
          <p:cNvPr id="3" name="Content Placeholder 2"/>
          <p:cNvSpPr>
            <a:spLocks noGrp="1"/>
          </p:cNvSpPr>
          <p:nvPr>
            <p:ph sz="quarter" idx="1"/>
          </p:nvPr>
        </p:nvSpPr>
        <p:spPr/>
        <p:txBody>
          <a:bodyPr/>
          <a:lstStyle/>
          <a:p>
            <a:r>
              <a:rPr lang="en-US" dirty="0" smtClean="0"/>
              <a:t>Many times you collect input from the user and you pass that input to the server for further processing. </a:t>
            </a:r>
          </a:p>
          <a:p>
            <a:r>
              <a:rPr lang="en-US" dirty="0" err="1" smtClean="0"/>
              <a:t>JQuery</a:t>
            </a:r>
            <a:r>
              <a:rPr lang="en-US" dirty="0" smtClean="0"/>
              <a:t> AJAX made it easy enough to pass collected data to the server using data parameter of any available Ajax method.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3"/>
          <a:srcRect/>
          <a:stretch>
            <a:fillRect/>
          </a:stretch>
        </p:blipFill>
        <p:spPr bwMode="auto">
          <a:xfrm>
            <a:off x="914400" y="1447800"/>
            <a:ext cx="5286375" cy="35433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6324600" y="5105400"/>
            <a:ext cx="2514600" cy="11430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a:srcRect/>
          <a:stretch>
            <a:fillRect/>
          </a:stretch>
        </p:blipFill>
        <p:spPr bwMode="auto">
          <a:xfrm>
            <a:off x="1828800" y="5181600"/>
            <a:ext cx="3562350" cy="1362986"/>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2055</TotalTime>
  <Words>1316</Words>
  <Application>Microsoft Office PowerPoint</Application>
  <PresentationFormat>On-screen Show (4:3)</PresentationFormat>
  <Paragraphs>184</Paragraphs>
  <Slides>33</Slides>
  <Notes>11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Equity</vt:lpstr>
      <vt:lpstr>jQuery AJAX calls</vt:lpstr>
      <vt:lpstr>Demo URL</vt:lpstr>
      <vt:lpstr>AJAX</vt:lpstr>
      <vt:lpstr>Loading Simple Data</vt:lpstr>
      <vt:lpstr>Example</vt:lpstr>
      <vt:lpstr>Getting JSON Data</vt:lpstr>
      <vt:lpstr>Example</vt:lpstr>
      <vt:lpstr>Passing Data to the Server</vt:lpstr>
      <vt:lpstr>Example</vt:lpstr>
      <vt:lpstr>JQuery AJAX Methods</vt:lpstr>
      <vt:lpstr>PowerPoint Presentation</vt:lpstr>
      <vt:lpstr>jQuery.ajax( options ) Method</vt:lpstr>
      <vt:lpstr>PowerPoint Presentation</vt:lpstr>
      <vt:lpstr>PowerPoint Presentation</vt:lpstr>
      <vt:lpstr>PowerPoint Presentation</vt:lpstr>
      <vt:lpstr>Example</vt:lpstr>
      <vt:lpstr>ajaxSetup( options ) Method</vt:lpstr>
      <vt:lpstr>Example</vt:lpstr>
      <vt:lpstr>get( url, [data], [callback], [type] ) Method</vt:lpstr>
      <vt:lpstr>Example</vt:lpstr>
      <vt:lpstr>getScript( url, [callback] ) Method</vt:lpstr>
      <vt:lpstr>Example</vt:lpstr>
      <vt:lpstr>post( url, data, callback, type ) Method</vt:lpstr>
      <vt:lpstr>Example</vt:lpstr>
      <vt:lpstr>load( url, data, callback ) Method</vt:lpstr>
      <vt:lpstr>Example</vt:lpstr>
      <vt:lpstr>serialize( ) Method</vt:lpstr>
      <vt:lpstr>Example</vt:lpstr>
      <vt:lpstr>serializeArray( ) Method</vt:lpstr>
      <vt:lpstr>Example</vt:lpstr>
      <vt:lpstr>JQuery AJAX Events</vt:lpstr>
      <vt:lpstr>Example</vt:lpstr>
      <vt:lpstr>Further Study</vt:lpstr>
    </vt:vector>
  </TitlesOfParts>
  <Company>System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 Traversing and Searching</dc:title>
  <dc:creator>System</dc:creator>
  <cp:lastModifiedBy>System</cp:lastModifiedBy>
  <cp:revision>139</cp:revision>
  <dcterms:created xsi:type="dcterms:W3CDTF">2016-08-04T07:01:09Z</dcterms:created>
  <dcterms:modified xsi:type="dcterms:W3CDTF">2016-08-11T07:52:27Z</dcterms:modified>
</cp:coreProperties>
</file>