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99" r:id="rId3"/>
    <p:sldId id="296" r:id="rId4"/>
    <p:sldId id="295" r:id="rId5"/>
    <p:sldId id="292" r:id="rId6"/>
    <p:sldId id="293" r:id="rId7"/>
    <p:sldId id="294" r:id="rId8"/>
    <p:sldId id="303" r:id="rId9"/>
    <p:sldId id="297" r:id="rId10"/>
    <p:sldId id="304" r:id="rId11"/>
    <p:sldId id="300" r:id="rId12"/>
    <p:sldId id="298" r:id="rId13"/>
    <p:sldId id="305" r:id="rId14"/>
    <p:sldId id="307" r:id="rId15"/>
    <p:sldId id="306" r:id="rId16"/>
    <p:sldId id="301" r:id="rId17"/>
    <p:sldId id="308" r:id="rId18"/>
    <p:sldId id="302" r:id="rId19"/>
    <p:sldId id="309" r:id="rId20"/>
    <p:sldId id="310" r:id="rId21"/>
    <p:sldId id="311" r:id="rId22"/>
    <p:sldId id="312" r:id="rId23"/>
    <p:sldId id="313" r:id="rId24"/>
    <p:sldId id="314" r:id="rId25"/>
    <p:sldId id="320" r:id="rId26"/>
    <p:sldId id="321" r:id="rId27"/>
    <p:sldId id="322" r:id="rId28"/>
    <p:sldId id="324" r:id="rId29"/>
    <p:sldId id="326" r:id="rId30"/>
    <p:sldId id="325" r:id="rId31"/>
    <p:sldId id="327" r:id="rId32"/>
    <p:sldId id="291" r:id="rId33"/>
    <p:sldId id="315" r:id="rId34"/>
    <p:sldId id="317" r:id="rId35"/>
    <p:sldId id="318" r:id="rId36"/>
    <p:sldId id="31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66"/>
    <a:srgbClr val="00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16" autoAdjust="0"/>
  </p:normalViewPr>
  <p:slideViewPr>
    <p:cSldViewPr>
      <p:cViewPr>
        <p:scale>
          <a:sx n="68" d="100"/>
          <a:sy n="68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88578-B65F-4CFA-8AC8-5F9FD9DEAEB9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85EE6-C2D3-4B4F-A133-D435F038B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7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of JSON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used while writing JavaScript based applications that includes browser extensions and websites.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format is used for serializing and transmitting structured data over network connection.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primarily used to transmit data between a server and web applications.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services and APIs use JSON format to provide public data.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85EE6-C2D3-4B4F-A133-D435F038BF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3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Characteristics of JSON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lightweight text-based interchange format.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is language 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85EE6-C2D3-4B4F-A133-D435F038BF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3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85EE6-C2D3-4B4F-A133-D435F038BF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02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85EE6-C2D3-4B4F-A133-D435F038BF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0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DDF124B-91CA-4278-855D-218FF8EB91A0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ED73F9A-5F18-425F-BF23-207EF2F5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4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F124B-91CA-4278-855D-218FF8EB91A0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73F9A-5F18-425F-BF23-207EF2F5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6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F124B-91CA-4278-855D-218FF8EB91A0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73F9A-5F18-425F-BF23-207EF2F5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9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F124B-91CA-4278-855D-218FF8EB91A0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73F9A-5F18-425F-BF23-207EF2F5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9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F124B-91CA-4278-855D-218FF8EB91A0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73F9A-5F18-425F-BF23-207EF2F5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6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F124B-91CA-4278-855D-218FF8EB91A0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73F9A-5F18-425F-BF23-207EF2F5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5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F124B-91CA-4278-855D-218FF8EB91A0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73F9A-5F18-425F-BF23-207EF2F5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F124B-91CA-4278-855D-218FF8EB91A0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73F9A-5F18-425F-BF23-207EF2F5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6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F124B-91CA-4278-855D-218FF8EB91A0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73F9A-5F18-425F-BF23-207EF2F5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2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F124B-91CA-4278-855D-218FF8EB91A0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73F9A-5F18-425F-BF23-207EF2F5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9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F124B-91CA-4278-855D-218FF8EB91A0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73F9A-5F18-425F-BF23-207EF2F5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F124B-91CA-4278-855D-218FF8EB91A0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D73F9A-5F18-425F-BF23-207EF2F53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19200"/>
            <a:ext cx="800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90550" y="9906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35317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2388"/>
            <a:ext cx="19812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rgbClr val="003366"/>
                </a:solidFill>
                <a:latin typeface="Arial" charset="0"/>
              </a:defRPr>
            </a:lvl1pPr>
          </a:lstStyle>
          <a:p>
            <a:fld id="{BDDF124B-91CA-4278-855D-218FF8EB91A0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34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003366"/>
                </a:solidFill>
                <a:latin typeface="Arial" charset="0"/>
              </a:defRPr>
            </a:lvl1pPr>
          </a:lstStyle>
          <a:p>
            <a:fld id="{2ED73F9A-5F18-425F-BF23-207EF2F53D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rgbClr val="003366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rgbClr val="003366"/>
          </a:solidFill>
          <a:latin typeface="+mn-lt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rgbClr val="003366"/>
          </a:solidFill>
          <a:latin typeface="+mn-lt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rgbClr val="003366"/>
          </a:solidFill>
          <a:latin typeface="+mn-lt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003366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What will be the Output of the Following Program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618172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370318"/>
            <a:ext cx="4500562" cy="1678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0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JSON Objects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3048000" cy="170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0800" y="4191000"/>
            <a:ext cx="2154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student.Name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/>
              <a:t>s</a:t>
            </a:r>
            <a:r>
              <a:rPr lang="en-US" dirty="0" smtClean="0"/>
              <a:t>tudent[“Name”]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733800"/>
            <a:ext cx="699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Dot Notation or Brackets to Access the JSON object values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66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JSON array contains multiple objects</a:t>
            </a:r>
          </a:p>
          <a:p>
            <a:r>
              <a:rPr lang="en-US" sz="2400" dirty="0" smtClean="0"/>
              <a:t>To Create JSON array</a:t>
            </a:r>
          </a:p>
          <a:p>
            <a:pPr marL="0" indent="0">
              <a:buNone/>
            </a:pPr>
            <a:r>
              <a:rPr lang="en-US" sz="2400" dirty="0" smtClean="0"/>
              <a:t>1. Wrap the objects in square brackets</a:t>
            </a:r>
          </a:p>
          <a:p>
            <a:pPr marL="0" indent="0">
              <a:buNone/>
            </a:pPr>
            <a:r>
              <a:rPr lang="en-US" sz="2400" dirty="0" smtClean="0"/>
              <a:t>2. Each object must be separated by comma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87914"/>
            <a:ext cx="3276600" cy="304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9600" y="3087914"/>
            <a:ext cx="414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Accessing JSON array object elements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0" y="3456271"/>
            <a:ext cx="21451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college[0].name</a:t>
            </a:r>
          </a:p>
          <a:p>
            <a:r>
              <a:rPr lang="en-US" dirty="0" smtClean="0"/>
              <a:t>college[0].street</a:t>
            </a:r>
          </a:p>
          <a:p>
            <a:r>
              <a:rPr lang="en-US" dirty="0"/>
              <a:t>c</a:t>
            </a:r>
            <a:r>
              <a:rPr lang="en-US" dirty="0" smtClean="0"/>
              <a:t>ollege[0].phone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college[1].</a:t>
            </a:r>
            <a:r>
              <a:rPr lang="en-US" dirty="0"/>
              <a:t>name</a:t>
            </a:r>
          </a:p>
          <a:p>
            <a:r>
              <a:rPr lang="en-US" dirty="0" smtClean="0"/>
              <a:t>college[1].street</a:t>
            </a:r>
            <a:endParaRPr lang="en-US" dirty="0"/>
          </a:p>
          <a:p>
            <a:r>
              <a:rPr lang="en-US" dirty="0" smtClean="0"/>
              <a:t>college[1].</a:t>
            </a:r>
            <a:r>
              <a:rPr lang="en-US" dirty="0"/>
              <a:t>phone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</a:t>
            </a:r>
            <a:r>
              <a:rPr lang="en-US" dirty="0"/>
              <a:t>JSON Syntax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JSON syntax is derived from JavaScript object notation syntax:</a:t>
            </a:r>
          </a:p>
          <a:p>
            <a:r>
              <a:rPr lang="en-US" sz="2000" dirty="0"/>
              <a:t>Data is in name/value pairs</a:t>
            </a:r>
          </a:p>
          <a:p>
            <a:r>
              <a:rPr lang="en-US" sz="2000" dirty="0"/>
              <a:t>Data is separated by commas</a:t>
            </a:r>
          </a:p>
          <a:p>
            <a:r>
              <a:rPr lang="en-US" sz="2000" dirty="0"/>
              <a:t>Curly braces hold objects</a:t>
            </a:r>
          </a:p>
          <a:p>
            <a:r>
              <a:rPr lang="en-US" sz="2000" dirty="0"/>
              <a:t>Square brackets hold </a:t>
            </a:r>
            <a:r>
              <a:rPr lang="en-US" sz="2000" dirty="0" smtClean="0"/>
              <a:t>arrays</a:t>
            </a:r>
          </a:p>
          <a:p>
            <a:endParaRPr lang="en-US" sz="2000" dirty="0" smtClean="0"/>
          </a:p>
          <a:p>
            <a:pPr marL="438150" lvl="1" indent="0">
              <a:buNone/>
            </a:pPr>
            <a:r>
              <a:rPr lang="en-US" sz="1600" dirty="0"/>
              <a:t>JSON values can be:</a:t>
            </a:r>
          </a:p>
          <a:p>
            <a:pPr lvl="1"/>
            <a:r>
              <a:rPr lang="en-US" sz="1600" dirty="0"/>
              <a:t>A number (integer or floating point)</a:t>
            </a:r>
          </a:p>
          <a:p>
            <a:pPr lvl="1"/>
            <a:r>
              <a:rPr lang="en-US" sz="1600" dirty="0"/>
              <a:t>A string (in double quotes)</a:t>
            </a:r>
          </a:p>
          <a:p>
            <a:pPr lvl="1"/>
            <a:r>
              <a:rPr lang="en-US" sz="1600" dirty="0"/>
              <a:t>A Boolean (true or false)</a:t>
            </a:r>
          </a:p>
          <a:p>
            <a:pPr lvl="1"/>
            <a:r>
              <a:rPr lang="en-US" sz="1600" dirty="0"/>
              <a:t>An array (in square brackets)</a:t>
            </a:r>
          </a:p>
          <a:p>
            <a:pPr lvl="1"/>
            <a:r>
              <a:rPr lang="en-US" sz="1600" dirty="0"/>
              <a:t>An object (in curly braces)</a:t>
            </a:r>
          </a:p>
          <a:p>
            <a:pPr lvl="1"/>
            <a:r>
              <a:rPr lang="en-US" sz="1600" dirty="0" smtClean="0"/>
              <a:t>null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92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/>
              <a:t>Open the program ‘jQuery_JSON_ObjectCreation_Prog1.html’ in the Notepad++ editor </a:t>
            </a:r>
          </a:p>
          <a:p>
            <a:pPr algn="just"/>
            <a:r>
              <a:rPr lang="en-US" sz="1800" dirty="0"/>
              <a:t>Modify this program to do the </a:t>
            </a:r>
            <a:r>
              <a:rPr lang="en-US" sz="1800" dirty="0" smtClean="0"/>
              <a:t>following</a:t>
            </a:r>
          </a:p>
          <a:p>
            <a:pPr lvl="1" algn="just"/>
            <a:r>
              <a:rPr lang="en-US" sz="1800" dirty="0" smtClean="0"/>
              <a:t>Create two JSON Book Objects to Store  following information</a:t>
            </a:r>
          </a:p>
          <a:p>
            <a:pPr lvl="1" algn="just"/>
            <a:endParaRPr lang="en-US" sz="1800" dirty="0"/>
          </a:p>
          <a:p>
            <a:pPr lvl="1" algn="just"/>
            <a:endParaRPr lang="en-US" sz="1800" dirty="0" smtClean="0"/>
          </a:p>
          <a:p>
            <a:pPr lvl="1" algn="just"/>
            <a:endParaRPr lang="en-US" sz="1800" dirty="0"/>
          </a:p>
          <a:p>
            <a:pPr lvl="1" algn="just"/>
            <a:endParaRPr lang="en-US" sz="1800" dirty="0" smtClean="0"/>
          </a:p>
          <a:p>
            <a:pPr lvl="1" algn="just"/>
            <a:endParaRPr lang="en-US" sz="1800" dirty="0"/>
          </a:p>
          <a:p>
            <a:pPr lvl="1" algn="just"/>
            <a:r>
              <a:rPr lang="en-US" sz="1800" dirty="0" smtClean="0"/>
              <a:t>Display Book information on the Webpage</a:t>
            </a:r>
          </a:p>
          <a:p>
            <a:pPr algn="just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955723"/>
              </p:ext>
            </p:extLst>
          </p:nvPr>
        </p:nvGraphicFramePr>
        <p:xfrm>
          <a:off x="838200" y="2971800"/>
          <a:ext cx="7239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id:01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language: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"Java“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edition: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"third“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author: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"Herbert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Schildt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id:07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language: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"C++“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edition: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"second“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author: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E.Balagurusamy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191125"/>
            <a:ext cx="28479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780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The file type for JSON files is ".</a:t>
            </a:r>
            <a:r>
              <a:rPr lang="en-US" sz="2000" dirty="0" err="1" smtClean="0"/>
              <a:t>json</a:t>
            </a:r>
            <a:r>
              <a:rPr lang="en-US" sz="2000" dirty="0" smtClean="0"/>
              <a:t>“</a:t>
            </a:r>
          </a:p>
          <a:p>
            <a:endParaRPr lang="en-US" sz="2000" dirty="0"/>
          </a:p>
          <a:p>
            <a:r>
              <a:rPr lang="en-US" sz="2000" dirty="0"/>
              <a:t>A common use of JSON is to read data from </a:t>
            </a:r>
            <a:r>
              <a:rPr lang="en-US" sz="2000" b="1" dirty="0"/>
              <a:t>a web server</a:t>
            </a:r>
            <a:r>
              <a:rPr lang="en-US" sz="2000" dirty="0"/>
              <a:t>, and display the data in a web page.</a:t>
            </a:r>
          </a:p>
        </p:txBody>
      </p:sp>
    </p:spTree>
    <p:extLst>
      <p:ext uri="{BB962C8B-B14F-4D97-AF65-F5344CB8AC3E}">
        <p14:creationId xmlns:p14="http://schemas.microsoft.com/office/powerpoint/2010/main" val="1595196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in External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1371600"/>
            <a:ext cx="21336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</a:rPr>
              <a:t>external.json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458" y="1862667"/>
            <a:ext cx="4165884" cy="3693319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"book": [{</a:t>
            </a:r>
          </a:p>
          <a:p>
            <a:r>
              <a:rPr lang="en-US" dirty="0"/>
              <a:t>         "id":"01",</a:t>
            </a:r>
          </a:p>
          <a:p>
            <a:r>
              <a:rPr lang="en-US" dirty="0"/>
              <a:t>         "language": "Java",</a:t>
            </a:r>
          </a:p>
          <a:p>
            <a:r>
              <a:rPr lang="en-US" dirty="0"/>
              <a:t>         "edition": "third",</a:t>
            </a:r>
          </a:p>
          <a:p>
            <a:r>
              <a:rPr lang="en-US" dirty="0"/>
              <a:t>         "author": "Herbert </a:t>
            </a:r>
            <a:r>
              <a:rPr lang="en-US" dirty="0" err="1"/>
              <a:t>Schildt</a:t>
            </a:r>
            <a:r>
              <a:rPr lang="en-US" dirty="0"/>
              <a:t>"</a:t>
            </a:r>
          </a:p>
          <a:p>
            <a:r>
              <a:rPr lang="en-US" dirty="0"/>
              <a:t>        },{</a:t>
            </a:r>
          </a:p>
          <a:p>
            <a:r>
              <a:rPr lang="en-US" dirty="0"/>
              <a:t>         "id":"07",</a:t>
            </a:r>
          </a:p>
          <a:p>
            <a:r>
              <a:rPr lang="en-US" dirty="0"/>
              <a:t>         "language": "C++",</a:t>
            </a:r>
          </a:p>
          <a:p>
            <a:r>
              <a:rPr lang="en-US" dirty="0"/>
              <a:t>         "edition": "second",</a:t>
            </a:r>
          </a:p>
          <a:p>
            <a:r>
              <a:rPr lang="en-US" dirty="0"/>
              <a:t>         "author": "</a:t>
            </a:r>
            <a:r>
              <a:rPr lang="en-US" dirty="0" err="1"/>
              <a:t>E.Balagurusamy</a:t>
            </a:r>
            <a:r>
              <a:rPr lang="en-US" dirty="0"/>
              <a:t>"</a:t>
            </a:r>
          </a:p>
          <a:p>
            <a:r>
              <a:rPr lang="en-US" dirty="0"/>
              <a:t>       }]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Validating </a:t>
            </a:r>
            <a:r>
              <a:rPr lang="en-US" sz="2800" dirty="0"/>
              <a:t>JSON data: </a:t>
            </a:r>
            <a:r>
              <a:rPr lang="en-US" sz="2800" dirty="0">
                <a:solidFill>
                  <a:srgbClr val="0000FF"/>
                </a:solidFill>
              </a:rPr>
              <a:t>http://jsonlint.com/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172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3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sz="2000" dirty="0"/>
              <a:t>Fetch JSON Array Elements Using jQuery </a:t>
            </a:r>
            <a:r>
              <a:rPr lang="en-US" sz="2000" dirty="0" smtClean="0"/>
              <a:t>Method</a:t>
            </a:r>
            <a:r>
              <a:rPr lang="en-US" sz="2000" dirty="0"/>
              <a:t>: </a:t>
            </a:r>
            <a:r>
              <a:rPr lang="en-US" sz="2000" dirty="0" err="1" smtClean="0"/>
              <a:t>getJSON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98601"/>
            <a:ext cx="5638800" cy="3530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6208762" y="1143000"/>
            <a:ext cx="21336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</a:rPr>
              <a:t>external.json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6675" y="1507067"/>
            <a:ext cx="3273525" cy="2893100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"book": [{</a:t>
            </a:r>
          </a:p>
          <a:p>
            <a:r>
              <a:rPr lang="en-US" sz="1400" dirty="0"/>
              <a:t>         "id":"01",</a:t>
            </a:r>
          </a:p>
          <a:p>
            <a:r>
              <a:rPr lang="en-US" sz="1400" dirty="0"/>
              <a:t>         "language": "Java",</a:t>
            </a:r>
          </a:p>
          <a:p>
            <a:r>
              <a:rPr lang="en-US" sz="1400" dirty="0"/>
              <a:t>         "edition": "third",</a:t>
            </a:r>
          </a:p>
          <a:p>
            <a:r>
              <a:rPr lang="en-US" sz="1400" dirty="0"/>
              <a:t>         "author": "Herbert </a:t>
            </a:r>
            <a:r>
              <a:rPr lang="en-US" sz="1400" dirty="0" err="1"/>
              <a:t>Schildt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},{</a:t>
            </a:r>
          </a:p>
          <a:p>
            <a:r>
              <a:rPr lang="en-US" sz="1400" dirty="0"/>
              <a:t>         "id":"07",</a:t>
            </a:r>
          </a:p>
          <a:p>
            <a:r>
              <a:rPr lang="en-US" sz="1400" dirty="0"/>
              <a:t>         "language": "C++",</a:t>
            </a:r>
          </a:p>
          <a:p>
            <a:r>
              <a:rPr lang="en-US" sz="1400" dirty="0"/>
              <a:t>         "edition": "second",</a:t>
            </a:r>
          </a:p>
          <a:p>
            <a:r>
              <a:rPr lang="en-US" sz="1400" dirty="0"/>
              <a:t>         "author": "</a:t>
            </a:r>
            <a:r>
              <a:rPr lang="en-US" sz="1400" dirty="0" err="1"/>
              <a:t>E.Balagurusamy</a:t>
            </a:r>
            <a:r>
              <a:rPr lang="en-US" sz="1400" dirty="0"/>
              <a:t>"</a:t>
            </a:r>
          </a:p>
          <a:p>
            <a:r>
              <a:rPr lang="en-US" sz="1400" dirty="0"/>
              <a:t>       }]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329267" y="1143000"/>
            <a:ext cx="21336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</a:rPr>
              <a:t>Prog.html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sz="2000" dirty="0"/>
              <a:t>Fetch JSON Array Elements Using jQuery </a:t>
            </a:r>
            <a:r>
              <a:rPr lang="en-US" sz="2000" dirty="0" smtClean="0"/>
              <a:t>Method</a:t>
            </a:r>
            <a:r>
              <a:rPr lang="en-US" sz="2000" dirty="0"/>
              <a:t>: </a:t>
            </a:r>
            <a:r>
              <a:rPr lang="en-US" sz="2000" dirty="0" err="1" smtClean="0"/>
              <a:t>getJSON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98601"/>
            <a:ext cx="5638800" cy="3530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6208762" y="1143000"/>
            <a:ext cx="21336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</a:rPr>
              <a:t>external.json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6675" y="1507067"/>
            <a:ext cx="3273525" cy="2893100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"book": [{</a:t>
            </a:r>
          </a:p>
          <a:p>
            <a:r>
              <a:rPr lang="en-US" sz="1400" dirty="0"/>
              <a:t>         "id":"01",</a:t>
            </a:r>
          </a:p>
          <a:p>
            <a:r>
              <a:rPr lang="en-US" sz="1400" dirty="0"/>
              <a:t>         "language": "Java",</a:t>
            </a:r>
          </a:p>
          <a:p>
            <a:r>
              <a:rPr lang="en-US" sz="1400" dirty="0"/>
              <a:t>         "edition": "third",</a:t>
            </a:r>
          </a:p>
          <a:p>
            <a:r>
              <a:rPr lang="en-US" sz="1400" dirty="0"/>
              <a:t>         "author": "Herbert </a:t>
            </a:r>
            <a:r>
              <a:rPr lang="en-US" sz="1400" dirty="0" err="1"/>
              <a:t>Schildt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},{</a:t>
            </a:r>
          </a:p>
          <a:p>
            <a:r>
              <a:rPr lang="en-US" sz="1400" dirty="0"/>
              <a:t>         "id":"07",</a:t>
            </a:r>
          </a:p>
          <a:p>
            <a:r>
              <a:rPr lang="en-US" sz="1400" dirty="0"/>
              <a:t>         "language": "C++",</a:t>
            </a:r>
          </a:p>
          <a:p>
            <a:r>
              <a:rPr lang="en-US" sz="1400" dirty="0"/>
              <a:t>         "edition": "second",</a:t>
            </a:r>
          </a:p>
          <a:p>
            <a:r>
              <a:rPr lang="en-US" sz="1400" dirty="0"/>
              <a:t>         "author": "</a:t>
            </a:r>
            <a:r>
              <a:rPr lang="en-US" sz="1400" dirty="0" err="1"/>
              <a:t>E.Balagurusamy</a:t>
            </a:r>
            <a:r>
              <a:rPr lang="en-US" sz="1400" dirty="0"/>
              <a:t>"</a:t>
            </a:r>
          </a:p>
          <a:p>
            <a:r>
              <a:rPr lang="en-US" sz="1400" dirty="0"/>
              <a:t>       }]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329267" y="1143000"/>
            <a:ext cx="21336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</a:rPr>
              <a:t>Prog.html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6200" y="2133600"/>
            <a:ext cx="5486400" cy="4572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JSON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r>
              <a:rPr lang="en-US" dirty="0"/>
              <a:t>: </a:t>
            </a:r>
            <a:r>
              <a:rPr lang="en-US" b="1" dirty="0"/>
              <a:t>J</a:t>
            </a:r>
            <a:r>
              <a:rPr lang="en-US" dirty="0"/>
              <a:t>avaScript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  <a:p>
            <a:r>
              <a:rPr lang="en-US" dirty="0"/>
              <a:t>It is data interchange format based on </a:t>
            </a:r>
            <a:r>
              <a:rPr lang="en-US" dirty="0">
                <a:solidFill>
                  <a:srgbClr val="C00000"/>
                </a:solidFill>
              </a:rPr>
              <a:t>JavaScript Objects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1663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sz="2000" dirty="0"/>
              <a:t>Fetch JSON Array Elements Using jQuery </a:t>
            </a:r>
            <a:r>
              <a:rPr lang="en-US" sz="2000" dirty="0" smtClean="0"/>
              <a:t>Method</a:t>
            </a:r>
            <a:r>
              <a:rPr lang="en-US" sz="2000" dirty="0"/>
              <a:t>: </a:t>
            </a:r>
            <a:r>
              <a:rPr lang="en-US" sz="2000" dirty="0" err="1" smtClean="0"/>
              <a:t>getJSON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98601"/>
            <a:ext cx="5638800" cy="3530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6208762" y="1143000"/>
            <a:ext cx="21336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</a:rPr>
              <a:t>external.json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6675" y="1507067"/>
            <a:ext cx="3273525" cy="2893100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"book": [{</a:t>
            </a:r>
          </a:p>
          <a:p>
            <a:r>
              <a:rPr lang="en-US" sz="1400" dirty="0"/>
              <a:t>         "id":"01",</a:t>
            </a:r>
          </a:p>
          <a:p>
            <a:r>
              <a:rPr lang="en-US" sz="1400" dirty="0"/>
              <a:t>         "language": "Java",</a:t>
            </a:r>
          </a:p>
          <a:p>
            <a:r>
              <a:rPr lang="en-US" sz="1400" dirty="0"/>
              <a:t>         "edition": "third",</a:t>
            </a:r>
          </a:p>
          <a:p>
            <a:r>
              <a:rPr lang="en-US" sz="1400" dirty="0"/>
              <a:t>         "author": "Herbert </a:t>
            </a:r>
            <a:r>
              <a:rPr lang="en-US" sz="1400" dirty="0" err="1"/>
              <a:t>Schildt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},{</a:t>
            </a:r>
          </a:p>
          <a:p>
            <a:r>
              <a:rPr lang="en-US" sz="1400" dirty="0"/>
              <a:t>         "id":"07",</a:t>
            </a:r>
          </a:p>
          <a:p>
            <a:r>
              <a:rPr lang="en-US" sz="1400" dirty="0"/>
              <a:t>         "language": "C++",</a:t>
            </a:r>
          </a:p>
          <a:p>
            <a:r>
              <a:rPr lang="en-US" sz="1400" dirty="0"/>
              <a:t>         "edition": "second",</a:t>
            </a:r>
          </a:p>
          <a:p>
            <a:r>
              <a:rPr lang="en-US" sz="1400" dirty="0"/>
              <a:t>         "author": "</a:t>
            </a:r>
            <a:r>
              <a:rPr lang="en-US" sz="1400" dirty="0" err="1"/>
              <a:t>E.Balagurusamy</a:t>
            </a:r>
            <a:r>
              <a:rPr lang="en-US" sz="1400" dirty="0"/>
              <a:t>"</a:t>
            </a:r>
          </a:p>
          <a:p>
            <a:r>
              <a:rPr lang="en-US" sz="1400" dirty="0"/>
              <a:t>       }]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329267" y="1143000"/>
            <a:ext cx="21336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</a:rPr>
              <a:t>Prog.html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6200" y="2133600"/>
            <a:ext cx="5486400" cy="4572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105400" y="1828800"/>
            <a:ext cx="8412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105400" y="1828800"/>
            <a:ext cx="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752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sz="2000" dirty="0"/>
              <a:t>Fetch JSON Array Elements Using jQuery </a:t>
            </a:r>
            <a:r>
              <a:rPr lang="en-US" sz="2000" dirty="0" smtClean="0"/>
              <a:t>Method</a:t>
            </a:r>
            <a:r>
              <a:rPr lang="en-US" sz="2000" dirty="0"/>
              <a:t>: </a:t>
            </a:r>
            <a:r>
              <a:rPr lang="en-US" sz="2000" dirty="0" err="1" smtClean="0"/>
              <a:t>getJSON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98601"/>
            <a:ext cx="5638800" cy="3530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6208762" y="1143000"/>
            <a:ext cx="21336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</a:rPr>
              <a:t>external.json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6675" y="1507067"/>
            <a:ext cx="3273525" cy="2893100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"book": [{</a:t>
            </a:r>
          </a:p>
          <a:p>
            <a:r>
              <a:rPr lang="en-US" sz="1400" dirty="0"/>
              <a:t>         "id":"01",</a:t>
            </a:r>
          </a:p>
          <a:p>
            <a:r>
              <a:rPr lang="en-US" sz="1400" dirty="0"/>
              <a:t>         "language": "Java",</a:t>
            </a:r>
          </a:p>
          <a:p>
            <a:r>
              <a:rPr lang="en-US" sz="1400" dirty="0"/>
              <a:t>         "edition": "third",</a:t>
            </a:r>
          </a:p>
          <a:p>
            <a:r>
              <a:rPr lang="en-US" sz="1400" dirty="0"/>
              <a:t>         "author": "Herbert </a:t>
            </a:r>
            <a:r>
              <a:rPr lang="en-US" sz="1400" dirty="0" err="1"/>
              <a:t>Schildt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},{</a:t>
            </a:r>
          </a:p>
          <a:p>
            <a:r>
              <a:rPr lang="en-US" sz="1400" dirty="0"/>
              <a:t>         "id":"07",</a:t>
            </a:r>
          </a:p>
          <a:p>
            <a:r>
              <a:rPr lang="en-US" sz="1400" dirty="0"/>
              <a:t>         "language": "C++",</a:t>
            </a:r>
          </a:p>
          <a:p>
            <a:r>
              <a:rPr lang="en-US" sz="1400" dirty="0"/>
              <a:t>         "edition": "second",</a:t>
            </a:r>
          </a:p>
          <a:p>
            <a:r>
              <a:rPr lang="en-US" sz="1400" dirty="0"/>
              <a:t>         "author": "</a:t>
            </a:r>
            <a:r>
              <a:rPr lang="en-US" sz="1400" dirty="0" err="1"/>
              <a:t>E.Balagurusamy</a:t>
            </a:r>
            <a:r>
              <a:rPr lang="en-US" sz="1400" dirty="0"/>
              <a:t>"</a:t>
            </a:r>
          </a:p>
          <a:p>
            <a:r>
              <a:rPr lang="en-US" sz="1400" dirty="0"/>
              <a:t>       }]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329267" y="1143000"/>
            <a:ext cx="21336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</a:rPr>
              <a:t>Prog.html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6200" y="2133600"/>
            <a:ext cx="5486400" cy="4572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105400" y="1828800"/>
            <a:ext cx="8412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105400" y="1828800"/>
            <a:ext cx="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67" y="4437707"/>
            <a:ext cx="1659466" cy="1182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2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543397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each element of the array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08762" y="1143000"/>
            <a:ext cx="21336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</a:rPr>
              <a:t>external.json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6675" y="1507067"/>
            <a:ext cx="3273525" cy="2893100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"book": [{</a:t>
            </a:r>
          </a:p>
          <a:p>
            <a:r>
              <a:rPr lang="en-US" sz="1400" dirty="0"/>
              <a:t>         "id":"01",</a:t>
            </a:r>
          </a:p>
          <a:p>
            <a:r>
              <a:rPr lang="en-US" sz="1400" dirty="0"/>
              <a:t>         "language": "Java",</a:t>
            </a:r>
          </a:p>
          <a:p>
            <a:r>
              <a:rPr lang="en-US" sz="1400" dirty="0"/>
              <a:t>         "edition": "third",</a:t>
            </a:r>
          </a:p>
          <a:p>
            <a:r>
              <a:rPr lang="en-US" sz="1400" dirty="0"/>
              <a:t>         "author": "Herbert </a:t>
            </a:r>
            <a:r>
              <a:rPr lang="en-US" sz="1400" dirty="0" err="1"/>
              <a:t>Schildt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},{</a:t>
            </a:r>
          </a:p>
          <a:p>
            <a:r>
              <a:rPr lang="en-US" sz="1400" dirty="0"/>
              <a:t>         "id":"07",</a:t>
            </a:r>
          </a:p>
          <a:p>
            <a:r>
              <a:rPr lang="en-US" sz="1400" dirty="0"/>
              <a:t>         "language": "C++",</a:t>
            </a:r>
          </a:p>
          <a:p>
            <a:r>
              <a:rPr lang="en-US" sz="1400" dirty="0"/>
              <a:t>         "edition": "second",</a:t>
            </a:r>
          </a:p>
          <a:p>
            <a:r>
              <a:rPr lang="en-US" sz="1400" dirty="0"/>
              <a:t>         "author": "</a:t>
            </a:r>
            <a:r>
              <a:rPr lang="en-US" sz="1400" dirty="0" err="1"/>
              <a:t>E.Balagurusamy</a:t>
            </a:r>
            <a:r>
              <a:rPr lang="en-US" sz="1400" dirty="0"/>
              <a:t>"</a:t>
            </a:r>
          </a:p>
          <a:p>
            <a:r>
              <a:rPr lang="en-US" sz="1400" dirty="0"/>
              <a:t>       }]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329267" y="1143000"/>
            <a:ext cx="21336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</a:rPr>
              <a:t>Prog.html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" y="2438400"/>
            <a:ext cx="5486400" cy="4572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91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543397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each element of the array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208762" y="1143000"/>
            <a:ext cx="21336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Verdana" pitchFamily="34" charset="0"/>
              </a:rPr>
              <a:t>external.json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6675" y="1507067"/>
            <a:ext cx="3273525" cy="2893100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{</a:t>
            </a:r>
          </a:p>
          <a:p>
            <a:r>
              <a:rPr lang="en-US" sz="1400" dirty="0"/>
              <a:t>"book": [{</a:t>
            </a:r>
          </a:p>
          <a:p>
            <a:r>
              <a:rPr lang="en-US" sz="1400" dirty="0"/>
              <a:t>         "id":"01",</a:t>
            </a:r>
          </a:p>
          <a:p>
            <a:r>
              <a:rPr lang="en-US" sz="1400" dirty="0"/>
              <a:t>         "language": "Java",</a:t>
            </a:r>
          </a:p>
          <a:p>
            <a:r>
              <a:rPr lang="en-US" sz="1400" dirty="0"/>
              <a:t>         "edition": "third",</a:t>
            </a:r>
          </a:p>
          <a:p>
            <a:r>
              <a:rPr lang="en-US" sz="1400" dirty="0"/>
              <a:t>         "author": "Herbert </a:t>
            </a:r>
            <a:r>
              <a:rPr lang="en-US" sz="1400" dirty="0" err="1"/>
              <a:t>Schildt</a:t>
            </a:r>
            <a:r>
              <a:rPr lang="en-US" sz="1400" dirty="0"/>
              <a:t>"</a:t>
            </a:r>
          </a:p>
          <a:p>
            <a:r>
              <a:rPr lang="en-US" sz="1400" dirty="0"/>
              <a:t>        },{</a:t>
            </a:r>
          </a:p>
          <a:p>
            <a:r>
              <a:rPr lang="en-US" sz="1400" dirty="0"/>
              <a:t>         "id":"07",</a:t>
            </a:r>
          </a:p>
          <a:p>
            <a:r>
              <a:rPr lang="en-US" sz="1400" dirty="0"/>
              <a:t>         "language": "C++",</a:t>
            </a:r>
          </a:p>
          <a:p>
            <a:r>
              <a:rPr lang="en-US" sz="1400" dirty="0"/>
              <a:t>         "edition": "second",</a:t>
            </a:r>
          </a:p>
          <a:p>
            <a:r>
              <a:rPr lang="en-US" sz="1400" dirty="0"/>
              <a:t>         "author": "</a:t>
            </a:r>
            <a:r>
              <a:rPr lang="en-US" sz="1400" dirty="0" err="1"/>
              <a:t>E.Balagurusamy</a:t>
            </a:r>
            <a:r>
              <a:rPr lang="en-US" sz="1400" dirty="0"/>
              <a:t>"</a:t>
            </a:r>
          </a:p>
          <a:p>
            <a:r>
              <a:rPr lang="en-US" sz="1400" dirty="0"/>
              <a:t>       }]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329267" y="1143000"/>
            <a:ext cx="21336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FF"/>
                </a:solidFill>
                <a:latin typeface="Verdana" pitchFamily="34" charset="0"/>
              </a:rPr>
              <a:t>Prog.html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" y="2438400"/>
            <a:ext cx="5486400" cy="4572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400167"/>
            <a:ext cx="1278466" cy="192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55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/>
              <a:t>Open the program ‘</a:t>
            </a:r>
            <a:r>
              <a:rPr lang="en-US" sz="1800" dirty="0" err="1" smtClean="0"/>
              <a:t>jQuery_JSON_External_Array</a:t>
            </a:r>
            <a:r>
              <a:rPr lang="en-US" sz="1800" dirty="0" smtClean="0"/>
              <a:t> _</a:t>
            </a:r>
            <a:r>
              <a:rPr lang="en-US" sz="1800" dirty="0"/>
              <a:t>Loop_Prog5.html’ in the Notepad++ editor </a:t>
            </a:r>
          </a:p>
          <a:p>
            <a:pPr algn="just"/>
            <a:r>
              <a:rPr lang="en-US" sz="1800" dirty="0"/>
              <a:t>Modify this program to do the </a:t>
            </a:r>
            <a:r>
              <a:rPr lang="en-US" sz="1800" dirty="0" smtClean="0"/>
              <a:t>following</a:t>
            </a:r>
          </a:p>
          <a:p>
            <a:pPr lvl="1" algn="just"/>
            <a:r>
              <a:rPr lang="en-US" sz="1800" dirty="0" smtClean="0"/>
              <a:t>Create two JSON Student Objects to Store  following information</a:t>
            </a:r>
          </a:p>
          <a:p>
            <a:pPr lvl="1" algn="just"/>
            <a:endParaRPr lang="en-US" sz="1800" dirty="0"/>
          </a:p>
          <a:p>
            <a:pPr lvl="1" algn="just"/>
            <a:endParaRPr lang="en-US" sz="1800" dirty="0" smtClean="0"/>
          </a:p>
          <a:p>
            <a:pPr lvl="1" algn="just"/>
            <a:endParaRPr lang="en-US" sz="1800" dirty="0"/>
          </a:p>
          <a:p>
            <a:pPr lvl="1" algn="just"/>
            <a:endParaRPr lang="en-US" sz="1800" dirty="0" smtClean="0"/>
          </a:p>
          <a:p>
            <a:pPr lvl="1" algn="just"/>
            <a:endParaRPr lang="en-US" sz="1800" dirty="0"/>
          </a:p>
          <a:p>
            <a:pPr lvl="1" algn="just"/>
            <a:endParaRPr lang="en-US" sz="1800" dirty="0" smtClean="0"/>
          </a:p>
          <a:p>
            <a:pPr lvl="1" algn="just"/>
            <a:endParaRPr lang="en-US" sz="1800" dirty="0" smtClean="0"/>
          </a:p>
          <a:p>
            <a:pPr lvl="1" algn="just"/>
            <a:r>
              <a:rPr lang="en-US" sz="1800" dirty="0" smtClean="0"/>
              <a:t>Display Student information on the Webpage</a:t>
            </a:r>
          </a:p>
          <a:p>
            <a:pPr algn="just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3883"/>
              </p:ext>
            </p:extLst>
          </p:nvPr>
        </p:nvGraphicFramePr>
        <p:xfrm>
          <a:off x="838200" y="2743200"/>
          <a:ext cx="7239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"1BM14CS001",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 "Aditya",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marks: 30,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address: 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street: "Bull Temple Road",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city: "Bangalore",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pincode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560001 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"1BM14CS002",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 “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Bharath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marks: 50,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address: {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street: “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Rao Road",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city: “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Kalor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pincode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560115 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486400"/>
            <a:ext cx="3495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791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We Will 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extract </a:t>
            </a:r>
            <a:r>
              <a:rPr lang="en-US" dirty="0" err="1" smtClean="0"/>
              <a:t>pincode</a:t>
            </a:r>
            <a:r>
              <a:rPr lang="en-US" dirty="0" smtClean="0"/>
              <a:t> of the Indian Cities using Google maps JSON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http://maps.googleapis.com/maps/api/geocode/json?address=Bangalore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 bwMode="auto">
          <a:xfrm>
            <a:off x="685800" y="1143000"/>
            <a:ext cx="7391400" cy="53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07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To extract </a:t>
            </a:r>
            <a:r>
              <a:rPr lang="en-US" sz="2000" dirty="0" err="1"/>
              <a:t>pincode</a:t>
            </a:r>
            <a:r>
              <a:rPr lang="en-US" sz="2000" dirty="0"/>
              <a:t> of the Indian Cities using Google maps JSON </a:t>
            </a:r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2199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603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To extract </a:t>
            </a:r>
            <a:r>
              <a:rPr lang="en-US" sz="2000" dirty="0" err="1"/>
              <a:t>pincode</a:t>
            </a:r>
            <a:r>
              <a:rPr lang="en-US" sz="2000" dirty="0"/>
              <a:t> of the Indian Cities using Google maps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84" b="7885"/>
          <a:stretch/>
        </p:blipFill>
        <p:spPr bwMode="auto">
          <a:xfrm>
            <a:off x="533400" y="914400"/>
            <a:ext cx="8077200" cy="555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082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To extract </a:t>
            </a:r>
            <a:r>
              <a:rPr lang="en-US" sz="2000" dirty="0" err="1"/>
              <a:t>pincode</a:t>
            </a:r>
            <a:r>
              <a:rPr lang="en-US" sz="2000" dirty="0"/>
              <a:t> of the Indian Cities using Google maps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39236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15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Popular Data Exchange Formats: XML and JSON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http://www.eandbsoftware.org/wp-content/uploads/2014/11/rest-websrvice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5281"/>
            <a:ext cx="6719212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64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To extract </a:t>
            </a:r>
            <a:r>
              <a:rPr lang="en-US" sz="2000" dirty="0" err="1"/>
              <a:t>pincode</a:t>
            </a:r>
            <a:r>
              <a:rPr lang="en-US" sz="2000" dirty="0"/>
              <a:t> of the Indian Cities using Google maps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198"/>
            <a:ext cx="8015287" cy="455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983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/>
              <a:t>Open the program </a:t>
            </a:r>
            <a:r>
              <a:rPr lang="en-US" sz="1800" dirty="0"/>
              <a:t>‘jQuery_JSON_getJSOn_Pincode.html</a:t>
            </a:r>
            <a:r>
              <a:rPr lang="en-US" sz="1800" dirty="0"/>
              <a:t>’ in the Notepad++ editor </a:t>
            </a:r>
          </a:p>
          <a:p>
            <a:pPr algn="just"/>
            <a:r>
              <a:rPr lang="en-US" sz="1800" dirty="0"/>
              <a:t>Modify this program to do the </a:t>
            </a:r>
            <a:r>
              <a:rPr lang="en-US" sz="1800" dirty="0" smtClean="0"/>
              <a:t>following</a:t>
            </a:r>
          </a:p>
          <a:p>
            <a:pPr lvl="1" algn="just"/>
            <a:r>
              <a:rPr lang="en-US" sz="1800" dirty="0" smtClean="0"/>
              <a:t>Display State Name for the given City name</a:t>
            </a:r>
            <a:endParaRPr lang="en-US" sz="1800" dirty="0"/>
          </a:p>
          <a:p>
            <a:pPr lvl="1" algn="just"/>
            <a:endParaRPr lang="en-US" sz="1800" dirty="0" smtClean="0"/>
          </a:p>
          <a:p>
            <a:pPr lvl="1" algn="just"/>
            <a:endParaRPr lang="en-US" sz="1800" dirty="0"/>
          </a:p>
          <a:p>
            <a:pPr lvl="1" algn="just"/>
            <a:endParaRPr lang="en-US" sz="1800" dirty="0" smtClean="0"/>
          </a:p>
          <a:p>
            <a:pPr lvl="1" algn="just"/>
            <a:endParaRPr lang="en-US" sz="1800" dirty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3238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We Will 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fetch MySQL database from server to client as JSON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Fetching  </a:t>
            </a:r>
            <a:r>
              <a:rPr lang="en-US" sz="1800" dirty="0"/>
              <a:t>MySQL database from server to client as JSON </a:t>
            </a:r>
            <a:r>
              <a:rPr lang="en-US" sz="1800" dirty="0" smtClean="0"/>
              <a:t>data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24498"/>
            <a:ext cx="1895189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52" y="4486821"/>
            <a:ext cx="5153168" cy="17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209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Fetching  </a:t>
            </a:r>
            <a:r>
              <a:rPr lang="en-US" sz="1800" dirty="0"/>
              <a:t>MySQL database from server to client as JSON </a:t>
            </a:r>
            <a:r>
              <a:rPr lang="en-US" sz="1800" dirty="0" smtClean="0"/>
              <a:t>data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" y="1438821"/>
            <a:ext cx="2971800" cy="2895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&lt;!DOCTYPE 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&lt;html&gt;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&lt;head&gt;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  &lt;title&gt; jQuery &lt;/title&gt;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  &lt;script </a:t>
            </a:r>
            <a:r>
              <a:rPr lang="en-US" sz="600" dirty="0" err="1">
                <a:latin typeface="Verdana" pitchFamily="34" charset="0"/>
              </a:rPr>
              <a:t>src</a:t>
            </a:r>
            <a:r>
              <a:rPr lang="en-US" sz="600" dirty="0">
                <a:latin typeface="Verdana" pitchFamily="34" charset="0"/>
              </a:rPr>
              <a:t>="http://ajax.googleapis.com/ajax/libs/</a:t>
            </a:r>
            <a:r>
              <a:rPr lang="en-US" sz="600" dirty="0" err="1">
                <a:latin typeface="Verdana" pitchFamily="34" charset="0"/>
              </a:rPr>
              <a:t>jquery</a:t>
            </a:r>
            <a:r>
              <a:rPr lang="en-US" sz="600" dirty="0">
                <a:latin typeface="Verdana" pitchFamily="34" charset="0"/>
              </a:rPr>
              <a:t>/1.12.4/jquery.min.js"&gt;&lt;/script&gt;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&lt;/head&gt;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&lt;body&gt;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&lt;script type="text/</a:t>
            </a:r>
            <a:r>
              <a:rPr lang="en-US" sz="600" dirty="0" err="1">
                <a:latin typeface="Verdana" pitchFamily="34" charset="0"/>
              </a:rPr>
              <a:t>javascript</a:t>
            </a:r>
            <a:r>
              <a:rPr lang="en-US" sz="600" dirty="0">
                <a:latin typeface="Verdana" pitchFamily="34" charset="0"/>
              </a:rPr>
              <a:t>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$(document).ready(function(){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	</a:t>
            </a:r>
            <a:r>
              <a:rPr lang="en-US" sz="600" dirty="0" err="1">
                <a:latin typeface="Verdana" pitchFamily="34" charset="0"/>
              </a:rPr>
              <a:t>loadData</a:t>
            </a:r>
            <a:r>
              <a:rPr lang="en-US" sz="600" dirty="0">
                <a:latin typeface="Verdana" pitchFamily="34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	});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    </a:t>
            </a:r>
            <a:r>
              <a:rPr lang="en-US" sz="600" dirty="0" err="1">
                <a:latin typeface="Verdana" pitchFamily="34" charset="0"/>
              </a:rPr>
              <a:t>var</a:t>
            </a:r>
            <a:r>
              <a:rPr lang="en-US" sz="600" dirty="0">
                <a:latin typeface="Verdana" pitchFamily="34" charset="0"/>
              </a:rPr>
              <a:t> </a:t>
            </a:r>
            <a:r>
              <a:rPr lang="en-US" sz="600" dirty="0" err="1">
                <a:latin typeface="Verdana" pitchFamily="34" charset="0"/>
              </a:rPr>
              <a:t>loadData</a:t>
            </a:r>
            <a:r>
              <a:rPr lang="en-US" sz="600" dirty="0">
                <a:latin typeface="Verdana" pitchFamily="34" charset="0"/>
              </a:rPr>
              <a:t>=function(){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    $.ajax({type:"POST",url:"</a:t>
            </a:r>
            <a:r>
              <a:rPr lang="en-US" sz="1400" dirty="0">
                <a:solidFill>
                  <a:srgbClr val="FF0000"/>
                </a:solidFill>
                <a:latin typeface="Verdana" pitchFamily="34" charset="0"/>
              </a:rPr>
              <a:t>students.php</a:t>
            </a:r>
            <a:r>
              <a:rPr lang="en-US" sz="1200" dirty="0">
                <a:solidFill>
                  <a:srgbClr val="FF0000"/>
                </a:solidFill>
                <a:latin typeface="Verdana" pitchFamily="34" charset="0"/>
              </a:rPr>
              <a:t>"</a:t>
            </a:r>
            <a:r>
              <a:rPr lang="en-US" sz="1200" dirty="0">
                <a:latin typeface="Verdana" pitchFamily="34" charset="0"/>
              </a:rPr>
              <a:t>}).</a:t>
            </a:r>
            <a:r>
              <a:rPr lang="en-US" sz="600" dirty="0">
                <a:latin typeface="Verdana" pitchFamily="34" charset="0"/>
              </a:rPr>
              <a:t>done(function(data){console.log(data)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    </a:t>
            </a:r>
            <a:r>
              <a:rPr lang="en-US" sz="600" dirty="0" err="1">
                <a:latin typeface="Verdana" pitchFamily="34" charset="0"/>
              </a:rPr>
              <a:t>var</a:t>
            </a:r>
            <a:r>
              <a:rPr lang="en-US" sz="600" dirty="0">
                <a:latin typeface="Verdana" pitchFamily="34" charset="0"/>
              </a:rPr>
              <a:t> users=</a:t>
            </a:r>
            <a:r>
              <a:rPr lang="en-US" sz="1400" dirty="0" err="1">
                <a:solidFill>
                  <a:srgbClr val="FF0000"/>
                </a:solidFill>
                <a:latin typeface="Verdana" pitchFamily="34" charset="0"/>
              </a:rPr>
              <a:t>JSON.parse</a:t>
            </a:r>
            <a:r>
              <a:rPr lang="en-US" sz="600" dirty="0">
                <a:latin typeface="Verdana" pitchFamily="34" charset="0"/>
              </a:rPr>
              <a:t>(data);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    for(</a:t>
            </a:r>
            <a:r>
              <a:rPr lang="en-US" sz="600" dirty="0" err="1">
                <a:latin typeface="Verdana" pitchFamily="34" charset="0"/>
              </a:rPr>
              <a:t>var</a:t>
            </a:r>
            <a:r>
              <a:rPr lang="en-US" sz="600" dirty="0">
                <a:latin typeface="Verdana" pitchFamily="34" charset="0"/>
              </a:rPr>
              <a:t> </a:t>
            </a:r>
            <a:r>
              <a:rPr lang="en-US" sz="600" dirty="0" err="1">
                <a:latin typeface="Verdana" pitchFamily="34" charset="0"/>
              </a:rPr>
              <a:t>i</a:t>
            </a:r>
            <a:r>
              <a:rPr lang="en-US" sz="600" dirty="0">
                <a:latin typeface="Verdana" pitchFamily="34" charset="0"/>
              </a:rPr>
              <a:t> in users){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    $("#content").append(users[</a:t>
            </a:r>
            <a:r>
              <a:rPr lang="en-US" sz="600" dirty="0" err="1">
                <a:latin typeface="Verdana" pitchFamily="34" charset="0"/>
              </a:rPr>
              <a:t>i</a:t>
            </a:r>
            <a:r>
              <a:rPr lang="en-US" sz="600" dirty="0">
                <a:latin typeface="Verdana" pitchFamily="34" charset="0"/>
              </a:rPr>
              <a:t>].</a:t>
            </a:r>
            <a:r>
              <a:rPr lang="en-US" sz="600" dirty="0" err="1">
                <a:latin typeface="Verdana" pitchFamily="34" charset="0"/>
              </a:rPr>
              <a:t>usn</a:t>
            </a:r>
            <a:r>
              <a:rPr lang="en-US" sz="600" dirty="0">
                <a:latin typeface="Verdana" pitchFamily="34" charset="0"/>
              </a:rPr>
              <a:t>+" "+users[</a:t>
            </a:r>
            <a:r>
              <a:rPr lang="en-US" sz="600" dirty="0" err="1">
                <a:latin typeface="Verdana" pitchFamily="34" charset="0"/>
              </a:rPr>
              <a:t>i</a:t>
            </a:r>
            <a:r>
              <a:rPr lang="en-US" sz="600" dirty="0">
                <a:latin typeface="Verdana" pitchFamily="34" charset="0"/>
              </a:rPr>
              <a:t>].name+"&lt;</a:t>
            </a:r>
            <a:r>
              <a:rPr lang="en-US" sz="600" dirty="0" err="1">
                <a:latin typeface="Verdana" pitchFamily="34" charset="0"/>
              </a:rPr>
              <a:t>br</a:t>
            </a:r>
            <a:r>
              <a:rPr lang="en-US" sz="600" dirty="0">
                <a:latin typeface="Verdana" pitchFamily="34" charset="0"/>
              </a:rPr>
              <a:t> /&gt;");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    });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&lt;/script&gt;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&lt;h4&gt;MySQL Database Retrieved as JSON Data&lt;/h4&gt;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&lt;div id="content"&gt;&lt;/div&gt;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&lt;/body&gt;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&lt;/html&gt;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Verdan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Verdan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Verdan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Verdan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Verdan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080446"/>
            <a:ext cx="1888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Student_view.html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05200" y="1438821"/>
            <a:ext cx="2971800" cy="2819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&lt;?</a:t>
            </a:r>
            <a:r>
              <a:rPr lang="en-US" sz="600" dirty="0" err="1">
                <a:latin typeface="Verdana" pitchFamily="34" charset="0"/>
              </a:rPr>
              <a:t>php</a:t>
            </a:r>
            <a:endParaRPr lang="en-US" sz="600" dirty="0">
              <a:latin typeface="Verdan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$</a:t>
            </a:r>
            <a:r>
              <a:rPr lang="en-US" sz="600" dirty="0" err="1">
                <a:latin typeface="Verdana" pitchFamily="34" charset="0"/>
              </a:rPr>
              <a:t>dbserver</a:t>
            </a:r>
            <a:r>
              <a:rPr lang="en-US" sz="600" dirty="0">
                <a:latin typeface="Verdana" pitchFamily="34" charset="0"/>
              </a:rPr>
              <a:t>='mysql.hostinger.in';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$</a:t>
            </a:r>
            <a:r>
              <a:rPr lang="en-US" sz="600" dirty="0" err="1">
                <a:latin typeface="Verdana" pitchFamily="34" charset="0"/>
              </a:rPr>
              <a:t>dbuser</a:t>
            </a:r>
            <a:r>
              <a:rPr lang="en-US" sz="600" dirty="0">
                <a:latin typeface="Verdana" pitchFamily="34" charset="0"/>
              </a:rPr>
              <a:t>='u319795320_uma';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$</a:t>
            </a:r>
            <a:r>
              <a:rPr lang="en-US" sz="600" dirty="0" err="1">
                <a:latin typeface="Verdana" pitchFamily="34" charset="0"/>
              </a:rPr>
              <a:t>dbpassword</a:t>
            </a:r>
            <a:r>
              <a:rPr lang="en-US" sz="600" dirty="0">
                <a:latin typeface="Verdana" pitchFamily="34" charset="0"/>
              </a:rPr>
              <a:t>='</a:t>
            </a:r>
            <a:r>
              <a:rPr lang="en-US" sz="600" dirty="0" err="1">
                <a:latin typeface="Verdana" pitchFamily="34" charset="0"/>
              </a:rPr>
              <a:t>umadevi</a:t>
            </a:r>
            <a:r>
              <a:rPr lang="en-US" sz="600" dirty="0">
                <a:latin typeface="Verdana" pitchFamily="34" charset="0"/>
              </a:rPr>
              <a:t>';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$database='u319795320_class';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Verdan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/* Connect to database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$connection=</a:t>
            </a:r>
            <a:r>
              <a:rPr lang="en-US" sz="600" dirty="0" err="1">
                <a:latin typeface="Verdana" pitchFamily="34" charset="0"/>
              </a:rPr>
              <a:t>mysqli_connect</a:t>
            </a:r>
            <a:r>
              <a:rPr lang="en-US" sz="600" dirty="0">
                <a:latin typeface="Verdana" pitchFamily="34" charset="0"/>
              </a:rPr>
              <a:t>($</a:t>
            </a:r>
            <a:r>
              <a:rPr lang="en-US" sz="600" dirty="0" err="1">
                <a:latin typeface="Verdana" pitchFamily="34" charset="0"/>
              </a:rPr>
              <a:t>dbserver</a:t>
            </a:r>
            <a:r>
              <a:rPr lang="en-US" sz="600" dirty="0">
                <a:latin typeface="Verdana" pitchFamily="34" charset="0"/>
              </a:rPr>
              <a:t>,$</a:t>
            </a:r>
            <a:r>
              <a:rPr lang="en-US" sz="600" dirty="0" err="1">
                <a:latin typeface="Verdana" pitchFamily="34" charset="0"/>
              </a:rPr>
              <a:t>dbuser</a:t>
            </a:r>
            <a:r>
              <a:rPr lang="en-US" sz="600" dirty="0">
                <a:latin typeface="Verdana" pitchFamily="34" charset="0"/>
              </a:rPr>
              <a:t>,$</a:t>
            </a:r>
            <a:r>
              <a:rPr lang="en-US" sz="600" dirty="0" err="1">
                <a:latin typeface="Verdana" pitchFamily="34" charset="0"/>
              </a:rPr>
              <a:t>dbpassword</a:t>
            </a:r>
            <a:r>
              <a:rPr lang="en-US" sz="600" dirty="0">
                <a:latin typeface="Verdana" pitchFamily="34" charset="0"/>
              </a:rPr>
              <a:t>,$database);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if(! $connection 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  die('Could not connect: ' . </a:t>
            </a:r>
            <a:r>
              <a:rPr lang="en-US" sz="600" dirty="0" err="1">
                <a:latin typeface="Verdana" pitchFamily="34" charset="0"/>
              </a:rPr>
              <a:t>mysqli_error</a:t>
            </a:r>
            <a:r>
              <a:rPr lang="en-US" sz="600" dirty="0">
                <a:latin typeface="Verdana" pitchFamily="34" charset="0"/>
              </a:rPr>
              <a:t>());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/*echo 'Connected successfully';*/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$</a:t>
            </a:r>
            <a:r>
              <a:rPr lang="en-US" sz="600" dirty="0" err="1">
                <a:latin typeface="Verdana" pitchFamily="34" charset="0"/>
              </a:rPr>
              <a:t>sql</a:t>
            </a:r>
            <a:r>
              <a:rPr lang="en-US" sz="600" dirty="0">
                <a:latin typeface="Verdana" pitchFamily="34" charset="0"/>
              </a:rPr>
              <a:t>="SELECT * FROM  students";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$result=</a:t>
            </a:r>
            <a:r>
              <a:rPr lang="en-US" sz="600" dirty="0" err="1">
                <a:latin typeface="Verdana" pitchFamily="34" charset="0"/>
              </a:rPr>
              <a:t>mysqli_query</a:t>
            </a:r>
            <a:r>
              <a:rPr lang="en-US" sz="600" dirty="0">
                <a:latin typeface="Verdana" pitchFamily="34" charset="0"/>
              </a:rPr>
              <a:t>($connection, $</a:t>
            </a:r>
            <a:r>
              <a:rPr lang="en-US" sz="600" dirty="0" err="1">
                <a:latin typeface="Verdana" pitchFamily="34" charset="0"/>
              </a:rPr>
              <a:t>sql</a:t>
            </a:r>
            <a:r>
              <a:rPr lang="en-US" sz="600" dirty="0">
                <a:latin typeface="Verdana" pitchFamily="34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if(! $result 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  die('Could not retrieve data: ' . </a:t>
            </a:r>
            <a:r>
              <a:rPr lang="en-US" sz="600" dirty="0" err="1">
                <a:latin typeface="Verdana" pitchFamily="34" charset="0"/>
              </a:rPr>
              <a:t>mysqli_error</a:t>
            </a:r>
            <a:r>
              <a:rPr lang="en-US" sz="600" dirty="0">
                <a:latin typeface="Verdana" pitchFamily="34" charset="0"/>
              </a:rPr>
              <a:t>($connection));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/*echo "Data Retrieved Successfully";*/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$</a:t>
            </a:r>
            <a:r>
              <a:rPr lang="en-US" sz="600" dirty="0" err="1">
                <a:latin typeface="Verdana" pitchFamily="34" charset="0"/>
              </a:rPr>
              <a:t>array_students</a:t>
            </a:r>
            <a:r>
              <a:rPr lang="en-US" sz="600" dirty="0">
                <a:latin typeface="Verdana" pitchFamily="34" charset="0"/>
              </a:rPr>
              <a:t>=array();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while($data=</a:t>
            </a:r>
            <a:r>
              <a:rPr lang="en-US" sz="600" dirty="0" err="1">
                <a:latin typeface="Verdana" pitchFamily="34" charset="0"/>
              </a:rPr>
              <a:t>mysqli_fetch_assoc</a:t>
            </a:r>
            <a:r>
              <a:rPr lang="en-US" sz="600" dirty="0">
                <a:latin typeface="Verdana" pitchFamily="34" charset="0"/>
              </a:rPr>
              <a:t>($result)){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$</a:t>
            </a:r>
            <a:r>
              <a:rPr lang="en-US" sz="600" dirty="0" err="1">
                <a:latin typeface="Verdana" pitchFamily="34" charset="0"/>
              </a:rPr>
              <a:t>array_students</a:t>
            </a:r>
            <a:r>
              <a:rPr lang="en-US" sz="600" dirty="0">
                <a:latin typeface="Verdana" pitchFamily="34" charset="0"/>
              </a:rPr>
              <a:t>[]=$data;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/*echo $data['</a:t>
            </a:r>
            <a:r>
              <a:rPr lang="en-US" sz="600" dirty="0" err="1">
                <a:latin typeface="Verdana" pitchFamily="34" charset="0"/>
              </a:rPr>
              <a:t>usn</a:t>
            </a:r>
            <a:r>
              <a:rPr lang="en-US" sz="600" dirty="0">
                <a:latin typeface="Verdana" pitchFamily="34" charset="0"/>
              </a:rPr>
              <a:t>'];*/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echo </a:t>
            </a:r>
            <a:r>
              <a:rPr lang="en-US" sz="1400" b="1" dirty="0" err="1">
                <a:solidFill>
                  <a:srgbClr val="FF0000"/>
                </a:solidFill>
                <a:latin typeface="Verdana" pitchFamily="34" charset="0"/>
              </a:rPr>
              <a:t>json_encode</a:t>
            </a:r>
            <a:r>
              <a:rPr lang="en-US" sz="600" dirty="0">
                <a:latin typeface="Verdana" pitchFamily="34" charset="0"/>
              </a:rPr>
              <a:t>($</a:t>
            </a:r>
            <a:r>
              <a:rPr lang="en-US" sz="600" dirty="0" err="1">
                <a:latin typeface="Verdana" pitchFamily="34" charset="0"/>
              </a:rPr>
              <a:t>array_students</a:t>
            </a:r>
            <a:r>
              <a:rPr lang="en-US" sz="600" dirty="0">
                <a:latin typeface="Verdana" pitchFamily="34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Verdan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Verdana" pitchFamily="34" charset="0"/>
              </a:rPr>
              <a:t>?&gt;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0" y="1080446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Students.php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048000" y="2083146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477000" y="2119798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24498"/>
            <a:ext cx="1895189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52" y="4486821"/>
            <a:ext cx="5153168" cy="17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eft Arrow 13"/>
          <p:cNvSpPr/>
          <p:nvPr/>
        </p:nvSpPr>
        <p:spPr bwMode="auto">
          <a:xfrm>
            <a:off x="6477000" y="2505621"/>
            <a:ext cx="457200" cy="228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Left Arrow 16"/>
          <p:cNvSpPr/>
          <p:nvPr/>
        </p:nvSpPr>
        <p:spPr bwMode="auto">
          <a:xfrm>
            <a:off x="3048000" y="2476203"/>
            <a:ext cx="457200" cy="228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6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We Will 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How to create database on </a:t>
            </a:r>
            <a:r>
              <a:rPr lang="en-US" sz="2000" dirty="0" err="1" smtClean="0"/>
              <a:t>Hostinger</a:t>
            </a:r>
            <a:r>
              <a:rPr lang="en-US" sz="2000" dirty="0" smtClean="0"/>
              <a:t> account.</a:t>
            </a:r>
          </a:p>
          <a:p>
            <a:r>
              <a:rPr lang="en-US" sz="2000" dirty="0" smtClean="0"/>
              <a:t>Note: Use the </a:t>
            </a:r>
            <a:r>
              <a:rPr lang="en-US" sz="2000" dirty="0" err="1" smtClean="0"/>
              <a:t>ppt</a:t>
            </a:r>
            <a:r>
              <a:rPr lang="en-US" sz="2000" dirty="0" smtClean="0"/>
              <a:t> slides “</a:t>
            </a:r>
            <a:r>
              <a:rPr lang="en-US" sz="2000" dirty="0" err="1" smtClean="0"/>
              <a:t>Database_on_Hostinger</a:t>
            </a:r>
            <a:r>
              <a:rPr lang="en-US" sz="2000" dirty="0" smtClean="0"/>
              <a:t>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60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On </a:t>
            </a:r>
            <a:r>
              <a:rPr lang="en-US" sz="1800" dirty="0" err="1" smtClean="0"/>
              <a:t>Hostinger</a:t>
            </a:r>
            <a:r>
              <a:rPr lang="en-US" sz="1800" dirty="0" smtClean="0"/>
              <a:t>, add to your students database table “marks” column and add five student records as follows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Modify “student_view.html” file to display only those students name whose marks score is less than 50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56103"/>
              </p:ext>
            </p:extLst>
          </p:nvPr>
        </p:nvGraphicFramePr>
        <p:xfrm>
          <a:off x="1600200" y="1905000"/>
          <a:ext cx="411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4478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1BM14CS001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Aditya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Bharath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1BM14CS003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Chandan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1BM14CS004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Dinesh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Eshwar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42936"/>
              </p:ext>
            </p:extLst>
          </p:nvPr>
        </p:nvGraphicFramePr>
        <p:xfrm>
          <a:off x="1752600" y="4800600"/>
          <a:ext cx="4114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447800"/>
                <a:gridCol w="762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1BM14CS002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Bharath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1BM14CS005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Eshwar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40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Preferable </a:t>
            </a:r>
            <a:r>
              <a:rPr lang="en-US" sz="2400" dirty="0"/>
              <a:t>Data Exchange </a:t>
            </a:r>
            <a:r>
              <a:rPr lang="en-US" sz="2400" dirty="0" smtClean="0"/>
              <a:t>Format for Mobile devices: JSON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1371"/>
            <a:ext cx="778933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00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kern="1200" dirty="0"/>
              <a:t>JSON is easy to read and write.</a:t>
            </a:r>
          </a:p>
          <a:p>
            <a:r>
              <a:rPr lang="en-US" sz="2400" dirty="0" smtClean="0"/>
              <a:t>JSON </a:t>
            </a:r>
            <a:r>
              <a:rPr lang="en-US" sz="2400" dirty="0"/>
              <a:t>is a lightweight </a:t>
            </a:r>
            <a:r>
              <a:rPr lang="en-US" sz="2400" dirty="0" smtClean="0"/>
              <a:t>text-based interchange </a:t>
            </a:r>
            <a:r>
              <a:rPr lang="en-US" sz="2400" dirty="0"/>
              <a:t>format</a:t>
            </a:r>
          </a:p>
          <a:p>
            <a:r>
              <a:rPr lang="en-US" sz="2400" dirty="0"/>
              <a:t>JSON is an easier-to-use alternative to </a:t>
            </a:r>
            <a:r>
              <a:rPr lang="en-US" sz="2400" dirty="0" smtClean="0"/>
              <a:t>XML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JSON in language independent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048000"/>
            <a:ext cx="261776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4371"/>
            <a:ext cx="509679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51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 of </a:t>
            </a:r>
            <a:r>
              <a:rPr lang="en-US" sz="2400" dirty="0"/>
              <a:t>employees object, with an array of 3 employee records: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XML example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71663"/>
            <a:ext cx="38290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53340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8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JSON Object Creation and Access: Example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3487"/>
            <a:ext cx="8117067" cy="509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8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JSON Object Creation and Access: Example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3487"/>
            <a:ext cx="8117067" cy="509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296" y="2667000"/>
            <a:ext cx="3831771" cy="1626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3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What will be the Output of the Following Program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6781800" cy="529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2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1589</TotalTime>
  <Words>1469</Words>
  <Application>Microsoft Office PowerPoint</Application>
  <PresentationFormat>On-screen Show (4:3)</PresentationFormat>
  <Paragraphs>340</Paragraphs>
  <Slides>36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Theme1</vt:lpstr>
      <vt:lpstr>JSON Introduction</vt:lpstr>
      <vt:lpstr>What is JSON ?</vt:lpstr>
      <vt:lpstr>Popular Data Exchange Formats: XML and JSON</vt:lpstr>
      <vt:lpstr>Preferable Data Exchange Format for Mobile devices: JSON</vt:lpstr>
      <vt:lpstr>JavaScript Object Notation</vt:lpstr>
      <vt:lpstr>Example of employees object, with an array of 3 employee records:</vt:lpstr>
      <vt:lpstr>JSON Object Creation and Access: Example</vt:lpstr>
      <vt:lpstr>JSON Object Creation and Access: Example</vt:lpstr>
      <vt:lpstr>What will be the Output of the Following Program ?</vt:lpstr>
      <vt:lpstr>What will be the Output of the Following Program ?</vt:lpstr>
      <vt:lpstr>Accessing JSON Objects </vt:lpstr>
      <vt:lpstr>JSON Arrays</vt:lpstr>
      <vt:lpstr>Summarizing JSON Syntax Rules</vt:lpstr>
      <vt:lpstr>To Do</vt:lpstr>
      <vt:lpstr>JSON Files</vt:lpstr>
      <vt:lpstr>JSON data in External file</vt:lpstr>
      <vt:lpstr>Validating JSON data: http://jsonlint.com/</vt:lpstr>
      <vt:lpstr>Fetch JSON Array Elements Using jQuery Method: getJSON</vt:lpstr>
      <vt:lpstr>Fetch JSON Array Elements Using jQuery Method: getJSON</vt:lpstr>
      <vt:lpstr>Fetch JSON Array Elements Using jQuery Method: getJSON</vt:lpstr>
      <vt:lpstr>Fetch JSON Array Elements Using jQuery Method: getJSON</vt:lpstr>
      <vt:lpstr>Fetching each element of the array</vt:lpstr>
      <vt:lpstr>Fetching each element of the array</vt:lpstr>
      <vt:lpstr>To Do</vt:lpstr>
      <vt:lpstr>Next We Will Learn</vt:lpstr>
      <vt:lpstr>http://maps.googleapis.com/maps/api/geocode/json?address=Bangalore</vt:lpstr>
      <vt:lpstr>To extract pincode of the Indian Cities using Google maps JSON data</vt:lpstr>
      <vt:lpstr>To extract pincode of the Indian Cities using Google maps JSON data</vt:lpstr>
      <vt:lpstr>To extract pincode of the Indian Cities using Google maps JSON data</vt:lpstr>
      <vt:lpstr>To extract pincode of the Indian Cities using Google maps JSON data</vt:lpstr>
      <vt:lpstr>To Do</vt:lpstr>
      <vt:lpstr>Next We Will Learn</vt:lpstr>
      <vt:lpstr>Fetching  MySQL database from server to client as JSON data</vt:lpstr>
      <vt:lpstr>Fetching  MySQL database from server to client as JSON data</vt:lpstr>
      <vt:lpstr>Next We Will Learn</vt:lpstr>
      <vt:lpstr>To Do</vt:lpstr>
    </vt:vector>
  </TitlesOfParts>
  <Company>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System</dc:creator>
  <cp:lastModifiedBy>System</cp:lastModifiedBy>
  <cp:revision>89</cp:revision>
  <dcterms:created xsi:type="dcterms:W3CDTF">2016-07-08T10:54:27Z</dcterms:created>
  <dcterms:modified xsi:type="dcterms:W3CDTF">2016-08-11T07:50:37Z</dcterms:modified>
</cp:coreProperties>
</file>