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4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7" r:id="rId7"/>
    <p:sldId id="262" r:id="rId8"/>
    <p:sldId id="263" r:id="rId9"/>
    <p:sldId id="264" r:id="rId10"/>
    <p:sldId id="265" r:id="rId11"/>
    <p:sldId id="268" r:id="rId12"/>
    <p:sldId id="266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0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resgen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resgen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resgen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resgen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321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resgen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resgen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636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resgen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resgen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resgen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resgen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resgen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resgen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resgen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resgen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resgen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resgen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099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resgen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resgen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resgen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resgen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resgen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resgen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327155"/>
            <a:ext cx="7080026" cy="1371601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2698755"/>
            <a:ext cx="7080026" cy="7874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684163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410855"/>
            <a:ext cx="7606349" cy="28626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3423941"/>
            <a:ext cx="7766495" cy="407604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7012" y="521257"/>
            <a:ext cx="7384010" cy="264425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65322" cy="51185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81762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6328"/>
            <a:ext cx="7765322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1385"/>
            <a:ext cx="7765322" cy="112637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21968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99562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8265"/>
            <a:ext cx="7765322" cy="1117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742950" y="66359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78537" y="219619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03959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595207"/>
            <a:ext cx="7765322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3487917"/>
            <a:ext cx="776414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30290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81233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2" y="1363661"/>
            <a:ext cx="2504979" cy="1385888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0" y="1363661"/>
            <a:ext cx="2504979" cy="1385888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38" y="1363661"/>
            <a:ext cx="2504979" cy="138588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454188"/>
            <a:ext cx="2319276" cy="120221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454321"/>
            <a:ext cx="2319276" cy="120612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450824"/>
            <a:ext cx="2319276" cy="120547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3360274"/>
            <a:ext cx="2475738" cy="98312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180353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231100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457200"/>
            <a:ext cx="1713365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457200"/>
            <a:ext cx="5937654" cy="38862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372573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80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050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91637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320801"/>
            <a:ext cx="7192913" cy="1371610"/>
          </a:xfrm>
        </p:spPr>
        <p:txBody>
          <a:bodyPr anchor="b"/>
          <a:lstStyle>
            <a:lvl1pPr algn="ctr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692409"/>
            <a:ext cx="7192913" cy="1130291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703495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299337"/>
            <a:ext cx="3795373" cy="304406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299337"/>
            <a:ext cx="3798499" cy="304406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07385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300880"/>
            <a:ext cx="3816804" cy="3111577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64" y="1300880"/>
            <a:ext cx="3816804" cy="3111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376441"/>
            <a:ext cx="3657258" cy="4086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1785103"/>
            <a:ext cx="365725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376441"/>
            <a:ext cx="3671498" cy="4086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1785103"/>
            <a:ext cx="367149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48212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123773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90391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2780167" cy="1366439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57200"/>
            <a:ext cx="4808943" cy="38862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3639"/>
            <a:ext cx="2780167" cy="251976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8391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457200"/>
            <a:ext cx="2688125" cy="3903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442"/>
            <a:ext cx="4451212" cy="1372004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4" y="572776"/>
            <a:ext cx="2456813" cy="368461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9445"/>
            <a:ext cx="4451212" cy="253210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63959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299337"/>
            <a:ext cx="7765322" cy="30440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AD347D-5ACD-4C99-B74B-A9C85AD731AF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1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40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3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algorithmica.org/cs/shortest-paths/bf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neerc.ifmo.ru/wiki/index.php?title=&#1054;&#1073;&#1093;&#1086;&#1076;_&#1074;_&#1096;&#1080;&#1088;&#1080;&#1085;&#1091;" TargetMode="External"/><Relationship Id="rId4" Type="http://schemas.openxmlformats.org/officeDocument/2006/relationships/hyperlink" Target="https://wiki.algocode.ru/index.php?title=1-k_BF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Поиск в ширину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presentationgenerator.ru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026325" y="52360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Оптимальность</a:t>
            </a:r>
            <a:endParaRPr dirty="0"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1466800"/>
            <a:ext cx="748927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Если длины рёбер графа равны между собой, поиск в ширину является оптимальным, то есть всегда находит кратчайший путь. В случае взвешенного графа bfs находит путь, содержащий минимальное количество рёбер, но не обязательно кратчайший. </a:t>
            </a:r>
            <a:r>
              <a:rPr lang="ru-RU" dirty="0"/>
              <a:t>1-</a:t>
            </a:r>
            <a:r>
              <a:rPr lang="en-US" dirty="0"/>
              <a:t>k </a:t>
            </a:r>
            <a:r>
              <a:rPr lang="en-US" dirty="0" err="1"/>
              <a:t>bfs</a:t>
            </a:r>
            <a:r>
              <a:rPr lang="en-US" dirty="0"/>
              <a:t> </a:t>
            </a:r>
            <a:r>
              <a:rPr lang="ru-RU" dirty="0"/>
              <a:t> же всегда находит кратчайший путь по затратам времени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623400" y="80204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Ссылки</a:t>
            </a:r>
            <a:endParaRPr dirty="0"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671875" y="635240"/>
            <a:ext cx="7489275" cy="1254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dirty="0">
                <a:hlinkClick r:id="rId3"/>
              </a:rPr>
              <a:t>https://ru.algorithmica.org/cs/shortest-paths/bfs/</a:t>
            </a: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dirty="0">
                <a:hlinkClick r:id="rId4"/>
              </a:rPr>
              <a:t>https://wiki.algocode.ru/index.php?title=1-k_BFS</a:t>
            </a: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dirty="0">
                <a:hlinkClick r:id="rId5"/>
              </a:rPr>
              <a:t>https://neerc.ifmo.ru/wiki/index.php?title=</a:t>
            </a:r>
            <a:r>
              <a:rPr lang="ru-RU" dirty="0" err="1">
                <a:hlinkClick r:id="rId5"/>
              </a:rPr>
              <a:t>Обход_в_ширину</a:t>
            </a: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endParaRPr lang="en-US" dirty="0"/>
          </a:p>
        </p:txBody>
      </p:sp>
      <p:sp>
        <p:nvSpPr>
          <p:cNvPr id="4" name="Google Shape;117;p22"/>
          <p:cNvSpPr txBox="1">
            <a:spLocks/>
          </p:cNvSpPr>
          <p:nvPr/>
        </p:nvSpPr>
        <p:spPr>
          <a:xfrm>
            <a:off x="623400" y="2918707"/>
            <a:ext cx="8520600" cy="5727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3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dirty="0" smtClean="0"/>
              <a:t>Разработчики</a:t>
            </a:r>
            <a:endParaRPr lang="ru-RU" dirty="0"/>
          </a:p>
        </p:txBody>
      </p:sp>
      <p:sp>
        <p:nvSpPr>
          <p:cNvPr id="6" name="Google Shape;118;p22"/>
          <p:cNvSpPr txBox="1">
            <a:spLocks noGrp="1"/>
          </p:cNvSpPr>
          <p:nvPr>
            <p:ph type="body" idx="1"/>
          </p:nvPr>
        </p:nvSpPr>
        <p:spPr>
          <a:xfrm>
            <a:off x="4511767" y="2918707"/>
            <a:ext cx="7489275" cy="1254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ru-RU" sz="1800" dirty="0" smtClean="0"/>
              <a:t>Уткин Тимофей ИУ1-42Б</a:t>
            </a:r>
            <a:endParaRPr lang="en-US" sz="1800" dirty="0"/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ru-RU" sz="1800" dirty="0" smtClean="0"/>
              <a:t>Степанян Арман ИУ1-42Б</a:t>
            </a:r>
            <a:endParaRPr lang="en-US" sz="1800" dirty="0"/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ru-RU" sz="1800" dirty="0" smtClean="0"/>
              <a:t>Шевченко Алексей ИУ1-42Б</a:t>
            </a:r>
            <a:endParaRPr lang="en-US" sz="1800" dirty="0"/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12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2654934" y="25153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 за внимание!</a:t>
            </a:r>
            <a:endParaRPr dirty="0"/>
          </a:p>
        </p:txBody>
      </p:sp>
      <p:pic>
        <p:nvPicPr>
          <p:cNvPr id="1026" name="Picture 2" descr="https://sun9-72.userapi.com/impg/nEx_wHbUtzB1G1X1qaLrAQ-F26eTaveUXcWHdw/pagONHMcX6U.jpg?size=392x392&amp;quality=96&amp;sign=b08f3d23559f198cb882433ee817d68d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934" y="1081617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4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Поиск в ширину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888281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/>
              <a:t>Поиск в ширину (англ. </a:t>
            </a:r>
            <a:r>
              <a:rPr lang="ru-RU" dirty="0" err="1"/>
              <a:t>breadth-first</a:t>
            </a:r>
            <a:r>
              <a:rPr lang="ru-RU" dirty="0"/>
              <a:t> </a:t>
            </a:r>
            <a:r>
              <a:rPr lang="ru-RU" dirty="0" err="1"/>
              <a:t>search</a:t>
            </a:r>
            <a:r>
              <a:rPr lang="ru-RU" dirty="0"/>
              <a:t>) — один из основных алгоритмов на графах, позволяющий находить все кратчайшие пути от заданной вершины и решать многие другие задачи.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3ABC84-2FAD-4C8A-8A37-04C92ECBE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356" y="1357313"/>
            <a:ext cx="3429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Неформальное описание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727100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/>
              <a:t>Основную идею алгоритма можно понимать как процесс «поджигания» графа: на нулевом шаге мы поджигаем вершину s, а на каждом следующем шаге огонь с каждой уже горящей вершины перекидывается на всех её соседей, в конечном счете поджигая весь граф.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0C4D80-E5BD-4E69-82D2-F8E6A17BC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723" y="1543050"/>
            <a:ext cx="4500734" cy="25503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Работа алгоритма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/>
              <a:t>Создадим очередь, в которую будут помещаться горящие вершины.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/>
              <a:t>Затем алгоритм представляет собой такой цикл: пока очередь не пуста, достать из её головы одну вершину v, просмотреть все рёбра, исходящие из этой вершины, и если какие-то из смежных вершин u ещё не горят, поджечь их и поместить в конец очереди.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2"/>
          </p:nvPr>
        </p:nvSpPr>
        <p:spPr>
          <a:xfrm>
            <a:off x="4832402" y="3855423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Белый — вершина, которая ещё не обнаружена. </a:t>
            </a:r>
            <a:r>
              <a:rPr lang="ru-RU" dirty="0"/>
              <a:t>Синий</a:t>
            </a:r>
            <a:r>
              <a:rPr lang="en" dirty="0"/>
              <a:t> — вершина, извлечённая из очереди.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9AD81AF-6839-44A7-BFF3-6FEA9716A14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272" y="731375"/>
            <a:ext cx="3536156" cy="294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F90452F-CB46-4A1A-975B-F544A787A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50" y="3504655"/>
            <a:ext cx="4598950" cy="10642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 неявных графах</a:t>
            </a: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2166887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/>
              <a:t>Поиск в ширину часто применяется для поиска кратчайшего пути в неявно заданных графах.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0392031-61BE-4EC7-9E29-E02E30A11EC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00" y="1333550"/>
            <a:ext cx="47625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BFS</a:t>
            </a:r>
            <a:endParaRPr lang="ru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95213C4-1C2F-4227-BF59-301444FA528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659" y="1152475"/>
            <a:ext cx="5450681" cy="326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08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1-k BFS</a:t>
            </a:r>
            <a:endParaRPr lang="ru-RU" dirty="0"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/>
              <a:t>Теперь веса рёбер принимают значения от 1 до некоторого небольшого k, и всё так же требуется найти кратчайшие расстояния от вершины s, но уже в плане суммарного веса.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/>
              <a:t>Наблюдение: максимальное кратчайшее расстояние в графе равно (</a:t>
            </a:r>
            <a:r>
              <a:rPr lang="en-US" dirty="0"/>
              <a:t>n-1</a:t>
            </a:r>
            <a:r>
              <a:rPr lang="ru-RU" dirty="0"/>
              <a:t>)</a:t>
            </a:r>
            <a:r>
              <a:rPr lang="en-US" dirty="0"/>
              <a:t>*k</a:t>
            </a:r>
            <a:endParaRPr lang="ru-RU" dirty="0"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/>
              <a:t>Заведём для каждого расстояния d очередь, в которой будут храниться вершины, находящиеся на расстоянии d от s — плюс, возможно, некоторые вершины, до которых мы уже нашли путь длины d от s, но для которых возможно существует более короткий путь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19D3ED-3D0B-45DA-B4C5-3CDEAF1B5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326" y="620875"/>
            <a:ext cx="2636748" cy="2209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471225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Временная сложность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418856" y="1559669"/>
            <a:ext cx="337447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/>
              <a:t>Сложность такого алгоритма будет O(</a:t>
            </a:r>
            <a:r>
              <a:rPr lang="ru-RU" dirty="0" err="1"/>
              <a:t>kn+m</a:t>
            </a:r>
            <a:r>
              <a:rPr lang="ru-RU" dirty="0"/>
              <a:t>), поскольку каждую вершину мы можем </a:t>
            </a:r>
            <a:r>
              <a:rPr lang="ru-RU" dirty="0" err="1"/>
              <a:t>прорелаксировать</a:t>
            </a:r>
            <a:r>
              <a:rPr lang="ru-RU" dirty="0"/>
              <a:t> и добавить в другую очередь не более k раз, а просматривать рёбра, исходящие из вершины мы будем только когда обработаем эту вершину в самый первый раз.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AA4A9E-366B-4F2C-AB9D-FC766FEB3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16" y="717984"/>
            <a:ext cx="6447079" cy="4038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Полнота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Если у каждого узла имеется конечное число преемников, алгоритм является полным: если решение существует, алгоритм поиска в ширину его находит, независимо от того, является ли граф конечным. Однако если решения не существует, на бесконечном графе поиск не завершается.</a:t>
            </a: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2</TotalTime>
  <Words>440</Words>
  <Application>Microsoft Office PowerPoint</Application>
  <PresentationFormat>On-screen Show (16:9)</PresentationFormat>
  <Paragraphs>32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Calisto MT</vt:lpstr>
      <vt:lpstr>Trebuchet MS</vt:lpstr>
      <vt:lpstr>Wingdings 2</vt:lpstr>
      <vt:lpstr>Сланец</vt:lpstr>
      <vt:lpstr>Поиск в ширину</vt:lpstr>
      <vt:lpstr>Поиск в ширину</vt:lpstr>
      <vt:lpstr>Неформальное описание</vt:lpstr>
      <vt:lpstr>Работа алгоритма</vt:lpstr>
      <vt:lpstr>В неявных графах</vt:lpstr>
      <vt:lpstr>BFS</vt:lpstr>
      <vt:lpstr>1-k BFS</vt:lpstr>
      <vt:lpstr>Временная сложность</vt:lpstr>
      <vt:lpstr>Полнота</vt:lpstr>
      <vt:lpstr>Оптимальность</vt:lpstr>
      <vt:lpstr>Ссылки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в ширину</dc:title>
  <cp:lastModifiedBy>Алексей Шевченко</cp:lastModifiedBy>
  <cp:revision>2</cp:revision>
  <dcterms:modified xsi:type="dcterms:W3CDTF">2023-04-06T08:07:39Z</dcterms:modified>
</cp:coreProperties>
</file>