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12192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804B2D1-8B2C-DD6D-6871-33DC54E71DE0}">
  <a:tblStyle styleId="{3804B2D1-8B2C-DD6D-6871-33DC54E71DE0}" styleName="Themed Style 1 - Accent 1">
    <a:wholeTbl>
      <a:tcTxStyle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noFill/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solidFill>
                <a:schemeClr val="accent1"/>
              </a:solidFill>
            </a:ln>
          </a:insideV>
        </a:tcBdr>
        <a:fill>
          <a:solidFill>
            <a:schemeClr val="accent1">
              <a:tint val="60000"/>
            </a:schemeClr>
          </a:solidFill>
        </a:fill>
      </a:tcStyle>
    </a:wholeTbl>
    <a:band1H>
      <a:tcStyle>
        <a:tcBdr/>
        <a:fill>
          <a:solidFill>
            <a:schemeClr val="accent1">
              <a:tint val="8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80000"/>
            </a:schemeClr>
          </a:solidFill>
        </a:fill>
      </a:tcStyle>
    </a:band1V>
    <a:band2V>
      <a:tcStyle>
        <a:tcBdr/>
        <a:fill>
          <a:solidFill>
            <a:schemeClr val="accent1">
              <a:tint val="8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127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4.png"/><Relationship Id="rId9" Type="http://schemas.openxmlformats.org/officeDocument/2006/relationships/hyperlink" Target="https://www.pinterest.com/slidesmania/" TargetMode="External"/><Relationship Id="rId10" Type="http://schemas.openxmlformats.org/officeDocument/2006/relationships/image" Target="../media/image5.png"/><Relationship Id="rId11" Type="http://schemas.openxmlformats.org/officeDocument/2006/relationships/hyperlink" Target="https://www.instagram.com/slidesmania/" TargetMode="External"/><Relationship Id="rId12" Type="http://schemas.openxmlformats.org/officeDocument/2006/relationships/image" Target="../media/image6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userDrawn="1">
  <p:cSld name="CUSTOM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3479686" y="3142150"/>
            <a:ext cx="841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lvl="1" algn="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lvl="2" algn="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lvl="3" algn="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lvl="4" algn="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lvl="5" algn="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lvl="6" algn="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lvl="7" algn="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lvl="8" algn="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3479675" y="5928202"/>
            <a:ext cx="84108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;p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7" name="Google Shape;14;p2" hidden="0"/>
          <p:cNvGrpSpPr/>
          <p:nvPr isPhoto="0" userDrawn="0"/>
        </p:nvGrpSpPr>
        <p:grpSpPr bwMode="auto">
          <a:xfrm rot="-2700000">
            <a:off x="-1485087" y="-919323"/>
            <a:ext cx="7179927" cy="6137675"/>
            <a:chOff x="559194" y="-842106"/>
            <a:chExt cx="7179996" cy="6137734"/>
          </a:xfrm>
        </p:grpSpPr>
        <p:sp>
          <p:nvSpPr>
            <p:cNvPr id="8" name="Google Shape;15;p2" hidden="0"/>
            <p:cNvSpPr/>
            <p:nvPr isPhoto="0" userDrawn="0"/>
          </p:nvSpPr>
          <p:spPr bwMode="auto">
            <a:xfrm>
              <a:off x="2959574" y="10222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16;p2" hidden="0"/>
            <p:cNvSpPr/>
            <p:nvPr isPhoto="0" userDrawn="0"/>
          </p:nvSpPr>
          <p:spPr bwMode="auto">
            <a:xfrm>
              <a:off x="2959574" y="914353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17;p2" hidden="0"/>
            <p:cNvSpPr/>
            <p:nvPr isPhoto="0" userDrawn="0"/>
          </p:nvSpPr>
          <p:spPr bwMode="auto">
            <a:xfrm>
              <a:off x="5556994" y="3979165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18;p2" hidden="0"/>
            <p:cNvSpPr/>
            <p:nvPr isPhoto="0" userDrawn="0"/>
          </p:nvSpPr>
          <p:spPr bwMode="auto">
            <a:xfrm rot="726">
              <a:off x="638154" y="2236283"/>
              <a:ext cx="1417200" cy="141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19;p2" hidden="0"/>
            <p:cNvSpPr/>
            <p:nvPr isPhoto="0" userDrawn="0"/>
          </p:nvSpPr>
          <p:spPr bwMode="auto">
            <a:xfrm>
              <a:off x="4031216" y="179875"/>
              <a:ext cx="1828500" cy="182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0;p2" hidden="0"/>
            <p:cNvSpPr/>
            <p:nvPr isPhoto="0" userDrawn="0"/>
          </p:nvSpPr>
          <p:spPr bwMode="auto">
            <a:xfrm>
              <a:off x="3795617" y="2663951"/>
              <a:ext cx="1197300" cy="11973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21;p2" hidden="0"/>
            <p:cNvSpPr/>
            <p:nvPr isPhoto="0" userDrawn="0"/>
          </p:nvSpPr>
          <p:spPr bwMode="auto">
            <a:xfrm>
              <a:off x="3846610" y="1858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22;p2" hidden="0"/>
            <p:cNvSpPr/>
            <p:nvPr isPhoto="0" userDrawn="0"/>
          </p:nvSpPr>
          <p:spPr bwMode="auto">
            <a:xfrm>
              <a:off x="3869571" y="2737905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23;p2" hidden="0"/>
            <p:cNvSpPr/>
            <p:nvPr isPhoto="0" userDrawn="0"/>
          </p:nvSpPr>
          <p:spPr bwMode="auto">
            <a:xfrm>
              <a:off x="2055457" y="182507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24;p2" hidden="0"/>
            <p:cNvSpPr/>
            <p:nvPr isPhoto="0" userDrawn="0"/>
          </p:nvSpPr>
          <p:spPr bwMode="auto">
            <a:xfrm>
              <a:off x="3869564" y="1828744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8" name="Google Shape;25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800000">
              <a:off x="2055450" y="1828800"/>
              <a:ext cx="5245224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26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10799969">
              <a:off x="2647531" y="2733756"/>
              <a:ext cx="2130697" cy="407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7;p2" hidden="0"/>
            <p:cNvSpPr/>
            <p:nvPr isPhoto="0" userDrawn="0"/>
          </p:nvSpPr>
          <p:spPr bwMode="auto">
            <a:xfrm>
              <a:off x="4778101" y="2285937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8;p2" hidden="0"/>
            <p:cNvSpPr/>
            <p:nvPr isPhoto="0" userDrawn="0"/>
          </p:nvSpPr>
          <p:spPr bwMode="auto">
            <a:xfrm>
              <a:off x="4778094" y="1828739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9;p2" hidden="0"/>
            <p:cNvSpPr/>
            <p:nvPr isPhoto="0" userDrawn="0"/>
          </p:nvSpPr>
          <p:spPr bwMode="auto">
            <a:xfrm>
              <a:off x="4778087" y="3182076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30;p2" hidden="0"/>
            <p:cNvSpPr/>
            <p:nvPr isPhoto="0" userDrawn="0"/>
          </p:nvSpPr>
          <p:spPr bwMode="auto">
            <a:xfrm>
              <a:off x="2512640" y="1371547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31;p2" hidden="0"/>
            <p:cNvSpPr/>
            <p:nvPr isPhoto="0" userDrawn="0"/>
          </p:nvSpPr>
          <p:spPr bwMode="auto">
            <a:xfrm>
              <a:off x="2512640" y="914355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5" name="Google Shape;32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800000">
              <a:off x="1277928" y="1371553"/>
              <a:ext cx="2167810" cy="167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33;p2" hidden="0"/>
            <p:cNvSpPr/>
            <p:nvPr isPhoto="0" userDrawn="0"/>
          </p:nvSpPr>
          <p:spPr bwMode="auto">
            <a:xfrm>
              <a:off x="2055446" y="1371548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34;p2" hidden="0"/>
            <p:cNvSpPr/>
            <p:nvPr isPhoto="0" userDrawn="0"/>
          </p:nvSpPr>
          <p:spPr bwMode="auto">
            <a:xfrm>
              <a:off x="4320905" y="3646903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35;p2" hidden="0"/>
            <p:cNvSpPr/>
            <p:nvPr isPhoto="0" userDrawn="0"/>
          </p:nvSpPr>
          <p:spPr bwMode="auto">
            <a:xfrm>
              <a:off x="5235285" y="3646905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36;p2" hidden="0"/>
            <p:cNvSpPr/>
            <p:nvPr isPhoto="0" userDrawn="0"/>
          </p:nvSpPr>
          <p:spPr bwMode="auto">
            <a:xfrm>
              <a:off x="5692479" y="4104094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7;p2" hidden="0"/>
            <p:cNvSpPr/>
            <p:nvPr isPhoto="0" userDrawn="0"/>
          </p:nvSpPr>
          <p:spPr bwMode="auto">
            <a:xfrm>
              <a:off x="4320895" y="4555999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31" name="Google Shape;38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800000">
              <a:off x="3474224" y="4104251"/>
              <a:ext cx="4264965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9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0000">
              <a:off x="3614844" y="4589579"/>
              <a:ext cx="1022081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40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9989">
              <a:off x="559194" y="3653557"/>
              <a:ext cx="4676089" cy="390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41;p2" hidden="0"/>
            <p:cNvSpPr/>
            <p:nvPr isPhoto="0" userDrawn="0"/>
          </p:nvSpPr>
          <p:spPr bwMode="auto">
            <a:xfrm>
              <a:off x="4415983" y="4655294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42;p2" hidden="0"/>
            <p:cNvSpPr/>
            <p:nvPr isPhoto="0" userDrawn="0"/>
          </p:nvSpPr>
          <p:spPr bwMode="auto">
            <a:xfrm>
              <a:off x="4532212" y="3972819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43;p2" hidden="0"/>
            <p:cNvSpPr/>
            <p:nvPr isPhoto="0" userDrawn="0"/>
          </p:nvSpPr>
          <p:spPr bwMode="auto">
            <a:xfrm rot="599">
              <a:off x="3282730" y="-841956"/>
              <a:ext cx="1722000" cy="860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37" name="Google Shape;44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800000">
              <a:off x="2645767" y="18288"/>
              <a:ext cx="3496982" cy="3900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Google Shape;45;p2" hidden="0"/>
          <p:cNvGrpSpPr/>
          <p:nvPr isPhoto="0" userDrawn="0"/>
        </p:nvGrpSpPr>
        <p:grpSpPr bwMode="auto">
          <a:xfrm rot="2700000">
            <a:off x="9543617" y="-6299"/>
            <a:ext cx="3360022" cy="2632928"/>
            <a:chOff x="7055636" y="2962"/>
            <a:chExt cx="3360054" cy="2632953"/>
          </a:xfrm>
        </p:grpSpPr>
        <p:sp>
          <p:nvSpPr>
            <p:cNvPr id="39" name="Google Shape;46;p2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7;p2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8;p2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9;p2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50;p2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51;p2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52;p2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53;p2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47" name="Google Shape;54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55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56;p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7;p2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8;p2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3 columns" preserve="0" showMasterPhAnim="0" userDrawn="1">
  <p:cSld name="CUSTOM_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5;p1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5" name="Google Shape;346;p1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15600" y="1890000"/>
            <a:ext cx="3635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14999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47;p1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278394" y="1890000"/>
            <a:ext cx="3635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14999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8;p1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8141188" y="1890000"/>
            <a:ext cx="3635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14999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pPr>
              <a:defRPr/>
            </a:pPr>
            <a:endParaRPr/>
          </a:p>
        </p:txBody>
      </p:sp>
      <p:grpSp>
        <p:nvGrpSpPr>
          <p:cNvPr id="8" name="Google Shape;349;p11" hidden="0"/>
          <p:cNvGrpSpPr/>
          <p:nvPr isPhoto="0" userDrawn="0"/>
        </p:nvGrpSpPr>
        <p:grpSpPr bwMode="auto">
          <a:xfrm rot="-2700000" flipH="1">
            <a:off x="10177780" y="4996792"/>
            <a:ext cx="2507543" cy="1964921"/>
            <a:chOff x="7055636" y="2962"/>
            <a:chExt cx="3360054" cy="2632953"/>
          </a:xfrm>
        </p:grpSpPr>
        <p:sp>
          <p:nvSpPr>
            <p:cNvPr id="9" name="Google Shape;350;p11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351;p11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352;p11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353;p11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354;p11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355;p11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356;p11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357;p11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7" name="Google Shape;358;p11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59;p11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60;p11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361;p11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362;p11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2" name="Google Shape;363;p1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75825" y="416500"/>
            <a:ext cx="11460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ubtitle" preserve="0" showMasterPhAnim="0" userDrawn="1">
  <p:cSld name="CUSTOM_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5;p1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5" name="Google Shape;366;p1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287475" y="6083375"/>
            <a:ext cx="7370700" cy="6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" name="Google Shape;367;p12" hidden="0"/>
          <p:cNvGrpSpPr/>
          <p:nvPr isPhoto="0" userDrawn="0"/>
        </p:nvGrpSpPr>
        <p:grpSpPr bwMode="auto">
          <a:xfrm rot="8099999" flipH="1">
            <a:off x="-424545" y="-138358"/>
            <a:ext cx="2507543" cy="1964921"/>
            <a:chOff x="7055636" y="2962"/>
            <a:chExt cx="3360054" cy="2632953"/>
          </a:xfrm>
        </p:grpSpPr>
        <p:sp>
          <p:nvSpPr>
            <p:cNvPr id="7" name="Google Shape;368;p12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369;p12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370;p12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371;p12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372;p12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373;p12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374;p12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375;p12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5" name="Google Shape;376;p1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377;p1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78;p12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379;p12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380;p12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" name="Google Shape;381;p1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75825" y="416500"/>
            <a:ext cx="11460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meline or Process" preserve="0" showMasterPhAnim="0" userDrawn="1">
  <p:cSld name="CUSTOM_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3;p13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0813718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5" name="Google Shape;384;p1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08738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5;p1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408738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86;p1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2727301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87;p13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2727301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88;p1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5045864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389;p13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5045864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390;p13" hidden="0"/>
          <p:cNvSpPr>
            <a:spLocks noAdjustHandles="0" noChangeArrowheads="0"/>
          </p:cNvSpPr>
          <p:nvPr isPhoto="0" userDrawn="0">
            <p:ph type="body" idx="7" hasCustomPrompt="0"/>
          </p:nvPr>
        </p:nvSpPr>
        <p:spPr bwMode="auto">
          <a:xfrm>
            <a:off x="7364428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391;p13" hidden="0"/>
          <p:cNvSpPr>
            <a:spLocks noAdjustHandles="0" noChangeArrowheads="0"/>
          </p:cNvSpPr>
          <p:nvPr isPhoto="0" userDrawn="0">
            <p:ph type="subTitle" idx="8" hasCustomPrompt="0"/>
          </p:nvPr>
        </p:nvSpPr>
        <p:spPr bwMode="auto">
          <a:xfrm>
            <a:off x="7364428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392;p13" hidden="0"/>
          <p:cNvSpPr>
            <a:spLocks noAdjustHandles="0" noChangeArrowheads="0"/>
          </p:cNvSpPr>
          <p:nvPr isPhoto="0" userDrawn="0">
            <p:ph type="body" idx="9" hasCustomPrompt="0"/>
          </p:nvPr>
        </p:nvSpPr>
        <p:spPr bwMode="auto">
          <a:xfrm>
            <a:off x="9682991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393;p13" hidden="0"/>
          <p:cNvSpPr>
            <a:spLocks noAdjustHandles="0" noChangeArrowheads="0"/>
          </p:cNvSpPr>
          <p:nvPr isPhoto="0" userDrawn="0">
            <p:ph type="subTitle" idx="13" hasCustomPrompt="0"/>
          </p:nvPr>
        </p:nvSpPr>
        <p:spPr bwMode="auto">
          <a:xfrm>
            <a:off x="9682991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chemeClr val="lt2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5" name="Google Shape;394;p13" hidden="0"/>
          <p:cNvGrpSpPr/>
          <p:nvPr isPhoto="0" userDrawn="0"/>
        </p:nvGrpSpPr>
        <p:grpSpPr bwMode="auto">
          <a:xfrm rot="8099999">
            <a:off x="69570" y="1244689"/>
            <a:ext cx="2551083" cy="2290711"/>
            <a:chOff x="7055636" y="2962"/>
            <a:chExt cx="1967806" cy="1766965"/>
          </a:xfrm>
        </p:grpSpPr>
        <p:sp>
          <p:nvSpPr>
            <p:cNvPr id="16" name="Google Shape;395;p13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396;p13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397;p13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398;p13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0" name="Google Shape;399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0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401;p13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" name="Google Shape;402;p13" hidden="0"/>
          <p:cNvGrpSpPr/>
          <p:nvPr isPhoto="0" userDrawn="0"/>
        </p:nvGrpSpPr>
        <p:grpSpPr bwMode="auto">
          <a:xfrm rot="8099999">
            <a:off x="2449695" y="1204364"/>
            <a:ext cx="2551083" cy="2290711"/>
            <a:chOff x="7055636" y="2962"/>
            <a:chExt cx="1967806" cy="1766965"/>
          </a:xfrm>
        </p:grpSpPr>
        <p:sp>
          <p:nvSpPr>
            <p:cNvPr id="24" name="Google Shape;403;p13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404;p13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405;p13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406;p13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8" name="Google Shape;407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408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409;p13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" name="Google Shape;410;p13" hidden="0"/>
          <p:cNvGrpSpPr/>
          <p:nvPr isPhoto="0" userDrawn="0"/>
        </p:nvGrpSpPr>
        <p:grpSpPr bwMode="auto">
          <a:xfrm rot="8099999">
            <a:off x="4860083" y="1204364"/>
            <a:ext cx="2551083" cy="2290711"/>
            <a:chOff x="7055636" y="2962"/>
            <a:chExt cx="1967806" cy="1766965"/>
          </a:xfrm>
        </p:grpSpPr>
        <p:sp>
          <p:nvSpPr>
            <p:cNvPr id="32" name="Google Shape;411;p13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412;p13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413;p13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414;p13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36" name="Google Shape;415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416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417;p13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" name="Google Shape;418;p13" hidden="0"/>
          <p:cNvGrpSpPr/>
          <p:nvPr isPhoto="0" userDrawn="0"/>
        </p:nvGrpSpPr>
        <p:grpSpPr bwMode="auto">
          <a:xfrm rot="8099999">
            <a:off x="7254858" y="1204364"/>
            <a:ext cx="2551083" cy="2290711"/>
            <a:chOff x="7055636" y="2962"/>
            <a:chExt cx="1967806" cy="1766965"/>
          </a:xfrm>
        </p:grpSpPr>
        <p:sp>
          <p:nvSpPr>
            <p:cNvPr id="40" name="Google Shape;419;p13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20;p13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1;p13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22;p13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44" name="Google Shape;423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24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25;p13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7" name="Google Shape;426;p13" hidden="0"/>
          <p:cNvGrpSpPr/>
          <p:nvPr isPhoto="0" userDrawn="0"/>
        </p:nvGrpSpPr>
        <p:grpSpPr bwMode="auto">
          <a:xfrm rot="8099999">
            <a:off x="9650583" y="1204364"/>
            <a:ext cx="2551083" cy="2290711"/>
            <a:chOff x="7055636" y="2962"/>
            <a:chExt cx="1967806" cy="1766965"/>
          </a:xfrm>
        </p:grpSpPr>
        <p:sp>
          <p:nvSpPr>
            <p:cNvPr id="48" name="Google Shape;427;p13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428;p13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429;p13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430;p13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52" name="Google Shape;431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432;p1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433;p13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5" name="Google Shape;434;p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75825" y="416500"/>
            <a:ext cx="11460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lidesMania" preserve="0" showMasterPhAnim="0" userDrawn="1">
  <p:cSld name="CUSTOM_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oogle Shape;436;p14" hidden="0"/>
          <p:cNvGrpSpPr/>
          <p:nvPr isPhoto="0" userDrawn="0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Google Shape;437;p14" hidden="0"/>
            <p:cNvSpPr/>
            <p:nvPr isPhoto="0" userDrawn="0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6" name="Google Shape;438;p14" hidden="0">
              <a:hlinkClick r:id="rId2"/>
            </p:cNvPr>
            <p:cNvPicPr/>
            <p:nvPr isPhoto="0" userDrawn="0"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439;p1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</a:endParaRPr>
            </a:p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hlinkClick r:id="rId4" tooltip="https://slidesmania.com/questions-powerpoint-google-slides/can-i-use-these-templates/"/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</a:endParaRPr>
            </a:p>
          </p:txBody>
        </p:sp>
        <p:cxnSp>
          <p:nvCxnSpPr>
            <p:cNvPr id="8" name="Google Shape;440;p14" hidden="0"/>
            <p:cNvCxnSpPr>
              <a:cxnSpLocks/>
            </p:cNvCxnSpPr>
            <p:nvPr isPhoto="0" userDrawn="0"/>
          </p:nvCxnSpPr>
          <p:spPr bwMode="auto"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" name="Google Shape;441;p14" hidden="0">
              <a:hlinkClick r:id="rId5"/>
            </p:cNvPr>
            <p:cNvPicPr/>
            <p:nvPr isPhoto="0" userDrawn="0"/>
          </p:nvPicPr>
          <p:blipFill>
            <a:blip r:embed="rId6">
              <a:alphaModFix/>
            </a:blip>
            <a:stretch/>
          </p:blipFill>
          <p:spPr bwMode="auto"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42;p14" hidden="0">
              <a:hlinkClick r:id="rId7"/>
            </p:cNvPr>
            <p:cNvPicPr/>
            <p:nvPr isPhoto="0" userDrawn="0"/>
          </p:nvPicPr>
          <p:blipFill>
            <a:blip r:embed="rId8">
              <a:alphaModFix/>
            </a:blip>
            <a:stretch/>
          </p:blipFill>
          <p:spPr bwMode="auto"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443;p14" hidden="0">
              <a:hlinkClick r:id="rId9"/>
            </p:cNvPr>
            <p:cNvPicPr/>
            <p:nvPr isPhoto="0" userDrawn="0"/>
          </p:nvPicPr>
          <p:blipFill>
            <a:blip r:embed="rId10">
              <a:alphaModFix/>
            </a:blip>
            <a:stretch/>
          </p:blipFill>
          <p:spPr bwMode="auto"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444;p14" hidden="0">
              <a:hlinkClick r:id="rId11"/>
            </p:cNvPr>
            <p:cNvPicPr/>
            <p:nvPr isPhoto="0" userDrawn="0"/>
          </p:nvPicPr>
          <p:blipFill>
            <a:blip r:embed="rId12">
              <a:alphaModFix/>
            </a:blip>
            <a:stretch/>
          </p:blipFill>
          <p:spPr bwMode="auto"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445;p1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itle and text" preserve="0" showMasterPhAnim="0" userDrawn="1">
  <p:cSld name="CUSTOM_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3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5" name="Google Shape;61;p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127150" y="3096350"/>
            <a:ext cx="5664899" cy="314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14999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2;p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6127150" y="1752450"/>
            <a:ext cx="5664899" cy="97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2100"/>
              </a:spcBef>
              <a:spcAft>
                <a:spcPts val="21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7" name="Google Shape;63;p3" hidden="0"/>
          <p:cNvGrpSpPr/>
          <p:nvPr isPhoto="0" userDrawn="0"/>
        </p:nvGrpSpPr>
        <p:grpSpPr bwMode="auto"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8" name="Google Shape;64;p3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65;p3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66;p3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67;p3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68;p3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69;p3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70;p3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5" name="Google Shape;71;p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72;p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73;p3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" name="Google Shape;74;p3" hidden="0"/>
          <p:cNvGrpSpPr/>
          <p:nvPr isPhoto="0" userDrawn="0"/>
        </p:nvGrpSpPr>
        <p:grpSpPr bwMode="auto">
          <a:xfrm rot="8099999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9" name="Google Shape;75;p3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76;p3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77;p3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78;p3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79;p3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80;p3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81;p3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82;p3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7" name="Google Shape;83;p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84;p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85;p3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86;p3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87;p3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2" name="Google Shape;88;p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055325" y="416500"/>
            <a:ext cx="57804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Agenda" preserve="0" showMasterPhAnim="0" userDrawn="1">
  <p:cSld name="CUSTOM_10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oogle Shape;90;p4" hidden="0"/>
          <p:cNvGrpSpPr/>
          <p:nvPr isPhoto="0" userDrawn="0"/>
        </p:nvGrpSpPr>
        <p:grpSpPr bwMode="auto">
          <a:xfrm rot="-2700000" flipH="1">
            <a:off x="112129" y="-501271"/>
            <a:ext cx="3360022" cy="1896848"/>
            <a:chOff x="7055636" y="2962"/>
            <a:chExt cx="3360054" cy="1896867"/>
          </a:xfrm>
        </p:grpSpPr>
        <p:sp>
          <p:nvSpPr>
            <p:cNvPr id="5" name="Google Shape;91;p4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92;p4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93;p4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94;p4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95;p4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96;p4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97;p4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2" name="Google Shape;98;p4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99;p4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00;p4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" name="Google Shape;101;p4" hidden="0"/>
          <p:cNvGrpSpPr/>
          <p:nvPr isPhoto="0" userDrawn="0"/>
        </p:nvGrpSpPr>
        <p:grpSpPr bwMode="auto">
          <a:xfrm rot="8099999" flipH="1">
            <a:off x="-1261909" y="739366"/>
            <a:ext cx="3360022" cy="1896848"/>
            <a:chOff x="7055636" y="2962"/>
            <a:chExt cx="3360054" cy="1896867"/>
          </a:xfrm>
        </p:grpSpPr>
        <p:sp>
          <p:nvSpPr>
            <p:cNvPr id="16" name="Google Shape;102;p4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03;p4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04;p4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05;p4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106;p4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107;p4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108;p4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3" name="Google Shape;109;p4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110;p4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111;p4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6" name="Google Shape;112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2135725" y="1994289"/>
            <a:ext cx="81213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113;p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28" name="Google Shape;114;p4" hidden="0"/>
          <p:cNvGrpSpPr/>
          <p:nvPr isPhoto="0" userDrawn="0"/>
        </p:nvGrpSpPr>
        <p:grpSpPr bwMode="auto"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29" name="Google Shape;115;p4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116;p4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117;p4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118;p4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119;p4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120;p4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121;p4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36" name="Google Shape;122;p4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123;p4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124;p4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" name="Google Shape;125;p4" hidden="0"/>
          <p:cNvGrpSpPr/>
          <p:nvPr isPhoto="0" userDrawn="0"/>
        </p:nvGrpSpPr>
        <p:grpSpPr bwMode="auto">
          <a:xfrm rot="8099999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40" name="Google Shape;126;p4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127;p4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128;p4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129;p4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130;p4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131;p4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132;p4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133;p4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48" name="Google Shape;134;p4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135;p4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136;p4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137;p4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138;p4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3" name="Google Shape;139;p4" hidden="0"/>
          <p:cNvSpPr>
            <a:spLocks noAdjustHandles="0" noChangeArrowheads="0"/>
          </p:cNvSpPr>
          <p:nvPr isPhoto="0" userDrawn="0"/>
        </p:nvSpPr>
        <p:spPr bwMode="auto"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</a:endParaRPr>
          </a:p>
        </p:txBody>
      </p:sp>
      <p:sp>
        <p:nvSpPr>
          <p:cNvPr id="54" name="Google Shape;140;p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75825" y="416500"/>
            <a:ext cx="11460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lt1"/>
                </a:solidFill>
                <a:latin typeface="Fjalla One"/>
                <a:ea typeface="Fjalla One"/>
                <a:cs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Header" preserve="0" showMasterPhAnim="0" userDrawn="1">
  <p:cSld name="CUSTOM_1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p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5" name="Google Shape;143;p5" hidden="0"/>
          <p:cNvGrpSpPr/>
          <p:nvPr isPhoto="0" userDrawn="0"/>
        </p:nvGrpSpPr>
        <p:grpSpPr bwMode="auto">
          <a:xfrm rot="10800000">
            <a:off x="5151164" y="7"/>
            <a:ext cx="3360054" cy="1896867"/>
            <a:chOff x="7055636" y="2962"/>
            <a:chExt cx="3360054" cy="1896867"/>
          </a:xfrm>
        </p:grpSpPr>
        <p:sp>
          <p:nvSpPr>
            <p:cNvPr id="6" name="Google Shape;144;p5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145;p5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146;p5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147;p5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148;p5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149;p5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150;p5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3" name="Google Shape;151;p5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52;p5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3;p5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6" name="Google Shape;154;p5" hidden="0"/>
          <p:cNvGrpSpPr/>
          <p:nvPr isPhoto="0" userDrawn="0"/>
        </p:nvGrpSpPr>
        <p:grpSpPr bwMode="auto">
          <a:xfrm>
            <a:off x="3302477" y="-112920"/>
            <a:ext cx="3360054" cy="2632953"/>
            <a:chOff x="7055636" y="2962"/>
            <a:chExt cx="3360054" cy="2632953"/>
          </a:xfrm>
        </p:grpSpPr>
        <p:sp>
          <p:nvSpPr>
            <p:cNvPr id="17" name="Google Shape;155;p5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56;p5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57;p5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158;p5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159;p5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160;p5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161;p5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162;p5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5" name="Google Shape;163;p5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164;p5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165;p5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166;p5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167;p5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0" name="Google Shape;168;p5" hidden="0"/>
          <p:cNvSpPr>
            <a:spLocks noAdjustHandles="0" noChangeArrowheads="0"/>
          </p:cNvSpPr>
          <p:nvPr isPhoto="0" userDrawn="0"/>
        </p:nvSpPr>
        <p:spPr bwMode="auto"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</a:endParaRPr>
          </a:p>
        </p:txBody>
      </p:sp>
      <p:sp>
        <p:nvSpPr>
          <p:cNvPr id="31" name="Google Shape;169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66000" y="2596175"/>
            <a:ext cx="11460000" cy="18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FFFFFF"/>
                </a:solidFill>
                <a:latin typeface="Fjalla One"/>
                <a:ea typeface="Fjalla One"/>
                <a:cs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Your main point" preserve="0" showMasterPhAnim="0" userDrawn="1">
  <p:cSld name="CUSTOM_6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4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887042" y="581875"/>
            <a:ext cx="84903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15;p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6" name="Google Shape;216;p7" hidden="0"/>
          <p:cNvGrpSpPr/>
          <p:nvPr isPhoto="0" userDrawn="0"/>
        </p:nvGrpSpPr>
        <p:grpSpPr bwMode="auto">
          <a:xfrm flipH="1">
            <a:off x="1911314" y="4848214"/>
            <a:ext cx="3360054" cy="1896867"/>
            <a:chOff x="7055636" y="2962"/>
            <a:chExt cx="3360054" cy="1896867"/>
          </a:xfrm>
        </p:grpSpPr>
        <p:sp>
          <p:nvSpPr>
            <p:cNvPr id="7" name="Google Shape;217;p7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218;p7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219;p7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220;p7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221;p7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222;p7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23;p7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4" name="Google Shape;224;p7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25;p7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26;p7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" name="Google Shape;227;p7" hidden="0"/>
          <p:cNvGrpSpPr/>
          <p:nvPr isPhoto="0" userDrawn="0"/>
        </p:nvGrpSpPr>
        <p:grpSpPr bwMode="auto">
          <a:xfrm rot="10800000" flipH="1">
            <a:off x="62627" y="4301255"/>
            <a:ext cx="3360054" cy="2632953"/>
            <a:chOff x="7055636" y="2962"/>
            <a:chExt cx="3360054" cy="2632953"/>
          </a:xfrm>
        </p:grpSpPr>
        <p:sp>
          <p:nvSpPr>
            <p:cNvPr id="18" name="Google Shape;228;p7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229;p7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30;p7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31;p7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32;p7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3;p7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34;p7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35;p7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6" name="Google Shape;236;p7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37;p7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38;p7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39;p7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240;p7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1" name="Google Shape;241;p7" hidden="0"/>
          <p:cNvSpPr>
            <a:spLocks noAdjustHandles="0" noChangeArrowheads="0"/>
          </p:cNvSpPr>
          <p:nvPr isPhoto="0" userDrawn="0"/>
        </p:nvSpPr>
        <p:spPr bwMode="auto"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Title" preserve="0" showMasterPhAnim="0" userDrawn="1">
  <p:cSld name="CUSTOM_12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15604" y="1123500"/>
            <a:ext cx="11361000" cy="47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6" name="Google Shape;245;p8" hidden="0"/>
          <p:cNvGrpSpPr/>
          <p:nvPr isPhoto="0" userDrawn="0"/>
        </p:nvGrpSpPr>
        <p:grpSpPr bwMode="auto"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7" name="Google Shape;246;p8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247;p8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248;p8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249;p8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250;p8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251;p8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52;p8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4" name="Google Shape;253;p8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54;p8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55;p8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" name="Google Shape;256;p8" hidden="0"/>
          <p:cNvGrpSpPr/>
          <p:nvPr isPhoto="0" userDrawn="0"/>
        </p:nvGrpSpPr>
        <p:grpSpPr bwMode="auto">
          <a:xfrm rot="8099999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8" name="Google Shape;257;p8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258;p8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59;p8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60;p8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61;p8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62;p8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63;p8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64;p8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6" name="Google Shape;265;p8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66;p8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67;p8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68;p8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269;p8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1" name="Google Shape;270;p8" hidden="0"/>
          <p:cNvSpPr>
            <a:spLocks noAdjustHandles="0" noChangeArrowheads="0"/>
          </p:cNvSpPr>
          <p:nvPr isPhoto="0" userDrawn="0"/>
        </p:nvSpPr>
        <p:spPr bwMode="auto"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Image as background" preserve="0" showMasterPhAnim="0" userDrawn="1">
  <p:cSld name="CUSTOM_12_1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2;p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15604" y="1123500"/>
            <a:ext cx="11361000" cy="47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3;p9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6" name="Google Shape;274;p9" hidden="0"/>
          <p:cNvGrpSpPr/>
          <p:nvPr isPhoto="0" userDrawn="0"/>
        </p:nvGrpSpPr>
        <p:grpSpPr bwMode="auto"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7" name="Google Shape;275;p9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276;p9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277;p9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278;p9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279;p9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280;p9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81;p9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4" name="Google Shape;282;p9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83;p9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84;p9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" name="Google Shape;285;p9" hidden="0"/>
          <p:cNvGrpSpPr/>
          <p:nvPr isPhoto="0" userDrawn="0"/>
        </p:nvGrpSpPr>
        <p:grpSpPr bwMode="auto">
          <a:xfrm rot="8099999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8" name="Google Shape;286;p9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287;p9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88;p9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89;p9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90;p9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91;p9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92;p9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93;p9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6" name="Google Shape;294;p9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95;p9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96;p9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7;p9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298;p9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1" name="Google Shape;299;p9" hidden="0"/>
          <p:cNvSpPr>
            <a:spLocks noAdjustHandles="0" noChangeArrowheads="0"/>
          </p:cNvSpPr>
          <p:nvPr isPhoto="0" userDrawn="0"/>
        </p:nvSpPr>
        <p:spPr bwMode="auto"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2 columns" preserve="0" showMasterPhAnim="0" userDrawn="1">
  <p:cSld name="CUSTOM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1;p1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5" name="Google Shape;302;p1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7350" y="1750975"/>
            <a:ext cx="52485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14999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3;p1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356150" y="1750975"/>
            <a:ext cx="52485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14999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pPr>
              <a:defRPr/>
            </a:pPr>
            <a:endParaRPr/>
          </a:p>
        </p:txBody>
      </p:sp>
      <p:grpSp>
        <p:nvGrpSpPr>
          <p:cNvPr id="7" name="Google Shape;304;p10" hidden="0"/>
          <p:cNvGrpSpPr/>
          <p:nvPr isPhoto="0" userDrawn="0"/>
        </p:nvGrpSpPr>
        <p:grpSpPr bwMode="auto"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8" name="Google Shape;305;p10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306;p10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307;p10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308;p10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309;p10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310;p10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311;p10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5" name="Google Shape;312;p10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313;p10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314;p10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" name="Google Shape;315;p10" hidden="0"/>
          <p:cNvGrpSpPr/>
          <p:nvPr isPhoto="0" userDrawn="0"/>
        </p:nvGrpSpPr>
        <p:grpSpPr bwMode="auto">
          <a:xfrm rot="8099999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9" name="Google Shape;316;p10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317;p10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318;p10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319;p10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320;p10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321;p10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322;p10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323;p10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7" name="Google Shape;324;p10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325;p10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326;p10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27;p10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28;p10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2" name="Google Shape;329;p10" hidden="0"/>
          <p:cNvGrpSpPr/>
          <p:nvPr isPhoto="0" userDrawn="0"/>
        </p:nvGrpSpPr>
        <p:grpSpPr bwMode="auto">
          <a:xfrm rot="8099999">
            <a:off x="-458195" y="-366958"/>
            <a:ext cx="2507543" cy="1964921"/>
            <a:chOff x="7055636" y="2962"/>
            <a:chExt cx="3360054" cy="2632953"/>
          </a:xfrm>
        </p:grpSpPr>
        <p:sp>
          <p:nvSpPr>
            <p:cNvPr id="33" name="Google Shape;330;p10" hidden="0"/>
            <p:cNvSpPr/>
            <p:nvPr isPhoto="0" userDrawn="0"/>
          </p:nvSpPr>
          <p:spPr bwMode="auto">
            <a:xfrm rot="-4507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31;p10" hidden="0"/>
            <p:cNvSpPr/>
            <p:nvPr isPhoto="0" userDrawn="0"/>
          </p:nvSpPr>
          <p:spPr bwMode="auto"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32;p10" hidden="0"/>
            <p:cNvSpPr/>
            <p:nvPr isPhoto="0" userDrawn="0"/>
          </p:nvSpPr>
          <p:spPr bwMode="auto">
            <a:xfrm rot="-4511">
              <a:off x="7650431" y="77287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33;p10" hidden="0"/>
            <p:cNvSpPr/>
            <p:nvPr isPhoto="0" userDrawn="0"/>
          </p:nvSpPr>
          <p:spPr bwMode="auto">
            <a:xfrm rot="-4507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34;p10" hidden="0"/>
            <p:cNvSpPr/>
            <p:nvPr isPhoto="0" userDrawn="0"/>
          </p:nvSpPr>
          <p:spPr bwMode="auto">
            <a:xfrm rot="-4507">
              <a:off x="8107488" y="98646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35;p10" hidden="0"/>
            <p:cNvSpPr/>
            <p:nvPr isPhoto="0" userDrawn="0"/>
          </p:nvSpPr>
          <p:spPr bwMode="auto">
            <a:xfrm rot="-4507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36;p10" hidden="0"/>
            <p:cNvSpPr/>
            <p:nvPr isPhoto="0" userDrawn="0"/>
          </p:nvSpPr>
          <p:spPr bwMode="auto">
            <a:xfrm rot="-4507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337;p10" hidden="0"/>
            <p:cNvSpPr/>
            <p:nvPr isPhoto="0" userDrawn="0"/>
          </p:nvSpPr>
          <p:spPr bwMode="auto">
            <a:xfrm rot="-4507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41" name="Google Shape;338;p10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339;p10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62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340;p10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341;p10" hidden="0"/>
            <p:cNvSpPr/>
            <p:nvPr isPhoto="0" userDrawn="0"/>
          </p:nvSpPr>
          <p:spPr bwMode="auto">
            <a:xfrm rot="-4507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342;p10" hidden="0"/>
            <p:cNvSpPr/>
            <p:nvPr isPhoto="0" userDrawn="0"/>
          </p:nvSpPr>
          <p:spPr bwMode="auto">
            <a:xfrm rot="-4507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6" name="Google Shape;343;p1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75825" y="416500"/>
            <a:ext cx="11460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  <a:defRPr sz="2400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1pPr>
            <a:lvl2pPr marL="914400" lvl="1" indent="-34925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2pPr>
            <a:lvl3pPr marL="1371600" lvl="2" indent="-34925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3pPr>
            <a:lvl4pPr marL="1828800" lvl="3" indent="-34925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4pPr>
            <a:lvl5pPr marL="2286000" lvl="4" indent="-34925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5pPr>
            <a:lvl6pPr marL="2743200" lvl="5" indent="-34925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6pPr>
            <a:lvl7pPr marL="3200400" lvl="6" indent="-34925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7pPr>
            <a:lvl8pPr marL="3657600" lvl="7" indent="-34925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8pPr>
            <a:lvl9pPr marL="4114800" lvl="8" indent="-349250">
              <a:lnSpc>
                <a:spcPct val="114999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6" name="Google Shape;8;p1" hidden="0"/>
          <p:cNvSpPr>
            <a:spLocks noAdjustHandles="0" noChangeArrowheads="0"/>
          </p:cNvSpPr>
          <p:nvPr isPhoto="0" userDrawn="0"/>
        </p:nvSpPr>
        <p:spPr bwMode="auto"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</a:rPr>
              <a:t>SLIDESMANIA.COM</a:t>
            </a:r>
            <a:endParaRPr sz="1200">
              <a:solidFill>
                <a:schemeClr val="accent1"/>
              </a:solidFill>
              <a:latin typeface="Barlow Condensed"/>
              <a:ea typeface="Barlow Condensed"/>
              <a:cs typeface="Barlow Condensed"/>
            </a:endParaRPr>
          </a:p>
        </p:txBody>
      </p:sp>
      <p:sp>
        <p:nvSpPr>
          <p:cNvPr id="7" name="Google Shape;9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75825" y="416500"/>
            <a:ext cx="114600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Relationship Id="rId3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AYVo7-ekZyk" TargetMode="External"/><Relationship Id="rId3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0;p15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 flipH="0" flipV="0">
            <a:off x="2429252" y="1858595"/>
            <a:ext cx="9216978" cy="333682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/>
              <a:t>Моделирование </a:t>
            </a:r>
            <a:r>
              <a:rPr lang="ru-RU" sz="5000"/>
              <a:t>огня,</a:t>
            </a:r>
            <a:br>
              <a:rPr lang="ru-RU" sz="5000"/>
            </a:br>
            <a:r>
              <a:rPr lang="ru-RU" sz="5000"/>
              <a:t>исходящего от свечи</a:t>
            </a:r>
            <a:endParaRPr sz="5000"/>
          </a:p>
        </p:txBody>
      </p:sp>
      <p:sp>
        <p:nvSpPr>
          <p:cNvPr id="5" name="Google Shape;451;p1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 flipH="0" flipV="0">
            <a:off x="6677694" y="4738874"/>
            <a:ext cx="5212779" cy="194711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Студент: Чалый А.А.</a:t>
            </a:r>
            <a:endParaRPr lang="ru-RU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Группа</a:t>
            </a:r>
            <a:r>
              <a:rPr lang="en-US"/>
              <a:t>: </a:t>
            </a:r>
            <a:r>
              <a:rPr lang="ru-RU"/>
              <a:t>ИУ7-52Б</a:t>
            </a:r>
            <a:endParaRPr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Руководитель</a:t>
            </a:r>
            <a:r>
              <a:rPr lang="en-US"/>
              <a:t>:</a:t>
            </a:r>
            <a:endParaRPr lang="en-US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 </a:t>
            </a:r>
            <a:r>
              <a:rPr lang="ru-RU"/>
              <a:t>Мартынюк Н.Н.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6199932" flipH="0" flipV="0">
            <a:off x="-997659" y="6021199"/>
            <a:ext cx="1952948" cy="393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2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081380" y="231291"/>
            <a:ext cx="11459999" cy="933899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r>
              <a:rPr lang="ru-RU" sz="3500"/>
              <a:t>Схема алгоритма расчета освещенности в соответствии с моделью Фонга</a:t>
            </a:r>
            <a:endParaRPr sz="3500"/>
          </a:p>
        </p:txBody>
      </p:sp>
      <p:pic>
        <p:nvPicPr>
          <p:cNvPr id="5" name="Picture 2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09980" y="1535095"/>
            <a:ext cx="5538682" cy="518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6199932" flipH="0" flipV="0">
            <a:off x="-997659" y="6021198"/>
            <a:ext cx="1952947" cy="39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2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081379" y="231291"/>
            <a:ext cx="11459999" cy="9338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r>
              <a:rPr lang="ru-RU" sz="3500"/>
              <a:t>Диаграмма классов</a:t>
            </a:r>
            <a:endParaRPr sz="3500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6199899" flipH="0" flipV="0">
            <a:off x="-997659" y="6021198"/>
            <a:ext cx="1952946" cy="39386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095624" y="2041071"/>
            <a:ext cx="6335152" cy="3413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8;p3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6705824" y="1377873"/>
            <a:ext cx="3615411" cy="9338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500"/>
              <a:t>Интерфейс программы</a:t>
            </a:r>
            <a:endParaRPr sz="4500"/>
          </a:p>
        </p:txBody>
      </p:sp>
      <p:grpSp>
        <p:nvGrpSpPr>
          <p:cNvPr id="5" name="Google Shape;940;p31" hidden="0"/>
          <p:cNvGrpSpPr/>
          <p:nvPr isPhoto="0" userDrawn="0"/>
        </p:nvGrpSpPr>
        <p:grpSpPr bwMode="auto">
          <a:xfrm>
            <a:off x="657414" y="1103149"/>
            <a:ext cx="5563396" cy="4661307"/>
            <a:chOff x="0" y="0"/>
            <a:chExt cx="5563396" cy="4661307"/>
          </a:xfrm>
        </p:grpSpPr>
        <p:grpSp>
          <p:nvGrpSpPr>
            <p:cNvPr id="6" name="Google Shape;941;p31" hidden="0"/>
            <p:cNvGrpSpPr/>
            <p:nvPr isPhoto="0" userDrawn="0"/>
          </p:nvGrpSpPr>
          <p:grpSpPr bwMode="auto">
            <a:xfrm>
              <a:off x="0" y="0"/>
              <a:ext cx="5563396" cy="4661307"/>
              <a:chOff x="0" y="0"/>
              <a:chExt cx="5563396" cy="4661307"/>
            </a:xfrm>
          </p:grpSpPr>
          <p:grpSp>
            <p:nvGrpSpPr>
              <p:cNvPr id="7" name="Google Shape;942;p31" hidden="0"/>
              <p:cNvGrpSpPr/>
              <p:nvPr isPhoto="0" userDrawn="0"/>
            </p:nvGrpSpPr>
            <p:grpSpPr bwMode="auto">
              <a:xfrm>
                <a:off x="1852180" y="3895335"/>
                <a:ext cx="1868690" cy="765970"/>
                <a:chOff x="0" y="0"/>
                <a:chExt cx="1868690" cy="765970"/>
              </a:xfrm>
            </p:grpSpPr>
            <p:sp>
              <p:nvSpPr>
                <p:cNvPr id="8" name="Google Shape;943;p31" hidden="0"/>
                <p:cNvSpPr/>
                <p:nvPr isPhoto="0" userDrawn="0"/>
              </p:nvSpPr>
              <p:spPr bwMode="auto">
                <a:xfrm rot="10799989">
                  <a:off x="0" y="724000"/>
                  <a:ext cx="1859100" cy="41968"/>
                </a:xfrm>
                <a:prstGeom prst="trapezoid">
                  <a:avLst>
                    <a:gd name="adj" fmla="val 142327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sy="102000" rotWithShape="0" algn="ctr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898" tIns="60924" rIns="121898" bIns="60924" anchor="ctr" anchorCtr="0">
                  <a:noAutofit/>
                </a:bodyPr>
                <a:lstStyle/>
                <a:p>
                  <a:pPr marL="0" marR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endParaRPr>
                </a:p>
              </p:txBody>
            </p:sp>
            <p:sp>
              <p:nvSpPr>
                <p:cNvPr id="9" name="Google Shape;944;p31" hidden="0"/>
                <p:cNvSpPr/>
                <p:nvPr isPhoto="0" userDrawn="0"/>
              </p:nvSpPr>
              <p:spPr bwMode="auto">
                <a:xfrm>
                  <a:off x="179336" y="0"/>
                  <a:ext cx="1500526" cy="599324"/>
                </a:xfrm>
                <a:prstGeom prst="trapezoid">
                  <a:avLst>
                    <a:gd name="adj" fmla="val 15083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sy="102000" rotWithShape="0" algn="ctr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898" tIns="60924" rIns="121898" bIns="60924" anchor="ctr" anchorCtr="0">
                  <a:noAutofit/>
                </a:bodyPr>
                <a:lstStyle/>
                <a:p>
                  <a:pPr marL="0" marR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endParaRPr>
                </a:p>
              </p:txBody>
            </p:sp>
            <p:sp>
              <p:nvSpPr>
                <p:cNvPr id="10" name="Google Shape;945;p31" hidden="0"/>
                <p:cNvSpPr/>
                <p:nvPr isPhoto="0" userDrawn="0"/>
              </p:nvSpPr>
              <p:spPr bwMode="auto">
                <a:xfrm>
                  <a:off x="9589" y="597821"/>
                  <a:ext cx="1859100" cy="130942"/>
                </a:xfrm>
                <a:prstGeom prst="trapezoid">
                  <a:avLst>
                    <a:gd name="adj" fmla="val 142327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sy="102000" rotWithShape="0" algn="ctr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898" tIns="60924" rIns="121898" bIns="60924" anchor="ctr" anchorCtr="0">
                  <a:noAutofit/>
                </a:bodyPr>
                <a:lstStyle/>
                <a:p>
                  <a:pPr marL="0" marR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endParaRPr>
                </a:p>
              </p:txBody>
            </p:sp>
          </p:grpSp>
          <p:grpSp>
            <p:nvGrpSpPr>
              <p:cNvPr id="11" name="Google Shape;946;p31" hidden="0"/>
              <p:cNvGrpSpPr/>
              <p:nvPr isPhoto="0" userDrawn="0"/>
            </p:nvGrpSpPr>
            <p:grpSpPr bwMode="auto">
              <a:xfrm>
                <a:off x="0" y="0"/>
                <a:ext cx="5563396" cy="3895332"/>
                <a:chOff x="0" y="0"/>
                <a:chExt cx="5563396" cy="3895332"/>
              </a:xfrm>
            </p:grpSpPr>
            <p:sp>
              <p:nvSpPr>
                <p:cNvPr id="12" name="Google Shape;947;p31" hidden="0"/>
                <p:cNvSpPr/>
                <p:nvPr isPhoto="0" userDrawn="0"/>
              </p:nvSpPr>
              <p:spPr bwMode="auto">
                <a:xfrm>
                  <a:off x="13" y="0"/>
                  <a:ext cx="5563380" cy="3885962"/>
                </a:xfrm>
                <a:prstGeom prst="roundRect">
                  <a:avLst>
                    <a:gd name="adj" fmla="val 3377"/>
                  </a:avLst>
                </a:prstGeom>
                <a:solidFill>
                  <a:srgbClr val="262626"/>
                </a:solidFill>
                <a:ln w="12700" cap="flat" cmpd="sng">
                  <a:solidFill>
                    <a:srgbClr val="393536"/>
                  </a:solidFill>
                  <a:prstDash val="solid"/>
                  <a:miter/>
                  <a:headEnd type="none" w="sm" len="sm"/>
                  <a:tailEnd type="none" w="sm" len="sm"/>
                </a:ln>
                <a:effectLst>
                  <a:outerShdw blurRad="63500" sx="102000" sy="102000" rotWithShape="0" algn="ctr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898" tIns="60924" rIns="121898" bIns="60924" anchor="ctr" anchorCtr="0">
                  <a:noAutofit/>
                </a:bodyPr>
                <a:lstStyle/>
                <a:p>
                  <a:pPr marL="0" marR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endParaRPr>
                </a:p>
              </p:txBody>
            </p:sp>
            <p:sp>
              <p:nvSpPr>
                <p:cNvPr id="13" name="Google Shape;948;p31" hidden="0"/>
                <p:cNvSpPr/>
                <p:nvPr isPhoto="0" userDrawn="0"/>
              </p:nvSpPr>
              <p:spPr bwMode="auto">
                <a:xfrm rot="10799989">
                  <a:off x="0" y="3463884"/>
                  <a:ext cx="5563380" cy="431446"/>
                </a:xfrm>
                <a:prstGeom prst="round2SameRect">
                  <a:avLst>
                    <a:gd name="adj1" fmla="val 19571"/>
                    <a:gd name="adj2" fmla="val 0"/>
                  </a:avLst>
                </a:prstGeom>
                <a:solidFill>
                  <a:srgbClr val="FFFFFF"/>
                </a:solidFill>
                <a:ln w="12700" cap="flat" cmpd="sng">
                  <a:solidFill>
                    <a:srgbClr val="C6CFD6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spcFirstLastPara="1" wrap="square" lIns="121898" tIns="60924" rIns="121898" bIns="60924" anchor="ctr" anchorCtr="0">
                  <a:noAutofit/>
                </a:bodyPr>
                <a:lstStyle/>
                <a:p>
                  <a:pPr marL="0" marR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endParaRPr>
                </a:p>
              </p:txBody>
            </p:sp>
          </p:grpSp>
        </p:grpSp>
        <p:sp>
          <p:nvSpPr>
            <p:cNvPr id="14" name="Google Shape;949;p31" hidden="0"/>
            <p:cNvSpPr/>
            <p:nvPr isPhoto="0" userDrawn="0"/>
          </p:nvSpPr>
          <p:spPr bwMode="auto">
            <a:xfrm>
              <a:off x="2643981" y="87486"/>
              <a:ext cx="137633" cy="1377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898" tIns="60924" rIns="121898" bIns="60924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15" name="Google Shape;950;p31" hidden="0"/>
          <p:cNvGrpSpPr/>
          <p:nvPr isPhoto="0" userDrawn="0"/>
        </p:nvGrpSpPr>
        <p:grpSpPr bwMode="auto">
          <a:xfrm rot="8099983" flipH="1">
            <a:off x="-424544" y="-138357"/>
            <a:ext cx="2507542" cy="1964920"/>
            <a:chOff x="7055636" y="2961"/>
            <a:chExt cx="3360053" cy="2632952"/>
          </a:xfrm>
        </p:grpSpPr>
        <p:sp>
          <p:nvSpPr>
            <p:cNvPr id="16" name="Google Shape;951;p31" hidden="0"/>
            <p:cNvSpPr/>
            <p:nvPr isPhoto="0" userDrawn="0"/>
          </p:nvSpPr>
          <p:spPr bwMode="auto">
            <a:xfrm rot="-4503">
              <a:off x="9343938" y="1317261"/>
              <a:ext cx="457499" cy="457499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952;p31" hidden="0"/>
            <p:cNvSpPr/>
            <p:nvPr isPhoto="0" userDrawn="0"/>
          </p:nvSpPr>
          <p:spPr bwMode="auto">
            <a:xfrm rot="-4296">
              <a:off x="7581499" y="3711"/>
              <a:ext cx="1197300" cy="11973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953;p31" hidden="0"/>
            <p:cNvSpPr/>
            <p:nvPr isPhoto="0" userDrawn="0"/>
          </p:nvSpPr>
          <p:spPr bwMode="auto">
            <a:xfrm rot="-4503">
              <a:off x="7650430" y="77286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954;p31" hidden="0"/>
            <p:cNvSpPr/>
            <p:nvPr isPhoto="0" userDrawn="0"/>
          </p:nvSpPr>
          <p:spPr bwMode="auto">
            <a:xfrm rot="-4503">
              <a:off x="8565640" y="527229"/>
              <a:ext cx="457499" cy="457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955;p31" hidden="0"/>
            <p:cNvSpPr/>
            <p:nvPr isPhoto="0" userDrawn="0"/>
          </p:nvSpPr>
          <p:spPr bwMode="auto">
            <a:xfrm rot="-4503">
              <a:off x="8107488" y="986467"/>
              <a:ext cx="457499" cy="4574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956;p31" hidden="0"/>
            <p:cNvSpPr/>
            <p:nvPr isPhoto="0" userDrawn="0"/>
          </p:nvSpPr>
          <p:spPr bwMode="auto">
            <a:xfrm rot="-4503">
              <a:off x="9021845" y="985389"/>
              <a:ext cx="457499" cy="4574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957;p31" hidden="0"/>
            <p:cNvSpPr/>
            <p:nvPr isPhoto="0" userDrawn="0"/>
          </p:nvSpPr>
          <p:spPr bwMode="auto">
            <a:xfrm rot="-4503">
              <a:off x="9479567" y="1442027"/>
              <a:ext cx="457499" cy="4574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958;p31" hidden="0"/>
            <p:cNvSpPr/>
            <p:nvPr isPhoto="0" userDrawn="0"/>
          </p:nvSpPr>
          <p:spPr bwMode="auto">
            <a:xfrm rot="-4503">
              <a:off x="8108551" y="1895542"/>
              <a:ext cx="457499" cy="457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24" name="Google Shape;959;p31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934">
              <a:off x="7261296" y="1443231"/>
              <a:ext cx="3154163" cy="390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960;p31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-5404033">
              <a:off x="7402488" y="1929652"/>
              <a:ext cx="1022054" cy="390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961;p31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 rot="10795896">
              <a:off x="7055726" y="988718"/>
              <a:ext cx="1965723" cy="1550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962;p31" hidden="0"/>
            <p:cNvSpPr/>
            <p:nvPr isPhoto="0" userDrawn="0"/>
          </p:nvSpPr>
          <p:spPr bwMode="auto">
            <a:xfrm rot="-4503">
              <a:off x="8203754" y="1994722"/>
              <a:ext cx="457499" cy="457499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963;p31" hidden="0"/>
            <p:cNvSpPr/>
            <p:nvPr isPhoto="0" userDrawn="0"/>
          </p:nvSpPr>
          <p:spPr bwMode="auto">
            <a:xfrm rot="-4503">
              <a:off x="8319174" y="1312126"/>
              <a:ext cx="457499" cy="457499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2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2898" y="1093721"/>
            <a:ext cx="5577897" cy="3467403"/>
          </a:xfrm>
          <a:prstGeom prst="rect">
            <a:avLst/>
          </a:prstGeom>
        </p:spPr>
      </p:pic>
      <p:pic>
        <p:nvPicPr>
          <p:cNvPr id="3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6199932" flipH="0" flipV="0">
            <a:off x="-997659" y="6021198"/>
            <a:ext cx="1952947" cy="39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8;p1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810655" y="2001759"/>
            <a:ext cx="6117667" cy="22286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lvl="0" indent="0" algn="l">
              <a:spcBef>
                <a:spcPts val="2099"/>
              </a:spcBef>
              <a:spcAft>
                <a:spcPts val="2099"/>
              </a:spcAft>
              <a:buNone/>
              <a:defRPr/>
            </a:pPr>
            <a:r>
              <a:rPr lang="ru-RU"/>
              <a:t>При исследовании временных характеристик разработанной программы использовался компьютер на базе 4-х ядерного процессора </a:t>
            </a:r>
            <a:r>
              <a:rPr lang="en-US"/>
              <a:t>Intel Core i5-4670K</a:t>
            </a:r>
            <a:r>
              <a:rPr lang="ru-RU"/>
              <a:t>.</a:t>
            </a:r>
            <a:endParaRPr/>
          </a:p>
        </p:txBody>
      </p:sp>
      <p:sp>
        <p:nvSpPr>
          <p:cNvPr id="5" name="Google Shape;479;p1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1437958" y="240111"/>
            <a:ext cx="10980722" cy="9338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lang="ru-RU" sz="3500" b="1" i="0" u="none" strike="noStrike" cap="none" spc="0">
                <a:solidFill>
                  <a:schemeClr val="accent1"/>
                </a:solidFill>
                <a:latin typeface="Fjalla One"/>
                <a:ea typeface="Fjalla One"/>
                <a:cs typeface="Fjalla One"/>
              </a:rPr>
              <a:t>Постановка эксперимента по замеру времени</a:t>
            </a:r>
            <a:endParaRPr sz="35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076286" y="2099197"/>
            <a:ext cx="4337745" cy="3227401"/>
          </a:xfrm>
          <a:prstGeom prst="rect">
            <a:avLst/>
          </a:prstGeom>
        </p:spPr>
      </p:pic>
      <p:sp>
        <p:nvSpPr>
          <p:cNvPr id="7" name="Google Shape;478;p19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5522846" y="5534331"/>
            <a:ext cx="6339741" cy="800253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  <a:defRPr sz="2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1pPr>
            <a:lvl2pPr marL="914400" marR="0" lvl="1" indent="-349247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2pPr>
            <a:lvl3pPr marL="1371600" marR="0" lvl="2" indent="-349247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3pPr>
            <a:lvl4pPr marL="1828800" marR="0" lvl="3" indent="-349247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4pPr>
            <a:lvl5pPr marL="2286000" marR="0" lvl="4" indent="-349247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5pPr>
            <a:lvl6pPr marL="2743200" marR="0" lvl="5" indent="-349247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6pPr>
            <a:lvl7pPr marL="3200400" marR="0" lvl="6" indent="-349247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7pPr>
            <a:lvl8pPr marL="3657600" marR="0" lvl="7" indent="-349247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8pPr>
            <a:lvl9pPr marL="4114800" marR="0" lvl="8" indent="-349247" algn="l">
              <a:lnSpc>
                <a:spcPct val="114999"/>
              </a:lnSpc>
              <a:spcBef>
                <a:spcPts val="2098"/>
              </a:spcBef>
              <a:spcAft>
                <a:spcPts val="2098"/>
              </a:spcAft>
              <a:buClr>
                <a:schemeClr val="dk1"/>
              </a:buClr>
              <a:buSzPts val="1900"/>
              <a:buFont typeface="Oxygen"/>
              <a:buChar char="■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</a:defRPr>
            </a:lvl9pPr>
          </a:lstStyle>
          <a:p>
            <a:pPr marL="0" lvl="0" indent="0" algn="l">
              <a:spcBef>
                <a:spcPts val="2098"/>
              </a:spcBef>
              <a:spcAft>
                <a:spcPts val="2098"/>
              </a:spcAft>
              <a:buNone/>
              <a:defRPr/>
            </a:pPr>
            <a:r>
              <a:rPr lang="ru-RU"/>
              <a:t>Сравнительный анализ времени рендеринга сцены от количества объектов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6199932" flipH="0" flipV="0">
            <a:off x="-997659" y="6021198"/>
            <a:ext cx="1952947" cy="39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3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970457" y="1068013"/>
            <a:ext cx="11360999" cy="47360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0000"/>
              <a:t>Спасибо за внимание!</a:t>
            </a:r>
            <a:endParaRPr sz="10000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6199932">
            <a:off x="-1146699" y="6232862"/>
            <a:ext cx="2505074" cy="276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50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2938583" y="4312338"/>
            <a:ext cx="7807799" cy="2221499"/>
          </a:xfrm>
          <a:prstGeom prst="rect">
            <a:avLst/>
          </a:prstGeom>
        </p:spPr>
        <p:txBody>
          <a:bodyPr spcFirstLastPara="1" wrap="square" lIns="121898" tIns="121898" rIns="121898" bIns="121898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000"/>
              <a:t>Видео</a:t>
            </a:r>
            <a:r>
              <a:rPr lang="en-US" sz="3000"/>
              <a:t>-</a:t>
            </a:r>
            <a:r>
              <a:rPr lang="ru-RU" sz="3000"/>
              <a:t>демонстрация</a:t>
            </a:r>
            <a:r>
              <a:rPr lang="en" sz="3000"/>
              <a:t>: </a:t>
            </a:r>
            <a:r>
              <a:rPr lang="en" sz="3000" u="sng">
                <a:solidFill>
                  <a:schemeClr val="hlink"/>
                </a:solidFill>
                <a:hlinkClick r:id="rId2" tooltip="https://youtu.be/AYVo7-ekZyk"/>
              </a:rPr>
              <a:t>Youtube</a:t>
            </a:r>
            <a:endParaRPr sz="3000"/>
          </a:p>
        </p:txBody>
      </p:sp>
      <p:sp>
        <p:nvSpPr>
          <p:cNvPr id="5" name="Google Shape;1351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216483" y="1861993"/>
            <a:ext cx="8014500" cy="9338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6000"/>
              <a:t>Материалы</a:t>
            </a:r>
            <a:endParaRPr sz="60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6199932" flipH="0" flipV="0">
            <a:off x="-997659" y="6021198"/>
            <a:ext cx="1952947" cy="39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4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2513923" y="416499"/>
            <a:ext cx="6455581" cy="933899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Цель работы</a:t>
            </a:r>
            <a:endParaRPr/>
          </a:p>
        </p:txBody>
      </p:sp>
      <p:sp>
        <p:nvSpPr>
          <p:cNvPr id="5" name="Google Shape;495;p2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spcFirstLastPara="1" wrap="square" lIns="121898" tIns="121898" rIns="121898" bIns="121898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2099"/>
              </a:spcAft>
              <a:buNone/>
              <a:defRPr/>
            </a:pPr>
            <a:r>
              <a:rPr lang="ru-RU"/>
              <a:t>Целью курсового проекта является разработка программы, для построения трехмерного изображения свечи и моделирования огня, исходящего от нее.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6199932" flipH="0" flipV="0">
            <a:off x="-997659" y="6021198"/>
            <a:ext cx="1952947" cy="39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7;p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956021" y="2890769"/>
            <a:ext cx="9066839" cy="2768742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457200" lvl="0" indent="-380999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/>
            </a:pPr>
            <a:r>
              <a:rPr lang="ru-RU" sz="1600"/>
              <a:t>Разработка программного обеспечения, которое позволит отобразить трехмерную сцену и визуализировать огонь.</a:t>
            </a:r>
            <a:endParaRPr sz="1600"/>
          </a:p>
          <a:p>
            <a:pPr marL="457200" lvl="0" indent="-380999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/>
            </a:pPr>
            <a:r>
              <a:rPr lang="ru-RU" sz="1600"/>
              <a:t>Проектирование архитектуры программного обеспечения.</a:t>
            </a:r>
            <a:endParaRPr sz="1600"/>
          </a:p>
          <a:p>
            <a:pPr marL="457200" lvl="0" indent="-380999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/>
            </a:pPr>
            <a:r>
              <a:rPr lang="ru-RU" sz="1600"/>
              <a:t>Изучение и анализ алгоритмов компьютерной графики, использующихся для создания реалистичной модели взаимно перекрывающихся объектов и моделирования огня, и выбор наиболее подходящего из них.</a:t>
            </a:r>
            <a:endParaRPr lang="ru-RU" sz="1600"/>
          </a:p>
          <a:p>
            <a:pPr marL="457200" lvl="0" indent="-38099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/>
            </a:pPr>
            <a:r>
              <a:rPr lang="ru-RU" sz="1600"/>
              <a:t>Проведение исследования зависимости времени рендеринга программы от </a:t>
            </a:r>
            <a:endParaRPr lang="ru-RU" sz="1600"/>
          </a:p>
          <a:p>
            <a:pPr marL="76198" lv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"/>
              <a:buNone/>
              <a:defRPr/>
            </a:pPr>
            <a:r>
              <a:rPr lang="ru-RU" sz="1600"/>
              <a:t>       количества объектов на сцене.</a:t>
            </a:r>
            <a:endParaRPr lang="ru-RU" sz="1600"/>
          </a:p>
        </p:txBody>
      </p:sp>
      <p:sp>
        <p:nvSpPr>
          <p:cNvPr id="5" name="Google Shape;468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3265338" y="1093548"/>
            <a:ext cx="7367527" cy="9964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500"/>
              <a:t>Задачи работы</a:t>
            </a:r>
            <a:endParaRPr sz="5500"/>
          </a:p>
        </p:txBody>
      </p:sp>
      <p:sp>
        <p:nvSpPr>
          <p:cNvPr id="6" name="Google Shape;112;p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1007519" y="2219416"/>
            <a:ext cx="11153982" cy="1050656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●"/>
              <a:defRPr sz="2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1pPr>
            <a:lvl2pPr marL="914400" marR="0" lvl="1" indent="-380998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○"/>
              <a:defRPr sz="2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2pPr>
            <a:lvl3pPr marL="1371600" marR="0" lvl="2" indent="-380998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■"/>
              <a:defRPr sz="2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3pPr>
            <a:lvl4pPr marL="1828800" marR="0" lvl="3" indent="-380998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●"/>
              <a:defRPr sz="2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4pPr>
            <a:lvl5pPr marL="2286000" marR="0" lvl="4" indent="-380998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○"/>
              <a:defRPr sz="2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5pPr>
            <a:lvl6pPr marL="2743200" marR="0" lvl="5" indent="-380998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■"/>
              <a:defRPr sz="2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6pPr>
            <a:lvl7pPr marL="3200400" marR="0" lvl="6" indent="-380998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●"/>
              <a:defRPr sz="2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7pPr>
            <a:lvl8pPr marL="3657600" marR="0" lvl="7" indent="-380998" algn="l">
              <a:lnSpc>
                <a:spcPct val="114999"/>
              </a:lnSpc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○"/>
              <a:defRPr sz="2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8pPr>
            <a:lvl9pPr marL="4114800" marR="0" lvl="8" indent="-380998" algn="l">
              <a:lnSpc>
                <a:spcPct val="114999"/>
              </a:lnSpc>
              <a:spcBef>
                <a:spcPts val="2098"/>
              </a:spcBef>
              <a:spcAft>
                <a:spcPts val="2098"/>
              </a:spcAft>
              <a:buClr>
                <a:schemeClr val="lt1"/>
              </a:buClr>
              <a:buSzPts val="2400"/>
              <a:buFont typeface="Oxygen"/>
              <a:buChar char="■"/>
              <a:defRPr sz="2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</a:defRPr>
            </a:lvl9pPr>
          </a:lstStyle>
          <a:p>
            <a:pPr marL="76198" indent="0">
              <a:buClr>
                <a:schemeClr val="lt1"/>
              </a:buClr>
              <a:buSzPts val="2400"/>
              <a:buFont typeface="Oxygen"/>
              <a:buNone/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Oxygen"/>
                <a:ea typeface="Oxygen"/>
                <a:cs typeface="Oxygen"/>
              </a:rPr>
              <a:t>В рамках реализации проекта должны быть решены следующие задачи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6199932">
            <a:off x="-813785" y="5751990"/>
            <a:ext cx="1914525" cy="314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4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419538" y="912426"/>
            <a:ext cx="11459999" cy="933898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500"/>
              <a:t>Формализация </a:t>
            </a:r>
            <a:r>
              <a:rPr lang="ru-RU" sz="4500"/>
              <a:t>объектов сцены</a:t>
            </a:r>
            <a:endParaRPr sz="4500"/>
          </a:p>
        </p:txBody>
      </p:sp>
      <p:sp>
        <p:nvSpPr>
          <p:cNvPr id="5" name="Google Shape;112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266453" y="2108733"/>
            <a:ext cx="8121299" cy="45551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457200" lvl="0" indent="-3809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0998">
              <a:spcBef>
                <a:spcPts val="2098"/>
              </a:spcBef>
              <a:spcAft>
                <a:spcPts val="2098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pPr marL="76198" indent="0">
              <a:buClr>
                <a:schemeClr val="lt1"/>
              </a:buClr>
              <a:buSzPts val="2400"/>
              <a:buFont typeface="Oxygen"/>
              <a:buNone/>
              <a:defRPr/>
            </a:pPr>
            <a:r>
              <a:rPr lang="ru-RU" sz="2400" b="0" i="0" u="none" strike="noStrike" cap="none" spc="0">
                <a:solidFill>
                  <a:schemeClr val="lt1"/>
                </a:solidFill>
                <a:latin typeface="Oxygen"/>
                <a:ea typeface="Oxygen"/>
                <a:cs typeface="Oxygen"/>
              </a:rPr>
              <a:t>Сцена состоит из следующих объектов:</a:t>
            </a:r>
            <a:endParaRPr lang="ru-RU" sz="2400" b="0" i="0" u="none" strike="noStrike" cap="none" spc="0">
              <a:solidFill>
                <a:schemeClr val="lt1"/>
              </a:solidFill>
              <a:latin typeface="Oxygen"/>
              <a:ea typeface="Oxygen"/>
              <a:cs typeface="Oxygen"/>
            </a:endParaRPr>
          </a:p>
          <a:p>
            <a:pPr marL="76198" indent="0">
              <a:buClr>
                <a:schemeClr val="lt1"/>
              </a:buClr>
              <a:buSzPts val="2400"/>
              <a:buFont typeface="Oxygen"/>
              <a:buNone/>
              <a:defRPr/>
            </a:pPr>
            <a:r>
              <a:rPr lang="ru-RU" sz="2400" b="0" i="0" u="none" strike="noStrike" cap="none" spc="0">
                <a:solidFill>
                  <a:schemeClr val="lt1"/>
                </a:solidFill>
                <a:latin typeface="Oxygen"/>
                <a:ea typeface="Oxygen"/>
                <a:cs typeface="Oxygen"/>
              </a:rPr>
              <a:t>сферы, цилиндры.</a:t>
            </a:r>
            <a:endParaRPr lang="ru-RU" sz="2400" b="0" i="0" u="none" strike="noStrike" cap="none" spc="0">
              <a:solidFill>
                <a:schemeClr val="lt1"/>
              </a:solidFill>
              <a:latin typeface="Oxygen"/>
              <a:ea typeface="Oxygen"/>
              <a:cs typeface="Oxygen"/>
            </a:endParaRPr>
          </a:p>
          <a:p>
            <a:pPr marL="76198" indent="0">
              <a:buClr>
                <a:schemeClr val="lt1"/>
              </a:buClr>
              <a:buSzPts val="2400"/>
              <a:buFont typeface="Oxygen"/>
              <a:buNone/>
              <a:defRPr/>
            </a:pPr>
            <a:r>
              <a:rPr lang="ru-RU" sz="2400" b="0" i="0" u="none" strike="noStrike" cap="none" spc="0">
                <a:solidFill>
                  <a:schemeClr val="lt1"/>
                </a:solidFill>
                <a:latin typeface="Oxygen"/>
                <a:ea typeface="Oxygen"/>
                <a:cs typeface="Oxygen"/>
              </a:rPr>
              <a:t>Точечного источника света.</a:t>
            </a:r>
            <a:endParaRPr lang="ru-RU" sz="2400" b="0" i="0" u="none" strike="noStrike" cap="none" spc="0">
              <a:solidFill>
                <a:schemeClr val="lt1"/>
              </a:solidFill>
              <a:latin typeface="Oxygen"/>
              <a:ea typeface="Oxygen"/>
              <a:cs typeface="Oxygen"/>
            </a:endParaRPr>
          </a:p>
          <a:p>
            <a:pPr marL="76198" indent="0">
              <a:buClr>
                <a:schemeClr val="lt1"/>
              </a:buClr>
              <a:buSzPts val="2400"/>
              <a:buFont typeface="Oxygen"/>
              <a:buNone/>
              <a:defRPr/>
            </a:pPr>
            <a:r>
              <a:rPr lang="ru-RU" sz="2400" b="0" i="0" u="none" strike="noStrike" cap="none" spc="0">
                <a:solidFill>
                  <a:schemeClr val="lt1"/>
                </a:solidFill>
                <a:latin typeface="Oxygen"/>
                <a:ea typeface="Oxygen"/>
                <a:cs typeface="Oxygen"/>
              </a:rPr>
              <a:t>Плоскости основания и плоскости, находящейся позади объектов.</a:t>
            </a:r>
            <a:endParaRPr lang="ru-RU" sz="2400" b="0" i="0" u="none" strike="noStrike" cap="none" spc="0">
              <a:solidFill>
                <a:schemeClr val="lt1"/>
              </a:solidFill>
              <a:latin typeface="Oxygen"/>
              <a:ea typeface="Oxygen"/>
              <a:cs typeface="Oxygen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6199932">
            <a:off x="-813784" y="5751990"/>
            <a:ext cx="1914525" cy="314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4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2541159" y="847691"/>
            <a:ext cx="9637484" cy="933898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/>
              <a:t>Алгоритмы удаления</a:t>
            </a:r>
            <a:br>
              <a:rPr lang="ru-RU" sz="4000"/>
            </a:br>
            <a:r>
              <a:rPr lang="ru-RU" sz="4000"/>
              <a:t> невидимых линий и поверхностей</a:t>
            </a:r>
            <a:endParaRPr sz="4000"/>
          </a:p>
        </p:txBody>
      </p:sp>
      <p:sp>
        <p:nvSpPr>
          <p:cNvPr id="5" name="Google Shape;112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1449131" y="6032490"/>
            <a:ext cx="8121300" cy="45551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457200" lvl="0" indent="-3809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0998">
              <a:spcBef>
                <a:spcPts val="2098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0998">
              <a:spcBef>
                <a:spcPts val="2098"/>
              </a:spcBef>
              <a:spcAft>
                <a:spcPts val="2098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pPr marL="76197" indent="0">
              <a:buClr>
                <a:schemeClr val="lt1"/>
              </a:buClr>
              <a:buSzPts val="2400"/>
              <a:buFont typeface="Oxygen"/>
              <a:buNone/>
              <a:defRPr/>
            </a:pPr>
            <a:r>
              <a:rPr lang="ru-RU" sz="2400" b="0" i="0" u="none" strike="noStrike" cap="none" spc="0">
                <a:solidFill>
                  <a:schemeClr val="lt1"/>
                </a:solidFill>
                <a:latin typeface="Oxygen"/>
                <a:ea typeface="Oxygen"/>
                <a:cs typeface="Oxygen"/>
              </a:rPr>
              <a:t>Сцена состоит из следующих объектов:</a:t>
            </a:r>
            <a:endParaRPr lang="ru-RU" sz="2400" b="0" i="0" u="none" strike="noStrike" cap="none" spc="0">
              <a:solidFill>
                <a:schemeClr val="lt1"/>
              </a:solidFill>
              <a:latin typeface="Oxygen"/>
              <a:ea typeface="Oxygen"/>
              <a:cs typeface="Oxygen"/>
            </a:endParaRPr>
          </a:p>
          <a:p>
            <a:pPr marL="76197" indent="0">
              <a:buClr>
                <a:schemeClr val="lt1"/>
              </a:buClr>
              <a:buSzPts val="2400"/>
              <a:buFont typeface="Oxygen"/>
              <a:buNone/>
              <a:defRPr/>
            </a:pPr>
            <a:r>
              <a:rPr lang="ru-RU" sz="2400" b="0" i="0" u="none" strike="noStrike" cap="none" spc="0">
                <a:solidFill>
                  <a:schemeClr val="lt1"/>
                </a:solidFill>
                <a:latin typeface="Oxygen"/>
                <a:ea typeface="Oxygen"/>
                <a:cs typeface="Oxygen"/>
              </a:rPr>
              <a:t>сферы, цилиндры.</a:t>
            </a:r>
            <a:endParaRPr lang="ru-RU" sz="2400" b="0" i="0" u="none" strike="noStrike" cap="none" spc="0">
              <a:solidFill>
                <a:schemeClr val="lt1"/>
              </a:solidFill>
              <a:latin typeface="Oxygen"/>
              <a:ea typeface="Oxygen"/>
              <a:cs typeface="Oxygen"/>
            </a:endParaRPr>
          </a:p>
          <a:p>
            <a:pPr marL="76197" indent="0">
              <a:buClr>
                <a:schemeClr val="lt1"/>
              </a:buClr>
              <a:buSzPts val="2400"/>
              <a:buFont typeface="Oxygen"/>
              <a:buNone/>
              <a:defRPr/>
            </a:pPr>
            <a:r>
              <a:rPr lang="ru-RU" sz="2400" b="0" i="0" u="none" strike="noStrike" cap="none" spc="0">
                <a:solidFill>
                  <a:schemeClr val="lt1"/>
                </a:solidFill>
                <a:latin typeface="Oxygen"/>
                <a:ea typeface="Oxygen"/>
                <a:cs typeface="Oxygen"/>
              </a:rPr>
              <a:t>Точечного источника света.</a:t>
            </a:r>
            <a:endParaRPr lang="ru-RU" sz="2400" b="0" i="0" u="none" strike="noStrike" cap="none" spc="0">
              <a:solidFill>
                <a:schemeClr val="lt1"/>
              </a:solidFill>
              <a:latin typeface="Oxygen"/>
              <a:ea typeface="Oxygen"/>
              <a:cs typeface="Oxygen"/>
            </a:endParaRPr>
          </a:p>
          <a:p>
            <a:pPr marL="76197" indent="0">
              <a:buClr>
                <a:schemeClr val="lt1"/>
              </a:buClr>
              <a:buSzPts val="2400"/>
              <a:buFont typeface="Oxygen"/>
              <a:buNone/>
              <a:defRPr/>
            </a:pPr>
            <a:r>
              <a:rPr lang="ru-RU" sz="2400" b="0" i="0" u="none" strike="noStrike" cap="none" spc="0">
                <a:solidFill>
                  <a:schemeClr val="lt1"/>
                </a:solidFill>
                <a:latin typeface="Oxygen"/>
                <a:ea typeface="Oxygen"/>
                <a:cs typeface="Oxygen"/>
              </a:rPr>
              <a:t>Плоскости основания и плоскости, находящейся позади объектов.</a:t>
            </a:r>
            <a:endParaRPr lang="ru-RU" sz="2400" b="0" i="0" u="none" strike="noStrike" cap="none" spc="0">
              <a:solidFill>
                <a:schemeClr val="lt1"/>
              </a:solidFill>
              <a:latin typeface="Oxygen"/>
              <a:ea typeface="Oxygen"/>
              <a:cs typeface="Oxygen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081114" y="3486331"/>
            <a:ext cx="24372000" cy="180000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149538" y="5132490"/>
            <a:ext cx="10800000" cy="180000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394271" y="2949973"/>
            <a:ext cx="5004000" cy="1800000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16199932">
            <a:off x="-813784" y="5751990"/>
            <a:ext cx="1914525" cy="314323"/>
          </a:xfrm>
          <a:prstGeom prst="rect">
            <a:avLst/>
          </a:prstGeom>
        </p:spPr>
      </p:pic>
      <p:graphicFrame>
        <p:nvGraphicFramePr>
          <p:cNvPr id="10" name="Объект 3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155472" y="2000019"/>
          <a:ext cx="10544171" cy="4673692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{3804B2D1-8B2C-DD6D-6871-33DC54E71DE0}</a:tableStyleId>
              </a:tblPr>
              <a:tblGrid>
                <a:gridCol w="3870000"/>
                <a:gridCol w="3140397"/>
                <a:gridCol w="3505198"/>
              </a:tblGrid>
              <a:tr h="499301">
                <a:tc rowSpan="2">
                  <a:txBody>
                    <a:bodyPr/>
                    <a:p>
                      <a:pPr marL="76199" indent="0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Алгоритмы удаления невидимых линий и поверхностей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  <a:lnR w="28575" algn="ctr">
                      <a:solidFill>
                        <a:srgbClr val="000000"/>
                      </a:solidFill>
                    </a:lnR>
                    <a:lnT w="28575" algn="ctr">
                      <a:solidFill>
                        <a:srgbClr val="000000"/>
                      </a:solidFill>
                    </a:lnT>
                  </a:tcPr>
                </a:tc>
                <a:tc gridSpan="2">
                  <a:txBody>
                    <a:bodyPr/>
                    <a:p>
                      <a:pPr marL="76199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Критерии оценивания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  <a:lnR w="28575" algn="ctr">
                      <a:solidFill>
                        <a:srgbClr val="000000"/>
                      </a:solidFill>
                    </a:lnR>
                    <a:lnT w="28575" algn="ctr">
                      <a:solidFill>
                        <a:srgbClr val="000000"/>
                      </a:solidFill>
                    </a:lnT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224365">
                <a:tc vMerge="1">
                  <a:txBody>
                    <a:bodyPr/>
                    <a:p>
                      <a:pPr>
                        <a:defRPr/>
                      </a:pPr>
                      <a:endParaRPr lang="ru-RU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  <a:lnR w="28575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p>
                      <a:pPr marL="76199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Работа с телами вращений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marL="76199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Демонстрация отражений</a:t>
                      </a:r>
                      <a:endParaRPr sz="2400"/>
                    </a:p>
                  </a:txBody>
                  <a:tcPr/>
                </a:tc>
              </a:tr>
              <a:tr h="885215">
                <a:tc>
                  <a:txBody>
                    <a:bodyPr/>
                    <a:p>
                      <a:pPr marL="76199" indent="0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</a:rPr>
                        <a:t>Алгоритм трассировки лучей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marL="76199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</a:rPr>
                        <a:t>✅</a:t>
                      </a:r>
                      <a:endParaRPr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/>
                        <a:t> </a:t>
                      </a:r>
                      <a:r>
                        <a:rPr lang="ru-RU" sz="2400"/>
                        <a:t>✅</a:t>
                      </a:r>
                      <a:endParaRPr sz="2400"/>
                    </a:p>
                  </a:txBody>
                  <a:tcPr>
                    <a:lnR w="28575" algn="ctr">
                      <a:solidFill>
                        <a:srgbClr val="000000"/>
                      </a:solidFill>
                    </a:lnR>
                    <a:solidFill>
                      <a:srgbClr val="00B050"/>
                    </a:solidFill>
                  </a:tcPr>
                </a:tc>
              </a:tr>
              <a:tr h="491363">
                <a:tc>
                  <a:txBody>
                    <a:bodyPr/>
                    <a:p>
                      <a:pPr marL="76199" indent="0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Алгоритм Робертса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marL="76199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❌</a:t>
                      </a:r>
                      <a:endParaRPr sz="240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/>
                        <a:t>❌</a:t>
                      </a:r>
                      <a:endParaRPr sz="2400"/>
                    </a:p>
                  </a:txBody>
                  <a:tcPr>
                    <a:lnR w="28575" algn="ctr">
                      <a:solidFill>
                        <a:srgbClr val="000000"/>
                      </a:solidFill>
                    </a:lnR>
                  </a:tcPr>
                </a:tc>
              </a:tr>
              <a:tr h="595921">
                <a:tc>
                  <a:txBody>
                    <a:bodyPr/>
                    <a:p>
                      <a:pPr marL="76199" indent="0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Алгоритм </a:t>
                      </a:r>
                      <a:r>
                        <a:rPr lang="ru-RU" sz="2400"/>
                        <a:t>Варнока</a:t>
                      </a:r>
                      <a:r>
                        <a:rPr lang="ru-RU" sz="2400"/>
                        <a:t> 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</a:rPr>
                        <a:t>❌</a:t>
                      </a:r>
                      <a:endParaRPr sz="240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/>
                        <a:t>❌</a:t>
                      </a:r>
                      <a:endParaRPr sz="2400"/>
                    </a:p>
                  </a:txBody>
                  <a:tcPr>
                    <a:lnR w="28575" algn="ctr">
                      <a:solidFill>
                        <a:srgbClr val="000000"/>
                      </a:solidFill>
                    </a:lnR>
                  </a:tcPr>
                </a:tc>
              </a:tr>
              <a:tr h="893153">
                <a:tc>
                  <a:txBody>
                    <a:bodyPr/>
                    <a:p>
                      <a:pPr marL="76199" indent="0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</a:rPr>
                        <a:t>Алгоритм с </a:t>
                      </a:r>
                      <a:r>
                        <a:rPr lang="en-US" sz="2400" b="0" i="0" u="none" strike="noStrike" cap="none" spc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</a:rPr>
                        <a:t>Z</a:t>
                      </a: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</a:rPr>
                        <a:t>-буфером 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  <a:lnB w="28575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/>
                        <a:t> </a:t>
                      </a: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</a:rPr>
                        <a:t>✅</a:t>
                      </a:r>
                      <a:endParaRPr sz="2400"/>
                    </a:p>
                  </a:txBody>
                  <a:tcPr>
                    <a:lnB w="28575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/>
                        <a:t>❌</a:t>
                      </a:r>
                      <a:endParaRPr sz="2400"/>
                    </a:p>
                  </a:txBody>
                  <a:tcPr>
                    <a:lnR w="28575" algn="ctr">
                      <a:solidFill>
                        <a:srgbClr val="000000"/>
                      </a:solidFill>
                    </a:lnR>
                    <a:lnB w="28575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4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419538" y="912425"/>
            <a:ext cx="11459999" cy="933898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500"/>
              <a:t>Алгоритмы моделирования огня</a:t>
            </a:r>
            <a:endParaRPr sz="4500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081114" y="3486331"/>
            <a:ext cx="24372000" cy="1800000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149538" y="5132490"/>
            <a:ext cx="10800000" cy="180000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394271" y="2949973"/>
            <a:ext cx="5004000" cy="180000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16199932">
            <a:off x="-813784" y="5751990"/>
            <a:ext cx="1914525" cy="314323"/>
          </a:xfrm>
          <a:prstGeom prst="rect">
            <a:avLst/>
          </a:prstGeom>
        </p:spPr>
      </p:pic>
      <p:graphicFrame>
        <p:nvGraphicFramePr>
          <p:cNvPr id="9" name="Объект 3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155471" y="2000019"/>
          <a:ext cx="10544171" cy="4673692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{3804B2D1-8B2C-DD6D-6871-33DC54E71DE0}</a:tableStyleId>
              </a:tblPr>
              <a:tblGrid>
                <a:gridCol w="4140000"/>
                <a:gridCol w="2870397"/>
                <a:gridCol w="3505198"/>
              </a:tblGrid>
              <a:tr h="471070">
                <a:tc rowSpan="2">
                  <a:txBody>
                    <a:bodyPr/>
                    <a:p>
                      <a:pPr marL="76198" indent="0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Алгоритмы </a:t>
                      </a:r>
                      <a:r>
                        <a:rPr lang="ru-RU" sz="2400"/>
                        <a:t>моделирования огня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  <a:lnR w="28575" algn="ctr">
                      <a:solidFill>
                        <a:srgbClr val="000000"/>
                      </a:solidFill>
                    </a:lnR>
                    <a:lnT w="28575" algn="ctr">
                      <a:solidFill>
                        <a:srgbClr val="000000"/>
                      </a:solidFill>
                    </a:lnT>
                  </a:tcPr>
                </a:tc>
                <a:tc gridSpan="2">
                  <a:txBody>
                    <a:bodyPr/>
                    <a:p>
                      <a:pPr marL="76198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Критерии оценивания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  <a:lnR w="28575" algn="ctr">
                      <a:solidFill>
                        <a:srgbClr val="000000"/>
                      </a:solidFill>
                    </a:lnR>
                    <a:lnT w="28575" algn="ctr">
                      <a:solidFill>
                        <a:srgbClr val="000000"/>
                      </a:solidFill>
                    </a:lnT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885625">
                <a:tc vMerge="1">
                  <a:txBody>
                    <a:bodyPr/>
                    <a:p>
                      <a:pPr>
                        <a:defRPr/>
                      </a:pPr>
                      <a:endParaRPr lang="ru-RU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  <a:lnR w="28575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p>
                      <a:pPr marL="76198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Реалистичность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marL="76198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Простота реализации</a:t>
                      </a:r>
                      <a:endParaRPr sz="2400"/>
                    </a:p>
                  </a:txBody>
                  <a:tcPr/>
                </a:tc>
              </a:tr>
              <a:tr h="836707">
                <a:tc>
                  <a:txBody>
                    <a:bodyPr/>
                    <a:p>
                      <a:pPr marL="76198" indent="0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</a:rPr>
                        <a:t>Система частиц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marL="76198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en-US" sz="2400"/>
                        <a:t> </a:t>
                      </a:r>
                      <a:r>
                        <a:rPr lang="ru-RU" sz="2400"/>
                        <a:t>✅</a:t>
                      </a:r>
                      <a:endParaRPr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/>
                        <a:t> </a:t>
                      </a:r>
                      <a:r>
                        <a:rPr lang="ru-RU" sz="2400"/>
                        <a:t>✅</a:t>
                      </a:r>
                      <a:endParaRPr sz="2400"/>
                    </a:p>
                  </a:txBody>
                  <a:tcPr>
                    <a:lnR w="28575" algn="ctr">
                      <a:solidFill>
                        <a:srgbClr val="000000"/>
                      </a:solidFill>
                    </a:lnR>
                    <a:solidFill>
                      <a:srgbClr val="00B050"/>
                    </a:solidFill>
                  </a:tcPr>
                </a:tc>
              </a:tr>
              <a:tr h="1127497">
                <a:tc>
                  <a:txBody>
                    <a:bodyPr/>
                    <a:p>
                      <a:pPr marL="76198" indent="0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Моделирование, основанное на физико-математическом подходе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marL="76198" indent="0" algn="ctr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✅</a:t>
                      </a:r>
                      <a:endParaRPr sz="240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/>
                        <a:t>❌</a:t>
                      </a:r>
                      <a:endParaRPr sz="2400"/>
                    </a:p>
                  </a:txBody>
                  <a:tcPr>
                    <a:lnR w="28575" algn="ctr">
                      <a:solidFill>
                        <a:srgbClr val="000000"/>
                      </a:solidFill>
                    </a:lnR>
                  </a:tcPr>
                </a:tc>
              </a:tr>
              <a:tr h="1014575">
                <a:tc>
                  <a:txBody>
                    <a:bodyPr/>
                    <a:p>
                      <a:pPr marL="76198" indent="0">
                        <a:buClr>
                          <a:schemeClr val="lt1"/>
                        </a:buClr>
                        <a:buSzPts val="2400"/>
                        <a:buFont typeface="Oxygen"/>
                        <a:buNone/>
                        <a:defRPr/>
                      </a:pPr>
                      <a:r>
                        <a:rPr lang="ru-RU" sz="2400"/>
                        <a:t>Смена текстур</a:t>
                      </a:r>
                      <a:r>
                        <a:rPr lang="ru-RU" sz="2400"/>
                        <a:t> </a:t>
                      </a:r>
                      <a:endParaRPr sz="2400"/>
                    </a:p>
                  </a:txBody>
                  <a:tcPr>
                    <a:lnL w="28575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</a:rPr>
                        <a:t>❌</a:t>
                      </a:r>
                      <a:endParaRPr sz="240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✅</a:t>
                      </a:r>
                      <a:endParaRPr sz="2400"/>
                    </a:p>
                  </a:txBody>
                  <a:tcPr>
                    <a:lnR w="28575" algn="ctr">
                      <a:solidFill>
                        <a:srgbClr val="000000"/>
                      </a:solidFill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4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2541159" y="912425"/>
            <a:ext cx="9637484" cy="933898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/>
              <a:t>Алгоритм трассировки лучей</a:t>
            </a:r>
            <a:endParaRPr sz="4000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672547" y="2302231"/>
            <a:ext cx="6252305" cy="4168202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6199932">
            <a:off x="-813784" y="5751990"/>
            <a:ext cx="1914525" cy="314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2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r>
              <a:rPr lang="ru-RU"/>
              <a:t>Модель освещения Фонга</a:t>
            </a:r>
            <a:endParaRPr/>
          </a:p>
        </p:txBody>
      </p:sp>
      <p:pic>
        <p:nvPicPr>
          <p:cNvPr id="5" name="Google Shape;308;p1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38088" y="2264798"/>
            <a:ext cx="3143250" cy="180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1;p18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538088" y="4074548"/>
            <a:ext cx="29146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3681338" y="2264798"/>
            <a:ext cx="5667373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10;p18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3452738" y="3693548"/>
            <a:ext cx="5495923" cy="289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16199932" flipH="0" flipV="0">
            <a:off x="-997659" y="6021198"/>
            <a:ext cx="1952947" cy="39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2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1410216" y="248930"/>
            <a:ext cx="10803458" cy="933899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accent1"/>
                </a:solidFill>
                <a:latin typeface="Fjalla One"/>
                <a:ea typeface="Fjalla One"/>
                <a:cs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</a:defRPr>
            </a:lvl9pPr>
          </a:lstStyle>
          <a:p>
            <a:pPr>
              <a:defRPr/>
            </a:pPr>
            <a:r>
              <a:rPr lang="ru-RU" sz="4500" b="1" i="0" u="none" strike="noStrike" cap="none" spc="0">
                <a:solidFill>
                  <a:schemeClr val="accent1"/>
                </a:solidFill>
                <a:latin typeface="Fjalla One"/>
                <a:ea typeface="Fjalla One"/>
                <a:cs typeface="Fjalla One"/>
              </a:rPr>
              <a:t>Схема алгоритма трассировки лучей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982667" y="6501042"/>
            <a:ext cx="2457450" cy="1904998"/>
          </a:xfrm>
          <a:prstGeom prst="rect">
            <a:avLst/>
          </a:prstGeom>
        </p:spPr>
      </p:pic>
      <p:pic>
        <p:nvPicPr>
          <p:cNvPr id="6" name="Рисунок 9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3218324" y="1424125"/>
            <a:ext cx="6604039" cy="541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6199932" flipH="0" flipV="0">
            <a:off x="-997659" y="6021198"/>
            <a:ext cx="1952947" cy="39387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218323" y="1340123"/>
            <a:ext cx="1409699" cy="5581649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3153422" y="1340123"/>
            <a:ext cx="1268827" cy="5299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nemoi · 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34343"/>
      </a:lt2>
      <a:accent1>
        <a:srgbClr val="1C4587"/>
      </a:accent1>
      <a:accent2>
        <a:srgbClr val="BF1363"/>
      </a:accent2>
      <a:accent3>
        <a:srgbClr val="F39237"/>
      </a:accent3>
      <a:accent4>
        <a:srgbClr val="0E79B2"/>
      </a:accent4>
      <a:accent5>
        <a:srgbClr val="D9534D"/>
      </a:accent5>
      <a:accent6>
        <a:srgbClr val="CC3358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2020-12-14T16:35:48Z</dcterms:modified>
  <cp:category/>
  <cp:contentStatus/>
  <cp:version/>
</cp:coreProperties>
</file>