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58" r:id="rId5"/>
    <p:sldId id="259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4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CC8910-08DF-4AA8-A3F3-3A494E725C3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10/10/14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BD99CC-ABFB-4ED5-8596-DB7D09EC6CB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06640" y="1340768"/>
            <a:ext cx="9978480" cy="2382776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solidFill>
                  <a:srgbClr val="000000"/>
                </a:solidFill>
                <a:latin typeface="Calibri Light"/>
              </a:rPr>
              <a:t>Множественное выравнивание кодирующих последовательностей с учётом сдвигов рамки считывания</a:t>
            </a:r>
            <a:endParaRPr sz="4800"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5014080"/>
            <a:ext cx="9143640" cy="1655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Студент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Батусов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П. В.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Руководитель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ru-RU" sz="2400" dirty="0" err="1" smtClean="0">
                <a:solidFill>
                  <a:srgbClr val="000000"/>
                </a:solidFill>
                <a:latin typeface="Calibri"/>
              </a:rPr>
              <a:t>Страшнов</a:t>
            </a:r>
            <a:r>
              <a:rPr lang="ru-RU" sz="2400" dirty="0" smtClean="0">
                <a:solidFill>
                  <a:srgbClr val="000000"/>
                </a:solidFill>
                <a:latin typeface="Calibri"/>
              </a:rPr>
              <a:t> П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В.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/>
          </p:nvPr>
        </p:nvSpPr>
        <p:spPr>
          <a:xfrm>
            <a:off x="838080" y="2492896"/>
            <a:ext cx="5113904" cy="2664296"/>
          </a:xfrm>
        </p:spPr>
        <p:txBody>
          <a:bodyPr/>
          <a:lstStyle/>
          <a:p>
            <a:pPr algn="l"/>
            <a:r>
              <a:rPr lang="ru-RU" sz="2800" dirty="0" smtClean="0">
                <a:latin typeface="Calibri" pitchFamily="34" charset="0"/>
              </a:rPr>
              <a:t>Открытая рамка считывания (ОРС) - нуклеотидная последовательность нуклеиновой кислоты (ДНК или РНК), потенциально способная кодировать белок.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86407" y="342393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Открытые рамки считывания</a:t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6146" name="Picture 2" descr="C:\Users\Pavel\Pictures\4823108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492896"/>
            <a:ext cx="5256584" cy="35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18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260648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Трёхступенчатый подход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838080" y="1700808"/>
            <a:ext cx="10515240" cy="4771792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Идея алгоритма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Трансляция исходной последовательности нуклеотидов по всем возможным рамкам считывания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Выравнивание последовательности аминокислот </a:t>
            </a:r>
            <a:r>
              <a:rPr lang="en-US" sz="2800" dirty="0" smtClean="0">
                <a:latin typeface="Calibri" pitchFamily="34" charset="0"/>
              </a:rPr>
              <a:t>«</a:t>
            </a:r>
            <a:r>
              <a:rPr lang="ru-RU" sz="2800" dirty="0" smtClean="0">
                <a:latin typeface="Calibri" pitchFamily="34" charset="0"/>
              </a:rPr>
              <a:t>классическими» алгоритмами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Трансляция полученного белка обратно в последовательность нуклеотидов</a:t>
            </a:r>
          </a:p>
          <a:p>
            <a:r>
              <a:rPr lang="ru-RU" sz="2800" dirty="0" smtClean="0">
                <a:latin typeface="Calibri" pitchFamily="34" charset="0"/>
              </a:rPr>
              <a:t>Проблемы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Алгоритм не учитывает возможные изменения рамки считывания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Невозможность расширения до задачи множественного выравнивания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8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Идея алгоритма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Calibri" pitchFamily="34" charset="0"/>
              </a:rPr>
              <a:t>штраф за выравнивание </a:t>
            </a:r>
            <a:r>
              <a:rPr lang="ru-RU" sz="2800" dirty="0" smtClean="0">
                <a:latin typeface="Calibri" pitchFamily="34" charset="0"/>
              </a:rPr>
              <a:t>является </a:t>
            </a:r>
            <a:r>
              <a:rPr lang="ru-RU" sz="2800" dirty="0">
                <a:latin typeface="Calibri" pitchFamily="34" charset="0"/>
              </a:rPr>
              <a:t>сочетанием двух штрафов: на аминокислотном и нуклеотидном </a:t>
            </a:r>
            <a:r>
              <a:rPr lang="ru-RU" sz="2800" dirty="0" smtClean="0">
                <a:latin typeface="Calibri" pitchFamily="34" charset="0"/>
              </a:rPr>
              <a:t>уровнях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err="1">
                <a:latin typeface="Calibri" pitchFamily="34" charset="0"/>
              </a:rPr>
              <a:t>инсерции</a:t>
            </a:r>
            <a:r>
              <a:rPr lang="ru-RU" sz="2800" dirty="0">
                <a:latin typeface="Calibri" pitchFamily="34" charset="0"/>
              </a:rPr>
              <a:t> допустимы только на аминокислотном уровне (запрет на сдвиг рамки считывания)</a:t>
            </a:r>
            <a:endParaRPr lang="en-US" sz="2800" dirty="0" smtClean="0">
              <a:latin typeface="Calibri" pitchFamily="34" charset="0"/>
            </a:endParaRPr>
          </a:p>
          <a:p>
            <a:endParaRPr lang="ru-RU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Проблемы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Высокая вычислительная сложность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>
              <a:latin typeface="Calibri" pitchFamily="34" charset="0"/>
            </a:endParaRPr>
          </a:p>
          <a:p>
            <a:endParaRPr lang="ru-RU" sz="28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Двухуровневое выравнивание</a:t>
            </a:r>
            <a:endParaRPr lang="ru-RU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44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itchFamily="34" charset="0"/>
              </a:rPr>
              <a:t>MACSE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4681856" cy="435096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Алгоритм основан на идее двухуровневого выравнивания, но имеет меньшую вычислительную сложность и позволяет строить множественные выравнивания, с учетом открытых рамок считывания.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MACSE производит выравнивание выравниваний, выбирая порядок через дерево-подсказку, как и алгоритм </a:t>
            </a:r>
            <a:r>
              <a:rPr lang="ru-RU" sz="2400" dirty="0" err="1">
                <a:latin typeface="Calibri" pitchFamily="34" charset="0"/>
              </a:rPr>
              <a:t>Clustal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r>
              <a:rPr lang="ru-RU" sz="2400" dirty="0" smtClean="0">
                <a:latin typeface="Calibri" pitchFamily="34" charset="0"/>
              </a:rPr>
              <a:t> </a:t>
            </a:r>
            <a:endParaRPr lang="ru-RU" sz="24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76664" cy="514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27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Общая схема работы алгоритма</a:t>
            </a:r>
            <a:endParaRPr lang="ru-RU" sz="4400" dirty="0">
              <a:latin typeface="Calibri" pitchFamily="34" charset="0"/>
            </a:endParaRPr>
          </a:p>
        </p:txBody>
      </p:sp>
      <p:sp>
        <p:nvSpPr>
          <p:cNvPr id="12" name="Блок-схема: несколько документов 11"/>
          <p:cNvSpPr/>
          <p:nvPr/>
        </p:nvSpPr>
        <p:spPr>
          <a:xfrm>
            <a:off x="983432" y="1951966"/>
            <a:ext cx="2520280" cy="115212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83432" y="2204864"/>
            <a:ext cx="214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Входные данные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sequences.fasta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" name="Блок-схема: данные 13"/>
          <p:cNvSpPr/>
          <p:nvPr/>
        </p:nvSpPr>
        <p:spPr>
          <a:xfrm>
            <a:off x="4151784" y="2206605"/>
            <a:ext cx="2880320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55840" y="22066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Чтение и разбор входного потока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7104112" y="1681500"/>
            <a:ext cx="432048" cy="1477328"/>
          </a:xfrm>
          <a:prstGeom prst="leftBrace">
            <a:avLst>
              <a:gd name="adj1" fmla="val 8333"/>
              <a:gd name="adj2" fmla="val 49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80176" y="168150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BioSeq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::string name;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std</a:t>
            </a:r>
            <a:r>
              <a:rPr lang="en-US" dirty="0" smtClean="0"/>
              <a:t>::string; </a:t>
            </a:r>
          </a:p>
          <a:p>
            <a:r>
              <a:rPr lang="en-US" dirty="0"/>
              <a:t> </a:t>
            </a:r>
            <a:r>
              <a:rPr lang="en-US" dirty="0" smtClean="0"/>
              <a:t>   …</a:t>
            </a:r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18" name="Блок-схема: данные 17"/>
          <p:cNvSpPr/>
          <p:nvPr/>
        </p:nvSpPr>
        <p:spPr>
          <a:xfrm>
            <a:off x="495772" y="3645024"/>
            <a:ext cx="5256584" cy="93436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314601" y="37890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Построение парных выравниваний для алгоритма кластеризации</a:t>
            </a:r>
            <a:endParaRPr lang="ru-RU" dirty="0"/>
          </a:p>
        </p:txBody>
      </p:sp>
      <p:sp>
        <p:nvSpPr>
          <p:cNvPr id="20" name="Блок-схема: данные 19"/>
          <p:cNvSpPr/>
          <p:nvPr/>
        </p:nvSpPr>
        <p:spPr>
          <a:xfrm>
            <a:off x="5951984" y="3645024"/>
            <a:ext cx="2232248" cy="93436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409861" y="3772490"/>
            <a:ext cx="132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</a:t>
            </a:r>
          </a:p>
          <a:p>
            <a:r>
              <a:rPr lang="ru-RU" dirty="0" smtClean="0"/>
              <a:t>профилей</a:t>
            </a:r>
            <a:endParaRPr lang="ru-RU" dirty="0"/>
          </a:p>
        </p:txBody>
      </p:sp>
      <p:sp>
        <p:nvSpPr>
          <p:cNvPr id="22" name="Левая фигурная скобка 21"/>
          <p:cNvSpPr/>
          <p:nvPr/>
        </p:nvSpPr>
        <p:spPr>
          <a:xfrm>
            <a:off x="8328248" y="3356992"/>
            <a:ext cx="432048" cy="1477328"/>
          </a:xfrm>
          <a:prstGeom prst="leftBrace">
            <a:avLst>
              <a:gd name="adj1" fmla="val 8333"/>
              <a:gd name="adj2" fmla="val 49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760296" y="3356992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Profile {</a:t>
            </a:r>
          </a:p>
          <a:p>
            <a:r>
              <a:rPr lang="en-US" dirty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BioSeq</a:t>
            </a:r>
            <a:r>
              <a:rPr lang="en-US" dirty="0" smtClean="0"/>
              <a:t>*&gt; sequences;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24" name="Блок-схема: данные 23"/>
          <p:cNvSpPr/>
          <p:nvPr/>
        </p:nvSpPr>
        <p:spPr>
          <a:xfrm>
            <a:off x="4943872" y="5085184"/>
            <a:ext cx="2232248" cy="93436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375920" y="5229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Объединение</a:t>
            </a:r>
          </a:p>
          <a:p>
            <a:r>
              <a:rPr lang="ru-RU" dirty="0" smtClean="0"/>
              <a:t>профилей</a:t>
            </a:r>
            <a:endParaRPr lang="ru-RU" dirty="0"/>
          </a:p>
        </p:txBody>
      </p:sp>
      <p:sp>
        <p:nvSpPr>
          <p:cNvPr id="26" name="Левая фигурная скобка 25"/>
          <p:cNvSpPr/>
          <p:nvPr/>
        </p:nvSpPr>
        <p:spPr>
          <a:xfrm>
            <a:off x="7392144" y="5085184"/>
            <a:ext cx="432048" cy="1115547"/>
          </a:xfrm>
          <a:prstGeom prst="leftBrace">
            <a:avLst>
              <a:gd name="adj1" fmla="val 8333"/>
              <a:gd name="adj2" fmla="val 49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680176" y="537495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new_profile</a:t>
            </a:r>
            <a:r>
              <a:rPr lang="en-US" dirty="0" smtClean="0"/>
              <a:t> = profile1 + profile2;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2" idx="3"/>
            <a:endCxn id="14" idx="2"/>
          </p:cNvCxnSpPr>
          <p:nvPr/>
        </p:nvCxnSpPr>
        <p:spPr>
          <a:xfrm>
            <a:off x="3503712" y="2528030"/>
            <a:ext cx="936104" cy="1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14" idx="4"/>
            <a:endCxn id="18" idx="1"/>
          </p:cNvCxnSpPr>
          <p:nvPr/>
        </p:nvCxnSpPr>
        <p:spPr>
          <a:xfrm rot="5400000">
            <a:off x="3961960" y="2015040"/>
            <a:ext cx="792088" cy="2467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5"/>
            <a:endCxn id="20" idx="2"/>
          </p:cNvCxnSpPr>
          <p:nvPr/>
        </p:nvCxnSpPr>
        <p:spPr>
          <a:xfrm>
            <a:off x="5226698" y="4112206"/>
            <a:ext cx="948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20" idx="3"/>
            <a:endCxn id="24" idx="1"/>
          </p:cNvCxnSpPr>
          <p:nvPr/>
        </p:nvCxnSpPr>
        <p:spPr>
          <a:xfrm rot="5400000">
            <a:off x="6199542" y="4439842"/>
            <a:ext cx="505797" cy="784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24" idx="3"/>
            <a:endCxn id="24" idx="2"/>
          </p:cNvCxnSpPr>
          <p:nvPr/>
        </p:nvCxnSpPr>
        <p:spPr>
          <a:xfrm rot="5400000" flipH="1">
            <a:off x="5268343" y="5451120"/>
            <a:ext cx="467181" cy="669674"/>
          </a:xfrm>
          <a:prstGeom prst="bentConnector4">
            <a:avLst>
              <a:gd name="adj1" fmla="val -91482"/>
              <a:gd name="adj2" fmla="val 218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01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ctr"/>
            <a:r>
              <a:rPr lang="ru-RU" sz="2800" dirty="0" smtClean="0">
                <a:latin typeface="Calibri" pitchFamily="34" charset="0"/>
              </a:rPr>
              <a:t>Входные данные</a:t>
            </a:r>
          </a:p>
          <a:p>
            <a:r>
              <a:rPr lang="ru-RU" sz="2800" dirty="0" smtClean="0">
                <a:latin typeface="Calibri" pitchFamily="34" charset="0"/>
              </a:rPr>
              <a:t>Последовательности в формате </a:t>
            </a:r>
            <a:r>
              <a:rPr lang="en-US" sz="2800" dirty="0" smtClean="0">
                <a:latin typeface="Calibri" pitchFamily="34" charset="0"/>
              </a:rPr>
              <a:t>FASTA:</a:t>
            </a:r>
          </a:p>
          <a:p>
            <a:r>
              <a:rPr lang="en-US" sz="2800" dirty="0" smtClean="0">
                <a:latin typeface="Calibri" pitchFamily="34" charset="0"/>
              </a:rPr>
              <a:t>&gt; </a:t>
            </a:r>
            <a:r>
              <a:rPr lang="ru-RU" sz="2800" dirty="0" smtClean="0">
                <a:latin typeface="Calibri" pitchFamily="34" charset="0"/>
              </a:rPr>
              <a:t>Идентификатор</a:t>
            </a:r>
            <a:r>
              <a:rPr lang="en-US" sz="2800" dirty="0" smtClean="0">
                <a:latin typeface="Calibri" pitchFamily="34" charset="0"/>
              </a:rPr>
              <a:t> #1</a:t>
            </a:r>
          </a:p>
          <a:p>
            <a:r>
              <a:rPr lang="ru-RU" sz="2800" dirty="0" smtClean="0">
                <a:latin typeface="Calibri" pitchFamily="34" charset="0"/>
              </a:rPr>
              <a:t>последовательность 1</a:t>
            </a:r>
            <a:endParaRPr lang="en-US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последовательность 1</a:t>
            </a:r>
          </a:p>
          <a:p>
            <a:r>
              <a:rPr lang="ru-RU" sz="2800" dirty="0" smtClean="0">
                <a:latin typeface="Calibri" pitchFamily="34" charset="0"/>
              </a:rPr>
              <a:t>…</a:t>
            </a:r>
          </a:p>
          <a:p>
            <a:r>
              <a:rPr lang="en-US" sz="2800" dirty="0" smtClean="0">
                <a:latin typeface="Calibri" pitchFamily="34" charset="0"/>
              </a:rPr>
              <a:t>&gt; </a:t>
            </a:r>
            <a:r>
              <a:rPr lang="ru-RU" sz="2800" dirty="0" smtClean="0">
                <a:latin typeface="Calibri" pitchFamily="34" charset="0"/>
              </a:rPr>
              <a:t>Идентификатор </a:t>
            </a:r>
            <a:r>
              <a:rPr lang="en-US" sz="2800" dirty="0" smtClean="0">
                <a:latin typeface="Calibri" pitchFamily="34" charset="0"/>
              </a:rPr>
              <a:t>#</a:t>
            </a:r>
            <a:r>
              <a:rPr lang="ru-RU" sz="2800" dirty="0" smtClean="0">
                <a:latin typeface="Calibri" pitchFamily="34" charset="0"/>
              </a:rPr>
              <a:t>2</a:t>
            </a:r>
            <a:endParaRPr lang="en-US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последовательность 2</a:t>
            </a:r>
          </a:p>
          <a:p>
            <a:r>
              <a:rPr lang="ru-RU" sz="2800" dirty="0" smtClean="0">
                <a:latin typeface="Calibri" pitchFamily="34" charset="0"/>
              </a:rPr>
              <a:t>…</a:t>
            </a:r>
          </a:p>
          <a:p>
            <a:endParaRPr lang="ru-RU" sz="2800" dirty="0" smtClean="0">
              <a:latin typeface="Calibri" pitchFamily="34" charset="0"/>
            </a:endParaRPr>
          </a:p>
          <a:p>
            <a:endParaRPr lang="ru-RU" sz="2800" dirty="0">
              <a:latin typeface="Calibri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ctr"/>
            <a:r>
              <a:rPr lang="ru-RU" sz="2800" dirty="0" smtClean="0">
                <a:latin typeface="Calibri" pitchFamily="34" charset="0"/>
              </a:rPr>
              <a:t>Структура для хранения последовательности</a:t>
            </a:r>
          </a:p>
          <a:p>
            <a:pPr algn="ctr"/>
            <a:endParaRPr lang="ru-RU" sz="2800" dirty="0">
              <a:latin typeface="Calibri" pitchFamily="34" charset="0"/>
            </a:endParaRPr>
          </a:p>
          <a:p>
            <a:pPr lvl="2"/>
            <a:r>
              <a:rPr lang="ru-RU" sz="2800" dirty="0" smtClean="0"/>
              <a:t>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BioSeq</a:t>
            </a:r>
            <a:r>
              <a:rPr lang="en-US" sz="2800" dirty="0" smtClean="0"/>
              <a:t> {</a:t>
            </a:r>
          </a:p>
          <a:p>
            <a:pPr lvl="2"/>
            <a:r>
              <a:rPr lang="en-US" sz="2800" dirty="0" smtClean="0"/>
              <a:t>  </a:t>
            </a:r>
            <a:r>
              <a:rPr lang="ru-RU" sz="2800" dirty="0" smtClean="0"/>
              <a:t>   </a:t>
            </a:r>
            <a:r>
              <a:rPr lang="en-US" sz="2800" dirty="0" smtClean="0"/>
              <a:t>  </a:t>
            </a:r>
            <a:r>
              <a:rPr lang="en-US" sz="2800" dirty="0" err="1" smtClean="0"/>
              <a:t>std</a:t>
            </a:r>
            <a:r>
              <a:rPr lang="en-US" sz="2800" dirty="0" smtClean="0"/>
              <a:t>::string name;</a:t>
            </a:r>
          </a:p>
          <a:p>
            <a:pPr lvl="2"/>
            <a:r>
              <a:rPr lang="en-US" sz="2800" dirty="0" smtClean="0"/>
              <a:t>    </a:t>
            </a:r>
            <a:r>
              <a:rPr lang="ru-RU" sz="2800" dirty="0" smtClean="0"/>
              <a:t>   </a:t>
            </a:r>
            <a:r>
              <a:rPr lang="en-US" sz="2800" dirty="0" err="1" smtClean="0"/>
              <a:t>std</a:t>
            </a:r>
            <a:r>
              <a:rPr lang="en-US" sz="2800" dirty="0" smtClean="0"/>
              <a:t>::string;</a:t>
            </a:r>
          </a:p>
          <a:p>
            <a:pPr lvl="2"/>
            <a:r>
              <a:rPr lang="en-US" sz="2800" dirty="0" smtClean="0"/>
              <a:t>   </a:t>
            </a:r>
            <a:r>
              <a:rPr lang="ru-RU" sz="2800" dirty="0" smtClean="0"/>
              <a:t>  </a:t>
            </a:r>
            <a:r>
              <a:rPr lang="en-US" sz="2800" dirty="0" smtClean="0"/>
              <a:t> …</a:t>
            </a:r>
          </a:p>
          <a:p>
            <a:pPr lvl="2"/>
            <a:r>
              <a:rPr lang="ru-RU" sz="2800" dirty="0" smtClean="0"/>
              <a:t>  </a:t>
            </a:r>
            <a:r>
              <a:rPr lang="en-US" sz="2800" dirty="0" smtClean="0"/>
              <a:t>};</a:t>
            </a:r>
            <a:endParaRPr lang="ru-RU" sz="2800" dirty="0" smtClean="0"/>
          </a:p>
          <a:p>
            <a:pPr algn="l"/>
            <a:endParaRPr lang="ru-RU" sz="28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Чтение и разбор входного потока</a:t>
            </a:r>
            <a:endParaRPr lang="ru-RU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1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/>
              <p:cNvSpPr>
                <a:spLocks noGrp="1"/>
              </p:cNvSpPr>
              <p:nvPr>
                <p:ph type="body"/>
              </p:nvPr>
            </p:nvSpPr>
            <p:spPr>
              <a:xfrm>
                <a:off x="838080" y="1825560"/>
                <a:ext cx="6698080" cy="4350960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 smtClean="0"/>
                  <a:t>Перед началом работы алгоритма рассчитывается матрица расстояний между объектами. Каждый объект образует свой собственный кластер.</a:t>
                </a: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И</a:t>
                </a:r>
                <a:r>
                  <a:rPr lang="ru-RU" sz="2000" dirty="0" smtClean="0"/>
                  <a:t>щется </a:t>
                </a:r>
                <a:r>
                  <a:rPr lang="ru-RU" sz="2000" dirty="0"/>
                  <a:t>минимальное значение, соответствующее расстоянию между двумя наиболее близкими кластерами. Найденные кластеры </a:t>
                </a:r>
                <a:r>
                  <a:rPr lang="ru-RU" sz="2000" dirty="0" smtClean="0"/>
                  <a:t>объединяются</a:t>
                </a:r>
                <a:r>
                  <a:rPr lang="ru-RU" sz="2000" dirty="0"/>
                  <a:t>, образуя новый </a:t>
                </a:r>
                <a:r>
                  <a:rPr lang="ru-RU" sz="2000" dirty="0" smtClean="0"/>
                  <a:t>кластер.</a:t>
                </a: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 smtClean="0"/>
                  <a:t>Расстояние </a:t>
                </a:r>
                <a:r>
                  <a:rPr lang="ru-RU" sz="2000" dirty="0"/>
                  <a:t>между </a:t>
                </a:r>
                <a:r>
                  <a:rPr lang="ru-RU" sz="2000" dirty="0" smtClean="0"/>
                  <a:t>кластерами </a:t>
                </a:r>
                <a:r>
                  <a:rPr lang="en-US" sz="2000" i="1" dirty="0" smtClean="0"/>
                  <a:t>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:r>
                  <a:rPr lang="en-US" sz="2000" i="1" dirty="0" smtClean="0"/>
                  <a:t>w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определяется </a:t>
                </a:r>
                <a:r>
                  <a:rPr lang="ru-RU" sz="2000" dirty="0"/>
                  <a:t>согласно формуле</a:t>
                </a:r>
                <a:r>
                  <a:rPr lang="ru-RU" sz="2000" dirty="0" smtClean="0"/>
                  <a:t>: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838080" y="1825560"/>
                <a:ext cx="6698080" cy="4350960"/>
              </a:xfrm>
              <a:blipFill rotWithShape="1">
                <a:blip r:embed="rId2"/>
                <a:stretch>
                  <a:fillRect l="-209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Алгоритм кластеризации </a:t>
            </a:r>
            <a:r>
              <a:rPr lang="en-US" sz="4400" dirty="0" smtClean="0">
                <a:latin typeface="Calibri" pitchFamily="34" charset="0"/>
              </a:rPr>
              <a:t>UPGMA</a:t>
            </a:r>
            <a:endParaRPr lang="ru-RU" sz="4400" dirty="0">
              <a:latin typeface="Calibri" pitchFamily="34" charset="0"/>
            </a:endParaRPr>
          </a:p>
        </p:txBody>
      </p:sp>
      <p:pic>
        <p:nvPicPr>
          <p:cNvPr id="2050" name="Picture 2" descr="C:\Users\Pavel\Pictures\upgma 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2348880"/>
            <a:ext cx="34004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62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sz="4400" dirty="0" smtClean="0">
                <a:latin typeface="Calibri" pitchFamily="34" charset="0"/>
              </a:rPr>
              <a:t>Объединение профилей</a:t>
            </a:r>
            <a:endParaRPr lang="ru-RU" sz="44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36360" y="2200796"/>
                <a:ext cx="33123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struct Profile {</a:t>
                </a:r>
              </a:p>
              <a:p>
                <a:r>
                  <a:rPr lang="en-US" dirty="0"/>
                  <a:t>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::vector&lt;</a:t>
                </a:r>
                <a:r>
                  <a:rPr lang="en-US" dirty="0" err="1" smtClean="0"/>
                  <a:t>BioSeq</a:t>
                </a:r>
                <a:r>
                  <a:rPr lang="en-US" dirty="0" smtClean="0"/>
                  <a:t>*&gt; sequences;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…</a:t>
                </a:r>
              </a:p>
              <a:p>
                <a:r>
                  <a:rPr lang="en-US" dirty="0" smtClean="0"/>
                  <a:t>};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𝑛𝑒𝑤</m:t>
                    </m:r>
                    <m:r>
                      <a:rPr lang="en-US" b="0" i="1" smtClean="0">
                        <a:latin typeface="Cambria Math"/>
                      </a:rPr>
                      <m:t>_</m:t>
                    </m:r>
                    <m:r>
                      <a:rPr lang="en-US" b="0" i="1" smtClean="0">
                        <a:latin typeface="Cambria Math"/>
                      </a:rPr>
                      <m:t>𝑝𝑟𝑜𝑓𝑖𝑙𝑒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𝑝𝑟𝑜𝑓𝑖𝑙𝑒</m:t>
                      </m:r>
                      <m:r>
                        <a:rPr lang="en-US" b="0" i="1" dirty="0" smtClean="0">
                          <a:latin typeface="Cambria Math"/>
                        </a:rPr>
                        <m:t>1+</m:t>
                      </m:r>
                      <m:r>
                        <a:rPr lang="en-US" b="0" i="1" dirty="0" smtClean="0">
                          <a:latin typeface="Cambria Math"/>
                        </a:rPr>
                        <m:t>𝑝𝑟𝑜𝑓𝑖𝑙𝑒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2200796"/>
                <a:ext cx="331236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657" t="-1319" b="-1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Pavel\Pictures\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7" y="1556792"/>
            <a:ext cx="868521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6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/>
          </p:nvPr>
        </p:nvSpPr>
        <p:spPr>
          <a:xfrm>
            <a:off x="839416" y="1628800"/>
            <a:ext cx="10946552" cy="4350960"/>
          </a:xfrm>
        </p:spPr>
        <p:txBody>
          <a:bodyPr/>
          <a:lstStyle/>
          <a:p>
            <a:r>
              <a:rPr lang="en-US" sz="2000" dirty="0" smtClean="0"/>
              <a:t>MACSE</a:t>
            </a:r>
            <a:endParaRPr lang="ru-RU" sz="2000" dirty="0" smtClean="0">
              <a:effectLst/>
            </a:endParaRPr>
          </a:p>
          <a:p>
            <a:r>
              <a:rPr lang="en-US" sz="1400" dirty="0" smtClean="0">
                <a:effectLst/>
              </a:rPr>
              <a:t>&gt;Gorilla </a:t>
            </a:r>
          </a:p>
          <a:p>
            <a:r>
              <a:rPr lang="en-US" sz="1400" dirty="0" smtClean="0">
                <a:effectLst/>
              </a:rPr>
              <a:t>ATGGGCTGTGTGCAATGTAAGGATAAAGAA---GCAACAAAACTGACGGAGGAGAGGGACGGCAGCCTGAACCAGAGCTCTGGG!TA </a:t>
            </a:r>
          </a:p>
          <a:p>
            <a:r>
              <a:rPr lang="en-US" sz="1400" dirty="0" smtClean="0">
                <a:effectLst/>
              </a:rPr>
              <a:t>&gt;</a:t>
            </a:r>
            <a:r>
              <a:rPr lang="en-US" sz="1400" dirty="0" err="1" smtClean="0">
                <a:effectLst/>
              </a:rPr>
              <a:t>Otolemur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>
                <a:effectLst/>
              </a:rPr>
              <a:t>ATGGGCTGTGTGCAATGTAAGGATAAAGAA---GCAACAAAACTGACGGAGGAGCGGGACGGCAGCCTGAACCAGAGCTCCGGG!TA </a:t>
            </a:r>
          </a:p>
          <a:p>
            <a:r>
              <a:rPr lang="en-US" sz="1400" dirty="0" smtClean="0">
                <a:effectLst/>
              </a:rPr>
              <a:t>&gt;</a:t>
            </a:r>
            <a:r>
              <a:rPr lang="en-US" sz="1400" dirty="0" err="1" smtClean="0">
                <a:effectLst/>
              </a:rPr>
              <a:t>Equus</a:t>
            </a:r>
            <a:r>
              <a:rPr lang="en-US" sz="1400" dirty="0" smtClean="0">
                <a:effectLst/>
              </a:rPr>
              <a:t> </a:t>
            </a:r>
          </a:p>
          <a:p>
            <a:r>
              <a:rPr lang="en-US" sz="1400" dirty="0" smtClean="0">
                <a:effectLst/>
              </a:rPr>
              <a:t>ATGGGCTGTGTGCAATGTAAGGATAAAGAA---GCAACAAAACTGACAGAGGAGAGGGACGGCAGCCTGAACCAGAGCTCCGGG!TA </a:t>
            </a:r>
          </a:p>
          <a:p>
            <a:pPr algn="l"/>
            <a:endParaRPr lang="en-US" sz="1400" dirty="0" smtClean="0">
              <a:latin typeface="Calibri" pitchFamily="34" charset="0"/>
            </a:endParaRPr>
          </a:p>
          <a:p>
            <a:pPr algn="l"/>
            <a:r>
              <a:rPr lang="ru-RU" sz="2000" dirty="0" smtClean="0">
                <a:latin typeface="Calibri" pitchFamily="34" charset="0"/>
              </a:rPr>
              <a:t>Свой вариант выравнивания</a:t>
            </a:r>
          </a:p>
          <a:p>
            <a:pPr algn="l"/>
            <a:r>
              <a:rPr lang="en-US" sz="1400" dirty="0" smtClean="0">
                <a:effectLst/>
              </a:rPr>
              <a:t>&gt;Gorilla</a:t>
            </a:r>
            <a:endParaRPr lang="ru-RU" sz="1400" dirty="0" smtClean="0">
              <a:latin typeface="Calibri" pitchFamily="34" charset="0"/>
            </a:endParaRPr>
          </a:p>
          <a:p>
            <a:r>
              <a:rPr lang="en-US" sz="1400" dirty="0" smtClean="0">
                <a:effectLst/>
              </a:rPr>
              <a:t>ATGGGCTGTGTGCAATGTAAGGATAAAGAAGCAACAAAACTGACGGAGGAGAGGGACGGCAGCCTGAACCAGAGCTCTGGG-TA</a:t>
            </a:r>
            <a:endParaRPr lang="ru-RU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&gt;</a:t>
            </a:r>
            <a:r>
              <a:rPr lang="en-US" sz="1400" dirty="0" err="1" smtClean="0">
                <a:effectLst/>
              </a:rPr>
              <a:t>Otolemur</a:t>
            </a:r>
            <a:endParaRPr 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ATGGGCTGTGTGCAATGTAAGGATAAAGAAGCAACAAAACTGACGGAGGAGCGGGACGGCAGCCTGAACCAGAGCTCCGGG-TA</a:t>
            </a:r>
            <a:endParaRPr lang="ru-RU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&gt;</a:t>
            </a:r>
            <a:r>
              <a:rPr lang="en-US" sz="1400" dirty="0" err="1" smtClean="0">
                <a:effectLst/>
              </a:rPr>
              <a:t>Equus</a:t>
            </a:r>
            <a:endParaRPr 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ATGGGCTGTGTGCAATGTAAGGATAAAGAAGCAACAAAACTGACAGAGGAGAGGGACGGCAGCCTGAACCAGAGCTCCGGG-TA</a:t>
            </a:r>
          </a:p>
          <a:p>
            <a:pPr algn="l"/>
            <a:endParaRPr lang="ru-RU" sz="1400" dirty="0">
              <a:latin typeface="Calibri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ctr"/>
            <a:endParaRPr lang="ru-RU" sz="2800" dirty="0">
              <a:latin typeface="Calibri" pitchFamily="34" charset="0"/>
            </a:endParaRPr>
          </a:p>
          <a:p>
            <a:pPr algn="ctr"/>
            <a:endParaRPr lang="ru-RU" sz="2800" dirty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Тестирование</a:t>
            </a:r>
            <a:endParaRPr lang="ru-RU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0"/>
            <a:ext cx="10515240" cy="225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dirty="0" smtClean="0">
                <a:solidFill>
                  <a:srgbClr val="000000"/>
                </a:solidFill>
                <a:latin typeface="Calibri Light"/>
              </a:rPr>
              <a:t>Поиск гомологий в биологических последовательностях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Pavel\AppData\Local\Temp\Rar$DRa0.510\MACSE-master\Documentation\pictures\chapter1\trans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52" y="2225617"/>
            <a:ext cx="6960096" cy="34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4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0"/>
            <a:ext cx="10515240" cy="225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dirty="0" smtClean="0">
                <a:solidFill>
                  <a:srgbClr val="000000"/>
                </a:solidFill>
                <a:latin typeface="Calibri Light"/>
              </a:rPr>
              <a:t>Задача выравнивания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ДНК предка:		…</a:t>
            </a:r>
            <a:r>
              <a:rPr lang="en-US" sz="3200" dirty="0" smtClean="0">
                <a:latin typeface="Calibri" pitchFamily="34" charset="0"/>
              </a:rPr>
              <a:t>AA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CTGAT</a:t>
            </a:r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GCA</a:t>
            </a:r>
            <a:r>
              <a:rPr lang="en-US" sz="3200" dirty="0" smtClean="0">
                <a:latin typeface="Calibri" pitchFamily="34" charset="0"/>
              </a:rPr>
              <a:t>AC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G</a:t>
            </a:r>
            <a:r>
              <a:rPr lang="en-US" sz="3200" dirty="0" smtClean="0">
                <a:latin typeface="Calibri" pitchFamily="34" charset="0"/>
              </a:rPr>
              <a:t>TGA…</a:t>
            </a:r>
          </a:p>
          <a:p>
            <a:pPr>
              <a:lnSpc>
                <a:spcPct val="90000"/>
              </a:lnSpc>
            </a:pPr>
            <a:endParaRPr lang="en-US" sz="32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ДНК потомка:		</a:t>
            </a:r>
            <a:r>
              <a:rPr lang="en-US" sz="3200" dirty="0" smtClean="0">
                <a:latin typeface="Calibri" pitchFamily="34" charset="0"/>
              </a:rPr>
              <a:t>…AA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3200" dirty="0" smtClean="0">
                <a:latin typeface="Calibri" pitchFamily="34" charset="0"/>
              </a:rPr>
              <a:t>C</a:t>
            </a:r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</a:rPr>
              <a:t>TT</a:t>
            </a:r>
            <a:r>
              <a:rPr lang="en-US" sz="3200" dirty="0" smtClean="0">
                <a:latin typeface="Calibri" pitchFamily="34" charset="0"/>
              </a:rPr>
              <a:t>TGATAC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TGA…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Выравнивание – общепринятый способ отражения </a:t>
            </a:r>
            <a:r>
              <a:rPr lang="en-US" sz="3200" dirty="0" smtClean="0">
                <a:latin typeface="Calibri" pitchFamily="34" charset="0"/>
              </a:rPr>
              <a:t>“</a:t>
            </a:r>
            <a:r>
              <a:rPr lang="ru-RU" sz="3200" dirty="0" smtClean="0">
                <a:latin typeface="Calibri" pitchFamily="34" charset="0"/>
              </a:rPr>
              <a:t>родства</a:t>
            </a:r>
            <a:r>
              <a:rPr lang="en-US" sz="3200" dirty="0" smtClean="0">
                <a:latin typeface="Calibri" pitchFamily="34" charset="0"/>
              </a:rPr>
              <a:t>”</a:t>
            </a:r>
            <a:r>
              <a:rPr lang="ru-RU" sz="3200" dirty="0" smtClean="0">
                <a:latin typeface="Calibri" pitchFamily="34" charset="0"/>
              </a:rPr>
              <a:t> двух последовательностей нуклеотидов или аминокислотных остатков </a:t>
            </a:r>
          </a:p>
          <a:p>
            <a:pPr>
              <a:lnSpc>
                <a:spcPct val="90000"/>
              </a:lnSpc>
            </a:pPr>
            <a:endParaRPr lang="ru-RU" sz="32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Seq1:	…AAAC--TGATGCAACGTGA…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Seq2:	…AATCTTTGAT---ACCTGA…</a:t>
            </a:r>
            <a:endParaRPr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015880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231904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447928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663952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879976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2252880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312024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528048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7176120" y="2216876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392144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7608168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824192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8040216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184232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/>
          </p:nvPr>
        </p:nvSpPr>
        <p:spPr>
          <a:xfrm>
            <a:off x="838080" y="2113592"/>
            <a:ext cx="5131080" cy="739344"/>
          </a:xfrm>
        </p:spPr>
        <p:txBody>
          <a:bodyPr/>
          <a:lstStyle/>
          <a:p>
            <a:pPr algn="ctr"/>
            <a:endParaRPr lang="ru-RU" sz="2800" dirty="0" smtClean="0">
              <a:latin typeface="Calibri" pitchFamily="34" charset="0"/>
            </a:endParaRPr>
          </a:p>
          <a:p>
            <a:pPr algn="ctr"/>
            <a:r>
              <a:rPr lang="ru-RU" sz="2800" dirty="0" smtClean="0">
                <a:latin typeface="Calibri" pitchFamily="34" charset="0"/>
              </a:rPr>
              <a:t>Парное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6226200" y="2113592"/>
            <a:ext cx="5131080" cy="739344"/>
          </a:xfrm>
        </p:spPr>
        <p:txBody>
          <a:bodyPr/>
          <a:lstStyle/>
          <a:p>
            <a:pPr algn="ctr"/>
            <a:r>
              <a:rPr lang="ru-RU" sz="2800" dirty="0" smtClean="0">
                <a:latin typeface="Calibri" pitchFamily="34" charset="0"/>
              </a:rPr>
              <a:t>Множественное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latin typeface="Calibri" pitchFamily="34" charset="0"/>
              </a:rPr>
              <a:t>Выравнивание</a:t>
            </a:r>
            <a:endParaRPr lang="ru-RU" sz="4400" dirty="0">
              <a:latin typeface="Calibri" pitchFamily="34" charset="0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839416" y="4509120"/>
            <a:ext cx="5131080" cy="1656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800" dirty="0" smtClean="0">
                <a:latin typeface="Calibri" pitchFamily="34" charset="0"/>
              </a:rPr>
              <a:t>Глобальное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365520" y="4509120"/>
            <a:ext cx="4915056" cy="1656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800" dirty="0" smtClean="0">
                <a:latin typeface="Calibri" pitchFamily="34" charset="0"/>
              </a:rPr>
              <a:t>Локальное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 flipH="1">
            <a:off x="3403620" y="1690560"/>
            <a:ext cx="2692080" cy="42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>
          <a:xfrm>
            <a:off x="6095700" y="1690560"/>
            <a:ext cx="2696040" cy="42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8" idx="0"/>
          </p:cNvCxnSpPr>
          <p:nvPr/>
        </p:nvCxnSpPr>
        <p:spPr>
          <a:xfrm>
            <a:off x="8791740" y="2852936"/>
            <a:ext cx="3130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</p:cNvCxnSpPr>
          <p:nvPr/>
        </p:nvCxnSpPr>
        <p:spPr>
          <a:xfrm flipH="1">
            <a:off x="3575720" y="2852936"/>
            <a:ext cx="521602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</p:cNvCxnSpPr>
          <p:nvPr/>
        </p:nvCxnSpPr>
        <p:spPr>
          <a:xfrm>
            <a:off x="3403620" y="2852936"/>
            <a:ext cx="521266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5" idx="2"/>
            <a:endCxn id="7" idx="0"/>
          </p:cNvCxnSpPr>
          <p:nvPr/>
        </p:nvCxnSpPr>
        <p:spPr>
          <a:xfrm>
            <a:off x="3403620" y="2852936"/>
            <a:ext cx="133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1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Алгоритм Смита-</a:t>
            </a:r>
            <a:r>
              <a:rPr lang="ru-RU" sz="2800" dirty="0" err="1" smtClean="0">
                <a:latin typeface="Calibri" pitchFamily="34" charset="0"/>
              </a:rPr>
              <a:t>Ватермана</a:t>
            </a:r>
            <a:endParaRPr lang="ru-RU" sz="2800" dirty="0" smtClean="0">
              <a:latin typeface="Calibri" pitchFamily="34" charset="0"/>
            </a:endParaRPr>
          </a:p>
          <a:p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Строит локальное выравнивание двух последовательностей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O(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)∙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))</a:t>
            </a:r>
            <a:endParaRPr lang="ru-RU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>
              <a:latin typeface="Calibri" pitchFamily="34" charset="0"/>
            </a:endParaRPr>
          </a:p>
          <a:p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Алгоритм </a:t>
            </a:r>
            <a:r>
              <a:rPr lang="ru-RU" sz="2800" dirty="0" err="1" smtClean="0">
                <a:latin typeface="Calibri" pitchFamily="34" charset="0"/>
              </a:rPr>
              <a:t>Нидлмана-Вунша</a:t>
            </a:r>
            <a:endParaRPr lang="ru-RU" sz="2800" dirty="0" smtClean="0">
              <a:latin typeface="Calibri" pitchFamily="34" charset="0"/>
            </a:endParaRPr>
          </a:p>
          <a:p>
            <a:endParaRPr lang="ru-RU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Строит глобальное выравнивание двух последовательностей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O(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)∙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))</a:t>
            </a:r>
            <a:endParaRPr lang="ru-RU" sz="2800" dirty="0" smtClean="0">
              <a:latin typeface="Calibri" pitchFamily="34" charset="0"/>
            </a:endParaRPr>
          </a:p>
          <a:p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Классические методы поиска гомологий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4522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</a:t>
            </a:r>
            <a:r>
              <a:rPr lang="ru-RU" sz="4400" dirty="0" err="1" smtClean="0">
                <a:latin typeface="Calibri" pitchFamily="34" charset="0"/>
              </a:rPr>
              <a:t>Нидлмана-Вунша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S(</a:t>
            </a:r>
            <a:r>
              <a:rPr lang="en-US" sz="2800" dirty="0" err="1" smtClean="0">
                <a:latin typeface="Calibri" pitchFamily="34" charset="0"/>
              </a:rPr>
              <a:t>a,b</a:t>
            </a:r>
            <a:r>
              <a:rPr lang="en-US" sz="2800" dirty="0" smtClean="0">
                <a:latin typeface="Calibri" pitchFamily="34" charset="0"/>
              </a:rPr>
              <a:t>) –</a:t>
            </a:r>
            <a:r>
              <a:rPr lang="ru-RU" sz="2800" dirty="0" smtClean="0">
                <a:latin typeface="Calibri" pitchFamily="34" charset="0"/>
              </a:rPr>
              <a:t> похожесть символов </a:t>
            </a:r>
            <a:r>
              <a:rPr lang="en-US" sz="2800" dirty="0" smtClean="0">
                <a:latin typeface="Calibri" pitchFamily="34" charset="0"/>
              </a:rPr>
              <a:t>a </a:t>
            </a:r>
            <a:r>
              <a:rPr lang="ru-RU" sz="2800" dirty="0" smtClean="0">
                <a:latin typeface="Calibri" pitchFamily="34" charset="0"/>
              </a:rPr>
              <a:t>и </a:t>
            </a:r>
            <a:r>
              <a:rPr lang="en-US" sz="2800" dirty="0" smtClean="0">
                <a:latin typeface="Calibri" pitchFamily="34" charset="0"/>
              </a:rPr>
              <a:t>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Линейный штраф за разрыв </a:t>
            </a:r>
            <a:r>
              <a:rPr lang="en-US" sz="2800" dirty="0" smtClean="0">
                <a:latin typeface="Calibri" pitchFamily="34" charset="0"/>
              </a:rPr>
              <a:t>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ru-RU" sz="2800" dirty="0" smtClean="0">
                <a:latin typeface="Calibri" pitchFamily="34" charset="0"/>
              </a:rPr>
              <a:t>Базис: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</a:t>
            </a:r>
            <a:r>
              <a:rPr lang="en-US" sz="2800" baseline="-25000" dirty="0" smtClean="0">
                <a:latin typeface="Calibri" pitchFamily="34" charset="0"/>
              </a:rPr>
              <a:t>0</a:t>
            </a:r>
            <a:r>
              <a:rPr lang="en-US" sz="2800" baseline="-25000" dirty="0">
                <a:latin typeface="Calibri" pitchFamily="34" charset="0"/>
              </a:rPr>
              <a:t>,</a:t>
            </a:r>
            <a:r>
              <a:rPr lang="en-US" sz="2800" baseline="-25000" dirty="0" smtClean="0">
                <a:latin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</a:rPr>
              <a:t> = d ∙ j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</a:t>
            </a:r>
            <a:r>
              <a:rPr lang="en-US" sz="2800" baseline="-25000" dirty="0" smtClean="0">
                <a:latin typeface="Calibri" pitchFamily="34" charset="0"/>
              </a:rPr>
              <a:t>i,0</a:t>
            </a:r>
            <a:r>
              <a:rPr lang="en-US" sz="2800" dirty="0" smtClean="0">
                <a:latin typeface="Calibri" pitchFamily="34" charset="0"/>
              </a:rPr>
              <a:t> = d ∙ i</a:t>
            </a:r>
          </a:p>
          <a:p>
            <a:r>
              <a:rPr lang="ru-RU" sz="2800" dirty="0" smtClean="0">
                <a:latin typeface="Calibri" pitchFamily="34" charset="0"/>
              </a:rPr>
              <a:t>Итерационная формула:</a:t>
            </a:r>
          </a:p>
          <a:p>
            <a:endParaRPr lang="ru-RU" dirty="0"/>
          </a:p>
        </p:txBody>
      </p:sp>
      <p:pic>
        <p:nvPicPr>
          <p:cNvPr id="2050" name="Picture 2" descr="C:\Users\Pavel\AppData\Local\Temp\Rar$DRa0.978\MACSE-master\Documentation\pictures\chapter1\Replace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916832"/>
            <a:ext cx="4218316" cy="227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714155"/>
            <a:ext cx="5838662" cy="21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48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551384" y="2492896"/>
            <a:ext cx="10515240" cy="13255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Смита-</a:t>
            </a:r>
            <a:r>
              <a:rPr lang="ru-RU" sz="4400" dirty="0" err="1" smtClean="0">
                <a:latin typeface="Calibri" pitchFamily="34" charset="0"/>
              </a:rPr>
              <a:t>Ватермана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3074" name="Picture 2" descr="C:\Users\Pavel\Pictures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72816"/>
            <a:ext cx="937418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8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551384" y="2492896"/>
            <a:ext cx="5832648" cy="1325520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Сложность алгоритма для </a:t>
            </a:r>
            <a:r>
              <a:rPr lang="en-US" sz="2800" dirty="0" smtClean="0">
                <a:latin typeface="Calibri" pitchFamily="34" charset="0"/>
              </a:rPr>
              <a:t>n-</a:t>
            </a:r>
            <a:r>
              <a:rPr lang="ru-RU" sz="2800" dirty="0" smtClean="0">
                <a:latin typeface="Calibri" pitchFamily="34" charset="0"/>
              </a:rPr>
              <a:t>мерного случая: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Множественное выравнивание Выравнивание в кубе</a:t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4098" name="Picture 2" descr="C:\Users\Pavel\AppData\Local\Temp\Rar$DRa0.729\MACSE-master\Documentation\pictures\chapter1\cu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03" y="2204864"/>
            <a:ext cx="3935343" cy="401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005064"/>
            <a:ext cx="4769496" cy="11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9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/>
          </p:nvPr>
        </p:nvSpPr>
        <p:spPr>
          <a:xfrm>
            <a:off x="838080" y="2492896"/>
            <a:ext cx="10515240" cy="368362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9416" y="620688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Выравнивание выравниваний</a:t>
            </a:r>
            <a:r>
              <a:rPr lang="en-US" sz="4400" dirty="0" smtClean="0">
                <a:latin typeface="Calibri" pitchFamily="34" charset="0"/>
              </a:rPr>
              <a:t> </a:t>
            </a:r>
            <a:br>
              <a:rPr lang="en-US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</a:t>
            </a:r>
            <a:r>
              <a:rPr lang="en-US" sz="4400" dirty="0" err="1" smtClean="0">
                <a:latin typeface="Calibri" pitchFamily="34" charset="0"/>
              </a:rPr>
              <a:t>Clustal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5122" name="Picture 2" descr="C:\Users\Pavel\AppData\Local\Temp\Rar$DRa0.162\MACSE-master\Documentation\pictures\chapter1\Clus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789040"/>
            <a:ext cx="7565791" cy="25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64764"/>
            <a:ext cx="965993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58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436</Words>
  <Application>Microsoft Office PowerPoint</Application>
  <PresentationFormat>Произвольный</PresentationFormat>
  <Paragraphs>139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Выравнивание</vt:lpstr>
      <vt:lpstr>Классические методы поиска гомологий</vt:lpstr>
      <vt:lpstr> Алгоритм Нидлмана-Вунша </vt:lpstr>
      <vt:lpstr> Алгоритм Смита-Ватермана </vt:lpstr>
      <vt:lpstr> Множественное выравнивание Выравнивание в кубе </vt:lpstr>
      <vt:lpstr> Выравнивание выравниваний  Алгоритм Clustal </vt:lpstr>
      <vt:lpstr> Открытые рамки считывания </vt:lpstr>
      <vt:lpstr>Трёхступенчатый подход</vt:lpstr>
      <vt:lpstr>Двухуровневое выравнивание</vt:lpstr>
      <vt:lpstr>MACSE</vt:lpstr>
      <vt:lpstr>Общая схема работы алгоритма</vt:lpstr>
      <vt:lpstr>Чтение и разбор входного потока</vt:lpstr>
      <vt:lpstr>Алгоритм кластеризации UPGMA</vt:lpstr>
      <vt:lpstr>Объединение профилей</vt:lpstr>
      <vt:lpstr>Тестирование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Павел Батусов</cp:lastModifiedBy>
  <cp:revision>60</cp:revision>
  <dcterms:modified xsi:type="dcterms:W3CDTF">2015-05-19T00:20:49Z</dcterms:modified>
</cp:coreProperties>
</file>