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58" r:id="rId5"/>
    <p:sldId id="259" r:id="rId6"/>
    <p:sldId id="268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54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Рисунок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Рисунок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6000">
                <a:solidFill>
                  <a:srgbClr val="000000"/>
                </a:solidFill>
                <a:latin typeface="Calibri Light"/>
              </a:rPr>
              <a:t>Click to edit the title text formatОбразец заголовка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10/10/14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CCC8910-08DF-4AA8-A3F3-3A494E725C3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>
                <a:solidFill>
                  <a:srgbClr val="000000"/>
                </a:solidFill>
                <a:latin typeface="Calibri Light"/>
              </a:rPr>
              <a:t>Click to edit the title text formatОбразец заголовка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10/10/14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BD99CC-ABFB-4ED5-8596-DB7D09EC6CB0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06640" y="1262248"/>
            <a:ext cx="9978480" cy="2382776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4800" dirty="0" smtClean="0">
                <a:solidFill>
                  <a:srgbClr val="000000"/>
                </a:solidFill>
                <a:latin typeface="Calibri Light"/>
              </a:rPr>
              <a:t>Множественное выравнивание кодирующих последовательностей с учётом сдвигов рамки считывания</a:t>
            </a:r>
            <a:endParaRPr sz="4800" dirty="0"/>
          </a:p>
        </p:txBody>
      </p:sp>
      <p:sp>
        <p:nvSpPr>
          <p:cNvPr id="79" name="TextShape 2"/>
          <p:cNvSpPr txBox="1"/>
          <p:nvPr/>
        </p:nvSpPr>
        <p:spPr>
          <a:xfrm>
            <a:off x="1523880" y="5014080"/>
            <a:ext cx="9143640" cy="1655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Студент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Батусов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П. В.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Руководитель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ru-RU" sz="2400" dirty="0" err="1" smtClean="0">
                <a:solidFill>
                  <a:srgbClr val="000000"/>
                </a:solidFill>
                <a:latin typeface="Calibri"/>
              </a:rPr>
              <a:t>Страшнов</a:t>
            </a:r>
            <a:r>
              <a:rPr lang="ru-RU" sz="2400" dirty="0" smtClean="0">
                <a:solidFill>
                  <a:srgbClr val="000000"/>
                </a:solidFill>
                <a:latin typeface="Calibri"/>
              </a:rPr>
              <a:t> П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В.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/>
          </p:nvPr>
        </p:nvSpPr>
        <p:spPr>
          <a:xfrm>
            <a:off x="838080" y="2492896"/>
            <a:ext cx="10515240" cy="368362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86407" y="342393"/>
            <a:ext cx="10515240" cy="1325520"/>
          </a:xfrm>
        </p:spPr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Открытые рамки считывания</a:t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6146" name="Picture 2" descr="C:\Users\Pavel\Pictures\4823108_f5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88840"/>
            <a:ext cx="6681192" cy="447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18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080" y="260648"/>
            <a:ext cx="10515240" cy="1325520"/>
          </a:xfrm>
        </p:spPr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Трёхступенчатый подход</a:t>
            </a:r>
            <a:endParaRPr lang="ru-RU" sz="4400" dirty="0" smtClean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>
          <a:xfrm>
            <a:off x="838080" y="1700808"/>
            <a:ext cx="10515240" cy="4771792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Идея алгоритма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Трансляция исходной последовательности нуклеотидов по всем возможным рамкам считывания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Выравнивание последовательности аминокислот </a:t>
            </a:r>
            <a:r>
              <a:rPr lang="en-US" sz="2800" dirty="0" smtClean="0">
                <a:latin typeface="Calibri" pitchFamily="34" charset="0"/>
              </a:rPr>
              <a:t>«</a:t>
            </a:r>
            <a:r>
              <a:rPr lang="ru-RU" sz="2800" dirty="0" smtClean="0">
                <a:latin typeface="Calibri" pitchFamily="34" charset="0"/>
              </a:rPr>
              <a:t>классическими» алгоритмами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Трансляция полученного белка обратно в последовательность нуклеотидов</a:t>
            </a:r>
          </a:p>
          <a:p>
            <a:r>
              <a:rPr lang="ru-RU" sz="2800" dirty="0" smtClean="0">
                <a:latin typeface="Calibri" pitchFamily="34" charset="0"/>
              </a:rPr>
              <a:t>Проблемы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Алгоритм не учитывает возможные изменения рамки считывания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Невозможность расширения до задачи множественного выравнивания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8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Двухуровневое выравнивание</a:t>
            </a:r>
            <a:endParaRPr lang="ru-RU" sz="4400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Идея алгоритма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>
                <a:latin typeface="Calibri" pitchFamily="34" charset="0"/>
              </a:rPr>
              <a:t>штраф за выравнивание </a:t>
            </a:r>
            <a:r>
              <a:rPr lang="ru-RU" sz="2800" dirty="0" smtClean="0">
                <a:latin typeface="Calibri" pitchFamily="34" charset="0"/>
              </a:rPr>
              <a:t>является </a:t>
            </a:r>
            <a:r>
              <a:rPr lang="ru-RU" sz="2800" dirty="0">
                <a:latin typeface="Calibri" pitchFamily="34" charset="0"/>
              </a:rPr>
              <a:t>сочетанием двух штрафов: на аминокислотном и нуклеотидном </a:t>
            </a:r>
            <a:r>
              <a:rPr lang="ru-RU" sz="2800" dirty="0" smtClean="0">
                <a:latin typeface="Calibri" pitchFamily="34" charset="0"/>
              </a:rPr>
              <a:t>уровнях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err="1">
                <a:latin typeface="Calibri" pitchFamily="34" charset="0"/>
              </a:rPr>
              <a:t>инсерции</a:t>
            </a:r>
            <a:r>
              <a:rPr lang="ru-RU" sz="2800" dirty="0">
                <a:latin typeface="Calibri" pitchFamily="34" charset="0"/>
              </a:rPr>
              <a:t> допустимы только на аминокислотном уровне (запрет на сдвиг рамки считывания)</a:t>
            </a:r>
            <a:endParaRPr lang="en-US" sz="2800" dirty="0" smtClean="0">
              <a:latin typeface="Calibri" pitchFamily="34" charset="0"/>
            </a:endParaRPr>
          </a:p>
          <a:p>
            <a:endParaRPr lang="ru-RU" sz="2800" dirty="0" smtClean="0">
              <a:latin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</a:rPr>
              <a:t>Проблемы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Высокая вычислительная сложность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800" dirty="0" smtClean="0">
              <a:latin typeface="Calibri" pitchFamily="34" charset="0"/>
            </a:endParaRPr>
          </a:p>
          <a:p>
            <a:endParaRPr lang="ru-RU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44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libri" pitchFamily="34" charset="0"/>
              </a:rPr>
              <a:t>MACSE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4681856" cy="4350960"/>
          </a:xfrm>
        </p:spPr>
        <p:txBody>
          <a:bodyPr/>
          <a:lstStyle/>
          <a:p>
            <a:r>
              <a:rPr lang="ru-RU" sz="2400" dirty="0" smtClean="0">
                <a:latin typeface="Calibri" pitchFamily="34" charset="0"/>
              </a:rPr>
              <a:t>Алгоритм основан на идее двухуровневого выравнивания, но имеет меньшую вычислительную сложность и позволяет строить множественные выравнивания, с учетом открытых рамок считывания.</a:t>
            </a:r>
          </a:p>
          <a:p>
            <a:endParaRPr lang="ru-RU" sz="2400" dirty="0" smtClean="0">
              <a:latin typeface="Calibri" pitchFamily="34" charset="0"/>
            </a:endParaRPr>
          </a:p>
          <a:p>
            <a:r>
              <a:rPr lang="ru-RU" sz="2400" dirty="0">
                <a:latin typeface="Calibri" pitchFamily="34" charset="0"/>
              </a:rPr>
              <a:t>MACSE производит выравнивание выравниваний, выбирая порядок через дерево-подсказку, как и алгоритм </a:t>
            </a:r>
            <a:r>
              <a:rPr lang="ru-RU" sz="2400" dirty="0" err="1">
                <a:latin typeface="Calibri" pitchFamily="34" charset="0"/>
              </a:rPr>
              <a:t>Clustal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r>
              <a:rPr lang="ru-RU" sz="2400" dirty="0" smtClean="0">
                <a:latin typeface="Calibri" pitchFamily="34" charset="0"/>
              </a:rPr>
              <a:t> </a:t>
            </a:r>
            <a:endParaRPr lang="ru-RU" sz="24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76664" cy="514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278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01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0"/>
            <a:ext cx="10515240" cy="2252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dirty="0" smtClean="0">
                <a:solidFill>
                  <a:srgbClr val="000000"/>
                </a:solidFill>
                <a:latin typeface="Calibri Light"/>
              </a:rPr>
              <a:t>Поиск гомологий в биологических последовательностях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Pavel\AppData\Local\Temp\Rar$DRa0.510\MACSE-master\Documentation\pictures\chapter1\trans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52" y="2225617"/>
            <a:ext cx="6960096" cy="34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46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0"/>
            <a:ext cx="10515240" cy="22528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4400" dirty="0" smtClean="0">
                <a:solidFill>
                  <a:srgbClr val="000000"/>
                </a:solidFill>
                <a:latin typeface="Calibri Light"/>
              </a:rPr>
              <a:t>Задача выравнивания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200" dirty="0" smtClean="0">
                <a:latin typeface="Calibri" pitchFamily="34" charset="0"/>
              </a:rPr>
              <a:t>ДНК предка:		…</a:t>
            </a:r>
            <a:r>
              <a:rPr lang="en-US" sz="3200" dirty="0" smtClean="0">
                <a:latin typeface="Calibri" pitchFamily="34" charset="0"/>
              </a:rPr>
              <a:t>AA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CTGAT</a:t>
            </a:r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GCA</a:t>
            </a:r>
            <a:r>
              <a:rPr lang="en-US" sz="3200" dirty="0" smtClean="0">
                <a:latin typeface="Calibri" pitchFamily="34" charset="0"/>
              </a:rPr>
              <a:t>AC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G</a:t>
            </a:r>
            <a:r>
              <a:rPr lang="en-US" sz="3200" dirty="0" smtClean="0">
                <a:latin typeface="Calibri" pitchFamily="34" charset="0"/>
              </a:rPr>
              <a:t>TGA…</a:t>
            </a:r>
          </a:p>
          <a:p>
            <a:pPr>
              <a:lnSpc>
                <a:spcPct val="90000"/>
              </a:lnSpc>
            </a:pPr>
            <a:endParaRPr lang="en-US" sz="32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Calibri" pitchFamily="34" charset="0"/>
              </a:rPr>
              <a:t>ДНК потомка:		</a:t>
            </a:r>
            <a:r>
              <a:rPr lang="en-US" sz="3200" dirty="0" smtClean="0">
                <a:latin typeface="Calibri" pitchFamily="34" charset="0"/>
              </a:rPr>
              <a:t>…AA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3200" dirty="0" smtClean="0">
                <a:latin typeface="Calibri" pitchFamily="34" charset="0"/>
              </a:rPr>
              <a:t>C</a:t>
            </a:r>
            <a:r>
              <a:rPr lang="en-US" sz="3200" dirty="0" smtClean="0">
                <a:solidFill>
                  <a:srgbClr val="FFC000"/>
                </a:solidFill>
                <a:latin typeface="Calibri" pitchFamily="34" charset="0"/>
              </a:rPr>
              <a:t>TT</a:t>
            </a:r>
            <a:r>
              <a:rPr lang="en-US" sz="3200" dirty="0" smtClean="0">
                <a:latin typeface="Calibri" pitchFamily="34" charset="0"/>
              </a:rPr>
              <a:t>TGATAC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sz="3200" dirty="0" smtClean="0">
                <a:latin typeface="Calibri" pitchFamily="34" charset="0"/>
              </a:rPr>
              <a:t>TGA…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Calibri" pitchFamily="34" charset="0"/>
              </a:rPr>
              <a:t>Выравнивание – общепринятый способ отражения </a:t>
            </a:r>
            <a:r>
              <a:rPr lang="en-US" sz="3200" dirty="0" smtClean="0">
                <a:latin typeface="Calibri" pitchFamily="34" charset="0"/>
              </a:rPr>
              <a:t>“</a:t>
            </a:r>
            <a:r>
              <a:rPr lang="ru-RU" sz="3200" dirty="0" smtClean="0">
                <a:latin typeface="Calibri" pitchFamily="34" charset="0"/>
              </a:rPr>
              <a:t>родства</a:t>
            </a:r>
            <a:r>
              <a:rPr lang="en-US" sz="3200" dirty="0" smtClean="0">
                <a:latin typeface="Calibri" pitchFamily="34" charset="0"/>
              </a:rPr>
              <a:t>”</a:t>
            </a:r>
            <a:r>
              <a:rPr lang="ru-RU" sz="3200" dirty="0" smtClean="0">
                <a:latin typeface="Calibri" pitchFamily="34" charset="0"/>
              </a:rPr>
              <a:t> двух последовательностей нуклеотидов или аминокислотных остатков </a:t>
            </a:r>
          </a:p>
          <a:p>
            <a:pPr>
              <a:lnSpc>
                <a:spcPct val="90000"/>
              </a:lnSpc>
            </a:pPr>
            <a:endParaRPr lang="ru-RU" sz="3200" dirty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Seq1:	…AAAC--TGATGCAACGTGA…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Seq2:	…AATCTTTGAT---ACCTGA…</a:t>
            </a:r>
            <a:endParaRPr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015880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231904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447928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663952" y="2276872"/>
            <a:ext cx="0" cy="45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879976" y="2276872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96000" y="2252880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312024" y="2276872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528048" y="2276872"/>
            <a:ext cx="288032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7176120" y="2216876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7392144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7608168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824192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8040216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8184232" y="2204864"/>
            <a:ext cx="216024" cy="52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/>
          </p:nvPr>
        </p:nvSpPr>
        <p:spPr>
          <a:xfrm>
            <a:off x="838080" y="2113592"/>
            <a:ext cx="5131080" cy="739344"/>
          </a:xfrm>
        </p:spPr>
        <p:txBody>
          <a:bodyPr/>
          <a:lstStyle/>
          <a:p>
            <a:pPr algn="ctr"/>
            <a:endParaRPr lang="ru-RU" sz="2800" dirty="0" smtClean="0">
              <a:latin typeface="Calibri" pitchFamily="34" charset="0"/>
            </a:endParaRPr>
          </a:p>
          <a:p>
            <a:pPr algn="ctr"/>
            <a:r>
              <a:rPr lang="ru-RU" sz="2800" dirty="0" smtClean="0">
                <a:latin typeface="Calibri" pitchFamily="34" charset="0"/>
              </a:rPr>
              <a:t>Парное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/>
          </p:nvPr>
        </p:nvSpPr>
        <p:spPr>
          <a:xfrm>
            <a:off x="6226200" y="2113592"/>
            <a:ext cx="5131080" cy="739344"/>
          </a:xfrm>
        </p:spPr>
        <p:txBody>
          <a:bodyPr/>
          <a:lstStyle/>
          <a:p>
            <a:pPr algn="ctr"/>
            <a:r>
              <a:rPr lang="ru-RU" sz="2800" dirty="0" smtClean="0">
                <a:latin typeface="Calibri" pitchFamily="34" charset="0"/>
              </a:rPr>
              <a:t>Множественное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latin typeface="Calibri" pitchFamily="34" charset="0"/>
              </a:rPr>
              <a:t>Выравнивание</a:t>
            </a:r>
            <a:endParaRPr lang="ru-RU" sz="4400" dirty="0">
              <a:latin typeface="Calibri" pitchFamily="34" charset="0"/>
            </a:endParaRPr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839416" y="4509120"/>
            <a:ext cx="5131080" cy="16561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800" dirty="0" smtClean="0">
                <a:latin typeface="Calibri" pitchFamily="34" charset="0"/>
              </a:rPr>
              <a:t>Глобальное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365520" y="4509120"/>
            <a:ext cx="4915056" cy="16561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800" dirty="0" smtClean="0">
                <a:latin typeface="Calibri" pitchFamily="34" charset="0"/>
              </a:rPr>
              <a:t>Локальное</a:t>
            </a:r>
            <a:endParaRPr lang="en-US" sz="2800" dirty="0" smtClean="0">
              <a:latin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ru-RU" sz="2800" dirty="0">
              <a:latin typeface="Calibri" pitchFamily="34" charset="0"/>
            </a:endParaRPr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 flipH="1">
            <a:off x="3403620" y="1690560"/>
            <a:ext cx="2692080" cy="423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2"/>
            <a:endCxn id="6" idx="0"/>
          </p:cNvCxnSpPr>
          <p:nvPr/>
        </p:nvCxnSpPr>
        <p:spPr>
          <a:xfrm>
            <a:off x="6095700" y="1690560"/>
            <a:ext cx="2696040" cy="423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8" idx="0"/>
          </p:cNvCxnSpPr>
          <p:nvPr/>
        </p:nvCxnSpPr>
        <p:spPr>
          <a:xfrm>
            <a:off x="8791740" y="2852936"/>
            <a:ext cx="3130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2"/>
          </p:cNvCxnSpPr>
          <p:nvPr/>
        </p:nvCxnSpPr>
        <p:spPr>
          <a:xfrm flipH="1">
            <a:off x="3575720" y="2852936"/>
            <a:ext cx="521602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</p:cNvCxnSpPr>
          <p:nvPr/>
        </p:nvCxnSpPr>
        <p:spPr>
          <a:xfrm>
            <a:off x="3403620" y="2852936"/>
            <a:ext cx="521266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5" idx="2"/>
            <a:endCxn id="7" idx="0"/>
          </p:cNvCxnSpPr>
          <p:nvPr/>
        </p:nvCxnSpPr>
        <p:spPr>
          <a:xfrm>
            <a:off x="3403620" y="2852936"/>
            <a:ext cx="133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17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>Классические методы поиска гомологий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Алгоритм Смита-</a:t>
            </a:r>
            <a:r>
              <a:rPr lang="ru-RU" sz="2800" dirty="0" err="1" smtClean="0">
                <a:latin typeface="Calibri" pitchFamily="34" charset="0"/>
              </a:rPr>
              <a:t>Ватермана</a:t>
            </a:r>
            <a:endParaRPr lang="ru-RU" sz="2800" dirty="0" smtClean="0">
              <a:latin typeface="Calibri" pitchFamily="34" charset="0"/>
            </a:endParaRPr>
          </a:p>
          <a:p>
            <a:endParaRPr lang="en-US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Строит локальное выравнивание двух последовательностей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O(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</a:rPr>
              <a:t>)∙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</a:rPr>
              <a:t>))</a:t>
            </a:r>
            <a:endParaRPr lang="ru-RU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ru-RU" sz="2800" dirty="0" smtClean="0">
              <a:latin typeface="Calibri" pitchFamily="34" charset="0"/>
            </a:endParaRPr>
          </a:p>
          <a:p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Алгоритм </a:t>
            </a:r>
            <a:r>
              <a:rPr lang="ru-RU" sz="2800" dirty="0" err="1" smtClean="0">
                <a:latin typeface="Calibri" pitchFamily="34" charset="0"/>
              </a:rPr>
              <a:t>Нидлмана-Вунша</a:t>
            </a:r>
            <a:endParaRPr lang="ru-RU" sz="2800" dirty="0" smtClean="0">
              <a:latin typeface="Calibri" pitchFamily="34" charset="0"/>
            </a:endParaRPr>
          </a:p>
          <a:p>
            <a:endParaRPr lang="ru-RU" sz="28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Строит глобальное выравнивание двух последовательностей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O(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</a:rPr>
              <a:t>)∙</a:t>
            </a:r>
            <a:r>
              <a:rPr lang="en-US" sz="2800" i="1" dirty="0" err="1" smtClean="0">
                <a:latin typeface="Calibri" pitchFamily="34" charset="0"/>
              </a:rPr>
              <a:t>len</a:t>
            </a:r>
            <a:r>
              <a:rPr lang="en-US" sz="2800" dirty="0" smtClean="0">
                <a:latin typeface="Calibri" pitchFamily="34" charset="0"/>
              </a:rPr>
              <a:t>(S</a:t>
            </a:r>
            <a:r>
              <a:rPr lang="en-US" sz="2800" baseline="-25000" dirty="0" smtClean="0">
                <a:latin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</a:rPr>
              <a:t>))</a:t>
            </a:r>
            <a:endParaRPr lang="ru-RU" sz="2800" dirty="0" smtClean="0">
              <a:latin typeface="Calibri" pitchFamily="34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5227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Алгоритм </a:t>
            </a:r>
            <a:r>
              <a:rPr lang="ru-RU" sz="4400" dirty="0" err="1" smtClean="0">
                <a:latin typeface="Calibri" pitchFamily="34" charset="0"/>
              </a:rPr>
              <a:t>Нидлмана-Вунша</a:t>
            </a:r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S(</a:t>
            </a:r>
            <a:r>
              <a:rPr lang="en-US" sz="2800" dirty="0" err="1" smtClean="0">
                <a:latin typeface="Calibri" pitchFamily="34" charset="0"/>
              </a:rPr>
              <a:t>a,b</a:t>
            </a:r>
            <a:r>
              <a:rPr lang="en-US" sz="2800" dirty="0" smtClean="0">
                <a:latin typeface="Calibri" pitchFamily="34" charset="0"/>
              </a:rPr>
              <a:t>) –</a:t>
            </a:r>
            <a:r>
              <a:rPr lang="ru-RU" sz="2800" dirty="0" smtClean="0">
                <a:latin typeface="Calibri" pitchFamily="34" charset="0"/>
              </a:rPr>
              <a:t> похожесть символов </a:t>
            </a:r>
            <a:r>
              <a:rPr lang="en-US" sz="2800" dirty="0" smtClean="0">
                <a:latin typeface="Calibri" pitchFamily="34" charset="0"/>
              </a:rPr>
              <a:t>a </a:t>
            </a:r>
            <a:r>
              <a:rPr lang="ru-RU" sz="2800" dirty="0" smtClean="0">
                <a:latin typeface="Calibri" pitchFamily="34" charset="0"/>
              </a:rPr>
              <a:t>и </a:t>
            </a:r>
            <a:r>
              <a:rPr lang="en-US" sz="2800" dirty="0" smtClean="0">
                <a:latin typeface="Calibri" pitchFamily="34" charset="0"/>
              </a:rPr>
              <a:t>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latin typeface="Calibri" pitchFamily="34" charset="0"/>
              </a:rPr>
              <a:t>Линейный </a:t>
            </a:r>
            <a:r>
              <a:rPr lang="ru-RU" sz="2800" dirty="0" smtClean="0">
                <a:latin typeface="Calibri" pitchFamily="34" charset="0"/>
              </a:rPr>
              <a:t>штраф за разрыв </a:t>
            </a:r>
            <a:r>
              <a:rPr lang="en-US" sz="2800" dirty="0" smtClean="0">
                <a:latin typeface="Calibri" pitchFamily="34" charset="0"/>
              </a:rPr>
              <a:t>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ru-RU" sz="2800" dirty="0" smtClean="0">
                <a:latin typeface="Calibri" pitchFamily="34" charset="0"/>
              </a:rPr>
              <a:t>Базис</a:t>
            </a:r>
            <a:r>
              <a:rPr lang="ru-RU" sz="2800" dirty="0" smtClean="0">
                <a:latin typeface="Calibri" pitchFamily="34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F</a:t>
            </a:r>
            <a:r>
              <a:rPr lang="en-US" sz="2800" baseline="-25000" dirty="0" smtClean="0">
                <a:latin typeface="Calibri" pitchFamily="34" charset="0"/>
              </a:rPr>
              <a:t>0</a:t>
            </a:r>
            <a:r>
              <a:rPr lang="en-US" sz="2800" baseline="-25000" dirty="0">
                <a:latin typeface="Calibri" pitchFamily="34" charset="0"/>
              </a:rPr>
              <a:t>,</a:t>
            </a:r>
            <a:r>
              <a:rPr lang="en-US" sz="2800" baseline="-25000" dirty="0" smtClean="0">
                <a:latin typeface="Calibri" pitchFamily="34" charset="0"/>
              </a:rPr>
              <a:t>j</a:t>
            </a:r>
            <a:r>
              <a:rPr lang="en-US" sz="2800" dirty="0" smtClean="0">
                <a:latin typeface="Calibri" pitchFamily="34" charset="0"/>
              </a:rPr>
              <a:t> = d ∙ j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F</a:t>
            </a:r>
            <a:r>
              <a:rPr lang="en-US" sz="2800" baseline="-25000" dirty="0" smtClean="0">
                <a:latin typeface="Calibri" pitchFamily="34" charset="0"/>
              </a:rPr>
              <a:t>i,0</a:t>
            </a:r>
            <a:r>
              <a:rPr lang="en-US" sz="2800" dirty="0" smtClean="0">
                <a:latin typeface="Calibri" pitchFamily="34" charset="0"/>
              </a:rPr>
              <a:t> = d ∙ i</a:t>
            </a:r>
          </a:p>
          <a:p>
            <a:r>
              <a:rPr lang="ru-RU" sz="2800" dirty="0" smtClean="0">
                <a:latin typeface="Calibri" pitchFamily="34" charset="0"/>
              </a:rPr>
              <a:t>Итерационная формула:</a:t>
            </a:r>
          </a:p>
          <a:p>
            <a:endParaRPr lang="ru-RU" dirty="0"/>
          </a:p>
        </p:txBody>
      </p:sp>
      <p:pic>
        <p:nvPicPr>
          <p:cNvPr id="2050" name="Picture 2" descr="C:\Users\Pavel\AppData\Local\Temp\Rar$DRa0.978\MACSE-master\Documentation\pictures\chapter1\Replace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916832"/>
            <a:ext cx="4218316" cy="227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vel\Picture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4714155"/>
            <a:ext cx="5838662" cy="21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48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/>
          </p:nvPr>
        </p:nvSpPr>
        <p:spPr>
          <a:xfrm>
            <a:off x="551384" y="2492896"/>
            <a:ext cx="10515240" cy="13255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Алгоритм Смита-</a:t>
            </a:r>
            <a:r>
              <a:rPr lang="ru-RU" sz="4400" dirty="0" err="1" smtClean="0">
                <a:latin typeface="Calibri" pitchFamily="34" charset="0"/>
              </a:rPr>
              <a:t>Ватермана</a:t>
            </a:r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3074" name="Picture 2" descr="C:\Users\Pavel\Pictures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772816"/>
            <a:ext cx="9374188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8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/>
          </p:nvPr>
        </p:nvSpPr>
        <p:spPr>
          <a:xfrm>
            <a:off x="551384" y="2492896"/>
            <a:ext cx="5832648" cy="1325520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Сложность алгоритма для </a:t>
            </a:r>
            <a:r>
              <a:rPr lang="en-US" sz="2800" dirty="0" smtClean="0">
                <a:latin typeface="Calibri" pitchFamily="34" charset="0"/>
              </a:rPr>
              <a:t>n-</a:t>
            </a:r>
            <a:r>
              <a:rPr lang="ru-RU" sz="2800" dirty="0" smtClean="0">
                <a:latin typeface="Calibri" pitchFamily="34" charset="0"/>
              </a:rPr>
              <a:t>мерного случая: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Множественное выравнивание Выравнивание в кубе</a:t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4098" name="Picture 2" descr="C:\Users\Pavel\AppData\Local\Temp\Rar$DRa0.729\MACSE-master\Documentation\pictures\chapter1\cu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03" y="2204864"/>
            <a:ext cx="3935343" cy="401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vel\Picture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4005064"/>
            <a:ext cx="4769496" cy="11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9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/>
          </p:nvPr>
        </p:nvSpPr>
        <p:spPr>
          <a:xfrm>
            <a:off x="838080" y="2492896"/>
            <a:ext cx="10515240" cy="368362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9416" y="620688"/>
            <a:ext cx="10515240" cy="1325520"/>
          </a:xfrm>
        </p:spPr>
        <p:txBody>
          <a:bodyPr/>
          <a:lstStyle/>
          <a:p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Выравнивание выравниваний</a:t>
            </a:r>
            <a:r>
              <a:rPr lang="en-US" sz="4400" dirty="0" smtClean="0">
                <a:latin typeface="Calibri" pitchFamily="34" charset="0"/>
              </a:rPr>
              <a:t> </a:t>
            </a:r>
            <a:br>
              <a:rPr lang="en-US" sz="4400" dirty="0" smtClean="0">
                <a:latin typeface="Calibri" pitchFamily="34" charset="0"/>
              </a:rPr>
            </a:br>
            <a:r>
              <a:rPr lang="ru-RU" sz="4400" dirty="0" smtClean="0">
                <a:latin typeface="Calibri" pitchFamily="34" charset="0"/>
              </a:rPr>
              <a:t>Алгоритм </a:t>
            </a:r>
            <a:r>
              <a:rPr lang="en-US" sz="4400" dirty="0" err="1" smtClean="0">
                <a:latin typeface="Calibri" pitchFamily="34" charset="0"/>
              </a:rPr>
              <a:t>Clustal</a:t>
            </a:r>
            <a:r>
              <a:rPr lang="ru-RU" sz="4400" dirty="0" smtClean="0">
                <a:latin typeface="Calibri" pitchFamily="34" charset="0"/>
              </a:rPr>
              <a:t/>
            </a:r>
            <a:br>
              <a:rPr lang="ru-RU" sz="4400" dirty="0" smtClean="0">
                <a:latin typeface="Calibri" pitchFamily="34" charset="0"/>
              </a:rPr>
            </a:br>
            <a:endParaRPr lang="ru-RU" sz="4400" dirty="0">
              <a:latin typeface="Calibri" pitchFamily="34" charset="0"/>
            </a:endParaRPr>
          </a:p>
        </p:txBody>
      </p:sp>
      <p:pic>
        <p:nvPicPr>
          <p:cNvPr id="5122" name="Picture 2" descr="C:\Users\Pavel\AppData\Local\Temp\Rar$DRa0.162\MACSE-master\Documentation\pictures\chapter1\Clus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789040"/>
            <a:ext cx="7565791" cy="25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avel\Picture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264764"/>
            <a:ext cx="9659937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958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217</Words>
  <Application>Microsoft Office PowerPoint</Application>
  <PresentationFormat>Произвольный</PresentationFormat>
  <Paragraphs>73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Выравнивание</vt:lpstr>
      <vt:lpstr>Классические методы поиска гомологий</vt:lpstr>
      <vt:lpstr> Алгоритм Нидлмана-Вунша </vt:lpstr>
      <vt:lpstr> Алгоритм Смита-Ватермана </vt:lpstr>
      <vt:lpstr> Множественное выравнивание Выравнивание в кубе </vt:lpstr>
      <vt:lpstr> Выравнивание выравниваний  Алгоритм Clustal </vt:lpstr>
      <vt:lpstr> Открытые рамки считывания </vt:lpstr>
      <vt:lpstr>Трёхступенчатый подход</vt:lpstr>
      <vt:lpstr>Двухуровневое выравнивание</vt:lpstr>
      <vt:lpstr>MACSE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Павел Батусов</cp:lastModifiedBy>
  <cp:revision>39</cp:revision>
  <dcterms:modified xsi:type="dcterms:W3CDTF">2015-05-18T12:55:51Z</dcterms:modified>
</cp:coreProperties>
</file>