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22"/>
  </p:notesMasterIdLst>
  <p:sldIdLst>
    <p:sldId id="267" r:id="rId2"/>
    <p:sldId id="257" r:id="rId3"/>
    <p:sldId id="268" r:id="rId4"/>
    <p:sldId id="259" r:id="rId5"/>
    <p:sldId id="262" r:id="rId6"/>
    <p:sldId id="260" r:id="rId7"/>
    <p:sldId id="261" r:id="rId8"/>
    <p:sldId id="264" r:id="rId9"/>
    <p:sldId id="280" r:id="rId10"/>
    <p:sldId id="266" r:id="rId11"/>
    <p:sldId id="269" r:id="rId12"/>
    <p:sldId id="270" r:id="rId13"/>
    <p:sldId id="271" r:id="rId14"/>
    <p:sldId id="272" r:id="rId15"/>
    <p:sldId id="273"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D03239-21F3-4935-B7AE-C6AFD65B7A3D}">
          <p14:sldIdLst>
            <p14:sldId id="267"/>
            <p14:sldId id="257"/>
            <p14:sldId id="268"/>
            <p14:sldId id="259"/>
            <p14:sldId id="262"/>
            <p14:sldId id="260"/>
            <p14:sldId id="261"/>
            <p14:sldId id="264"/>
            <p14:sldId id="280"/>
            <p14:sldId id="266"/>
            <p14:sldId id="269"/>
            <p14:sldId id="270"/>
            <p14:sldId id="271"/>
            <p14:sldId id="272"/>
            <p14:sldId id="273"/>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988AC-0A82-4EF4-AE75-7CBAF6724883}" type="datetimeFigureOut">
              <a:rPr lang="en-US" smtClean="0"/>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FC229-1AC8-4AA9-8121-00F79A53FAA2}" type="slidenum">
              <a:rPr lang="en-US" smtClean="0"/>
              <a:t>‹#›</a:t>
            </a:fld>
            <a:endParaRPr lang="en-US"/>
          </a:p>
        </p:txBody>
      </p:sp>
    </p:spTree>
    <p:extLst>
      <p:ext uri="{BB962C8B-B14F-4D97-AF65-F5344CB8AC3E}">
        <p14:creationId xmlns:p14="http://schemas.microsoft.com/office/powerpoint/2010/main" val="185639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7FC5B-E005-4C7B-A813-8B75D84F4819}" type="slidenum">
              <a:rPr lang="en-US" smtClean="0"/>
              <a:t>17</a:t>
            </a:fld>
            <a:endParaRPr lang="en-US"/>
          </a:p>
        </p:txBody>
      </p:sp>
    </p:spTree>
    <p:extLst>
      <p:ext uri="{BB962C8B-B14F-4D97-AF65-F5344CB8AC3E}">
        <p14:creationId xmlns:p14="http://schemas.microsoft.com/office/powerpoint/2010/main" val="394117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7FC5B-E005-4C7B-A813-8B75D84F4819}" type="slidenum">
              <a:rPr lang="en-US" smtClean="0"/>
              <a:t>19</a:t>
            </a:fld>
            <a:endParaRPr lang="en-US"/>
          </a:p>
        </p:txBody>
      </p:sp>
    </p:spTree>
    <p:extLst>
      <p:ext uri="{BB962C8B-B14F-4D97-AF65-F5344CB8AC3E}">
        <p14:creationId xmlns:p14="http://schemas.microsoft.com/office/powerpoint/2010/main" val="401090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REMAINING CHALLENGES</a:t>
            </a:r>
          </a:p>
        </p:txBody>
      </p:sp>
      <p:sp>
        <p:nvSpPr>
          <p:cNvPr id="4" name="Slide Number Placeholder 3"/>
          <p:cNvSpPr>
            <a:spLocks noGrp="1"/>
          </p:cNvSpPr>
          <p:nvPr>
            <p:ph type="sldNum" sz="quarter" idx="10"/>
          </p:nvPr>
        </p:nvSpPr>
        <p:spPr/>
        <p:txBody>
          <a:bodyPr/>
          <a:lstStyle/>
          <a:p>
            <a:fld id="{DA37FC5B-E005-4C7B-A813-8B75D84F4819}" type="slidenum">
              <a:rPr lang="en-US" smtClean="0"/>
              <a:t>20</a:t>
            </a:fld>
            <a:endParaRPr lang="en-US"/>
          </a:p>
        </p:txBody>
      </p:sp>
    </p:spTree>
    <p:extLst>
      <p:ext uri="{BB962C8B-B14F-4D97-AF65-F5344CB8AC3E}">
        <p14:creationId xmlns:p14="http://schemas.microsoft.com/office/powerpoint/2010/main" val="43129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75459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61775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568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8194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385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937748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1843821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436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76113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55961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143D09-3A1F-4A52-BA44-D3DA8C199E4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40116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143D09-3A1F-4A52-BA44-D3DA8C199E4F}"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022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43D09-3A1F-4A52-BA44-D3DA8C199E4F}"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58967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43D09-3A1F-4A52-BA44-D3DA8C199E4F}"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04072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143D09-3A1F-4A52-BA44-D3DA8C199E4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50143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143D09-3A1F-4A52-BA44-D3DA8C199E4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42522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143D09-3A1F-4A52-BA44-D3DA8C199E4F}" type="datetimeFigureOut">
              <a:rPr lang="en-US" smtClean="0"/>
              <a:t>11/15/2016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2C87A4-C72D-4B9C-BF68-230C5313A791}" type="slidenum">
              <a:rPr lang="en-US" smtClean="0"/>
              <a:t>‹#›</a:t>
            </a:fld>
            <a:endParaRPr lang="en-US"/>
          </a:p>
        </p:txBody>
      </p:sp>
    </p:spTree>
    <p:extLst>
      <p:ext uri="{BB962C8B-B14F-4D97-AF65-F5344CB8AC3E}">
        <p14:creationId xmlns:p14="http://schemas.microsoft.com/office/powerpoint/2010/main" val="427457787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62322" cy="2351571"/>
          </a:xfrm>
        </p:spPr>
        <p:txBody>
          <a:bodyPr/>
          <a:lstStyle/>
          <a:p>
            <a:pPr algn="ctr"/>
            <a:r>
              <a:rPr lang="en-US" b="1" dirty="0">
                <a:latin typeface="Times New Roman" panose="02020603050405020304" pitchFamily="18" charset="0"/>
                <a:cs typeface="Times New Roman" panose="02020603050405020304" pitchFamily="18" charset="0"/>
              </a:rPr>
              <a:t>DevOps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Making It Easy to Do the Right Thing</a:t>
            </a:r>
          </a:p>
        </p:txBody>
      </p:sp>
      <p:sp>
        <p:nvSpPr>
          <p:cNvPr id="3" name="Content Placeholder 2"/>
          <p:cNvSpPr>
            <a:spLocks noGrp="1"/>
          </p:cNvSpPr>
          <p:nvPr>
            <p:ph idx="1"/>
          </p:nvPr>
        </p:nvSpPr>
        <p:spPr>
          <a:xfrm>
            <a:off x="838200" y="3087757"/>
            <a:ext cx="8517835" cy="3089206"/>
          </a:xfrm>
        </p:spPr>
        <p:txBody>
          <a:bodyPr/>
          <a:lstStyle/>
          <a:p>
            <a:pPr marL="0" indent="0" algn="r">
              <a:buNone/>
            </a:pPr>
            <a:r>
              <a:rPr lang="en-US" sz="2500" i="1" dirty="0">
                <a:latin typeface="Times New Roman" panose="02020603050405020304" pitchFamily="18" charset="0"/>
                <a:cs typeface="Times New Roman" panose="02020603050405020304" pitchFamily="18" charset="0"/>
              </a:rPr>
              <a:t>By</a:t>
            </a:r>
          </a:p>
          <a:p>
            <a:pPr marL="0" indent="0" algn="r">
              <a:buNone/>
            </a:pPr>
            <a:r>
              <a:rPr lang="en-US" sz="2500" i="1" dirty="0">
                <a:latin typeface="Times New Roman" panose="02020603050405020304" pitchFamily="18" charset="0"/>
                <a:cs typeface="Times New Roman" panose="02020603050405020304" pitchFamily="18" charset="0"/>
              </a:rPr>
              <a:t>Divya </a:t>
            </a:r>
            <a:r>
              <a:rPr lang="en-US" sz="2500" i="1" dirty="0" err="1">
                <a:latin typeface="Times New Roman" panose="02020603050405020304" pitchFamily="18" charset="0"/>
                <a:cs typeface="Times New Roman" panose="02020603050405020304" pitchFamily="18" charset="0"/>
              </a:rPr>
              <a:t>Putta</a:t>
            </a:r>
            <a:r>
              <a:rPr lang="en-US" sz="2500" i="1" dirty="0">
                <a:latin typeface="Times New Roman" panose="02020603050405020304" pitchFamily="18" charset="0"/>
                <a:cs typeface="Times New Roman" panose="02020603050405020304" pitchFamily="18" charset="0"/>
              </a:rPr>
              <a:t>,</a:t>
            </a:r>
          </a:p>
          <a:p>
            <a:pPr marL="0" indent="0" algn="r">
              <a:buNone/>
            </a:pPr>
            <a:r>
              <a:rPr lang="en-US" sz="2500" i="1" dirty="0" err="1">
                <a:latin typeface="Times New Roman" panose="02020603050405020304" pitchFamily="18" charset="0"/>
                <a:cs typeface="Times New Roman" panose="02020603050405020304" pitchFamily="18" charset="0"/>
              </a:rPr>
              <a:t>Nikhila</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Chinthakindhi</a:t>
            </a:r>
            <a:r>
              <a:rPr lang="en-US" sz="2500" i="1" dirty="0">
                <a:latin typeface="Times New Roman" panose="02020603050405020304" pitchFamily="18" charset="0"/>
                <a:cs typeface="Times New Roman" panose="02020603050405020304" pitchFamily="18" charset="0"/>
              </a:rPr>
              <a:t>,</a:t>
            </a:r>
          </a:p>
          <a:p>
            <a:pPr marL="0" indent="0" algn="r">
              <a:buNone/>
            </a:pPr>
            <a:r>
              <a:rPr lang="en-US" sz="2500" i="1" dirty="0" err="1">
                <a:latin typeface="Times New Roman" panose="02020603050405020304" pitchFamily="18" charset="0"/>
                <a:cs typeface="Times New Roman" panose="02020603050405020304" pitchFamily="18" charset="0"/>
              </a:rPr>
              <a:t>Saiteja</a:t>
            </a:r>
            <a:r>
              <a:rPr lang="en-US" sz="2500" i="1" dirty="0">
                <a:latin typeface="Times New Roman" panose="02020603050405020304" pitchFamily="18" charset="0"/>
                <a:cs typeface="Times New Roman" panose="02020603050405020304" pitchFamily="18" charset="0"/>
              </a:rPr>
              <a:t> Makani,</a:t>
            </a:r>
          </a:p>
          <a:p>
            <a:pPr marL="0" indent="0" algn="r">
              <a:buNone/>
            </a:pPr>
            <a:r>
              <a:rPr lang="en-US" sz="2500" i="1" dirty="0" err="1">
                <a:latin typeface="Times New Roman" panose="02020603050405020304" pitchFamily="18" charset="0"/>
                <a:cs typeface="Times New Roman" panose="02020603050405020304" pitchFamily="18" charset="0"/>
              </a:rPr>
              <a:t>Arun</a:t>
            </a:r>
            <a:endParaRPr lang="en-US" sz="2500" i="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48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6835"/>
            <a:ext cx="8596668" cy="808383"/>
          </a:xfrm>
        </p:spPr>
        <p:txBody>
          <a:bodyPr/>
          <a:lstStyle/>
          <a:p>
            <a:r>
              <a:rPr lang="en-US" dirty="0"/>
              <a:t>Deployment and Test Automation</a:t>
            </a:r>
          </a:p>
        </p:txBody>
      </p:sp>
      <p:sp>
        <p:nvSpPr>
          <p:cNvPr id="3" name="Content Placeholder 2"/>
          <p:cNvSpPr>
            <a:spLocks noGrp="1"/>
          </p:cNvSpPr>
          <p:nvPr>
            <p:ph idx="1"/>
          </p:nvPr>
        </p:nvSpPr>
        <p:spPr>
          <a:xfrm>
            <a:off x="399038" y="4426713"/>
            <a:ext cx="8596668" cy="2000594"/>
          </a:xfrm>
        </p:spPr>
        <p:txBody>
          <a:bodyPr/>
          <a:lstStyle/>
          <a:p>
            <a:r>
              <a:rPr lang="en-US" sz="2500" dirty="0"/>
              <a:t>Versioning</a:t>
            </a:r>
          </a:p>
          <a:p>
            <a:r>
              <a:rPr lang="en-US" sz="2500" dirty="0"/>
              <a:t>Backward compatibility</a:t>
            </a:r>
          </a:p>
          <a:p>
            <a:endParaRPr lang="en-US" dirty="0"/>
          </a:p>
        </p:txBody>
      </p:sp>
      <p:sp>
        <p:nvSpPr>
          <p:cNvPr id="6" name="Title 1"/>
          <p:cNvSpPr txBox="1">
            <a:spLocks/>
          </p:cNvSpPr>
          <p:nvPr/>
        </p:nvSpPr>
        <p:spPr>
          <a:xfrm>
            <a:off x="258418" y="3618330"/>
            <a:ext cx="8596668" cy="808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Release Independence</a:t>
            </a:r>
          </a:p>
        </p:txBody>
      </p:sp>
      <p:sp>
        <p:nvSpPr>
          <p:cNvPr id="7" name="Content Placeholder 2"/>
          <p:cNvSpPr txBox="1">
            <a:spLocks/>
          </p:cNvSpPr>
          <p:nvPr/>
        </p:nvSpPr>
        <p:spPr>
          <a:xfrm>
            <a:off x="736969" y="1623877"/>
            <a:ext cx="8596668" cy="2000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a:t>Automating Deployment</a:t>
            </a:r>
          </a:p>
          <a:p>
            <a:r>
              <a:rPr lang="en-US" sz="2500"/>
              <a:t>DevOps tool chain</a:t>
            </a:r>
          </a:p>
          <a:p>
            <a:r>
              <a:rPr lang="en-US" sz="2500"/>
              <a:t>Rolling upgrade tool</a:t>
            </a:r>
          </a:p>
          <a:p>
            <a:r>
              <a:rPr lang="en-US" sz="2500"/>
              <a:t>Smoke test script</a:t>
            </a:r>
          </a:p>
          <a:p>
            <a:endParaRPr lang="en-US" dirty="0"/>
          </a:p>
        </p:txBody>
      </p:sp>
    </p:spTree>
    <p:extLst>
      <p:ext uri="{BB962C8B-B14F-4D97-AF65-F5344CB8AC3E}">
        <p14:creationId xmlns:p14="http://schemas.microsoft.com/office/powerpoint/2010/main" val="424697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339"/>
          </a:xfrm>
        </p:spPr>
        <p:txBody>
          <a:bodyPr>
            <a:normAutofit fontScale="90000"/>
          </a:bodyPr>
          <a:lstStyle/>
          <a:p>
            <a:r>
              <a:rPr lang="en-US" dirty="0" err="1"/>
              <a:t>SLIPway</a:t>
            </a:r>
            <a:endParaRPr lang="en-US" dirty="0"/>
          </a:p>
        </p:txBody>
      </p:sp>
      <p:pic>
        <p:nvPicPr>
          <p:cNvPr id="5" name="Picture 4"/>
          <p:cNvPicPr>
            <a:picLocks noChangeAspect="1"/>
          </p:cNvPicPr>
          <p:nvPr/>
        </p:nvPicPr>
        <p:blipFill>
          <a:blip r:embed="rId2"/>
          <a:stretch>
            <a:fillRect/>
          </a:stretch>
        </p:blipFill>
        <p:spPr>
          <a:xfrm>
            <a:off x="561336" y="1299748"/>
            <a:ext cx="3918335" cy="5101052"/>
          </a:xfrm>
          <a:prstGeom prst="rect">
            <a:avLst/>
          </a:prstGeom>
        </p:spPr>
      </p:pic>
      <p:sp>
        <p:nvSpPr>
          <p:cNvPr id="7" name="Subtitle 2"/>
          <p:cNvSpPr txBox="1">
            <a:spLocks/>
          </p:cNvSpPr>
          <p:nvPr/>
        </p:nvSpPr>
        <p:spPr>
          <a:xfrm>
            <a:off x="5128591" y="1550504"/>
            <a:ext cx="4943061" cy="41214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2800" dirty="0"/>
              <a:t>Big review of old release processes – Focus on reducing cycle Time</a:t>
            </a:r>
          </a:p>
          <a:p>
            <a:pPr>
              <a:buFont typeface="Wingdings" panose="05000000000000000000" pitchFamily="2" charset="2"/>
              <a:buChar char="v"/>
            </a:pPr>
            <a:r>
              <a:rPr lang="en-US" sz="2800" dirty="0"/>
              <a:t>Simple Lightweight Independent  Path Way</a:t>
            </a:r>
          </a:p>
          <a:p>
            <a:pPr>
              <a:buFont typeface="Wingdings" panose="05000000000000000000" pitchFamily="2" charset="2"/>
              <a:buChar char="v"/>
            </a:pPr>
            <a:r>
              <a:rPr lang="en-US" sz="2800" dirty="0"/>
              <a:t>Simple rules for release Process</a:t>
            </a:r>
          </a:p>
          <a:p>
            <a:pPr>
              <a:buFont typeface="Wingdings" panose="05000000000000000000" pitchFamily="2" charset="2"/>
              <a:buChar char="v"/>
            </a:pPr>
            <a:r>
              <a:rPr lang="en-US" sz="2800" dirty="0"/>
              <a:t>Keep changes independent</a:t>
            </a:r>
          </a:p>
        </p:txBody>
      </p:sp>
    </p:spTree>
    <p:extLst>
      <p:ext uri="{BB962C8B-B14F-4D97-AF65-F5344CB8AC3E}">
        <p14:creationId xmlns:p14="http://schemas.microsoft.com/office/powerpoint/2010/main" val="210068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516" y="280945"/>
            <a:ext cx="8596668" cy="901148"/>
          </a:xfrm>
        </p:spPr>
        <p:txBody>
          <a:bodyPr>
            <a:normAutofit fontScale="90000"/>
          </a:bodyPr>
          <a:lstStyle/>
          <a:p>
            <a:r>
              <a:rPr lang="en-US" dirty="0">
                <a:latin typeface="OpenSans-Light"/>
              </a:rPr>
              <a:t>Simple Rules for </a:t>
            </a:r>
            <a:r>
              <a:rPr lang="en-US" dirty="0" err="1">
                <a:latin typeface="OpenSans-Light"/>
              </a:rPr>
              <a:t>SLIPway</a:t>
            </a:r>
            <a:br>
              <a:rPr lang="en-US" dirty="0">
                <a:latin typeface="OpenSans-Light"/>
              </a:rPr>
            </a:br>
            <a:endParaRPr lang="en-US" dirty="0"/>
          </a:p>
        </p:txBody>
      </p:sp>
      <p:pic>
        <p:nvPicPr>
          <p:cNvPr id="5" name="Picture 4"/>
          <p:cNvPicPr>
            <a:picLocks noChangeAspect="1"/>
          </p:cNvPicPr>
          <p:nvPr/>
        </p:nvPicPr>
        <p:blipFill>
          <a:blip r:embed="rId2"/>
          <a:stretch>
            <a:fillRect/>
          </a:stretch>
        </p:blipFill>
        <p:spPr>
          <a:xfrm>
            <a:off x="5891443" y="731519"/>
            <a:ext cx="3584438" cy="5183945"/>
          </a:xfrm>
          <a:prstGeom prst="rect">
            <a:avLst/>
          </a:prstGeom>
        </p:spPr>
      </p:pic>
      <p:sp>
        <p:nvSpPr>
          <p:cNvPr id="6" name="Subtitle 2"/>
          <p:cNvSpPr txBox="1">
            <a:spLocks/>
          </p:cNvSpPr>
          <p:nvPr/>
        </p:nvSpPr>
        <p:spPr>
          <a:xfrm>
            <a:off x="159025" y="1152938"/>
            <a:ext cx="5530539" cy="53803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2800" dirty="0"/>
              <a:t> Independent</a:t>
            </a:r>
          </a:p>
          <a:p>
            <a:pPr>
              <a:buFont typeface="Wingdings" panose="05000000000000000000" pitchFamily="2" charset="2"/>
              <a:buChar char="v"/>
            </a:pPr>
            <a:r>
              <a:rPr lang="en-US" sz="2800" dirty="0"/>
              <a:t>One application per release</a:t>
            </a:r>
          </a:p>
          <a:p>
            <a:pPr>
              <a:buFont typeface="Wingdings" panose="05000000000000000000" pitchFamily="2" charset="2"/>
              <a:buChar char="v"/>
            </a:pPr>
            <a:r>
              <a:rPr lang="en-US" sz="2800" dirty="0"/>
              <a:t>Backwards-compatible</a:t>
            </a:r>
          </a:p>
          <a:p>
            <a:pPr>
              <a:buFont typeface="Wingdings" panose="05000000000000000000" pitchFamily="2" charset="2"/>
              <a:buChar char="v"/>
            </a:pPr>
            <a:r>
              <a:rPr lang="en-US" sz="2800" dirty="0"/>
              <a:t>No DB/Network/OS changes</a:t>
            </a:r>
          </a:p>
          <a:p>
            <a:pPr>
              <a:buFont typeface="Wingdings" panose="05000000000000000000" pitchFamily="2" charset="2"/>
              <a:buChar char="v"/>
            </a:pPr>
            <a:r>
              <a:rPr lang="en-US" sz="2800" dirty="0"/>
              <a:t> No manual testing</a:t>
            </a:r>
          </a:p>
          <a:p>
            <a:pPr>
              <a:buFont typeface="Wingdings" panose="05000000000000000000" pitchFamily="2" charset="2"/>
              <a:buChar char="v"/>
            </a:pPr>
            <a:r>
              <a:rPr lang="en-US" sz="2800" dirty="0"/>
              <a:t>Cannot book specific time</a:t>
            </a:r>
          </a:p>
          <a:p>
            <a:pPr>
              <a:buFont typeface="Wingdings" panose="05000000000000000000" pitchFamily="2" charset="2"/>
              <a:buChar char="v"/>
            </a:pPr>
            <a:r>
              <a:rPr lang="en-US" sz="2800" dirty="0"/>
              <a:t> Feature switch for time</a:t>
            </a:r>
          </a:p>
          <a:p>
            <a:pPr>
              <a:buFont typeface="Wingdings" panose="05000000000000000000" pitchFamily="2" charset="2"/>
              <a:buChar char="v"/>
            </a:pPr>
            <a:r>
              <a:rPr lang="en-US" sz="2800" dirty="0"/>
              <a:t>Ops will service queue within 24  hours</a:t>
            </a:r>
          </a:p>
          <a:p>
            <a:pPr>
              <a:buFont typeface="Wingdings" panose="05000000000000000000" pitchFamily="2" charset="2"/>
              <a:buChar char="v"/>
            </a:pPr>
            <a:r>
              <a:rPr lang="en-US" sz="2800" dirty="0"/>
              <a:t>Compliance with latest standards</a:t>
            </a:r>
          </a:p>
        </p:txBody>
      </p:sp>
    </p:spTree>
    <p:extLst>
      <p:ext uri="{BB962C8B-B14F-4D97-AF65-F5344CB8AC3E}">
        <p14:creationId xmlns:p14="http://schemas.microsoft.com/office/powerpoint/2010/main" val="268675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0"/>
            <a:ext cx="8596668" cy="1320800"/>
          </a:xfrm>
        </p:spPr>
        <p:txBody>
          <a:bodyPr/>
          <a:lstStyle/>
          <a:p>
            <a:r>
              <a:rPr lang="en-US" dirty="0"/>
              <a:t>Application pipeline </a:t>
            </a:r>
            <a:r>
              <a:rPr lang="en-US" dirty="0" err="1"/>
              <a:t>stratagy</a:t>
            </a:r>
            <a:endParaRPr lang="en-US" dirty="0"/>
          </a:p>
        </p:txBody>
      </p:sp>
      <p:pic>
        <p:nvPicPr>
          <p:cNvPr id="4" name="Content Placeholder 3"/>
          <p:cNvPicPr>
            <a:picLocks noGrp="1" noChangeAspect="1"/>
          </p:cNvPicPr>
          <p:nvPr>
            <p:ph idx="1"/>
          </p:nvPr>
        </p:nvPicPr>
        <p:blipFill>
          <a:blip r:embed="rId2"/>
          <a:stretch>
            <a:fillRect/>
          </a:stretch>
        </p:blipFill>
        <p:spPr>
          <a:xfrm>
            <a:off x="296969" y="506438"/>
            <a:ext cx="8348156" cy="6284804"/>
          </a:xfrm>
          <a:prstGeom prst="rect">
            <a:avLst/>
          </a:prstGeom>
        </p:spPr>
      </p:pic>
    </p:spTree>
    <p:extLst>
      <p:ext uri="{BB962C8B-B14F-4D97-AF65-F5344CB8AC3E}">
        <p14:creationId xmlns:p14="http://schemas.microsoft.com/office/powerpoint/2010/main" val="271365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31896" cy="1320800"/>
          </a:xfrm>
        </p:spPr>
        <p:txBody>
          <a:bodyPr/>
          <a:lstStyle/>
          <a:p>
            <a:r>
              <a:rPr lang="en-US" dirty="0" err="1"/>
              <a:t>Aplication</a:t>
            </a:r>
            <a:r>
              <a:rPr lang="en-US" dirty="0"/>
              <a:t> Pipeline after applying </a:t>
            </a:r>
            <a:r>
              <a:rPr lang="en-US" dirty="0" err="1"/>
              <a:t>SLIPway</a:t>
            </a:r>
            <a:r>
              <a:rPr lang="en-US" dirty="0"/>
              <a:t> rules</a:t>
            </a:r>
          </a:p>
        </p:txBody>
      </p:sp>
      <p:pic>
        <p:nvPicPr>
          <p:cNvPr id="4" name="Picture 3"/>
          <p:cNvPicPr>
            <a:picLocks noChangeAspect="1"/>
          </p:cNvPicPr>
          <p:nvPr/>
        </p:nvPicPr>
        <p:blipFill>
          <a:blip r:embed="rId2"/>
          <a:stretch>
            <a:fillRect/>
          </a:stretch>
        </p:blipFill>
        <p:spPr>
          <a:xfrm>
            <a:off x="668199" y="660400"/>
            <a:ext cx="7190340" cy="6231628"/>
          </a:xfrm>
          <a:prstGeom prst="rect">
            <a:avLst/>
          </a:prstGeom>
        </p:spPr>
      </p:pic>
    </p:spTree>
    <p:extLst>
      <p:ext uri="{BB962C8B-B14F-4D97-AF65-F5344CB8AC3E}">
        <p14:creationId xmlns:p14="http://schemas.microsoft.com/office/powerpoint/2010/main" val="66740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38" y="0"/>
            <a:ext cx="8596668" cy="662609"/>
          </a:xfrm>
        </p:spPr>
        <p:txBody>
          <a:bodyPr/>
          <a:lstStyle/>
          <a:p>
            <a:r>
              <a:rPr lang="en-US" dirty="0"/>
              <a:t>Hours Spent Shipping Release</a:t>
            </a:r>
          </a:p>
        </p:txBody>
      </p:sp>
      <p:pic>
        <p:nvPicPr>
          <p:cNvPr id="4" name="Picture 3"/>
          <p:cNvPicPr>
            <a:picLocks noChangeAspect="1"/>
          </p:cNvPicPr>
          <p:nvPr/>
        </p:nvPicPr>
        <p:blipFill>
          <a:blip r:embed="rId2"/>
          <a:stretch>
            <a:fillRect/>
          </a:stretch>
        </p:blipFill>
        <p:spPr>
          <a:xfrm>
            <a:off x="287199" y="662609"/>
            <a:ext cx="8708507" cy="5709551"/>
          </a:xfrm>
          <a:prstGeom prst="rect">
            <a:avLst/>
          </a:prstGeom>
        </p:spPr>
      </p:pic>
    </p:spTree>
    <p:extLst>
      <p:ext uri="{BB962C8B-B14F-4D97-AF65-F5344CB8AC3E}">
        <p14:creationId xmlns:p14="http://schemas.microsoft.com/office/powerpoint/2010/main" val="41016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US" sz="6600" b="1" dirty="0"/>
              <a:t>SUMMARY</a:t>
            </a:r>
            <a:br>
              <a:rPr lang="en-US" sz="6600" b="1" dirty="0"/>
            </a:br>
            <a:endParaRPr lang="en-US" sz="6600" b="1" dirty="0"/>
          </a:p>
        </p:txBody>
      </p:sp>
      <p:sp>
        <p:nvSpPr>
          <p:cNvPr id="8" name="Content Placeholder 7"/>
          <p:cNvSpPr>
            <a:spLocks noGrp="1"/>
          </p:cNvSpPr>
          <p:nvPr>
            <p:ph idx="1"/>
          </p:nvPr>
        </p:nvSpPr>
        <p:spPr>
          <a:xfrm>
            <a:off x="838200" y="1825624"/>
            <a:ext cx="10515600" cy="4842461"/>
          </a:xfrm>
        </p:spPr>
        <p:txBody>
          <a:bodyPr>
            <a:normAutofit fontScale="92500" lnSpcReduction="10000"/>
          </a:bodyPr>
          <a:lstStyle/>
          <a:p>
            <a:pPr>
              <a:buFont typeface="Wingdings" panose="05000000000000000000" pitchFamily="2" charset="2"/>
              <a:buChar char="§"/>
            </a:pPr>
            <a:r>
              <a:rPr lang="en-US" dirty="0"/>
              <a:t>SLIP way came into picture by defining the right thing ,proper deployment standards and adaptation through compliance testing.</a:t>
            </a:r>
          </a:p>
          <a:p>
            <a:pPr>
              <a:buFont typeface="Wingdings" panose="05000000000000000000" pitchFamily="2" charset="2"/>
              <a:buChar char="§"/>
            </a:pPr>
            <a:r>
              <a:rPr lang="en-US" dirty="0"/>
              <a:t>Deployment automation  also enforced for SLIP way.</a:t>
            </a:r>
          </a:p>
          <a:p>
            <a:pPr>
              <a:buFont typeface="Wingdings" panose="05000000000000000000" pitchFamily="2" charset="2"/>
              <a:buChar char="§"/>
            </a:pPr>
            <a:r>
              <a:rPr lang="en-US" dirty="0"/>
              <a:t>SLIP way paved path for fast feedback, small batch sizes, and independent releases, emphasizing increased team autonomy.</a:t>
            </a:r>
          </a:p>
          <a:p>
            <a:pPr>
              <a:buFont typeface="Wingdings" panose="05000000000000000000" pitchFamily="2" charset="2"/>
              <a:buChar char="§"/>
            </a:pPr>
            <a:endParaRPr lang="en-US" dirty="0"/>
          </a:p>
          <a:p>
            <a:pPr>
              <a:buFont typeface="Wingdings" panose="05000000000000000000" pitchFamily="2" charset="2"/>
              <a:buChar char="§"/>
            </a:pPr>
            <a:r>
              <a:rPr lang="en-US" dirty="0"/>
              <a:t>Below picture shows SLIP way performance.</a:t>
            </a:r>
          </a:p>
          <a:p>
            <a:pPr marL="0" indent="0">
              <a:buNone/>
            </a:pPr>
            <a:r>
              <a:rPr lang="en-US" sz="2600" dirty="0"/>
              <a:t>  Releases through SLIP catered needs with average cycle time of 1.1 days per          release which is </a:t>
            </a:r>
          </a:p>
          <a:p>
            <a:pPr lvl="1">
              <a:buFont typeface="Wingdings" panose="05000000000000000000" pitchFamily="2" charset="2"/>
              <a:buChar char="ü"/>
            </a:pPr>
            <a:r>
              <a:rPr lang="en-US" sz="2600" dirty="0"/>
              <a:t>          95 percent reduction in person-hours spent releasing, </a:t>
            </a:r>
          </a:p>
          <a:p>
            <a:pPr lvl="1">
              <a:buFont typeface="Wingdings" panose="05000000000000000000" pitchFamily="2" charset="2"/>
              <a:buChar char="ü"/>
            </a:pPr>
            <a:r>
              <a:rPr lang="en-US" sz="2600" dirty="0"/>
              <a:t>          86 percent reduction in release cycle time </a:t>
            </a:r>
          </a:p>
          <a:p>
            <a:pPr lvl="1">
              <a:buFont typeface="Wingdings" panose="05000000000000000000" pitchFamily="2" charset="2"/>
              <a:buChar char="ü"/>
            </a:pPr>
            <a:r>
              <a:rPr lang="en-US" sz="2600" dirty="0"/>
              <a:t>          2.6-fold increase in release count per month</a:t>
            </a:r>
          </a:p>
          <a:p>
            <a:pPr marL="0" indent="0">
              <a:buNone/>
            </a:pPr>
            <a:r>
              <a:rPr lang="en-US" sz="2600" dirty="0"/>
              <a:t>    </a:t>
            </a:r>
          </a:p>
        </p:txBody>
      </p:sp>
    </p:spTree>
    <p:extLst>
      <p:ext uri="{BB962C8B-B14F-4D97-AF65-F5344CB8AC3E}">
        <p14:creationId xmlns:p14="http://schemas.microsoft.com/office/powerpoint/2010/main" val="165415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17272" y="560466"/>
            <a:ext cx="8187397" cy="4724193"/>
          </a:xfrm>
          <a:prstGeom prst="rect">
            <a:avLst/>
          </a:prstGeom>
        </p:spPr>
      </p:pic>
      <p:sp>
        <p:nvSpPr>
          <p:cNvPr id="6" name="Rectangle 5"/>
          <p:cNvSpPr/>
          <p:nvPr/>
        </p:nvSpPr>
        <p:spPr>
          <a:xfrm>
            <a:off x="1517271" y="5666155"/>
            <a:ext cx="9131972" cy="707886"/>
          </a:xfrm>
          <a:prstGeom prst="rect">
            <a:avLst/>
          </a:prstGeom>
        </p:spPr>
        <p:txBody>
          <a:bodyPr wrap="square">
            <a:spAutoFit/>
          </a:bodyPr>
          <a:lstStyle/>
          <a:p>
            <a:r>
              <a:rPr lang="en-US" sz="2000" dirty="0"/>
              <a:t>Rates of releases during 2013 and 2014 reduced customer-impacting problem from 15 to 17 after release of CD.</a:t>
            </a:r>
          </a:p>
        </p:txBody>
      </p:sp>
    </p:spTree>
    <p:extLst>
      <p:ext uri="{BB962C8B-B14F-4D97-AF65-F5344CB8AC3E}">
        <p14:creationId xmlns:p14="http://schemas.microsoft.com/office/powerpoint/2010/main" val="90533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094" y="1481910"/>
            <a:ext cx="9162757" cy="6924973"/>
          </a:xfrm>
          <a:prstGeom prst="rect">
            <a:avLst/>
          </a:prstGeom>
        </p:spPr>
        <p:txBody>
          <a:bodyPr wrap="square">
            <a:spAutoFit/>
          </a:bodyPr>
          <a:lstStyle/>
          <a:p>
            <a:pPr lvl="0" defTabSz="914400"/>
            <a:r>
              <a:rPr lang="en-US" sz="2400" b="1" dirty="0">
                <a:solidFill>
                  <a:prstClr val="black"/>
                </a:solidFill>
              </a:rPr>
              <a:t>CONTINUOS DEVELOPMENT</a:t>
            </a:r>
          </a:p>
          <a:p>
            <a:pPr lvl="0" defTabSz="914400"/>
            <a:endParaRPr lang="en-US" sz="2400" b="1" dirty="0">
              <a:solidFill>
                <a:prstClr val="black"/>
              </a:solidFill>
            </a:endParaRPr>
          </a:p>
          <a:p>
            <a:pPr marL="342900" lvl="0" indent="-342900" defTabSz="914400">
              <a:buFont typeface="Wingdings" panose="05000000000000000000" pitchFamily="2" charset="2"/>
              <a:buChar char="§"/>
            </a:pPr>
            <a:r>
              <a:rPr lang="en-US" sz="2000" dirty="0"/>
              <a:t>With Automated testing and deployment gates, code is released with no </a:t>
            </a:r>
            <a:r>
              <a:rPr lang="en-US" sz="2000" dirty="0" err="1"/>
              <a:t>manul</a:t>
            </a:r>
            <a:r>
              <a:rPr lang="en-US" sz="2000" dirty="0"/>
              <a:t> </a:t>
            </a:r>
            <a:r>
              <a:rPr lang="en-US" sz="2000" dirty="0" err="1"/>
              <a:t>inteventions</a:t>
            </a:r>
            <a:r>
              <a:rPr lang="en-US" sz="2000" dirty="0"/>
              <a:t>.</a:t>
            </a:r>
          </a:p>
          <a:p>
            <a:pPr marL="342900" lvl="0" indent="-342900" defTabSz="914400">
              <a:buFont typeface="Wingdings" panose="05000000000000000000" pitchFamily="2" charset="2"/>
              <a:buChar char="§"/>
            </a:pPr>
            <a:r>
              <a:rPr lang="en-US" sz="2000" dirty="0"/>
              <a:t>This is achieved by elevating the permissions of hardened TeamCity agents and building bots.</a:t>
            </a:r>
          </a:p>
          <a:p>
            <a:pPr lvl="0" defTabSz="914400"/>
            <a:endParaRPr lang="en-US" sz="2400" dirty="0"/>
          </a:p>
          <a:p>
            <a:pPr lvl="0" defTabSz="914400"/>
            <a:r>
              <a:rPr lang="en-US" sz="2400" b="1" dirty="0"/>
              <a:t>COSTS</a:t>
            </a:r>
          </a:p>
          <a:p>
            <a:pPr marL="342900" lvl="0" indent="-342900" defTabSz="914400">
              <a:buFont typeface="Wingdings" panose="05000000000000000000" pitchFamily="2" charset="2"/>
              <a:buChar char="§"/>
            </a:pPr>
            <a:r>
              <a:rPr lang="en-US" sz="2000" dirty="0"/>
              <a:t> Rolling Upgrade, </a:t>
            </a:r>
            <a:r>
              <a:rPr lang="en-US" sz="2000" dirty="0" err="1"/>
              <a:t>SLIPway</a:t>
            </a:r>
            <a:r>
              <a:rPr lang="en-US" sz="2000" dirty="0"/>
              <a:t>, and continuous deployment required no extra investment in physical infrastructure.</a:t>
            </a:r>
          </a:p>
          <a:p>
            <a:pPr marL="342900" lvl="0" indent="-342900" defTabSz="914400">
              <a:buFont typeface="Wingdings" panose="05000000000000000000" pitchFamily="2" charset="2"/>
              <a:buChar char="§"/>
            </a:pPr>
            <a:r>
              <a:rPr lang="en-US" sz="2000" dirty="0"/>
              <a:t>It requires higher head count and hardware investment with CD.</a:t>
            </a:r>
          </a:p>
          <a:p>
            <a:pPr marL="342900" lvl="0" indent="-342900" defTabSz="914400">
              <a:buFont typeface="Wingdings" panose="05000000000000000000" pitchFamily="2" charset="2"/>
              <a:buChar char="§"/>
            </a:pPr>
            <a:endParaRPr lang="en-US" sz="2000" dirty="0"/>
          </a:p>
          <a:p>
            <a:pPr marL="342900" lvl="0" indent="-342900" defTabSz="914400">
              <a:buFont typeface="Wingdings" panose="05000000000000000000" pitchFamily="2" charset="2"/>
              <a:buChar char="§"/>
            </a:pPr>
            <a:endParaRPr lang="en-US" sz="2000" dirty="0"/>
          </a:p>
          <a:p>
            <a:pPr marL="342900" lvl="0" indent="-342900" defTabSz="914400">
              <a:buFont typeface="Wingdings" panose="05000000000000000000" pitchFamily="2" charset="2"/>
              <a:buChar char="§"/>
            </a:pPr>
            <a:endParaRPr lang="en-US" sz="2000" dirty="0"/>
          </a:p>
          <a:p>
            <a:pPr marL="342900" lvl="0" indent="-342900" defTabSz="914400">
              <a:buFont typeface="Wingdings" panose="05000000000000000000" pitchFamily="2" charset="2"/>
              <a:buChar char="§"/>
            </a:pPr>
            <a:endParaRPr lang="en-US" sz="2000" b="1" dirty="0"/>
          </a:p>
          <a:p>
            <a:pPr marL="342900" lvl="0" indent="-342900" defTabSz="914400">
              <a:buFont typeface="Wingdings" panose="05000000000000000000" pitchFamily="2" charset="2"/>
              <a:buChar char="§"/>
            </a:pPr>
            <a:endParaRPr lang="en-US" sz="2000" b="1" dirty="0"/>
          </a:p>
          <a:p>
            <a:pPr marL="342900" lvl="0" indent="-342900" defTabSz="914400">
              <a:buFont typeface="Wingdings" panose="05000000000000000000" pitchFamily="2" charset="2"/>
              <a:buChar char="§"/>
            </a:pPr>
            <a:endParaRPr lang="en-US" sz="2000" b="1" dirty="0"/>
          </a:p>
          <a:p>
            <a:pPr lvl="0" defTabSz="914400"/>
            <a:endParaRPr lang="en-US" sz="2400" b="1" dirty="0"/>
          </a:p>
          <a:p>
            <a:pPr lvl="0" defTabSz="914400"/>
            <a:endParaRPr lang="en-US" sz="2400" b="1" dirty="0"/>
          </a:p>
          <a:p>
            <a:pPr lvl="0" defTabSz="914400"/>
            <a:endParaRPr lang="en-US" sz="2000" dirty="0"/>
          </a:p>
          <a:p>
            <a:pPr lvl="0" defTabSz="914400"/>
            <a:endParaRPr lang="en-US" sz="2000" b="1" dirty="0">
              <a:solidFill>
                <a:prstClr val="black"/>
              </a:solidFill>
            </a:endParaRPr>
          </a:p>
        </p:txBody>
      </p:sp>
    </p:spTree>
    <p:extLst>
      <p:ext uri="{BB962C8B-B14F-4D97-AF65-F5344CB8AC3E}">
        <p14:creationId xmlns:p14="http://schemas.microsoft.com/office/powerpoint/2010/main" val="282793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0414" y="654044"/>
            <a:ext cx="11072095" cy="7232749"/>
          </a:xfrm>
          <a:prstGeom prst="rect">
            <a:avLst/>
          </a:prstGeom>
        </p:spPr>
        <p:txBody>
          <a:bodyPr wrap="square">
            <a:spAutoFit/>
          </a:bodyPr>
          <a:lstStyle/>
          <a:p>
            <a:endParaRPr lang="en-US" sz="2400" b="1" dirty="0"/>
          </a:p>
          <a:p>
            <a:pPr marL="342900" indent="-342900">
              <a:buFont typeface="Wingdings" panose="05000000000000000000" pitchFamily="2" charset="2"/>
              <a:buChar char="§"/>
            </a:pPr>
            <a:r>
              <a:rPr lang="en-US" sz="2000" b="1" dirty="0"/>
              <a:t>Warranty and Adoption Periods</a:t>
            </a:r>
          </a:p>
          <a:p>
            <a:r>
              <a:rPr lang="en-US" sz="2000" dirty="0"/>
              <a:t>       A two week period was introduced to match out between consistent standards and    	meeting </a:t>
            </a:r>
          </a:p>
          <a:p>
            <a:r>
              <a:rPr lang="en-US" sz="2000" b="1" dirty="0"/>
              <a:t>       </a:t>
            </a:r>
            <a:r>
              <a:rPr lang="en-US" sz="2000" dirty="0"/>
              <a:t>real-world conditions.</a:t>
            </a:r>
          </a:p>
          <a:p>
            <a:r>
              <a:rPr lang="en-US" sz="2000" b="1" dirty="0"/>
              <a:t>       </a:t>
            </a:r>
            <a:r>
              <a:rPr lang="en-US" sz="2000" dirty="0"/>
              <a:t>Any revisions could be surfaced during this period  before finalizing standards.</a:t>
            </a:r>
          </a:p>
          <a:p>
            <a:r>
              <a:rPr lang="en-US" sz="2000" dirty="0"/>
              <a:t>       For SLIP way , a two-week adoption period before the new standards version after two-	week period.</a:t>
            </a:r>
          </a:p>
          <a:p>
            <a:endParaRPr lang="en-US" sz="2000" b="1" dirty="0"/>
          </a:p>
          <a:p>
            <a:pPr marL="342900" indent="-342900">
              <a:buFont typeface="Wingdings" panose="05000000000000000000" pitchFamily="2" charset="2"/>
              <a:buChar char="§"/>
            </a:pPr>
            <a:r>
              <a:rPr lang="en-US" sz="2000" b="1" dirty="0"/>
              <a:t>MIGRATION NOTES</a:t>
            </a:r>
          </a:p>
          <a:p>
            <a:r>
              <a:rPr lang="en-US" sz="2000" b="1" dirty="0"/>
              <a:t>      </a:t>
            </a:r>
            <a:r>
              <a:rPr lang="en-US" sz="2000" dirty="0"/>
              <a:t>Since all developers are not familiar with standards development process and teams 	applications, </a:t>
            </a:r>
          </a:p>
          <a:p>
            <a:r>
              <a:rPr lang="en-US" sz="2000" b="1" dirty="0"/>
              <a:t>      </a:t>
            </a:r>
            <a:r>
              <a:rPr lang="en-US" sz="2000" dirty="0"/>
              <a:t>migration notes were provided differentiates previous and steps for updated versions.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SEMANTIC VERSIONING</a:t>
            </a:r>
          </a:p>
          <a:p>
            <a:r>
              <a:rPr lang="en-US" sz="2000" b="1" dirty="0"/>
              <a:t>      </a:t>
            </a:r>
            <a:r>
              <a:rPr lang="en-US" sz="2000" dirty="0"/>
              <a:t>To avoid developing team spend more days on updating from previous </a:t>
            </a:r>
            <a:r>
              <a:rPr lang="en-US" sz="2000" dirty="0" err="1"/>
              <a:t>verisons</a:t>
            </a:r>
            <a:r>
              <a:rPr lang="en-US" sz="2000" dirty="0"/>
              <a:t> to new 	versions which </a:t>
            </a:r>
          </a:p>
          <a:p>
            <a:r>
              <a:rPr lang="en-US" sz="2000" b="1" dirty="0"/>
              <a:t>      </a:t>
            </a:r>
            <a:r>
              <a:rPr lang="en-US" sz="2000" dirty="0"/>
              <a:t>includes data-based versioning with standards- related changes as backward- compatible 	minor </a:t>
            </a:r>
          </a:p>
          <a:p>
            <a:r>
              <a:rPr lang="en-US" sz="2000" b="1" dirty="0"/>
              <a:t>      </a:t>
            </a:r>
            <a:r>
              <a:rPr lang="en-US" sz="2000" dirty="0"/>
              <a:t>revisions without forcing to adopt new changes.</a:t>
            </a:r>
          </a:p>
          <a:p>
            <a:endParaRPr lang="en-US" sz="2000" b="1" dirty="0"/>
          </a:p>
          <a:p>
            <a:endParaRPr lang="en-US" sz="2000" b="1" dirty="0"/>
          </a:p>
          <a:p>
            <a:endParaRPr lang="en-US" sz="2000" b="1" dirty="0"/>
          </a:p>
        </p:txBody>
      </p:sp>
      <p:sp>
        <p:nvSpPr>
          <p:cNvPr id="4" name="Title 6"/>
          <p:cNvSpPr txBox="1">
            <a:spLocks/>
          </p:cNvSpPr>
          <p:nvPr/>
        </p:nvSpPr>
        <p:spPr>
          <a:xfrm>
            <a:off x="-2198388" y="284712"/>
            <a:ext cx="8596668" cy="1320800"/>
          </a:xfrm>
          <a:prstGeom prst="rect">
            <a:avLst/>
          </a:prstGeom>
        </p:spPr>
        <p:txBody>
          <a:bodyPr>
            <a:normAutofit fontScale="4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dirty="0"/>
              <a:t>LESSONS LEARNED</a:t>
            </a:r>
            <a:endParaRPr lang="en-US" sz="6600" dirty="0"/>
          </a:p>
          <a:p>
            <a:pPr algn="ctr"/>
            <a:br>
              <a:rPr lang="en-US" sz="6600" b="1" dirty="0"/>
            </a:br>
            <a:endParaRPr lang="en-US" sz="6600" b="1" dirty="0"/>
          </a:p>
        </p:txBody>
      </p:sp>
    </p:spTree>
    <p:extLst>
      <p:ext uri="{BB962C8B-B14F-4D97-AF65-F5344CB8AC3E}">
        <p14:creationId xmlns:p14="http://schemas.microsoft.com/office/powerpoint/2010/main" val="157833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415" y="870573"/>
            <a:ext cx="5685183" cy="481150"/>
          </a:xfrm>
        </p:spPr>
        <p:txBody>
          <a:bodyPr>
            <a:normAutofit fontScale="90000"/>
          </a:bodyPr>
          <a:lstStyle/>
          <a:p>
            <a:pPr algn="l"/>
            <a:r>
              <a:rPr lang="en-US" b="1" dirty="0"/>
              <a:t>DevOps?</a:t>
            </a:r>
          </a:p>
        </p:txBody>
      </p:sp>
      <p:sp>
        <p:nvSpPr>
          <p:cNvPr id="4" name="Subtitle 3"/>
          <p:cNvSpPr>
            <a:spLocks noGrp="1"/>
          </p:cNvSpPr>
          <p:nvPr>
            <p:ph type="subTitle" idx="1"/>
          </p:nvPr>
        </p:nvSpPr>
        <p:spPr>
          <a:xfrm>
            <a:off x="940904" y="1974574"/>
            <a:ext cx="5340626" cy="3283226"/>
          </a:xfrm>
        </p:spPr>
        <p:txBody>
          <a:bodyPr>
            <a:normAutofit/>
          </a:bodyPr>
          <a:lstStyle/>
          <a:p>
            <a:pPr algn="ctr"/>
            <a:r>
              <a:rPr lang="en-US" dirty="0"/>
              <a:t>Development</a:t>
            </a:r>
          </a:p>
          <a:p>
            <a:pPr algn="ctr"/>
            <a:r>
              <a:rPr lang="en-US" dirty="0"/>
              <a:t>+</a:t>
            </a:r>
          </a:p>
          <a:p>
            <a:pPr algn="ctr"/>
            <a:r>
              <a:rPr lang="en-US" dirty="0"/>
              <a:t>Operations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emphasizes the collaboration and communication of both Software Developers and other information-Technology (IT) professionals while automating the process of software delivery and infrastructure changes.</a:t>
            </a:r>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1" y="1828799"/>
            <a:ext cx="3631096" cy="361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35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564" y="487025"/>
            <a:ext cx="10079480" cy="6370975"/>
          </a:xfrm>
          <a:prstGeom prst="rect">
            <a:avLst/>
          </a:prstGeom>
        </p:spPr>
        <p:txBody>
          <a:bodyPr wrap="square">
            <a:spAutoFit/>
          </a:bodyPr>
          <a:lstStyle/>
          <a:p>
            <a:endParaRPr lang="en-US" sz="2400" b="1" dirty="0"/>
          </a:p>
          <a:p>
            <a:endParaRPr lang="en-US" sz="2400" b="1" dirty="0"/>
          </a:p>
          <a:p>
            <a:pPr marL="342900" indent="-342900">
              <a:buFont typeface="Wingdings" panose="05000000000000000000" pitchFamily="2" charset="2"/>
              <a:buChar char="§"/>
            </a:pPr>
            <a:r>
              <a:rPr lang="en-US" sz="2400" dirty="0"/>
              <a:t>Aligning the Confluence pages, Fabric test suites, reference implementation, and </a:t>
            </a:r>
            <a:r>
              <a:rPr lang="en-US" sz="2400" dirty="0" err="1"/>
              <a:t>confi</a:t>
            </a:r>
            <a:r>
              <a:rPr lang="en-US" sz="2400" dirty="0"/>
              <a:t>- </a:t>
            </a:r>
            <a:r>
              <a:rPr lang="en-US" sz="2400" dirty="0" err="1"/>
              <a:t>guration</a:t>
            </a:r>
            <a:r>
              <a:rPr lang="en-US" sz="2400" dirty="0"/>
              <a:t> management code bases while smoothing the adoption process required </a:t>
            </a:r>
            <a:r>
              <a:rPr lang="en-US" sz="2400" dirty="0" err="1"/>
              <a:t>signifi</a:t>
            </a:r>
            <a:r>
              <a:rPr lang="en-US" sz="2400" dirty="0"/>
              <a:t> cant ongoing coordination. </a:t>
            </a:r>
          </a:p>
          <a:p>
            <a:pPr marL="342900" indent="-342900">
              <a:buFont typeface="Wingdings" panose="05000000000000000000" pitchFamily="2" charset="2"/>
              <a:buChar char="§"/>
            </a:pPr>
            <a:r>
              <a:rPr lang="en-US" sz="2400" dirty="0"/>
              <a:t>Not limiting to automation of testing and deployment of the standards , but also </a:t>
            </a:r>
            <a:r>
              <a:rPr lang="en-US" sz="2400" dirty="0" err="1"/>
              <a:t>standars</a:t>
            </a:r>
            <a:r>
              <a:rPr lang="en-US" sz="2400" dirty="0"/>
              <a:t> themselves.</a:t>
            </a:r>
          </a:p>
          <a:p>
            <a:pPr marL="342900" indent="-342900">
              <a:buFont typeface="Wingdings" panose="05000000000000000000" pitchFamily="2" charset="2"/>
              <a:buChar char="§"/>
            </a:pPr>
            <a:r>
              <a:rPr lang="en-US" sz="2400" dirty="0"/>
              <a:t>It should be executable documentation in the form of infrastructure as code.</a:t>
            </a:r>
          </a:p>
          <a:p>
            <a:pPr marL="342900" indent="-342900">
              <a:buFont typeface="Wingdings" panose="05000000000000000000" pitchFamily="2" charset="2"/>
              <a:buChar char="§"/>
            </a:pPr>
            <a:r>
              <a:rPr lang="en-US" sz="2400" dirty="0"/>
              <a:t>Replacing standards documents with a standardized microservices platform.</a:t>
            </a:r>
          </a:p>
          <a:p>
            <a:pPr marL="342900" indent="-342900">
              <a:buFont typeface="Wingdings" panose="05000000000000000000" pitchFamily="2" charset="2"/>
              <a:buChar char="§"/>
            </a:pPr>
            <a:r>
              <a:rPr lang="en-US" sz="2400" dirty="0"/>
              <a:t>Using products such as Mesosphere DCOS is one of remaining challenge to addressed.</a:t>
            </a:r>
          </a:p>
          <a:p>
            <a:pPr marL="342900" indent="-342900">
              <a:buFont typeface="Wingdings" panose="05000000000000000000" pitchFamily="2" charset="2"/>
              <a:buChar char="§"/>
            </a:pPr>
            <a:r>
              <a:rPr lang="en-US" sz="2400" dirty="0"/>
              <a:t>Managing database schema upgrades is of utmost priority challenge to be addressed.</a:t>
            </a:r>
          </a:p>
          <a:p>
            <a:pPr marL="342900" indent="-342900">
              <a:buFont typeface="Wingdings" panose="05000000000000000000" pitchFamily="2" charset="2"/>
              <a:buChar char="§"/>
            </a:pPr>
            <a:endParaRPr lang="en-US" sz="2400" dirty="0"/>
          </a:p>
        </p:txBody>
      </p:sp>
      <p:sp>
        <p:nvSpPr>
          <p:cNvPr id="3" name="Title 6"/>
          <p:cNvSpPr txBox="1">
            <a:spLocks/>
          </p:cNvSpPr>
          <p:nvPr/>
        </p:nvSpPr>
        <p:spPr>
          <a:xfrm>
            <a:off x="-1681554" y="291681"/>
            <a:ext cx="8596668" cy="1320800"/>
          </a:xfrm>
          <a:prstGeom prst="rect">
            <a:avLst/>
          </a:prstGeom>
        </p:spPr>
        <p:txBody>
          <a:bodyPr>
            <a:normAutofit fontScale="4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dirty="0"/>
              <a:t>REMAINING CHALLENGES</a:t>
            </a:r>
            <a:endParaRPr lang="en-US" sz="6600" dirty="0"/>
          </a:p>
          <a:p>
            <a:pPr algn="ctr"/>
            <a:br>
              <a:rPr lang="en-US" sz="6600" b="1" dirty="0"/>
            </a:br>
            <a:endParaRPr lang="en-US" sz="6600" b="1" dirty="0"/>
          </a:p>
        </p:txBody>
      </p:sp>
    </p:spTree>
    <p:extLst>
      <p:ext uri="{BB962C8B-B14F-4D97-AF65-F5344CB8AC3E}">
        <p14:creationId xmlns:p14="http://schemas.microsoft.com/office/powerpoint/2010/main" val="236042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Used DevOpps?</a:t>
            </a:r>
          </a:p>
        </p:txBody>
      </p:sp>
      <p:sp>
        <p:nvSpPr>
          <p:cNvPr id="3" name="Content Placeholder 2"/>
          <p:cNvSpPr>
            <a:spLocks noGrp="1"/>
          </p:cNvSpPr>
          <p:nvPr>
            <p:ph idx="1"/>
          </p:nvPr>
        </p:nvSpPr>
        <p:spPr>
          <a:xfrm>
            <a:off x="838200" y="1690688"/>
            <a:ext cx="10515600" cy="4486275"/>
          </a:xfrm>
        </p:spPr>
        <p:txBody>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Wotif used DevOps principles to recover from the downward spiral of manual release activity. By defining deployment standards for development and operations teams and making them easy to adopt, the company drastically improved the average release cycle time.</a:t>
            </a:r>
          </a:p>
          <a:p>
            <a:pPr marL="0" indent="0" algn="just">
              <a:buNone/>
            </a:pPr>
            <a:r>
              <a:rPr lang="en-US" sz="4400" dirty="0" err="1">
                <a:latin typeface="Times New Roman" panose="02020603050405020304" pitchFamily="18" charset="0"/>
                <a:cs typeface="Times New Roman" panose="02020603050405020304" pitchFamily="18" charset="0"/>
              </a:rPr>
              <a:t>Watif</a:t>
            </a:r>
            <a:r>
              <a:rPr lang="en-US" sz="4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WOTIF GROUP is one of Australia’s largest travel e-commerce platforms.</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2013 and 2014,organization overhauled its software release </a:t>
            </a:r>
            <a:r>
              <a:rPr lang="en-US" dirty="0" err="1">
                <a:latin typeface="Times New Roman" panose="02020603050405020304" pitchFamily="18" charset="0"/>
                <a:cs typeface="Times New Roman" panose="02020603050405020304" pitchFamily="18" charset="0"/>
              </a:rPr>
              <a:t>processes,reducing</a:t>
            </a:r>
            <a:r>
              <a:rPr lang="en-US" dirty="0">
                <a:latin typeface="Times New Roman" panose="02020603050405020304" pitchFamily="18" charset="0"/>
                <a:cs typeface="Times New Roman" panose="02020603050405020304" pitchFamily="18" charset="0"/>
              </a:rPr>
              <a:t> the average releasing time from weeks to hours.</a:t>
            </a:r>
          </a:p>
          <a:p>
            <a:endParaRPr lang="en-US" dirty="0"/>
          </a:p>
        </p:txBody>
      </p:sp>
    </p:spTree>
    <p:extLst>
      <p:ext uri="{BB962C8B-B14F-4D97-AF65-F5344CB8AC3E}">
        <p14:creationId xmlns:p14="http://schemas.microsoft.com/office/powerpoint/2010/main" val="303495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826"/>
            <a:ext cx="10515600" cy="5713137"/>
          </a:xfrm>
        </p:spPr>
        <p:txBody>
          <a:bodyPr/>
          <a:lstStyle/>
          <a:p>
            <a:pPr>
              <a:buFont typeface="Wingdings" panose="05000000000000000000" pitchFamily="2" charset="2"/>
              <a:buChar char="v"/>
            </a:pPr>
            <a:endParaRPr lang="en-US" dirty="0"/>
          </a:p>
          <a:p>
            <a:pPr>
              <a:buFont typeface="Wingdings" panose="05000000000000000000" pitchFamily="2" charset="2"/>
              <a:buChar char="v"/>
            </a:pPr>
            <a:r>
              <a:rPr lang="en-US" dirty="0"/>
              <a:t>A DevOps and CD transformation enabled this Overhaul.</a:t>
            </a:r>
          </a:p>
          <a:p>
            <a:pPr>
              <a:buFont typeface="Wingdings" panose="05000000000000000000" pitchFamily="2" charset="2"/>
              <a:buChar char="v"/>
            </a:pPr>
            <a:r>
              <a:rPr lang="en-US" dirty="0"/>
              <a:t>CD is nothing but Continuous Delivery Transformation.</a:t>
            </a:r>
          </a:p>
          <a:p>
            <a:pPr>
              <a:buFont typeface="Wingdings" panose="05000000000000000000" pitchFamily="2" charset="2"/>
              <a:buChar char="v"/>
            </a:pPr>
            <a:r>
              <a:rPr lang="en-US" dirty="0"/>
              <a:t>Wotif faced dilemma on Engineering Departments such as</a:t>
            </a:r>
          </a:p>
          <a:p>
            <a:pPr marL="0" indent="0" algn="ctr">
              <a:buNone/>
            </a:pPr>
            <a:r>
              <a:rPr lang="en-US" dirty="0"/>
              <a:t>Infrastructure</a:t>
            </a:r>
          </a:p>
          <a:p>
            <a:pPr marL="0" indent="0" algn="ctr">
              <a:buNone/>
            </a:pPr>
            <a:r>
              <a:rPr lang="en-US" dirty="0"/>
              <a:t>Test</a:t>
            </a:r>
          </a:p>
          <a:p>
            <a:pPr marL="0" indent="0" algn="ctr">
              <a:buNone/>
            </a:pPr>
            <a:r>
              <a:rPr lang="en-US" dirty="0"/>
              <a:t>Deployment etc.,</a:t>
            </a:r>
          </a:p>
          <a:p>
            <a:pPr>
              <a:buFont typeface="Wingdings" panose="05000000000000000000" pitchFamily="2" charset="2"/>
              <a:buChar char="v"/>
            </a:pPr>
            <a:r>
              <a:rPr lang="en-US" dirty="0"/>
              <a:t>To Deal with </a:t>
            </a:r>
            <a:r>
              <a:rPr lang="en-US" dirty="0" err="1"/>
              <a:t>this,Wotif</a:t>
            </a:r>
            <a:r>
              <a:rPr lang="en-US" dirty="0"/>
              <a:t> accept the idea of</a:t>
            </a:r>
          </a:p>
          <a:p>
            <a:pPr marL="0" indent="0">
              <a:buNone/>
            </a:pPr>
            <a:endParaRPr lang="en-US" dirty="0"/>
          </a:p>
          <a:p>
            <a:pPr marL="0" indent="0" algn="ctr">
              <a:buNone/>
            </a:pPr>
            <a:r>
              <a:rPr lang="en-US" sz="3200" b="1" dirty="0">
                <a:latin typeface="Times New Roman" panose="02020603050405020304" pitchFamily="18" charset="0"/>
                <a:cs typeface="Times New Roman" panose="02020603050405020304" pitchFamily="18" charset="0"/>
              </a:rPr>
              <a:t>“Making It East to Do The Right Thing”</a:t>
            </a:r>
          </a:p>
          <a:p>
            <a:pPr marL="0" indent="0" algn="ctr">
              <a:buNone/>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630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making easy right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1166191"/>
            <a:ext cx="8640417" cy="446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24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6506817" cy="1077498"/>
          </a:xfrm>
        </p:spPr>
        <p:txBody>
          <a:bodyPr>
            <a:normAutofit fontScale="90000"/>
          </a:bodyPr>
          <a:lstStyle/>
          <a:p>
            <a:r>
              <a:rPr lang="en-US" dirty="0"/>
              <a:t>The Right Thing</a:t>
            </a:r>
            <a:br>
              <a:rPr lang="en-US" dirty="0"/>
            </a:br>
            <a:endParaRPr lang="en-US" dirty="0"/>
          </a:p>
        </p:txBody>
      </p:sp>
      <p:pic>
        <p:nvPicPr>
          <p:cNvPr id="2050" name="Picture 2" descr="Image result for right thing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524000"/>
            <a:ext cx="6076950" cy="428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1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87" y="817563"/>
            <a:ext cx="5950226" cy="1050994"/>
          </a:xfrm>
        </p:spPr>
        <p:txBody>
          <a:bodyPr/>
          <a:lstStyle/>
          <a:p>
            <a:r>
              <a:rPr lang="en-US" dirty="0"/>
              <a:t>Making It Easy</a:t>
            </a:r>
          </a:p>
        </p:txBody>
      </p:sp>
      <p:sp>
        <p:nvSpPr>
          <p:cNvPr id="3" name="Subtitle 2"/>
          <p:cNvSpPr>
            <a:spLocks noGrp="1"/>
          </p:cNvSpPr>
          <p:nvPr>
            <p:ph type="subTitle" idx="1"/>
          </p:nvPr>
        </p:nvSpPr>
        <p:spPr>
          <a:xfrm>
            <a:off x="755374" y="2160104"/>
            <a:ext cx="10204173" cy="3114260"/>
          </a:xfrm>
        </p:spPr>
        <p:txBody>
          <a:bodyPr>
            <a:normAutofit/>
          </a:bodyPr>
          <a:lstStyle/>
          <a:p>
            <a:pPr marL="342900" indent="-342900" algn="l">
              <a:buFont typeface="Wingdings" panose="05000000000000000000" pitchFamily="2" charset="2"/>
              <a:buChar char="v"/>
            </a:pPr>
            <a:r>
              <a:rPr lang="en-US" sz="2500" dirty="0"/>
              <a:t>Automated Verification</a:t>
            </a:r>
          </a:p>
          <a:p>
            <a:pPr marL="342900" indent="-342900" algn="l">
              <a:buFont typeface="Wingdings" panose="05000000000000000000" pitchFamily="2" charset="2"/>
              <a:buChar char="v"/>
            </a:pPr>
            <a:r>
              <a:rPr lang="en-US" sz="2500" dirty="0"/>
              <a:t>The Reference Implementation</a:t>
            </a:r>
          </a:p>
          <a:p>
            <a:pPr marL="342900" indent="-342900" algn="l">
              <a:buFont typeface="Wingdings" panose="05000000000000000000" pitchFamily="2" charset="2"/>
              <a:buChar char="v"/>
            </a:pPr>
            <a:r>
              <a:rPr lang="en-US" sz="2500" dirty="0"/>
              <a:t>Deployment and Test Automation</a:t>
            </a:r>
          </a:p>
          <a:p>
            <a:pPr marL="342900" indent="-342900" algn="l">
              <a:buFont typeface="Wingdings" panose="05000000000000000000" pitchFamily="2" charset="2"/>
              <a:buChar char="v"/>
            </a:pPr>
            <a:r>
              <a:rPr lang="en-US" sz="2500" dirty="0"/>
              <a:t>Release Independence</a:t>
            </a:r>
          </a:p>
        </p:txBody>
      </p:sp>
    </p:spTree>
    <p:extLst>
      <p:ext uri="{BB962C8B-B14F-4D97-AF65-F5344CB8AC3E}">
        <p14:creationId xmlns:p14="http://schemas.microsoft.com/office/powerpoint/2010/main" val="251904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2452"/>
            <a:ext cx="8596668" cy="1320800"/>
          </a:xfrm>
        </p:spPr>
        <p:txBody>
          <a:bodyPr/>
          <a:lstStyle/>
          <a:p>
            <a:r>
              <a:rPr lang="en-US" dirty="0"/>
              <a:t>Automated Verification</a:t>
            </a:r>
          </a:p>
        </p:txBody>
      </p:sp>
      <p:sp>
        <p:nvSpPr>
          <p:cNvPr id="3" name="Content Placeholder 2"/>
          <p:cNvSpPr>
            <a:spLocks noGrp="1"/>
          </p:cNvSpPr>
          <p:nvPr>
            <p:ph idx="1"/>
          </p:nvPr>
        </p:nvSpPr>
        <p:spPr/>
        <p:txBody>
          <a:bodyPr>
            <a:normAutofit/>
          </a:bodyPr>
          <a:lstStyle/>
          <a:p>
            <a:r>
              <a:rPr lang="en-US" sz="2500" dirty="0"/>
              <a:t>Compliance Test Suite</a:t>
            </a:r>
          </a:p>
          <a:p>
            <a:r>
              <a:rPr lang="en-US" sz="2500" dirty="0"/>
              <a:t>Bring Operations into Development</a:t>
            </a:r>
          </a:p>
          <a:p>
            <a:r>
              <a:rPr lang="en-US" sz="2500" dirty="0"/>
              <a:t>Fast Operational Feedback</a:t>
            </a:r>
          </a:p>
          <a:p>
            <a:r>
              <a:rPr lang="en-US" sz="2500" dirty="0"/>
              <a:t>Test Driven Operational Compatibility</a:t>
            </a:r>
          </a:p>
          <a:p>
            <a:r>
              <a:rPr lang="en-US" sz="2500" dirty="0"/>
              <a:t>Backwards Compatibility</a:t>
            </a:r>
            <a:endParaRPr lang="en-US" sz="2500" dirty="0"/>
          </a:p>
        </p:txBody>
      </p:sp>
    </p:spTree>
    <p:extLst>
      <p:ext uri="{BB962C8B-B14F-4D97-AF65-F5344CB8AC3E}">
        <p14:creationId xmlns:p14="http://schemas.microsoft.com/office/powerpoint/2010/main" val="147114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2517"/>
            <a:ext cx="8596668" cy="1320800"/>
          </a:xfrm>
        </p:spPr>
        <p:txBody>
          <a:bodyPr/>
          <a:lstStyle/>
          <a:p>
            <a:r>
              <a:rPr lang="en-US" dirty="0"/>
              <a:t>Reference Implementation</a:t>
            </a:r>
          </a:p>
        </p:txBody>
      </p:sp>
      <p:sp>
        <p:nvSpPr>
          <p:cNvPr id="3" name="Content Placeholder 2"/>
          <p:cNvSpPr>
            <a:spLocks noGrp="1"/>
          </p:cNvSpPr>
          <p:nvPr>
            <p:ph idx="1"/>
          </p:nvPr>
        </p:nvSpPr>
        <p:spPr/>
        <p:txBody>
          <a:bodyPr>
            <a:normAutofit/>
          </a:bodyPr>
          <a:lstStyle/>
          <a:p>
            <a:r>
              <a:rPr lang="en-US" sz="2500" dirty="0" err="1"/>
              <a:t>Helloworld</a:t>
            </a:r>
            <a:r>
              <a:rPr lang="en-US" sz="2500" dirty="0"/>
              <a:t>-service</a:t>
            </a:r>
          </a:p>
          <a:p>
            <a:r>
              <a:rPr lang="en-US" sz="2500" dirty="0"/>
              <a:t>Deployed to production</a:t>
            </a:r>
          </a:p>
        </p:txBody>
      </p:sp>
      <p:pic>
        <p:nvPicPr>
          <p:cNvPr id="4" name="Picture 3"/>
          <p:cNvPicPr>
            <a:picLocks noChangeAspect="1"/>
          </p:cNvPicPr>
          <p:nvPr/>
        </p:nvPicPr>
        <p:blipFill>
          <a:blip r:embed="rId2"/>
          <a:stretch>
            <a:fillRect/>
          </a:stretch>
        </p:blipFill>
        <p:spPr>
          <a:xfrm>
            <a:off x="1241400" y="3766844"/>
            <a:ext cx="6867525" cy="1800225"/>
          </a:xfrm>
          <a:prstGeom prst="rect">
            <a:avLst/>
          </a:prstGeom>
        </p:spPr>
      </p:pic>
    </p:spTree>
    <p:extLst>
      <p:ext uri="{BB962C8B-B14F-4D97-AF65-F5344CB8AC3E}">
        <p14:creationId xmlns:p14="http://schemas.microsoft.com/office/powerpoint/2010/main" val="12734609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TotalTime>
  <Words>588</Words>
  <Application>Microsoft Office PowerPoint</Application>
  <PresentationFormat>Widescreen</PresentationFormat>
  <Paragraphs>128</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OpenSans-Light</vt:lpstr>
      <vt:lpstr>Times New Roman</vt:lpstr>
      <vt:lpstr>Trebuchet MS</vt:lpstr>
      <vt:lpstr>Wingdings</vt:lpstr>
      <vt:lpstr>Wingdings 3</vt:lpstr>
      <vt:lpstr>Facet</vt:lpstr>
      <vt:lpstr>DevOps Making It Easy to Do the Right Thing</vt:lpstr>
      <vt:lpstr>DevOps?</vt:lpstr>
      <vt:lpstr>Who Used DevOpps?</vt:lpstr>
      <vt:lpstr>PowerPoint Presentation</vt:lpstr>
      <vt:lpstr>PowerPoint Presentation</vt:lpstr>
      <vt:lpstr>The Right Thing </vt:lpstr>
      <vt:lpstr>Making It Easy</vt:lpstr>
      <vt:lpstr>Automated Verification</vt:lpstr>
      <vt:lpstr>Reference Implementation</vt:lpstr>
      <vt:lpstr>Deployment and Test Automation</vt:lpstr>
      <vt:lpstr>SLIPway</vt:lpstr>
      <vt:lpstr>Simple Rules for SLIPway </vt:lpstr>
      <vt:lpstr>Application pipeline stratagy</vt:lpstr>
      <vt:lpstr>Aplication Pipeline after applying SLIPway rules</vt:lpstr>
      <vt:lpstr>Hours Spent Shipping Release</vt:lpstr>
      <vt:lpstr>SUMMARY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Making It Easy to Do the Right Thing</dc:title>
  <dc:creator>divya</dc:creator>
  <cp:lastModifiedBy>Chinthakindhi, Nikhila (UMKC-Student)</cp:lastModifiedBy>
  <cp:revision>25</cp:revision>
  <dcterms:created xsi:type="dcterms:W3CDTF">2016-11-15T04:28:26Z</dcterms:created>
  <dcterms:modified xsi:type="dcterms:W3CDTF">2016-11-15T21:21:26Z</dcterms:modified>
</cp:coreProperties>
</file>