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81" r:id="rId3"/>
    <p:sldId id="258" r:id="rId4"/>
    <p:sldId id="259" r:id="rId5"/>
    <p:sldId id="260" r:id="rId6"/>
    <p:sldId id="264" r:id="rId7"/>
    <p:sldId id="263" r:id="rId8"/>
    <p:sldId id="270" r:id="rId9"/>
    <p:sldId id="278" r:id="rId10"/>
    <p:sldId id="265" r:id="rId11"/>
    <p:sldId id="261" r:id="rId12"/>
    <p:sldId id="279" r:id="rId13"/>
    <p:sldId id="271" r:id="rId14"/>
    <p:sldId id="28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477" autoAdjust="0"/>
  </p:normalViewPr>
  <p:slideViewPr>
    <p:cSldViewPr snapToGrid="0">
      <p:cViewPr varScale="1">
        <p:scale>
          <a:sx n="63" d="100"/>
          <a:sy n="63" d="100"/>
        </p:scale>
        <p:origin x="23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98494-7C58-4496-9CF5-6757E219D049}" type="datetimeFigureOut">
              <a:rPr lang="zh-CN" altLang="en-US" smtClean="0"/>
              <a:t>2023/2/10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5993B-1D5E-413B-A562-ED69E1B0E874}" type="slidenum">
              <a:rPr lang="zh-CN" altLang="en-US" smtClean="0"/>
              <a:t>‹#›</a:t>
            </a:fld>
            <a:endParaRPr lang="zh-CN" altLang="en-US"/>
          </a:p>
        </p:txBody>
      </p:sp>
    </p:spTree>
    <p:extLst>
      <p:ext uri="{BB962C8B-B14F-4D97-AF65-F5344CB8AC3E}">
        <p14:creationId xmlns:p14="http://schemas.microsoft.com/office/powerpoint/2010/main" val="2456840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3</a:t>
            </a:fld>
            <a:endParaRPr lang="zh-CN" altLang="en-US"/>
          </a:p>
        </p:txBody>
      </p:sp>
    </p:spTree>
    <p:extLst>
      <p:ext uri="{BB962C8B-B14F-4D97-AF65-F5344CB8AC3E}">
        <p14:creationId xmlns:p14="http://schemas.microsoft.com/office/powerpoint/2010/main" val="2438340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12</a:t>
            </a:fld>
            <a:endParaRPr lang="zh-CN" altLang="en-US"/>
          </a:p>
        </p:txBody>
      </p:sp>
    </p:spTree>
    <p:extLst>
      <p:ext uri="{BB962C8B-B14F-4D97-AF65-F5344CB8AC3E}">
        <p14:creationId xmlns:p14="http://schemas.microsoft.com/office/powerpoint/2010/main" val="1989285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13</a:t>
            </a:fld>
            <a:endParaRPr lang="zh-CN" altLang="en-US"/>
          </a:p>
        </p:txBody>
      </p:sp>
    </p:spTree>
    <p:extLst>
      <p:ext uri="{BB962C8B-B14F-4D97-AF65-F5344CB8AC3E}">
        <p14:creationId xmlns:p14="http://schemas.microsoft.com/office/powerpoint/2010/main" val="1300017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14</a:t>
            </a:fld>
            <a:endParaRPr lang="zh-CN" altLang="en-US"/>
          </a:p>
        </p:txBody>
      </p:sp>
    </p:spTree>
    <p:extLst>
      <p:ext uri="{BB962C8B-B14F-4D97-AF65-F5344CB8AC3E}">
        <p14:creationId xmlns:p14="http://schemas.microsoft.com/office/powerpoint/2010/main" val="209236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4</a:t>
            </a:fld>
            <a:endParaRPr lang="zh-CN" altLang="en-US"/>
          </a:p>
        </p:txBody>
      </p:sp>
    </p:spTree>
    <p:extLst>
      <p:ext uri="{BB962C8B-B14F-4D97-AF65-F5344CB8AC3E}">
        <p14:creationId xmlns:p14="http://schemas.microsoft.com/office/powerpoint/2010/main" val="152001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sz="1200" dirty="0"/>
          </a:p>
          <a:p>
            <a:pPr marL="0" indent="0">
              <a:buNone/>
            </a:pPr>
            <a:r>
              <a:rPr lang="en-US" altLang="zh-CN" sz="1200" dirty="0"/>
              <a:t>For some features, keep the first value, last value, lowest value, highest value, and calculated mean.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some </a:t>
            </a:r>
            <a:r>
              <a:rPr lang="en-US" altLang="zh-CN" sz="1400" dirty="0"/>
              <a:t>features</a:t>
            </a:r>
            <a:r>
              <a:rPr lang="en-US" altLang="zh-CN" dirty="0"/>
              <a:t>, only the initial and last values are kept.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a:t>
            </a:r>
            <a:r>
              <a:rPr lang="en-US" altLang="zh-CN" sz="1400" dirty="0"/>
              <a:t>individual</a:t>
            </a:r>
            <a:r>
              <a:rPr lang="en-US" altLang="zh-CN" dirty="0"/>
              <a:t> special features, custom reserved values.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5</a:t>
            </a:fld>
            <a:endParaRPr lang="zh-CN" altLang="en-US"/>
          </a:p>
        </p:txBody>
      </p:sp>
    </p:spTree>
    <p:extLst>
      <p:ext uri="{BB962C8B-B14F-4D97-AF65-F5344CB8AC3E}">
        <p14:creationId xmlns:p14="http://schemas.microsoft.com/office/powerpoint/2010/main" val="3734522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we use lasso method which can compress the coefficients of features, and make some regression coefficients become 0, to achieve the purpose of feature selection.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Figure</a:t>
            </a:r>
            <a:r>
              <a:rPr lang="en-US" altLang="zh-CN" dirty="0"/>
              <a:t>. 2</a:t>
            </a:r>
            <a:r>
              <a:rPr lang="zh-CN" altLang="en-US" dirty="0"/>
              <a:t> shows the variation of the coefficient of different variables after alpha penalty, and the variable whose coefficient is not 0 should be retained. Variables where the coefficient goes to zero as alpha increases are more important in the model.</a:t>
            </a:r>
          </a:p>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6</a:t>
            </a:fld>
            <a:endParaRPr lang="zh-CN" altLang="en-US"/>
          </a:p>
        </p:txBody>
      </p:sp>
    </p:spTree>
    <p:extLst>
      <p:ext uri="{BB962C8B-B14F-4D97-AF65-F5344CB8AC3E}">
        <p14:creationId xmlns:p14="http://schemas.microsoft.com/office/powerpoint/2010/main" val="264365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7</a:t>
            </a:fld>
            <a:endParaRPr lang="zh-CN" altLang="en-US"/>
          </a:p>
        </p:txBody>
      </p:sp>
    </p:spTree>
    <p:extLst>
      <p:ext uri="{BB962C8B-B14F-4D97-AF65-F5344CB8AC3E}">
        <p14:creationId xmlns:p14="http://schemas.microsoft.com/office/powerpoint/2010/main" val="886266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FF0000"/>
              </a:solidFill>
            </a:endParaRPr>
          </a:p>
        </p:txBody>
      </p:sp>
      <p:sp>
        <p:nvSpPr>
          <p:cNvPr id="4" name="灯片编号占位符 3"/>
          <p:cNvSpPr>
            <a:spLocks noGrp="1"/>
          </p:cNvSpPr>
          <p:nvPr>
            <p:ph type="sldNum" sz="quarter" idx="5"/>
          </p:nvPr>
        </p:nvSpPr>
        <p:spPr/>
        <p:txBody>
          <a:bodyPr/>
          <a:lstStyle/>
          <a:p>
            <a:fld id="{FF9FACB0-5FB2-434B-8166-2B35BE4D4E3B}" type="slidenum">
              <a:rPr lang="zh-CN" altLang="en-US" smtClean="0"/>
              <a:t>8</a:t>
            </a:fld>
            <a:endParaRPr lang="zh-CN" altLang="en-US"/>
          </a:p>
        </p:txBody>
      </p:sp>
    </p:spTree>
    <p:extLst>
      <p:ext uri="{BB962C8B-B14F-4D97-AF65-F5344CB8AC3E}">
        <p14:creationId xmlns:p14="http://schemas.microsoft.com/office/powerpoint/2010/main" val="135458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9</a:t>
            </a:fld>
            <a:endParaRPr lang="zh-CN" altLang="en-US"/>
          </a:p>
        </p:txBody>
      </p:sp>
    </p:spTree>
    <p:extLst>
      <p:ext uri="{BB962C8B-B14F-4D97-AF65-F5344CB8AC3E}">
        <p14:creationId xmlns:p14="http://schemas.microsoft.com/office/powerpoint/2010/main" val="70551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10</a:t>
            </a:fld>
            <a:endParaRPr lang="zh-CN" altLang="en-US"/>
          </a:p>
        </p:txBody>
      </p:sp>
    </p:spTree>
    <p:extLst>
      <p:ext uri="{BB962C8B-B14F-4D97-AF65-F5344CB8AC3E}">
        <p14:creationId xmlns:p14="http://schemas.microsoft.com/office/powerpoint/2010/main" val="3853032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95993B-1D5E-413B-A562-ED69E1B0E874}" type="slidenum">
              <a:rPr lang="zh-CN" altLang="en-US" smtClean="0"/>
              <a:t>11</a:t>
            </a:fld>
            <a:endParaRPr lang="zh-CN" altLang="en-US"/>
          </a:p>
        </p:txBody>
      </p:sp>
    </p:spTree>
    <p:extLst>
      <p:ext uri="{BB962C8B-B14F-4D97-AF65-F5344CB8AC3E}">
        <p14:creationId xmlns:p14="http://schemas.microsoft.com/office/powerpoint/2010/main" val="348906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32912-D8B8-2BAE-1839-14037F6B23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988A64-0D2C-1332-DF10-7C076AE6B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C72F99D-6A0C-1178-68EC-FC3770C36984}"/>
              </a:ext>
            </a:extLst>
          </p:cNvPr>
          <p:cNvSpPr>
            <a:spLocks noGrp="1"/>
          </p:cNvSpPr>
          <p:nvPr>
            <p:ph type="dt" sz="half" idx="10"/>
          </p:nvPr>
        </p:nvSpPr>
        <p:spPr/>
        <p:txBody>
          <a:bodyPr/>
          <a:lstStyle/>
          <a:p>
            <a:fld id="{F1AA50FD-6088-4268-849C-8C8B58F68307}" type="datetime1">
              <a:rPr lang="zh-CN" altLang="en-US" smtClean="0"/>
              <a:t>2023/2/10</a:t>
            </a:fld>
            <a:endParaRPr lang="zh-CN" altLang="en-US"/>
          </a:p>
        </p:txBody>
      </p:sp>
      <p:sp>
        <p:nvSpPr>
          <p:cNvPr id="5" name="页脚占位符 4">
            <a:extLst>
              <a:ext uri="{FF2B5EF4-FFF2-40B4-BE49-F238E27FC236}">
                <a16:creationId xmlns:a16="http://schemas.microsoft.com/office/drawing/2014/main" id="{4999343C-5BB1-F9EE-ADDD-1F3B9F880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4D6CFB-00D5-B037-6541-0EAFE7A7BCE9}"/>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31131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C35D7-CC46-DCE9-BA63-500F16D98D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4967E1-099C-B5BA-B3CD-F7AD6D275F1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8408A6-8CE6-2B4B-59B4-594FEA299AE3}"/>
              </a:ext>
            </a:extLst>
          </p:cNvPr>
          <p:cNvSpPr>
            <a:spLocks noGrp="1"/>
          </p:cNvSpPr>
          <p:nvPr>
            <p:ph type="dt" sz="half" idx="10"/>
          </p:nvPr>
        </p:nvSpPr>
        <p:spPr/>
        <p:txBody>
          <a:bodyPr/>
          <a:lstStyle/>
          <a:p>
            <a:fld id="{459CE475-A913-4BFA-9C1B-FD5E91B76724}" type="datetime1">
              <a:rPr lang="zh-CN" altLang="en-US" smtClean="0"/>
              <a:t>2023/2/10</a:t>
            </a:fld>
            <a:endParaRPr lang="zh-CN" altLang="en-US"/>
          </a:p>
        </p:txBody>
      </p:sp>
      <p:sp>
        <p:nvSpPr>
          <p:cNvPr id="5" name="页脚占位符 4">
            <a:extLst>
              <a:ext uri="{FF2B5EF4-FFF2-40B4-BE49-F238E27FC236}">
                <a16:creationId xmlns:a16="http://schemas.microsoft.com/office/drawing/2014/main" id="{E2CE4F9D-A82B-E18F-9F5E-0453FFF5DA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52167D-D417-7F83-E6DD-91792EAE0576}"/>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3841186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5EDF5B9-B852-206E-27CF-DE3A4652FB1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3AA369-B656-A9CD-5920-F7E6BD7AD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F64C17-A027-3122-A7EB-18AE40A5573E}"/>
              </a:ext>
            </a:extLst>
          </p:cNvPr>
          <p:cNvSpPr>
            <a:spLocks noGrp="1"/>
          </p:cNvSpPr>
          <p:nvPr>
            <p:ph type="dt" sz="half" idx="10"/>
          </p:nvPr>
        </p:nvSpPr>
        <p:spPr/>
        <p:txBody>
          <a:bodyPr/>
          <a:lstStyle/>
          <a:p>
            <a:fld id="{96B67149-36E5-438E-A40F-36C002F5F42C}" type="datetime1">
              <a:rPr lang="zh-CN" altLang="en-US" smtClean="0"/>
              <a:t>2023/2/10</a:t>
            </a:fld>
            <a:endParaRPr lang="zh-CN" altLang="en-US"/>
          </a:p>
        </p:txBody>
      </p:sp>
      <p:sp>
        <p:nvSpPr>
          <p:cNvPr id="5" name="页脚占位符 4">
            <a:extLst>
              <a:ext uri="{FF2B5EF4-FFF2-40B4-BE49-F238E27FC236}">
                <a16:creationId xmlns:a16="http://schemas.microsoft.com/office/drawing/2014/main" id="{88410B71-D95C-8C98-EA28-2FE7A48DA4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FAD70-9D89-066D-ADD2-BFEA2FF37CD2}"/>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151140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BF85A-2D4A-2DAB-E404-47FDCF1258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5F157F-3553-11F5-A12D-F3780745A3F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389FFB-9F38-286F-B3A9-74735E05008F}"/>
              </a:ext>
            </a:extLst>
          </p:cNvPr>
          <p:cNvSpPr>
            <a:spLocks noGrp="1"/>
          </p:cNvSpPr>
          <p:nvPr>
            <p:ph type="dt" sz="half" idx="10"/>
          </p:nvPr>
        </p:nvSpPr>
        <p:spPr/>
        <p:txBody>
          <a:bodyPr/>
          <a:lstStyle/>
          <a:p>
            <a:fld id="{59D20645-57FE-45AB-BDF3-F42151E8379A}" type="datetime1">
              <a:rPr lang="zh-CN" altLang="en-US" smtClean="0"/>
              <a:t>2023/2/10</a:t>
            </a:fld>
            <a:endParaRPr lang="zh-CN" altLang="en-US"/>
          </a:p>
        </p:txBody>
      </p:sp>
      <p:sp>
        <p:nvSpPr>
          <p:cNvPr id="5" name="页脚占位符 4">
            <a:extLst>
              <a:ext uri="{FF2B5EF4-FFF2-40B4-BE49-F238E27FC236}">
                <a16:creationId xmlns:a16="http://schemas.microsoft.com/office/drawing/2014/main" id="{E7BA3B19-DED0-C4D9-6E9C-4B173D2CF2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2D2553-53D1-3C3B-52EA-739F3D2EF345}"/>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105104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217FD-0450-3C09-AD5C-F7CA2F92F6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59B09C-F1A0-213D-508E-E68176E5F7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6E5D59-1D5B-1523-3AF9-183E6E688159}"/>
              </a:ext>
            </a:extLst>
          </p:cNvPr>
          <p:cNvSpPr>
            <a:spLocks noGrp="1"/>
          </p:cNvSpPr>
          <p:nvPr>
            <p:ph type="dt" sz="half" idx="10"/>
          </p:nvPr>
        </p:nvSpPr>
        <p:spPr/>
        <p:txBody>
          <a:bodyPr/>
          <a:lstStyle/>
          <a:p>
            <a:fld id="{50185139-4562-4A89-9ADC-596453047844}" type="datetime1">
              <a:rPr lang="zh-CN" altLang="en-US" smtClean="0"/>
              <a:t>2023/2/10</a:t>
            </a:fld>
            <a:endParaRPr lang="zh-CN" altLang="en-US"/>
          </a:p>
        </p:txBody>
      </p:sp>
      <p:sp>
        <p:nvSpPr>
          <p:cNvPr id="5" name="页脚占位符 4">
            <a:extLst>
              <a:ext uri="{FF2B5EF4-FFF2-40B4-BE49-F238E27FC236}">
                <a16:creationId xmlns:a16="http://schemas.microsoft.com/office/drawing/2014/main" id="{D174CC67-FD7F-846B-7B6A-5ACBD36A3F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D682CA-F8A6-2954-E105-0A6C25E982EA}"/>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156780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3F6D5-8151-1366-406F-7EB945D85F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CC461D-5F6E-4892-C3EE-DF22426082B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FBBF4D7-B0D2-9DC1-B655-877A755696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D57C9D6-0158-728F-FCDE-C21624FB48D0}"/>
              </a:ext>
            </a:extLst>
          </p:cNvPr>
          <p:cNvSpPr>
            <a:spLocks noGrp="1"/>
          </p:cNvSpPr>
          <p:nvPr>
            <p:ph type="dt" sz="half" idx="10"/>
          </p:nvPr>
        </p:nvSpPr>
        <p:spPr/>
        <p:txBody>
          <a:bodyPr/>
          <a:lstStyle/>
          <a:p>
            <a:fld id="{C8F4CF6A-2AD7-4316-9DEC-6EF6ADC9BD21}" type="datetime1">
              <a:rPr lang="zh-CN" altLang="en-US" smtClean="0"/>
              <a:t>2023/2/10</a:t>
            </a:fld>
            <a:endParaRPr lang="zh-CN" altLang="en-US"/>
          </a:p>
        </p:txBody>
      </p:sp>
      <p:sp>
        <p:nvSpPr>
          <p:cNvPr id="6" name="页脚占位符 5">
            <a:extLst>
              <a:ext uri="{FF2B5EF4-FFF2-40B4-BE49-F238E27FC236}">
                <a16:creationId xmlns:a16="http://schemas.microsoft.com/office/drawing/2014/main" id="{3BFDEB02-F21F-4863-6B71-78790ACEBC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BCEFAB-FC59-9CFC-913F-EAFB84261BA1}"/>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394873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1BF59-A65D-7662-58D4-570203274F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67233C-8988-0710-1FA8-CC9973CDF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D19F748-B8A8-14A3-3C11-59B4D7618B4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5CFD88-A82A-9CE6-38C8-7A0AB8FFE7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7C658F1-2303-B88C-02E9-4DFC63BC68B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A4E15C-D086-F29A-BDF5-302DE69138C1}"/>
              </a:ext>
            </a:extLst>
          </p:cNvPr>
          <p:cNvSpPr>
            <a:spLocks noGrp="1"/>
          </p:cNvSpPr>
          <p:nvPr>
            <p:ph type="dt" sz="half" idx="10"/>
          </p:nvPr>
        </p:nvSpPr>
        <p:spPr/>
        <p:txBody>
          <a:bodyPr/>
          <a:lstStyle/>
          <a:p>
            <a:fld id="{5C1195D1-3673-499D-A5E1-74C0309372C4}" type="datetime1">
              <a:rPr lang="zh-CN" altLang="en-US" smtClean="0"/>
              <a:t>2023/2/10</a:t>
            </a:fld>
            <a:endParaRPr lang="zh-CN" altLang="en-US"/>
          </a:p>
        </p:txBody>
      </p:sp>
      <p:sp>
        <p:nvSpPr>
          <p:cNvPr id="8" name="页脚占位符 7">
            <a:extLst>
              <a:ext uri="{FF2B5EF4-FFF2-40B4-BE49-F238E27FC236}">
                <a16:creationId xmlns:a16="http://schemas.microsoft.com/office/drawing/2014/main" id="{9F03F262-9DB0-A920-3332-2255C15FC9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EBE4C-63EA-ACE5-646B-DBBBCD91F02D}"/>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416292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69CE4-9FF1-A251-74E1-01791AAAB9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C15B1B-8D83-BECA-A95F-D205F11333DC}"/>
              </a:ext>
            </a:extLst>
          </p:cNvPr>
          <p:cNvSpPr>
            <a:spLocks noGrp="1"/>
          </p:cNvSpPr>
          <p:nvPr>
            <p:ph type="dt" sz="half" idx="10"/>
          </p:nvPr>
        </p:nvSpPr>
        <p:spPr/>
        <p:txBody>
          <a:bodyPr/>
          <a:lstStyle/>
          <a:p>
            <a:fld id="{22CD9F18-8F8B-4251-84B2-89A3F3D8A976}" type="datetime1">
              <a:rPr lang="zh-CN" altLang="en-US" smtClean="0"/>
              <a:t>2023/2/10</a:t>
            </a:fld>
            <a:endParaRPr lang="zh-CN" altLang="en-US"/>
          </a:p>
        </p:txBody>
      </p:sp>
      <p:sp>
        <p:nvSpPr>
          <p:cNvPr id="4" name="页脚占位符 3">
            <a:extLst>
              <a:ext uri="{FF2B5EF4-FFF2-40B4-BE49-F238E27FC236}">
                <a16:creationId xmlns:a16="http://schemas.microsoft.com/office/drawing/2014/main" id="{D750A064-5BFC-8EDA-50C7-AAFC1615CF6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F1419B-7DCF-9725-3D5C-D8831423D5E4}"/>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3698867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743FE5-CEC8-72B6-7C09-187C45B98CD9}"/>
              </a:ext>
            </a:extLst>
          </p:cNvPr>
          <p:cNvSpPr>
            <a:spLocks noGrp="1"/>
          </p:cNvSpPr>
          <p:nvPr>
            <p:ph type="dt" sz="half" idx="10"/>
          </p:nvPr>
        </p:nvSpPr>
        <p:spPr/>
        <p:txBody>
          <a:bodyPr/>
          <a:lstStyle/>
          <a:p>
            <a:fld id="{554AE392-08DD-49E8-9FF0-1725E01498B4}" type="datetime1">
              <a:rPr lang="zh-CN" altLang="en-US" smtClean="0"/>
              <a:t>2023/2/10</a:t>
            </a:fld>
            <a:endParaRPr lang="zh-CN" altLang="en-US"/>
          </a:p>
        </p:txBody>
      </p:sp>
      <p:sp>
        <p:nvSpPr>
          <p:cNvPr id="3" name="页脚占位符 2">
            <a:extLst>
              <a:ext uri="{FF2B5EF4-FFF2-40B4-BE49-F238E27FC236}">
                <a16:creationId xmlns:a16="http://schemas.microsoft.com/office/drawing/2014/main" id="{32ADDB94-3B56-F4F5-10ED-B8EE600CEA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A24ACC-5363-BB3E-C937-B179070A6E82}"/>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170076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588D3-CFC4-973E-5462-8464E75161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E23C3C-5760-B93B-D669-167858C5E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9A2C0C9-EFC7-6602-A14C-7DC47C96C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B837F6-A403-7B92-BFEA-B12858A218D1}"/>
              </a:ext>
            </a:extLst>
          </p:cNvPr>
          <p:cNvSpPr>
            <a:spLocks noGrp="1"/>
          </p:cNvSpPr>
          <p:nvPr>
            <p:ph type="dt" sz="half" idx="10"/>
          </p:nvPr>
        </p:nvSpPr>
        <p:spPr/>
        <p:txBody>
          <a:bodyPr/>
          <a:lstStyle/>
          <a:p>
            <a:fld id="{AD1F21F1-F9B7-45C7-AE3D-7876AE4EF8E3}" type="datetime1">
              <a:rPr lang="zh-CN" altLang="en-US" smtClean="0"/>
              <a:t>2023/2/10</a:t>
            </a:fld>
            <a:endParaRPr lang="zh-CN" altLang="en-US"/>
          </a:p>
        </p:txBody>
      </p:sp>
      <p:sp>
        <p:nvSpPr>
          <p:cNvPr id="6" name="页脚占位符 5">
            <a:extLst>
              <a:ext uri="{FF2B5EF4-FFF2-40B4-BE49-F238E27FC236}">
                <a16:creationId xmlns:a16="http://schemas.microsoft.com/office/drawing/2014/main" id="{AAF59737-C916-6074-FFB7-10A4FA7E9E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83C311-98A3-B64C-75E8-28B4494961D9}"/>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276203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5FC24-34EE-AEC9-5BF7-35D146710A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3BCDCF-7703-5D0D-47FA-96054EA1CA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89BC078-7346-F11B-24CB-0079D9C56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BB0CD8-D0B7-3BA6-D4D1-167D1C0F1429}"/>
              </a:ext>
            </a:extLst>
          </p:cNvPr>
          <p:cNvSpPr>
            <a:spLocks noGrp="1"/>
          </p:cNvSpPr>
          <p:nvPr>
            <p:ph type="dt" sz="half" idx="10"/>
          </p:nvPr>
        </p:nvSpPr>
        <p:spPr/>
        <p:txBody>
          <a:bodyPr/>
          <a:lstStyle/>
          <a:p>
            <a:fld id="{C673D781-8FD5-448F-A24F-63601970F374}" type="datetime1">
              <a:rPr lang="zh-CN" altLang="en-US" smtClean="0"/>
              <a:t>2023/2/10</a:t>
            </a:fld>
            <a:endParaRPr lang="zh-CN" altLang="en-US"/>
          </a:p>
        </p:txBody>
      </p:sp>
      <p:sp>
        <p:nvSpPr>
          <p:cNvPr id="6" name="页脚占位符 5">
            <a:extLst>
              <a:ext uri="{FF2B5EF4-FFF2-40B4-BE49-F238E27FC236}">
                <a16:creationId xmlns:a16="http://schemas.microsoft.com/office/drawing/2014/main" id="{62581D3E-E1A6-D9F0-022E-6A05EDC03D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3108DA-80D4-7E0A-E230-28CE3A318869}"/>
              </a:ext>
            </a:extLst>
          </p:cNvPr>
          <p:cNvSpPr>
            <a:spLocks noGrp="1"/>
          </p:cNvSpPr>
          <p:nvPr>
            <p:ph type="sldNum" sz="quarter" idx="12"/>
          </p:nvPr>
        </p:nvSpPr>
        <p:spPr/>
        <p:txBody>
          <a:body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208897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45753C-CD43-E4E0-F7DB-65FA0E879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E035CA-E38C-6CE6-BD8F-7777E86B55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F53331-DB17-9AD4-B197-8554A77C7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1CF31D-4DAD-47CF-A3DD-28834C45D431}" type="datetime1">
              <a:rPr lang="zh-CN" altLang="en-US" smtClean="0"/>
              <a:t>2023/2/10</a:t>
            </a:fld>
            <a:endParaRPr lang="zh-CN" altLang="en-US"/>
          </a:p>
        </p:txBody>
      </p:sp>
      <p:sp>
        <p:nvSpPr>
          <p:cNvPr id="5" name="页脚占位符 4">
            <a:extLst>
              <a:ext uri="{FF2B5EF4-FFF2-40B4-BE49-F238E27FC236}">
                <a16:creationId xmlns:a16="http://schemas.microsoft.com/office/drawing/2014/main" id="{71D4ADB3-5A28-1CF0-5B91-C7536F8C77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7EBDB3A-63AD-D075-3A88-B2590342B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C7020-9B3B-4859-94A8-803ED14157A4}" type="slidenum">
              <a:rPr lang="zh-CN" altLang="en-US" smtClean="0"/>
              <a:t>‹#›</a:t>
            </a:fld>
            <a:endParaRPr lang="zh-CN" altLang="en-US"/>
          </a:p>
        </p:txBody>
      </p:sp>
    </p:spTree>
    <p:extLst>
      <p:ext uri="{BB962C8B-B14F-4D97-AF65-F5344CB8AC3E}">
        <p14:creationId xmlns:p14="http://schemas.microsoft.com/office/powerpoint/2010/main" val="16530030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D7034-CF7A-35D6-5B9C-08030C9FE585}"/>
              </a:ext>
            </a:extLst>
          </p:cNvPr>
          <p:cNvSpPr>
            <a:spLocks noGrp="1"/>
          </p:cNvSpPr>
          <p:nvPr>
            <p:ph type="ctrTitle"/>
          </p:nvPr>
        </p:nvSpPr>
        <p:spPr>
          <a:xfrm>
            <a:off x="1524000" y="1566246"/>
            <a:ext cx="9144000" cy="2387600"/>
          </a:xfrm>
        </p:spPr>
        <p:txBody>
          <a:bodyPr>
            <a:normAutofit fontScale="90000"/>
          </a:bodyPr>
          <a:lstStyle/>
          <a:p>
            <a:r>
              <a:rPr lang="en-US" altLang="zh-CN" b="0" i="0" dirty="0">
                <a:solidFill>
                  <a:srgbClr val="212529"/>
                </a:solidFill>
                <a:effectLst/>
                <a:latin typeface="-apple-system"/>
              </a:rPr>
              <a:t>Predicting Mortality of ICU Patients</a:t>
            </a:r>
            <a:br>
              <a:rPr lang="en-US" altLang="zh-CN" b="0" i="0" dirty="0">
                <a:solidFill>
                  <a:srgbClr val="212529"/>
                </a:solidFill>
                <a:effectLst/>
                <a:latin typeface="-apple-system"/>
              </a:rPr>
            </a:br>
            <a:endParaRPr lang="zh-CN" altLang="en-US" dirty="0"/>
          </a:p>
        </p:txBody>
      </p:sp>
      <p:sp>
        <p:nvSpPr>
          <p:cNvPr id="3" name="副标题 2">
            <a:extLst>
              <a:ext uri="{FF2B5EF4-FFF2-40B4-BE49-F238E27FC236}">
                <a16:creationId xmlns:a16="http://schemas.microsoft.com/office/drawing/2014/main" id="{CA9FD49A-1D73-ED24-54DA-ADF3DC65383F}"/>
              </a:ext>
            </a:extLst>
          </p:cNvPr>
          <p:cNvSpPr>
            <a:spLocks noGrp="1"/>
          </p:cNvSpPr>
          <p:nvPr>
            <p:ph type="subTitle" idx="1"/>
          </p:nvPr>
        </p:nvSpPr>
        <p:spPr>
          <a:xfrm>
            <a:off x="8327253" y="4415192"/>
            <a:ext cx="3160090" cy="1570578"/>
          </a:xfrm>
        </p:spPr>
        <p:txBody>
          <a:bodyPr>
            <a:normAutofit fontScale="70000" lnSpcReduction="20000"/>
          </a:bodyPr>
          <a:lstStyle/>
          <a:p>
            <a:r>
              <a:rPr lang="en-US" altLang="zh-CN" dirty="0"/>
              <a:t>Team: Horizon</a:t>
            </a:r>
          </a:p>
          <a:p>
            <a:r>
              <a:rPr lang="en-US" altLang="zh-CN" dirty="0"/>
              <a:t>Ding </a:t>
            </a:r>
            <a:r>
              <a:rPr lang="en-US" altLang="zh-CN" dirty="0" err="1"/>
              <a:t>Jiayi</a:t>
            </a:r>
            <a:r>
              <a:rPr lang="en-US" altLang="zh-CN" dirty="0"/>
              <a:t>            m5262103</a:t>
            </a:r>
          </a:p>
          <a:p>
            <a:r>
              <a:rPr lang="en-US" altLang="zh-CN" dirty="0"/>
              <a:t>Ding </a:t>
            </a:r>
            <a:r>
              <a:rPr lang="en-US" altLang="zh-CN" dirty="0" err="1"/>
              <a:t>Jiongjiong</a:t>
            </a:r>
            <a:r>
              <a:rPr lang="en-US" altLang="zh-CN" dirty="0"/>
              <a:t>  m5252104</a:t>
            </a:r>
          </a:p>
          <a:p>
            <a:r>
              <a:rPr lang="en-US" altLang="zh-CN" dirty="0" err="1"/>
              <a:t>Xue</a:t>
            </a:r>
            <a:r>
              <a:rPr lang="en-US" altLang="zh-CN" dirty="0"/>
              <a:t> Bowen         m5262118</a:t>
            </a:r>
          </a:p>
          <a:p>
            <a:r>
              <a:rPr lang="en-US" altLang="zh-CN" dirty="0"/>
              <a:t>Liang Ziwei         m5262105</a:t>
            </a:r>
          </a:p>
          <a:p>
            <a:endParaRPr lang="zh-CN" altLang="en-US" dirty="0"/>
          </a:p>
        </p:txBody>
      </p:sp>
      <p:sp>
        <p:nvSpPr>
          <p:cNvPr id="4" name="灯片编号占位符 3">
            <a:extLst>
              <a:ext uri="{FF2B5EF4-FFF2-40B4-BE49-F238E27FC236}">
                <a16:creationId xmlns:a16="http://schemas.microsoft.com/office/drawing/2014/main" id="{003547EF-17D9-F4FC-3D03-69A97C8A3689}"/>
              </a:ext>
            </a:extLst>
          </p:cNvPr>
          <p:cNvSpPr>
            <a:spLocks noGrp="1"/>
          </p:cNvSpPr>
          <p:nvPr>
            <p:ph type="sldNum" sz="quarter" idx="12"/>
          </p:nvPr>
        </p:nvSpPr>
        <p:spPr/>
        <p:txBody>
          <a:bodyPr/>
          <a:lstStyle/>
          <a:p>
            <a:fld id="{3F9C7020-9B3B-4859-94A8-803ED14157A4}" type="slidenum">
              <a:rPr lang="zh-CN" altLang="en-US" smtClean="0"/>
              <a:t>1</a:t>
            </a:fld>
            <a:endParaRPr lang="zh-CN" altLang="en-US"/>
          </a:p>
        </p:txBody>
      </p:sp>
    </p:spTree>
    <p:extLst>
      <p:ext uri="{BB962C8B-B14F-4D97-AF65-F5344CB8AC3E}">
        <p14:creationId xmlns:p14="http://schemas.microsoft.com/office/powerpoint/2010/main" val="2893702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BA82919-0D5D-EF26-45FF-6912D4EFDFEE}"/>
              </a:ext>
            </a:extLst>
          </p:cNvPr>
          <p:cNvSpPr/>
          <p:nvPr/>
        </p:nvSpPr>
        <p:spPr>
          <a:xfrm>
            <a:off x="6486371" y="0"/>
            <a:ext cx="5705629" cy="4706534"/>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9E73BD0-14BA-FFB8-CC80-52BDB2AD9EF9}"/>
              </a:ext>
            </a:extLst>
          </p:cNvPr>
          <p:cNvSpPr/>
          <p:nvPr/>
        </p:nvSpPr>
        <p:spPr>
          <a:xfrm>
            <a:off x="6716138" y="102914"/>
            <a:ext cx="3073312" cy="7268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a:p>
          <a:p>
            <a:pPr algn="ctr"/>
            <a:r>
              <a:rPr lang="en-US" altLang="zh-CN" dirty="0"/>
              <a:t>Clinical Data-A</a:t>
            </a:r>
          </a:p>
          <a:p>
            <a:pPr algn="ctr"/>
            <a:r>
              <a:rPr lang="en-US" altLang="zh-CN" dirty="0"/>
              <a:t>4000 participants</a:t>
            </a:r>
          </a:p>
          <a:p>
            <a:pPr algn="ctr"/>
            <a:endParaRPr lang="zh-CN" altLang="en-US" dirty="0"/>
          </a:p>
        </p:txBody>
      </p:sp>
      <p:sp>
        <p:nvSpPr>
          <p:cNvPr id="8" name="矩形 7">
            <a:extLst>
              <a:ext uri="{FF2B5EF4-FFF2-40B4-BE49-F238E27FC236}">
                <a16:creationId xmlns:a16="http://schemas.microsoft.com/office/drawing/2014/main" id="{582505DA-47A5-BBC3-0089-6368DDCAA3C1}"/>
              </a:ext>
            </a:extLst>
          </p:cNvPr>
          <p:cNvSpPr/>
          <p:nvPr/>
        </p:nvSpPr>
        <p:spPr>
          <a:xfrm>
            <a:off x="6720445" y="1346311"/>
            <a:ext cx="1511391" cy="6466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a:p>
          <a:p>
            <a:pPr algn="ctr"/>
            <a:r>
              <a:rPr lang="en-US" altLang="zh-CN" dirty="0"/>
              <a:t>Training</a:t>
            </a:r>
          </a:p>
          <a:p>
            <a:pPr algn="ctr"/>
            <a:r>
              <a:rPr lang="en-US" altLang="zh-CN" dirty="0"/>
              <a:t>(n=3200)</a:t>
            </a:r>
          </a:p>
          <a:p>
            <a:pPr algn="ctr"/>
            <a:endParaRPr lang="zh-CN" altLang="en-US" dirty="0"/>
          </a:p>
        </p:txBody>
      </p:sp>
      <p:sp>
        <p:nvSpPr>
          <p:cNvPr id="9" name="矩形 8">
            <a:extLst>
              <a:ext uri="{FF2B5EF4-FFF2-40B4-BE49-F238E27FC236}">
                <a16:creationId xmlns:a16="http://schemas.microsoft.com/office/drawing/2014/main" id="{EC487C82-5CD3-C550-2DDE-18A18131E690}"/>
              </a:ext>
            </a:extLst>
          </p:cNvPr>
          <p:cNvSpPr/>
          <p:nvPr/>
        </p:nvSpPr>
        <p:spPr>
          <a:xfrm>
            <a:off x="8278058" y="1346311"/>
            <a:ext cx="1511391" cy="6466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a:p>
          <a:p>
            <a:pPr algn="ctr"/>
            <a:r>
              <a:rPr lang="en-US" altLang="zh-CN" dirty="0"/>
              <a:t>Testing</a:t>
            </a:r>
          </a:p>
          <a:p>
            <a:pPr algn="ctr"/>
            <a:r>
              <a:rPr lang="en-US" altLang="zh-CN" dirty="0"/>
              <a:t>(n=800)</a:t>
            </a:r>
          </a:p>
          <a:p>
            <a:pPr algn="ctr"/>
            <a:endParaRPr lang="zh-CN" altLang="en-US" dirty="0"/>
          </a:p>
        </p:txBody>
      </p:sp>
      <p:sp>
        <p:nvSpPr>
          <p:cNvPr id="10" name="矩形 9">
            <a:extLst>
              <a:ext uri="{FF2B5EF4-FFF2-40B4-BE49-F238E27FC236}">
                <a16:creationId xmlns:a16="http://schemas.microsoft.com/office/drawing/2014/main" id="{FAD28E67-C851-B2DE-4A3C-7D48748B3F10}"/>
              </a:ext>
            </a:extLst>
          </p:cNvPr>
          <p:cNvSpPr/>
          <p:nvPr/>
        </p:nvSpPr>
        <p:spPr>
          <a:xfrm>
            <a:off x="9898666" y="78867"/>
            <a:ext cx="2147649" cy="7268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a:p>
          <a:p>
            <a:pPr algn="ctr"/>
            <a:r>
              <a:rPr lang="en-US" altLang="zh-CN" dirty="0"/>
              <a:t>Dataset-B</a:t>
            </a:r>
          </a:p>
          <a:p>
            <a:pPr algn="ctr"/>
            <a:r>
              <a:rPr lang="en-US" altLang="zh-CN" dirty="0"/>
              <a:t>4000 participants</a:t>
            </a:r>
          </a:p>
          <a:p>
            <a:pPr algn="ctr"/>
            <a:endParaRPr lang="zh-CN" altLang="en-US" dirty="0"/>
          </a:p>
        </p:txBody>
      </p:sp>
      <p:sp>
        <p:nvSpPr>
          <p:cNvPr id="11" name="矩形 10">
            <a:extLst>
              <a:ext uri="{FF2B5EF4-FFF2-40B4-BE49-F238E27FC236}">
                <a16:creationId xmlns:a16="http://schemas.microsoft.com/office/drawing/2014/main" id="{FB811BE1-9851-8140-2728-345F116C7D64}"/>
              </a:ext>
            </a:extLst>
          </p:cNvPr>
          <p:cNvSpPr/>
          <p:nvPr/>
        </p:nvSpPr>
        <p:spPr>
          <a:xfrm>
            <a:off x="6720444" y="2476551"/>
            <a:ext cx="1511391" cy="6466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a:p>
          <a:p>
            <a:pPr algn="ctr"/>
            <a:r>
              <a:rPr lang="en-US" altLang="zh-CN" dirty="0"/>
              <a:t>Model fitting</a:t>
            </a:r>
          </a:p>
          <a:p>
            <a:pPr algn="ctr"/>
            <a:endParaRPr lang="zh-CN" altLang="en-US" dirty="0"/>
          </a:p>
        </p:txBody>
      </p:sp>
      <p:sp>
        <p:nvSpPr>
          <p:cNvPr id="12" name="矩形 11">
            <a:extLst>
              <a:ext uri="{FF2B5EF4-FFF2-40B4-BE49-F238E27FC236}">
                <a16:creationId xmlns:a16="http://schemas.microsoft.com/office/drawing/2014/main" id="{80AA5DD5-52A2-F3B4-CF9B-9B8C402F1FDA}"/>
              </a:ext>
            </a:extLst>
          </p:cNvPr>
          <p:cNvSpPr/>
          <p:nvPr/>
        </p:nvSpPr>
        <p:spPr>
          <a:xfrm>
            <a:off x="6720443" y="3566184"/>
            <a:ext cx="1511391" cy="6466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a:p>
          <a:p>
            <a:pPr algn="ctr"/>
            <a:r>
              <a:rPr lang="en-US" altLang="zh-CN" dirty="0"/>
              <a:t>Trained Model</a:t>
            </a:r>
          </a:p>
          <a:p>
            <a:pPr algn="ctr"/>
            <a:endParaRPr lang="zh-CN" altLang="en-US" dirty="0"/>
          </a:p>
        </p:txBody>
      </p:sp>
      <p:sp>
        <p:nvSpPr>
          <p:cNvPr id="13" name="矩形 12">
            <a:extLst>
              <a:ext uri="{FF2B5EF4-FFF2-40B4-BE49-F238E27FC236}">
                <a16:creationId xmlns:a16="http://schemas.microsoft.com/office/drawing/2014/main" id="{093B7D7F-0419-B1EA-C79E-C47153853EFE}"/>
              </a:ext>
            </a:extLst>
          </p:cNvPr>
          <p:cNvSpPr/>
          <p:nvPr/>
        </p:nvSpPr>
        <p:spPr>
          <a:xfrm>
            <a:off x="8439425" y="3291716"/>
            <a:ext cx="1511391" cy="446643"/>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a:p>
          <a:p>
            <a:pPr algn="ctr"/>
            <a:r>
              <a:rPr lang="en-US" altLang="zh-CN" dirty="0"/>
              <a:t>Evaluation1</a:t>
            </a:r>
          </a:p>
          <a:p>
            <a:pPr algn="ctr"/>
            <a:endParaRPr lang="zh-CN" altLang="en-US" dirty="0"/>
          </a:p>
        </p:txBody>
      </p:sp>
      <p:sp>
        <p:nvSpPr>
          <p:cNvPr id="14" name="矩形 13">
            <a:extLst>
              <a:ext uri="{FF2B5EF4-FFF2-40B4-BE49-F238E27FC236}">
                <a16:creationId xmlns:a16="http://schemas.microsoft.com/office/drawing/2014/main" id="{5CE57821-3C15-B987-C96E-536634F7192E}"/>
              </a:ext>
            </a:extLst>
          </p:cNvPr>
          <p:cNvSpPr/>
          <p:nvPr/>
        </p:nvSpPr>
        <p:spPr>
          <a:xfrm>
            <a:off x="8439425" y="3979840"/>
            <a:ext cx="1511391" cy="446643"/>
          </a:xfrm>
          <a:prstGeom prst="rect">
            <a:avLst/>
          </a:prstGeom>
          <a:solidFill>
            <a:schemeClr val="accent6">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a:p>
          <a:p>
            <a:pPr algn="ctr"/>
            <a:r>
              <a:rPr lang="en-US" altLang="zh-CN" dirty="0"/>
              <a:t>Evaluation2</a:t>
            </a:r>
          </a:p>
          <a:p>
            <a:pPr algn="ctr"/>
            <a:endParaRPr lang="zh-CN" altLang="en-US" dirty="0"/>
          </a:p>
        </p:txBody>
      </p:sp>
      <p:sp>
        <p:nvSpPr>
          <p:cNvPr id="15" name="矩形 14">
            <a:extLst>
              <a:ext uri="{FF2B5EF4-FFF2-40B4-BE49-F238E27FC236}">
                <a16:creationId xmlns:a16="http://schemas.microsoft.com/office/drawing/2014/main" id="{72EAFF5E-05BB-F9FB-1AFE-54BD1E0FE682}"/>
              </a:ext>
            </a:extLst>
          </p:cNvPr>
          <p:cNvSpPr/>
          <p:nvPr/>
        </p:nvSpPr>
        <p:spPr>
          <a:xfrm>
            <a:off x="9789449" y="2069801"/>
            <a:ext cx="2311474" cy="8134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567 In-hospital-death </a:t>
            </a:r>
          </a:p>
          <a:p>
            <a:pPr algn="ctr"/>
            <a:r>
              <a:rPr lang="en-US" altLang="zh-CN" dirty="0"/>
              <a:t>3433 Not-death</a:t>
            </a:r>
            <a:endParaRPr lang="zh-CN" altLang="en-US" dirty="0"/>
          </a:p>
        </p:txBody>
      </p:sp>
      <p:cxnSp>
        <p:nvCxnSpPr>
          <p:cNvPr id="16" name="直接箭头连接符 15">
            <a:extLst>
              <a:ext uri="{FF2B5EF4-FFF2-40B4-BE49-F238E27FC236}">
                <a16:creationId xmlns:a16="http://schemas.microsoft.com/office/drawing/2014/main" id="{82C28061-8305-6A4F-5F30-60CDDE4B670C}"/>
              </a:ext>
            </a:extLst>
          </p:cNvPr>
          <p:cNvCxnSpPr>
            <a:stCxn id="7" idx="2"/>
            <a:endCxn id="8" idx="0"/>
          </p:cNvCxnSpPr>
          <p:nvPr/>
        </p:nvCxnSpPr>
        <p:spPr>
          <a:xfrm flipH="1">
            <a:off x="7476141" y="829734"/>
            <a:ext cx="776653" cy="51657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B56C4862-0B1C-8324-A317-12607DD6227D}"/>
              </a:ext>
            </a:extLst>
          </p:cNvPr>
          <p:cNvCxnSpPr>
            <a:stCxn id="7" idx="2"/>
            <a:endCxn id="9" idx="0"/>
          </p:cNvCxnSpPr>
          <p:nvPr/>
        </p:nvCxnSpPr>
        <p:spPr>
          <a:xfrm>
            <a:off x="8252794" y="829734"/>
            <a:ext cx="780960" cy="516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21E22D2D-0B1E-8D7F-A294-E505C48C75AB}"/>
              </a:ext>
            </a:extLst>
          </p:cNvPr>
          <p:cNvCxnSpPr>
            <a:stCxn id="8" idx="2"/>
            <a:endCxn id="11" idx="0"/>
          </p:cNvCxnSpPr>
          <p:nvPr/>
        </p:nvCxnSpPr>
        <p:spPr>
          <a:xfrm flipH="1">
            <a:off x="7476140" y="1992929"/>
            <a:ext cx="1" cy="483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92808D92-860B-A084-7CF4-3F4E49C12023}"/>
              </a:ext>
            </a:extLst>
          </p:cNvPr>
          <p:cNvCxnSpPr>
            <a:stCxn id="11" idx="2"/>
            <a:endCxn id="12" idx="0"/>
          </p:cNvCxnSpPr>
          <p:nvPr/>
        </p:nvCxnSpPr>
        <p:spPr>
          <a:xfrm flipH="1">
            <a:off x="7476139" y="3123169"/>
            <a:ext cx="1" cy="443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8912C394-2F03-DED2-6605-7E857ACC01E3}"/>
              </a:ext>
            </a:extLst>
          </p:cNvPr>
          <p:cNvCxnSpPr>
            <a:endCxn id="13" idx="1"/>
          </p:cNvCxnSpPr>
          <p:nvPr/>
        </p:nvCxnSpPr>
        <p:spPr>
          <a:xfrm flipV="1">
            <a:off x="8231834" y="3515038"/>
            <a:ext cx="207591" cy="61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1E12F685-97A9-6C7A-C95B-DD6EA9557A07}"/>
              </a:ext>
            </a:extLst>
          </p:cNvPr>
          <p:cNvCxnSpPr>
            <a:endCxn id="14" idx="1"/>
          </p:cNvCxnSpPr>
          <p:nvPr/>
        </p:nvCxnSpPr>
        <p:spPr>
          <a:xfrm>
            <a:off x="8231834" y="4048817"/>
            <a:ext cx="207591" cy="154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6E013BB0-747E-A067-74FD-63598663FD30}"/>
              </a:ext>
            </a:extLst>
          </p:cNvPr>
          <p:cNvCxnSpPr>
            <a:cxnSpLocks/>
            <a:endCxn id="13" idx="0"/>
          </p:cNvCxnSpPr>
          <p:nvPr/>
        </p:nvCxnSpPr>
        <p:spPr>
          <a:xfrm flipH="1">
            <a:off x="9195121" y="1992929"/>
            <a:ext cx="18349" cy="1298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9EC642ED-98DD-4774-51BB-FB6CDF6350D8}"/>
              </a:ext>
            </a:extLst>
          </p:cNvPr>
          <p:cNvCxnSpPr>
            <a:cxnSpLocks/>
            <a:stCxn id="10" idx="2"/>
            <a:endCxn id="15" idx="0"/>
          </p:cNvCxnSpPr>
          <p:nvPr/>
        </p:nvCxnSpPr>
        <p:spPr>
          <a:xfrm flipH="1">
            <a:off x="10945186" y="805687"/>
            <a:ext cx="27305" cy="1264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连接符: 肘形 23">
            <a:extLst>
              <a:ext uri="{FF2B5EF4-FFF2-40B4-BE49-F238E27FC236}">
                <a16:creationId xmlns:a16="http://schemas.microsoft.com/office/drawing/2014/main" id="{98DFA39C-86A8-33E7-039F-ECC34223002F}"/>
              </a:ext>
            </a:extLst>
          </p:cNvPr>
          <p:cNvCxnSpPr>
            <a:cxnSpLocks/>
            <a:stCxn id="15" idx="2"/>
            <a:endCxn id="14" idx="3"/>
          </p:cNvCxnSpPr>
          <p:nvPr/>
        </p:nvCxnSpPr>
        <p:spPr>
          <a:xfrm rot="5400000">
            <a:off x="9788070" y="3046046"/>
            <a:ext cx="1319862" cy="99437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CE342541-4BAC-BE83-5560-1B169452E728}"/>
              </a:ext>
            </a:extLst>
          </p:cNvPr>
          <p:cNvSpPr/>
          <p:nvPr/>
        </p:nvSpPr>
        <p:spPr>
          <a:xfrm>
            <a:off x="0" y="15357"/>
            <a:ext cx="3125755" cy="431286"/>
          </a:xfrm>
          <a:prstGeom prst="rect">
            <a:avLst/>
          </a:prstGeom>
          <a:solidFill>
            <a:schemeClr val="accent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a:p>
          <a:p>
            <a:pPr algn="ctr"/>
            <a:r>
              <a:rPr lang="en-US" altLang="zh-CN" dirty="0"/>
              <a:t>Evaluation1</a:t>
            </a:r>
          </a:p>
          <a:p>
            <a:pPr algn="ctr"/>
            <a:endParaRPr lang="zh-CN" altLang="en-US" dirty="0"/>
          </a:p>
        </p:txBody>
      </p:sp>
      <p:pic>
        <p:nvPicPr>
          <p:cNvPr id="38" name="图片 37">
            <a:extLst>
              <a:ext uri="{FF2B5EF4-FFF2-40B4-BE49-F238E27FC236}">
                <a16:creationId xmlns:a16="http://schemas.microsoft.com/office/drawing/2014/main" id="{5BC5C7F9-1D7A-F5FB-33EB-85D682D3C02F}"/>
              </a:ext>
            </a:extLst>
          </p:cNvPr>
          <p:cNvPicPr>
            <a:picLocks noChangeAspect="1"/>
          </p:cNvPicPr>
          <p:nvPr/>
        </p:nvPicPr>
        <p:blipFill>
          <a:blip r:embed="rId3"/>
          <a:stretch>
            <a:fillRect/>
          </a:stretch>
        </p:blipFill>
        <p:spPr>
          <a:xfrm>
            <a:off x="932561" y="3289989"/>
            <a:ext cx="3051522" cy="694592"/>
          </a:xfrm>
          <a:prstGeom prst="rect">
            <a:avLst/>
          </a:prstGeom>
        </p:spPr>
      </p:pic>
      <p:pic>
        <p:nvPicPr>
          <p:cNvPr id="39" name="图片 38">
            <a:extLst>
              <a:ext uri="{FF2B5EF4-FFF2-40B4-BE49-F238E27FC236}">
                <a16:creationId xmlns:a16="http://schemas.microsoft.com/office/drawing/2014/main" id="{4DA7F3C6-BE8D-124C-FDA6-B09C63124E44}"/>
              </a:ext>
            </a:extLst>
          </p:cNvPr>
          <p:cNvPicPr>
            <a:picLocks noChangeAspect="1"/>
          </p:cNvPicPr>
          <p:nvPr/>
        </p:nvPicPr>
        <p:blipFill>
          <a:blip r:embed="rId4"/>
          <a:stretch>
            <a:fillRect/>
          </a:stretch>
        </p:blipFill>
        <p:spPr>
          <a:xfrm>
            <a:off x="604209" y="1782256"/>
            <a:ext cx="3825592" cy="575089"/>
          </a:xfrm>
          <a:prstGeom prst="rect">
            <a:avLst/>
          </a:prstGeom>
        </p:spPr>
      </p:pic>
      <p:pic>
        <p:nvPicPr>
          <p:cNvPr id="40" name="图片 39">
            <a:extLst>
              <a:ext uri="{FF2B5EF4-FFF2-40B4-BE49-F238E27FC236}">
                <a16:creationId xmlns:a16="http://schemas.microsoft.com/office/drawing/2014/main" id="{EBC1EE28-2B0E-331E-D297-CE85882F628D}"/>
              </a:ext>
            </a:extLst>
          </p:cNvPr>
          <p:cNvPicPr>
            <a:picLocks noChangeAspect="1"/>
          </p:cNvPicPr>
          <p:nvPr/>
        </p:nvPicPr>
        <p:blipFill>
          <a:blip r:embed="rId5"/>
          <a:stretch>
            <a:fillRect/>
          </a:stretch>
        </p:blipFill>
        <p:spPr>
          <a:xfrm>
            <a:off x="630945" y="2476550"/>
            <a:ext cx="3825593" cy="553542"/>
          </a:xfrm>
          <a:prstGeom prst="rect">
            <a:avLst/>
          </a:prstGeom>
        </p:spPr>
      </p:pic>
      <p:sp>
        <p:nvSpPr>
          <p:cNvPr id="2" name="灯片编号占位符 1">
            <a:extLst>
              <a:ext uri="{FF2B5EF4-FFF2-40B4-BE49-F238E27FC236}">
                <a16:creationId xmlns:a16="http://schemas.microsoft.com/office/drawing/2014/main" id="{6A1263B9-8FA8-26A6-E9F8-93FB5E0ADD83}"/>
              </a:ext>
            </a:extLst>
          </p:cNvPr>
          <p:cNvSpPr>
            <a:spLocks noGrp="1"/>
          </p:cNvSpPr>
          <p:nvPr>
            <p:ph type="sldNum" sz="quarter" idx="12"/>
          </p:nvPr>
        </p:nvSpPr>
        <p:spPr/>
        <p:txBody>
          <a:bodyPr/>
          <a:lstStyle/>
          <a:p>
            <a:fld id="{3F9C7020-9B3B-4859-94A8-803ED14157A4}" type="slidenum">
              <a:rPr lang="zh-CN" altLang="en-US" smtClean="0"/>
              <a:t>10</a:t>
            </a:fld>
            <a:endParaRPr lang="zh-CN" altLang="en-US"/>
          </a:p>
        </p:txBody>
      </p:sp>
    </p:spTree>
    <p:extLst>
      <p:ext uri="{BB962C8B-B14F-4D97-AF65-F5344CB8AC3E}">
        <p14:creationId xmlns:p14="http://schemas.microsoft.com/office/powerpoint/2010/main" val="182096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1E21-35A8-4C23-B2E4-0B4C29CCB5E4}"/>
              </a:ext>
            </a:extLst>
          </p:cNvPr>
          <p:cNvSpPr>
            <a:spLocks noGrp="1"/>
          </p:cNvSpPr>
          <p:nvPr>
            <p:ph type="title"/>
          </p:nvPr>
        </p:nvSpPr>
        <p:spPr>
          <a:xfrm>
            <a:off x="191386" y="35340"/>
            <a:ext cx="3218121" cy="1325563"/>
          </a:xfrm>
        </p:spPr>
        <p:txBody>
          <a:bodyPr/>
          <a:lstStyle/>
          <a:p>
            <a:r>
              <a:rPr lang="en-US" altLang="zh-CN" dirty="0"/>
              <a:t>Evaluation 2</a:t>
            </a:r>
            <a:endParaRPr lang="zh-CN" altLang="en-US" dirty="0"/>
          </a:p>
        </p:txBody>
      </p:sp>
      <p:pic>
        <p:nvPicPr>
          <p:cNvPr id="2050" name="Picture 2">
            <a:extLst>
              <a:ext uri="{FF2B5EF4-FFF2-40B4-BE49-F238E27FC236}">
                <a16:creationId xmlns:a16="http://schemas.microsoft.com/office/drawing/2014/main" id="{45C36563-F5DE-0CAE-F691-8FAF57B6F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772" y="698121"/>
            <a:ext cx="5369679" cy="3867282"/>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F728917A-3192-A6B5-D18F-72AAB1CA6839}"/>
              </a:ext>
            </a:extLst>
          </p:cNvPr>
          <p:cNvPicPr>
            <a:picLocks noChangeAspect="1"/>
          </p:cNvPicPr>
          <p:nvPr/>
        </p:nvPicPr>
        <p:blipFill rotWithShape="1">
          <a:blip r:embed="rId4"/>
          <a:srcRect t="9228"/>
          <a:stretch/>
        </p:blipFill>
        <p:spPr>
          <a:xfrm>
            <a:off x="7137927" y="4863349"/>
            <a:ext cx="4355533" cy="720606"/>
          </a:xfrm>
          <a:prstGeom prst="rect">
            <a:avLst/>
          </a:prstGeom>
        </p:spPr>
      </p:pic>
      <p:sp>
        <p:nvSpPr>
          <p:cNvPr id="12" name="文本框 11">
            <a:extLst>
              <a:ext uri="{FF2B5EF4-FFF2-40B4-BE49-F238E27FC236}">
                <a16:creationId xmlns:a16="http://schemas.microsoft.com/office/drawing/2014/main" id="{0848E7A0-B3A1-B5F2-F650-2DE2AF3D09A8}"/>
              </a:ext>
            </a:extLst>
          </p:cNvPr>
          <p:cNvSpPr txBox="1"/>
          <p:nvPr/>
        </p:nvSpPr>
        <p:spPr>
          <a:xfrm>
            <a:off x="139330" y="1316978"/>
            <a:ext cx="6287386" cy="1754326"/>
          </a:xfrm>
          <a:prstGeom prst="rect">
            <a:avLst/>
          </a:prstGeom>
          <a:noFill/>
        </p:spPr>
        <p:txBody>
          <a:bodyPr wrap="square">
            <a:spAutoFit/>
          </a:bodyPr>
          <a:lstStyle/>
          <a:p>
            <a:pPr algn="l"/>
            <a:r>
              <a:rPr lang="en-US" altLang="zh-CN" b="1" i="0" dirty="0">
                <a:solidFill>
                  <a:srgbClr val="212529"/>
                </a:solidFill>
                <a:effectLst/>
                <a:latin typeface="-apple-system"/>
              </a:rPr>
              <a:t>Scoring for Event 1</a:t>
            </a:r>
            <a:r>
              <a:rPr lang="en-US" altLang="zh-CN" b="0" i="0" dirty="0">
                <a:solidFill>
                  <a:srgbClr val="212529"/>
                </a:solidFill>
                <a:effectLst/>
                <a:latin typeface="-apple-system"/>
              </a:rPr>
              <a:t> is based on 2 metrics: Sensitivity (</a:t>
            </a:r>
            <a:r>
              <a:rPr lang="en-US" altLang="zh-CN" b="1" i="0" dirty="0">
                <a:solidFill>
                  <a:srgbClr val="212529"/>
                </a:solidFill>
                <a:effectLst/>
                <a:latin typeface="-apple-system"/>
              </a:rPr>
              <a:t>Se</a:t>
            </a:r>
            <a:r>
              <a:rPr lang="en-US" altLang="zh-CN" b="0" i="0" dirty="0">
                <a:solidFill>
                  <a:srgbClr val="212529"/>
                </a:solidFill>
                <a:effectLst/>
                <a:latin typeface="-apple-system"/>
              </a:rPr>
              <a:t>) and positive predictivity(</a:t>
            </a:r>
            <a:r>
              <a:rPr lang="en-US" altLang="zh-CN" b="1" i="0" baseline="30000" dirty="0">
                <a:solidFill>
                  <a:srgbClr val="212529"/>
                </a:solidFill>
                <a:effectLst/>
                <a:latin typeface="-apple-system"/>
              </a:rPr>
              <a:t>+</a:t>
            </a:r>
            <a:r>
              <a:rPr lang="en-US" altLang="zh-CN" b="1" i="0" dirty="0">
                <a:solidFill>
                  <a:srgbClr val="212529"/>
                </a:solidFill>
                <a:effectLst/>
                <a:latin typeface="-apple-system"/>
              </a:rPr>
              <a:t>P</a:t>
            </a:r>
            <a:r>
              <a:rPr lang="en-US" altLang="zh-CN" b="0" i="0" dirty="0">
                <a:solidFill>
                  <a:srgbClr val="212529"/>
                </a:solidFill>
                <a:effectLst/>
                <a:latin typeface="-apple-system"/>
              </a:rPr>
              <a:t>). We define the numbers of true positives (</a:t>
            </a:r>
            <a:r>
              <a:rPr lang="en-US" altLang="zh-CN" b="1" i="0" dirty="0">
                <a:solidFill>
                  <a:srgbClr val="212529"/>
                </a:solidFill>
                <a:effectLst/>
                <a:latin typeface="-apple-system"/>
              </a:rPr>
              <a:t>TP</a:t>
            </a:r>
            <a:r>
              <a:rPr lang="en-US" altLang="zh-CN" b="0" i="0" dirty="0">
                <a:solidFill>
                  <a:srgbClr val="212529"/>
                </a:solidFill>
                <a:effectLst/>
                <a:latin typeface="-apple-system"/>
              </a:rPr>
              <a:t>), false positives (</a:t>
            </a:r>
            <a:r>
              <a:rPr lang="en-US" altLang="zh-CN" b="1" i="0" dirty="0">
                <a:solidFill>
                  <a:srgbClr val="212529"/>
                </a:solidFill>
                <a:effectLst/>
                <a:latin typeface="-apple-system"/>
              </a:rPr>
              <a:t>FP</a:t>
            </a:r>
            <a:r>
              <a:rPr lang="en-US" altLang="zh-CN" b="0" i="0" dirty="0">
                <a:solidFill>
                  <a:srgbClr val="212529"/>
                </a:solidFill>
                <a:effectLst/>
                <a:latin typeface="-apple-system"/>
              </a:rPr>
              <a:t>), false negatives (</a:t>
            </a:r>
            <a:r>
              <a:rPr lang="en-US" altLang="zh-CN" b="1" i="0" dirty="0">
                <a:solidFill>
                  <a:srgbClr val="212529"/>
                </a:solidFill>
                <a:effectLst/>
                <a:latin typeface="-apple-system"/>
              </a:rPr>
              <a:t>FN</a:t>
            </a:r>
            <a:r>
              <a:rPr lang="en-US" altLang="zh-CN" b="0" i="0" dirty="0">
                <a:solidFill>
                  <a:srgbClr val="212529"/>
                </a:solidFill>
                <a:effectLst/>
                <a:latin typeface="-apple-system"/>
              </a:rPr>
              <a:t>), and true negatives (</a:t>
            </a:r>
            <a:r>
              <a:rPr lang="en-US" altLang="zh-CN" b="1" i="0" dirty="0">
                <a:solidFill>
                  <a:srgbClr val="212529"/>
                </a:solidFill>
                <a:effectLst/>
                <a:latin typeface="-apple-system"/>
              </a:rPr>
              <a:t>TN</a:t>
            </a:r>
            <a:r>
              <a:rPr lang="en-US" altLang="zh-CN" b="0" i="0" dirty="0">
                <a:solidFill>
                  <a:srgbClr val="212529"/>
                </a:solidFill>
                <a:effectLst/>
                <a:latin typeface="-apple-system"/>
              </a:rPr>
              <a:t>) as below:</a:t>
            </a:r>
          </a:p>
          <a:p>
            <a:br>
              <a:rPr lang="en-US" altLang="zh-CN" dirty="0"/>
            </a:br>
            <a:endParaRPr lang="zh-CN" altLang="en-US" dirty="0"/>
          </a:p>
        </p:txBody>
      </p:sp>
      <p:pic>
        <p:nvPicPr>
          <p:cNvPr id="14" name="图片 13">
            <a:extLst>
              <a:ext uri="{FF2B5EF4-FFF2-40B4-BE49-F238E27FC236}">
                <a16:creationId xmlns:a16="http://schemas.microsoft.com/office/drawing/2014/main" id="{7967BC97-318F-BE74-0C90-8B8E486F19E7}"/>
              </a:ext>
            </a:extLst>
          </p:cNvPr>
          <p:cNvPicPr>
            <a:picLocks noChangeAspect="1"/>
          </p:cNvPicPr>
          <p:nvPr/>
        </p:nvPicPr>
        <p:blipFill>
          <a:blip r:embed="rId5"/>
          <a:stretch>
            <a:fillRect/>
          </a:stretch>
        </p:blipFill>
        <p:spPr>
          <a:xfrm>
            <a:off x="1504056" y="2874677"/>
            <a:ext cx="3557934" cy="1599743"/>
          </a:xfrm>
          <a:prstGeom prst="rect">
            <a:avLst/>
          </a:prstGeom>
        </p:spPr>
      </p:pic>
      <p:pic>
        <p:nvPicPr>
          <p:cNvPr id="16" name="图片 15">
            <a:extLst>
              <a:ext uri="{FF2B5EF4-FFF2-40B4-BE49-F238E27FC236}">
                <a16:creationId xmlns:a16="http://schemas.microsoft.com/office/drawing/2014/main" id="{C1CB1A3C-695D-D63A-155C-D626D672F68D}"/>
              </a:ext>
            </a:extLst>
          </p:cNvPr>
          <p:cNvPicPr>
            <a:picLocks noChangeAspect="1"/>
          </p:cNvPicPr>
          <p:nvPr/>
        </p:nvPicPr>
        <p:blipFill>
          <a:blip r:embed="rId6"/>
          <a:stretch>
            <a:fillRect/>
          </a:stretch>
        </p:blipFill>
        <p:spPr>
          <a:xfrm>
            <a:off x="698540" y="4677524"/>
            <a:ext cx="5715294" cy="1092256"/>
          </a:xfrm>
          <a:prstGeom prst="rect">
            <a:avLst/>
          </a:prstGeom>
        </p:spPr>
      </p:pic>
      <p:sp>
        <p:nvSpPr>
          <p:cNvPr id="3" name="灯片编号占位符 2">
            <a:extLst>
              <a:ext uri="{FF2B5EF4-FFF2-40B4-BE49-F238E27FC236}">
                <a16:creationId xmlns:a16="http://schemas.microsoft.com/office/drawing/2014/main" id="{23535383-50AB-F269-CACE-3874805148C3}"/>
              </a:ext>
            </a:extLst>
          </p:cNvPr>
          <p:cNvSpPr>
            <a:spLocks noGrp="1"/>
          </p:cNvSpPr>
          <p:nvPr>
            <p:ph type="sldNum" sz="quarter" idx="12"/>
          </p:nvPr>
        </p:nvSpPr>
        <p:spPr/>
        <p:txBody>
          <a:bodyPr/>
          <a:lstStyle/>
          <a:p>
            <a:fld id="{3F9C7020-9B3B-4859-94A8-803ED14157A4}" type="slidenum">
              <a:rPr lang="zh-CN" altLang="en-US" smtClean="0"/>
              <a:t>11</a:t>
            </a:fld>
            <a:endParaRPr lang="zh-CN" altLang="en-US"/>
          </a:p>
        </p:txBody>
      </p:sp>
    </p:spTree>
    <p:extLst>
      <p:ext uri="{BB962C8B-B14F-4D97-AF65-F5344CB8AC3E}">
        <p14:creationId xmlns:p14="http://schemas.microsoft.com/office/powerpoint/2010/main" val="18679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D57082B-A1EF-8A03-C0ED-CD0790C24086}"/>
              </a:ext>
            </a:extLst>
          </p:cNvPr>
          <p:cNvPicPr>
            <a:picLocks noChangeAspect="1"/>
          </p:cNvPicPr>
          <p:nvPr/>
        </p:nvPicPr>
        <p:blipFill>
          <a:blip r:embed="rId3"/>
          <a:stretch>
            <a:fillRect/>
          </a:stretch>
        </p:blipFill>
        <p:spPr>
          <a:xfrm>
            <a:off x="4494528" y="594434"/>
            <a:ext cx="7506086" cy="5524784"/>
          </a:xfrm>
          <a:prstGeom prst="rect">
            <a:avLst/>
          </a:prstGeom>
        </p:spPr>
      </p:pic>
      <p:sp>
        <p:nvSpPr>
          <p:cNvPr id="6" name="标题 1">
            <a:extLst>
              <a:ext uri="{FF2B5EF4-FFF2-40B4-BE49-F238E27FC236}">
                <a16:creationId xmlns:a16="http://schemas.microsoft.com/office/drawing/2014/main" id="{214C26DA-F220-0826-9AB9-E444EEC43C5B}"/>
              </a:ext>
            </a:extLst>
          </p:cNvPr>
          <p:cNvSpPr>
            <a:spLocks noGrp="1"/>
          </p:cNvSpPr>
          <p:nvPr>
            <p:ph type="title"/>
          </p:nvPr>
        </p:nvSpPr>
        <p:spPr>
          <a:xfrm>
            <a:off x="191386" y="35340"/>
            <a:ext cx="3218121" cy="1325563"/>
          </a:xfrm>
        </p:spPr>
        <p:txBody>
          <a:bodyPr/>
          <a:lstStyle/>
          <a:p>
            <a:r>
              <a:rPr lang="en-US" altLang="zh-CN" dirty="0"/>
              <a:t>Results</a:t>
            </a:r>
            <a:endParaRPr lang="zh-CN" altLang="en-US" dirty="0"/>
          </a:p>
        </p:txBody>
      </p:sp>
      <p:sp>
        <p:nvSpPr>
          <p:cNvPr id="9" name="文本框 8">
            <a:extLst>
              <a:ext uri="{FF2B5EF4-FFF2-40B4-BE49-F238E27FC236}">
                <a16:creationId xmlns:a16="http://schemas.microsoft.com/office/drawing/2014/main" id="{AA807978-583D-C21C-4532-46C3AC32635A}"/>
              </a:ext>
            </a:extLst>
          </p:cNvPr>
          <p:cNvSpPr txBox="1"/>
          <p:nvPr/>
        </p:nvSpPr>
        <p:spPr>
          <a:xfrm>
            <a:off x="191386" y="2578812"/>
            <a:ext cx="3743616" cy="2062103"/>
          </a:xfrm>
          <a:prstGeom prst="rect">
            <a:avLst/>
          </a:prstGeom>
          <a:noFill/>
        </p:spPr>
        <p:txBody>
          <a:bodyPr wrap="square">
            <a:spAutoFit/>
          </a:bodyPr>
          <a:lstStyle/>
          <a:p>
            <a:r>
              <a:rPr lang="en-US" altLang="zh-CN" b="0" i="0" dirty="0">
                <a:solidFill>
                  <a:srgbClr val="212529"/>
                </a:solidFill>
                <a:effectLst/>
                <a:latin typeface="-apple-system"/>
              </a:rPr>
              <a:t>The top 10 (of 28) participants in event 1 are listed above. The range is 0 (worst) to 1 (ideal).</a:t>
            </a:r>
          </a:p>
          <a:p>
            <a:endParaRPr lang="en-US" altLang="zh-CN" dirty="0">
              <a:solidFill>
                <a:srgbClr val="212529"/>
              </a:solidFill>
              <a:latin typeface="-apple-system"/>
            </a:endParaRPr>
          </a:p>
          <a:p>
            <a:endParaRPr lang="en-US" altLang="zh-CN" b="0" i="0" dirty="0">
              <a:solidFill>
                <a:srgbClr val="212529"/>
              </a:solidFill>
              <a:effectLst/>
              <a:latin typeface="-apple-system"/>
            </a:endParaRPr>
          </a:p>
          <a:p>
            <a:r>
              <a:rPr lang="en-US" altLang="zh-CN" sz="2000" b="1" dirty="0">
                <a:solidFill>
                  <a:srgbClr val="FF0000"/>
                </a:solidFill>
                <a:latin typeface="-apple-system"/>
              </a:rPr>
              <a:t>Score: </a:t>
            </a:r>
            <a:r>
              <a:rPr lang="en-US" altLang="zh-CN" b="1" dirty="0">
                <a:solidFill>
                  <a:srgbClr val="FF0000"/>
                </a:solidFill>
                <a:latin typeface="-apple-system"/>
              </a:rPr>
              <a:t>0.7059</a:t>
            </a:r>
            <a:endParaRPr lang="zh-CN" altLang="en-US" dirty="0">
              <a:solidFill>
                <a:srgbClr val="FF0000"/>
              </a:solidFill>
              <a:latin typeface="-apple-system"/>
            </a:endParaRPr>
          </a:p>
          <a:p>
            <a:endParaRPr lang="en-US" altLang="zh-CN" dirty="0">
              <a:solidFill>
                <a:srgbClr val="212529"/>
              </a:solidFill>
              <a:latin typeface="-apple-system"/>
            </a:endParaRPr>
          </a:p>
        </p:txBody>
      </p:sp>
      <p:sp>
        <p:nvSpPr>
          <p:cNvPr id="2" name="灯片编号占位符 1">
            <a:extLst>
              <a:ext uri="{FF2B5EF4-FFF2-40B4-BE49-F238E27FC236}">
                <a16:creationId xmlns:a16="http://schemas.microsoft.com/office/drawing/2014/main" id="{035A0EE7-7D63-C890-FF25-61BB45B3E6DC}"/>
              </a:ext>
            </a:extLst>
          </p:cNvPr>
          <p:cNvSpPr>
            <a:spLocks noGrp="1"/>
          </p:cNvSpPr>
          <p:nvPr>
            <p:ph type="sldNum" sz="quarter" idx="12"/>
          </p:nvPr>
        </p:nvSpPr>
        <p:spPr/>
        <p:txBody>
          <a:bodyPr/>
          <a:lstStyle/>
          <a:p>
            <a:fld id="{3F9C7020-9B3B-4859-94A8-803ED14157A4}" type="slidenum">
              <a:rPr lang="zh-CN" altLang="en-US" smtClean="0"/>
              <a:t>12</a:t>
            </a:fld>
            <a:endParaRPr lang="zh-CN" altLang="en-US"/>
          </a:p>
        </p:txBody>
      </p:sp>
    </p:spTree>
    <p:extLst>
      <p:ext uri="{BB962C8B-B14F-4D97-AF65-F5344CB8AC3E}">
        <p14:creationId xmlns:p14="http://schemas.microsoft.com/office/powerpoint/2010/main" val="79570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DD0524-321A-48FA-A58B-3F513195EB41}"/>
              </a:ext>
            </a:extLst>
          </p:cNvPr>
          <p:cNvSpPr/>
          <p:nvPr/>
        </p:nvSpPr>
        <p:spPr>
          <a:xfrm>
            <a:off x="475622" y="384117"/>
            <a:ext cx="6375463" cy="584775"/>
          </a:xfrm>
          <a:prstGeom prst="rect">
            <a:avLst/>
          </a:prstGeom>
        </p:spPr>
        <p:txBody>
          <a:bodyPr wrap="none">
            <a:spAutoFit/>
          </a:bodyPr>
          <a:lstStyle/>
          <a:p>
            <a:r>
              <a:rPr lang="en-US" altLang="zh-CN" sz="3200" dirty="0">
                <a:latin typeface="+mj-ea"/>
                <a:ea typeface="+mj-ea"/>
              </a:rPr>
              <a:t>ML algorithms for tabular prediction</a:t>
            </a:r>
            <a:endParaRPr lang="zh-CN" altLang="en-US" sz="3200" dirty="0">
              <a:latin typeface="+mj-ea"/>
              <a:ea typeface="+mj-ea"/>
            </a:endParaRPr>
          </a:p>
        </p:txBody>
      </p:sp>
      <p:sp>
        <p:nvSpPr>
          <p:cNvPr id="3" name="矩形 2">
            <a:extLst>
              <a:ext uri="{FF2B5EF4-FFF2-40B4-BE49-F238E27FC236}">
                <a16:creationId xmlns:a16="http://schemas.microsoft.com/office/drawing/2014/main" id="{AAEF625E-352E-4BD5-A125-A7DB85C2FE5A}"/>
              </a:ext>
            </a:extLst>
          </p:cNvPr>
          <p:cNvSpPr/>
          <p:nvPr/>
        </p:nvSpPr>
        <p:spPr>
          <a:xfrm>
            <a:off x="475622" y="1364793"/>
            <a:ext cx="10266066" cy="4524315"/>
          </a:xfrm>
          <a:prstGeom prst="rect">
            <a:avLst/>
          </a:prstGeom>
        </p:spPr>
        <p:txBody>
          <a:bodyPr wrap="square">
            <a:spAutoFit/>
          </a:bodyPr>
          <a:lstStyle/>
          <a:p>
            <a:r>
              <a:rPr lang="en-US" altLang="zh-CN" dirty="0"/>
              <a:t>• Random Forest </a:t>
            </a:r>
          </a:p>
          <a:p>
            <a:r>
              <a:rPr lang="en-US" altLang="zh-CN" dirty="0"/>
              <a:t>    • </a:t>
            </a:r>
            <a:r>
              <a:rPr lang="en-US" altLang="zh-CN" dirty="0">
                <a:solidFill>
                  <a:srgbClr val="0070C0"/>
                </a:solidFill>
              </a:rPr>
              <a:t>https://scikitlearn.org/stable/modules/generated/sklearn.ensemble.RandomForestClassifier.html</a:t>
            </a:r>
          </a:p>
          <a:p>
            <a:r>
              <a:rPr lang="en-US" altLang="zh-CN" dirty="0">
                <a:solidFill>
                  <a:srgbClr val="0070C0"/>
                </a:solidFill>
              </a:rPr>
              <a:t> </a:t>
            </a:r>
          </a:p>
          <a:p>
            <a:r>
              <a:rPr lang="en-US" altLang="zh-CN" dirty="0"/>
              <a:t>• XT (extremely randomized trees) </a:t>
            </a:r>
          </a:p>
          <a:p>
            <a:r>
              <a:rPr lang="en-US" altLang="zh-CN" dirty="0"/>
              <a:t>    • </a:t>
            </a:r>
            <a:r>
              <a:rPr lang="en-US" altLang="zh-CN" dirty="0">
                <a:solidFill>
                  <a:srgbClr val="0070C0"/>
                </a:solidFill>
              </a:rPr>
              <a:t>https://scikitlearn.org/stable/modules/generated/sklearn.ensemble.ExtraTreesClassifier.html </a:t>
            </a:r>
          </a:p>
          <a:p>
            <a:endParaRPr lang="en-US" altLang="zh-CN" dirty="0"/>
          </a:p>
          <a:p>
            <a:r>
              <a:rPr lang="en-US" altLang="zh-CN" dirty="0"/>
              <a:t>• K-nearest neighbors </a:t>
            </a:r>
          </a:p>
          <a:p>
            <a:r>
              <a:rPr lang="en-US" altLang="zh-CN" dirty="0"/>
              <a:t>    •</a:t>
            </a:r>
            <a:r>
              <a:rPr lang="en-US" altLang="zh-CN" dirty="0">
                <a:solidFill>
                  <a:srgbClr val="0070C0"/>
                </a:solidFill>
              </a:rPr>
              <a:t>https://scikitlearn.org/stable/modules/generated/sklearn.neighbors.KNeighborsClassifier.html </a:t>
            </a:r>
          </a:p>
          <a:p>
            <a:endParaRPr lang="en-US" altLang="zh-CN" dirty="0"/>
          </a:p>
          <a:p>
            <a:r>
              <a:rPr lang="en-US" altLang="zh-CN" dirty="0"/>
              <a:t>• </a:t>
            </a:r>
            <a:r>
              <a:rPr lang="en-US" altLang="zh-CN" dirty="0" err="1"/>
              <a:t>CatBoost</a:t>
            </a:r>
            <a:r>
              <a:rPr lang="en-US" altLang="zh-CN" dirty="0"/>
              <a:t>: Gradient boosting on decision trees </a:t>
            </a:r>
          </a:p>
          <a:p>
            <a:r>
              <a:rPr lang="en-US" altLang="zh-CN" dirty="0"/>
              <a:t>    • </a:t>
            </a:r>
            <a:r>
              <a:rPr lang="en-US" altLang="zh-CN" dirty="0">
                <a:solidFill>
                  <a:srgbClr val="0070C0"/>
                </a:solidFill>
              </a:rPr>
              <a:t>https://catboost.ai/ </a:t>
            </a:r>
          </a:p>
          <a:p>
            <a:endParaRPr lang="en-US" altLang="zh-CN" dirty="0"/>
          </a:p>
          <a:p>
            <a:r>
              <a:rPr lang="en-US" altLang="zh-CN" dirty="0"/>
              <a:t>• </a:t>
            </a:r>
            <a:r>
              <a:rPr lang="en-US" altLang="zh-CN" dirty="0" err="1"/>
              <a:t>LightGBM</a:t>
            </a:r>
            <a:r>
              <a:rPr lang="en-US" altLang="zh-CN" dirty="0"/>
              <a:t> </a:t>
            </a:r>
          </a:p>
          <a:p>
            <a:r>
              <a:rPr lang="en-US" altLang="zh-CN" dirty="0"/>
              <a:t>    • </a:t>
            </a:r>
            <a:r>
              <a:rPr lang="en-US" altLang="zh-CN" dirty="0">
                <a:solidFill>
                  <a:srgbClr val="0070C0"/>
                </a:solidFill>
              </a:rPr>
              <a:t>https://lightgbm.readthedocs.io </a:t>
            </a:r>
          </a:p>
          <a:p>
            <a:endParaRPr lang="en-US" altLang="zh-CN" dirty="0"/>
          </a:p>
          <a:p>
            <a:r>
              <a:rPr lang="en-US" altLang="zh-CN" dirty="0"/>
              <a:t>• Neural network </a:t>
            </a:r>
            <a:endParaRPr lang="zh-CN" altLang="en-US" dirty="0"/>
          </a:p>
        </p:txBody>
      </p:sp>
      <p:sp>
        <p:nvSpPr>
          <p:cNvPr id="4" name="灯片编号占位符 3">
            <a:extLst>
              <a:ext uri="{FF2B5EF4-FFF2-40B4-BE49-F238E27FC236}">
                <a16:creationId xmlns:a16="http://schemas.microsoft.com/office/drawing/2014/main" id="{159FD595-5987-08CE-3D55-8CBF63E2129D}"/>
              </a:ext>
            </a:extLst>
          </p:cNvPr>
          <p:cNvSpPr>
            <a:spLocks noGrp="1"/>
          </p:cNvSpPr>
          <p:nvPr>
            <p:ph type="sldNum" sz="quarter" idx="12"/>
          </p:nvPr>
        </p:nvSpPr>
        <p:spPr/>
        <p:txBody>
          <a:bodyPr/>
          <a:lstStyle/>
          <a:p>
            <a:fld id="{3F9C7020-9B3B-4859-94A8-803ED14157A4}" type="slidenum">
              <a:rPr lang="zh-CN" altLang="en-US" smtClean="0"/>
              <a:t>13</a:t>
            </a:fld>
            <a:endParaRPr lang="zh-CN" altLang="en-US"/>
          </a:p>
        </p:txBody>
      </p:sp>
    </p:spTree>
    <p:extLst>
      <p:ext uri="{BB962C8B-B14F-4D97-AF65-F5344CB8AC3E}">
        <p14:creationId xmlns:p14="http://schemas.microsoft.com/office/powerpoint/2010/main" val="229984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E8EEE9-B539-6EC3-8CAE-99F48B948CD5}"/>
              </a:ext>
            </a:extLst>
          </p:cNvPr>
          <p:cNvSpPr txBox="1"/>
          <p:nvPr/>
        </p:nvSpPr>
        <p:spPr>
          <a:xfrm>
            <a:off x="2250040" y="2691830"/>
            <a:ext cx="5897367" cy="523220"/>
          </a:xfrm>
          <a:prstGeom prst="rect">
            <a:avLst/>
          </a:prstGeom>
          <a:noFill/>
        </p:spPr>
        <p:txBody>
          <a:bodyPr wrap="square" rtlCol="0">
            <a:spAutoFit/>
          </a:bodyPr>
          <a:lstStyle/>
          <a:p>
            <a:r>
              <a:rPr lang="en-US" altLang="zh-CN" sz="2400" dirty="0"/>
              <a:t>Thank You For Listening</a:t>
            </a:r>
            <a:r>
              <a:rPr lang="en-US" altLang="zh-CN" sz="2800" dirty="0"/>
              <a:t>!</a:t>
            </a:r>
            <a:endParaRPr lang="zh-CN" altLang="en-US" dirty="0"/>
          </a:p>
        </p:txBody>
      </p:sp>
      <p:sp>
        <p:nvSpPr>
          <p:cNvPr id="3" name="灯片编号占位符 2">
            <a:extLst>
              <a:ext uri="{FF2B5EF4-FFF2-40B4-BE49-F238E27FC236}">
                <a16:creationId xmlns:a16="http://schemas.microsoft.com/office/drawing/2014/main" id="{BB003A37-0B57-5D0D-002E-22B39D89AF3C}"/>
              </a:ext>
            </a:extLst>
          </p:cNvPr>
          <p:cNvSpPr>
            <a:spLocks noGrp="1"/>
          </p:cNvSpPr>
          <p:nvPr>
            <p:ph type="sldNum" sz="quarter" idx="12"/>
          </p:nvPr>
        </p:nvSpPr>
        <p:spPr/>
        <p:txBody>
          <a:bodyPr/>
          <a:lstStyle/>
          <a:p>
            <a:fld id="{3F9C7020-9B3B-4859-94A8-803ED14157A4}" type="slidenum">
              <a:rPr lang="zh-CN" altLang="en-US" smtClean="0"/>
              <a:t>14</a:t>
            </a:fld>
            <a:endParaRPr lang="zh-CN" altLang="en-US"/>
          </a:p>
        </p:txBody>
      </p:sp>
    </p:spTree>
    <p:extLst>
      <p:ext uri="{BB962C8B-B14F-4D97-AF65-F5344CB8AC3E}">
        <p14:creationId xmlns:p14="http://schemas.microsoft.com/office/powerpoint/2010/main" val="148561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A57BA-F141-CD2D-CEAB-5BD9685D45B8}"/>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B86A3163-5C13-734E-5892-2D0EE4D85B1C}"/>
              </a:ext>
            </a:extLst>
          </p:cNvPr>
          <p:cNvSpPr>
            <a:spLocks noGrp="1"/>
          </p:cNvSpPr>
          <p:nvPr>
            <p:ph idx="1"/>
          </p:nvPr>
        </p:nvSpPr>
        <p:spPr/>
        <p:txBody>
          <a:bodyPr/>
          <a:lstStyle/>
          <a:p>
            <a:r>
              <a:rPr lang="en-US" altLang="zh-CN" dirty="0"/>
              <a:t>Introduction</a:t>
            </a:r>
          </a:p>
          <a:p>
            <a:r>
              <a:rPr lang="en-US" altLang="zh-CN" dirty="0"/>
              <a:t>Data pre-processing</a:t>
            </a:r>
          </a:p>
          <a:p>
            <a:r>
              <a:rPr lang="en-US" altLang="zh-CN" dirty="0"/>
              <a:t>Training model</a:t>
            </a:r>
          </a:p>
          <a:p>
            <a:r>
              <a:rPr lang="en-US" altLang="zh-CN" dirty="0"/>
              <a:t>Evaluate</a:t>
            </a:r>
          </a:p>
          <a:p>
            <a:r>
              <a:rPr lang="en-US" altLang="zh-CN" dirty="0"/>
              <a:t>Results</a:t>
            </a:r>
            <a:endParaRPr lang="zh-CN" altLang="en-US" dirty="0"/>
          </a:p>
        </p:txBody>
      </p:sp>
      <p:sp>
        <p:nvSpPr>
          <p:cNvPr id="4" name="灯片编号占位符 3">
            <a:extLst>
              <a:ext uri="{FF2B5EF4-FFF2-40B4-BE49-F238E27FC236}">
                <a16:creationId xmlns:a16="http://schemas.microsoft.com/office/drawing/2014/main" id="{D7FBD023-C1B9-A854-7019-58E00E4F2AD8}"/>
              </a:ext>
            </a:extLst>
          </p:cNvPr>
          <p:cNvSpPr>
            <a:spLocks noGrp="1"/>
          </p:cNvSpPr>
          <p:nvPr>
            <p:ph type="sldNum" sz="quarter" idx="12"/>
          </p:nvPr>
        </p:nvSpPr>
        <p:spPr/>
        <p:txBody>
          <a:bodyPr/>
          <a:lstStyle/>
          <a:p>
            <a:fld id="{3F9C7020-9B3B-4859-94A8-803ED14157A4}" type="slidenum">
              <a:rPr lang="zh-CN" altLang="en-US" smtClean="0"/>
              <a:t>2</a:t>
            </a:fld>
            <a:endParaRPr lang="zh-CN" altLang="en-US"/>
          </a:p>
        </p:txBody>
      </p:sp>
    </p:spTree>
    <p:extLst>
      <p:ext uri="{BB962C8B-B14F-4D97-AF65-F5344CB8AC3E}">
        <p14:creationId xmlns:p14="http://schemas.microsoft.com/office/powerpoint/2010/main" val="318025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C1EF0-D9BB-4BBB-6667-55F43C84D242}"/>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40D9DC65-2AAF-26AE-4DF2-DDD9AE31956E}"/>
              </a:ext>
            </a:extLst>
          </p:cNvPr>
          <p:cNvSpPr>
            <a:spLocks noGrp="1"/>
          </p:cNvSpPr>
          <p:nvPr>
            <p:ph idx="1"/>
          </p:nvPr>
        </p:nvSpPr>
        <p:spPr>
          <a:xfrm>
            <a:off x="1097280" y="1953086"/>
            <a:ext cx="10058400" cy="3960395"/>
          </a:xfrm>
        </p:spPr>
        <p:txBody>
          <a:bodyPr/>
          <a:lstStyle/>
          <a:p>
            <a:r>
              <a:rPr lang="en-US" altLang="zh-CN" b="0" i="0" dirty="0">
                <a:solidFill>
                  <a:srgbClr val="343541"/>
                </a:solidFill>
                <a:effectLst/>
                <a:latin typeface="Söhne"/>
              </a:rPr>
              <a:t>The development of methods for prediction of mortality rates in Intensive Care Unit (ICU) populations has been motivated primarily by the need to compare the efficacy of medications, care guidelines, surgery, and other interventions when, as is common, it is necessary to control for differences in severity of illness or trauma, age, and other factors. </a:t>
            </a:r>
          </a:p>
          <a:p>
            <a:endParaRPr lang="en-US" altLang="zh-CN" b="0" i="0" dirty="0">
              <a:solidFill>
                <a:srgbClr val="343541"/>
              </a:solidFill>
              <a:effectLst/>
              <a:latin typeface="Söhne"/>
            </a:endParaRPr>
          </a:p>
        </p:txBody>
      </p:sp>
      <p:sp>
        <p:nvSpPr>
          <p:cNvPr id="4" name="灯片编号占位符 3">
            <a:extLst>
              <a:ext uri="{FF2B5EF4-FFF2-40B4-BE49-F238E27FC236}">
                <a16:creationId xmlns:a16="http://schemas.microsoft.com/office/drawing/2014/main" id="{2817D145-40B2-75CA-0FF8-4E42F20E8B58}"/>
              </a:ext>
            </a:extLst>
          </p:cNvPr>
          <p:cNvSpPr>
            <a:spLocks noGrp="1"/>
          </p:cNvSpPr>
          <p:nvPr>
            <p:ph type="sldNum" sz="quarter" idx="12"/>
          </p:nvPr>
        </p:nvSpPr>
        <p:spPr/>
        <p:txBody>
          <a:bodyPr/>
          <a:lstStyle/>
          <a:p>
            <a:fld id="{3F9C7020-9B3B-4859-94A8-803ED14157A4}" type="slidenum">
              <a:rPr lang="zh-CN" altLang="en-US" smtClean="0"/>
              <a:t>3</a:t>
            </a:fld>
            <a:endParaRPr lang="zh-CN" altLang="en-US"/>
          </a:p>
        </p:txBody>
      </p:sp>
    </p:spTree>
    <p:extLst>
      <p:ext uri="{BB962C8B-B14F-4D97-AF65-F5344CB8AC3E}">
        <p14:creationId xmlns:p14="http://schemas.microsoft.com/office/powerpoint/2010/main" val="256738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1EB27-9C6E-9F07-6F53-BD7470EF25D2}"/>
              </a:ext>
            </a:extLst>
          </p:cNvPr>
          <p:cNvSpPr>
            <a:spLocks noGrp="1"/>
          </p:cNvSpPr>
          <p:nvPr>
            <p:ph type="title"/>
          </p:nvPr>
        </p:nvSpPr>
        <p:spPr>
          <a:xfrm>
            <a:off x="838200" y="446400"/>
            <a:ext cx="10058400" cy="1450757"/>
          </a:xfrm>
        </p:spPr>
        <p:txBody>
          <a:bodyPr/>
          <a:lstStyle/>
          <a:p>
            <a:r>
              <a:rPr lang="en-US" altLang="zh-CN" dirty="0"/>
              <a:t>Data pre-processing</a:t>
            </a:r>
            <a:br>
              <a:rPr lang="en-US" altLang="zh-CN" dirty="0"/>
            </a:br>
            <a:endParaRPr lang="zh-CN" altLang="en-US" dirty="0"/>
          </a:p>
        </p:txBody>
      </p:sp>
      <p:sp>
        <p:nvSpPr>
          <p:cNvPr id="3" name="内容占位符 2">
            <a:extLst>
              <a:ext uri="{FF2B5EF4-FFF2-40B4-BE49-F238E27FC236}">
                <a16:creationId xmlns:a16="http://schemas.microsoft.com/office/drawing/2014/main" id="{C8459625-5928-C842-C405-BC9E91B8F037}"/>
              </a:ext>
            </a:extLst>
          </p:cNvPr>
          <p:cNvSpPr>
            <a:spLocks noGrp="1"/>
          </p:cNvSpPr>
          <p:nvPr>
            <p:ph idx="1"/>
          </p:nvPr>
        </p:nvSpPr>
        <p:spPr/>
        <p:txBody>
          <a:bodyPr/>
          <a:lstStyle/>
          <a:p>
            <a:pPr algn="l">
              <a:lnSpc>
                <a:spcPct val="150000"/>
              </a:lnSpc>
            </a:pPr>
            <a:r>
              <a:rPr lang="en-US" altLang="zh-CN" sz="2000" dirty="0"/>
              <a:t>According to the given data files, patient data consists of static variables (height, weight, gender, etc.) and dynamic variables (changes in various index values).</a:t>
            </a:r>
          </a:p>
          <a:p>
            <a:endParaRPr lang="zh-CN" altLang="en-US" dirty="0"/>
          </a:p>
        </p:txBody>
      </p:sp>
      <p:sp>
        <p:nvSpPr>
          <p:cNvPr id="4" name="灯片编号占位符 3">
            <a:extLst>
              <a:ext uri="{FF2B5EF4-FFF2-40B4-BE49-F238E27FC236}">
                <a16:creationId xmlns:a16="http://schemas.microsoft.com/office/drawing/2014/main" id="{26515518-162D-266D-6BD6-C29A5152FBB0}"/>
              </a:ext>
            </a:extLst>
          </p:cNvPr>
          <p:cNvSpPr>
            <a:spLocks noGrp="1"/>
          </p:cNvSpPr>
          <p:nvPr>
            <p:ph type="sldNum" sz="quarter" idx="12"/>
          </p:nvPr>
        </p:nvSpPr>
        <p:spPr/>
        <p:txBody>
          <a:bodyPr/>
          <a:lstStyle/>
          <a:p>
            <a:fld id="{3F9C7020-9B3B-4859-94A8-803ED14157A4}" type="slidenum">
              <a:rPr lang="zh-CN" altLang="en-US" smtClean="0"/>
              <a:t>4</a:t>
            </a:fld>
            <a:endParaRPr lang="zh-CN" altLang="en-US"/>
          </a:p>
        </p:txBody>
      </p:sp>
      <p:pic>
        <p:nvPicPr>
          <p:cNvPr id="5" name="图片 4">
            <a:extLst>
              <a:ext uri="{FF2B5EF4-FFF2-40B4-BE49-F238E27FC236}">
                <a16:creationId xmlns:a16="http://schemas.microsoft.com/office/drawing/2014/main" id="{1AD3DE1E-49A9-5772-B2CE-2405EACED381}"/>
              </a:ext>
            </a:extLst>
          </p:cNvPr>
          <p:cNvPicPr>
            <a:picLocks noChangeAspect="1"/>
          </p:cNvPicPr>
          <p:nvPr/>
        </p:nvPicPr>
        <p:blipFill rotWithShape="1">
          <a:blip r:embed="rId3"/>
          <a:srcRect r="55254"/>
          <a:stretch/>
        </p:blipFill>
        <p:spPr>
          <a:xfrm>
            <a:off x="838200" y="2756559"/>
            <a:ext cx="1833307" cy="3655041"/>
          </a:xfrm>
          <a:prstGeom prst="rect">
            <a:avLst/>
          </a:prstGeom>
        </p:spPr>
      </p:pic>
      <p:pic>
        <p:nvPicPr>
          <p:cNvPr id="6" name="图片 5">
            <a:extLst>
              <a:ext uri="{FF2B5EF4-FFF2-40B4-BE49-F238E27FC236}">
                <a16:creationId xmlns:a16="http://schemas.microsoft.com/office/drawing/2014/main" id="{AAA34F45-2E92-9435-4C42-AC11287332A4}"/>
              </a:ext>
            </a:extLst>
          </p:cNvPr>
          <p:cNvPicPr>
            <a:picLocks noChangeAspect="1"/>
          </p:cNvPicPr>
          <p:nvPr/>
        </p:nvPicPr>
        <p:blipFill rotWithShape="1">
          <a:blip r:embed="rId4"/>
          <a:srcRect r="72034" b="5962"/>
          <a:stretch/>
        </p:blipFill>
        <p:spPr>
          <a:xfrm>
            <a:off x="3313609" y="2756559"/>
            <a:ext cx="1441086" cy="3655041"/>
          </a:xfrm>
          <a:prstGeom prst="rect">
            <a:avLst/>
          </a:prstGeom>
        </p:spPr>
      </p:pic>
      <p:pic>
        <p:nvPicPr>
          <p:cNvPr id="7" name="图片 6">
            <a:extLst>
              <a:ext uri="{FF2B5EF4-FFF2-40B4-BE49-F238E27FC236}">
                <a16:creationId xmlns:a16="http://schemas.microsoft.com/office/drawing/2014/main" id="{CCFDACB5-8509-2379-09D8-410D4C04D61F}"/>
              </a:ext>
            </a:extLst>
          </p:cNvPr>
          <p:cNvPicPr>
            <a:picLocks noChangeAspect="1"/>
          </p:cNvPicPr>
          <p:nvPr/>
        </p:nvPicPr>
        <p:blipFill rotWithShape="1">
          <a:blip r:embed="rId5"/>
          <a:srcRect t="31749"/>
          <a:stretch/>
        </p:blipFill>
        <p:spPr>
          <a:xfrm>
            <a:off x="5806869" y="2756559"/>
            <a:ext cx="1441086" cy="3732621"/>
          </a:xfrm>
          <a:prstGeom prst="rect">
            <a:avLst/>
          </a:prstGeom>
        </p:spPr>
      </p:pic>
      <p:pic>
        <p:nvPicPr>
          <p:cNvPr id="8" name="图片 7">
            <a:extLst>
              <a:ext uri="{FF2B5EF4-FFF2-40B4-BE49-F238E27FC236}">
                <a16:creationId xmlns:a16="http://schemas.microsoft.com/office/drawing/2014/main" id="{2ABA35FB-9962-FF30-4600-52F8B1F695EC}"/>
              </a:ext>
            </a:extLst>
          </p:cNvPr>
          <p:cNvPicPr>
            <a:picLocks noChangeAspect="1"/>
          </p:cNvPicPr>
          <p:nvPr/>
        </p:nvPicPr>
        <p:blipFill>
          <a:blip r:embed="rId6"/>
          <a:stretch>
            <a:fillRect/>
          </a:stretch>
        </p:blipFill>
        <p:spPr>
          <a:xfrm>
            <a:off x="8371847" y="2800036"/>
            <a:ext cx="2011470" cy="3734410"/>
          </a:xfrm>
          <a:prstGeom prst="rect">
            <a:avLst/>
          </a:prstGeom>
        </p:spPr>
      </p:pic>
    </p:spTree>
    <p:extLst>
      <p:ext uri="{BB962C8B-B14F-4D97-AF65-F5344CB8AC3E}">
        <p14:creationId xmlns:p14="http://schemas.microsoft.com/office/powerpoint/2010/main" val="113746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E775C-548C-82A6-EEAD-7B775C79CA81}"/>
              </a:ext>
            </a:extLst>
          </p:cNvPr>
          <p:cNvSpPr>
            <a:spLocks noGrp="1"/>
          </p:cNvSpPr>
          <p:nvPr>
            <p:ph type="title"/>
          </p:nvPr>
        </p:nvSpPr>
        <p:spPr/>
        <p:txBody>
          <a:bodyPr/>
          <a:lstStyle/>
          <a:p>
            <a:r>
              <a:rPr lang="en-US" altLang="zh-CN" dirty="0"/>
              <a:t>Data pre-processing</a:t>
            </a:r>
            <a:endParaRPr lang="zh-CN" altLang="en-US" dirty="0"/>
          </a:p>
        </p:txBody>
      </p:sp>
      <p:sp>
        <p:nvSpPr>
          <p:cNvPr id="3" name="内容占位符 2">
            <a:extLst>
              <a:ext uri="{FF2B5EF4-FFF2-40B4-BE49-F238E27FC236}">
                <a16:creationId xmlns:a16="http://schemas.microsoft.com/office/drawing/2014/main" id="{F1BC8AEE-B75C-B500-BC4C-170D286BEC51}"/>
              </a:ext>
            </a:extLst>
          </p:cNvPr>
          <p:cNvSpPr>
            <a:spLocks noGrp="1"/>
          </p:cNvSpPr>
          <p:nvPr>
            <p:ph idx="1"/>
          </p:nvPr>
        </p:nvSpPr>
        <p:spPr>
          <a:xfrm>
            <a:off x="838200" y="1919402"/>
            <a:ext cx="4342467" cy="3816358"/>
          </a:xfrm>
        </p:spPr>
        <p:txBody>
          <a:bodyPr>
            <a:normAutofit fontScale="92500" lnSpcReduction="20000"/>
          </a:bodyPr>
          <a:lstStyle/>
          <a:p>
            <a:r>
              <a:rPr lang="en-US" altLang="zh-CN" dirty="0"/>
              <a:t>1.For the static variables</a:t>
            </a:r>
            <a:r>
              <a:rPr lang="zh-CN" altLang="en-US" dirty="0"/>
              <a:t>，</a:t>
            </a:r>
            <a:endParaRPr lang="en-US" altLang="zh-CN" dirty="0"/>
          </a:p>
          <a:p>
            <a:r>
              <a:rPr lang="zh-CN" altLang="en-US" dirty="0"/>
              <a:t>Set unreasonable values to null values, unify units, and modify incorrect values</a:t>
            </a:r>
            <a:r>
              <a:rPr lang="en-US" altLang="zh-CN" dirty="0"/>
              <a:t>.</a:t>
            </a:r>
          </a:p>
          <a:p>
            <a:r>
              <a:rPr lang="en-US" altLang="zh-CN" dirty="0"/>
              <a:t>2.For the dynamic variables</a:t>
            </a:r>
            <a:r>
              <a:rPr lang="zh-CN" altLang="en-US" dirty="0"/>
              <a:t>：</a:t>
            </a:r>
            <a:endParaRPr lang="en-US" altLang="zh-CN" dirty="0"/>
          </a:p>
          <a:p>
            <a:r>
              <a:rPr lang="en-US" altLang="zh-CN" dirty="0"/>
              <a:t>First delete and replace some special variable values.</a:t>
            </a:r>
          </a:p>
          <a:p>
            <a:r>
              <a:rPr lang="en-US" altLang="zh-CN" dirty="0"/>
              <a:t>Then, the repetitive features are processed in a targeted manner.</a:t>
            </a:r>
          </a:p>
          <a:p>
            <a:endParaRPr lang="zh-CN" altLang="en-US" sz="2000" dirty="0"/>
          </a:p>
          <a:p>
            <a:endParaRPr lang="zh-CN" altLang="en-US" sz="2000" dirty="0"/>
          </a:p>
          <a:p>
            <a:endParaRPr lang="zh-CN" altLang="en-US" dirty="0"/>
          </a:p>
        </p:txBody>
      </p:sp>
      <p:pic>
        <p:nvPicPr>
          <p:cNvPr id="4" name="图片 3">
            <a:extLst>
              <a:ext uri="{FF2B5EF4-FFF2-40B4-BE49-F238E27FC236}">
                <a16:creationId xmlns:a16="http://schemas.microsoft.com/office/drawing/2014/main" id="{42174047-5CF9-6C12-50D7-8156FE50DE98}"/>
              </a:ext>
            </a:extLst>
          </p:cNvPr>
          <p:cNvPicPr>
            <a:picLocks noChangeAspect="1"/>
          </p:cNvPicPr>
          <p:nvPr/>
        </p:nvPicPr>
        <p:blipFill rotWithShape="1">
          <a:blip r:embed="rId3"/>
          <a:srcRect r="11448"/>
          <a:stretch/>
        </p:blipFill>
        <p:spPr>
          <a:xfrm>
            <a:off x="6158248" y="1919402"/>
            <a:ext cx="4767854" cy="3201238"/>
          </a:xfrm>
          <a:prstGeom prst="rect">
            <a:avLst/>
          </a:prstGeom>
        </p:spPr>
      </p:pic>
      <p:sp>
        <p:nvSpPr>
          <p:cNvPr id="5" name="文本框 4">
            <a:extLst>
              <a:ext uri="{FF2B5EF4-FFF2-40B4-BE49-F238E27FC236}">
                <a16:creationId xmlns:a16="http://schemas.microsoft.com/office/drawing/2014/main" id="{183424D3-3F1D-148E-5F35-2CF1EC271A86}"/>
              </a:ext>
            </a:extLst>
          </p:cNvPr>
          <p:cNvSpPr txBox="1"/>
          <p:nvPr/>
        </p:nvSpPr>
        <p:spPr>
          <a:xfrm>
            <a:off x="7613779" y="5120640"/>
            <a:ext cx="1856792" cy="338554"/>
          </a:xfrm>
          <a:prstGeom prst="rect">
            <a:avLst/>
          </a:prstGeom>
          <a:noFill/>
        </p:spPr>
        <p:txBody>
          <a:bodyPr wrap="square" rtlCol="0">
            <a:spAutoFit/>
          </a:bodyPr>
          <a:lstStyle/>
          <a:p>
            <a:r>
              <a:rPr lang="en-US" altLang="zh-CN" sz="1600" dirty="0"/>
              <a:t>Replace value</a:t>
            </a:r>
            <a:endParaRPr lang="zh-CN" altLang="en-US" sz="1600" dirty="0"/>
          </a:p>
        </p:txBody>
      </p:sp>
      <p:sp>
        <p:nvSpPr>
          <p:cNvPr id="6" name="灯片编号占位符 5">
            <a:extLst>
              <a:ext uri="{FF2B5EF4-FFF2-40B4-BE49-F238E27FC236}">
                <a16:creationId xmlns:a16="http://schemas.microsoft.com/office/drawing/2014/main" id="{43F28E2F-9936-4C80-E5A5-E30759A7B7A5}"/>
              </a:ext>
            </a:extLst>
          </p:cNvPr>
          <p:cNvSpPr>
            <a:spLocks noGrp="1"/>
          </p:cNvSpPr>
          <p:nvPr>
            <p:ph type="sldNum" sz="quarter" idx="12"/>
          </p:nvPr>
        </p:nvSpPr>
        <p:spPr/>
        <p:txBody>
          <a:bodyPr/>
          <a:lstStyle/>
          <a:p>
            <a:fld id="{3F9C7020-9B3B-4859-94A8-803ED14157A4}" type="slidenum">
              <a:rPr lang="zh-CN" altLang="en-US" smtClean="0"/>
              <a:t>5</a:t>
            </a:fld>
            <a:endParaRPr lang="zh-CN" altLang="en-US"/>
          </a:p>
        </p:txBody>
      </p:sp>
    </p:spTree>
    <p:extLst>
      <p:ext uri="{BB962C8B-B14F-4D97-AF65-F5344CB8AC3E}">
        <p14:creationId xmlns:p14="http://schemas.microsoft.com/office/powerpoint/2010/main" val="244461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7B6F364-49D2-1EB3-3BF6-0169D0097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1767" y="0"/>
            <a:ext cx="443023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079350A-BD71-443B-B48E-C806CB5BECF3}"/>
              </a:ext>
            </a:extLst>
          </p:cNvPr>
          <p:cNvSpPr>
            <a:spLocks noGrp="1"/>
          </p:cNvSpPr>
          <p:nvPr>
            <p:ph type="title"/>
          </p:nvPr>
        </p:nvSpPr>
        <p:spPr>
          <a:xfrm>
            <a:off x="515471" y="381488"/>
            <a:ext cx="10515600" cy="1325563"/>
          </a:xfrm>
        </p:spPr>
        <p:txBody>
          <a:bodyPr>
            <a:normAutofit/>
          </a:bodyPr>
          <a:lstStyle/>
          <a:p>
            <a:r>
              <a:rPr lang="en-US" altLang="zh-CN" dirty="0"/>
              <a:t>LASSO</a:t>
            </a:r>
            <a:br>
              <a:rPr lang="en-US" altLang="zh-CN" dirty="0"/>
            </a:br>
            <a:r>
              <a:rPr lang="en-US" altLang="zh-CN" dirty="0"/>
              <a:t>Feature Selection</a:t>
            </a:r>
            <a:endParaRPr lang="zh-CN" altLang="en-US" dirty="0"/>
          </a:p>
        </p:txBody>
      </p:sp>
      <p:sp>
        <p:nvSpPr>
          <p:cNvPr id="7" name="文本框 6">
            <a:extLst>
              <a:ext uri="{FF2B5EF4-FFF2-40B4-BE49-F238E27FC236}">
                <a16:creationId xmlns:a16="http://schemas.microsoft.com/office/drawing/2014/main" id="{C8D503DA-1EAE-164B-E85C-EA6756C43FA6}"/>
              </a:ext>
            </a:extLst>
          </p:cNvPr>
          <p:cNvSpPr txBox="1"/>
          <p:nvPr/>
        </p:nvSpPr>
        <p:spPr>
          <a:xfrm>
            <a:off x="515471" y="2828835"/>
            <a:ext cx="4998637" cy="1200329"/>
          </a:xfrm>
          <a:prstGeom prst="rect">
            <a:avLst/>
          </a:prstGeom>
          <a:noFill/>
        </p:spPr>
        <p:txBody>
          <a:bodyPr wrap="square">
            <a:spAutoFit/>
          </a:bodyPr>
          <a:lstStyle/>
          <a:p>
            <a:pPr algn="just"/>
            <a:r>
              <a:rPr lang="en-US" altLang="zh-CN" dirty="0"/>
              <a:t>Lasso method can compress the coefficients of features, and make some regression coefficients become 0, to achieve the purpose of feature selection.</a:t>
            </a:r>
            <a:endParaRPr lang="zh-CN" altLang="en-US" dirty="0"/>
          </a:p>
        </p:txBody>
      </p:sp>
      <p:sp>
        <p:nvSpPr>
          <p:cNvPr id="10" name="文本框 9">
            <a:extLst>
              <a:ext uri="{FF2B5EF4-FFF2-40B4-BE49-F238E27FC236}">
                <a16:creationId xmlns:a16="http://schemas.microsoft.com/office/drawing/2014/main" id="{7C80E942-A1C1-76DF-3B25-B3685B4D92F9}"/>
              </a:ext>
            </a:extLst>
          </p:cNvPr>
          <p:cNvSpPr txBox="1"/>
          <p:nvPr/>
        </p:nvSpPr>
        <p:spPr>
          <a:xfrm>
            <a:off x="7634176" y="6497810"/>
            <a:ext cx="5052970" cy="276999"/>
          </a:xfrm>
          <a:prstGeom prst="rect">
            <a:avLst/>
          </a:prstGeom>
          <a:noFill/>
        </p:spPr>
        <p:txBody>
          <a:bodyPr wrap="square" rtlCol="0">
            <a:spAutoFit/>
          </a:bodyPr>
          <a:lstStyle/>
          <a:p>
            <a:pPr algn="ctr"/>
            <a:r>
              <a:rPr lang="en-US" altLang="zh-CN" sz="1200" dirty="0"/>
              <a:t>Fig. 2 LASSO regression </a:t>
            </a:r>
            <a:r>
              <a:rPr lang="en-US" altLang="zh-CN" sz="1200" dirty="0" err="1"/>
              <a:t>coeffcients</a:t>
            </a:r>
            <a:r>
              <a:rPr lang="en-US" altLang="zh-CN" sz="1200" dirty="0"/>
              <a:t> Vs alpha</a:t>
            </a:r>
            <a:endParaRPr lang="zh-CN" altLang="en-US" sz="1200" dirty="0"/>
          </a:p>
        </p:txBody>
      </p:sp>
      <p:sp>
        <p:nvSpPr>
          <p:cNvPr id="3" name="灯片编号占位符 2">
            <a:extLst>
              <a:ext uri="{FF2B5EF4-FFF2-40B4-BE49-F238E27FC236}">
                <a16:creationId xmlns:a16="http://schemas.microsoft.com/office/drawing/2014/main" id="{AE6F8707-AFA6-6BAE-E6B8-684C41828E20}"/>
              </a:ext>
            </a:extLst>
          </p:cNvPr>
          <p:cNvSpPr>
            <a:spLocks noGrp="1"/>
          </p:cNvSpPr>
          <p:nvPr>
            <p:ph type="sldNum" sz="quarter" idx="12"/>
          </p:nvPr>
        </p:nvSpPr>
        <p:spPr/>
        <p:txBody>
          <a:bodyPr/>
          <a:lstStyle/>
          <a:p>
            <a:fld id="{3F9C7020-9B3B-4859-94A8-803ED14157A4}" type="slidenum">
              <a:rPr lang="zh-CN" altLang="en-US" smtClean="0"/>
              <a:t>6</a:t>
            </a:fld>
            <a:endParaRPr lang="zh-CN" altLang="en-US"/>
          </a:p>
        </p:txBody>
      </p:sp>
    </p:spTree>
    <p:extLst>
      <p:ext uri="{BB962C8B-B14F-4D97-AF65-F5344CB8AC3E}">
        <p14:creationId xmlns:p14="http://schemas.microsoft.com/office/powerpoint/2010/main" val="103635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97FAB-54D2-4EC4-BA23-17D79EFF4991}"/>
              </a:ext>
            </a:extLst>
          </p:cNvPr>
          <p:cNvSpPr>
            <a:spLocks noGrp="1"/>
          </p:cNvSpPr>
          <p:nvPr>
            <p:ph type="title"/>
          </p:nvPr>
        </p:nvSpPr>
        <p:spPr>
          <a:xfrm>
            <a:off x="529936" y="308082"/>
            <a:ext cx="10823864" cy="1325563"/>
          </a:xfrm>
        </p:spPr>
        <p:txBody>
          <a:bodyPr>
            <a:normAutofit/>
          </a:bodyPr>
          <a:lstStyle/>
          <a:p>
            <a:r>
              <a:rPr lang="en-US" altLang="zh-CN" dirty="0"/>
              <a:t>LASSO</a:t>
            </a:r>
            <a:br>
              <a:rPr lang="en-US" altLang="zh-CN" dirty="0"/>
            </a:br>
            <a:r>
              <a:rPr lang="en-US" altLang="zh-CN" dirty="0"/>
              <a:t>Feature Selection</a:t>
            </a:r>
            <a:endParaRPr lang="zh-CN" altLang="en-US" dirty="0"/>
          </a:p>
        </p:txBody>
      </p:sp>
      <p:sp>
        <p:nvSpPr>
          <p:cNvPr id="8" name="矩形 7">
            <a:extLst>
              <a:ext uri="{FF2B5EF4-FFF2-40B4-BE49-F238E27FC236}">
                <a16:creationId xmlns:a16="http://schemas.microsoft.com/office/drawing/2014/main" id="{9CF3D598-7412-43CB-AAE4-24F001381DDA}"/>
              </a:ext>
            </a:extLst>
          </p:cNvPr>
          <p:cNvSpPr/>
          <p:nvPr/>
        </p:nvSpPr>
        <p:spPr>
          <a:xfrm>
            <a:off x="398022" y="2538804"/>
            <a:ext cx="5169116" cy="1200329"/>
          </a:xfrm>
          <a:prstGeom prst="rect">
            <a:avLst/>
          </a:prstGeom>
        </p:spPr>
        <p:txBody>
          <a:bodyPr wrap="square">
            <a:spAutoFit/>
          </a:bodyPr>
          <a:lstStyle/>
          <a:p>
            <a:pPr marL="285750" indent="-285750" algn="just">
              <a:buFont typeface="Arial" panose="020B0604020202020204" pitchFamily="34" charset="0"/>
              <a:buChar char="•"/>
            </a:pPr>
            <a:r>
              <a:rPr lang="en-US" altLang="zh-CN" sz="2400" dirty="0"/>
              <a:t>Features</a:t>
            </a:r>
            <a:r>
              <a:rPr lang="zh-CN" altLang="en-US" sz="2400" dirty="0"/>
              <a:t> with a coefficient of 0 are ignored and do not participate in the training of the model</a:t>
            </a:r>
            <a:r>
              <a:rPr lang="en-US" altLang="zh-CN" sz="2400" dirty="0"/>
              <a:t>.</a:t>
            </a:r>
            <a:endParaRPr lang="zh-CN" altLang="en-US" sz="2400" dirty="0"/>
          </a:p>
        </p:txBody>
      </p:sp>
      <p:sp>
        <p:nvSpPr>
          <p:cNvPr id="10" name="文本框 9">
            <a:extLst>
              <a:ext uri="{FF2B5EF4-FFF2-40B4-BE49-F238E27FC236}">
                <a16:creationId xmlns:a16="http://schemas.microsoft.com/office/drawing/2014/main" id="{F477AAC4-1106-45C3-A6CA-36CF7E340D01}"/>
              </a:ext>
            </a:extLst>
          </p:cNvPr>
          <p:cNvSpPr txBox="1"/>
          <p:nvPr/>
        </p:nvSpPr>
        <p:spPr>
          <a:xfrm>
            <a:off x="7736542" y="6492875"/>
            <a:ext cx="2976282" cy="276999"/>
          </a:xfrm>
          <a:prstGeom prst="rect">
            <a:avLst/>
          </a:prstGeom>
          <a:noFill/>
        </p:spPr>
        <p:txBody>
          <a:bodyPr wrap="square" rtlCol="0">
            <a:spAutoFit/>
          </a:bodyPr>
          <a:lstStyle/>
          <a:p>
            <a:pPr algn="ctr"/>
            <a:r>
              <a:rPr lang="en-US" altLang="zh-CN" sz="1200" dirty="0"/>
              <a:t>Fig. Features importance</a:t>
            </a:r>
            <a:endParaRPr lang="zh-CN" altLang="en-US" sz="1200" dirty="0"/>
          </a:p>
        </p:txBody>
      </p:sp>
      <p:pic>
        <p:nvPicPr>
          <p:cNvPr id="4" name="图片 3">
            <a:extLst>
              <a:ext uri="{FF2B5EF4-FFF2-40B4-BE49-F238E27FC236}">
                <a16:creationId xmlns:a16="http://schemas.microsoft.com/office/drawing/2014/main" id="{588E6588-46E4-359A-94C1-48AC49126132}"/>
              </a:ext>
            </a:extLst>
          </p:cNvPr>
          <p:cNvPicPr>
            <a:picLocks noChangeAspect="1"/>
          </p:cNvPicPr>
          <p:nvPr/>
        </p:nvPicPr>
        <p:blipFill rotWithShape="1">
          <a:blip r:embed="rId3"/>
          <a:srcRect t="39234"/>
          <a:stretch/>
        </p:blipFill>
        <p:spPr>
          <a:xfrm>
            <a:off x="6624863" y="453992"/>
            <a:ext cx="4728937" cy="6095926"/>
          </a:xfrm>
          <a:prstGeom prst="rect">
            <a:avLst/>
          </a:prstGeom>
        </p:spPr>
      </p:pic>
      <p:sp>
        <p:nvSpPr>
          <p:cNvPr id="6" name="矩形 5">
            <a:extLst>
              <a:ext uri="{FF2B5EF4-FFF2-40B4-BE49-F238E27FC236}">
                <a16:creationId xmlns:a16="http://schemas.microsoft.com/office/drawing/2014/main" id="{39E73EB7-8DC3-E7F6-F6C8-224BF5F259B4}"/>
              </a:ext>
            </a:extLst>
          </p:cNvPr>
          <p:cNvSpPr/>
          <p:nvPr/>
        </p:nvSpPr>
        <p:spPr>
          <a:xfrm>
            <a:off x="6542567" y="255181"/>
            <a:ext cx="5004391" cy="1779182"/>
          </a:xfrm>
          <a:prstGeom prst="rect">
            <a:avLst/>
          </a:prstGeom>
          <a:noFill/>
          <a:ln w="28575">
            <a:solidFill>
              <a:srgbClr val="FF000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CA7AED2A-5134-45ED-39CE-EC9D36633B2D}"/>
              </a:ext>
            </a:extLst>
          </p:cNvPr>
          <p:cNvSpPr>
            <a:spLocks noGrp="1"/>
          </p:cNvSpPr>
          <p:nvPr>
            <p:ph type="sldNum" sz="quarter" idx="12"/>
          </p:nvPr>
        </p:nvSpPr>
        <p:spPr/>
        <p:txBody>
          <a:bodyPr/>
          <a:lstStyle/>
          <a:p>
            <a:fld id="{3F9C7020-9B3B-4859-94A8-803ED14157A4}" type="slidenum">
              <a:rPr lang="zh-CN" altLang="en-US" smtClean="0"/>
              <a:t>7</a:t>
            </a:fld>
            <a:endParaRPr lang="zh-CN" altLang="en-US"/>
          </a:p>
        </p:txBody>
      </p:sp>
    </p:spTree>
    <p:extLst>
      <p:ext uri="{BB962C8B-B14F-4D97-AF65-F5344CB8AC3E}">
        <p14:creationId xmlns:p14="http://schemas.microsoft.com/office/powerpoint/2010/main" val="10367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CD46C32-96EF-4D55-BC08-08E1915807DB}"/>
              </a:ext>
            </a:extLst>
          </p:cNvPr>
          <p:cNvPicPr>
            <a:picLocks noChangeAspect="1"/>
          </p:cNvPicPr>
          <p:nvPr/>
        </p:nvPicPr>
        <p:blipFill rotWithShape="1">
          <a:blip r:embed="rId3"/>
          <a:srcRect l="35501"/>
          <a:stretch/>
        </p:blipFill>
        <p:spPr>
          <a:xfrm>
            <a:off x="5416075" y="1489842"/>
            <a:ext cx="6775925" cy="4200709"/>
          </a:xfrm>
          <a:prstGeom prst="rect">
            <a:avLst/>
          </a:prstGeom>
        </p:spPr>
      </p:pic>
      <p:pic>
        <p:nvPicPr>
          <p:cNvPr id="12" name="图片 11">
            <a:extLst>
              <a:ext uri="{FF2B5EF4-FFF2-40B4-BE49-F238E27FC236}">
                <a16:creationId xmlns:a16="http://schemas.microsoft.com/office/drawing/2014/main" id="{CF019945-846C-47B7-88E5-0F5F852FB1E5}"/>
              </a:ext>
            </a:extLst>
          </p:cNvPr>
          <p:cNvPicPr>
            <a:picLocks noChangeAspect="1"/>
          </p:cNvPicPr>
          <p:nvPr/>
        </p:nvPicPr>
        <p:blipFill>
          <a:blip r:embed="rId4"/>
          <a:stretch>
            <a:fillRect/>
          </a:stretch>
        </p:blipFill>
        <p:spPr>
          <a:xfrm>
            <a:off x="374023" y="1426728"/>
            <a:ext cx="4196763" cy="2002272"/>
          </a:xfrm>
          <a:prstGeom prst="rect">
            <a:avLst/>
          </a:prstGeom>
        </p:spPr>
      </p:pic>
      <p:sp>
        <p:nvSpPr>
          <p:cNvPr id="5" name="矩形 4">
            <a:extLst>
              <a:ext uri="{FF2B5EF4-FFF2-40B4-BE49-F238E27FC236}">
                <a16:creationId xmlns:a16="http://schemas.microsoft.com/office/drawing/2014/main" id="{31812A5A-4FD6-453A-BDB0-C0251F5B87FA}"/>
              </a:ext>
            </a:extLst>
          </p:cNvPr>
          <p:cNvSpPr/>
          <p:nvPr/>
        </p:nvSpPr>
        <p:spPr>
          <a:xfrm>
            <a:off x="124482" y="209731"/>
            <a:ext cx="8090676" cy="584775"/>
          </a:xfrm>
          <a:prstGeom prst="rect">
            <a:avLst/>
          </a:prstGeom>
        </p:spPr>
        <p:txBody>
          <a:bodyPr wrap="none">
            <a:spAutoFit/>
          </a:bodyPr>
          <a:lstStyle/>
          <a:p>
            <a:r>
              <a:rPr lang="en-US" altLang="zh-CN" sz="3200" dirty="0" err="1">
                <a:latin typeface="+mj-ea"/>
                <a:ea typeface="+mj-ea"/>
              </a:rPr>
              <a:t>AutoGluon</a:t>
            </a:r>
            <a:r>
              <a:rPr lang="en-US" altLang="zh-CN" sz="3200" dirty="0">
                <a:latin typeface="+mj-ea"/>
                <a:ea typeface="+mj-ea"/>
              </a:rPr>
              <a:t>: </a:t>
            </a:r>
            <a:r>
              <a:rPr lang="en-US" altLang="zh-CN" sz="3200" dirty="0" err="1">
                <a:latin typeface="+mj-ea"/>
                <a:ea typeface="+mj-ea"/>
              </a:rPr>
              <a:t>AutoML</a:t>
            </a:r>
            <a:r>
              <a:rPr lang="en-US" altLang="zh-CN" sz="3200" dirty="0">
                <a:latin typeface="+mj-ea"/>
                <a:ea typeface="+mj-ea"/>
              </a:rPr>
              <a:t> Toolkit for Deep Learning</a:t>
            </a:r>
            <a:endParaRPr lang="zh-CN" altLang="en-US" sz="3200" dirty="0">
              <a:latin typeface="+mj-ea"/>
              <a:ea typeface="+mj-ea"/>
            </a:endParaRPr>
          </a:p>
        </p:txBody>
      </p:sp>
      <p:sp>
        <p:nvSpPr>
          <p:cNvPr id="8" name="文本框 7">
            <a:extLst>
              <a:ext uri="{FF2B5EF4-FFF2-40B4-BE49-F238E27FC236}">
                <a16:creationId xmlns:a16="http://schemas.microsoft.com/office/drawing/2014/main" id="{78FC8FF2-38B8-42E1-B255-FFFFDD2CDF5D}"/>
              </a:ext>
            </a:extLst>
          </p:cNvPr>
          <p:cNvSpPr txBox="1"/>
          <p:nvPr/>
        </p:nvSpPr>
        <p:spPr>
          <a:xfrm>
            <a:off x="124482" y="896199"/>
            <a:ext cx="2206736" cy="369332"/>
          </a:xfrm>
          <a:prstGeom prst="rect">
            <a:avLst/>
          </a:prstGeom>
          <a:noFill/>
        </p:spPr>
        <p:txBody>
          <a:bodyPr wrap="square" rtlCol="0">
            <a:spAutoFit/>
          </a:bodyPr>
          <a:lstStyle/>
          <a:p>
            <a:r>
              <a:rPr lang="en-US" altLang="zh-CN" dirty="0"/>
              <a:t>https://auto.gluon.ai</a:t>
            </a:r>
            <a:endParaRPr lang="zh-CN" altLang="en-US" dirty="0"/>
          </a:p>
        </p:txBody>
      </p:sp>
      <p:sp>
        <p:nvSpPr>
          <p:cNvPr id="11" name="文本框 10">
            <a:extLst>
              <a:ext uri="{FF2B5EF4-FFF2-40B4-BE49-F238E27FC236}">
                <a16:creationId xmlns:a16="http://schemas.microsoft.com/office/drawing/2014/main" id="{EAA0A61B-57D9-4BA1-8850-E5F7F109ED5B}"/>
              </a:ext>
            </a:extLst>
          </p:cNvPr>
          <p:cNvSpPr txBox="1"/>
          <p:nvPr/>
        </p:nvSpPr>
        <p:spPr>
          <a:xfrm>
            <a:off x="124482" y="3590197"/>
            <a:ext cx="6085400" cy="2862322"/>
          </a:xfrm>
          <a:prstGeom prst="rect">
            <a:avLst/>
          </a:prstGeom>
          <a:noFill/>
        </p:spPr>
        <p:txBody>
          <a:bodyPr wrap="square" rtlCol="0">
            <a:spAutoFit/>
          </a:bodyPr>
          <a:lstStyle/>
          <a:p>
            <a:r>
              <a:rPr lang="en-US" altLang="zh-CN" dirty="0"/>
              <a:t>Quick prototyping achieving state-of-the-art performance for the following:</a:t>
            </a:r>
          </a:p>
          <a:p>
            <a:r>
              <a:rPr lang="en-US" altLang="zh-CN" dirty="0"/>
              <a:t>• </a:t>
            </a:r>
            <a:r>
              <a:rPr lang="en-US" altLang="zh-CN" dirty="0">
                <a:solidFill>
                  <a:srgbClr val="FF0000"/>
                </a:solidFill>
              </a:rPr>
              <a:t>Tabular prediction </a:t>
            </a:r>
          </a:p>
          <a:p>
            <a:r>
              <a:rPr lang="en-US" altLang="zh-CN" dirty="0"/>
              <a:t>• Image classification </a:t>
            </a:r>
          </a:p>
          <a:p>
            <a:r>
              <a:rPr lang="en-US" altLang="zh-CN" dirty="0"/>
              <a:t>• Object detection </a:t>
            </a:r>
          </a:p>
          <a:p>
            <a:r>
              <a:rPr lang="en-US" altLang="zh-CN" dirty="0"/>
              <a:t>• Text classification </a:t>
            </a:r>
          </a:p>
          <a:p>
            <a:r>
              <a:rPr lang="en-US" altLang="zh-CN" dirty="0"/>
              <a:t>• Customizing model searching </a:t>
            </a:r>
          </a:p>
          <a:p>
            <a:r>
              <a:rPr lang="en-US" altLang="zh-CN" dirty="0"/>
              <a:t>• </a:t>
            </a:r>
            <a:r>
              <a:rPr lang="en-US" altLang="zh-CN" dirty="0">
                <a:solidFill>
                  <a:srgbClr val="FF0000"/>
                </a:solidFill>
              </a:rPr>
              <a:t>Hyperparameter optimization on model training </a:t>
            </a:r>
            <a:r>
              <a:rPr lang="en-US" altLang="zh-CN" dirty="0"/>
              <a:t>in Python or </a:t>
            </a:r>
            <a:r>
              <a:rPr lang="en-US" altLang="zh-CN" dirty="0" err="1"/>
              <a:t>PyTorch</a:t>
            </a:r>
            <a:r>
              <a:rPr lang="en-US" altLang="zh-CN" dirty="0"/>
              <a:t> </a:t>
            </a:r>
          </a:p>
          <a:p>
            <a:r>
              <a:rPr lang="en-US" altLang="zh-CN" dirty="0"/>
              <a:t>• Neural architecture searching </a:t>
            </a:r>
            <a:endParaRPr lang="zh-CN" altLang="en-US" dirty="0"/>
          </a:p>
        </p:txBody>
      </p:sp>
      <p:sp>
        <p:nvSpPr>
          <p:cNvPr id="2" name="灯片编号占位符 1">
            <a:extLst>
              <a:ext uri="{FF2B5EF4-FFF2-40B4-BE49-F238E27FC236}">
                <a16:creationId xmlns:a16="http://schemas.microsoft.com/office/drawing/2014/main" id="{BED0F270-3381-4FC7-903C-8D1BD414B5B9}"/>
              </a:ext>
            </a:extLst>
          </p:cNvPr>
          <p:cNvSpPr>
            <a:spLocks noGrp="1"/>
          </p:cNvSpPr>
          <p:nvPr>
            <p:ph type="sldNum" sz="quarter" idx="12"/>
          </p:nvPr>
        </p:nvSpPr>
        <p:spPr/>
        <p:txBody>
          <a:bodyPr/>
          <a:lstStyle/>
          <a:p>
            <a:fld id="{3F9C7020-9B3B-4859-94A8-803ED14157A4}" type="slidenum">
              <a:rPr lang="zh-CN" altLang="en-US" smtClean="0"/>
              <a:t>8</a:t>
            </a:fld>
            <a:endParaRPr lang="zh-CN" altLang="en-US"/>
          </a:p>
        </p:txBody>
      </p:sp>
    </p:spTree>
    <p:extLst>
      <p:ext uri="{BB962C8B-B14F-4D97-AF65-F5344CB8AC3E}">
        <p14:creationId xmlns:p14="http://schemas.microsoft.com/office/powerpoint/2010/main" val="35620120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第一名的解决方案包括 33 个模型，再使用这些模型的输出训练另外 3 个模型（堆叠），然后进行加权平均">
            <a:extLst>
              <a:ext uri="{FF2B5EF4-FFF2-40B4-BE49-F238E27FC236}">
                <a16:creationId xmlns:a16="http://schemas.microsoft.com/office/drawing/2014/main" id="{F54BA95B-5981-46A3-81F4-E5DD5410D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984" y="72326"/>
            <a:ext cx="5108945" cy="388250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2BD0B26-5709-4B55-B44B-CA86261DA51F}"/>
              </a:ext>
            </a:extLst>
          </p:cNvPr>
          <p:cNvSpPr/>
          <p:nvPr/>
        </p:nvSpPr>
        <p:spPr>
          <a:xfrm>
            <a:off x="124844" y="181317"/>
            <a:ext cx="6568273" cy="3847207"/>
          </a:xfrm>
          <a:prstGeom prst="rect">
            <a:avLst/>
          </a:prstGeom>
        </p:spPr>
        <p:txBody>
          <a:bodyPr wrap="square">
            <a:spAutoFit/>
          </a:bodyPr>
          <a:lstStyle/>
          <a:p>
            <a:pPr algn="just"/>
            <a:r>
              <a:rPr lang="en-US" altLang="zh-CN" sz="2800" dirty="0" err="1"/>
              <a:t>AutoGluon</a:t>
            </a:r>
            <a:r>
              <a:rPr lang="en-US" altLang="zh-CN" sz="2800" dirty="0"/>
              <a:t>-Tabular</a:t>
            </a:r>
            <a:r>
              <a:rPr lang="en-US" altLang="zh-CN" dirty="0"/>
              <a:t>:</a:t>
            </a:r>
          </a:p>
          <a:p>
            <a:pPr algn="just"/>
            <a:r>
              <a:rPr lang="en-US" altLang="zh-CN" b="1" dirty="0"/>
              <a:t>Base layer</a:t>
            </a:r>
            <a:r>
              <a:rPr lang="en-US" altLang="zh-CN" dirty="0"/>
              <a:t>: Individually trains multiple base models described in the model fitting section.</a:t>
            </a:r>
          </a:p>
          <a:p>
            <a:pPr algn="just"/>
            <a:endParaRPr lang="en-US" altLang="zh-CN" dirty="0"/>
          </a:p>
          <a:p>
            <a:pPr algn="just"/>
            <a:r>
              <a:rPr lang="en-US" altLang="zh-CN" b="1" dirty="0" err="1"/>
              <a:t>Concat</a:t>
            </a:r>
            <a:r>
              <a:rPr lang="en-US" altLang="zh-CN" b="1" dirty="0"/>
              <a:t> layer</a:t>
            </a:r>
            <a:r>
              <a:rPr lang="en-US" altLang="zh-CN" dirty="0"/>
              <a:t>: The output of the first layer is concatenated, along with the input features.</a:t>
            </a:r>
          </a:p>
          <a:p>
            <a:pPr algn="just"/>
            <a:endParaRPr lang="en-US" altLang="zh-CN" dirty="0"/>
          </a:p>
          <a:p>
            <a:pPr algn="just"/>
            <a:r>
              <a:rPr lang="en-US" altLang="zh-CN" b="1" dirty="0"/>
              <a:t>Stacker layer</a:t>
            </a:r>
            <a:r>
              <a:rPr lang="en-US" altLang="zh-CN" dirty="0"/>
              <a:t>: Multiple stacker models are trained on the </a:t>
            </a:r>
            <a:r>
              <a:rPr lang="en-US" altLang="zh-CN" dirty="0" err="1"/>
              <a:t>Concat</a:t>
            </a:r>
            <a:r>
              <a:rPr lang="en-US" altLang="zh-CN" dirty="0"/>
              <a:t> layer output.</a:t>
            </a:r>
          </a:p>
          <a:p>
            <a:pPr algn="just"/>
            <a:endParaRPr lang="en-US" altLang="zh-CN" dirty="0"/>
          </a:p>
          <a:p>
            <a:pPr algn="just"/>
            <a:r>
              <a:rPr lang="en-US" altLang="zh-CN" b="1" dirty="0"/>
              <a:t>Weighting layer</a:t>
            </a:r>
            <a:r>
              <a:rPr lang="en-US" altLang="zh-CN" dirty="0"/>
              <a:t>: An ensemble selection approach is implemented in which stacker models are introduced into a new ensemble such that the validation accuracy is maximized.</a:t>
            </a:r>
            <a:endParaRPr lang="zh-CN" altLang="en-US" dirty="0"/>
          </a:p>
        </p:txBody>
      </p:sp>
      <p:sp>
        <p:nvSpPr>
          <p:cNvPr id="4" name="矩形 3">
            <a:extLst>
              <a:ext uri="{FF2B5EF4-FFF2-40B4-BE49-F238E27FC236}">
                <a16:creationId xmlns:a16="http://schemas.microsoft.com/office/drawing/2014/main" id="{90D31A61-3884-4A0E-A3A1-AEB4FDB96366}"/>
              </a:ext>
            </a:extLst>
          </p:cNvPr>
          <p:cNvSpPr/>
          <p:nvPr/>
        </p:nvSpPr>
        <p:spPr>
          <a:xfrm>
            <a:off x="155443" y="4787424"/>
            <a:ext cx="5868002" cy="646331"/>
          </a:xfrm>
          <a:prstGeom prst="rect">
            <a:avLst/>
          </a:prstGeom>
        </p:spPr>
        <p:txBody>
          <a:bodyPr wrap="square">
            <a:spAutoFit/>
          </a:bodyPr>
          <a:lstStyle/>
          <a:p>
            <a:pPr algn="just"/>
            <a:r>
              <a:rPr lang="en-US" altLang="zh-CN" dirty="0">
                <a:solidFill>
                  <a:srgbClr val="333333"/>
                </a:solidFill>
                <a:ea typeface="+mj-ea"/>
              </a:rPr>
              <a:t>To ensure that the entire dataset is seen by every learner, </a:t>
            </a:r>
            <a:r>
              <a:rPr lang="en-US" altLang="zh-CN" dirty="0" err="1">
                <a:solidFill>
                  <a:srgbClr val="333333"/>
                </a:solidFill>
                <a:ea typeface="+mj-ea"/>
              </a:rPr>
              <a:t>AutoGluon</a:t>
            </a:r>
            <a:r>
              <a:rPr lang="en-US" altLang="zh-CN" dirty="0">
                <a:solidFill>
                  <a:srgbClr val="333333"/>
                </a:solidFill>
                <a:ea typeface="+mj-ea"/>
              </a:rPr>
              <a:t>-Tabular performs k-fold cross-validation. </a:t>
            </a:r>
            <a:endParaRPr lang="zh-CN" altLang="en-US" dirty="0">
              <a:ea typeface="+mj-ea"/>
            </a:endParaRPr>
          </a:p>
        </p:txBody>
      </p:sp>
      <p:sp>
        <p:nvSpPr>
          <p:cNvPr id="5" name="矩形 4">
            <a:extLst>
              <a:ext uri="{FF2B5EF4-FFF2-40B4-BE49-F238E27FC236}">
                <a16:creationId xmlns:a16="http://schemas.microsoft.com/office/drawing/2014/main" id="{FF67C877-8042-40AF-9861-892A85DB5E34}"/>
              </a:ext>
            </a:extLst>
          </p:cNvPr>
          <p:cNvSpPr/>
          <p:nvPr/>
        </p:nvSpPr>
        <p:spPr>
          <a:xfrm>
            <a:off x="7789277" y="4767023"/>
            <a:ext cx="1637881" cy="506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9E4BFCBD-F831-491E-A46A-0F0A6BD7C143}"/>
              </a:ext>
            </a:extLst>
          </p:cNvPr>
          <p:cNvCxnSpPr/>
          <p:nvPr/>
        </p:nvCxnSpPr>
        <p:spPr>
          <a:xfrm>
            <a:off x="8241454" y="4777993"/>
            <a:ext cx="0" cy="49645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2FEDA049-AA00-4D75-845C-3A88855EF4E3}"/>
              </a:ext>
            </a:extLst>
          </p:cNvPr>
          <p:cNvCxnSpPr/>
          <p:nvPr/>
        </p:nvCxnSpPr>
        <p:spPr>
          <a:xfrm>
            <a:off x="8944839" y="4777993"/>
            <a:ext cx="0" cy="495529"/>
          </a:xfrm>
          <a:prstGeom prst="line">
            <a:avLst/>
          </a:prstGeom>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D052EAD2-27FD-4D63-B163-FAF44B7D6FC5}"/>
              </a:ext>
            </a:extLst>
          </p:cNvPr>
          <p:cNvSpPr/>
          <p:nvPr/>
        </p:nvSpPr>
        <p:spPr>
          <a:xfrm>
            <a:off x="7789277" y="5475453"/>
            <a:ext cx="1637881" cy="506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28D1E597-5E7A-4BEF-972C-1C5648C98805}"/>
              </a:ext>
            </a:extLst>
          </p:cNvPr>
          <p:cNvCxnSpPr/>
          <p:nvPr/>
        </p:nvCxnSpPr>
        <p:spPr>
          <a:xfrm>
            <a:off x="8241454" y="5486423"/>
            <a:ext cx="0" cy="496450"/>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4D46AD48-CE8B-4D0E-855C-E97E94ACE751}"/>
              </a:ext>
            </a:extLst>
          </p:cNvPr>
          <p:cNvCxnSpPr/>
          <p:nvPr/>
        </p:nvCxnSpPr>
        <p:spPr>
          <a:xfrm>
            <a:off x="8944839" y="5486423"/>
            <a:ext cx="0" cy="495529"/>
          </a:xfrm>
          <a:prstGeom prst="line">
            <a:avLst/>
          </a:prstGeom>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4F22F37A-1B59-4EE1-8E98-B0B1FC4422D7}"/>
              </a:ext>
            </a:extLst>
          </p:cNvPr>
          <p:cNvSpPr/>
          <p:nvPr/>
        </p:nvSpPr>
        <p:spPr>
          <a:xfrm>
            <a:off x="7789277" y="6182962"/>
            <a:ext cx="1637881" cy="506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87C2B229-A363-43E8-B13C-04CCC505F46C}"/>
              </a:ext>
            </a:extLst>
          </p:cNvPr>
          <p:cNvCxnSpPr/>
          <p:nvPr/>
        </p:nvCxnSpPr>
        <p:spPr>
          <a:xfrm>
            <a:off x="8241454" y="6193932"/>
            <a:ext cx="0" cy="49645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8482D5BC-7FF6-4A2F-9DFE-9528CE6B7A35}"/>
              </a:ext>
            </a:extLst>
          </p:cNvPr>
          <p:cNvCxnSpPr/>
          <p:nvPr/>
        </p:nvCxnSpPr>
        <p:spPr>
          <a:xfrm>
            <a:off x="8944839" y="6193932"/>
            <a:ext cx="0" cy="495529"/>
          </a:xfrm>
          <a:prstGeom prst="line">
            <a:avLst/>
          </a:prstGeom>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FB4CC70D-DD71-41E3-AA89-78751849FC07}"/>
              </a:ext>
            </a:extLst>
          </p:cNvPr>
          <p:cNvSpPr/>
          <p:nvPr/>
        </p:nvSpPr>
        <p:spPr>
          <a:xfrm>
            <a:off x="7789277" y="4072510"/>
            <a:ext cx="1637881" cy="506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0B6618B0-6FFC-4952-A397-6C2425A06D65}"/>
              </a:ext>
            </a:extLst>
          </p:cNvPr>
          <p:cNvCxnSpPr/>
          <p:nvPr/>
        </p:nvCxnSpPr>
        <p:spPr>
          <a:xfrm>
            <a:off x="8241454" y="4083480"/>
            <a:ext cx="0" cy="49645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BA2B802A-49B6-4C77-93FD-902EA3F72E61}"/>
              </a:ext>
            </a:extLst>
          </p:cNvPr>
          <p:cNvCxnSpPr/>
          <p:nvPr/>
        </p:nvCxnSpPr>
        <p:spPr>
          <a:xfrm>
            <a:off x="8944839" y="4083480"/>
            <a:ext cx="0" cy="495529"/>
          </a:xfrm>
          <a:prstGeom prst="line">
            <a:avLst/>
          </a:prstGeom>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37D0E02D-8359-4374-9131-2E4E4EE6A97A}"/>
              </a:ext>
            </a:extLst>
          </p:cNvPr>
          <p:cNvSpPr txBox="1"/>
          <p:nvPr/>
        </p:nvSpPr>
        <p:spPr>
          <a:xfrm>
            <a:off x="7044809" y="4141093"/>
            <a:ext cx="924441" cy="369332"/>
          </a:xfrm>
          <a:prstGeom prst="rect">
            <a:avLst/>
          </a:prstGeom>
          <a:noFill/>
        </p:spPr>
        <p:txBody>
          <a:bodyPr wrap="square" rtlCol="0">
            <a:spAutoFit/>
          </a:bodyPr>
          <a:lstStyle/>
          <a:p>
            <a:r>
              <a:rPr lang="en-US" altLang="zh-CN" dirty="0"/>
              <a:t>3-fold</a:t>
            </a:r>
            <a:endParaRPr lang="zh-CN" altLang="en-US" dirty="0"/>
          </a:p>
        </p:txBody>
      </p:sp>
      <p:sp>
        <p:nvSpPr>
          <p:cNvPr id="21" name="文本框 20">
            <a:extLst>
              <a:ext uri="{FF2B5EF4-FFF2-40B4-BE49-F238E27FC236}">
                <a16:creationId xmlns:a16="http://schemas.microsoft.com/office/drawing/2014/main" id="{4B480030-9241-4A04-B4AF-DAC1103F5127}"/>
              </a:ext>
            </a:extLst>
          </p:cNvPr>
          <p:cNvSpPr txBox="1"/>
          <p:nvPr/>
        </p:nvSpPr>
        <p:spPr>
          <a:xfrm>
            <a:off x="7003703" y="4850805"/>
            <a:ext cx="924441" cy="369332"/>
          </a:xfrm>
          <a:prstGeom prst="rect">
            <a:avLst/>
          </a:prstGeom>
          <a:noFill/>
        </p:spPr>
        <p:txBody>
          <a:bodyPr wrap="square" rtlCol="0">
            <a:spAutoFit/>
          </a:bodyPr>
          <a:lstStyle/>
          <a:p>
            <a:r>
              <a:rPr lang="en-US" altLang="zh-CN" dirty="0"/>
              <a:t>Fold-1</a:t>
            </a:r>
            <a:endParaRPr lang="zh-CN" altLang="en-US" dirty="0"/>
          </a:p>
        </p:txBody>
      </p:sp>
      <p:sp>
        <p:nvSpPr>
          <p:cNvPr id="22" name="文本框 21">
            <a:extLst>
              <a:ext uri="{FF2B5EF4-FFF2-40B4-BE49-F238E27FC236}">
                <a16:creationId xmlns:a16="http://schemas.microsoft.com/office/drawing/2014/main" id="{E26EE70E-EA2E-4D7D-AEE2-313CBB94ECA6}"/>
              </a:ext>
            </a:extLst>
          </p:cNvPr>
          <p:cNvSpPr txBox="1"/>
          <p:nvPr/>
        </p:nvSpPr>
        <p:spPr>
          <a:xfrm>
            <a:off x="7024705" y="5544036"/>
            <a:ext cx="924441" cy="369332"/>
          </a:xfrm>
          <a:prstGeom prst="rect">
            <a:avLst/>
          </a:prstGeom>
          <a:noFill/>
        </p:spPr>
        <p:txBody>
          <a:bodyPr wrap="square" rtlCol="0">
            <a:spAutoFit/>
          </a:bodyPr>
          <a:lstStyle/>
          <a:p>
            <a:r>
              <a:rPr lang="en-US" altLang="zh-CN" dirty="0"/>
              <a:t>Fold-2</a:t>
            </a:r>
            <a:endParaRPr lang="zh-CN" altLang="en-US" dirty="0"/>
          </a:p>
        </p:txBody>
      </p:sp>
      <p:sp>
        <p:nvSpPr>
          <p:cNvPr id="23" name="文本框 22">
            <a:extLst>
              <a:ext uri="{FF2B5EF4-FFF2-40B4-BE49-F238E27FC236}">
                <a16:creationId xmlns:a16="http://schemas.microsoft.com/office/drawing/2014/main" id="{DE15797B-8DCD-424D-81B7-E5FC261FF4DF}"/>
              </a:ext>
            </a:extLst>
          </p:cNvPr>
          <p:cNvSpPr txBox="1"/>
          <p:nvPr/>
        </p:nvSpPr>
        <p:spPr>
          <a:xfrm>
            <a:off x="7024705" y="6249844"/>
            <a:ext cx="924441" cy="369332"/>
          </a:xfrm>
          <a:prstGeom prst="rect">
            <a:avLst/>
          </a:prstGeom>
          <a:noFill/>
        </p:spPr>
        <p:txBody>
          <a:bodyPr wrap="square" rtlCol="0">
            <a:spAutoFit/>
          </a:bodyPr>
          <a:lstStyle/>
          <a:p>
            <a:r>
              <a:rPr lang="en-US" altLang="zh-CN" dirty="0"/>
              <a:t>Fold-3</a:t>
            </a:r>
            <a:endParaRPr lang="zh-CN" altLang="en-US" dirty="0"/>
          </a:p>
        </p:txBody>
      </p:sp>
      <p:sp>
        <p:nvSpPr>
          <p:cNvPr id="24" name="文本框 23">
            <a:extLst>
              <a:ext uri="{FF2B5EF4-FFF2-40B4-BE49-F238E27FC236}">
                <a16:creationId xmlns:a16="http://schemas.microsoft.com/office/drawing/2014/main" id="{6165E3C8-0289-4EB9-A6DA-F0D66D856042}"/>
              </a:ext>
            </a:extLst>
          </p:cNvPr>
          <p:cNvSpPr txBox="1"/>
          <p:nvPr/>
        </p:nvSpPr>
        <p:spPr>
          <a:xfrm>
            <a:off x="8263214" y="4125516"/>
            <a:ext cx="924441" cy="369332"/>
          </a:xfrm>
          <a:prstGeom prst="rect">
            <a:avLst/>
          </a:prstGeom>
          <a:noFill/>
        </p:spPr>
        <p:txBody>
          <a:bodyPr wrap="square" rtlCol="0">
            <a:spAutoFit/>
          </a:bodyPr>
          <a:lstStyle/>
          <a:p>
            <a:r>
              <a:rPr lang="en-US" altLang="zh-CN" dirty="0"/>
              <a:t>data</a:t>
            </a:r>
            <a:endParaRPr lang="zh-CN" altLang="en-US" dirty="0"/>
          </a:p>
        </p:txBody>
      </p:sp>
      <p:sp>
        <p:nvSpPr>
          <p:cNvPr id="25" name="文本框 24">
            <a:extLst>
              <a:ext uri="{FF2B5EF4-FFF2-40B4-BE49-F238E27FC236}">
                <a16:creationId xmlns:a16="http://schemas.microsoft.com/office/drawing/2014/main" id="{D5E6E5AE-1358-43F1-827F-383280E68DDD}"/>
              </a:ext>
            </a:extLst>
          </p:cNvPr>
          <p:cNvSpPr txBox="1"/>
          <p:nvPr/>
        </p:nvSpPr>
        <p:spPr>
          <a:xfrm>
            <a:off x="8181161" y="4842801"/>
            <a:ext cx="691534" cy="369332"/>
          </a:xfrm>
          <a:prstGeom prst="rect">
            <a:avLst/>
          </a:prstGeom>
          <a:noFill/>
        </p:spPr>
        <p:txBody>
          <a:bodyPr wrap="square" rtlCol="0">
            <a:spAutoFit/>
          </a:bodyPr>
          <a:lstStyle/>
          <a:p>
            <a:r>
              <a:rPr lang="en-US" altLang="zh-CN" dirty="0"/>
              <a:t>train</a:t>
            </a:r>
            <a:endParaRPr lang="zh-CN" altLang="en-US" dirty="0"/>
          </a:p>
        </p:txBody>
      </p:sp>
      <p:sp>
        <p:nvSpPr>
          <p:cNvPr id="26" name="文本框 25">
            <a:extLst>
              <a:ext uri="{FF2B5EF4-FFF2-40B4-BE49-F238E27FC236}">
                <a16:creationId xmlns:a16="http://schemas.microsoft.com/office/drawing/2014/main" id="{538D544C-33CC-4C1B-9951-587CF7DCB44D}"/>
              </a:ext>
            </a:extLst>
          </p:cNvPr>
          <p:cNvSpPr txBox="1"/>
          <p:nvPr/>
        </p:nvSpPr>
        <p:spPr>
          <a:xfrm>
            <a:off x="7708886" y="4842801"/>
            <a:ext cx="691534" cy="369332"/>
          </a:xfrm>
          <a:prstGeom prst="rect">
            <a:avLst/>
          </a:prstGeom>
          <a:noFill/>
        </p:spPr>
        <p:txBody>
          <a:bodyPr wrap="square" rtlCol="0">
            <a:spAutoFit/>
          </a:bodyPr>
          <a:lstStyle/>
          <a:p>
            <a:r>
              <a:rPr lang="en-US" altLang="zh-CN" dirty="0"/>
              <a:t>train</a:t>
            </a:r>
            <a:endParaRPr lang="zh-CN" altLang="en-US" dirty="0"/>
          </a:p>
        </p:txBody>
      </p:sp>
      <p:sp>
        <p:nvSpPr>
          <p:cNvPr id="27" name="文本框 26">
            <a:extLst>
              <a:ext uri="{FF2B5EF4-FFF2-40B4-BE49-F238E27FC236}">
                <a16:creationId xmlns:a16="http://schemas.microsoft.com/office/drawing/2014/main" id="{7DC77E1A-BED4-4B4C-A34F-0413DFE677E6}"/>
              </a:ext>
            </a:extLst>
          </p:cNvPr>
          <p:cNvSpPr txBox="1"/>
          <p:nvPr/>
        </p:nvSpPr>
        <p:spPr>
          <a:xfrm>
            <a:off x="8878621" y="5560229"/>
            <a:ext cx="691534" cy="369332"/>
          </a:xfrm>
          <a:prstGeom prst="rect">
            <a:avLst/>
          </a:prstGeom>
          <a:noFill/>
        </p:spPr>
        <p:txBody>
          <a:bodyPr wrap="square" rtlCol="0">
            <a:spAutoFit/>
          </a:bodyPr>
          <a:lstStyle/>
          <a:p>
            <a:r>
              <a:rPr lang="en-US" altLang="zh-CN" dirty="0"/>
              <a:t>train</a:t>
            </a:r>
            <a:endParaRPr lang="zh-CN" altLang="en-US" dirty="0"/>
          </a:p>
        </p:txBody>
      </p:sp>
      <p:sp>
        <p:nvSpPr>
          <p:cNvPr id="28" name="文本框 27">
            <a:extLst>
              <a:ext uri="{FF2B5EF4-FFF2-40B4-BE49-F238E27FC236}">
                <a16:creationId xmlns:a16="http://schemas.microsoft.com/office/drawing/2014/main" id="{06A647F9-D9AC-4E07-8F99-408A1B61F4CA}"/>
              </a:ext>
            </a:extLst>
          </p:cNvPr>
          <p:cNvSpPr txBox="1"/>
          <p:nvPr/>
        </p:nvSpPr>
        <p:spPr>
          <a:xfrm>
            <a:off x="7704765" y="5527608"/>
            <a:ext cx="691534" cy="369332"/>
          </a:xfrm>
          <a:prstGeom prst="rect">
            <a:avLst/>
          </a:prstGeom>
          <a:noFill/>
        </p:spPr>
        <p:txBody>
          <a:bodyPr wrap="square" rtlCol="0">
            <a:spAutoFit/>
          </a:bodyPr>
          <a:lstStyle/>
          <a:p>
            <a:r>
              <a:rPr lang="en-US" altLang="zh-CN" dirty="0"/>
              <a:t>train</a:t>
            </a:r>
            <a:endParaRPr lang="zh-CN" altLang="en-US" dirty="0"/>
          </a:p>
        </p:txBody>
      </p:sp>
      <p:sp>
        <p:nvSpPr>
          <p:cNvPr id="29" name="文本框 28">
            <a:extLst>
              <a:ext uri="{FF2B5EF4-FFF2-40B4-BE49-F238E27FC236}">
                <a16:creationId xmlns:a16="http://schemas.microsoft.com/office/drawing/2014/main" id="{B669F8B5-6ABF-48B0-9EA7-43627C08678B}"/>
              </a:ext>
            </a:extLst>
          </p:cNvPr>
          <p:cNvSpPr txBox="1"/>
          <p:nvPr/>
        </p:nvSpPr>
        <p:spPr>
          <a:xfrm>
            <a:off x="8263214" y="6216268"/>
            <a:ext cx="691534" cy="369332"/>
          </a:xfrm>
          <a:prstGeom prst="rect">
            <a:avLst/>
          </a:prstGeom>
          <a:noFill/>
        </p:spPr>
        <p:txBody>
          <a:bodyPr wrap="square" rtlCol="0">
            <a:spAutoFit/>
          </a:bodyPr>
          <a:lstStyle/>
          <a:p>
            <a:r>
              <a:rPr lang="en-US" altLang="zh-CN" dirty="0"/>
              <a:t>train</a:t>
            </a:r>
            <a:endParaRPr lang="zh-CN" altLang="en-US" dirty="0"/>
          </a:p>
        </p:txBody>
      </p:sp>
      <p:sp>
        <p:nvSpPr>
          <p:cNvPr id="30" name="文本框 29">
            <a:extLst>
              <a:ext uri="{FF2B5EF4-FFF2-40B4-BE49-F238E27FC236}">
                <a16:creationId xmlns:a16="http://schemas.microsoft.com/office/drawing/2014/main" id="{725D9F8A-0911-436C-9C2B-88CE7B235EF0}"/>
              </a:ext>
            </a:extLst>
          </p:cNvPr>
          <p:cNvSpPr txBox="1"/>
          <p:nvPr/>
        </p:nvSpPr>
        <p:spPr>
          <a:xfrm>
            <a:off x="8872695" y="6227238"/>
            <a:ext cx="691534" cy="369332"/>
          </a:xfrm>
          <a:prstGeom prst="rect">
            <a:avLst/>
          </a:prstGeom>
          <a:noFill/>
        </p:spPr>
        <p:txBody>
          <a:bodyPr wrap="square" rtlCol="0">
            <a:spAutoFit/>
          </a:bodyPr>
          <a:lstStyle/>
          <a:p>
            <a:r>
              <a:rPr lang="en-US" altLang="zh-CN" dirty="0"/>
              <a:t>train</a:t>
            </a:r>
            <a:endParaRPr lang="zh-CN" altLang="en-US" dirty="0"/>
          </a:p>
        </p:txBody>
      </p:sp>
      <p:sp>
        <p:nvSpPr>
          <p:cNvPr id="31" name="文本框 30">
            <a:extLst>
              <a:ext uri="{FF2B5EF4-FFF2-40B4-BE49-F238E27FC236}">
                <a16:creationId xmlns:a16="http://schemas.microsoft.com/office/drawing/2014/main" id="{5E4F5804-C385-4E8C-8E4D-CC6E90B46E91}"/>
              </a:ext>
            </a:extLst>
          </p:cNvPr>
          <p:cNvSpPr txBox="1"/>
          <p:nvPr/>
        </p:nvSpPr>
        <p:spPr>
          <a:xfrm>
            <a:off x="8914690" y="4843887"/>
            <a:ext cx="691534" cy="369332"/>
          </a:xfrm>
          <a:prstGeom prst="rect">
            <a:avLst/>
          </a:prstGeom>
          <a:noFill/>
        </p:spPr>
        <p:txBody>
          <a:bodyPr wrap="square" rtlCol="0">
            <a:spAutoFit/>
          </a:bodyPr>
          <a:lstStyle/>
          <a:p>
            <a:r>
              <a:rPr lang="en-US" altLang="zh-CN" dirty="0" err="1">
                <a:effectLst>
                  <a:outerShdw blurRad="38100" dist="38100" dir="2700000" algn="tl">
                    <a:srgbClr val="000000">
                      <a:alpha val="43137"/>
                    </a:srgbClr>
                  </a:outerShdw>
                </a:effectLst>
              </a:rPr>
              <a:t>val</a:t>
            </a:r>
            <a:endParaRPr lang="zh-CN" altLang="en-US" dirty="0">
              <a:effectLst>
                <a:outerShdw blurRad="38100" dist="38100" dir="2700000" algn="tl">
                  <a:srgbClr val="000000">
                    <a:alpha val="43137"/>
                  </a:srgbClr>
                </a:outerShdw>
              </a:effectLst>
            </a:endParaRPr>
          </a:p>
        </p:txBody>
      </p:sp>
      <p:sp>
        <p:nvSpPr>
          <p:cNvPr id="33" name="文本框 32">
            <a:extLst>
              <a:ext uri="{FF2B5EF4-FFF2-40B4-BE49-F238E27FC236}">
                <a16:creationId xmlns:a16="http://schemas.microsoft.com/office/drawing/2014/main" id="{9BA71B8E-5F65-42D5-A527-2E5363D15F32}"/>
              </a:ext>
            </a:extLst>
          </p:cNvPr>
          <p:cNvSpPr txBox="1"/>
          <p:nvPr/>
        </p:nvSpPr>
        <p:spPr>
          <a:xfrm>
            <a:off x="8314493" y="5527608"/>
            <a:ext cx="691534" cy="369332"/>
          </a:xfrm>
          <a:prstGeom prst="rect">
            <a:avLst/>
          </a:prstGeom>
          <a:noFill/>
        </p:spPr>
        <p:txBody>
          <a:bodyPr wrap="square" rtlCol="0">
            <a:spAutoFit/>
          </a:bodyPr>
          <a:lstStyle/>
          <a:p>
            <a:r>
              <a:rPr lang="en-US" altLang="zh-CN" dirty="0" err="1">
                <a:effectLst>
                  <a:outerShdw blurRad="38100" dist="38100" dir="2700000" algn="tl">
                    <a:srgbClr val="000000">
                      <a:alpha val="43137"/>
                    </a:srgbClr>
                  </a:outerShdw>
                </a:effectLst>
              </a:rPr>
              <a:t>val</a:t>
            </a:r>
            <a:endParaRPr lang="zh-CN" altLang="en-US" dirty="0">
              <a:effectLst>
                <a:outerShdw blurRad="38100" dist="38100" dir="2700000" algn="tl">
                  <a:srgbClr val="000000">
                    <a:alpha val="43137"/>
                  </a:srgbClr>
                </a:outerShdw>
              </a:effectLst>
            </a:endParaRPr>
          </a:p>
        </p:txBody>
      </p:sp>
      <p:sp>
        <p:nvSpPr>
          <p:cNvPr id="34" name="文本框 33">
            <a:extLst>
              <a:ext uri="{FF2B5EF4-FFF2-40B4-BE49-F238E27FC236}">
                <a16:creationId xmlns:a16="http://schemas.microsoft.com/office/drawing/2014/main" id="{9B13DEE0-5172-457C-B98E-B2F9926CD26F}"/>
              </a:ext>
            </a:extLst>
          </p:cNvPr>
          <p:cNvSpPr txBox="1"/>
          <p:nvPr/>
        </p:nvSpPr>
        <p:spPr>
          <a:xfrm>
            <a:off x="7739484" y="6249844"/>
            <a:ext cx="691534" cy="369332"/>
          </a:xfrm>
          <a:prstGeom prst="rect">
            <a:avLst/>
          </a:prstGeom>
          <a:noFill/>
        </p:spPr>
        <p:txBody>
          <a:bodyPr wrap="square" rtlCol="0">
            <a:spAutoFit/>
          </a:bodyPr>
          <a:lstStyle/>
          <a:p>
            <a:r>
              <a:rPr lang="en-US" altLang="zh-CN" dirty="0" err="1">
                <a:effectLst>
                  <a:outerShdw blurRad="38100" dist="38100" dir="2700000" algn="tl">
                    <a:srgbClr val="000000">
                      <a:alpha val="43137"/>
                    </a:srgbClr>
                  </a:outerShdw>
                </a:effectLst>
              </a:rPr>
              <a:t>val</a:t>
            </a:r>
            <a:endParaRPr lang="zh-CN" altLang="en-US" dirty="0">
              <a:effectLst>
                <a:outerShdw blurRad="38100" dist="38100" dir="2700000" algn="tl">
                  <a:srgbClr val="000000">
                    <a:alpha val="43137"/>
                  </a:srgbClr>
                </a:outerShdw>
              </a:effectLst>
            </a:endParaRPr>
          </a:p>
        </p:txBody>
      </p:sp>
      <p:sp>
        <p:nvSpPr>
          <p:cNvPr id="20" name="矩形: 圆角 19">
            <a:extLst>
              <a:ext uri="{FF2B5EF4-FFF2-40B4-BE49-F238E27FC236}">
                <a16:creationId xmlns:a16="http://schemas.microsoft.com/office/drawing/2014/main" id="{B339BC20-9923-49C3-8165-CED664881A54}"/>
              </a:ext>
            </a:extLst>
          </p:cNvPr>
          <p:cNvSpPr/>
          <p:nvPr/>
        </p:nvSpPr>
        <p:spPr>
          <a:xfrm>
            <a:off x="10490064" y="4842801"/>
            <a:ext cx="787348" cy="18386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A1AE8D68-BCB4-4019-A991-B99BB58618EC}"/>
              </a:ext>
            </a:extLst>
          </p:cNvPr>
          <p:cNvSpPr txBox="1"/>
          <p:nvPr/>
        </p:nvSpPr>
        <p:spPr>
          <a:xfrm>
            <a:off x="10711544" y="5265541"/>
            <a:ext cx="461665" cy="1057992"/>
          </a:xfrm>
          <a:prstGeom prst="rect">
            <a:avLst/>
          </a:prstGeom>
          <a:noFill/>
        </p:spPr>
        <p:txBody>
          <a:bodyPr vert="eaVert" wrap="square" rtlCol="0">
            <a:spAutoFit/>
          </a:bodyPr>
          <a:lstStyle/>
          <a:p>
            <a:r>
              <a:rPr lang="en-US" altLang="zh-CN" dirty="0"/>
              <a:t>Average</a:t>
            </a:r>
            <a:endParaRPr lang="zh-CN" altLang="en-US" dirty="0"/>
          </a:p>
        </p:txBody>
      </p:sp>
      <p:cxnSp>
        <p:nvCxnSpPr>
          <p:cNvPr id="37" name="直接箭头连接符 36">
            <a:extLst>
              <a:ext uri="{FF2B5EF4-FFF2-40B4-BE49-F238E27FC236}">
                <a16:creationId xmlns:a16="http://schemas.microsoft.com/office/drawing/2014/main" id="{A7263254-F9AE-480E-8B6B-FC8F56A9C775}"/>
              </a:ext>
            </a:extLst>
          </p:cNvPr>
          <p:cNvCxnSpPr/>
          <p:nvPr/>
        </p:nvCxnSpPr>
        <p:spPr>
          <a:xfrm>
            <a:off x="9427158" y="5020272"/>
            <a:ext cx="1043224" cy="15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BD4EB3D8-5564-4E9A-96FC-647FE5DFDAA2}"/>
              </a:ext>
            </a:extLst>
          </p:cNvPr>
          <p:cNvCxnSpPr/>
          <p:nvPr/>
        </p:nvCxnSpPr>
        <p:spPr>
          <a:xfrm>
            <a:off x="9436999" y="5713503"/>
            <a:ext cx="1043224" cy="15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A6815E97-0216-40FF-9A4F-3E2B710865BE}"/>
              </a:ext>
            </a:extLst>
          </p:cNvPr>
          <p:cNvCxnSpPr/>
          <p:nvPr/>
        </p:nvCxnSpPr>
        <p:spPr>
          <a:xfrm>
            <a:off x="9458655" y="6436211"/>
            <a:ext cx="1043224" cy="15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文本框 37">
            <a:extLst>
              <a:ext uri="{FF2B5EF4-FFF2-40B4-BE49-F238E27FC236}">
                <a16:creationId xmlns:a16="http://schemas.microsoft.com/office/drawing/2014/main" id="{14ECD9DE-8CE1-4D5C-92D8-E27AAA4AE750}"/>
              </a:ext>
            </a:extLst>
          </p:cNvPr>
          <p:cNvSpPr txBox="1"/>
          <p:nvPr/>
        </p:nvSpPr>
        <p:spPr>
          <a:xfrm>
            <a:off x="170615" y="4325759"/>
            <a:ext cx="2838658" cy="461665"/>
          </a:xfrm>
          <a:prstGeom prst="rect">
            <a:avLst/>
          </a:prstGeom>
          <a:noFill/>
        </p:spPr>
        <p:txBody>
          <a:bodyPr wrap="square" rtlCol="0">
            <a:spAutoFit/>
          </a:bodyPr>
          <a:lstStyle/>
          <a:p>
            <a:r>
              <a:rPr lang="en-US" altLang="zh-CN" sz="2400" dirty="0"/>
              <a:t>K-Fold Bagging:</a:t>
            </a:r>
            <a:endParaRPr lang="zh-CN" altLang="en-US" sz="2400" dirty="0"/>
          </a:p>
        </p:txBody>
      </p:sp>
      <p:sp>
        <p:nvSpPr>
          <p:cNvPr id="3" name="灯片编号占位符 2">
            <a:extLst>
              <a:ext uri="{FF2B5EF4-FFF2-40B4-BE49-F238E27FC236}">
                <a16:creationId xmlns:a16="http://schemas.microsoft.com/office/drawing/2014/main" id="{03608692-A02B-100F-2DFE-8DC7745EF872}"/>
              </a:ext>
            </a:extLst>
          </p:cNvPr>
          <p:cNvSpPr>
            <a:spLocks noGrp="1"/>
          </p:cNvSpPr>
          <p:nvPr>
            <p:ph type="sldNum" sz="quarter" idx="12"/>
          </p:nvPr>
        </p:nvSpPr>
        <p:spPr/>
        <p:txBody>
          <a:bodyPr/>
          <a:lstStyle/>
          <a:p>
            <a:fld id="{3F9C7020-9B3B-4859-94A8-803ED14157A4}" type="slidenum">
              <a:rPr lang="zh-CN" altLang="en-US" smtClean="0"/>
              <a:t>9</a:t>
            </a:fld>
            <a:endParaRPr lang="zh-CN" altLang="en-US"/>
          </a:p>
        </p:txBody>
      </p:sp>
    </p:spTree>
    <p:extLst>
      <p:ext uri="{BB962C8B-B14F-4D97-AF65-F5344CB8AC3E}">
        <p14:creationId xmlns:p14="http://schemas.microsoft.com/office/powerpoint/2010/main" val="2701747678"/>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TotalTime>
  <Words>787</Words>
  <Application>Microsoft Office PowerPoint</Application>
  <PresentationFormat>宽屏</PresentationFormat>
  <Paragraphs>147</Paragraphs>
  <Slides>14</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-apple-system</vt:lpstr>
      <vt:lpstr>Söhne</vt:lpstr>
      <vt:lpstr>等线</vt:lpstr>
      <vt:lpstr>等线 Light</vt:lpstr>
      <vt:lpstr>Arial</vt:lpstr>
      <vt:lpstr>Office 主题​​</vt:lpstr>
      <vt:lpstr>Predicting Mortality of ICU Patients </vt:lpstr>
      <vt:lpstr>Outline</vt:lpstr>
      <vt:lpstr>Introduction</vt:lpstr>
      <vt:lpstr>Data pre-processing </vt:lpstr>
      <vt:lpstr>Data pre-processing</vt:lpstr>
      <vt:lpstr>LASSO Feature Selection</vt:lpstr>
      <vt:lpstr>LASSO Feature Selection</vt:lpstr>
      <vt:lpstr>PowerPoint 演示文稿</vt:lpstr>
      <vt:lpstr>PowerPoint 演示文稿</vt:lpstr>
      <vt:lpstr>PowerPoint 演示文稿</vt:lpstr>
      <vt:lpstr>Evaluation 2</vt:lpstr>
      <vt:lpstr>Results</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Mortality of ICU Patients </dc:title>
  <dc:creator>LiangZiwei</dc:creator>
  <cp:lastModifiedBy>LiangZiwei</cp:lastModifiedBy>
  <cp:revision>8</cp:revision>
  <dcterms:created xsi:type="dcterms:W3CDTF">2023-02-09T14:01:54Z</dcterms:created>
  <dcterms:modified xsi:type="dcterms:W3CDTF">2023-02-10T07:01:52Z</dcterms:modified>
</cp:coreProperties>
</file>