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3" r:id="rId6"/>
    <p:sldId id="264" r:id="rId7"/>
    <p:sldId id="265" r:id="rId8"/>
    <p:sldId id="269" r:id="rId9"/>
    <p:sldId id="268" r:id="rId10"/>
    <p:sldId id="267" r:id="rId11"/>
    <p:sldId id="266" r:id="rId12"/>
    <p:sldId id="270" r:id="rId13"/>
    <p:sldId id="271" r:id="rId14"/>
    <p:sldId id="272" r:id="rId15"/>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0404"/>
    <a:srgbClr val="E149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7" d="100"/>
          <a:sy n="57" d="100"/>
        </p:scale>
        <p:origin x="23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4A7B459-C75C-44C0-8EF9-289E4D3EC009}" type="datetimeFigureOut">
              <a:rPr lang="pt-BR" smtClean="0"/>
              <a:t>25/07/2024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E753070-876F-46F6-83E5-75E6E9432665}" type="slidenum">
              <a:rPr lang="pt-BR" smtClean="0"/>
              <a:t>‹nº›</a:t>
            </a:fld>
            <a:endParaRPr lang="pt-BR"/>
          </a:p>
        </p:txBody>
      </p:sp>
    </p:spTree>
    <p:extLst>
      <p:ext uri="{BB962C8B-B14F-4D97-AF65-F5344CB8AC3E}">
        <p14:creationId xmlns:p14="http://schemas.microsoft.com/office/powerpoint/2010/main" val="32385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4A7B459-C75C-44C0-8EF9-289E4D3EC009}" type="datetimeFigureOut">
              <a:rPr lang="pt-BR" smtClean="0"/>
              <a:t>25/07/2024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E753070-876F-46F6-83E5-75E6E9432665}" type="slidenum">
              <a:rPr lang="pt-BR" smtClean="0"/>
              <a:t>‹nº›</a:t>
            </a:fld>
            <a:endParaRPr lang="pt-BR"/>
          </a:p>
        </p:txBody>
      </p:sp>
    </p:spTree>
    <p:extLst>
      <p:ext uri="{BB962C8B-B14F-4D97-AF65-F5344CB8AC3E}">
        <p14:creationId xmlns:p14="http://schemas.microsoft.com/office/powerpoint/2010/main" val="294073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4A7B459-C75C-44C0-8EF9-289E4D3EC009}" type="datetimeFigureOut">
              <a:rPr lang="pt-BR" smtClean="0"/>
              <a:t>25/07/2024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E753070-876F-46F6-83E5-75E6E9432665}" type="slidenum">
              <a:rPr lang="pt-BR" smtClean="0"/>
              <a:t>‹nº›</a:t>
            </a:fld>
            <a:endParaRPr lang="pt-BR"/>
          </a:p>
        </p:txBody>
      </p:sp>
    </p:spTree>
    <p:extLst>
      <p:ext uri="{BB962C8B-B14F-4D97-AF65-F5344CB8AC3E}">
        <p14:creationId xmlns:p14="http://schemas.microsoft.com/office/powerpoint/2010/main" val="288395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4A7B459-C75C-44C0-8EF9-289E4D3EC009}" type="datetimeFigureOut">
              <a:rPr lang="pt-BR" smtClean="0"/>
              <a:t>25/07/2024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E753070-876F-46F6-83E5-75E6E9432665}" type="slidenum">
              <a:rPr lang="pt-BR" smtClean="0"/>
              <a:t>‹nº›</a:t>
            </a:fld>
            <a:endParaRPr lang="pt-BR"/>
          </a:p>
        </p:txBody>
      </p:sp>
    </p:spTree>
    <p:extLst>
      <p:ext uri="{BB962C8B-B14F-4D97-AF65-F5344CB8AC3E}">
        <p14:creationId xmlns:p14="http://schemas.microsoft.com/office/powerpoint/2010/main" val="402134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4A7B459-C75C-44C0-8EF9-289E4D3EC009}" type="datetimeFigureOut">
              <a:rPr lang="pt-BR" smtClean="0"/>
              <a:t>25/07/2024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E753070-876F-46F6-83E5-75E6E9432665}" type="slidenum">
              <a:rPr lang="pt-BR" smtClean="0"/>
              <a:t>‹nº›</a:t>
            </a:fld>
            <a:endParaRPr lang="pt-BR"/>
          </a:p>
        </p:txBody>
      </p:sp>
    </p:spTree>
    <p:extLst>
      <p:ext uri="{BB962C8B-B14F-4D97-AF65-F5344CB8AC3E}">
        <p14:creationId xmlns:p14="http://schemas.microsoft.com/office/powerpoint/2010/main" val="134095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4A7B459-C75C-44C0-8EF9-289E4D3EC009}" type="datetimeFigureOut">
              <a:rPr lang="pt-BR" smtClean="0"/>
              <a:t>25/07/2024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E753070-876F-46F6-83E5-75E6E9432665}" type="slidenum">
              <a:rPr lang="pt-BR" smtClean="0"/>
              <a:t>‹nº›</a:t>
            </a:fld>
            <a:endParaRPr lang="pt-BR"/>
          </a:p>
        </p:txBody>
      </p:sp>
    </p:spTree>
    <p:extLst>
      <p:ext uri="{BB962C8B-B14F-4D97-AF65-F5344CB8AC3E}">
        <p14:creationId xmlns:p14="http://schemas.microsoft.com/office/powerpoint/2010/main" val="59385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4A7B459-C75C-44C0-8EF9-289E4D3EC009}" type="datetimeFigureOut">
              <a:rPr lang="pt-BR" smtClean="0"/>
              <a:t>25/07/2024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E753070-876F-46F6-83E5-75E6E9432665}" type="slidenum">
              <a:rPr lang="pt-BR" smtClean="0"/>
              <a:t>‹nº›</a:t>
            </a:fld>
            <a:endParaRPr lang="pt-BR"/>
          </a:p>
        </p:txBody>
      </p:sp>
    </p:spTree>
    <p:extLst>
      <p:ext uri="{BB962C8B-B14F-4D97-AF65-F5344CB8AC3E}">
        <p14:creationId xmlns:p14="http://schemas.microsoft.com/office/powerpoint/2010/main" val="399805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4A7B459-C75C-44C0-8EF9-289E4D3EC009}" type="datetimeFigureOut">
              <a:rPr lang="pt-BR" smtClean="0"/>
              <a:t>25/07/2024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E753070-876F-46F6-83E5-75E6E9432665}" type="slidenum">
              <a:rPr lang="pt-BR" smtClean="0"/>
              <a:t>‹nº›</a:t>
            </a:fld>
            <a:endParaRPr lang="pt-BR"/>
          </a:p>
        </p:txBody>
      </p:sp>
    </p:spTree>
    <p:extLst>
      <p:ext uri="{BB962C8B-B14F-4D97-AF65-F5344CB8AC3E}">
        <p14:creationId xmlns:p14="http://schemas.microsoft.com/office/powerpoint/2010/main" val="3924609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7B459-C75C-44C0-8EF9-289E4D3EC009}" type="datetimeFigureOut">
              <a:rPr lang="pt-BR" smtClean="0"/>
              <a:t>25/07/2024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E753070-876F-46F6-83E5-75E6E9432665}" type="slidenum">
              <a:rPr lang="pt-BR" smtClean="0"/>
              <a:t>‹nº›</a:t>
            </a:fld>
            <a:endParaRPr lang="pt-BR"/>
          </a:p>
        </p:txBody>
      </p:sp>
    </p:spTree>
    <p:extLst>
      <p:ext uri="{BB962C8B-B14F-4D97-AF65-F5344CB8AC3E}">
        <p14:creationId xmlns:p14="http://schemas.microsoft.com/office/powerpoint/2010/main" val="9866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4A7B459-C75C-44C0-8EF9-289E4D3EC009}" type="datetimeFigureOut">
              <a:rPr lang="pt-BR" smtClean="0"/>
              <a:t>25/07/2024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E753070-876F-46F6-83E5-75E6E9432665}" type="slidenum">
              <a:rPr lang="pt-BR" smtClean="0"/>
              <a:t>‹nº›</a:t>
            </a:fld>
            <a:endParaRPr lang="pt-BR"/>
          </a:p>
        </p:txBody>
      </p:sp>
    </p:spTree>
    <p:extLst>
      <p:ext uri="{BB962C8B-B14F-4D97-AF65-F5344CB8AC3E}">
        <p14:creationId xmlns:p14="http://schemas.microsoft.com/office/powerpoint/2010/main" val="34309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4A7B459-C75C-44C0-8EF9-289E4D3EC009}" type="datetimeFigureOut">
              <a:rPr lang="pt-BR" smtClean="0"/>
              <a:t>25/07/2024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E753070-876F-46F6-83E5-75E6E9432665}" type="slidenum">
              <a:rPr lang="pt-BR" smtClean="0"/>
              <a:t>‹nº›</a:t>
            </a:fld>
            <a:endParaRPr lang="pt-BR"/>
          </a:p>
        </p:txBody>
      </p:sp>
    </p:spTree>
    <p:extLst>
      <p:ext uri="{BB962C8B-B14F-4D97-AF65-F5344CB8AC3E}">
        <p14:creationId xmlns:p14="http://schemas.microsoft.com/office/powerpoint/2010/main" val="426048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B4A7B459-C75C-44C0-8EF9-289E4D3EC009}" type="datetimeFigureOut">
              <a:rPr lang="pt-BR" smtClean="0"/>
              <a:t>25/07/2024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7E753070-876F-46F6-83E5-75E6E9432665}" type="slidenum">
              <a:rPr lang="pt-BR" smtClean="0"/>
              <a:t>‹nº›</a:t>
            </a:fld>
            <a:endParaRPr lang="pt-BR"/>
          </a:p>
        </p:txBody>
      </p:sp>
    </p:spTree>
    <p:extLst>
      <p:ext uri="{BB962C8B-B14F-4D97-AF65-F5344CB8AC3E}">
        <p14:creationId xmlns:p14="http://schemas.microsoft.com/office/powerpoint/2010/main" val="257185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BMagacho" TargetMode="External"/><Relationship Id="rId5" Type="http://schemas.microsoft.com/office/2007/relationships/hdphoto" Target="../media/hdphoto2.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m 17" descr="Desenho de basquete&#10;&#10;Descrição gerada automaticamente com confiança média">
            <a:extLst>
              <a:ext uri="{FF2B5EF4-FFF2-40B4-BE49-F238E27FC236}">
                <a16:creationId xmlns:a16="http://schemas.microsoft.com/office/drawing/2014/main" id="{B492EB47-10BF-0976-9890-FED80C707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649" y="62590"/>
            <a:ext cx="14279564" cy="12973050"/>
          </a:xfrm>
          <a:prstGeom prst="rect">
            <a:avLst/>
          </a:prstGeom>
        </p:spPr>
      </p:pic>
      <p:sp>
        <p:nvSpPr>
          <p:cNvPr id="5" name="Retângulo 4">
            <a:extLst>
              <a:ext uri="{FF2B5EF4-FFF2-40B4-BE49-F238E27FC236}">
                <a16:creationId xmlns:a16="http://schemas.microsoft.com/office/drawing/2014/main" id="{7FDCA140-14CD-FC0F-A12E-4227B798B512}"/>
              </a:ext>
            </a:extLst>
          </p:cNvPr>
          <p:cNvSpPr/>
          <p:nvPr/>
        </p:nvSpPr>
        <p:spPr>
          <a:xfrm>
            <a:off x="-84665" y="11509879"/>
            <a:ext cx="9753598" cy="1501151"/>
          </a:xfrm>
          <a:prstGeom prst="rect">
            <a:avLst/>
          </a:prstGeom>
          <a:ln>
            <a:noFill/>
          </a:ln>
          <a:effectLst>
            <a:glow rad="101600">
              <a:srgbClr val="F40404">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ACB28969-FF30-A6C1-CD71-0C6BB6853888}"/>
              </a:ext>
            </a:extLst>
          </p:cNvPr>
          <p:cNvSpPr/>
          <p:nvPr/>
        </p:nvSpPr>
        <p:spPr>
          <a:xfrm>
            <a:off x="-84665" y="56695"/>
            <a:ext cx="9762063" cy="1501151"/>
          </a:xfrm>
          <a:prstGeom prst="rect">
            <a:avLst/>
          </a:prstGeom>
          <a:ln>
            <a:noFill/>
          </a:ln>
          <a:effectLst>
            <a:glow rad="101600">
              <a:srgbClr val="F40404">
                <a:alpha val="6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3" name="Subtítulo 2">
            <a:extLst>
              <a:ext uri="{FF2B5EF4-FFF2-40B4-BE49-F238E27FC236}">
                <a16:creationId xmlns:a16="http://schemas.microsoft.com/office/drawing/2014/main" id="{367E0C25-83EC-EF37-E4CD-DD382B002ADE}"/>
              </a:ext>
            </a:extLst>
          </p:cNvPr>
          <p:cNvSpPr>
            <a:spLocks noGrp="1"/>
          </p:cNvSpPr>
          <p:nvPr>
            <p:ph type="subTitle" idx="1"/>
          </p:nvPr>
        </p:nvSpPr>
        <p:spPr>
          <a:xfrm>
            <a:off x="710142" y="11719309"/>
            <a:ext cx="8163983" cy="1082289"/>
          </a:xfrm>
        </p:spPr>
        <p:txBody>
          <a:bodyPr>
            <a:noAutofit/>
          </a:bodyPr>
          <a:lstStyle/>
          <a:p>
            <a:r>
              <a:rPr lang="pt-BR" sz="3000" dirty="0">
                <a:ln>
                  <a:solidFill>
                    <a:srgbClr val="C00000"/>
                  </a:solidFill>
                </a:ln>
                <a:solidFill>
                  <a:schemeClr val="bg2">
                    <a:lumMod val="90000"/>
                  </a:schemeClr>
                </a:solidFill>
                <a:highlight>
                  <a:srgbClr val="000000"/>
                </a:highlight>
                <a:latin typeface="SPIDER font" panose="020B0603050302020204" pitchFamily="34" charset="2"/>
              </a:rPr>
              <a:t>Primeiros passos na </a:t>
            </a:r>
            <a:r>
              <a:rPr lang="pt-BR" sz="3000" dirty="0" err="1">
                <a:ln>
                  <a:solidFill>
                    <a:srgbClr val="C00000"/>
                  </a:solidFill>
                </a:ln>
                <a:solidFill>
                  <a:schemeClr val="bg2">
                    <a:lumMod val="90000"/>
                  </a:schemeClr>
                </a:solidFill>
                <a:highlight>
                  <a:srgbClr val="000000"/>
                </a:highlight>
                <a:latin typeface="SPIDER font" panose="020B0603050302020204" pitchFamily="34" charset="2"/>
              </a:rPr>
              <a:t>protecao</a:t>
            </a:r>
            <a:r>
              <a:rPr lang="pt-BR" sz="3000" dirty="0">
                <a:ln>
                  <a:solidFill>
                    <a:srgbClr val="C00000"/>
                  </a:solidFill>
                </a:ln>
                <a:solidFill>
                  <a:schemeClr val="bg2">
                    <a:lumMod val="90000"/>
                  </a:schemeClr>
                </a:solidFill>
                <a:highlight>
                  <a:srgbClr val="000000"/>
                </a:highlight>
                <a:latin typeface="SPIDER font" panose="020B0603050302020204" pitchFamily="34" charset="2"/>
              </a:rPr>
              <a:t> </a:t>
            </a:r>
            <a:r>
              <a:rPr lang="pt-BR" sz="3000" dirty="0" err="1">
                <a:ln>
                  <a:solidFill>
                    <a:srgbClr val="C00000"/>
                  </a:solidFill>
                </a:ln>
                <a:solidFill>
                  <a:schemeClr val="bg2">
                    <a:lumMod val="90000"/>
                  </a:schemeClr>
                </a:solidFill>
                <a:highlight>
                  <a:srgbClr val="000000"/>
                </a:highlight>
                <a:latin typeface="SPIDER font" panose="020B0603050302020204" pitchFamily="34" charset="2"/>
              </a:rPr>
              <a:t>cibernetica</a:t>
            </a:r>
            <a:endParaRPr lang="pt-BR" sz="3000" dirty="0">
              <a:ln>
                <a:solidFill>
                  <a:srgbClr val="C00000"/>
                </a:solidFill>
              </a:ln>
              <a:solidFill>
                <a:schemeClr val="bg2">
                  <a:lumMod val="90000"/>
                </a:schemeClr>
              </a:solidFill>
              <a:highlight>
                <a:srgbClr val="000000"/>
              </a:highlight>
              <a:latin typeface="SPIDER font" panose="020B0603050302020204" pitchFamily="34" charset="2"/>
            </a:endParaRPr>
          </a:p>
        </p:txBody>
      </p:sp>
      <p:sp>
        <p:nvSpPr>
          <p:cNvPr id="8" name="Rectangle 5">
            <a:extLst>
              <a:ext uri="{FF2B5EF4-FFF2-40B4-BE49-F238E27FC236}">
                <a16:creationId xmlns:a16="http://schemas.microsoft.com/office/drawing/2014/main" id="{DEBC2B79-DBCE-A653-F6E9-D1C1C415D73C}"/>
              </a:ext>
            </a:extLst>
          </p:cNvPr>
          <p:cNvSpPr>
            <a:spLocks noGrp="1" noChangeArrowheads="1"/>
          </p:cNvSpPr>
          <p:nvPr>
            <p:ph type="ctrTitle"/>
          </p:nvPr>
        </p:nvSpPr>
        <p:spPr bwMode="auto">
          <a:xfrm>
            <a:off x="-76199" y="151013"/>
            <a:ext cx="9753597"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4800" dirty="0">
                <a:ln>
                  <a:solidFill>
                    <a:srgbClr val="C00000"/>
                  </a:solidFill>
                </a:ln>
                <a:solidFill>
                  <a:schemeClr val="bg2">
                    <a:lumMod val="90000"/>
                  </a:schemeClr>
                </a:solidFill>
                <a:effectLst/>
                <a:latin typeface="SPIDER font" panose="020B0603050302020204" pitchFamily="34" charset="2"/>
                <a:ea typeface="Aptos" panose="020B0004020202020204" pitchFamily="34" charset="0"/>
                <a:cs typeface="Times New Roman" panose="02020603050405020304" pitchFamily="18" charset="0"/>
              </a:rPr>
              <a:t>Código</a:t>
            </a:r>
            <a:r>
              <a:rPr lang="pt-BR" sz="4800" dirty="0">
                <a:ln>
                  <a:solidFill>
                    <a:srgbClr val="C00000"/>
                  </a:solidFill>
                </a:ln>
                <a:solidFill>
                  <a:schemeClr val="bg2">
                    <a:lumMod val="90000"/>
                  </a:schemeClr>
                </a:solidFill>
                <a:latin typeface="SPIDER font" panose="020B0603050302020204" pitchFamily="34" charset="2"/>
                <a:ea typeface="Aptos" panose="020B0004020202020204" pitchFamily="34" charset="0"/>
                <a:cs typeface="Times New Roman" panose="02020603050405020304" pitchFamily="18" charset="0"/>
              </a:rPr>
              <a:t> </a:t>
            </a:r>
            <a:r>
              <a:rPr lang="pt-BR" sz="4800" dirty="0">
                <a:ln>
                  <a:solidFill>
                    <a:srgbClr val="C00000"/>
                  </a:solidFill>
                </a:ln>
                <a:solidFill>
                  <a:schemeClr val="bg2">
                    <a:lumMod val="90000"/>
                  </a:schemeClr>
                </a:solidFill>
                <a:effectLst/>
                <a:latin typeface="SPIDER font" panose="020B0603050302020204" pitchFamily="34" charset="2"/>
                <a:ea typeface="Aptos" panose="020B0004020202020204" pitchFamily="34" charset="0"/>
                <a:cs typeface="Times New Roman" panose="02020603050405020304" pitchFamily="18" charset="0"/>
              </a:rPr>
              <a:t>Aranha</a:t>
            </a:r>
            <a:br>
              <a:rPr lang="pt-BR" sz="4800" dirty="0">
                <a:ln>
                  <a:solidFill>
                    <a:srgbClr val="C00000"/>
                  </a:solidFill>
                </a:ln>
                <a:solidFill>
                  <a:schemeClr val="bg2">
                    <a:lumMod val="90000"/>
                  </a:schemeClr>
                </a:solidFill>
                <a:effectLst/>
                <a:latin typeface="SPIDER font" panose="020B0603050302020204" pitchFamily="34" charset="2"/>
                <a:ea typeface="Aptos" panose="020B0004020202020204" pitchFamily="34" charset="0"/>
                <a:cs typeface="Times New Roman" panose="02020603050405020304" pitchFamily="18" charset="0"/>
              </a:rPr>
            </a:br>
            <a:r>
              <a:rPr lang="pt-BR" sz="4000" dirty="0">
                <a:ln>
                  <a:solidFill>
                    <a:srgbClr val="C00000"/>
                  </a:solidFill>
                </a:ln>
                <a:solidFill>
                  <a:schemeClr val="bg2">
                    <a:lumMod val="90000"/>
                  </a:schemeClr>
                </a:solidFill>
                <a:effectLst/>
                <a:latin typeface="SPIDER font" panose="020B0603050302020204" pitchFamily="34" charset="2"/>
                <a:ea typeface="Aptos" panose="020B0004020202020204" pitchFamily="34" charset="0"/>
                <a:cs typeface="Times New Roman" panose="02020603050405020304" pitchFamily="18" charset="0"/>
              </a:rPr>
              <a:t>: Teia de </a:t>
            </a:r>
            <a:r>
              <a:rPr lang="pt-BR" sz="4000" dirty="0" err="1">
                <a:ln>
                  <a:solidFill>
                    <a:srgbClr val="C00000"/>
                  </a:solidFill>
                </a:ln>
                <a:solidFill>
                  <a:schemeClr val="bg2">
                    <a:lumMod val="90000"/>
                  </a:schemeClr>
                </a:solidFill>
                <a:effectLst/>
                <a:latin typeface="SPIDER font" panose="020B0603050302020204" pitchFamily="34" charset="2"/>
                <a:ea typeface="Aptos" panose="020B0004020202020204" pitchFamily="34" charset="0"/>
                <a:cs typeface="Times New Roman" panose="02020603050405020304" pitchFamily="18" charset="0"/>
              </a:rPr>
              <a:t>Protecão</a:t>
            </a:r>
            <a:r>
              <a:rPr lang="pt-BR" sz="4000" dirty="0">
                <a:ln>
                  <a:solidFill>
                    <a:srgbClr val="C00000"/>
                  </a:solidFill>
                </a:ln>
                <a:solidFill>
                  <a:schemeClr val="bg2">
                    <a:lumMod val="90000"/>
                  </a:schemeClr>
                </a:solidFill>
                <a:effectLst/>
                <a:latin typeface="SPIDER font" panose="020B0603050302020204" pitchFamily="34" charset="2"/>
                <a:ea typeface="Aptos" panose="020B0004020202020204" pitchFamily="34" charset="0"/>
                <a:cs typeface="Times New Roman" panose="02020603050405020304" pitchFamily="18" charset="0"/>
              </a:rPr>
              <a:t> </a:t>
            </a:r>
            <a:endParaRPr lang="pt-BR" sz="16600" dirty="0">
              <a:ln>
                <a:solidFill>
                  <a:srgbClr val="C00000"/>
                </a:solidFill>
              </a:ln>
              <a:solidFill>
                <a:schemeClr val="bg2">
                  <a:lumMod val="90000"/>
                </a:schemeClr>
              </a:solidFill>
              <a:latin typeface="SPIDER font" panose="020B0603050302020204" pitchFamily="34" charset="2"/>
            </a:endParaRPr>
          </a:p>
        </p:txBody>
      </p:sp>
      <p:sp>
        <p:nvSpPr>
          <p:cNvPr id="9" name="Rectangle 6">
            <a:extLst>
              <a:ext uri="{FF2B5EF4-FFF2-40B4-BE49-F238E27FC236}">
                <a16:creationId xmlns:a16="http://schemas.microsoft.com/office/drawing/2014/main" id="{5962FB92-8B51-2473-6401-8D1A3908CA90}"/>
              </a:ext>
            </a:extLst>
          </p:cNvPr>
          <p:cNvSpPr>
            <a:spLocks noChangeArrowheads="1"/>
          </p:cNvSpPr>
          <p:nvPr/>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dirty="0"/>
          </a:p>
        </p:txBody>
      </p:sp>
      <p:sp>
        <p:nvSpPr>
          <p:cNvPr id="6" name="CaixaDeTexto 5">
            <a:extLst>
              <a:ext uri="{FF2B5EF4-FFF2-40B4-BE49-F238E27FC236}">
                <a16:creationId xmlns:a16="http://schemas.microsoft.com/office/drawing/2014/main" id="{F633465F-6D5A-3445-6226-12E983DE5371}"/>
              </a:ext>
            </a:extLst>
          </p:cNvPr>
          <p:cNvSpPr txBox="1"/>
          <p:nvPr/>
        </p:nvSpPr>
        <p:spPr>
          <a:xfrm>
            <a:off x="5655734" y="11048212"/>
            <a:ext cx="4758266" cy="461665"/>
          </a:xfrm>
          <a:prstGeom prst="rect">
            <a:avLst/>
          </a:prstGeom>
          <a:noFill/>
        </p:spPr>
        <p:txBody>
          <a:bodyPr wrap="square" rtlCol="0">
            <a:spAutoFit/>
          </a:bodyPr>
          <a:lstStyle/>
          <a:p>
            <a:r>
              <a:rPr lang="pt-BR" sz="2400" dirty="0">
                <a:ln>
                  <a:solidFill>
                    <a:srgbClr val="C00000"/>
                  </a:solidFill>
                </a:ln>
                <a:solidFill>
                  <a:schemeClr val="bg2">
                    <a:lumMod val="90000"/>
                  </a:schemeClr>
                </a:solidFill>
                <a:latin typeface="SPIDER font" panose="020B0603050302020204" pitchFamily="34" charset="2"/>
              </a:rPr>
              <a:t>BRUNO MAGACHO</a:t>
            </a:r>
          </a:p>
        </p:txBody>
      </p:sp>
    </p:spTree>
    <p:extLst>
      <p:ext uri="{BB962C8B-B14F-4D97-AF65-F5344CB8AC3E}">
        <p14:creationId xmlns:p14="http://schemas.microsoft.com/office/powerpoint/2010/main" val="1517117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Imagem em preto e branco&#10;&#10;Descrição gerada automaticamente com confiança média">
            <a:extLst>
              <a:ext uri="{FF2B5EF4-FFF2-40B4-BE49-F238E27FC236}">
                <a16:creationId xmlns:a16="http://schemas.microsoft.com/office/drawing/2014/main" id="{66363DD2-44F9-B3EA-53B9-AB9DF65AE500}"/>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9664667" cy="8532267"/>
          </a:xfrm>
          <a:prstGeom prst="rect">
            <a:avLst/>
          </a:prstGeom>
        </p:spPr>
      </p:pic>
      <p:sp>
        <p:nvSpPr>
          <p:cNvPr id="9" name="CaixaDeTexto 8">
            <a:extLst>
              <a:ext uri="{FF2B5EF4-FFF2-40B4-BE49-F238E27FC236}">
                <a16:creationId xmlns:a16="http://schemas.microsoft.com/office/drawing/2014/main" id="{2570955D-1166-28CE-CBAC-71BD861BCD82}"/>
              </a:ext>
            </a:extLst>
          </p:cNvPr>
          <p:cNvSpPr txBox="1"/>
          <p:nvPr/>
        </p:nvSpPr>
        <p:spPr>
          <a:xfrm>
            <a:off x="808533" y="727170"/>
            <a:ext cx="8521734" cy="1569660"/>
          </a:xfrm>
          <a:prstGeom prst="rect">
            <a:avLst/>
          </a:prstGeom>
          <a:noFill/>
        </p:spPr>
        <p:txBody>
          <a:bodyPr wrap="square" rtlCol="0">
            <a:spAutoFit/>
          </a:bodyPr>
          <a:lstStyle/>
          <a:p>
            <a:pPr algn="ctr"/>
            <a:r>
              <a:rPr lang="pt-BR" sz="4800" dirty="0">
                <a:latin typeface="Impact" panose="020B0806030902050204" pitchFamily="34" charset="0"/>
              </a:rPr>
              <a:t>BACKUP REGULAR DOS SEUS DADOS</a:t>
            </a:r>
            <a:endParaRPr lang="pt-BR" sz="3200" dirty="0">
              <a:latin typeface="Impact" panose="020B0806030902050204" pitchFamily="34" charset="0"/>
            </a:endParaRPr>
          </a:p>
        </p:txBody>
      </p:sp>
      <p:sp>
        <p:nvSpPr>
          <p:cNvPr id="10" name="CaixaDeTexto 9">
            <a:extLst>
              <a:ext uri="{FF2B5EF4-FFF2-40B4-BE49-F238E27FC236}">
                <a16:creationId xmlns:a16="http://schemas.microsoft.com/office/drawing/2014/main" id="{E9FBD823-8C42-7851-82DC-BFEDCC60AD23}"/>
              </a:ext>
            </a:extLst>
          </p:cNvPr>
          <p:cNvSpPr txBox="1"/>
          <p:nvPr/>
        </p:nvSpPr>
        <p:spPr>
          <a:xfrm>
            <a:off x="1634067" y="5246638"/>
            <a:ext cx="6333066" cy="2308324"/>
          </a:xfrm>
          <a:prstGeom prst="rect">
            <a:avLst/>
          </a:prstGeom>
          <a:noFill/>
        </p:spPr>
        <p:txBody>
          <a:bodyPr wrap="square" rtlCol="0">
            <a:spAutoFit/>
          </a:bodyPr>
          <a:lstStyle/>
          <a:p>
            <a:pPr algn="ctr"/>
            <a:r>
              <a:rPr lang="pt-BR" sz="2400" dirty="0"/>
              <a:t>Considere uma senha como a chave da sua casa. Se for fácil de adivinhar, qualquer pessoa pode entrar. Use senhas longas e complexas, misturando letras, números e símbolos. Nunca reutilize senhas em diferentes contas.</a:t>
            </a:r>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Retângulo 2">
            <a:extLst>
              <a:ext uri="{FF2B5EF4-FFF2-40B4-BE49-F238E27FC236}">
                <a16:creationId xmlns:a16="http://schemas.microsoft.com/office/drawing/2014/main" id="{7DD499E6-C506-F8C4-2BE5-ADB4B3A9C6BA}"/>
              </a:ext>
            </a:extLst>
          </p:cNvPr>
          <p:cNvSpPr/>
          <p:nvPr/>
        </p:nvSpPr>
        <p:spPr>
          <a:xfrm>
            <a:off x="1142933" y="0"/>
            <a:ext cx="144000" cy="1512000"/>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descr="Tela de jogo de vídeo game&#10;&#10;Descrição gerada automaticamente com confiança baixa">
            <a:extLst>
              <a:ext uri="{FF2B5EF4-FFF2-40B4-BE49-F238E27FC236}">
                <a16:creationId xmlns:a16="http://schemas.microsoft.com/office/drawing/2014/main" id="{3D59C099-8510-F478-C119-92DDDE0EBEDD}"/>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384274" y="10854119"/>
            <a:ext cx="1661317" cy="1591733"/>
          </a:xfrm>
          <a:prstGeom prst="rect">
            <a:avLst/>
          </a:prstGeom>
        </p:spPr>
      </p:pic>
    </p:spTree>
    <p:extLst>
      <p:ext uri="{BB962C8B-B14F-4D97-AF65-F5344CB8AC3E}">
        <p14:creationId xmlns:p14="http://schemas.microsoft.com/office/powerpoint/2010/main" val="40597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Imagem em preto e branco&#10;&#10;Descrição gerada automaticamente com confiança média">
            <a:extLst>
              <a:ext uri="{FF2B5EF4-FFF2-40B4-BE49-F238E27FC236}">
                <a16:creationId xmlns:a16="http://schemas.microsoft.com/office/drawing/2014/main" id="{66363DD2-44F9-B3EA-53B9-AB9DF65AE500}"/>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9664667" cy="8532267"/>
          </a:xfrm>
          <a:prstGeom prst="rect">
            <a:avLst/>
          </a:prstGeom>
        </p:spPr>
      </p:pic>
      <p:sp>
        <p:nvSpPr>
          <p:cNvPr id="9" name="CaixaDeTexto 8">
            <a:extLst>
              <a:ext uri="{FF2B5EF4-FFF2-40B4-BE49-F238E27FC236}">
                <a16:creationId xmlns:a16="http://schemas.microsoft.com/office/drawing/2014/main" id="{2570955D-1166-28CE-CBAC-71BD861BCD82}"/>
              </a:ext>
            </a:extLst>
          </p:cNvPr>
          <p:cNvSpPr txBox="1"/>
          <p:nvPr/>
        </p:nvSpPr>
        <p:spPr>
          <a:xfrm>
            <a:off x="808533" y="727170"/>
            <a:ext cx="8521734" cy="1569660"/>
          </a:xfrm>
          <a:prstGeom prst="rect">
            <a:avLst/>
          </a:prstGeom>
          <a:noFill/>
        </p:spPr>
        <p:txBody>
          <a:bodyPr wrap="square" rtlCol="0">
            <a:spAutoFit/>
          </a:bodyPr>
          <a:lstStyle/>
          <a:p>
            <a:pPr algn="ctr"/>
            <a:r>
              <a:rPr lang="pt-BR" sz="4800" dirty="0">
                <a:latin typeface="Impact" panose="020B0806030902050204" pitchFamily="34" charset="0"/>
              </a:rPr>
              <a:t>PROTEJA SEU CÓDIGO COM CONTROLES DE ACESSO</a:t>
            </a:r>
            <a:endParaRPr lang="pt-BR" sz="3200" dirty="0">
              <a:latin typeface="Impact" panose="020B0806030902050204" pitchFamily="34" charset="0"/>
            </a:endParaRPr>
          </a:p>
        </p:txBody>
      </p:sp>
      <p:sp>
        <p:nvSpPr>
          <p:cNvPr id="10" name="CaixaDeTexto 9">
            <a:extLst>
              <a:ext uri="{FF2B5EF4-FFF2-40B4-BE49-F238E27FC236}">
                <a16:creationId xmlns:a16="http://schemas.microsoft.com/office/drawing/2014/main" id="{E9FBD823-8C42-7851-82DC-BFEDCC60AD23}"/>
              </a:ext>
            </a:extLst>
          </p:cNvPr>
          <p:cNvSpPr txBox="1"/>
          <p:nvPr/>
        </p:nvSpPr>
        <p:spPr>
          <a:xfrm>
            <a:off x="1634067" y="5246638"/>
            <a:ext cx="6333066" cy="1938992"/>
          </a:xfrm>
          <a:prstGeom prst="rect">
            <a:avLst/>
          </a:prstGeom>
          <a:noFill/>
        </p:spPr>
        <p:txBody>
          <a:bodyPr wrap="square" rtlCol="0">
            <a:spAutoFit/>
          </a:bodyPr>
          <a:lstStyle/>
          <a:p>
            <a:pPr algn="ctr"/>
            <a:r>
              <a:rPr lang="pt-BR" sz="2400" dirty="0"/>
              <a:t>Imagine que apenas certas pessoas podem entrar em algumas salas da sua casa. No seu código, use controles de acesso para garantir que apenas pessoas autorizadas possam ver ou modificar partes sensíveis do sistema.</a:t>
            </a:r>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Retângulo 2">
            <a:extLst>
              <a:ext uri="{FF2B5EF4-FFF2-40B4-BE49-F238E27FC236}">
                <a16:creationId xmlns:a16="http://schemas.microsoft.com/office/drawing/2014/main" id="{7DD499E6-C506-F8C4-2BE5-ADB4B3A9C6BA}"/>
              </a:ext>
            </a:extLst>
          </p:cNvPr>
          <p:cNvSpPr/>
          <p:nvPr/>
        </p:nvSpPr>
        <p:spPr>
          <a:xfrm>
            <a:off x="1142933" y="0"/>
            <a:ext cx="144000" cy="1512000"/>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descr="Tela de jogo de vídeo game&#10;&#10;Descrição gerada automaticamente com confiança baixa">
            <a:extLst>
              <a:ext uri="{FF2B5EF4-FFF2-40B4-BE49-F238E27FC236}">
                <a16:creationId xmlns:a16="http://schemas.microsoft.com/office/drawing/2014/main" id="{3D59C099-8510-F478-C119-92DDDE0EBEDD}"/>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384274" y="10854119"/>
            <a:ext cx="1661317" cy="1591733"/>
          </a:xfrm>
          <a:prstGeom prst="rect">
            <a:avLst/>
          </a:prstGeom>
        </p:spPr>
      </p:pic>
    </p:spTree>
    <p:extLst>
      <p:ext uri="{BB962C8B-B14F-4D97-AF65-F5344CB8AC3E}">
        <p14:creationId xmlns:p14="http://schemas.microsoft.com/office/powerpoint/2010/main" val="340355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Imagem em preto e branco&#10;&#10;Descrição gerada automaticamente com confiança média">
            <a:extLst>
              <a:ext uri="{FF2B5EF4-FFF2-40B4-BE49-F238E27FC236}">
                <a16:creationId xmlns:a16="http://schemas.microsoft.com/office/drawing/2014/main" id="{66363DD2-44F9-B3EA-53B9-AB9DF65AE500}"/>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9664667" cy="8532267"/>
          </a:xfrm>
          <a:prstGeom prst="rect">
            <a:avLst/>
          </a:prstGeom>
        </p:spPr>
      </p:pic>
      <p:sp>
        <p:nvSpPr>
          <p:cNvPr id="9" name="CaixaDeTexto 8">
            <a:extLst>
              <a:ext uri="{FF2B5EF4-FFF2-40B4-BE49-F238E27FC236}">
                <a16:creationId xmlns:a16="http://schemas.microsoft.com/office/drawing/2014/main" id="{2570955D-1166-28CE-CBAC-71BD861BCD82}"/>
              </a:ext>
            </a:extLst>
          </p:cNvPr>
          <p:cNvSpPr txBox="1"/>
          <p:nvPr/>
        </p:nvSpPr>
        <p:spPr>
          <a:xfrm>
            <a:off x="808533" y="727170"/>
            <a:ext cx="8521734" cy="1569660"/>
          </a:xfrm>
          <a:prstGeom prst="rect">
            <a:avLst/>
          </a:prstGeom>
          <a:noFill/>
        </p:spPr>
        <p:txBody>
          <a:bodyPr wrap="square" rtlCol="0">
            <a:spAutoFit/>
          </a:bodyPr>
          <a:lstStyle/>
          <a:p>
            <a:pPr algn="ctr"/>
            <a:r>
              <a:rPr lang="pt-BR" sz="4800" dirty="0">
                <a:latin typeface="Impact" panose="020B0806030902050204" pitchFamily="34" charset="0"/>
              </a:rPr>
              <a:t>DESCONFIE DE E-MAILS E LINKS SUSPEITOS</a:t>
            </a:r>
            <a:endParaRPr lang="pt-BR" sz="3200" dirty="0">
              <a:latin typeface="Impact" panose="020B0806030902050204" pitchFamily="34" charset="0"/>
            </a:endParaRPr>
          </a:p>
        </p:txBody>
      </p:sp>
      <p:sp>
        <p:nvSpPr>
          <p:cNvPr id="10" name="CaixaDeTexto 9">
            <a:extLst>
              <a:ext uri="{FF2B5EF4-FFF2-40B4-BE49-F238E27FC236}">
                <a16:creationId xmlns:a16="http://schemas.microsoft.com/office/drawing/2014/main" id="{E9FBD823-8C42-7851-82DC-BFEDCC60AD23}"/>
              </a:ext>
            </a:extLst>
          </p:cNvPr>
          <p:cNvSpPr txBox="1"/>
          <p:nvPr/>
        </p:nvSpPr>
        <p:spPr>
          <a:xfrm>
            <a:off x="1634067" y="5246638"/>
            <a:ext cx="6333066" cy="1938992"/>
          </a:xfrm>
          <a:prstGeom prst="rect">
            <a:avLst/>
          </a:prstGeom>
          <a:noFill/>
        </p:spPr>
        <p:txBody>
          <a:bodyPr wrap="square" rtlCol="0">
            <a:spAutoFit/>
          </a:bodyPr>
          <a:lstStyle/>
          <a:p>
            <a:pPr algn="ctr"/>
            <a:r>
              <a:rPr lang="pt-BR" sz="2400" dirty="0"/>
              <a:t>Se você receber um pacote inesperado na porta de casa, você não abriria sem verificar quem enviou, certo? O mesmo vale para e-mails e links. Verifique sempre a origem antes de clicar ou fornecer informações.</a:t>
            </a:r>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Retângulo 2">
            <a:extLst>
              <a:ext uri="{FF2B5EF4-FFF2-40B4-BE49-F238E27FC236}">
                <a16:creationId xmlns:a16="http://schemas.microsoft.com/office/drawing/2014/main" id="{7DD499E6-C506-F8C4-2BE5-ADB4B3A9C6BA}"/>
              </a:ext>
            </a:extLst>
          </p:cNvPr>
          <p:cNvSpPr/>
          <p:nvPr/>
        </p:nvSpPr>
        <p:spPr>
          <a:xfrm>
            <a:off x="1142933" y="0"/>
            <a:ext cx="144000" cy="1512000"/>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descr="Tela de jogo de vídeo game&#10;&#10;Descrição gerada automaticamente com confiança baixa">
            <a:extLst>
              <a:ext uri="{FF2B5EF4-FFF2-40B4-BE49-F238E27FC236}">
                <a16:creationId xmlns:a16="http://schemas.microsoft.com/office/drawing/2014/main" id="{3D59C099-8510-F478-C119-92DDDE0EBEDD}"/>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384274" y="10854119"/>
            <a:ext cx="1661317" cy="1591733"/>
          </a:xfrm>
          <a:prstGeom prst="rect">
            <a:avLst/>
          </a:prstGeom>
        </p:spPr>
      </p:pic>
    </p:spTree>
    <p:extLst>
      <p:ext uri="{BB962C8B-B14F-4D97-AF65-F5344CB8AC3E}">
        <p14:creationId xmlns:p14="http://schemas.microsoft.com/office/powerpoint/2010/main" val="345731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AF1CC0-30A0-50D7-05A2-65EA4109D447}"/>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DAFE38AC-2680-134D-39BD-F63B485ED55D}"/>
              </a:ext>
            </a:extLst>
          </p:cNvPr>
          <p:cNvSpPr>
            <a:spLocks noGrp="1"/>
          </p:cNvSpPr>
          <p:nvPr>
            <p:ph idx="1"/>
          </p:nvPr>
        </p:nvSpPr>
        <p:spPr/>
        <p:txBody>
          <a:bodyPr/>
          <a:lstStyle/>
          <a:p>
            <a:endParaRPr lang="pt-BR"/>
          </a:p>
        </p:txBody>
      </p:sp>
      <p:sp>
        <p:nvSpPr>
          <p:cNvPr id="4" name="Retângulo 3">
            <a:extLst>
              <a:ext uri="{FF2B5EF4-FFF2-40B4-BE49-F238E27FC236}">
                <a16:creationId xmlns:a16="http://schemas.microsoft.com/office/drawing/2014/main" id="{15E254B5-AB97-5632-1A5F-9F4D9DF9BAE1}"/>
              </a:ext>
            </a:extLst>
          </p:cNvPr>
          <p:cNvSpPr/>
          <p:nvPr/>
        </p:nvSpPr>
        <p:spPr>
          <a:xfrm>
            <a:off x="-3" y="-6079"/>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B0F4F08-47CD-6D3D-7E92-10D97D5BEA09}"/>
              </a:ext>
            </a:extLst>
          </p:cNvPr>
          <p:cNvSpPr txBox="1"/>
          <p:nvPr/>
        </p:nvSpPr>
        <p:spPr>
          <a:xfrm>
            <a:off x="840310" y="6498437"/>
            <a:ext cx="7920571" cy="1446550"/>
          </a:xfrm>
          <a:prstGeom prst="rect">
            <a:avLst/>
          </a:prstGeom>
          <a:noFill/>
          <a:ln>
            <a:noFill/>
          </a:ln>
        </p:spPr>
        <p:txBody>
          <a:bodyPr wrap="square" rtlCol="0">
            <a:spAutoFit/>
          </a:bodyPr>
          <a:lstStyle/>
          <a:p>
            <a:pPr algn="ctr"/>
            <a:r>
              <a:rPr lang="pt-BR" sz="8800" dirty="0">
                <a:ln>
                  <a:solidFill>
                    <a:schemeClr val="tx1"/>
                  </a:solidFill>
                </a:ln>
                <a:solidFill>
                  <a:schemeClr val="bg1"/>
                </a:solidFill>
                <a:latin typeface="Impact" panose="020B0806030902050204" pitchFamily="34" charset="0"/>
              </a:rPr>
              <a:t>Agradecimentos</a:t>
            </a:r>
          </a:p>
        </p:txBody>
      </p:sp>
      <p:sp>
        <p:nvSpPr>
          <p:cNvPr id="7" name="CaixaDeTexto 6">
            <a:extLst>
              <a:ext uri="{FF2B5EF4-FFF2-40B4-BE49-F238E27FC236}">
                <a16:creationId xmlns:a16="http://schemas.microsoft.com/office/drawing/2014/main" id="{0E1F6A34-4701-E855-4998-42484C4B08CC}"/>
              </a:ext>
            </a:extLst>
          </p:cNvPr>
          <p:cNvSpPr txBox="1"/>
          <p:nvPr/>
        </p:nvSpPr>
        <p:spPr>
          <a:xfrm>
            <a:off x="2379132" y="1726777"/>
            <a:ext cx="4842934" cy="4508927"/>
          </a:xfrm>
          <a:prstGeom prst="rect">
            <a:avLst/>
          </a:prstGeom>
          <a:noFill/>
        </p:spPr>
        <p:txBody>
          <a:bodyPr wrap="square" rtlCol="0">
            <a:spAutoFit/>
          </a:bodyPr>
          <a:lstStyle/>
          <a:p>
            <a:pPr algn="ctr"/>
            <a:r>
              <a:rPr lang="pt-BR" sz="28700" dirty="0">
                <a:ln>
                  <a:solidFill>
                    <a:srgbClr val="F40404"/>
                  </a:solidFill>
                </a:ln>
                <a:noFill/>
                <a:latin typeface="Impact" panose="020B0806030902050204" pitchFamily="34" charset="0"/>
              </a:rPr>
              <a:t>03</a:t>
            </a:r>
            <a:endParaRPr lang="pt-BR" sz="8000" dirty="0">
              <a:ln>
                <a:solidFill>
                  <a:srgbClr val="F40404"/>
                </a:solidFill>
              </a:ln>
              <a:noFill/>
              <a:latin typeface="Impact" panose="020B0806030902050204" pitchFamily="34" charset="0"/>
            </a:endParaRPr>
          </a:p>
        </p:txBody>
      </p:sp>
      <p:sp>
        <p:nvSpPr>
          <p:cNvPr id="8" name="Retângulo 7">
            <a:extLst>
              <a:ext uri="{FF2B5EF4-FFF2-40B4-BE49-F238E27FC236}">
                <a16:creationId xmlns:a16="http://schemas.microsoft.com/office/drawing/2014/main" id="{329AAA55-C423-E80A-27FD-DA318C525E6A}"/>
              </a:ext>
            </a:extLst>
          </p:cNvPr>
          <p:cNvSpPr/>
          <p:nvPr/>
        </p:nvSpPr>
        <p:spPr>
          <a:xfrm>
            <a:off x="1718650" y="8070926"/>
            <a:ext cx="6163892" cy="251879"/>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72595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Imagem em preto e branco&#10;&#10;Descrição gerada automaticamente com confiança média">
            <a:extLst>
              <a:ext uri="{FF2B5EF4-FFF2-40B4-BE49-F238E27FC236}">
                <a16:creationId xmlns:a16="http://schemas.microsoft.com/office/drawing/2014/main" id="{66363DD2-44F9-B3EA-53B9-AB9DF65AE500}"/>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3467" y="0"/>
            <a:ext cx="9664667" cy="8532267"/>
          </a:xfrm>
          <a:prstGeom prst="rect">
            <a:avLst/>
          </a:prstGeom>
        </p:spPr>
      </p:pic>
      <p:sp>
        <p:nvSpPr>
          <p:cNvPr id="9" name="CaixaDeTexto 8">
            <a:extLst>
              <a:ext uri="{FF2B5EF4-FFF2-40B4-BE49-F238E27FC236}">
                <a16:creationId xmlns:a16="http://schemas.microsoft.com/office/drawing/2014/main" id="{2570955D-1166-28CE-CBAC-71BD861BCD82}"/>
              </a:ext>
            </a:extLst>
          </p:cNvPr>
          <p:cNvSpPr txBox="1"/>
          <p:nvPr/>
        </p:nvSpPr>
        <p:spPr>
          <a:xfrm>
            <a:off x="808533" y="727170"/>
            <a:ext cx="8521734" cy="830997"/>
          </a:xfrm>
          <a:prstGeom prst="rect">
            <a:avLst/>
          </a:prstGeom>
          <a:noFill/>
        </p:spPr>
        <p:txBody>
          <a:bodyPr wrap="square" rtlCol="0">
            <a:spAutoFit/>
          </a:bodyPr>
          <a:lstStyle/>
          <a:p>
            <a:pPr algn="ctr"/>
            <a:r>
              <a:rPr lang="pt-BR" sz="4800" dirty="0">
                <a:latin typeface="Impact" panose="020B0806030902050204" pitchFamily="34" charset="0"/>
              </a:rPr>
              <a:t>OBRIGADO POR LER ATÉ AQUI</a:t>
            </a:r>
            <a:endParaRPr lang="pt-BR" sz="3200" dirty="0">
              <a:latin typeface="Impact" panose="020B0806030902050204" pitchFamily="34" charset="0"/>
            </a:endParaRPr>
          </a:p>
        </p:txBody>
      </p:sp>
      <p:sp>
        <p:nvSpPr>
          <p:cNvPr id="10" name="CaixaDeTexto 9">
            <a:extLst>
              <a:ext uri="{FF2B5EF4-FFF2-40B4-BE49-F238E27FC236}">
                <a16:creationId xmlns:a16="http://schemas.microsoft.com/office/drawing/2014/main" id="{E9FBD823-8C42-7851-82DC-BFEDCC60AD23}"/>
              </a:ext>
            </a:extLst>
          </p:cNvPr>
          <p:cNvSpPr txBox="1"/>
          <p:nvPr/>
        </p:nvSpPr>
        <p:spPr>
          <a:xfrm>
            <a:off x="952500" y="2926772"/>
            <a:ext cx="7696200" cy="830997"/>
          </a:xfrm>
          <a:prstGeom prst="rect">
            <a:avLst/>
          </a:prstGeom>
          <a:noFill/>
        </p:spPr>
        <p:txBody>
          <a:bodyPr wrap="square" rtlCol="0">
            <a:spAutoFit/>
          </a:bodyPr>
          <a:lstStyle/>
          <a:p>
            <a:pPr algn="ctr"/>
            <a:r>
              <a:rPr lang="pt-BR" sz="2400" dirty="0"/>
              <a:t>Esse Ebook foi gerado por IA, e diagramado por humano.</a:t>
            </a:r>
          </a:p>
          <a:p>
            <a:pPr algn="ctr"/>
            <a:r>
              <a:rPr lang="pt-BR" sz="2400" dirty="0">
                <a:latin typeface="Calibri" panose="020F0502020204030204" pitchFamily="34" charset="0"/>
                <a:ea typeface="Calibri" panose="020F0502020204030204" pitchFamily="34" charset="0"/>
                <a:cs typeface="Calibri" panose="020F0502020204030204" pitchFamily="34" charset="0"/>
              </a:rPr>
              <a:t>O passo a passo se encontra no meu GitHub.</a:t>
            </a:r>
          </a:p>
        </p:txBody>
      </p:sp>
      <p:sp>
        <p:nvSpPr>
          <p:cNvPr id="3" name="Retângulo 2">
            <a:extLst>
              <a:ext uri="{FF2B5EF4-FFF2-40B4-BE49-F238E27FC236}">
                <a16:creationId xmlns:a16="http://schemas.microsoft.com/office/drawing/2014/main" id="{7DD499E6-C506-F8C4-2BE5-ADB4B3A9C6BA}"/>
              </a:ext>
            </a:extLst>
          </p:cNvPr>
          <p:cNvSpPr/>
          <p:nvPr/>
        </p:nvSpPr>
        <p:spPr>
          <a:xfrm>
            <a:off x="1142933" y="0"/>
            <a:ext cx="144000" cy="1512000"/>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descr="Tela de jogo de vídeo game&#10;&#10;Descrição gerada automaticamente com confiança baixa">
            <a:extLst>
              <a:ext uri="{FF2B5EF4-FFF2-40B4-BE49-F238E27FC236}">
                <a16:creationId xmlns:a16="http://schemas.microsoft.com/office/drawing/2014/main" id="{3D59C099-8510-F478-C119-92DDDE0EBEDD}"/>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384274" y="10854119"/>
            <a:ext cx="1661317" cy="1591733"/>
          </a:xfrm>
          <a:prstGeom prst="rect">
            <a:avLst/>
          </a:prstGeom>
        </p:spPr>
      </p:pic>
      <p:sp>
        <p:nvSpPr>
          <p:cNvPr id="2" name="CaixaDeTexto 1">
            <a:extLst>
              <a:ext uri="{FF2B5EF4-FFF2-40B4-BE49-F238E27FC236}">
                <a16:creationId xmlns:a16="http://schemas.microsoft.com/office/drawing/2014/main" id="{9D990DA8-0B32-AC18-2B06-ECE4141360CE}"/>
              </a:ext>
            </a:extLst>
          </p:cNvPr>
          <p:cNvSpPr txBox="1"/>
          <p:nvPr/>
        </p:nvSpPr>
        <p:spPr>
          <a:xfrm>
            <a:off x="984233" y="4629718"/>
            <a:ext cx="7696200" cy="1200329"/>
          </a:xfrm>
          <a:prstGeom prst="rect">
            <a:avLst/>
          </a:prstGeom>
          <a:noFill/>
        </p:spPr>
        <p:txBody>
          <a:bodyPr wrap="square" rtlCol="0">
            <a:spAutoFit/>
          </a:bodyPr>
          <a:lstStyle/>
          <a:p>
            <a:pPr algn="ctr"/>
            <a:r>
              <a:rPr lang="pt-BR" sz="2400" dirty="0">
                <a:latin typeface="Calibri" panose="020F0502020204030204" pitchFamily="34" charset="0"/>
                <a:ea typeface="Calibri" panose="020F0502020204030204" pitchFamily="34" charset="0"/>
                <a:cs typeface="Calibri" panose="020F0502020204030204" pitchFamily="34" charset="0"/>
              </a:rPr>
              <a:t>Esse conteúdo foi gerado com fins didáticos de construção, não foi realizado uma validação cuidadosa humana no conteúdo e pode conter erros gerados por uma IA.</a:t>
            </a:r>
          </a:p>
        </p:txBody>
      </p:sp>
      <p:sp>
        <p:nvSpPr>
          <p:cNvPr id="5" name="Retângulo 4">
            <a:hlinkClick r:id="rId6"/>
            <a:extLst>
              <a:ext uri="{FF2B5EF4-FFF2-40B4-BE49-F238E27FC236}">
                <a16:creationId xmlns:a16="http://schemas.microsoft.com/office/drawing/2014/main" id="{B0DD266D-7415-DE9B-D517-B90B7E60E60D}"/>
              </a:ext>
            </a:extLst>
          </p:cNvPr>
          <p:cNvSpPr/>
          <p:nvPr/>
        </p:nvSpPr>
        <p:spPr>
          <a:xfrm>
            <a:off x="3105133" y="8693016"/>
            <a:ext cx="3454400" cy="711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accent1"/>
                </a:solidFill>
                <a:hlinkClick r:id="rId6"/>
              </a:rPr>
              <a:t>https://github.com/BMagacho</a:t>
            </a:r>
            <a:endParaRPr lang="pt-BR" dirty="0">
              <a:solidFill>
                <a:schemeClr val="accent1"/>
              </a:solidFill>
            </a:endParaRPr>
          </a:p>
        </p:txBody>
      </p:sp>
      <p:pic>
        <p:nvPicPr>
          <p:cNvPr id="7" name="Imagem 6" descr="Desenho de um círculo&#10;&#10;Descrição gerada automaticamente com confiança baixa">
            <a:extLst>
              <a:ext uri="{FF2B5EF4-FFF2-40B4-BE49-F238E27FC236}">
                <a16:creationId xmlns:a16="http://schemas.microsoft.com/office/drawing/2014/main" id="{A0BDCC2A-A3CB-A30F-E88C-6A784FD720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7133" y="7101283"/>
            <a:ext cx="3183466" cy="1591733"/>
          </a:xfrm>
          <a:prstGeom prst="rect">
            <a:avLst/>
          </a:prstGeom>
        </p:spPr>
      </p:pic>
    </p:spTree>
    <p:extLst>
      <p:ext uri="{BB962C8B-B14F-4D97-AF65-F5344CB8AC3E}">
        <p14:creationId xmlns:p14="http://schemas.microsoft.com/office/powerpoint/2010/main" val="230183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AF1CC0-30A0-50D7-05A2-65EA4109D447}"/>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DAFE38AC-2680-134D-39BD-F63B485ED55D}"/>
              </a:ext>
            </a:extLst>
          </p:cNvPr>
          <p:cNvSpPr>
            <a:spLocks noGrp="1"/>
          </p:cNvSpPr>
          <p:nvPr>
            <p:ph idx="1"/>
          </p:nvPr>
        </p:nvSpPr>
        <p:spPr/>
        <p:txBody>
          <a:bodyPr/>
          <a:lstStyle/>
          <a:p>
            <a:endParaRPr lang="pt-BR"/>
          </a:p>
        </p:txBody>
      </p:sp>
      <p:sp>
        <p:nvSpPr>
          <p:cNvPr id="4" name="Retângulo 3">
            <a:extLst>
              <a:ext uri="{FF2B5EF4-FFF2-40B4-BE49-F238E27FC236}">
                <a16:creationId xmlns:a16="http://schemas.microsoft.com/office/drawing/2014/main" id="{15E254B5-AB97-5632-1A5F-9F4D9DF9BAE1}"/>
              </a:ext>
            </a:extLst>
          </p:cNvPr>
          <p:cNvSpPr/>
          <p:nvPr/>
        </p:nvSpPr>
        <p:spPr>
          <a:xfrm>
            <a:off x="-3" y="-6079"/>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B0F4F08-47CD-6D3D-7E92-10D97D5BEA09}"/>
              </a:ext>
            </a:extLst>
          </p:cNvPr>
          <p:cNvSpPr txBox="1"/>
          <p:nvPr/>
        </p:nvSpPr>
        <p:spPr>
          <a:xfrm>
            <a:off x="1866896" y="5467916"/>
            <a:ext cx="5867400" cy="2800767"/>
          </a:xfrm>
          <a:prstGeom prst="rect">
            <a:avLst/>
          </a:prstGeom>
          <a:noFill/>
          <a:ln>
            <a:noFill/>
          </a:ln>
        </p:spPr>
        <p:txBody>
          <a:bodyPr wrap="square" rtlCol="0">
            <a:spAutoFit/>
          </a:bodyPr>
          <a:lstStyle/>
          <a:p>
            <a:pPr algn="ctr"/>
            <a:r>
              <a:rPr lang="pt-BR" sz="8800" dirty="0">
                <a:solidFill>
                  <a:schemeClr val="bg1"/>
                </a:solidFill>
              </a:rPr>
              <a:t>Segurança Cibernética</a:t>
            </a:r>
            <a:endParaRPr lang="pt-BR" sz="8800" dirty="0">
              <a:ln>
                <a:solidFill>
                  <a:schemeClr val="tx1"/>
                </a:solidFill>
              </a:ln>
              <a:solidFill>
                <a:schemeClr val="bg1"/>
              </a:solidFill>
              <a:latin typeface="Impact" panose="020B0806030902050204" pitchFamily="34" charset="0"/>
            </a:endParaRPr>
          </a:p>
        </p:txBody>
      </p:sp>
      <p:sp>
        <p:nvSpPr>
          <p:cNvPr id="7" name="CaixaDeTexto 6">
            <a:extLst>
              <a:ext uri="{FF2B5EF4-FFF2-40B4-BE49-F238E27FC236}">
                <a16:creationId xmlns:a16="http://schemas.microsoft.com/office/drawing/2014/main" id="{0E1F6A34-4701-E855-4998-42484C4B08CC}"/>
              </a:ext>
            </a:extLst>
          </p:cNvPr>
          <p:cNvSpPr txBox="1"/>
          <p:nvPr/>
        </p:nvSpPr>
        <p:spPr>
          <a:xfrm>
            <a:off x="2379132" y="1726777"/>
            <a:ext cx="4842934" cy="4508927"/>
          </a:xfrm>
          <a:prstGeom prst="rect">
            <a:avLst/>
          </a:prstGeom>
          <a:noFill/>
        </p:spPr>
        <p:txBody>
          <a:bodyPr wrap="square" rtlCol="0">
            <a:spAutoFit/>
          </a:bodyPr>
          <a:lstStyle/>
          <a:p>
            <a:pPr algn="ctr"/>
            <a:r>
              <a:rPr lang="pt-BR" sz="28700" dirty="0">
                <a:ln>
                  <a:solidFill>
                    <a:srgbClr val="F40404"/>
                  </a:solidFill>
                </a:ln>
                <a:noFill/>
                <a:latin typeface="Impact" panose="020B0806030902050204" pitchFamily="34" charset="0"/>
              </a:rPr>
              <a:t>01</a:t>
            </a:r>
            <a:endParaRPr lang="pt-BR" sz="8000" dirty="0">
              <a:ln>
                <a:solidFill>
                  <a:srgbClr val="F40404"/>
                </a:solidFill>
              </a:ln>
              <a:noFill/>
              <a:latin typeface="Impact" panose="020B0806030902050204" pitchFamily="34" charset="0"/>
            </a:endParaRPr>
          </a:p>
        </p:txBody>
      </p:sp>
      <p:sp>
        <p:nvSpPr>
          <p:cNvPr id="8" name="Retângulo 7">
            <a:extLst>
              <a:ext uri="{FF2B5EF4-FFF2-40B4-BE49-F238E27FC236}">
                <a16:creationId xmlns:a16="http://schemas.microsoft.com/office/drawing/2014/main" id="{329AAA55-C423-E80A-27FD-DA318C525E6A}"/>
              </a:ext>
            </a:extLst>
          </p:cNvPr>
          <p:cNvSpPr/>
          <p:nvPr/>
        </p:nvSpPr>
        <p:spPr>
          <a:xfrm>
            <a:off x="1718650" y="8070926"/>
            <a:ext cx="6163892" cy="251879"/>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776882FA-882F-F8FE-1D2E-E23C41148487}"/>
              </a:ext>
            </a:extLst>
          </p:cNvPr>
          <p:cNvSpPr txBox="1"/>
          <p:nvPr/>
        </p:nvSpPr>
        <p:spPr>
          <a:xfrm>
            <a:off x="1634064" y="8772406"/>
            <a:ext cx="6333066" cy="2308324"/>
          </a:xfrm>
          <a:prstGeom prst="rect">
            <a:avLst/>
          </a:prstGeom>
          <a:noFill/>
        </p:spPr>
        <p:txBody>
          <a:bodyPr wrap="square" rtlCol="0">
            <a:spAutoFit/>
          </a:bodyPr>
          <a:lstStyle/>
          <a:p>
            <a:pPr algn="ctr"/>
            <a:r>
              <a:rPr lang="pt-BR" sz="2400" dirty="0">
                <a:solidFill>
                  <a:schemeClr val="bg1"/>
                </a:solidFill>
              </a:rPr>
              <a:t>Imagine que você é o guardião de uma fortaleza digital. Se alguém consegue entrar e roubar informações ou causar danos, sua fortaleza perde seu valor e sua reputação é manchada. Proteger seu código é proteger seu trabalho e sua credibilidade.</a:t>
            </a:r>
            <a:endPar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352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Imagem em preto e branco&#10;&#10;Descrição gerada automaticamente com confiança média">
            <a:extLst>
              <a:ext uri="{FF2B5EF4-FFF2-40B4-BE49-F238E27FC236}">
                <a16:creationId xmlns:a16="http://schemas.microsoft.com/office/drawing/2014/main" id="{66363DD2-44F9-B3EA-53B9-AB9DF65AE500}"/>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9664667" cy="8532267"/>
          </a:xfrm>
          <a:prstGeom prst="rect">
            <a:avLst/>
          </a:prstGeom>
        </p:spPr>
      </p:pic>
      <p:sp>
        <p:nvSpPr>
          <p:cNvPr id="9" name="CaixaDeTexto 8">
            <a:extLst>
              <a:ext uri="{FF2B5EF4-FFF2-40B4-BE49-F238E27FC236}">
                <a16:creationId xmlns:a16="http://schemas.microsoft.com/office/drawing/2014/main" id="{2570955D-1166-28CE-CBAC-71BD861BCD82}"/>
              </a:ext>
            </a:extLst>
          </p:cNvPr>
          <p:cNvSpPr txBox="1"/>
          <p:nvPr/>
        </p:nvSpPr>
        <p:spPr>
          <a:xfrm>
            <a:off x="539733" y="727170"/>
            <a:ext cx="8521734" cy="1569660"/>
          </a:xfrm>
          <a:prstGeom prst="rect">
            <a:avLst/>
          </a:prstGeom>
          <a:noFill/>
        </p:spPr>
        <p:txBody>
          <a:bodyPr wrap="square" rtlCol="0">
            <a:spAutoFit/>
          </a:bodyPr>
          <a:lstStyle/>
          <a:p>
            <a:pPr algn="ctr"/>
            <a:r>
              <a:rPr lang="pt-BR" sz="4800" dirty="0">
                <a:latin typeface="Impact" panose="020B0806030902050204" pitchFamily="34" charset="0"/>
              </a:rPr>
              <a:t>O QUE É SEGURANÇA   CIBERNÉTICA?</a:t>
            </a:r>
            <a:endParaRPr lang="pt-BR" sz="3200" dirty="0">
              <a:latin typeface="Impact" panose="020B0806030902050204" pitchFamily="34" charset="0"/>
            </a:endParaRPr>
          </a:p>
        </p:txBody>
      </p:sp>
      <p:sp>
        <p:nvSpPr>
          <p:cNvPr id="10" name="CaixaDeTexto 9">
            <a:extLst>
              <a:ext uri="{FF2B5EF4-FFF2-40B4-BE49-F238E27FC236}">
                <a16:creationId xmlns:a16="http://schemas.microsoft.com/office/drawing/2014/main" id="{E9FBD823-8C42-7851-82DC-BFEDCC60AD23}"/>
              </a:ext>
            </a:extLst>
          </p:cNvPr>
          <p:cNvSpPr txBox="1"/>
          <p:nvPr/>
        </p:nvSpPr>
        <p:spPr>
          <a:xfrm>
            <a:off x="1634067" y="5246638"/>
            <a:ext cx="6333066" cy="2308324"/>
          </a:xfrm>
          <a:prstGeom prst="rect">
            <a:avLst/>
          </a:prstGeom>
          <a:noFill/>
        </p:spPr>
        <p:txBody>
          <a:bodyPr wrap="square" rtlCol="0">
            <a:spAutoFit/>
          </a:bodyPr>
          <a:lstStyle/>
          <a:p>
            <a:pPr algn="ctr"/>
            <a:r>
              <a:rPr lang="pt-BR" sz="2400" dirty="0"/>
              <a:t>Segurança cibernética é a prática de proteger sistemas, redes e programas contra ataques digitais. Esses ataques geralmente visam acessar, alterar ou destruir informações sensíveis, extorquir dinheiro dos usuários ou interromper operações normais.</a:t>
            </a:r>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Retângulo 2">
            <a:extLst>
              <a:ext uri="{FF2B5EF4-FFF2-40B4-BE49-F238E27FC236}">
                <a16:creationId xmlns:a16="http://schemas.microsoft.com/office/drawing/2014/main" id="{7DD499E6-C506-F8C4-2BE5-ADB4B3A9C6BA}"/>
              </a:ext>
            </a:extLst>
          </p:cNvPr>
          <p:cNvSpPr/>
          <p:nvPr/>
        </p:nvSpPr>
        <p:spPr>
          <a:xfrm>
            <a:off x="1142933" y="0"/>
            <a:ext cx="144000" cy="1512000"/>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descr="Tela de jogo de vídeo game&#10;&#10;Descrição gerada automaticamente com confiança baixa">
            <a:extLst>
              <a:ext uri="{FF2B5EF4-FFF2-40B4-BE49-F238E27FC236}">
                <a16:creationId xmlns:a16="http://schemas.microsoft.com/office/drawing/2014/main" id="{3D59C099-8510-F478-C119-92DDDE0EBEDD}"/>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384274" y="10854119"/>
            <a:ext cx="1661317" cy="1591733"/>
          </a:xfrm>
          <a:prstGeom prst="rect">
            <a:avLst/>
          </a:prstGeom>
        </p:spPr>
      </p:pic>
    </p:spTree>
    <p:extLst>
      <p:ext uri="{BB962C8B-B14F-4D97-AF65-F5344CB8AC3E}">
        <p14:creationId xmlns:p14="http://schemas.microsoft.com/office/powerpoint/2010/main" val="424570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AF1CC0-30A0-50D7-05A2-65EA4109D447}"/>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DAFE38AC-2680-134D-39BD-F63B485ED55D}"/>
              </a:ext>
            </a:extLst>
          </p:cNvPr>
          <p:cNvSpPr>
            <a:spLocks noGrp="1"/>
          </p:cNvSpPr>
          <p:nvPr>
            <p:ph idx="1"/>
          </p:nvPr>
        </p:nvSpPr>
        <p:spPr/>
        <p:txBody>
          <a:bodyPr/>
          <a:lstStyle/>
          <a:p>
            <a:endParaRPr lang="pt-BR"/>
          </a:p>
        </p:txBody>
      </p:sp>
      <p:sp>
        <p:nvSpPr>
          <p:cNvPr id="4" name="Retângulo 3">
            <a:extLst>
              <a:ext uri="{FF2B5EF4-FFF2-40B4-BE49-F238E27FC236}">
                <a16:creationId xmlns:a16="http://schemas.microsoft.com/office/drawing/2014/main" id="{15E254B5-AB97-5632-1A5F-9F4D9DF9BAE1}"/>
              </a:ext>
            </a:extLst>
          </p:cNvPr>
          <p:cNvSpPr/>
          <p:nvPr/>
        </p:nvSpPr>
        <p:spPr>
          <a:xfrm>
            <a:off x="-3" y="-6079"/>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B0F4F08-47CD-6D3D-7E92-10D97D5BEA09}"/>
              </a:ext>
            </a:extLst>
          </p:cNvPr>
          <p:cNvSpPr txBox="1"/>
          <p:nvPr/>
        </p:nvSpPr>
        <p:spPr>
          <a:xfrm>
            <a:off x="1866896" y="5467916"/>
            <a:ext cx="5867400" cy="2800767"/>
          </a:xfrm>
          <a:prstGeom prst="rect">
            <a:avLst/>
          </a:prstGeom>
          <a:noFill/>
          <a:ln>
            <a:noFill/>
          </a:ln>
        </p:spPr>
        <p:txBody>
          <a:bodyPr wrap="square" rtlCol="0">
            <a:spAutoFit/>
          </a:bodyPr>
          <a:lstStyle/>
          <a:p>
            <a:pPr algn="ctr"/>
            <a:r>
              <a:rPr lang="pt-BR" sz="8800" dirty="0">
                <a:ln>
                  <a:solidFill>
                    <a:schemeClr val="tx1"/>
                  </a:solidFill>
                </a:ln>
                <a:solidFill>
                  <a:schemeClr val="bg1"/>
                </a:solidFill>
                <a:latin typeface="Impact" panose="020B0806030902050204" pitchFamily="34" charset="0"/>
              </a:rPr>
              <a:t>Métodos de segurança</a:t>
            </a:r>
          </a:p>
        </p:txBody>
      </p:sp>
      <p:sp>
        <p:nvSpPr>
          <p:cNvPr id="7" name="CaixaDeTexto 6">
            <a:extLst>
              <a:ext uri="{FF2B5EF4-FFF2-40B4-BE49-F238E27FC236}">
                <a16:creationId xmlns:a16="http://schemas.microsoft.com/office/drawing/2014/main" id="{0E1F6A34-4701-E855-4998-42484C4B08CC}"/>
              </a:ext>
            </a:extLst>
          </p:cNvPr>
          <p:cNvSpPr txBox="1"/>
          <p:nvPr/>
        </p:nvSpPr>
        <p:spPr>
          <a:xfrm>
            <a:off x="2379132" y="1726777"/>
            <a:ext cx="4842934" cy="4508927"/>
          </a:xfrm>
          <a:prstGeom prst="rect">
            <a:avLst/>
          </a:prstGeom>
          <a:noFill/>
        </p:spPr>
        <p:txBody>
          <a:bodyPr wrap="square" rtlCol="0">
            <a:spAutoFit/>
          </a:bodyPr>
          <a:lstStyle/>
          <a:p>
            <a:pPr algn="ctr"/>
            <a:r>
              <a:rPr lang="pt-BR" sz="28700" dirty="0">
                <a:ln>
                  <a:solidFill>
                    <a:srgbClr val="F40404"/>
                  </a:solidFill>
                </a:ln>
                <a:noFill/>
                <a:latin typeface="Impact" panose="020B0806030902050204" pitchFamily="34" charset="0"/>
              </a:rPr>
              <a:t>02</a:t>
            </a:r>
            <a:endParaRPr lang="pt-BR" sz="8000" dirty="0">
              <a:ln>
                <a:solidFill>
                  <a:srgbClr val="F40404"/>
                </a:solidFill>
              </a:ln>
              <a:noFill/>
              <a:latin typeface="Impact" panose="020B0806030902050204" pitchFamily="34" charset="0"/>
            </a:endParaRPr>
          </a:p>
        </p:txBody>
      </p:sp>
      <p:sp>
        <p:nvSpPr>
          <p:cNvPr id="8" name="Retângulo 7">
            <a:extLst>
              <a:ext uri="{FF2B5EF4-FFF2-40B4-BE49-F238E27FC236}">
                <a16:creationId xmlns:a16="http://schemas.microsoft.com/office/drawing/2014/main" id="{329AAA55-C423-E80A-27FD-DA318C525E6A}"/>
              </a:ext>
            </a:extLst>
          </p:cNvPr>
          <p:cNvSpPr/>
          <p:nvPr/>
        </p:nvSpPr>
        <p:spPr>
          <a:xfrm>
            <a:off x="1718650" y="8070926"/>
            <a:ext cx="6163892" cy="251879"/>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776882FA-882F-F8FE-1D2E-E23C41148487}"/>
              </a:ext>
            </a:extLst>
          </p:cNvPr>
          <p:cNvSpPr txBox="1"/>
          <p:nvPr/>
        </p:nvSpPr>
        <p:spPr>
          <a:xfrm>
            <a:off x="1634064" y="8772406"/>
            <a:ext cx="6333066" cy="3046988"/>
          </a:xfrm>
          <a:prstGeom prst="rect">
            <a:avLst/>
          </a:prstGeom>
          <a:noFill/>
        </p:spPr>
        <p:txBody>
          <a:bodyPr wrap="square" rtlCol="0">
            <a:spAutoFit/>
          </a:bodyPr>
          <a:lstStyle/>
          <a:p>
            <a:pPr algn="ctr"/>
            <a:r>
              <a:rPr lang="pt-BR" sz="2400" dirty="0">
                <a:solidFill>
                  <a:schemeClr val="bg1"/>
                </a:solidFill>
              </a:rPr>
              <a:t>Proteger seu código não precisa ser complicado. Com passos simples, como criar senhas fortes, manter seu software atualizado e usar autenticação de dois fatores, você já estará construindo uma forte defesa contra ameaças cibernéticas. Lembre-se, na segurança cibernética, a prevenção é sempre melhor que a correção.</a:t>
            </a:r>
            <a:endParaRPr lang="pt-BR"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5025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Imagem em preto e branco&#10;&#10;Descrição gerada automaticamente com confiança média">
            <a:extLst>
              <a:ext uri="{FF2B5EF4-FFF2-40B4-BE49-F238E27FC236}">
                <a16:creationId xmlns:a16="http://schemas.microsoft.com/office/drawing/2014/main" id="{66363DD2-44F9-B3EA-53B9-AB9DF65AE500}"/>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9664667" cy="8532267"/>
          </a:xfrm>
          <a:prstGeom prst="rect">
            <a:avLst/>
          </a:prstGeom>
        </p:spPr>
      </p:pic>
      <p:sp>
        <p:nvSpPr>
          <p:cNvPr id="9" name="CaixaDeTexto 8">
            <a:extLst>
              <a:ext uri="{FF2B5EF4-FFF2-40B4-BE49-F238E27FC236}">
                <a16:creationId xmlns:a16="http://schemas.microsoft.com/office/drawing/2014/main" id="{2570955D-1166-28CE-CBAC-71BD861BCD82}"/>
              </a:ext>
            </a:extLst>
          </p:cNvPr>
          <p:cNvSpPr txBox="1"/>
          <p:nvPr/>
        </p:nvSpPr>
        <p:spPr>
          <a:xfrm>
            <a:off x="808533" y="727170"/>
            <a:ext cx="8521734" cy="1569660"/>
          </a:xfrm>
          <a:prstGeom prst="rect">
            <a:avLst/>
          </a:prstGeom>
          <a:noFill/>
        </p:spPr>
        <p:txBody>
          <a:bodyPr wrap="square" rtlCol="0">
            <a:spAutoFit/>
          </a:bodyPr>
          <a:lstStyle/>
          <a:p>
            <a:pPr algn="ctr"/>
            <a:r>
              <a:rPr lang="pt-BR" sz="4800" dirty="0">
                <a:latin typeface="Impact" panose="020B0806030902050204" pitchFamily="34" charset="0"/>
              </a:rPr>
              <a:t>SENHAS FORTES: SEU PRIMEIRO ESCUDO</a:t>
            </a:r>
            <a:endParaRPr lang="pt-BR" sz="3200" dirty="0">
              <a:latin typeface="Impact" panose="020B0806030902050204" pitchFamily="34" charset="0"/>
            </a:endParaRPr>
          </a:p>
        </p:txBody>
      </p:sp>
      <p:sp>
        <p:nvSpPr>
          <p:cNvPr id="10" name="CaixaDeTexto 9">
            <a:extLst>
              <a:ext uri="{FF2B5EF4-FFF2-40B4-BE49-F238E27FC236}">
                <a16:creationId xmlns:a16="http://schemas.microsoft.com/office/drawing/2014/main" id="{E9FBD823-8C42-7851-82DC-BFEDCC60AD23}"/>
              </a:ext>
            </a:extLst>
          </p:cNvPr>
          <p:cNvSpPr txBox="1"/>
          <p:nvPr/>
        </p:nvSpPr>
        <p:spPr>
          <a:xfrm>
            <a:off x="1634067" y="5246638"/>
            <a:ext cx="6333066" cy="2308324"/>
          </a:xfrm>
          <a:prstGeom prst="rect">
            <a:avLst/>
          </a:prstGeom>
          <a:noFill/>
        </p:spPr>
        <p:txBody>
          <a:bodyPr wrap="square" rtlCol="0">
            <a:spAutoFit/>
          </a:bodyPr>
          <a:lstStyle/>
          <a:p>
            <a:pPr algn="ctr"/>
            <a:r>
              <a:rPr lang="pt-BR" sz="2400" dirty="0"/>
              <a:t>Considere uma senha como a chave da sua casa. Se for fácil de adivinhar, qualquer pessoa pode entrar. Use senhas longas e complexas, misturando letras, números e símbolos. Nunca reutilize senhas em diferentes contas.</a:t>
            </a:r>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Retângulo 2">
            <a:extLst>
              <a:ext uri="{FF2B5EF4-FFF2-40B4-BE49-F238E27FC236}">
                <a16:creationId xmlns:a16="http://schemas.microsoft.com/office/drawing/2014/main" id="{7DD499E6-C506-F8C4-2BE5-ADB4B3A9C6BA}"/>
              </a:ext>
            </a:extLst>
          </p:cNvPr>
          <p:cNvSpPr/>
          <p:nvPr/>
        </p:nvSpPr>
        <p:spPr>
          <a:xfrm>
            <a:off x="1142933" y="0"/>
            <a:ext cx="144000" cy="1512000"/>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descr="Tela de jogo de vídeo game&#10;&#10;Descrição gerada automaticamente com confiança baixa">
            <a:extLst>
              <a:ext uri="{FF2B5EF4-FFF2-40B4-BE49-F238E27FC236}">
                <a16:creationId xmlns:a16="http://schemas.microsoft.com/office/drawing/2014/main" id="{3D59C099-8510-F478-C119-92DDDE0EBEDD}"/>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384274" y="10854119"/>
            <a:ext cx="1661317" cy="1591733"/>
          </a:xfrm>
          <a:prstGeom prst="rect">
            <a:avLst/>
          </a:prstGeom>
        </p:spPr>
      </p:pic>
    </p:spTree>
    <p:extLst>
      <p:ext uri="{BB962C8B-B14F-4D97-AF65-F5344CB8AC3E}">
        <p14:creationId xmlns:p14="http://schemas.microsoft.com/office/powerpoint/2010/main" val="349088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Imagem em preto e branco&#10;&#10;Descrição gerada automaticamente com confiança média">
            <a:extLst>
              <a:ext uri="{FF2B5EF4-FFF2-40B4-BE49-F238E27FC236}">
                <a16:creationId xmlns:a16="http://schemas.microsoft.com/office/drawing/2014/main" id="{66363DD2-44F9-B3EA-53B9-AB9DF65AE500}"/>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9664667" cy="8532267"/>
          </a:xfrm>
          <a:prstGeom prst="rect">
            <a:avLst/>
          </a:prstGeom>
        </p:spPr>
      </p:pic>
      <p:sp>
        <p:nvSpPr>
          <p:cNvPr id="9" name="CaixaDeTexto 8">
            <a:extLst>
              <a:ext uri="{FF2B5EF4-FFF2-40B4-BE49-F238E27FC236}">
                <a16:creationId xmlns:a16="http://schemas.microsoft.com/office/drawing/2014/main" id="{2570955D-1166-28CE-CBAC-71BD861BCD82}"/>
              </a:ext>
            </a:extLst>
          </p:cNvPr>
          <p:cNvSpPr txBox="1"/>
          <p:nvPr/>
        </p:nvSpPr>
        <p:spPr>
          <a:xfrm>
            <a:off x="808533" y="727170"/>
            <a:ext cx="8521734" cy="1569660"/>
          </a:xfrm>
          <a:prstGeom prst="rect">
            <a:avLst/>
          </a:prstGeom>
          <a:noFill/>
        </p:spPr>
        <p:txBody>
          <a:bodyPr wrap="square" rtlCol="0">
            <a:spAutoFit/>
          </a:bodyPr>
          <a:lstStyle/>
          <a:p>
            <a:pPr algn="ctr"/>
            <a:r>
              <a:rPr lang="pt-BR" sz="4800" dirty="0">
                <a:latin typeface="Impact" panose="020B0806030902050204" pitchFamily="34" charset="0"/>
              </a:rPr>
              <a:t>SENHAS FORTES: SEU PRIMEIRO ESCUDO</a:t>
            </a:r>
            <a:endParaRPr lang="pt-BR" sz="3200" dirty="0">
              <a:latin typeface="Impact" panose="020B0806030902050204" pitchFamily="34" charset="0"/>
            </a:endParaRPr>
          </a:p>
        </p:txBody>
      </p:sp>
      <p:sp>
        <p:nvSpPr>
          <p:cNvPr id="10" name="CaixaDeTexto 9">
            <a:extLst>
              <a:ext uri="{FF2B5EF4-FFF2-40B4-BE49-F238E27FC236}">
                <a16:creationId xmlns:a16="http://schemas.microsoft.com/office/drawing/2014/main" id="{E9FBD823-8C42-7851-82DC-BFEDCC60AD23}"/>
              </a:ext>
            </a:extLst>
          </p:cNvPr>
          <p:cNvSpPr txBox="1"/>
          <p:nvPr/>
        </p:nvSpPr>
        <p:spPr>
          <a:xfrm>
            <a:off x="1634067" y="5246638"/>
            <a:ext cx="6333066" cy="2308324"/>
          </a:xfrm>
          <a:prstGeom prst="rect">
            <a:avLst/>
          </a:prstGeom>
          <a:noFill/>
        </p:spPr>
        <p:txBody>
          <a:bodyPr wrap="square" rtlCol="0">
            <a:spAutoFit/>
          </a:bodyPr>
          <a:lstStyle/>
          <a:p>
            <a:pPr algn="ctr"/>
            <a:r>
              <a:rPr lang="pt-BR" sz="2400" dirty="0"/>
              <a:t>Considere uma senha como a chave da sua casa. Se for fácil de adivinhar, qualquer pessoa pode entrar. Use senhas longas e complexas, misturando letras, números e símbolos. Nunca reutilize senhas em diferentes contas.</a:t>
            </a:r>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Retângulo 2">
            <a:extLst>
              <a:ext uri="{FF2B5EF4-FFF2-40B4-BE49-F238E27FC236}">
                <a16:creationId xmlns:a16="http://schemas.microsoft.com/office/drawing/2014/main" id="{7DD499E6-C506-F8C4-2BE5-ADB4B3A9C6BA}"/>
              </a:ext>
            </a:extLst>
          </p:cNvPr>
          <p:cNvSpPr/>
          <p:nvPr/>
        </p:nvSpPr>
        <p:spPr>
          <a:xfrm>
            <a:off x="1142933" y="0"/>
            <a:ext cx="144000" cy="1512000"/>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descr="Tela de jogo de vídeo game&#10;&#10;Descrição gerada automaticamente com confiança baixa">
            <a:extLst>
              <a:ext uri="{FF2B5EF4-FFF2-40B4-BE49-F238E27FC236}">
                <a16:creationId xmlns:a16="http://schemas.microsoft.com/office/drawing/2014/main" id="{3D59C099-8510-F478-C119-92DDDE0EBEDD}"/>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384274" y="10854119"/>
            <a:ext cx="1661317" cy="1591733"/>
          </a:xfrm>
          <a:prstGeom prst="rect">
            <a:avLst/>
          </a:prstGeom>
        </p:spPr>
      </p:pic>
    </p:spTree>
    <p:extLst>
      <p:ext uri="{BB962C8B-B14F-4D97-AF65-F5344CB8AC3E}">
        <p14:creationId xmlns:p14="http://schemas.microsoft.com/office/powerpoint/2010/main" val="233401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Imagem em preto e branco&#10;&#10;Descrição gerada automaticamente com confiança média">
            <a:extLst>
              <a:ext uri="{FF2B5EF4-FFF2-40B4-BE49-F238E27FC236}">
                <a16:creationId xmlns:a16="http://schemas.microsoft.com/office/drawing/2014/main" id="{66363DD2-44F9-B3EA-53B9-AB9DF65AE500}"/>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9664667" cy="8532267"/>
          </a:xfrm>
          <a:prstGeom prst="rect">
            <a:avLst/>
          </a:prstGeom>
        </p:spPr>
      </p:pic>
      <p:sp>
        <p:nvSpPr>
          <p:cNvPr id="9" name="CaixaDeTexto 8">
            <a:extLst>
              <a:ext uri="{FF2B5EF4-FFF2-40B4-BE49-F238E27FC236}">
                <a16:creationId xmlns:a16="http://schemas.microsoft.com/office/drawing/2014/main" id="{2570955D-1166-28CE-CBAC-71BD861BCD82}"/>
              </a:ext>
            </a:extLst>
          </p:cNvPr>
          <p:cNvSpPr txBox="1"/>
          <p:nvPr/>
        </p:nvSpPr>
        <p:spPr>
          <a:xfrm>
            <a:off x="808533" y="727170"/>
            <a:ext cx="8521734" cy="1569660"/>
          </a:xfrm>
          <a:prstGeom prst="rect">
            <a:avLst/>
          </a:prstGeom>
          <a:noFill/>
        </p:spPr>
        <p:txBody>
          <a:bodyPr wrap="square" rtlCol="0">
            <a:spAutoFit/>
          </a:bodyPr>
          <a:lstStyle/>
          <a:p>
            <a:pPr algn="ctr"/>
            <a:r>
              <a:rPr lang="pt-BR" sz="4800" dirty="0">
                <a:latin typeface="Impact" panose="020B0806030902050204" pitchFamily="34" charset="0"/>
              </a:rPr>
              <a:t>MANTENHA SEU SOFTWARE ATUALIZADO</a:t>
            </a:r>
            <a:endParaRPr lang="pt-BR" sz="3200" dirty="0">
              <a:latin typeface="Impact" panose="020B0806030902050204" pitchFamily="34" charset="0"/>
            </a:endParaRPr>
          </a:p>
        </p:txBody>
      </p:sp>
      <p:sp>
        <p:nvSpPr>
          <p:cNvPr id="10" name="CaixaDeTexto 9">
            <a:extLst>
              <a:ext uri="{FF2B5EF4-FFF2-40B4-BE49-F238E27FC236}">
                <a16:creationId xmlns:a16="http://schemas.microsoft.com/office/drawing/2014/main" id="{E9FBD823-8C42-7851-82DC-BFEDCC60AD23}"/>
              </a:ext>
            </a:extLst>
          </p:cNvPr>
          <p:cNvSpPr txBox="1"/>
          <p:nvPr/>
        </p:nvSpPr>
        <p:spPr>
          <a:xfrm>
            <a:off x="1634067" y="5246638"/>
            <a:ext cx="6333066" cy="2308324"/>
          </a:xfrm>
          <a:prstGeom prst="rect">
            <a:avLst/>
          </a:prstGeom>
          <a:noFill/>
        </p:spPr>
        <p:txBody>
          <a:bodyPr wrap="square" rtlCol="0">
            <a:spAutoFit/>
          </a:bodyPr>
          <a:lstStyle/>
          <a:p>
            <a:pPr algn="ctr"/>
            <a:r>
              <a:rPr lang="pt-BR" sz="2400" dirty="0"/>
              <a:t>Imagine que sua casa tem uma porta com defeito. Se você não a consertar, qualquer pessoa pode entrar. Atualizar seu software corrige essas "portas com defeito" no seu sistema, impedindo que hackers explorem vulnerabilidades conhecidas.</a:t>
            </a:r>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Retângulo 2">
            <a:extLst>
              <a:ext uri="{FF2B5EF4-FFF2-40B4-BE49-F238E27FC236}">
                <a16:creationId xmlns:a16="http://schemas.microsoft.com/office/drawing/2014/main" id="{7DD499E6-C506-F8C4-2BE5-ADB4B3A9C6BA}"/>
              </a:ext>
            </a:extLst>
          </p:cNvPr>
          <p:cNvSpPr/>
          <p:nvPr/>
        </p:nvSpPr>
        <p:spPr>
          <a:xfrm>
            <a:off x="1142933" y="0"/>
            <a:ext cx="144000" cy="1512000"/>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descr="Tela de jogo de vídeo game&#10;&#10;Descrição gerada automaticamente com confiança baixa">
            <a:extLst>
              <a:ext uri="{FF2B5EF4-FFF2-40B4-BE49-F238E27FC236}">
                <a16:creationId xmlns:a16="http://schemas.microsoft.com/office/drawing/2014/main" id="{3D59C099-8510-F478-C119-92DDDE0EBEDD}"/>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384274" y="10854119"/>
            <a:ext cx="1661317" cy="1591733"/>
          </a:xfrm>
          <a:prstGeom prst="rect">
            <a:avLst/>
          </a:prstGeom>
        </p:spPr>
      </p:pic>
    </p:spTree>
    <p:extLst>
      <p:ext uri="{BB962C8B-B14F-4D97-AF65-F5344CB8AC3E}">
        <p14:creationId xmlns:p14="http://schemas.microsoft.com/office/powerpoint/2010/main" val="256789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Imagem em preto e branco&#10;&#10;Descrição gerada automaticamente com confiança média">
            <a:extLst>
              <a:ext uri="{FF2B5EF4-FFF2-40B4-BE49-F238E27FC236}">
                <a16:creationId xmlns:a16="http://schemas.microsoft.com/office/drawing/2014/main" id="{66363DD2-44F9-B3EA-53B9-AB9DF65AE500}"/>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9664667" cy="8532267"/>
          </a:xfrm>
          <a:prstGeom prst="rect">
            <a:avLst/>
          </a:prstGeom>
        </p:spPr>
      </p:pic>
      <p:sp>
        <p:nvSpPr>
          <p:cNvPr id="9" name="CaixaDeTexto 8">
            <a:extLst>
              <a:ext uri="{FF2B5EF4-FFF2-40B4-BE49-F238E27FC236}">
                <a16:creationId xmlns:a16="http://schemas.microsoft.com/office/drawing/2014/main" id="{2570955D-1166-28CE-CBAC-71BD861BCD82}"/>
              </a:ext>
            </a:extLst>
          </p:cNvPr>
          <p:cNvSpPr txBox="1"/>
          <p:nvPr/>
        </p:nvSpPr>
        <p:spPr>
          <a:xfrm>
            <a:off x="808533" y="727170"/>
            <a:ext cx="8521734" cy="1569660"/>
          </a:xfrm>
          <a:prstGeom prst="rect">
            <a:avLst/>
          </a:prstGeom>
          <a:noFill/>
        </p:spPr>
        <p:txBody>
          <a:bodyPr wrap="square" rtlCol="0">
            <a:spAutoFit/>
          </a:bodyPr>
          <a:lstStyle/>
          <a:p>
            <a:pPr algn="ctr"/>
            <a:r>
              <a:rPr lang="pt-BR" sz="4800" dirty="0">
                <a:latin typeface="Impact" panose="020B0806030902050204" pitchFamily="34" charset="0"/>
              </a:rPr>
              <a:t>USE AUTENTICAÇÃO DE DOIS FATORES (2FA)</a:t>
            </a:r>
            <a:endParaRPr lang="pt-BR" sz="3200" dirty="0">
              <a:latin typeface="Impact" panose="020B0806030902050204" pitchFamily="34" charset="0"/>
            </a:endParaRPr>
          </a:p>
        </p:txBody>
      </p:sp>
      <p:sp>
        <p:nvSpPr>
          <p:cNvPr id="10" name="CaixaDeTexto 9">
            <a:extLst>
              <a:ext uri="{FF2B5EF4-FFF2-40B4-BE49-F238E27FC236}">
                <a16:creationId xmlns:a16="http://schemas.microsoft.com/office/drawing/2014/main" id="{E9FBD823-8C42-7851-82DC-BFEDCC60AD23}"/>
              </a:ext>
            </a:extLst>
          </p:cNvPr>
          <p:cNvSpPr txBox="1"/>
          <p:nvPr/>
        </p:nvSpPr>
        <p:spPr>
          <a:xfrm>
            <a:off x="1634067" y="5246638"/>
            <a:ext cx="6333066" cy="2308324"/>
          </a:xfrm>
          <a:prstGeom prst="rect">
            <a:avLst/>
          </a:prstGeom>
          <a:noFill/>
        </p:spPr>
        <p:txBody>
          <a:bodyPr wrap="square" rtlCol="0">
            <a:spAutoFit/>
          </a:bodyPr>
          <a:lstStyle/>
          <a:p>
            <a:pPr algn="ctr"/>
            <a:r>
              <a:rPr lang="pt-BR" sz="2400" dirty="0"/>
              <a:t>Pense no 2FA como ter uma chave extra para sua casa. Mesmo que alguém descubra sua senha, ainda precisará da segunda chave para entrar. Utilize apps de autenticação ou SMS para adicionar essa camada extra de segurança.</a:t>
            </a:r>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Retângulo 2">
            <a:extLst>
              <a:ext uri="{FF2B5EF4-FFF2-40B4-BE49-F238E27FC236}">
                <a16:creationId xmlns:a16="http://schemas.microsoft.com/office/drawing/2014/main" id="{7DD499E6-C506-F8C4-2BE5-ADB4B3A9C6BA}"/>
              </a:ext>
            </a:extLst>
          </p:cNvPr>
          <p:cNvSpPr/>
          <p:nvPr/>
        </p:nvSpPr>
        <p:spPr>
          <a:xfrm>
            <a:off x="1142933" y="0"/>
            <a:ext cx="144000" cy="1512000"/>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descr="Tela de jogo de vídeo game&#10;&#10;Descrição gerada automaticamente com confiança baixa">
            <a:extLst>
              <a:ext uri="{FF2B5EF4-FFF2-40B4-BE49-F238E27FC236}">
                <a16:creationId xmlns:a16="http://schemas.microsoft.com/office/drawing/2014/main" id="{3D59C099-8510-F478-C119-92DDDE0EBEDD}"/>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384274" y="10854119"/>
            <a:ext cx="1661317" cy="1591733"/>
          </a:xfrm>
          <a:prstGeom prst="rect">
            <a:avLst/>
          </a:prstGeom>
        </p:spPr>
      </p:pic>
    </p:spTree>
    <p:extLst>
      <p:ext uri="{BB962C8B-B14F-4D97-AF65-F5344CB8AC3E}">
        <p14:creationId xmlns:p14="http://schemas.microsoft.com/office/powerpoint/2010/main" val="89486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Imagem em preto e branco&#10;&#10;Descrição gerada automaticamente com confiança média">
            <a:extLst>
              <a:ext uri="{FF2B5EF4-FFF2-40B4-BE49-F238E27FC236}">
                <a16:creationId xmlns:a16="http://schemas.microsoft.com/office/drawing/2014/main" id="{66363DD2-44F9-B3EA-53B9-AB9DF65AE500}"/>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0" y="0"/>
            <a:ext cx="9664667" cy="8532267"/>
          </a:xfrm>
          <a:prstGeom prst="rect">
            <a:avLst/>
          </a:prstGeom>
        </p:spPr>
      </p:pic>
      <p:sp>
        <p:nvSpPr>
          <p:cNvPr id="9" name="CaixaDeTexto 8">
            <a:extLst>
              <a:ext uri="{FF2B5EF4-FFF2-40B4-BE49-F238E27FC236}">
                <a16:creationId xmlns:a16="http://schemas.microsoft.com/office/drawing/2014/main" id="{2570955D-1166-28CE-CBAC-71BD861BCD82}"/>
              </a:ext>
            </a:extLst>
          </p:cNvPr>
          <p:cNvSpPr txBox="1"/>
          <p:nvPr/>
        </p:nvSpPr>
        <p:spPr>
          <a:xfrm>
            <a:off x="808533" y="727170"/>
            <a:ext cx="8521734" cy="830997"/>
          </a:xfrm>
          <a:prstGeom prst="rect">
            <a:avLst/>
          </a:prstGeom>
          <a:noFill/>
        </p:spPr>
        <p:txBody>
          <a:bodyPr wrap="square" rtlCol="0">
            <a:spAutoFit/>
          </a:bodyPr>
          <a:lstStyle/>
          <a:p>
            <a:pPr algn="ctr"/>
            <a:r>
              <a:rPr lang="pt-BR" sz="4800" dirty="0">
                <a:latin typeface="Impact" panose="020B0806030902050204" pitchFamily="34" charset="0"/>
              </a:rPr>
              <a:t>EVITE REDES WI-FI PÚBLICAS</a:t>
            </a:r>
            <a:endParaRPr lang="pt-BR" sz="3200" dirty="0">
              <a:latin typeface="Impact" panose="020B0806030902050204" pitchFamily="34" charset="0"/>
            </a:endParaRPr>
          </a:p>
        </p:txBody>
      </p:sp>
      <p:sp>
        <p:nvSpPr>
          <p:cNvPr id="10" name="CaixaDeTexto 9">
            <a:extLst>
              <a:ext uri="{FF2B5EF4-FFF2-40B4-BE49-F238E27FC236}">
                <a16:creationId xmlns:a16="http://schemas.microsoft.com/office/drawing/2014/main" id="{E9FBD823-8C42-7851-82DC-BFEDCC60AD23}"/>
              </a:ext>
            </a:extLst>
          </p:cNvPr>
          <p:cNvSpPr txBox="1"/>
          <p:nvPr/>
        </p:nvSpPr>
        <p:spPr>
          <a:xfrm>
            <a:off x="1634067" y="5246638"/>
            <a:ext cx="6333066" cy="2308324"/>
          </a:xfrm>
          <a:prstGeom prst="rect">
            <a:avLst/>
          </a:prstGeom>
          <a:noFill/>
        </p:spPr>
        <p:txBody>
          <a:bodyPr wrap="square" rtlCol="0">
            <a:spAutoFit/>
          </a:bodyPr>
          <a:lstStyle/>
          <a:p>
            <a:pPr algn="ctr"/>
            <a:r>
              <a:rPr lang="pt-BR" sz="2400" dirty="0"/>
              <a:t>Usar Wi-Fi público é como ter uma conversa privada em um café lotado. Qualquer pessoa pode ouvir. Prefira usar uma rede privada e, se precisar usar uma pública, utilize uma VPN (Rede Virtual Privada) para criptografar sua conexão.</a:t>
            </a:r>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Retângulo 2">
            <a:extLst>
              <a:ext uri="{FF2B5EF4-FFF2-40B4-BE49-F238E27FC236}">
                <a16:creationId xmlns:a16="http://schemas.microsoft.com/office/drawing/2014/main" id="{7DD499E6-C506-F8C4-2BE5-ADB4B3A9C6BA}"/>
              </a:ext>
            </a:extLst>
          </p:cNvPr>
          <p:cNvSpPr/>
          <p:nvPr/>
        </p:nvSpPr>
        <p:spPr>
          <a:xfrm>
            <a:off x="1142933" y="0"/>
            <a:ext cx="144000" cy="1512000"/>
          </a:xfrm>
          <a:prstGeom prst="rect">
            <a:avLst/>
          </a:prstGeom>
          <a:gradFill flip="none" rotWithShape="1">
            <a:gsLst>
              <a:gs pos="88000">
                <a:schemeClr val="tx1"/>
              </a:gs>
              <a:gs pos="50000">
                <a:srgbClr val="FF0000"/>
              </a:gs>
              <a:gs pos="19000">
                <a:schemeClr val="tx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Imagem 13" descr="Tela de jogo de vídeo game&#10;&#10;Descrição gerada automaticamente com confiança baixa">
            <a:extLst>
              <a:ext uri="{FF2B5EF4-FFF2-40B4-BE49-F238E27FC236}">
                <a16:creationId xmlns:a16="http://schemas.microsoft.com/office/drawing/2014/main" id="{3D59C099-8510-F478-C119-92DDDE0EBEDD}"/>
              </a:ext>
            </a:extLst>
          </p:cNvPr>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384274" y="10854119"/>
            <a:ext cx="1661317" cy="1591733"/>
          </a:xfrm>
          <a:prstGeom prst="rect">
            <a:avLst/>
          </a:prstGeom>
        </p:spPr>
      </p:pic>
    </p:spTree>
    <p:extLst>
      <p:ext uri="{BB962C8B-B14F-4D97-AF65-F5344CB8AC3E}">
        <p14:creationId xmlns:p14="http://schemas.microsoft.com/office/powerpoint/2010/main" val="294536369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600</Words>
  <Application>Microsoft Office PowerPoint</Application>
  <PresentationFormat>Papel A3 (297 x 420 mm)</PresentationFormat>
  <Paragraphs>34</Paragraphs>
  <Slides>14</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14</vt:i4>
      </vt:variant>
    </vt:vector>
  </HeadingPairs>
  <TitlesOfParts>
    <vt:vector size="21" baseType="lpstr">
      <vt:lpstr>Aptos</vt:lpstr>
      <vt:lpstr>Aptos Display</vt:lpstr>
      <vt:lpstr>Arial</vt:lpstr>
      <vt:lpstr>Calibri</vt:lpstr>
      <vt:lpstr>Impact</vt:lpstr>
      <vt:lpstr>SPIDER font</vt:lpstr>
      <vt:lpstr>Tema do Office</vt:lpstr>
      <vt:lpstr>Código Aranha : Teia de Protecão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magacho</dc:creator>
  <cp:lastModifiedBy>bruno magacho</cp:lastModifiedBy>
  <cp:revision>3</cp:revision>
  <dcterms:created xsi:type="dcterms:W3CDTF">2024-07-22T22:10:53Z</dcterms:created>
  <dcterms:modified xsi:type="dcterms:W3CDTF">2024-07-25T23:23:52Z</dcterms:modified>
</cp:coreProperties>
</file>