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8" r:id="rId14"/>
    <p:sldId id="265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5D41B-3C0A-496E-8877-CC0D8B5A2ABE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5F07E-3ECD-40E6-A306-2500DEE081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10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ABEC-A408-4A02-A144-8CBADC4AE89F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410D-6712-4FF9-A570-4EAA5B183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ABEC-A408-4A02-A144-8CBADC4AE89F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410D-6712-4FF9-A570-4EAA5B183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ABEC-A408-4A02-A144-8CBADC4AE89F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410D-6712-4FF9-A570-4EAA5B183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ABEC-A408-4A02-A144-8CBADC4AE89F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410D-6712-4FF9-A570-4EAA5B183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ABEC-A408-4A02-A144-8CBADC4AE89F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410D-6712-4FF9-A570-4EAA5B183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ABEC-A408-4A02-A144-8CBADC4AE89F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410D-6712-4FF9-A570-4EAA5B183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ABEC-A408-4A02-A144-8CBADC4AE89F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410D-6712-4FF9-A570-4EAA5B183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ABEC-A408-4A02-A144-8CBADC4AE89F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410D-6712-4FF9-A570-4EAA5B183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ABEC-A408-4A02-A144-8CBADC4AE89F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410D-6712-4FF9-A570-4EAA5B183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ABEC-A408-4A02-A144-8CBADC4AE89F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410D-6712-4FF9-A570-4EAA5B183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ABEC-A408-4A02-A144-8CBADC4AE89F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410D-6712-4FF9-A570-4EAA5B183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DABEC-A408-4A02-A144-8CBADC4AE89F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B410D-6712-4FF9-A570-4EAA5B183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problem from Computational Biology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OPT(</a:t>
            </a:r>
            <a:r>
              <a:rPr lang="en-US" dirty="0" err="1" smtClean="0"/>
              <a:t>i,j</a:t>
            </a:r>
            <a:r>
              <a:rPr lang="en-US" dirty="0" smtClean="0"/>
              <a:t>) is the maximum number of base pairs in a secondary structure for b</a:t>
            </a:r>
            <a:r>
              <a:rPr lang="en-US" baseline="-25000" dirty="0" smtClean="0"/>
              <a:t>i</a:t>
            </a:r>
            <a:r>
              <a:rPr lang="en-US" dirty="0" smtClean="0"/>
              <a:t>b</a:t>
            </a:r>
            <a:r>
              <a:rPr lang="en-US" baseline="-25000" dirty="0" smtClean="0"/>
              <a:t>i+1</a:t>
            </a:r>
            <a:r>
              <a:rPr lang="en-US" dirty="0" smtClean="0"/>
              <a:t> …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j</a:t>
            </a:r>
            <a:r>
              <a:rPr lang="en-US" dirty="0" smtClean="0"/>
              <a:t>. OPT(</a:t>
            </a:r>
            <a:r>
              <a:rPr lang="en-US" dirty="0" err="1" smtClean="0"/>
              <a:t>i,j</a:t>
            </a:r>
            <a:r>
              <a:rPr lang="en-US" dirty="0" smtClean="0"/>
              <a:t>) = 0, if i≥j-4.</a:t>
            </a:r>
          </a:p>
          <a:p>
            <a:r>
              <a:rPr lang="en-US" dirty="0" smtClean="0"/>
              <a:t>In the optimal secondary structure on b</a:t>
            </a:r>
            <a:r>
              <a:rPr lang="en-US" baseline="-25000" dirty="0" smtClean="0"/>
              <a:t>i</a:t>
            </a:r>
            <a:r>
              <a:rPr lang="en-US" dirty="0" smtClean="0"/>
              <a:t>b</a:t>
            </a:r>
            <a:r>
              <a:rPr lang="en-US" baseline="-25000" dirty="0" smtClean="0"/>
              <a:t>i+1</a:t>
            </a:r>
            <a:r>
              <a:rPr lang="en-US" dirty="0" smtClean="0"/>
              <a:t> …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if j is not a member of any pair, use OPT(i,j-1).</a:t>
            </a:r>
          </a:p>
          <a:p>
            <a:pPr lvl="1"/>
            <a:r>
              <a:rPr lang="en-US" dirty="0" smtClean="0"/>
              <a:t>if j pairs with some t &lt; j - 4, knot condition yields two independent sub-problems! OPT(</a:t>
            </a:r>
            <a:r>
              <a:rPr lang="en-US" dirty="0" err="1" smtClean="0"/>
              <a:t>i,t</a:t>
            </a:r>
            <a:r>
              <a:rPr lang="en-US" dirty="0" smtClean="0"/>
              <a:t> -1) and OPT(t+1,j-1)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967641"/>
              </p:ext>
            </p:extLst>
          </p:nvPr>
        </p:nvGraphicFramePr>
        <p:xfrm>
          <a:off x="228600" y="1905000"/>
          <a:ext cx="86106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3" imgW="3517560" imgH="533160" progId="Equation.3">
                  <p:embed/>
                </p:oleObj>
              </mc:Choice>
              <mc:Fallback>
                <p:oleObj name="Equation" r:id="rId3" imgW="3517560" imgH="53316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905000"/>
                        <a:ext cx="86106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4114800"/>
            <a:ext cx="733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 ranges from I to j-5 such that it is allowed to pair with j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47244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are O(n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 sub-problems.</a:t>
            </a:r>
          </a:p>
          <a:p>
            <a:r>
              <a:rPr lang="en-US" sz="2400" dirty="0" smtClean="0"/>
              <a:t>How do we order them from “smallest" to “largest"?</a:t>
            </a:r>
          </a:p>
          <a:p>
            <a:r>
              <a:rPr lang="en-US" sz="2400" dirty="0" smtClean="0"/>
              <a:t>Note that computing OPT(</a:t>
            </a:r>
            <a:r>
              <a:rPr lang="en-US" sz="2400" dirty="0" err="1" smtClean="0"/>
              <a:t>i</a:t>
            </a:r>
            <a:r>
              <a:rPr lang="en-US" sz="2400" dirty="0" smtClean="0"/>
              <a:t> , j) involves sub-problems OPT(l ,m) where m - l &lt; j - </a:t>
            </a:r>
            <a:r>
              <a:rPr lang="en-US" sz="2400" dirty="0" err="1" smtClean="0"/>
              <a:t>i</a:t>
            </a:r>
            <a:r>
              <a:rPr lang="en-US" sz="2400" dirty="0" smtClean="0"/>
              <a:t> 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031878"/>
              </p:ext>
            </p:extLst>
          </p:nvPr>
        </p:nvGraphicFramePr>
        <p:xfrm>
          <a:off x="228600" y="1524000"/>
          <a:ext cx="86106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3" imgW="3517560" imgH="533160" progId="Equation.3">
                  <p:embed/>
                </p:oleObj>
              </mc:Choice>
              <mc:Fallback>
                <p:oleObj name="Equation" r:id="rId3" imgW="3517560" imgH="53316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524000"/>
                        <a:ext cx="86106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2766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are O(n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 sub-problems.</a:t>
            </a:r>
          </a:p>
          <a:p>
            <a:r>
              <a:rPr lang="en-US" sz="2400" dirty="0" smtClean="0"/>
              <a:t>How do we order them from “smallest" to “largest"?</a:t>
            </a:r>
          </a:p>
          <a:p>
            <a:r>
              <a:rPr lang="en-US" sz="2400" dirty="0" smtClean="0"/>
              <a:t>Note that computing OPT(</a:t>
            </a:r>
            <a:r>
              <a:rPr lang="en-US" sz="2400" dirty="0" err="1" smtClean="0"/>
              <a:t>i</a:t>
            </a:r>
            <a:r>
              <a:rPr lang="en-US" sz="2400" dirty="0" smtClean="0"/>
              <a:t> , j) involves sub-problems OPT(l ,m) where m - l &lt; j - </a:t>
            </a:r>
            <a:r>
              <a:rPr lang="en-US" sz="2400" dirty="0" err="1" smtClean="0"/>
              <a:t>i</a:t>
            </a:r>
            <a:r>
              <a:rPr lang="en-US" sz="2400" dirty="0" smtClean="0"/>
              <a:t> 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09800"/>
            <a:ext cx="980997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do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Input ACCGGUAGU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05038"/>
            <a:ext cx="7239000" cy="4751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Design by Eva </a:t>
            </a:r>
            <a:r>
              <a:rPr lang="en-US" dirty="0" err="1" smtClean="0"/>
              <a:t>Tardos</a:t>
            </a:r>
            <a:r>
              <a:rPr lang="en-US" dirty="0" smtClean="0"/>
              <a:t> and Jon Kleinberg.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Watson and Crick gave the double stranded DNA model where two strands are zipped together by complementary base-pairing</a:t>
            </a:r>
          </a:p>
          <a:p>
            <a:r>
              <a:rPr lang="en-US" dirty="0" smtClean="0"/>
              <a:t>Bases {A,C, G, T} </a:t>
            </a:r>
          </a:p>
          <a:p>
            <a:r>
              <a:rPr lang="en-US" dirty="0" smtClean="0"/>
              <a:t>Pairing A-T, C-G</a:t>
            </a:r>
          </a:p>
        </p:txBody>
      </p:sp>
      <p:pic>
        <p:nvPicPr>
          <p:cNvPr id="4" name="Picture 3" descr="doublehelix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3362325"/>
            <a:ext cx="3390900" cy="3495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51054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Courtesy: ttp://www.chemguide.co.uk/organicprops/aminoacids/dna1.html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9637"/>
            <a:ext cx="8229600" cy="4525963"/>
          </a:xfrm>
        </p:spPr>
        <p:txBody>
          <a:bodyPr/>
          <a:lstStyle/>
          <a:p>
            <a:r>
              <a:rPr lang="en-US" dirty="0" smtClean="0"/>
              <a:t>RNA is a basic biological molecule. It is single stranded.</a:t>
            </a:r>
          </a:p>
          <a:p>
            <a:r>
              <a:rPr lang="en-US" dirty="0" smtClean="0"/>
              <a:t>RNA molecules fold into complex secondary structures.</a:t>
            </a:r>
          </a:p>
          <a:p>
            <a:r>
              <a:rPr lang="en-US" dirty="0" smtClean="0"/>
              <a:t>Secondary structure often governs the </a:t>
            </a:r>
            <a:r>
              <a:rPr lang="en-US" dirty="0" err="1" smtClean="0"/>
              <a:t>behaviour</a:t>
            </a:r>
            <a:r>
              <a:rPr lang="en-US" dirty="0" smtClean="0"/>
              <a:t> of an RNA molecule.</a:t>
            </a:r>
          </a:p>
          <a:p>
            <a:r>
              <a:rPr lang="en-US" dirty="0" smtClean="0"/>
              <a:t>Various rules govern secondary structure formation:</a:t>
            </a:r>
            <a:endParaRPr lang="en-US" dirty="0"/>
          </a:p>
        </p:txBody>
      </p:sp>
      <p:pic>
        <p:nvPicPr>
          <p:cNvPr id="4" name="Picture 3" descr="RN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77075" y="0"/>
            <a:ext cx="2066925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Pairs of bases match up; each base matches with  1 other base.</a:t>
            </a:r>
          </a:p>
          <a:p>
            <a:r>
              <a:rPr lang="en-US" b="1" dirty="0" smtClean="0"/>
              <a:t>A</a:t>
            </a:r>
            <a:r>
              <a:rPr lang="en-US" dirty="0" smtClean="0"/>
              <a:t>denine always matches with </a:t>
            </a:r>
            <a:r>
              <a:rPr lang="en-US" b="1" dirty="0" err="1" smtClean="0"/>
              <a:t>U</a:t>
            </a:r>
            <a:r>
              <a:rPr lang="en-US" dirty="0" err="1" smtClean="0"/>
              <a:t>racil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</a:t>
            </a:r>
            <a:r>
              <a:rPr lang="en-US" dirty="0" smtClean="0"/>
              <a:t>ytosine always matches with </a:t>
            </a:r>
            <a:r>
              <a:rPr lang="en-US" b="1" dirty="0" smtClean="0"/>
              <a:t>G</a:t>
            </a:r>
            <a:r>
              <a:rPr lang="en-US" dirty="0" smtClean="0"/>
              <a:t>uanine.</a:t>
            </a:r>
          </a:p>
          <a:p>
            <a:r>
              <a:rPr lang="en-US" dirty="0" smtClean="0"/>
              <a:t>There are no kinks in the folded molecule.</a:t>
            </a:r>
          </a:p>
          <a:p>
            <a:r>
              <a:rPr lang="en-US" dirty="0" smtClean="0"/>
              <a:t>Structures are knot-free.</a:t>
            </a:r>
            <a:endParaRPr lang="en-US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8783" y="1905000"/>
            <a:ext cx="4865217" cy="3620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81000" y="6015335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Problem: given an RNA molecule, predict its secondary structure.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RNA molecule is a string B = b</a:t>
            </a:r>
            <a:r>
              <a:rPr lang="en-US" baseline="-25000" dirty="0" smtClean="0"/>
              <a:t>1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 … b</a:t>
            </a:r>
            <a:r>
              <a:rPr lang="en-US" baseline="-25000" dirty="0" smtClean="0"/>
              <a:t>n</a:t>
            </a:r>
            <a:r>
              <a:rPr lang="en-US" dirty="0" smtClean="0"/>
              <a:t>; each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secondary structure on B is a set of pairs S =  {(</a:t>
            </a:r>
            <a:r>
              <a:rPr lang="en-US" dirty="0" err="1" smtClean="0"/>
              <a:t>i</a:t>
            </a:r>
            <a:r>
              <a:rPr lang="en-US" dirty="0" smtClean="0"/>
              <a:t> , j)}, where 1 ≤ </a:t>
            </a:r>
            <a:r>
              <a:rPr lang="en-US" dirty="0" err="1" smtClean="0"/>
              <a:t>i</a:t>
            </a:r>
            <a:r>
              <a:rPr lang="en-US" dirty="0" smtClean="0"/>
              <a:t> , j ≤  n and satisfies the following rules.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209800" y="2743200"/>
          <a:ext cx="4419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3" imgW="1015920" imgH="228600" progId="Equation.3">
                  <p:embed/>
                </p:oleObj>
              </mc:Choice>
              <mc:Fallback>
                <p:oleObj name="Equation" r:id="rId3" imgW="101592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743200"/>
                        <a:ext cx="44196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(No sharp turns) The ends of each pair are separated by at least 4 intervening bases i.e. if (</a:t>
            </a:r>
            <a:r>
              <a:rPr lang="en-US" dirty="0" err="1" smtClean="0"/>
              <a:t>i</a:t>
            </a:r>
            <a:r>
              <a:rPr lang="en-US" dirty="0" smtClean="0"/>
              <a:t> , j) ε S, then </a:t>
            </a:r>
            <a:r>
              <a:rPr lang="en-US" dirty="0" err="1" smtClean="0"/>
              <a:t>i</a:t>
            </a:r>
            <a:r>
              <a:rPr lang="en-US" dirty="0" smtClean="0"/>
              <a:t> &lt; j - 4.</a:t>
            </a:r>
          </a:p>
          <a:p>
            <a:r>
              <a:rPr lang="en-US" dirty="0" smtClean="0"/>
              <a:t>The elements in each pair in S consist of either {A,U} or {C,G} (in either order).</a:t>
            </a:r>
          </a:p>
          <a:p>
            <a:r>
              <a:rPr lang="en-US" dirty="0" smtClean="0"/>
              <a:t>S is a matching: no base appears in more than one pair.</a:t>
            </a:r>
          </a:p>
          <a:p>
            <a:r>
              <a:rPr lang="en-US" dirty="0" smtClean="0"/>
              <a:t>(No knots) If (</a:t>
            </a:r>
            <a:r>
              <a:rPr lang="en-US" dirty="0" err="1" smtClean="0"/>
              <a:t>i,j</a:t>
            </a:r>
            <a:r>
              <a:rPr lang="en-US" dirty="0" smtClean="0"/>
              <a:t>) and (</a:t>
            </a:r>
            <a:r>
              <a:rPr lang="en-US" dirty="0" err="1" smtClean="0"/>
              <a:t>k,l</a:t>
            </a:r>
            <a:r>
              <a:rPr lang="en-US" dirty="0" smtClean="0"/>
              <a:t>) are two pairs in S, then we cannot have </a:t>
            </a:r>
            <a:r>
              <a:rPr lang="en-US" dirty="0" err="1" smtClean="0"/>
              <a:t>i</a:t>
            </a:r>
            <a:r>
              <a:rPr lang="en-US" dirty="0" smtClean="0"/>
              <a:t> &lt; k &lt; j &lt; l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0"/>
            <a:ext cx="6992192" cy="438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175260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The energy of a secondary structure is proportional to the number of base pairs in it.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OPT(j) is the maximum number of base pairs in a secondary structure for b</a:t>
            </a:r>
            <a:r>
              <a:rPr lang="en-US" baseline="-25000" dirty="0" smtClean="0"/>
              <a:t>1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 …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j</a:t>
            </a:r>
            <a:r>
              <a:rPr lang="en-US" dirty="0" smtClean="0"/>
              <a:t>. OPT(j) = 0, if j ≤ 5.</a:t>
            </a:r>
          </a:p>
          <a:p>
            <a:r>
              <a:rPr lang="en-US" dirty="0" smtClean="0"/>
              <a:t>In the optimal secondary structure on b</a:t>
            </a:r>
            <a:r>
              <a:rPr lang="en-US" baseline="-25000" dirty="0" smtClean="0"/>
              <a:t>1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 …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if j is not a member of any pair, use OPT(j-1).</a:t>
            </a:r>
          </a:p>
          <a:p>
            <a:pPr lvl="1"/>
            <a:r>
              <a:rPr lang="en-US" dirty="0" smtClean="0"/>
              <a:t>if j pairs with some t &lt; j - 4, knot condition yields two independent sub-problems! OPT(t -1) and 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Pictorially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52600"/>
            <a:ext cx="7818715" cy="4242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568</Words>
  <Application>Microsoft Office PowerPoint</Application>
  <PresentationFormat>On-screen Show (4:3)</PresentationFormat>
  <Paragraphs>54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Office Theme</vt:lpstr>
      <vt:lpstr>Equation</vt:lpstr>
      <vt:lpstr>A problem from Computational Biology</vt:lpstr>
      <vt:lpstr>Basic Biology</vt:lpstr>
      <vt:lpstr>RNA</vt:lpstr>
      <vt:lpstr>Problem</vt:lpstr>
      <vt:lpstr>Formulation</vt:lpstr>
      <vt:lpstr>Rules</vt:lpstr>
      <vt:lpstr>PowerPoint Presentation</vt:lpstr>
      <vt:lpstr>First approach</vt:lpstr>
      <vt:lpstr>Pictorially</vt:lpstr>
      <vt:lpstr>Correct approach</vt:lpstr>
      <vt:lpstr>Recurrence</vt:lpstr>
      <vt:lpstr>Recurrence</vt:lpstr>
      <vt:lpstr>Algorithm</vt:lpstr>
      <vt:lpstr>Lets do an example</vt:lpstr>
      <vt:lpstr>Reference </vt:lpstr>
    </vt:vector>
  </TitlesOfParts>
  <Company>bits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Loading Problem</dc:title>
  <dc:creator>tathagata</dc:creator>
  <cp:lastModifiedBy>Tathagata Ray</cp:lastModifiedBy>
  <cp:revision>71</cp:revision>
  <dcterms:created xsi:type="dcterms:W3CDTF">2014-02-07T00:33:56Z</dcterms:created>
  <dcterms:modified xsi:type="dcterms:W3CDTF">2021-03-11T05:24:49Z</dcterms:modified>
</cp:coreProperties>
</file>