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b6e196bc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b6e196bc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b6e196bc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b6e196bc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b6e196bc1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b6e196bc1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b8964c16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b8964c16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b6e196bc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b6e196bc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b8964c16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b8964c16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b8964c161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b8964c161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b6e196bc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b6e196bc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b8964c16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b8964c16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b6e196bc1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b6e196bc1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b8964c16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b8964c16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b6e196bc1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b6e196bc1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b6e196bc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b6e196bc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b6e196bc1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b6e196bc1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b6e196b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b6e196b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link.springer.com/article/10.1007/s10479-017-2522-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clanthology.org/W16-6201.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087250"/>
            <a:ext cx="7136700" cy="14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3000">
                <a:highlight>
                  <a:srgbClr val="FFFFFF"/>
                </a:highlight>
              </a:rPr>
              <a:t>NATURAL LANGUAGE PROCESSING </a:t>
            </a:r>
            <a:endParaRPr sz="3000">
              <a:highlight>
                <a:srgbClr val="FFFFFF"/>
              </a:highlight>
            </a:endParaRPr>
          </a:p>
          <a:p>
            <a:pPr indent="0" lvl="0" marL="0" rtl="0" algn="ctr">
              <a:spcBef>
                <a:spcPts val="2400"/>
              </a:spcBef>
              <a:spcAft>
                <a:spcPts val="2400"/>
              </a:spcAft>
              <a:buClr>
                <a:schemeClr val="dk1"/>
              </a:buClr>
              <a:buSzPts val="990"/>
              <a:buFont typeface="Arial"/>
              <a:buNone/>
            </a:pPr>
            <a:r>
              <a:rPr b="1" lang="en" sz="3000">
                <a:highlight>
                  <a:srgbClr val="FFFFFF"/>
                </a:highlight>
              </a:rPr>
              <a:t>WITH DISASTER TWEETS</a:t>
            </a:r>
            <a:endParaRPr sz="3000">
              <a:highlight>
                <a:srgbClr val="FFFFFF"/>
              </a:highlight>
            </a:endParaRPr>
          </a:p>
        </p:txBody>
      </p:sp>
      <p:sp>
        <p:nvSpPr>
          <p:cNvPr id="67" name="Google Shape;67;p13"/>
          <p:cNvSpPr txBox="1"/>
          <p:nvPr>
            <p:ph idx="1" type="subTitle"/>
          </p:nvPr>
        </p:nvSpPr>
        <p:spPr>
          <a:xfrm>
            <a:off x="155850" y="2571750"/>
            <a:ext cx="8832300" cy="16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14">
                <a:solidFill>
                  <a:srgbClr val="000000"/>
                </a:solidFill>
              </a:rPr>
              <a:t>TEAM MEMBERS</a:t>
            </a:r>
            <a:endParaRPr sz="2014">
              <a:solidFill>
                <a:srgbClr val="000000"/>
              </a:solidFill>
            </a:endParaRPr>
          </a:p>
          <a:p>
            <a:pPr indent="0" lvl="0" marL="0" rtl="0" algn="ctr">
              <a:lnSpc>
                <a:spcPct val="100000"/>
              </a:lnSpc>
              <a:spcBef>
                <a:spcPts val="0"/>
              </a:spcBef>
              <a:spcAft>
                <a:spcPts val="0"/>
              </a:spcAft>
              <a:buNone/>
            </a:pPr>
            <a:r>
              <a:rPr lang="en" sz="1466">
                <a:solidFill>
                  <a:srgbClr val="434343"/>
                </a:solidFill>
              </a:rPr>
              <a:t>-Manasa Reddy</a:t>
            </a:r>
            <a:endParaRPr sz="1466">
              <a:solidFill>
                <a:srgbClr val="434343"/>
              </a:solidFill>
            </a:endParaRPr>
          </a:p>
          <a:p>
            <a:pPr indent="0" lvl="0" marL="0" rtl="0" algn="ctr">
              <a:lnSpc>
                <a:spcPct val="100000"/>
              </a:lnSpc>
              <a:spcBef>
                <a:spcPts val="0"/>
              </a:spcBef>
              <a:spcAft>
                <a:spcPts val="0"/>
              </a:spcAft>
              <a:buNone/>
            </a:pPr>
            <a:r>
              <a:rPr lang="en" sz="1466">
                <a:solidFill>
                  <a:srgbClr val="434343"/>
                </a:solidFill>
              </a:rPr>
              <a:t>- Yashika Chopra</a:t>
            </a:r>
            <a:endParaRPr sz="1466">
              <a:solidFill>
                <a:srgbClr val="434343"/>
              </a:solidFill>
            </a:endParaRPr>
          </a:p>
          <a:p>
            <a:pPr indent="0" lvl="0" marL="0" rtl="0" algn="ctr">
              <a:lnSpc>
                <a:spcPct val="100000"/>
              </a:lnSpc>
              <a:spcBef>
                <a:spcPts val="0"/>
              </a:spcBef>
              <a:spcAft>
                <a:spcPts val="0"/>
              </a:spcAft>
              <a:buNone/>
            </a:pPr>
            <a:r>
              <a:rPr lang="en" sz="1466">
                <a:solidFill>
                  <a:srgbClr val="434343"/>
                </a:solidFill>
              </a:rPr>
              <a:t>-A.S Navya</a:t>
            </a:r>
            <a:endParaRPr sz="1466">
              <a:solidFill>
                <a:srgbClr val="434343"/>
              </a:solidFill>
            </a:endParaRPr>
          </a:p>
          <a:p>
            <a:pPr indent="0" lvl="0" marL="0" rtl="0" algn="ctr">
              <a:lnSpc>
                <a:spcPct val="100000"/>
              </a:lnSpc>
              <a:spcBef>
                <a:spcPts val="0"/>
              </a:spcBef>
              <a:spcAft>
                <a:spcPts val="0"/>
              </a:spcAft>
              <a:buNone/>
            </a:pPr>
            <a:r>
              <a:rPr lang="en" sz="1466">
                <a:solidFill>
                  <a:srgbClr val="434343"/>
                </a:solidFill>
              </a:rPr>
              <a:t>-A.S.N Rishika</a:t>
            </a:r>
            <a:endParaRPr sz="1466">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68250"/>
            <a:ext cx="826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Schedule and Distribution of work</a:t>
            </a:r>
            <a:endParaRPr/>
          </a:p>
        </p:txBody>
      </p:sp>
      <p:sp>
        <p:nvSpPr>
          <p:cNvPr id="118" name="Google Shape;118;p22"/>
          <p:cNvSpPr txBox="1"/>
          <p:nvPr>
            <p:ph idx="1" type="body"/>
          </p:nvPr>
        </p:nvSpPr>
        <p:spPr>
          <a:xfrm>
            <a:off x="375000" y="940950"/>
            <a:ext cx="8394000" cy="3960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852"/>
              <a:buFont typeface="Arial"/>
              <a:buNone/>
            </a:pPr>
            <a:r>
              <a:rPr b="1" lang="en" sz="1695"/>
              <a:t>Collecting the data</a:t>
            </a:r>
            <a:r>
              <a:rPr lang="en" sz="1695"/>
              <a:t> - done</a:t>
            </a:r>
            <a:endParaRPr sz="1695"/>
          </a:p>
          <a:p>
            <a:pPr indent="0" lvl="0" marL="0" rtl="0" algn="l">
              <a:lnSpc>
                <a:spcPct val="105000"/>
              </a:lnSpc>
              <a:spcBef>
                <a:spcPts val="1200"/>
              </a:spcBef>
              <a:spcAft>
                <a:spcPts val="0"/>
              </a:spcAft>
              <a:buClr>
                <a:schemeClr val="dk1"/>
              </a:buClr>
              <a:buSzPts val="852"/>
              <a:buFont typeface="Arial"/>
              <a:buNone/>
            </a:pPr>
            <a:r>
              <a:rPr b="1" lang="en" sz="1695"/>
              <a:t>Pre-processing</a:t>
            </a:r>
            <a:r>
              <a:rPr lang="en" sz="1695"/>
              <a:t> - by 31st October</a:t>
            </a:r>
            <a:endParaRPr sz="1695"/>
          </a:p>
          <a:p>
            <a:pPr indent="0" lvl="0" marL="0" rtl="0" algn="l">
              <a:lnSpc>
                <a:spcPct val="105000"/>
              </a:lnSpc>
              <a:spcBef>
                <a:spcPts val="1200"/>
              </a:spcBef>
              <a:spcAft>
                <a:spcPts val="0"/>
              </a:spcAft>
              <a:buClr>
                <a:schemeClr val="dk1"/>
              </a:buClr>
              <a:buSzPts val="852"/>
              <a:buFont typeface="Arial"/>
              <a:buNone/>
            </a:pPr>
            <a:r>
              <a:rPr b="1" lang="en" sz="1695"/>
              <a:t>Word representations</a:t>
            </a:r>
            <a:r>
              <a:rPr lang="en" sz="1695"/>
              <a:t> - try out the following</a:t>
            </a:r>
            <a:endParaRPr sz="1695"/>
          </a:p>
          <a:p>
            <a:pPr indent="-336232" lvl="0" marL="457200" rtl="0" algn="l">
              <a:lnSpc>
                <a:spcPct val="105000"/>
              </a:lnSpc>
              <a:spcBef>
                <a:spcPts val="1200"/>
              </a:spcBef>
              <a:spcAft>
                <a:spcPts val="0"/>
              </a:spcAft>
              <a:buSzPts val="1695"/>
              <a:buAutoNum type="arabicPeriod"/>
            </a:pPr>
            <a:r>
              <a:rPr lang="en" sz="1695"/>
              <a:t>Word2Vec</a:t>
            </a:r>
            <a:endParaRPr sz="1695"/>
          </a:p>
          <a:p>
            <a:pPr indent="-336232" lvl="0" marL="457200" rtl="0" algn="l">
              <a:lnSpc>
                <a:spcPct val="105000"/>
              </a:lnSpc>
              <a:spcBef>
                <a:spcPts val="0"/>
              </a:spcBef>
              <a:spcAft>
                <a:spcPts val="0"/>
              </a:spcAft>
              <a:buSzPts val="1695"/>
              <a:buAutoNum type="arabicPeriod"/>
            </a:pPr>
            <a:r>
              <a:rPr lang="en" sz="1695"/>
              <a:t>TF-IDF</a:t>
            </a:r>
            <a:endParaRPr sz="1695"/>
          </a:p>
          <a:p>
            <a:pPr indent="-336232" lvl="0" marL="457200" rtl="0" algn="l">
              <a:lnSpc>
                <a:spcPct val="105000"/>
              </a:lnSpc>
              <a:spcBef>
                <a:spcPts val="0"/>
              </a:spcBef>
              <a:spcAft>
                <a:spcPts val="0"/>
              </a:spcAft>
              <a:buSzPts val="1695"/>
              <a:buAutoNum type="arabicPeriod"/>
            </a:pPr>
            <a:r>
              <a:rPr lang="en" sz="1695"/>
              <a:t>Bert</a:t>
            </a:r>
            <a:endParaRPr sz="1695"/>
          </a:p>
          <a:p>
            <a:pPr indent="-336232" lvl="0" marL="457200" rtl="0" algn="l">
              <a:lnSpc>
                <a:spcPct val="105000"/>
              </a:lnSpc>
              <a:spcBef>
                <a:spcPts val="0"/>
              </a:spcBef>
              <a:spcAft>
                <a:spcPts val="0"/>
              </a:spcAft>
              <a:buSzPts val="1695"/>
              <a:buAutoNum type="arabicPeriod"/>
            </a:pPr>
            <a:r>
              <a:rPr lang="en" sz="1695"/>
              <a:t>Bertweet</a:t>
            </a:r>
            <a:endParaRPr sz="1695"/>
          </a:p>
          <a:p>
            <a:pPr indent="-336232" lvl="0" marL="457200" rtl="0" algn="l">
              <a:lnSpc>
                <a:spcPct val="105000"/>
              </a:lnSpc>
              <a:spcBef>
                <a:spcPts val="0"/>
              </a:spcBef>
              <a:spcAft>
                <a:spcPts val="0"/>
              </a:spcAft>
              <a:buSzPts val="1695"/>
              <a:buAutoNum type="arabicPeriod"/>
            </a:pPr>
            <a:r>
              <a:rPr lang="en" sz="1695"/>
              <a:t>Glove</a:t>
            </a:r>
            <a:endParaRPr sz="1695"/>
          </a:p>
          <a:p>
            <a:pPr indent="-336232" lvl="0" marL="457200" rtl="0" algn="l">
              <a:lnSpc>
                <a:spcPct val="105000"/>
              </a:lnSpc>
              <a:spcBef>
                <a:spcPts val="0"/>
              </a:spcBef>
              <a:spcAft>
                <a:spcPts val="0"/>
              </a:spcAft>
              <a:buSzPts val="1695"/>
              <a:buAutoNum type="arabicPeriod"/>
            </a:pPr>
            <a:r>
              <a:rPr lang="en" sz="1695"/>
              <a:t>FastText</a:t>
            </a:r>
            <a:endParaRPr sz="1695"/>
          </a:p>
          <a:p>
            <a:pPr indent="0" lvl="0" marL="0" rtl="0" algn="l">
              <a:lnSpc>
                <a:spcPct val="105000"/>
              </a:lnSpc>
              <a:spcBef>
                <a:spcPts val="1200"/>
              </a:spcBef>
              <a:spcAft>
                <a:spcPts val="1200"/>
              </a:spcAft>
              <a:buSzPts val="852"/>
              <a:buNone/>
            </a:pPr>
            <a:r>
              <a:rPr lang="en" sz="1695"/>
              <a:t>Understanding and implementing the above word representations, exploring other word representations and comparing all of them using suitable metrics - by 7th Nov (Manasa, Rishika) </a:t>
            </a:r>
            <a:endParaRPr sz="169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24" name="Google Shape;12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Try out the following </a:t>
            </a:r>
            <a:r>
              <a:rPr b="1" lang="en"/>
              <a:t>topic modelling (unsupervised) </a:t>
            </a:r>
            <a:r>
              <a:rPr b="1" lang="en"/>
              <a:t>techniques</a:t>
            </a:r>
            <a:r>
              <a:rPr lang="en"/>
              <a:t>:</a:t>
            </a:r>
            <a:endParaRPr/>
          </a:p>
          <a:p>
            <a:pPr indent="-342900" lvl="0" marL="457200" rtl="0" algn="l">
              <a:spcBef>
                <a:spcPts val="1200"/>
              </a:spcBef>
              <a:spcAft>
                <a:spcPts val="0"/>
              </a:spcAft>
              <a:buSzPts val="1800"/>
              <a:buAutoNum type="arabicPeriod"/>
            </a:pPr>
            <a:r>
              <a:rPr lang="en"/>
              <a:t>LDA (with BERT, Word2Vec) (Navya)</a:t>
            </a:r>
            <a:endParaRPr/>
          </a:p>
          <a:p>
            <a:pPr indent="-342900" lvl="0" marL="457200" rtl="0" algn="l">
              <a:spcBef>
                <a:spcPts val="0"/>
              </a:spcBef>
              <a:spcAft>
                <a:spcPts val="0"/>
              </a:spcAft>
              <a:buSzPts val="1800"/>
              <a:buAutoNum type="arabicPeriod"/>
            </a:pPr>
            <a:r>
              <a:rPr lang="en"/>
              <a:t>LSA (with TF-IDF) (Yashika)</a:t>
            </a:r>
            <a:endParaRPr/>
          </a:p>
          <a:p>
            <a:pPr indent="-342900" lvl="0" marL="457200" rtl="0" algn="l">
              <a:spcBef>
                <a:spcPts val="0"/>
              </a:spcBef>
              <a:spcAft>
                <a:spcPts val="0"/>
              </a:spcAft>
              <a:buSzPts val="1800"/>
              <a:buChar char="-"/>
            </a:pPr>
            <a:r>
              <a:rPr lang="en"/>
              <a:t>By 10th Nov</a:t>
            </a:r>
            <a:endParaRPr/>
          </a:p>
          <a:p>
            <a:pPr indent="0" lvl="0" marL="0" rtl="0" algn="l">
              <a:spcBef>
                <a:spcPts val="1200"/>
              </a:spcBef>
              <a:spcAft>
                <a:spcPts val="0"/>
              </a:spcAft>
              <a:buNone/>
            </a:pPr>
            <a:r>
              <a:rPr lang="en"/>
              <a:t>Try out the following</a:t>
            </a:r>
            <a:r>
              <a:rPr b="1" lang="en"/>
              <a:t> text classification (supervised) techniques</a:t>
            </a:r>
            <a:r>
              <a:rPr lang="en"/>
              <a:t>:</a:t>
            </a:r>
            <a:endParaRPr/>
          </a:p>
          <a:p>
            <a:pPr indent="-342900" lvl="0" marL="457200" rtl="0" algn="l">
              <a:spcBef>
                <a:spcPts val="1200"/>
              </a:spcBef>
              <a:spcAft>
                <a:spcPts val="0"/>
              </a:spcAft>
              <a:buSzPts val="1800"/>
              <a:buAutoNum type="arabicPeriod"/>
            </a:pPr>
            <a:r>
              <a:rPr lang="en"/>
              <a:t>Fine tuning BERT - by 12th Nov (Manasa)</a:t>
            </a:r>
            <a:endParaRPr/>
          </a:p>
          <a:p>
            <a:pPr indent="-342900" lvl="0" marL="457200" rtl="0" algn="l">
              <a:spcBef>
                <a:spcPts val="0"/>
              </a:spcBef>
              <a:spcAft>
                <a:spcPts val="0"/>
              </a:spcAft>
              <a:buSzPts val="1800"/>
              <a:buAutoNum type="arabicPeriod"/>
            </a:pPr>
            <a:r>
              <a:rPr lang="en"/>
              <a:t>Multilayer Perceptron (MLP) classifier - by 14th Nov (Rishika)</a:t>
            </a:r>
            <a:endParaRPr/>
          </a:p>
          <a:p>
            <a:pPr indent="-342900" lvl="0" marL="457200" rtl="0" algn="l">
              <a:spcBef>
                <a:spcPts val="0"/>
              </a:spcBef>
              <a:spcAft>
                <a:spcPts val="0"/>
              </a:spcAft>
              <a:buSzPts val="1800"/>
              <a:buAutoNum type="arabicPeriod"/>
            </a:pPr>
            <a:r>
              <a:rPr lang="en"/>
              <a:t>Long short-term memory (LSTM) classifier - by 16th Nov (Navya)</a:t>
            </a:r>
            <a:endParaRPr/>
          </a:p>
          <a:p>
            <a:pPr indent="-342900" lvl="0" marL="457200" rtl="0" algn="l">
              <a:spcBef>
                <a:spcPts val="0"/>
              </a:spcBef>
              <a:spcAft>
                <a:spcPts val="0"/>
              </a:spcAft>
              <a:buSzPts val="1800"/>
              <a:buAutoNum type="arabicPeriod"/>
            </a:pPr>
            <a:r>
              <a:rPr lang="en"/>
              <a:t>Extreme Gradient Boosting (XGBoost) - by 18th Nov (Yashika)</a:t>
            </a:r>
            <a:endParaRPr/>
          </a:p>
          <a:p>
            <a:pPr indent="-342900" lvl="0" marL="457200" rtl="0" algn="l">
              <a:spcBef>
                <a:spcPts val="0"/>
              </a:spcBef>
              <a:spcAft>
                <a:spcPts val="0"/>
              </a:spcAft>
              <a:buSzPts val="1800"/>
              <a:buAutoNum type="arabicPeriod"/>
            </a:pPr>
            <a:r>
              <a:rPr lang="en"/>
              <a:t>Support Vector Machine (SVM) - by 20th Nov (Manasa)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b="1" lang="en"/>
              <a:t>Comparing different models - </a:t>
            </a:r>
            <a:r>
              <a:rPr lang="en"/>
              <a:t>U</a:t>
            </a:r>
            <a:r>
              <a:rPr lang="en"/>
              <a:t>sing suitable metrics</a:t>
            </a:r>
            <a:r>
              <a:rPr b="1" lang="en"/>
              <a:t> </a:t>
            </a:r>
            <a:r>
              <a:rPr lang="en"/>
              <a:t>like F1 score etc, </a:t>
            </a:r>
            <a:endParaRPr/>
          </a:p>
          <a:p>
            <a:pPr indent="-334327" lvl="0" marL="457200" rtl="0" algn="l">
              <a:spcBef>
                <a:spcPts val="1200"/>
              </a:spcBef>
              <a:spcAft>
                <a:spcPts val="0"/>
              </a:spcAft>
              <a:buSzPct val="100000"/>
              <a:buAutoNum type="arabicPeriod"/>
            </a:pPr>
            <a:r>
              <a:rPr lang="en"/>
              <a:t>Comparison of the 2 unsupervised techniques</a:t>
            </a:r>
            <a:endParaRPr/>
          </a:p>
          <a:p>
            <a:pPr indent="-334327" lvl="0" marL="457200" rtl="0" algn="l">
              <a:spcBef>
                <a:spcPts val="0"/>
              </a:spcBef>
              <a:spcAft>
                <a:spcPts val="0"/>
              </a:spcAft>
              <a:buSzPct val="100000"/>
              <a:buAutoNum type="arabicPeriod"/>
            </a:pPr>
            <a:r>
              <a:rPr lang="en"/>
              <a:t>Comparison of the supervised techniques</a:t>
            </a:r>
            <a:endParaRPr/>
          </a:p>
          <a:p>
            <a:pPr indent="-334327" lvl="0" marL="457200" rtl="0" algn="l">
              <a:spcBef>
                <a:spcPts val="0"/>
              </a:spcBef>
              <a:spcAft>
                <a:spcPts val="0"/>
              </a:spcAft>
              <a:buSzPct val="100000"/>
              <a:buAutoNum type="arabicPeriod"/>
            </a:pPr>
            <a:r>
              <a:rPr lang="en"/>
              <a:t>Comparison between the unsupervised and supervised techniques</a:t>
            </a:r>
            <a:endParaRPr/>
          </a:p>
          <a:p>
            <a:pPr indent="-334327" lvl="0" marL="457200" rtl="0" algn="l">
              <a:spcBef>
                <a:spcPts val="0"/>
              </a:spcBef>
              <a:spcAft>
                <a:spcPts val="0"/>
              </a:spcAft>
              <a:buSzPct val="100000"/>
              <a:buChar char="-"/>
            </a:pPr>
            <a:r>
              <a:rPr lang="en"/>
              <a:t>By 22nd Nov (All)</a:t>
            </a:r>
            <a:endParaRPr/>
          </a:p>
          <a:p>
            <a:pPr indent="0" lvl="0" marL="0" rtl="0" algn="l">
              <a:spcBef>
                <a:spcPts val="1200"/>
              </a:spcBef>
              <a:spcAft>
                <a:spcPts val="0"/>
              </a:spcAft>
              <a:buNone/>
            </a:pPr>
            <a:r>
              <a:rPr lang="en"/>
              <a:t>Explore whether </a:t>
            </a:r>
            <a:r>
              <a:rPr b="1" lang="en"/>
              <a:t>subjectivity score</a:t>
            </a:r>
            <a:r>
              <a:rPr lang="en"/>
              <a:t> improves the accuracy or not - by 23rd Nov (Navya, Yashika)</a:t>
            </a:r>
            <a:endParaRPr/>
          </a:p>
          <a:p>
            <a:pPr indent="0" lvl="0" marL="0" rtl="0" algn="l">
              <a:spcBef>
                <a:spcPts val="1200"/>
              </a:spcBef>
              <a:spcAft>
                <a:spcPts val="0"/>
              </a:spcAft>
              <a:buNone/>
            </a:pPr>
            <a:r>
              <a:rPr lang="en"/>
              <a:t>Explore dependency on </a:t>
            </a:r>
            <a:r>
              <a:rPr b="1" lang="en"/>
              <a:t>other textual features</a:t>
            </a:r>
            <a:r>
              <a:rPr lang="en"/>
              <a:t> - by 25th Nov (All)</a:t>
            </a:r>
            <a:endParaRPr/>
          </a:p>
          <a:p>
            <a:pPr indent="0" lvl="0" marL="0" rtl="0" algn="l">
              <a:spcBef>
                <a:spcPts val="1200"/>
              </a:spcBef>
              <a:spcAft>
                <a:spcPts val="1200"/>
              </a:spcAft>
              <a:buNone/>
            </a:pPr>
            <a:r>
              <a:rPr b="1" lang="en"/>
              <a:t>Reviewing</a:t>
            </a:r>
            <a:r>
              <a:rPr lang="en"/>
              <a:t> the entire work and preparing the </a:t>
            </a:r>
            <a:r>
              <a:rPr b="1" lang="en"/>
              <a:t>research paper</a:t>
            </a:r>
            <a:r>
              <a:rPr lang="en"/>
              <a:t> - by 3rd Dec (All)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2010200" y="445025"/>
            <a:ext cx="4668675" cy="438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Preprocessing and the need for it:</a:t>
            </a:r>
            <a:endParaRPr/>
          </a:p>
        </p:txBody>
      </p:sp>
      <p:sp>
        <p:nvSpPr>
          <p:cNvPr id="140" name="Google Shape;140;p26"/>
          <p:cNvSpPr txBox="1"/>
          <p:nvPr>
            <p:ph idx="1" type="body"/>
          </p:nvPr>
        </p:nvSpPr>
        <p:spPr>
          <a:xfrm>
            <a:off x="311700" y="1017725"/>
            <a:ext cx="8520600" cy="40017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1200"/>
              </a:spcBef>
              <a:spcAft>
                <a:spcPts val="0"/>
              </a:spcAft>
              <a:buClr>
                <a:schemeClr val="dk1"/>
              </a:buClr>
              <a:buSzPts val="852"/>
              <a:buFont typeface="Arial"/>
              <a:buNone/>
            </a:pPr>
            <a:r>
              <a:rPr lang="en" sz="1700">
                <a:solidFill>
                  <a:srgbClr val="333333"/>
                </a:solidFill>
              </a:rPr>
              <a:t>Tweets contain different types of noise and redundancies, such as emoticons, user mentions, hash tags, Internet links etc. A proper data preprocessing is needed in order to convert these tweets into a meaningful sentence.</a:t>
            </a:r>
            <a:endParaRPr sz="1700">
              <a:solidFill>
                <a:srgbClr val="333333"/>
              </a:solidFill>
            </a:endParaRPr>
          </a:p>
          <a:p>
            <a:pPr indent="0" lvl="0" marL="0" rtl="0" algn="l">
              <a:lnSpc>
                <a:spcPct val="80000"/>
              </a:lnSpc>
              <a:spcBef>
                <a:spcPts val="1200"/>
              </a:spcBef>
              <a:spcAft>
                <a:spcPts val="0"/>
              </a:spcAft>
              <a:buClr>
                <a:schemeClr val="dk1"/>
              </a:buClr>
              <a:buSzPts val="852"/>
              <a:buFont typeface="Arial"/>
              <a:buNone/>
            </a:pPr>
            <a:r>
              <a:t/>
            </a:r>
            <a:endParaRPr sz="1700">
              <a:solidFill>
                <a:srgbClr val="333333"/>
              </a:solidFill>
            </a:endParaRPr>
          </a:p>
          <a:p>
            <a:pPr indent="-336550" lvl="0" marL="457200" rtl="0" algn="l">
              <a:lnSpc>
                <a:spcPct val="80000"/>
              </a:lnSpc>
              <a:spcBef>
                <a:spcPts val="0"/>
              </a:spcBef>
              <a:spcAft>
                <a:spcPts val="0"/>
              </a:spcAft>
              <a:buClr>
                <a:srgbClr val="333333"/>
              </a:buClr>
              <a:buSzPts val="1700"/>
              <a:buAutoNum type="arabicPeriod"/>
            </a:pPr>
            <a:r>
              <a:rPr b="1" lang="en" sz="1700" u="sng">
                <a:solidFill>
                  <a:srgbClr val="333333"/>
                </a:solidFill>
              </a:rPr>
              <a:t>Removing internet links</a:t>
            </a:r>
            <a:r>
              <a:rPr lang="en" sz="1700">
                <a:solidFill>
                  <a:srgbClr val="333333"/>
                </a:solidFill>
              </a:rPr>
              <a:t>: The Internet links (starting with http://) need to be deleted from the tweets, as we were concentrating on the tweet text only. It might result in the loss of useful details about the incident but since we are focusing on the textual content of the tweets, the links can be  ignored.</a:t>
            </a:r>
            <a:endParaRPr sz="1700">
              <a:solidFill>
                <a:srgbClr val="333333"/>
              </a:solidFill>
            </a:endParaRPr>
          </a:p>
          <a:p>
            <a:pPr indent="0" lvl="0" marL="0" rtl="0" algn="l">
              <a:lnSpc>
                <a:spcPct val="80000"/>
              </a:lnSpc>
              <a:spcBef>
                <a:spcPts val="0"/>
              </a:spcBef>
              <a:spcAft>
                <a:spcPts val="0"/>
              </a:spcAft>
              <a:buClr>
                <a:schemeClr val="dk1"/>
              </a:buClr>
              <a:buSzPts val="852"/>
              <a:buFont typeface="Arial"/>
              <a:buNone/>
            </a:pPr>
            <a:r>
              <a:t/>
            </a:r>
            <a:endParaRPr sz="1700">
              <a:solidFill>
                <a:srgbClr val="333333"/>
              </a:solidFill>
            </a:endParaRPr>
          </a:p>
          <a:p>
            <a:pPr indent="-336550" lvl="0" marL="457200" rtl="0" algn="l">
              <a:lnSpc>
                <a:spcPct val="80000"/>
              </a:lnSpc>
              <a:spcBef>
                <a:spcPts val="0"/>
              </a:spcBef>
              <a:spcAft>
                <a:spcPts val="0"/>
              </a:spcAft>
              <a:buClr>
                <a:srgbClr val="333333"/>
              </a:buClr>
              <a:buSzPts val="1700"/>
              <a:buAutoNum type="arabicPeriod"/>
            </a:pPr>
            <a:r>
              <a:rPr b="1" lang="en" sz="1700" u="sng">
                <a:solidFill>
                  <a:srgbClr val="333333"/>
                </a:solidFill>
              </a:rPr>
              <a:t>Removing emoticons, user mentions, hash tags</a:t>
            </a:r>
            <a:r>
              <a:rPr lang="en" sz="1700">
                <a:solidFill>
                  <a:srgbClr val="333333"/>
                </a:solidFill>
              </a:rPr>
              <a:t>: since we are focusing on prediction based on the textual content only.</a:t>
            </a:r>
            <a:endParaRPr sz="1700">
              <a:solidFill>
                <a:srgbClr val="333333"/>
              </a:solidFill>
            </a:endParaRPr>
          </a:p>
          <a:p>
            <a:pPr indent="0" lvl="0" marL="0" rtl="0" algn="l">
              <a:lnSpc>
                <a:spcPct val="80000"/>
              </a:lnSpc>
              <a:spcBef>
                <a:spcPts val="0"/>
              </a:spcBef>
              <a:spcAft>
                <a:spcPts val="0"/>
              </a:spcAft>
              <a:buClr>
                <a:schemeClr val="dk1"/>
              </a:buClr>
              <a:buSzPts val="852"/>
              <a:buFont typeface="Arial"/>
              <a:buNone/>
            </a:pPr>
            <a:r>
              <a:t/>
            </a:r>
            <a:endParaRPr sz="1700">
              <a:solidFill>
                <a:srgbClr val="333333"/>
              </a:solidFill>
            </a:endParaRPr>
          </a:p>
          <a:p>
            <a:pPr indent="-336550" lvl="0" marL="457200" rtl="0" algn="l">
              <a:lnSpc>
                <a:spcPct val="80000"/>
              </a:lnSpc>
              <a:spcBef>
                <a:spcPts val="0"/>
              </a:spcBef>
              <a:spcAft>
                <a:spcPts val="0"/>
              </a:spcAft>
              <a:buClr>
                <a:srgbClr val="333333"/>
              </a:buClr>
              <a:buSzPts val="1700"/>
              <a:buAutoNum type="arabicPeriod"/>
            </a:pPr>
            <a:r>
              <a:rPr b="1" lang="en" sz="1700" u="sng">
                <a:solidFill>
                  <a:srgbClr val="333333"/>
                </a:solidFill>
              </a:rPr>
              <a:t>Removing unwanted dots and merging multiple spaces</a:t>
            </a:r>
            <a:r>
              <a:rPr lang="en" sz="1700">
                <a:solidFill>
                  <a:srgbClr val="333333"/>
                </a:solidFill>
              </a:rPr>
              <a:t>: since we are focusing on predicting based on the textual content only.</a:t>
            </a:r>
            <a:endParaRPr sz="1700">
              <a:solidFill>
                <a:srgbClr val="333333"/>
              </a:solidFill>
            </a:endParaRPr>
          </a:p>
          <a:p>
            <a:pPr indent="0" lvl="0" marL="0" rtl="0" algn="l">
              <a:lnSpc>
                <a:spcPct val="105000"/>
              </a:lnSpc>
              <a:spcBef>
                <a:spcPts val="0"/>
              </a:spcBef>
              <a:spcAft>
                <a:spcPts val="1200"/>
              </a:spcAft>
              <a:buSzPts val="852"/>
              <a:buNone/>
            </a:pPr>
            <a:r>
              <a:t/>
            </a:r>
            <a:endParaRPr sz="1572">
              <a:solidFill>
                <a:srgbClr val="333333"/>
              </a:solidFill>
              <a:highlight>
                <a:srgbClr val="FCFCFC"/>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267600" y="245750"/>
            <a:ext cx="8683500" cy="4728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600">
                <a:solidFill>
                  <a:srgbClr val="333333"/>
                </a:solidFill>
              </a:rPr>
              <a:t>4.	</a:t>
            </a:r>
            <a:r>
              <a:rPr b="1" lang="en" sz="1600" u="sng">
                <a:solidFill>
                  <a:srgbClr val="333333"/>
                </a:solidFill>
              </a:rPr>
              <a:t>Removing all non-ASCII characters</a:t>
            </a:r>
            <a:r>
              <a:rPr lang="en" sz="1600">
                <a:solidFill>
                  <a:srgbClr val="333333"/>
                </a:solidFill>
              </a:rPr>
              <a:t>: as they do not convey any meaningful  information</a:t>
            </a:r>
            <a:endParaRPr sz="1600">
              <a:solidFill>
                <a:srgbClr val="333333"/>
              </a:solidFill>
            </a:endParaRPr>
          </a:p>
          <a:p>
            <a:pPr indent="0" lvl="0" marL="0" rtl="0" algn="l">
              <a:lnSpc>
                <a:spcPct val="80000"/>
              </a:lnSpc>
              <a:spcBef>
                <a:spcPts val="0"/>
              </a:spcBef>
              <a:spcAft>
                <a:spcPts val="0"/>
              </a:spcAft>
              <a:buNone/>
            </a:pPr>
            <a:r>
              <a:t/>
            </a:r>
            <a:endParaRPr sz="1600">
              <a:solidFill>
                <a:srgbClr val="333333"/>
              </a:solidFill>
            </a:endParaRPr>
          </a:p>
          <a:p>
            <a:pPr indent="0" lvl="0" marL="0" rtl="0" algn="l">
              <a:lnSpc>
                <a:spcPct val="80000"/>
              </a:lnSpc>
              <a:spcBef>
                <a:spcPts val="0"/>
              </a:spcBef>
              <a:spcAft>
                <a:spcPts val="0"/>
              </a:spcAft>
              <a:buNone/>
            </a:pPr>
            <a:r>
              <a:rPr lang="en" sz="1600">
                <a:solidFill>
                  <a:srgbClr val="333333"/>
                </a:solidFill>
              </a:rPr>
              <a:t>5	 </a:t>
            </a:r>
            <a:r>
              <a:rPr b="1" lang="en" sz="1600" u="sng">
                <a:solidFill>
                  <a:srgbClr val="333333"/>
                </a:solidFill>
              </a:rPr>
              <a:t>Converting the entire text into lowercase</a:t>
            </a:r>
            <a:r>
              <a:rPr lang="en" sz="1600">
                <a:solidFill>
                  <a:srgbClr val="333333"/>
                </a:solidFill>
              </a:rPr>
              <a:t>: as lowercase conversion is an effective   </a:t>
            </a:r>
            <a:endParaRPr sz="1600">
              <a:solidFill>
                <a:srgbClr val="333333"/>
              </a:solidFill>
            </a:endParaRPr>
          </a:p>
          <a:p>
            <a:pPr indent="0" lvl="0" marL="0" rtl="0" algn="l">
              <a:lnSpc>
                <a:spcPct val="80000"/>
              </a:lnSpc>
              <a:spcBef>
                <a:spcPts val="0"/>
              </a:spcBef>
              <a:spcAft>
                <a:spcPts val="0"/>
              </a:spcAft>
              <a:buClr>
                <a:schemeClr val="dk1"/>
              </a:buClr>
              <a:buSzPts val="852"/>
              <a:buFont typeface="Arial"/>
              <a:buNone/>
            </a:pPr>
            <a:r>
              <a:rPr lang="en" sz="1600">
                <a:solidFill>
                  <a:srgbClr val="333333"/>
                </a:solidFill>
              </a:rPr>
              <a:t>pre-processing step.</a:t>
            </a:r>
            <a:endParaRPr sz="1600">
              <a:solidFill>
                <a:srgbClr val="333333"/>
              </a:solidFill>
            </a:endParaRPr>
          </a:p>
          <a:p>
            <a:pPr indent="0" lvl="0" marL="0" rtl="0" algn="l">
              <a:lnSpc>
                <a:spcPct val="80000"/>
              </a:lnSpc>
              <a:spcBef>
                <a:spcPts val="0"/>
              </a:spcBef>
              <a:spcAft>
                <a:spcPts val="0"/>
              </a:spcAft>
              <a:buClr>
                <a:schemeClr val="dk1"/>
              </a:buClr>
              <a:buSzPts val="852"/>
              <a:buFont typeface="Arial"/>
              <a:buNone/>
            </a:pPr>
            <a:r>
              <a:t/>
            </a:r>
            <a:endParaRPr sz="1600">
              <a:solidFill>
                <a:srgbClr val="333333"/>
              </a:solidFill>
            </a:endParaRPr>
          </a:p>
          <a:p>
            <a:pPr indent="0" lvl="0" marL="0" rtl="0" algn="l">
              <a:lnSpc>
                <a:spcPct val="80000"/>
              </a:lnSpc>
              <a:spcBef>
                <a:spcPts val="0"/>
              </a:spcBef>
              <a:spcAft>
                <a:spcPts val="0"/>
              </a:spcAft>
              <a:buNone/>
            </a:pPr>
            <a:r>
              <a:rPr lang="en" sz="1600">
                <a:solidFill>
                  <a:srgbClr val="333333"/>
                </a:solidFill>
              </a:rPr>
              <a:t>6.	</a:t>
            </a:r>
            <a:r>
              <a:rPr b="1" lang="en" sz="1600" u="sng">
                <a:solidFill>
                  <a:srgbClr val="333333"/>
                </a:solidFill>
              </a:rPr>
              <a:t>Correcting spelling errors:</a:t>
            </a:r>
            <a:r>
              <a:rPr b="1" lang="en" sz="1600">
                <a:solidFill>
                  <a:srgbClr val="333333"/>
                </a:solidFill>
              </a:rPr>
              <a:t> </a:t>
            </a:r>
            <a:r>
              <a:rPr lang="en" sz="1600">
                <a:solidFill>
                  <a:srgbClr val="333333"/>
                </a:solidFill>
                <a:highlight>
                  <a:srgbClr val="FFFFFF"/>
                </a:highlight>
              </a:rPr>
              <a:t>suggests the incorrect word and provides its most possible  correct word before feeding it to machine learning algorithms</a:t>
            </a:r>
            <a:endParaRPr sz="1600" u="sng">
              <a:solidFill>
                <a:srgbClr val="333333"/>
              </a:solidFill>
            </a:endParaRPr>
          </a:p>
          <a:p>
            <a:pPr indent="0" lvl="0" marL="0" rtl="0" algn="l">
              <a:lnSpc>
                <a:spcPct val="80000"/>
              </a:lnSpc>
              <a:spcBef>
                <a:spcPts val="0"/>
              </a:spcBef>
              <a:spcAft>
                <a:spcPts val="0"/>
              </a:spcAft>
              <a:buClr>
                <a:schemeClr val="dk1"/>
              </a:buClr>
              <a:buSzPts val="852"/>
              <a:buFont typeface="Arial"/>
              <a:buNone/>
            </a:pPr>
            <a:r>
              <a:t/>
            </a:r>
            <a:endParaRPr b="1" sz="1600" u="sng">
              <a:solidFill>
                <a:srgbClr val="333333"/>
              </a:solidFill>
            </a:endParaRPr>
          </a:p>
          <a:p>
            <a:pPr indent="0" lvl="0" marL="0" rtl="0" algn="l">
              <a:lnSpc>
                <a:spcPct val="80000"/>
              </a:lnSpc>
              <a:spcBef>
                <a:spcPts val="0"/>
              </a:spcBef>
              <a:spcAft>
                <a:spcPts val="0"/>
              </a:spcAft>
              <a:buClr>
                <a:schemeClr val="dk1"/>
              </a:buClr>
              <a:buSzPts val="852"/>
              <a:buFont typeface="Arial"/>
              <a:buNone/>
            </a:pPr>
            <a:r>
              <a:rPr lang="en" sz="1600">
                <a:solidFill>
                  <a:srgbClr val="333333"/>
                </a:solidFill>
              </a:rPr>
              <a:t>7.</a:t>
            </a:r>
            <a:r>
              <a:rPr lang="en" sz="1600">
                <a:solidFill>
                  <a:schemeClr val="dk1"/>
                </a:solidFill>
              </a:rPr>
              <a:t>	</a:t>
            </a:r>
            <a:r>
              <a:rPr b="1" lang="en" sz="1600" u="sng">
                <a:solidFill>
                  <a:srgbClr val="333333"/>
                </a:solidFill>
              </a:rPr>
              <a:t>Taking care of abbreviations and slang words</a:t>
            </a:r>
            <a:endParaRPr b="1" sz="1600" u="sng">
              <a:solidFill>
                <a:srgbClr val="333333"/>
              </a:solidFill>
            </a:endParaRPr>
          </a:p>
          <a:p>
            <a:pPr indent="0" lvl="0" marL="0" rtl="0" algn="l">
              <a:lnSpc>
                <a:spcPct val="80000"/>
              </a:lnSpc>
              <a:spcBef>
                <a:spcPts val="1800"/>
              </a:spcBef>
              <a:spcAft>
                <a:spcPts val="0"/>
              </a:spcAft>
              <a:buClr>
                <a:schemeClr val="dk1"/>
              </a:buClr>
              <a:buSzPts val="852"/>
              <a:buFont typeface="Arial"/>
              <a:buNone/>
            </a:pPr>
            <a:r>
              <a:rPr lang="en" sz="1600">
                <a:solidFill>
                  <a:srgbClr val="333333"/>
                </a:solidFill>
              </a:rPr>
              <a:t>8.	</a:t>
            </a:r>
            <a:r>
              <a:rPr b="1" lang="en" sz="1600" u="sng">
                <a:solidFill>
                  <a:srgbClr val="333333"/>
                </a:solidFill>
              </a:rPr>
              <a:t>Remove stop words: </a:t>
            </a:r>
            <a:r>
              <a:rPr lang="en" sz="1600">
                <a:solidFill>
                  <a:srgbClr val="333333"/>
                </a:solidFill>
              </a:rPr>
              <a:t>To remove low-level information from our text in order to give more  focus to the important information</a:t>
            </a:r>
            <a:endParaRPr sz="1600">
              <a:solidFill>
                <a:srgbClr val="333333"/>
              </a:solidFill>
            </a:endParaRPr>
          </a:p>
          <a:p>
            <a:pPr indent="0" lvl="0" marL="0" rtl="0" algn="l">
              <a:lnSpc>
                <a:spcPct val="80000"/>
              </a:lnSpc>
              <a:spcBef>
                <a:spcPts val="1800"/>
              </a:spcBef>
              <a:spcAft>
                <a:spcPts val="0"/>
              </a:spcAft>
              <a:buClr>
                <a:schemeClr val="dk1"/>
              </a:buClr>
              <a:buSzPts val="852"/>
              <a:buFont typeface="Arial"/>
              <a:buNone/>
            </a:pPr>
            <a:r>
              <a:rPr lang="en" sz="1600">
                <a:solidFill>
                  <a:srgbClr val="333333"/>
                </a:solidFill>
              </a:rPr>
              <a:t>9.	</a:t>
            </a:r>
            <a:r>
              <a:rPr b="1" lang="en" sz="1600" u="sng">
                <a:solidFill>
                  <a:srgbClr val="333333"/>
                </a:solidFill>
              </a:rPr>
              <a:t>Tokenization: </a:t>
            </a:r>
            <a:r>
              <a:rPr b="1" lang="en" sz="1600">
                <a:solidFill>
                  <a:schemeClr val="dk1"/>
                </a:solidFill>
              </a:rPr>
              <a:t> </a:t>
            </a:r>
            <a:r>
              <a:rPr lang="en" sz="1600">
                <a:solidFill>
                  <a:srgbClr val="202124"/>
                </a:solidFill>
                <a:highlight>
                  <a:srgbClr val="FFFFFF"/>
                </a:highlight>
              </a:rPr>
              <a:t>Helps in interpreting the meaning of the text by analyzing the sequence of the words</a:t>
            </a:r>
            <a:endParaRPr b="1" sz="1600" u="sng">
              <a:solidFill>
                <a:srgbClr val="333333"/>
              </a:solidFill>
            </a:endParaRPr>
          </a:p>
          <a:p>
            <a:pPr indent="0" lvl="0" marL="0" rtl="0" algn="l">
              <a:lnSpc>
                <a:spcPct val="80000"/>
              </a:lnSpc>
              <a:spcBef>
                <a:spcPts val="1800"/>
              </a:spcBef>
              <a:spcAft>
                <a:spcPts val="1800"/>
              </a:spcAft>
              <a:buNone/>
            </a:pPr>
            <a:r>
              <a:rPr lang="en" sz="1600">
                <a:solidFill>
                  <a:srgbClr val="333333"/>
                </a:solidFill>
              </a:rPr>
              <a:t>10.	</a:t>
            </a:r>
            <a:r>
              <a:rPr b="1" lang="en" sz="1600" u="sng">
                <a:solidFill>
                  <a:srgbClr val="333333"/>
                </a:solidFill>
              </a:rPr>
              <a:t>Normalization:</a:t>
            </a:r>
            <a:r>
              <a:rPr lang="en" sz="1600">
                <a:solidFill>
                  <a:srgbClr val="333333"/>
                </a:solidFill>
              </a:rPr>
              <a:t> to reduce randomness and bring the text closer to a predefined standard</a:t>
            </a:r>
            <a:endParaRPr sz="1600">
              <a:solidFill>
                <a:srgbClr val="33333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286350" y="1428125"/>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 - goals and objectives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lnSpc>
                <a:spcPct val="90000"/>
              </a:lnSpc>
              <a:spcBef>
                <a:spcPts val="0"/>
              </a:spcBef>
              <a:spcAft>
                <a:spcPts val="0"/>
              </a:spcAft>
              <a:buClr>
                <a:srgbClr val="434343"/>
              </a:buClr>
              <a:buSzPts val="1800"/>
              <a:buAutoNum type="arabicPeriod"/>
            </a:pPr>
            <a:r>
              <a:rPr lang="en">
                <a:solidFill>
                  <a:srgbClr val="434343"/>
                </a:solidFill>
              </a:rPr>
              <a:t>To build a machine learning model that predicts whether a tweet is about a real disaster or not.</a:t>
            </a:r>
            <a:endParaRPr>
              <a:solidFill>
                <a:srgbClr val="434343"/>
              </a:solidFill>
            </a:endParaRPr>
          </a:p>
          <a:p>
            <a:pPr indent="-342900" lvl="0" marL="457200" rtl="0" algn="l">
              <a:lnSpc>
                <a:spcPct val="90000"/>
              </a:lnSpc>
              <a:spcBef>
                <a:spcPts val="0"/>
              </a:spcBef>
              <a:spcAft>
                <a:spcPts val="0"/>
              </a:spcAft>
              <a:buClr>
                <a:srgbClr val="434343"/>
              </a:buClr>
              <a:buSzPts val="1800"/>
              <a:buAutoNum type="arabicPeriod"/>
            </a:pPr>
            <a:r>
              <a:rPr lang="en">
                <a:solidFill>
                  <a:srgbClr val="434343"/>
                </a:solidFill>
              </a:rPr>
              <a:t>To try different word embeddings and compare them using suitable metrics.</a:t>
            </a:r>
            <a:endParaRPr>
              <a:solidFill>
                <a:srgbClr val="434343"/>
              </a:solidFill>
            </a:endParaRPr>
          </a:p>
          <a:p>
            <a:pPr indent="-342900" lvl="0" marL="457200" rtl="0" algn="l">
              <a:lnSpc>
                <a:spcPct val="90000"/>
              </a:lnSpc>
              <a:spcBef>
                <a:spcPts val="0"/>
              </a:spcBef>
              <a:spcAft>
                <a:spcPts val="0"/>
              </a:spcAft>
              <a:buClr>
                <a:srgbClr val="434343"/>
              </a:buClr>
              <a:buSzPts val="1800"/>
              <a:buAutoNum type="arabicPeriod"/>
            </a:pPr>
            <a:r>
              <a:rPr lang="en">
                <a:solidFill>
                  <a:srgbClr val="434343"/>
                </a:solidFill>
              </a:rPr>
              <a:t>Trying to compare supervised and unsupervised techniques for determining whether a tweet is about a real disaster or not.</a:t>
            </a:r>
            <a:endParaRPr>
              <a:solidFill>
                <a:srgbClr val="434343"/>
              </a:solidFill>
            </a:endParaRPr>
          </a:p>
          <a:p>
            <a:pPr indent="-342900" lvl="0" marL="457200" rtl="0" algn="l">
              <a:lnSpc>
                <a:spcPct val="90000"/>
              </a:lnSpc>
              <a:spcBef>
                <a:spcPts val="0"/>
              </a:spcBef>
              <a:spcAft>
                <a:spcPts val="0"/>
              </a:spcAft>
              <a:buClr>
                <a:srgbClr val="434343"/>
              </a:buClr>
              <a:buSzPts val="1800"/>
              <a:buAutoNum type="arabicPeriod"/>
            </a:pPr>
            <a:r>
              <a:rPr lang="en">
                <a:solidFill>
                  <a:srgbClr val="434343"/>
                </a:solidFill>
              </a:rPr>
              <a:t>Try to explore recently developed models like BerTweet and see if it yields   better results than the existing ones</a:t>
            </a:r>
            <a:endParaRPr>
              <a:solidFill>
                <a:srgbClr val="434343"/>
              </a:solidFill>
            </a:endParaRPr>
          </a:p>
          <a:p>
            <a:pPr indent="-342900" lvl="0" marL="457200" rtl="0" algn="l">
              <a:lnSpc>
                <a:spcPct val="90000"/>
              </a:lnSpc>
              <a:spcBef>
                <a:spcPts val="0"/>
              </a:spcBef>
              <a:spcAft>
                <a:spcPts val="0"/>
              </a:spcAft>
              <a:buClr>
                <a:srgbClr val="434343"/>
              </a:buClr>
              <a:buSzPts val="1800"/>
              <a:buAutoNum type="arabicPeriod"/>
            </a:pPr>
            <a:r>
              <a:rPr lang="en">
                <a:solidFill>
                  <a:srgbClr val="434343"/>
                </a:solidFill>
              </a:rPr>
              <a:t>To explore whether the subjectivity score improves accuracy of the model or not.</a:t>
            </a:r>
            <a:endParaRPr>
              <a:solidFill>
                <a:srgbClr val="434343"/>
              </a:solidFill>
            </a:endParaRPr>
          </a:p>
          <a:p>
            <a:pPr indent="-342900" lvl="0" marL="457200" rtl="0" algn="l">
              <a:lnSpc>
                <a:spcPct val="90000"/>
              </a:lnSpc>
              <a:spcBef>
                <a:spcPts val="0"/>
              </a:spcBef>
              <a:spcAft>
                <a:spcPts val="0"/>
              </a:spcAft>
              <a:buClr>
                <a:srgbClr val="434343"/>
              </a:buClr>
              <a:buSzPts val="1800"/>
              <a:buAutoNum type="arabicPeriod"/>
            </a:pPr>
            <a:r>
              <a:rPr lang="en">
                <a:solidFill>
                  <a:srgbClr val="434343"/>
                </a:solidFill>
              </a:rPr>
              <a:t>To explore other textual features to see if there is a dependence on these features.</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23100"/>
            <a:ext cx="8520600" cy="50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79" name="Google Shape;79;p15"/>
          <p:cNvSpPr txBox="1"/>
          <p:nvPr>
            <p:ph idx="1" type="body"/>
          </p:nvPr>
        </p:nvSpPr>
        <p:spPr>
          <a:xfrm>
            <a:off x="311700" y="892375"/>
            <a:ext cx="8670300" cy="4020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i="1" lang="en" sz="1710">
                <a:solidFill>
                  <a:srgbClr val="434343"/>
                </a:solidFill>
              </a:rPr>
              <a:t>Singh, J.P., Dwivedi, Y.K., Rana, N.P. et al. Event classification and location prediction from tweets during disasters. Ann Oper Res 283, 737–757 (2019). https://doi.org/10.1007/s10479-017-2522-3</a:t>
            </a:r>
            <a:endParaRPr b="1" i="1" sz="1710">
              <a:solidFill>
                <a:srgbClr val="434343"/>
              </a:solidFill>
            </a:endParaRPr>
          </a:p>
          <a:p>
            <a:pPr indent="0" lvl="0" marL="0" rtl="0" algn="l">
              <a:spcBef>
                <a:spcPts val="1200"/>
              </a:spcBef>
              <a:spcAft>
                <a:spcPts val="0"/>
              </a:spcAft>
              <a:buNone/>
            </a:pPr>
            <a:r>
              <a:rPr b="1" i="1" lang="en" sz="1550" u="sng">
                <a:solidFill>
                  <a:schemeClr val="hlink"/>
                </a:solidFill>
                <a:hlinkClick r:id="rId3"/>
              </a:rPr>
              <a:t>https://link.springer.com/article/10.1007/s10479-017-2522-3</a:t>
            </a:r>
            <a:r>
              <a:rPr b="1" i="1" lang="en" sz="1550"/>
              <a:t> </a:t>
            </a:r>
            <a:endParaRPr b="1" i="1" sz="1550"/>
          </a:p>
          <a:p>
            <a:pPr indent="0" lvl="0" marL="0" rtl="0" algn="l">
              <a:spcBef>
                <a:spcPts val="1200"/>
              </a:spcBef>
              <a:spcAft>
                <a:spcPts val="0"/>
              </a:spcAft>
              <a:buNone/>
            </a:pPr>
            <a:r>
              <a:rPr lang="en" sz="2586"/>
              <a:t>This paper is about classifying tweets about flood related disasters into low priority and high priority and </a:t>
            </a:r>
            <a:r>
              <a:rPr lang="en" sz="2586"/>
              <a:t>then</a:t>
            </a:r>
            <a:r>
              <a:rPr lang="en" sz="2586"/>
              <a:t> finding the location of the disaster for high priority tweets. </a:t>
            </a:r>
            <a:endParaRPr sz="2586"/>
          </a:p>
          <a:p>
            <a:pPr indent="0" lvl="0" marL="0" rtl="0" algn="l">
              <a:spcBef>
                <a:spcPts val="1200"/>
              </a:spcBef>
              <a:spcAft>
                <a:spcPts val="0"/>
              </a:spcAft>
              <a:buNone/>
            </a:pPr>
            <a:r>
              <a:rPr lang="en" sz="2586"/>
              <a:t>For classifying, 3 techniques were tried - SVM, random forest and gradient </a:t>
            </a:r>
            <a:r>
              <a:rPr lang="en" sz="2586"/>
              <a:t>boosting. SVM performed poorer than the other 2.</a:t>
            </a:r>
            <a:endParaRPr sz="2586"/>
          </a:p>
          <a:p>
            <a:pPr indent="0" lvl="0" marL="0" rtl="0" algn="l">
              <a:spcBef>
                <a:spcPts val="1200"/>
              </a:spcBef>
              <a:spcAft>
                <a:spcPts val="0"/>
              </a:spcAft>
              <a:buNone/>
            </a:pPr>
            <a:r>
              <a:rPr lang="en" sz="2586"/>
              <a:t>For finding the location, the 3 methods used were - address given in the tweet, geo tagging and Markov chain. </a:t>
            </a:r>
            <a:endParaRPr sz="2586"/>
          </a:p>
          <a:p>
            <a:pPr indent="0" lvl="0" marL="0" rtl="0" algn="l">
              <a:spcBef>
                <a:spcPts val="1200"/>
              </a:spcBef>
              <a:spcAft>
                <a:spcPts val="0"/>
              </a:spcAft>
              <a:buNone/>
            </a:pPr>
            <a:r>
              <a:rPr lang="en" sz="2586"/>
              <a:t>They got a classification accuracy and location accuracy of 81% both. </a:t>
            </a:r>
            <a:endParaRPr sz="2586"/>
          </a:p>
          <a:p>
            <a:pPr indent="0" lvl="0" marL="0" rtl="0" algn="l">
              <a:spcBef>
                <a:spcPts val="1200"/>
              </a:spcBef>
              <a:spcAft>
                <a:spcPts val="1200"/>
              </a:spcAft>
              <a:buNone/>
            </a:pPr>
            <a:r>
              <a:rPr lang="en" sz="2586" u="sng"/>
              <a:t>However, these models were trained specifically for flood related disasters and classifying those into high priority or low priority</a:t>
            </a:r>
            <a:r>
              <a:rPr lang="en" sz="2426" u="sng"/>
              <a:t>.</a:t>
            </a:r>
            <a:endParaRPr sz="2426"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559050"/>
            <a:ext cx="8520600" cy="402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sz="1100"/>
              <a:t>Identifying and Categorizing Disaster-Related Tweets by Kevin Stowe, Michael Paul, Martha Palmer, Leysia Palen, Ken Anderson at Proceedings of The Fourth International Workshop on Natural Language Processing for Social Media</a:t>
            </a:r>
            <a:endParaRPr b="1" i="1" sz="1100"/>
          </a:p>
          <a:p>
            <a:pPr indent="0" lvl="0" marL="0" rtl="0" algn="l">
              <a:spcBef>
                <a:spcPts val="1200"/>
              </a:spcBef>
              <a:spcAft>
                <a:spcPts val="0"/>
              </a:spcAft>
              <a:buNone/>
            </a:pPr>
            <a:r>
              <a:rPr b="1" i="1" lang="en" sz="1100" u="sng">
                <a:solidFill>
                  <a:schemeClr val="hlink"/>
                </a:solidFill>
                <a:hlinkClick r:id="rId3"/>
              </a:rPr>
              <a:t>https://aclanthology.org/W16-6201.pdf</a:t>
            </a:r>
            <a:r>
              <a:rPr b="1" i="1" lang="en" sz="1100"/>
              <a:t> </a:t>
            </a:r>
            <a:endParaRPr b="1" i="1" sz="1100"/>
          </a:p>
          <a:p>
            <a:pPr indent="0" lvl="0" marL="0" rtl="0" algn="l">
              <a:spcBef>
                <a:spcPts val="1200"/>
              </a:spcBef>
              <a:spcAft>
                <a:spcPts val="0"/>
              </a:spcAft>
              <a:buNone/>
            </a:pPr>
            <a:r>
              <a:rPr lang="en" sz="1717"/>
              <a:t>This paper focuses on the 2012 Hurricane Sandy event, and presents classification methods for categorizing tweets relevant to the hurricane into fine-grained categories such as preparation and evacuation. </a:t>
            </a:r>
            <a:endParaRPr sz="1717"/>
          </a:p>
          <a:p>
            <a:pPr indent="0" lvl="0" marL="0" rtl="0" algn="l">
              <a:spcBef>
                <a:spcPts val="1200"/>
              </a:spcBef>
              <a:spcAft>
                <a:spcPts val="0"/>
              </a:spcAft>
              <a:buNone/>
            </a:pPr>
            <a:r>
              <a:rPr lang="en" sz="1717"/>
              <a:t>Count of unigrams with full feature set as well as truncated set using standard selection technique was used. </a:t>
            </a:r>
            <a:r>
              <a:rPr lang="en" sz="1717"/>
              <a:t>Feature</a:t>
            </a:r>
            <a:r>
              <a:rPr lang="en" sz="1717"/>
              <a:t> selection proved to be substantially better than using all unigrams.</a:t>
            </a:r>
            <a:endParaRPr sz="1717"/>
          </a:p>
          <a:p>
            <a:pPr indent="0" lvl="0" marL="0" rtl="0" algn="l">
              <a:spcBef>
                <a:spcPts val="1200"/>
              </a:spcBef>
              <a:spcAft>
                <a:spcPts val="0"/>
              </a:spcAft>
              <a:buNone/>
            </a:pPr>
            <a:r>
              <a:rPr lang="en" sz="1717"/>
              <a:t>3 classification models were tried - SVM, MaxEnt and Naive Bayes of which SVM gave better results with feature selection. </a:t>
            </a:r>
            <a:endParaRPr sz="1717"/>
          </a:p>
          <a:p>
            <a:pPr indent="0" lvl="0" marL="0" rtl="0" algn="l">
              <a:spcBef>
                <a:spcPts val="1200"/>
              </a:spcBef>
              <a:spcAft>
                <a:spcPts val="1200"/>
              </a:spcAft>
              <a:buNone/>
            </a:pPr>
            <a:r>
              <a:rPr lang="en" sz="1717" u="sng"/>
              <a:t>Only supervised </a:t>
            </a:r>
            <a:r>
              <a:rPr lang="en" sz="1717" u="sng"/>
              <a:t>classification</a:t>
            </a:r>
            <a:r>
              <a:rPr lang="en" sz="1717" u="sng"/>
              <a:t> techniques were used here.</a:t>
            </a:r>
            <a:endParaRPr sz="1717"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9204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100">
                <a:solidFill>
                  <a:srgbClr val="434343"/>
                </a:solidFill>
              </a:rPr>
              <a:t>Real or Not? NLP with Disaster Tweets by Chandan Mannem, Mahalavanya Sriram, Aparajitha Sriram</a:t>
            </a:r>
            <a:endParaRPr b="1" i="1" sz="1300">
              <a:solidFill>
                <a:srgbClr val="434343"/>
              </a:solidFill>
            </a:endParaRPr>
          </a:p>
          <a:p>
            <a:pPr indent="0" lvl="0" marL="0" rtl="0" algn="l">
              <a:spcBef>
                <a:spcPts val="1200"/>
              </a:spcBef>
              <a:spcAft>
                <a:spcPts val="0"/>
              </a:spcAft>
              <a:buNone/>
            </a:pPr>
            <a:r>
              <a:rPr lang="en"/>
              <a:t>D</a:t>
            </a:r>
            <a:r>
              <a:rPr lang="en"/>
              <a:t>istinguished if a tweet talks about a real disaster or not. They tried out a variety of different models, and found that the BERT model with a K-fold cross validation worked best. </a:t>
            </a:r>
            <a:endParaRPr/>
          </a:p>
          <a:p>
            <a:pPr indent="0" lvl="0" marL="0" rtl="0" algn="l">
              <a:spcBef>
                <a:spcPts val="1200"/>
              </a:spcBef>
              <a:spcAft>
                <a:spcPts val="0"/>
              </a:spcAft>
              <a:buNone/>
            </a:pPr>
            <a:r>
              <a:rPr lang="en"/>
              <a:t>They got a classification accuracy of 79%. </a:t>
            </a:r>
            <a:endParaRPr/>
          </a:p>
          <a:p>
            <a:pPr indent="0" lvl="0" marL="0" rtl="0" algn="l">
              <a:spcBef>
                <a:spcPts val="1200"/>
              </a:spcBef>
              <a:spcAft>
                <a:spcPts val="1200"/>
              </a:spcAft>
              <a:buNone/>
            </a:pPr>
            <a:r>
              <a:rPr lang="en" u="sng"/>
              <a:t>But, this was done without taking into consideration the topic of sentiment analysis.</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of the Project</a:t>
            </a:r>
            <a:endParaRPr/>
          </a:p>
        </p:txBody>
      </p:sp>
      <p:sp>
        <p:nvSpPr>
          <p:cNvPr id="95" name="Google Shape;95;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AutoNum type="arabicPeriod"/>
            </a:pPr>
            <a:r>
              <a:rPr lang="en">
                <a:solidFill>
                  <a:srgbClr val="434343"/>
                </a:solidFill>
              </a:rPr>
              <a:t>The </a:t>
            </a:r>
            <a:r>
              <a:rPr lang="en">
                <a:solidFill>
                  <a:srgbClr val="434343"/>
                </a:solidFill>
              </a:rPr>
              <a:t>research</a:t>
            </a:r>
            <a:r>
              <a:rPr lang="en">
                <a:solidFill>
                  <a:srgbClr val="434343"/>
                </a:solidFill>
              </a:rPr>
              <a:t> done in the area of </a:t>
            </a:r>
            <a:r>
              <a:rPr lang="en">
                <a:solidFill>
                  <a:srgbClr val="434343"/>
                </a:solidFill>
              </a:rPr>
              <a:t>natural</a:t>
            </a:r>
            <a:r>
              <a:rPr lang="en">
                <a:solidFill>
                  <a:srgbClr val="434343"/>
                </a:solidFill>
              </a:rPr>
              <a:t> language processing with disaster tweets has mostly focused on classifying tweets which are already known to refer to a real disaster. </a:t>
            </a:r>
            <a:r>
              <a:rPr lang="en">
                <a:solidFill>
                  <a:srgbClr val="434343"/>
                </a:solidFill>
                <a:highlight>
                  <a:schemeClr val="lt1"/>
                </a:highlight>
              </a:rPr>
              <a:t>But sometimes, </a:t>
            </a:r>
            <a:r>
              <a:rPr lang="en">
                <a:solidFill>
                  <a:srgbClr val="434343"/>
                </a:solidFill>
                <a:highlight>
                  <a:schemeClr val="lt1"/>
                </a:highlight>
              </a:rPr>
              <a:t>it’s not always clear whether a person’s words are actually announcing a disaster or they are being metaphorical. In such cases, tweets can be misleading.</a:t>
            </a:r>
            <a:endParaRPr>
              <a:solidFill>
                <a:srgbClr val="434343"/>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204225" y="1489750"/>
            <a:ext cx="5829900" cy="353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For example</a:t>
            </a:r>
            <a:r>
              <a:rPr lang="en"/>
              <a:t>:</a:t>
            </a:r>
            <a:endParaRPr/>
          </a:p>
          <a:p>
            <a:pPr indent="0" lvl="0" marL="0" rtl="0" algn="l">
              <a:spcBef>
                <a:spcPts val="1200"/>
              </a:spcBef>
              <a:spcAft>
                <a:spcPts val="1200"/>
              </a:spcAft>
              <a:buNone/>
            </a:pPr>
            <a:r>
              <a:rPr lang="en"/>
              <a:t>Though ablaze means on fire, here it is being used metaphorically by the author. This might be clear to a human but to a machine it is not so clear.</a:t>
            </a:r>
            <a:endParaRPr/>
          </a:p>
        </p:txBody>
      </p:sp>
      <p:pic>
        <p:nvPicPr>
          <p:cNvPr id="101" name="Google Shape;101;p19"/>
          <p:cNvPicPr preferRelativeResize="0"/>
          <p:nvPr/>
        </p:nvPicPr>
        <p:blipFill>
          <a:blip r:embed="rId3">
            <a:alphaModFix/>
          </a:blip>
          <a:stretch>
            <a:fillRect/>
          </a:stretch>
        </p:blipFill>
        <p:spPr>
          <a:xfrm>
            <a:off x="5949500" y="110575"/>
            <a:ext cx="2786775" cy="479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highlight>
                  <a:schemeClr val="lt1"/>
                </a:highlight>
              </a:rPr>
              <a:t>2.	</a:t>
            </a:r>
            <a:r>
              <a:rPr lang="en">
                <a:solidFill>
                  <a:srgbClr val="434343"/>
                </a:solidFill>
                <a:highlight>
                  <a:schemeClr val="lt1"/>
                </a:highlight>
              </a:rPr>
              <a:t>The research work done in the area of classifying disaster tweets into real or not real, most of the work has been done using supervised classification techniques. Unsupervised techniques have not been explored much.</a:t>
            </a:r>
            <a:endParaRPr>
              <a:solidFill>
                <a:srgbClr val="434343"/>
              </a:solidFill>
              <a:highlight>
                <a:schemeClr val="lt1"/>
              </a:highlight>
            </a:endParaRPr>
          </a:p>
          <a:p>
            <a:pPr indent="0" lvl="0" marL="0" rtl="0" algn="l">
              <a:spcBef>
                <a:spcPts val="1200"/>
              </a:spcBef>
              <a:spcAft>
                <a:spcPts val="0"/>
              </a:spcAft>
              <a:buNone/>
            </a:pPr>
            <a:r>
              <a:rPr lang="en">
                <a:solidFill>
                  <a:srgbClr val="434343"/>
                </a:solidFill>
                <a:highlight>
                  <a:schemeClr val="lt1"/>
                </a:highlight>
              </a:rPr>
              <a:t>3.	Also, while determining if the disaster tweet is about a real one or not, sentiment analysis has not been used.</a:t>
            </a:r>
            <a:endParaRPr>
              <a:solidFill>
                <a:srgbClr val="434343"/>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of the Project</a:t>
            </a:r>
            <a:endParaRPr/>
          </a:p>
        </p:txBody>
      </p:sp>
      <p:sp>
        <p:nvSpPr>
          <p:cNvPr id="112" name="Google Shape;112;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800"/>
              </a:spcBef>
              <a:spcAft>
                <a:spcPts val="0"/>
              </a:spcAft>
              <a:buClr>
                <a:srgbClr val="434343"/>
              </a:buClr>
              <a:buSzPts val="1800"/>
              <a:buChar char="●"/>
            </a:pPr>
            <a:r>
              <a:rPr lang="en">
                <a:solidFill>
                  <a:srgbClr val="434343"/>
                </a:solidFill>
                <a:highlight>
                  <a:srgbClr val="FFFFFF"/>
                </a:highlight>
              </a:rPr>
              <a:t>To help disaster relief organizations, NGOs etc. to get real time information about the help required by the victims using the data from social media because social media is a platform to express one’s view in real time. And in the recent times, twitter has become an important communication channel during emergencies because of the omnipresence of smartphones.</a:t>
            </a:r>
            <a:endParaRPr>
              <a:solidFill>
                <a:srgbClr val="434343"/>
              </a:solidFill>
              <a:highlight>
                <a:srgbClr val="FFFFFF"/>
              </a:highlight>
            </a:endParaRPr>
          </a:p>
          <a:p>
            <a:pPr indent="-342900" lvl="0" marL="457200" rtl="0" algn="l">
              <a:lnSpc>
                <a:spcPct val="115000"/>
              </a:lnSpc>
              <a:spcBef>
                <a:spcPts val="0"/>
              </a:spcBef>
              <a:spcAft>
                <a:spcPts val="0"/>
              </a:spcAft>
              <a:buClr>
                <a:srgbClr val="434343"/>
              </a:buClr>
              <a:buSzPts val="1800"/>
              <a:buChar char="●"/>
            </a:pPr>
            <a:r>
              <a:rPr lang="en">
                <a:solidFill>
                  <a:srgbClr val="434343"/>
                </a:solidFill>
                <a:highlight>
                  <a:srgbClr val="FFFFFF"/>
                </a:highlight>
              </a:rPr>
              <a:t>To understand how unsupervised topic models perform as compared to supervised classification models.</a:t>
            </a:r>
            <a:endParaRPr>
              <a:solidFill>
                <a:srgbClr val="434343"/>
              </a:solidFill>
              <a:highlight>
                <a:srgbClr val="FFFFFF"/>
              </a:highlight>
            </a:endParaRPr>
          </a:p>
          <a:p>
            <a:pPr indent="-342900" lvl="0" marL="457200" rtl="0" algn="l">
              <a:lnSpc>
                <a:spcPct val="115000"/>
              </a:lnSpc>
              <a:spcBef>
                <a:spcPts val="0"/>
              </a:spcBef>
              <a:spcAft>
                <a:spcPts val="0"/>
              </a:spcAft>
              <a:buClr>
                <a:srgbClr val="434343"/>
              </a:buClr>
              <a:buSzPts val="1800"/>
              <a:buChar char="●"/>
            </a:pPr>
            <a:r>
              <a:rPr lang="en">
                <a:solidFill>
                  <a:srgbClr val="434343"/>
                </a:solidFill>
                <a:highlight>
                  <a:srgbClr val="FFFFFF"/>
                </a:highlight>
              </a:rPr>
              <a:t>To understand how sentiment analysis may or may not improve the accuracy of detecting if a disaster tweet is about a real disaster or not.</a:t>
            </a:r>
            <a:endParaRPr>
              <a:solidFill>
                <a:srgbClr val="434343"/>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457200" rtl="0" algn="l">
              <a:spcBef>
                <a:spcPts val="800"/>
              </a:spcBef>
              <a:spcAft>
                <a:spcPts val="0"/>
              </a:spcAft>
              <a:buNone/>
            </a:pPr>
            <a:r>
              <a:t/>
            </a:r>
            <a:endParaRPr>
              <a:solidFill>
                <a:schemeClr val="dk1"/>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