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Alfa Slab One" pitchFamily="2" charset="0"/>
      <p:regular r:id="rId27"/>
    </p:embeddedFont>
    <p:embeddedFont>
      <p:font typeface="Comfortaa" pitchFamily="2" charset="0"/>
      <p:regular r:id="rId28"/>
      <p:bold r:id="rId29"/>
    </p:embeddedFont>
    <p:embeddedFont>
      <p:font typeface="Comfortaa Medium" pitchFamily="2" charset="0"/>
      <p:regular r:id="rId30"/>
      <p:bold r:id="rId31"/>
    </p:embeddedFont>
    <p:embeddedFont>
      <p:font typeface="Comfortaa SemiBold" pitchFamily="2" charset="0"/>
      <p:regular r:id="rId32"/>
      <p:bold r:id="rId33"/>
    </p:embeddedFont>
    <p:embeddedFont>
      <p:font typeface="Lexend" pitchFamily="2" charset="0"/>
      <p:regular r:id="rId34"/>
      <p:bold r:id="rId35"/>
    </p:embeddedFont>
    <p:embeddedFont>
      <p:font typeface="Maven Pro" pitchFamily="2" charset="0"/>
      <p:regular r:id="rId36"/>
      <p:bold r:id="rId37"/>
    </p:embeddedFont>
    <p:embeddedFont>
      <p:font typeface="Nunito" pitchFamily="2" charset="0"/>
      <p:regular r:id="rId38"/>
      <p:bold r:id="rId39"/>
      <p:italic r:id="rId40"/>
      <p:boldItalic r:id="rId41"/>
    </p:embeddedFont>
    <p:embeddedFont>
      <p:font typeface="Nunito Black" pitchFamily="2" charset="0"/>
      <p:bold r:id="rId42"/>
      <p:boldItalic r:id="rId43"/>
    </p:embeddedFont>
    <p:embeddedFont>
      <p:font typeface="Roboto Medium"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6FA774-CEE5-4264-A530-B171ED620571}">
  <a:tblStyle styleId="{C16FA774-CEE5-4264-A530-B171ED6205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766C93-FBB4-4132-A67C-895F1D94A53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notesMaster" Target="notesMasters/notesMaster1.xml" /><Relationship Id="rId39" Type="http://schemas.openxmlformats.org/officeDocument/2006/relationships/font" Target="fonts/font13.fntdata"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font" Target="fonts/font8.fntdata" /><Relationship Id="rId42" Type="http://schemas.openxmlformats.org/officeDocument/2006/relationships/font" Target="fonts/font16.fntdata" /><Relationship Id="rId47" Type="http://schemas.openxmlformats.org/officeDocument/2006/relationships/font" Target="fonts/font21.fntdata" /><Relationship Id="rId50"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font" Target="fonts/font7.fntdata" /><Relationship Id="rId38" Type="http://schemas.openxmlformats.org/officeDocument/2006/relationships/font" Target="fonts/font12.fntdata" /><Relationship Id="rId46" Type="http://schemas.openxmlformats.org/officeDocument/2006/relationships/font" Target="fonts/font20.fnt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font" Target="fonts/font3.fntdata" /><Relationship Id="rId41"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font" Target="fonts/font6.fntdata" /><Relationship Id="rId37" Type="http://schemas.openxmlformats.org/officeDocument/2006/relationships/font" Target="fonts/font11.fntdata" /><Relationship Id="rId40" Type="http://schemas.openxmlformats.org/officeDocument/2006/relationships/font" Target="fonts/font14.fntdata" /><Relationship Id="rId45" Type="http://schemas.openxmlformats.org/officeDocument/2006/relationships/font" Target="fonts/font19.fntdata"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font" Target="fonts/font2.fntdata" /><Relationship Id="rId36" Type="http://schemas.openxmlformats.org/officeDocument/2006/relationships/font" Target="fonts/font10.fntdata" /><Relationship Id="rId49"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font" Target="fonts/font5.fntdata" /><Relationship Id="rId44" Type="http://schemas.openxmlformats.org/officeDocument/2006/relationships/font" Target="fonts/font18.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font" Target="fonts/font1.fntdata" /><Relationship Id="rId30" Type="http://schemas.openxmlformats.org/officeDocument/2006/relationships/font" Target="fonts/font4.fntdata" /><Relationship Id="rId35" Type="http://schemas.openxmlformats.org/officeDocument/2006/relationships/font" Target="fonts/font9.fntdata" /><Relationship Id="rId43" Type="http://schemas.openxmlformats.org/officeDocument/2006/relationships/font" Target="fonts/font17.fntdata" /><Relationship Id="rId48"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7a6661cf39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7a6661cf3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7a75f32199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7a75f32199_0_14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7ab73e873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7ab73e87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7a75f32199_0_20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g27a75f32199_0_20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7a75f32199_0_2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g27a75f32199_0_23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7a75f32199_0_2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27a75f32199_0_25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7a75f32199_0_28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7a75f32199_0_2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7a75f32199_0_28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7a75f32199_0_2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40f0a7fd4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40f0a7fd4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7a75f32199_0_2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7a75f32199_0_2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40f0a7fb4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40f0a7fb4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7a6661cf39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7a6661cf39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7ab73e8739_0_8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7ab73e8739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7a75f32199_0_3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7a75f32199_0_3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7a75f32199_0_30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7a75f32199_0_3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1098d87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1098d87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7a75f321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7a75f321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7a75f32199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7a75f3219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a75f3219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7a75f3219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a75f32199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7a75f3219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7a75f32199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7a75f3219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7a75f32199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7a75f3219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7a75f32199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27a75f32199_0_6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60"/>
        <p:cNvGrpSpPr/>
        <p:nvPr/>
      </p:nvGrpSpPr>
      <p:grpSpPr>
        <a:xfrm>
          <a:off x="0" y="0"/>
          <a:ext cx="0" cy="0"/>
          <a:chOff x="0" y="0"/>
          <a:chExt cx="0" cy="0"/>
        </a:xfrm>
      </p:grpSpPr>
      <p:grpSp>
        <p:nvGrpSpPr>
          <p:cNvPr id="61" name="Google Shape;61;p15"/>
          <p:cNvGrpSpPr/>
          <p:nvPr/>
        </p:nvGrpSpPr>
        <p:grpSpPr>
          <a:xfrm>
            <a:off x="7343003" y="3409675"/>
            <a:ext cx="1691422" cy="1732548"/>
            <a:chOff x="7343003" y="3409675"/>
            <a:chExt cx="1691422" cy="1732548"/>
          </a:xfrm>
        </p:grpSpPr>
        <p:grpSp>
          <p:nvGrpSpPr>
            <p:cNvPr id="62" name="Google Shape;62;p15"/>
            <p:cNvGrpSpPr/>
            <p:nvPr/>
          </p:nvGrpSpPr>
          <p:grpSpPr>
            <a:xfrm>
              <a:off x="7343003" y="4453711"/>
              <a:ext cx="316800" cy="688512"/>
              <a:chOff x="7343003" y="4453711"/>
              <a:chExt cx="316800" cy="688512"/>
            </a:xfrm>
          </p:grpSpPr>
          <p:sp>
            <p:nvSpPr>
              <p:cNvPr id="63" name="Google Shape;63;p15"/>
              <p:cNvSpPr/>
              <p:nvPr/>
            </p:nvSpPr>
            <p:spPr>
              <a:xfrm>
                <a:off x="7343003"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a:off x="7343003"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15"/>
            <p:cNvGrpSpPr/>
            <p:nvPr/>
          </p:nvGrpSpPr>
          <p:grpSpPr>
            <a:xfrm>
              <a:off x="7801210" y="4105700"/>
              <a:ext cx="316800" cy="1036523"/>
              <a:chOff x="7801210" y="4105700"/>
              <a:chExt cx="316800" cy="1036523"/>
            </a:xfrm>
          </p:grpSpPr>
          <p:sp>
            <p:nvSpPr>
              <p:cNvPr id="66" name="Google Shape;66;p15"/>
              <p:cNvSpPr/>
              <p:nvPr/>
            </p:nvSpPr>
            <p:spPr>
              <a:xfrm>
                <a:off x="7801210"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7801210"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7801210"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15"/>
            <p:cNvGrpSpPr/>
            <p:nvPr/>
          </p:nvGrpSpPr>
          <p:grpSpPr>
            <a:xfrm>
              <a:off x="8259418" y="3757688"/>
              <a:ext cx="316800" cy="1384535"/>
              <a:chOff x="8259418" y="3757688"/>
              <a:chExt cx="316800" cy="1384535"/>
            </a:xfrm>
          </p:grpSpPr>
          <p:sp>
            <p:nvSpPr>
              <p:cNvPr id="70" name="Google Shape;70;p15"/>
              <p:cNvSpPr/>
              <p:nvPr/>
            </p:nvSpPr>
            <p:spPr>
              <a:xfrm>
                <a:off x="8259418"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8259418"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8259418"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8259418"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5"/>
            <p:cNvGrpSpPr/>
            <p:nvPr/>
          </p:nvGrpSpPr>
          <p:grpSpPr>
            <a:xfrm>
              <a:off x="8717625" y="3409675"/>
              <a:ext cx="316800" cy="1732548"/>
              <a:chOff x="8717625" y="3409675"/>
              <a:chExt cx="316800" cy="1732548"/>
            </a:xfrm>
          </p:grpSpPr>
          <p:sp>
            <p:nvSpPr>
              <p:cNvPr id="75" name="Google Shape;75;p15"/>
              <p:cNvSpPr/>
              <p:nvPr/>
            </p:nvSpPr>
            <p:spPr>
              <a:xfrm>
                <a:off x="8717625" y="4453711"/>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8717625" y="3757688"/>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8717625" y="410570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8717625" y="3409675"/>
                <a:ext cx="316800" cy="1732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8717625" y="4801723"/>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0" name="Google Shape;80;p15"/>
          <p:cNvGrpSpPr/>
          <p:nvPr/>
        </p:nvGrpSpPr>
        <p:grpSpPr>
          <a:xfrm>
            <a:off x="5043503" y="0"/>
            <a:ext cx="3814072" cy="3839102"/>
            <a:chOff x="5043503" y="0"/>
            <a:chExt cx="3814072" cy="3839102"/>
          </a:xfrm>
        </p:grpSpPr>
        <p:sp>
          <p:nvSpPr>
            <p:cNvPr id="81" name="Google Shape;81;p15"/>
            <p:cNvSpPr/>
            <p:nvPr/>
          </p:nvSpPr>
          <p:spPr>
            <a:xfrm>
              <a:off x="8460975" y="1817775"/>
              <a:ext cx="396600" cy="3966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rot="-9830444">
              <a:off x="6469759" y="3480727"/>
              <a:ext cx="320148" cy="32014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 name="Google Shape;83;p15"/>
            <p:cNvGrpSpPr/>
            <p:nvPr/>
          </p:nvGrpSpPr>
          <p:grpSpPr>
            <a:xfrm>
              <a:off x="7647815" y="2704283"/>
              <a:ext cx="635220" cy="635219"/>
              <a:chOff x="6725724" y="2701260"/>
              <a:chExt cx="1208101" cy="1208100"/>
            </a:xfrm>
          </p:grpSpPr>
          <p:sp>
            <p:nvSpPr>
              <p:cNvPr id="84" name="Google Shape;84;p15"/>
              <p:cNvSpPr/>
              <p:nvPr/>
            </p:nvSpPr>
            <p:spPr>
              <a:xfrm rot="5400000">
                <a:off x="6725725" y="2701260"/>
                <a:ext cx="1208100" cy="12081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rot="5400000">
                <a:off x="6725724" y="2701260"/>
                <a:ext cx="1208100" cy="1208100"/>
              </a:xfrm>
              <a:prstGeom prst="pie">
                <a:avLst>
                  <a:gd name="adj1" fmla="val 8244818"/>
                  <a:gd name="adj2" fmla="val 16246175"/>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rot="5400000">
                <a:off x="6954988" y="2930398"/>
                <a:ext cx="749700" cy="7497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 name="Google Shape;87;p15"/>
            <p:cNvSpPr/>
            <p:nvPr/>
          </p:nvSpPr>
          <p:spPr>
            <a:xfrm>
              <a:off x="8460975" y="1817775"/>
              <a:ext cx="396600" cy="396600"/>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15"/>
            <p:cNvGrpSpPr/>
            <p:nvPr/>
          </p:nvGrpSpPr>
          <p:grpSpPr>
            <a:xfrm>
              <a:off x="7952718" y="179238"/>
              <a:ext cx="873165" cy="873002"/>
              <a:chOff x="7754428" y="208725"/>
              <a:chExt cx="541800" cy="541800"/>
            </a:xfrm>
          </p:grpSpPr>
          <p:sp>
            <p:nvSpPr>
              <p:cNvPr id="89" name="Google Shape;89;p15"/>
              <p:cNvSpPr/>
              <p:nvPr/>
            </p:nvSpPr>
            <p:spPr>
              <a:xfrm rot="-8647347">
                <a:off x="7831319" y="285616"/>
                <a:ext cx="388018" cy="388018"/>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rot="-8647347">
                <a:off x="7831319" y="285616"/>
                <a:ext cx="388018" cy="388018"/>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 name="Google Shape;91;p15"/>
            <p:cNvSpPr/>
            <p:nvPr/>
          </p:nvSpPr>
          <p:spPr>
            <a:xfrm>
              <a:off x="5399840" y="356365"/>
              <a:ext cx="2577000" cy="257700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rot="2043858">
              <a:off x="5503813" y="460310"/>
              <a:ext cx="2369480" cy="2369480"/>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5399795" y="360281"/>
              <a:ext cx="2577000" cy="2577000"/>
            </a:xfrm>
            <a:prstGeom prst="pie">
              <a:avLst>
                <a:gd name="adj1" fmla="val 8801158"/>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5399795" y="356358"/>
              <a:ext cx="2577000" cy="2577000"/>
            </a:xfrm>
            <a:prstGeom prst="pie">
              <a:avLst>
                <a:gd name="adj1" fmla="val 1255410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rot="-9830444">
              <a:off x="6469759" y="3480726"/>
              <a:ext cx="320148" cy="320148"/>
            </a:xfrm>
            <a:prstGeom prst="pie">
              <a:avLst>
                <a:gd name="adj1" fmla="val 19376841"/>
                <a:gd name="adj2" fmla="val 1620000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5"/>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8" name="Google Shape;98;p15"/>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99" name="Google Shape;99;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grpSp>
        <p:nvGrpSpPr>
          <p:cNvPr id="101" name="Google Shape;101;p16"/>
          <p:cNvGrpSpPr/>
          <p:nvPr/>
        </p:nvGrpSpPr>
        <p:grpSpPr>
          <a:xfrm>
            <a:off x="625966" y="299376"/>
            <a:ext cx="999312" cy="999312"/>
            <a:chOff x="348199" y="179450"/>
            <a:chExt cx="1116300" cy="1116300"/>
          </a:xfrm>
        </p:grpSpPr>
        <p:sp>
          <p:nvSpPr>
            <p:cNvPr id="102" name="Google Shape;102;p16"/>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5" name="Google Shape;105;p16"/>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06" name="Google Shape;10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07"/>
        <p:cNvGrpSpPr/>
        <p:nvPr/>
      </p:nvGrpSpPr>
      <p:grpSpPr>
        <a:xfrm>
          <a:off x="0" y="0"/>
          <a:ext cx="0" cy="0"/>
          <a:chOff x="0" y="0"/>
          <a:chExt cx="0" cy="0"/>
        </a:xfrm>
      </p:grpSpPr>
      <p:grpSp>
        <p:nvGrpSpPr>
          <p:cNvPr id="108" name="Google Shape;108;p17"/>
          <p:cNvGrpSpPr/>
          <p:nvPr/>
        </p:nvGrpSpPr>
        <p:grpSpPr>
          <a:xfrm>
            <a:off x="146769" y="3406"/>
            <a:ext cx="1233214" cy="1384535"/>
            <a:chOff x="146769" y="3406"/>
            <a:chExt cx="1233214" cy="1384535"/>
          </a:xfrm>
        </p:grpSpPr>
        <p:grpSp>
          <p:nvGrpSpPr>
            <p:cNvPr id="109" name="Google Shape;109;p17"/>
            <p:cNvGrpSpPr/>
            <p:nvPr/>
          </p:nvGrpSpPr>
          <p:grpSpPr>
            <a:xfrm>
              <a:off x="1063183" y="3406"/>
              <a:ext cx="316800" cy="688513"/>
              <a:chOff x="1063183" y="3406"/>
              <a:chExt cx="316800" cy="688513"/>
            </a:xfrm>
          </p:grpSpPr>
          <p:sp>
            <p:nvSpPr>
              <p:cNvPr id="110" name="Google Shape;110;p17"/>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17"/>
            <p:cNvGrpSpPr/>
            <p:nvPr/>
          </p:nvGrpSpPr>
          <p:grpSpPr>
            <a:xfrm>
              <a:off x="604976" y="3406"/>
              <a:ext cx="316800" cy="1036524"/>
              <a:chOff x="604976" y="3406"/>
              <a:chExt cx="316800" cy="1036524"/>
            </a:xfrm>
          </p:grpSpPr>
          <p:sp>
            <p:nvSpPr>
              <p:cNvPr id="113" name="Google Shape;113;p17"/>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17"/>
            <p:cNvGrpSpPr/>
            <p:nvPr/>
          </p:nvGrpSpPr>
          <p:grpSpPr>
            <a:xfrm>
              <a:off x="146769" y="3406"/>
              <a:ext cx="316800" cy="1384535"/>
              <a:chOff x="146769" y="3406"/>
              <a:chExt cx="316800" cy="1384535"/>
            </a:xfrm>
          </p:grpSpPr>
          <p:sp>
            <p:nvSpPr>
              <p:cNvPr id="117" name="Google Shape;117;p17"/>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 name="Google Shape;121;p17"/>
          <p:cNvGrpSpPr/>
          <p:nvPr/>
        </p:nvGrpSpPr>
        <p:grpSpPr>
          <a:xfrm>
            <a:off x="6775084" y="2904008"/>
            <a:ext cx="2186147" cy="2239500"/>
            <a:chOff x="6775084" y="2904008"/>
            <a:chExt cx="2186147" cy="2239500"/>
          </a:xfrm>
        </p:grpSpPr>
        <p:grpSp>
          <p:nvGrpSpPr>
            <p:cNvPr id="122" name="Google Shape;122;p17"/>
            <p:cNvGrpSpPr/>
            <p:nvPr/>
          </p:nvGrpSpPr>
          <p:grpSpPr>
            <a:xfrm>
              <a:off x="6775084" y="4253708"/>
              <a:ext cx="409500" cy="889800"/>
              <a:chOff x="6775084" y="4253708"/>
              <a:chExt cx="409500" cy="889800"/>
            </a:xfrm>
          </p:grpSpPr>
          <p:sp>
            <p:nvSpPr>
              <p:cNvPr id="123" name="Google Shape;123;p17"/>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 name="Google Shape;125;p17"/>
            <p:cNvGrpSpPr/>
            <p:nvPr/>
          </p:nvGrpSpPr>
          <p:grpSpPr>
            <a:xfrm>
              <a:off x="7367299" y="3804008"/>
              <a:ext cx="409500" cy="1339500"/>
              <a:chOff x="7367299" y="3804008"/>
              <a:chExt cx="409500" cy="1339500"/>
            </a:xfrm>
          </p:grpSpPr>
          <p:sp>
            <p:nvSpPr>
              <p:cNvPr id="126" name="Google Shape;126;p17"/>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7"/>
            <p:cNvGrpSpPr/>
            <p:nvPr/>
          </p:nvGrpSpPr>
          <p:grpSpPr>
            <a:xfrm>
              <a:off x="7959516" y="3354008"/>
              <a:ext cx="409500" cy="1789500"/>
              <a:chOff x="7959516" y="3354008"/>
              <a:chExt cx="409500" cy="1789500"/>
            </a:xfrm>
          </p:grpSpPr>
          <p:sp>
            <p:nvSpPr>
              <p:cNvPr id="130" name="Google Shape;130;p17"/>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17"/>
            <p:cNvGrpSpPr/>
            <p:nvPr/>
          </p:nvGrpSpPr>
          <p:grpSpPr>
            <a:xfrm>
              <a:off x="8551731" y="2904008"/>
              <a:ext cx="409500" cy="2239500"/>
              <a:chOff x="8551731" y="2904008"/>
              <a:chExt cx="409500" cy="2239500"/>
            </a:xfrm>
          </p:grpSpPr>
          <p:sp>
            <p:nvSpPr>
              <p:cNvPr id="135" name="Google Shape;135;p1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7"/>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7"/>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0" name="Google Shape;140;p17"/>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41" name="Google Shape;141;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grpSp>
        <p:nvGrpSpPr>
          <p:cNvPr id="143" name="Google Shape;143;p18"/>
          <p:cNvGrpSpPr/>
          <p:nvPr/>
        </p:nvGrpSpPr>
        <p:grpSpPr>
          <a:xfrm>
            <a:off x="625966" y="299376"/>
            <a:ext cx="999312" cy="999312"/>
            <a:chOff x="348199" y="179450"/>
            <a:chExt cx="1116300" cy="1116300"/>
          </a:xfrm>
        </p:grpSpPr>
        <p:sp>
          <p:nvSpPr>
            <p:cNvPr id="144" name="Google Shape;144;p18"/>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8"/>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7" name="Google Shape;147;p18"/>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48" name="Google Shape;148;p18"/>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49" name="Google Shape;149;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1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5" name="Google Shape;155;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grpSp>
        <p:nvGrpSpPr>
          <p:cNvPr id="157" name="Google Shape;157;p20"/>
          <p:cNvGrpSpPr/>
          <p:nvPr/>
        </p:nvGrpSpPr>
        <p:grpSpPr>
          <a:xfrm>
            <a:off x="625966" y="299376"/>
            <a:ext cx="999312" cy="999312"/>
            <a:chOff x="348199" y="179450"/>
            <a:chExt cx="1116300" cy="1116300"/>
          </a:xfrm>
        </p:grpSpPr>
        <p:sp>
          <p:nvSpPr>
            <p:cNvPr id="158" name="Google Shape;158;p20"/>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0"/>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20"/>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1" name="Google Shape;161;p20"/>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62" name="Google Shape;162;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63"/>
        <p:cNvGrpSpPr/>
        <p:nvPr/>
      </p:nvGrpSpPr>
      <p:grpSpPr>
        <a:xfrm>
          <a:off x="0" y="0"/>
          <a:ext cx="0" cy="0"/>
          <a:chOff x="0" y="0"/>
          <a:chExt cx="0" cy="0"/>
        </a:xfrm>
      </p:grpSpPr>
      <p:grpSp>
        <p:nvGrpSpPr>
          <p:cNvPr id="164" name="Google Shape;164;p21"/>
          <p:cNvGrpSpPr/>
          <p:nvPr/>
        </p:nvGrpSpPr>
        <p:grpSpPr>
          <a:xfrm>
            <a:off x="6866714" y="1359"/>
            <a:ext cx="2267522" cy="2601638"/>
            <a:chOff x="6790514" y="1359"/>
            <a:chExt cx="2267522" cy="2601638"/>
          </a:xfrm>
        </p:grpSpPr>
        <p:grpSp>
          <p:nvGrpSpPr>
            <p:cNvPr id="165" name="Google Shape;165;p21"/>
            <p:cNvGrpSpPr/>
            <p:nvPr/>
          </p:nvGrpSpPr>
          <p:grpSpPr>
            <a:xfrm>
              <a:off x="7067536" y="1359"/>
              <a:ext cx="1990500" cy="1990200"/>
              <a:chOff x="7067536" y="1359"/>
              <a:chExt cx="1990500" cy="1990200"/>
            </a:xfrm>
          </p:grpSpPr>
          <p:sp>
            <p:nvSpPr>
              <p:cNvPr id="166" name="Google Shape;166;p21"/>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1"/>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1"/>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1"/>
            <p:cNvGrpSpPr/>
            <p:nvPr/>
          </p:nvGrpSpPr>
          <p:grpSpPr>
            <a:xfrm>
              <a:off x="8207126" y="1807997"/>
              <a:ext cx="795000" cy="795000"/>
              <a:chOff x="8207126" y="1807997"/>
              <a:chExt cx="795000" cy="795000"/>
            </a:xfrm>
          </p:grpSpPr>
          <p:sp>
            <p:nvSpPr>
              <p:cNvPr id="170" name="Google Shape;170;p21"/>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1"/>
            <p:cNvGrpSpPr/>
            <p:nvPr/>
          </p:nvGrpSpPr>
          <p:grpSpPr>
            <a:xfrm>
              <a:off x="6790514" y="118857"/>
              <a:ext cx="548700" cy="548700"/>
              <a:chOff x="6790514" y="118857"/>
              <a:chExt cx="548700" cy="548700"/>
            </a:xfrm>
          </p:grpSpPr>
          <p:sp>
            <p:nvSpPr>
              <p:cNvPr id="174" name="Google Shape;174;p21"/>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1"/>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 name="Google Shape;176;p21"/>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77" name="Google Shape;177;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8"/>
        <p:cNvGrpSpPr/>
        <p:nvPr/>
      </p:nvGrpSpPr>
      <p:grpSpPr>
        <a:xfrm>
          <a:off x="0" y="0"/>
          <a:ext cx="0" cy="0"/>
          <a:chOff x="0" y="0"/>
          <a:chExt cx="0" cy="0"/>
        </a:xfrm>
      </p:grpSpPr>
      <p:grpSp>
        <p:nvGrpSpPr>
          <p:cNvPr id="179" name="Google Shape;179;p22"/>
          <p:cNvGrpSpPr/>
          <p:nvPr/>
        </p:nvGrpSpPr>
        <p:grpSpPr>
          <a:xfrm>
            <a:off x="625966" y="299376"/>
            <a:ext cx="999312" cy="999312"/>
            <a:chOff x="348199" y="179450"/>
            <a:chExt cx="1116300" cy="1116300"/>
          </a:xfrm>
        </p:grpSpPr>
        <p:sp>
          <p:nvSpPr>
            <p:cNvPr id="180" name="Google Shape;180;p22"/>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2"/>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22"/>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3" name="Google Shape;183;p22"/>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84" name="Google Shape;184;p22"/>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0"/>
              </a:spcBef>
              <a:spcAft>
                <a:spcPts val="0"/>
              </a:spcAft>
              <a:buSzPts val="1100"/>
              <a:buChar char="○"/>
              <a:defRPr/>
            </a:lvl2pPr>
            <a:lvl3pPr marL="1371600" lvl="2" indent="-298450" algn="l" rtl="0">
              <a:lnSpc>
                <a:spcPct val="115000"/>
              </a:lnSpc>
              <a:spcBef>
                <a:spcPts val="0"/>
              </a:spcBef>
              <a:spcAft>
                <a:spcPts val="0"/>
              </a:spcAft>
              <a:buSzPts val="1100"/>
              <a:buChar char="■"/>
              <a:defRPr/>
            </a:lvl3pPr>
            <a:lvl4pPr marL="1828800" lvl="3" indent="-298450" algn="l" rtl="0">
              <a:lnSpc>
                <a:spcPct val="115000"/>
              </a:lnSpc>
              <a:spcBef>
                <a:spcPts val="0"/>
              </a:spcBef>
              <a:spcAft>
                <a:spcPts val="0"/>
              </a:spcAft>
              <a:buSzPts val="1100"/>
              <a:buChar char="●"/>
              <a:defRPr/>
            </a:lvl4pPr>
            <a:lvl5pPr marL="2286000" lvl="4" indent="-298450" algn="l" rtl="0">
              <a:lnSpc>
                <a:spcPct val="115000"/>
              </a:lnSpc>
              <a:spcBef>
                <a:spcPts val="0"/>
              </a:spcBef>
              <a:spcAft>
                <a:spcPts val="0"/>
              </a:spcAft>
              <a:buSzPts val="1100"/>
              <a:buChar char="○"/>
              <a:defRPr/>
            </a:lvl5pPr>
            <a:lvl6pPr marL="2743200" lvl="5" indent="-298450" algn="l" rtl="0">
              <a:lnSpc>
                <a:spcPct val="115000"/>
              </a:lnSpc>
              <a:spcBef>
                <a:spcPts val="0"/>
              </a:spcBef>
              <a:spcAft>
                <a:spcPts val="0"/>
              </a:spcAft>
              <a:buSzPts val="1100"/>
              <a:buChar char="■"/>
              <a:defRPr/>
            </a:lvl6pPr>
            <a:lvl7pPr marL="3200400" lvl="6" indent="-298450" algn="l" rtl="0">
              <a:lnSpc>
                <a:spcPct val="115000"/>
              </a:lnSpc>
              <a:spcBef>
                <a:spcPts val="0"/>
              </a:spcBef>
              <a:spcAft>
                <a:spcPts val="0"/>
              </a:spcAft>
              <a:buSzPts val="1100"/>
              <a:buChar char="●"/>
              <a:defRPr/>
            </a:lvl7pPr>
            <a:lvl8pPr marL="3657600" lvl="7" indent="-298450" algn="l" rtl="0">
              <a:lnSpc>
                <a:spcPct val="115000"/>
              </a:lnSpc>
              <a:spcBef>
                <a:spcPts val="0"/>
              </a:spcBef>
              <a:spcAft>
                <a:spcPts val="0"/>
              </a:spcAft>
              <a:buSzPts val="1100"/>
              <a:buChar char="○"/>
              <a:defRPr/>
            </a:lvl8pPr>
            <a:lvl9pPr marL="4114800" lvl="8" indent="-298450" algn="l" rtl="0">
              <a:lnSpc>
                <a:spcPct val="115000"/>
              </a:lnSpc>
              <a:spcBef>
                <a:spcPts val="0"/>
              </a:spcBef>
              <a:spcAft>
                <a:spcPts val="0"/>
              </a:spcAft>
              <a:buSzPts val="1100"/>
              <a:buChar char="■"/>
              <a:defRPr/>
            </a:lvl9pPr>
          </a:lstStyle>
          <a:p>
            <a:endParaRPr/>
          </a:p>
        </p:txBody>
      </p:sp>
      <p:sp>
        <p:nvSpPr>
          <p:cNvPr id="185" name="Google Shape;185;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grpSp>
        <p:nvGrpSpPr>
          <p:cNvPr id="187" name="Google Shape;187;p23"/>
          <p:cNvGrpSpPr/>
          <p:nvPr/>
        </p:nvGrpSpPr>
        <p:grpSpPr>
          <a:xfrm>
            <a:off x="713373" y="3847119"/>
            <a:ext cx="825392" cy="825392"/>
            <a:chOff x="348199" y="179450"/>
            <a:chExt cx="1116300" cy="1116300"/>
          </a:xfrm>
        </p:grpSpPr>
        <p:sp>
          <p:nvSpPr>
            <p:cNvPr id="188" name="Google Shape;188;p23"/>
            <p:cNvSpPr/>
            <p:nvPr/>
          </p:nvSpPr>
          <p:spPr>
            <a:xfrm rot="-5400000">
              <a:off x="574557" y="405788"/>
              <a:ext cx="663600" cy="6636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3"/>
            <p:cNvSpPr/>
            <p:nvPr/>
          </p:nvSpPr>
          <p:spPr>
            <a:xfrm rot="-5400000">
              <a:off x="348199" y="179450"/>
              <a:ext cx="1116300" cy="1116300"/>
            </a:xfrm>
            <a:prstGeom prst="pie">
              <a:avLst>
                <a:gd name="adj1" fmla="val 10792838"/>
                <a:gd name="adj2" fmla="val 16200000"/>
              </a:avLst>
            </a:prstGeom>
            <a:solidFill>
              <a:schemeClr val="dk2">
                <a:alpha val="121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 name="Google Shape;190;p23"/>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rtl="0">
              <a:lnSpc>
                <a:spcPct val="100000"/>
              </a:lnSpc>
              <a:spcBef>
                <a:spcPts val="0"/>
              </a:spcBef>
              <a:spcAft>
                <a:spcPts val="0"/>
              </a:spcAft>
              <a:buSzPts val="1300"/>
              <a:buNone/>
              <a:defRPr/>
            </a:lvl1pPr>
          </a:lstStyle>
          <a:p>
            <a:endParaRPr/>
          </a:p>
        </p:txBody>
      </p:sp>
      <p:sp>
        <p:nvSpPr>
          <p:cNvPr id="191" name="Google Shape;191;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92"/>
        <p:cNvGrpSpPr/>
        <p:nvPr/>
      </p:nvGrpSpPr>
      <p:grpSpPr>
        <a:xfrm>
          <a:off x="0" y="0"/>
          <a:ext cx="0" cy="0"/>
          <a:chOff x="0" y="0"/>
          <a:chExt cx="0" cy="0"/>
        </a:xfrm>
      </p:grpSpPr>
      <p:grpSp>
        <p:nvGrpSpPr>
          <p:cNvPr id="193" name="Google Shape;193;p24"/>
          <p:cNvGrpSpPr/>
          <p:nvPr/>
        </p:nvGrpSpPr>
        <p:grpSpPr>
          <a:xfrm>
            <a:off x="49" y="4099200"/>
            <a:ext cx="9144039" cy="1044300"/>
            <a:chOff x="49" y="4099200"/>
            <a:chExt cx="9144039" cy="1044300"/>
          </a:xfrm>
        </p:grpSpPr>
        <p:grpSp>
          <p:nvGrpSpPr>
            <p:cNvPr id="194" name="Google Shape;194;p24"/>
            <p:cNvGrpSpPr/>
            <p:nvPr/>
          </p:nvGrpSpPr>
          <p:grpSpPr>
            <a:xfrm>
              <a:off x="49" y="4309200"/>
              <a:ext cx="231622" cy="834300"/>
              <a:chOff x="2688737" y="4301380"/>
              <a:chExt cx="231900" cy="834300"/>
            </a:xfrm>
          </p:grpSpPr>
          <p:sp>
            <p:nvSpPr>
              <p:cNvPr id="195" name="Google Shape;195;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24"/>
            <p:cNvGrpSpPr/>
            <p:nvPr/>
          </p:nvGrpSpPr>
          <p:grpSpPr>
            <a:xfrm>
              <a:off x="371403" y="4099200"/>
              <a:ext cx="231622" cy="1044300"/>
              <a:chOff x="2688737" y="4091380"/>
              <a:chExt cx="231900" cy="1044300"/>
            </a:xfrm>
          </p:grpSpPr>
          <p:sp>
            <p:nvSpPr>
              <p:cNvPr id="200" name="Google Shape;200;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4"/>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24"/>
            <p:cNvGrpSpPr/>
            <p:nvPr/>
          </p:nvGrpSpPr>
          <p:grpSpPr>
            <a:xfrm>
              <a:off x="742758" y="4309200"/>
              <a:ext cx="231622" cy="834300"/>
              <a:chOff x="2688737" y="4301380"/>
              <a:chExt cx="231900" cy="834300"/>
            </a:xfrm>
          </p:grpSpPr>
          <p:sp>
            <p:nvSpPr>
              <p:cNvPr id="206" name="Google Shape;206;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4"/>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24"/>
            <p:cNvGrpSpPr/>
            <p:nvPr/>
          </p:nvGrpSpPr>
          <p:grpSpPr>
            <a:xfrm>
              <a:off x="1114112" y="4518900"/>
              <a:ext cx="231622" cy="624600"/>
              <a:chOff x="2688737" y="4511080"/>
              <a:chExt cx="231900" cy="624600"/>
            </a:xfrm>
          </p:grpSpPr>
          <p:sp>
            <p:nvSpPr>
              <p:cNvPr id="211" name="Google Shape;211;p2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4"/>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4"/>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 name="Google Shape;214;p24"/>
            <p:cNvGrpSpPr/>
            <p:nvPr/>
          </p:nvGrpSpPr>
          <p:grpSpPr>
            <a:xfrm>
              <a:off x="1856753" y="4099200"/>
              <a:ext cx="231600" cy="1044300"/>
              <a:chOff x="1856753" y="4099200"/>
              <a:chExt cx="231600" cy="1044300"/>
            </a:xfrm>
          </p:grpSpPr>
          <p:sp>
            <p:nvSpPr>
              <p:cNvPr id="215" name="Google Shape;215;p2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4"/>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4"/>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4"/>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4"/>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 name="Google Shape;220;p24"/>
            <p:cNvGrpSpPr/>
            <p:nvPr/>
          </p:nvGrpSpPr>
          <p:grpSpPr>
            <a:xfrm>
              <a:off x="2228107" y="4309200"/>
              <a:ext cx="231600" cy="834300"/>
              <a:chOff x="2228107" y="4309200"/>
              <a:chExt cx="231600" cy="834300"/>
            </a:xfrm>
          </p:grpSpPr>
          <p:sp>
            <p:nvSpPr>
              <p:cNvPr id="221" name="Google Shape;221;p24"/>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4"/>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4"/>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4"/>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24"/>
            <p:cNvGrpSpPr/>
            <p:nvPr/>
          </p:nvGrpSpPr>
          <p:grpSpPr>
            <a:xfrm>
              <a:off x="2599462" y="4518900"/>
              <a:ext cx="231600" cy="624600"/>
              <a:chOff x="2599462" y="4518900"/>
              <a:chExt cx="231600" cy="624600"/>
            </a:xfrm>
          </p:grpSpPr>
          <p:sp>
            <p:nvSpPr>
              <p:cNvPr id="226" name="Google Shape;226;p24"/>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4"/>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4"/>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24"/>
            <p:cNvGrpSpPr/>
            <p:nvPr/>
          </p:nvGrpSpPr>
          <p:grpSpPr>
            <a:xfrm>
              <a:off x="3342171" y="4099200"/>
              <a:ext cx="231600" cy="1044300"/>
              <a:chOff x="3342171" y="4099200"/>
              <a:chExt cx="231600" cy="1044300"/>
            </a:xfrm>
          </p:grpSpPr>
          <p:sp>
            <p:nvSpPr>
              <p:cNvPr id="230" name="Google Shape;230;p24"/>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4"/>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4"/>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4"/>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4"/>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24"/>
            <p:cNvGrpSpPr/>
            <p:nvPr/>
          </p:nvGrpSpPr>
          <p:grpSpPr>
            <a:xfrm>
              <a:off x="3713525" y="4309200"/>
              <a:ext cx="231600" cy="834300"/>
              <a:chOff x="3713525" y="4309200"/>
              <a:chExt cx="231600" cy="834300"/>
            </a:xfrm>
          </p:grpSpPr>
          <p:sp>
            <p:nvSpPr>
              <p:cNvPr id="236" name="Google Shape;236;p24"/>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4"/>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4"/>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4"/>
            <p:cNvGrpSpPr/>
            <p:nvPr/>
          </p:nvGrpSpPr>
          <p:grpSpPr>
            <a:xfrm>
              <a:off x="1485398" y="4309200"/>
              <a:ext cx="231600" cy="834300"/>
              <a:chOff x="1485398" y="4309200"/>
              <a:chExt cx="231600" cy="834300"/>
            </a:xfrm>
          </p:grpSpPr>
          <p:sp>
            <p:nvSpPr>
              <p:cNvPr id="241" name="Google Shape;241;p24"/>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4"/>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4"/>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24"/>
            <p:cNvGrpSpPr/>
            <p:nvPr/>
          </p:nvGrpSpPr>
          <p:grpSpPr>
            <a:xfrm>
              <a:off x="4084879" y="4518900"/>
              <a:ext cx="231600" cy="624600"/>
              <a:chOff x="4084879" y="4518900"/>
              <a:chExt cx="231600" cy="624600"/>
            </a:xfrm>
          </p:grpSpPr>
          <p:sp>
            <p:nvSpPr>
              <p:cNvPr id="246" name="Google Shape;246;p24"/>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4"/>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4"/>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24"/>
            <p:cNvGrpSpPr/>
            <p:nvPr/>
          </p:nvGrpSpPr>
          <p:grpSpPr>
            <a:xfrm>
              <a:off x="2970816" y="4309200"/>
              <a:ext cx="231600" cy="834300"/>
              <a:chOff x="2970816" y="4309200"/>
              <a:chExt cx="231600" cy="834300"/>
            </a:xfrm>
          </p:grpSpPr>
          <p:sp>
            <p:nvSpPr>
              <p:cNvPr id="250" name="Google Shape;250;p24"/>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4"/>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4"/>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4"/>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4"/>
            <p:cNvGrpSpPr/>
            <p:nvPr/>
          </p:nvGrpSpPr>
          <p:grpSpPr>
            <a:xfrm>
              <a:off x="4456234" y="4309200"/>
              <a:ext cx="231600" cy="834300"/>
              <a:chOff x="4456234" y="4309200"/>
              <a:chExt cx="231600" cy="834300"/>
            </a:xfrm>
          </p:grpSpPr>
          <p:sp>
            <p:nvSpPr>
              <p:cNvPr id="255" name="Google Shape;255;p2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4"/>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4"/>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4"/>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24"/>
            <p:cNvGrpSpPr/>
            <p:nvPr/>
          </p:nvGrpSpPr>
          <p:grpSpPr>
            <a:xfrm>
              <a:off x="4827588" y="4099200"/>
              <a:ext cx="231600" cy="1044300"/>
              <a:chOff x="4827588" y="4099200"/>
              <a:chExt cx="231600" cy="1044300"/>
            </a:xfrm>
          </p:grpSpPr>
          <p:sp>
            <p:nvSpPr>
              <p:cNvPr id="260" name="Google Shape;260;p24"/>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4"/>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4"/>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4"/>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4"/>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24"/>
            <p:cNvGrpSpPr/>
            <p:nvPr/>
          </p:nvGrpSpPr>
          <p:grpSpPr>
            <a:xfrm>
              <a:off x="5198943" y="4309200"/>
              <a:ext cx="231600" cy="834300"/>
              <a:chOff x="5198943" y="4309200"/>
              <a:chExt cx="231600" cy="834300"/>
            </a:xfrm>
          </p:grpSpPr>
          <p:sp>
            <p:nvSpPr>
              <p:cNvPr id="266" name="Google Shape;266;p24"/>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4"/>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4"/>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24"/>
            <p:cNvGrpSpPr/>
            <p:nvPr/>
          </p:nvGrpSpPr>
          <p:grpSpPr>
            <a:xfrm>
              <a:off x="5570297" y="4518900"/>
              <a:ext cx="231600" cy="624600"/>
              <a:chOff x="5570297" y="4518900"/>
              <a:chExt cx="231600" cy="624600"/>
            </a:xfrm>
          </p:grpSpPr>
          <p:sp>
            <p:nvSpPr>
              <p:cNvPr id="271" name="Google Shape;271;p24"/>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4"/>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4"/>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4" name="Google Shape;274;p24"/>
            <p:cNvGrpSpPr/>
            <p:nvPr/>
          </p:nvGrpSpPr>
          <p:grpSpPr>
            <a:xfrm>
              <a:off x="5941652" y="4309200"/>
              <a:ext cx="231600" cy="834300"/>
              <a:chOff x="5941652" y="4309200"/>
              <a:chExt cx="231600" cy="834300"/>
            </a:xfrm>
          </p:grpSpPr>
          <p:sp>
            <p:nvSpPr>
              <p:cNvPr id="275" name="Google Shape;275;p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4"/>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4"/>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4"/>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24"/>
            <p:cNvGrpSpPr/>
            <p:nvPr/>
          </p:nvGrpSpPr>
          <p:grpSpPr>
            <a:xfrm>
              <a:off x="6313006" y="4099200"/>
              <a:ext cx="231600" cy="1044300"/>
              <a:chOff x="6313006" y="4099200"/>
              <a:chExt cx="231600" cy="1044300"/>
            </a:xfrm>
          </p:grpSpPr>
          <p:sp>
            <p:nvSpPr>
              <p:cNvPr id="280" name="Google Shape;280;p24"/>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4"/>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4"/>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4"/>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4"/>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5" name="Google Shape;285;p24"/>
            <p:cNvGrpSpPr/>
            <p:nvPr/>
          </p:nvGrpSpPr>
          <p:grpSpPr>
            <a:xfrm>
              <a:off x="6684361" y="4309200"/>
              <a:ext cx="231600" cy="834300"/>
              <a:chOff x="6684361" y="4309200"/>
              <a:chExt cx="231600" cy="834300"/>
            </a:xfrm>
          </p:grpSpPr>
          <p:sp>
            <p:nvSpPr>
              <p:cNvPr id="286" name="Google Shape;286;p24"/>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4"/>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4"/>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4"/>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24"/>
            <p:cNvGrpSpPr/>
            <p:nvPr/>
          </p:nvGrpSpPr>
          <p:grpSpPr>
            <a:xfrm>
              <a:off x="7055715" y="4518900"/>
              <a:ext cx="231600" cy="624600"/>
              <a:chOff x="7055715" y="4518900"/>
              <a:chExt cx="231600" cy="624600"/>
            </a:xfrm>
          </p:grpSpPr>
          <p:sp>
            <p:nvSpPr>
              <p:cNvPr id="291" name="Google Shape;291;p24"/>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4"/>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4"/>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4" name="Google Shape;294;p24"/>
            <p:cNvGrpSpPr/>
            <p:nvPr/>
          </p:nvGrpSpPr>
          <p:grpSpPr>
            <a:xfrm>
              <a:off x="7798424" y="4099200"/>
              <a:ext cx="231600" cy="1044300"/>
              <a:chOff x="7798424" y="4099200"/>
              <a:chExt cx="231600" cy="1044300"/>
            </a:xfrm>
          </p:grpSpPr>
          <p:sp>
            <p:nvSpPr>
              <p:cNvPr id="295" name="Google Shape;295;p2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4"/>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4"/>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4"/>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4"/>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24"/>
            <p:cNvGrpSpPr/>
            <p:nvPr/>
          </p:nvGrpSpPr>
          <p:grpSpPr>
            <a:xfrm>
              <a:off x="8169779" y="4309200"/>
              <a:ext cx="231600" cy="834300"/>
              <a:chOff x="8169779" y="4309200"/>
              <a:chExt cx="231600" cy="834300"/>
            </a:xfrm>
          </p:grpSpPr>
          <p:sp>
            <p:nvSpPr>
              <p:cNvPr id="301" name="Google Shape;301;p24"/>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4"/>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4"/>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4"/>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5" name="Google Shape;305;p24"/>
            <p:cNvGrpSpPr/>
            <p:nvPr/>
          </p:nvGrpSpPr>
          <p:grpSpPr>
            <a:xfrm>
              <a:off x="7427070" y="4309200"/>
              <a:ext cx="231600" cy="834300"/>
              <a:chOff x="7427070" y="4309200"/>
              <a:chExt cx="231600" cy="834300"/>
            </a:xfrm>
          </p:grpSpPr>
          <p:sp>
            <p:nvSpPr>
              <p:cNvPr id="306" name="Google Shape;306;p24"/>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4"/>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4"/>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4"/>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0" name="Google Shape;310;p24"/>
            <p:cNvGrpSpPr/>
            <p:nvPr/>
          </p:nvGrpSpPr>
          <p:grpSpPr>
            <a:xfrm>
              <a:off x="8541133" y="4518900"/>
              <a:ext cx="231600" cy="624600"/>
              <a:chOff x="8541133" y="4518900"/>
              <a:chExt cx="231600" cy="624600"/>
            </a:xfrm>
          </p:grpSpPr>
          <p:sp>
            <p:nvSpPr>
              <p:cNvPr id="311" name="Google Shape;311;p24"/>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4"/>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4"/>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 name="Google Shape;314;p24"/>
            <p:cNvGrpSpPr/>
            <p:nvPr/>
          </p:nvGrpSpPr>
          <p:grpSpPr>
            <a:xfrm>
              <a:off x="8912488" y="4309200"/>
              <a:ext cx="231600" cy="834300"/>
              <a:chOff x="8912488" y="4309200"/>
              <a:chExt cx="231600" cy="834300"/>
            </a:xfrm>
          </p:grpSpPr>
          <p:sp>
            <p:nvSpPr>
              <p:cNvPr id="315" name="Google Shape;315;p2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4"/>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4"/>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4"/>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9" name="Google Shape;319;p24"/>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lt1"/>
              </a:buClr>
              <a:buSzPts val="8000"/>
              <a:buNone/>
              <a:defRPr sz="8000">
                <a:solidFill>
                  <a:schemeClr val="lt1"/>
                </a:solidFill>
              </a:defRPr>
            </a:lvl1pPr>
            <a:lvl2pPr lvl="1" algn="ctr" rtl="0">
              <a:lnSpc>
                <a:spcPct val="100000"/>
              </a:lnSpc>
              <a:spcBef>
                <a:spcPts val="0"/>
              </a:spcBef>
              <a:spcAft>
                <a:spcPts val="0"/>
              </a:spcAft>
              <a:buClr>
                <a:schemeClr val="lt1"/>
              </a:buClr>
              <a:buSzPts val="8000"/>
              <a:buNone/>
              <a:defRPr sz="8000">
                <a:solidFill>
                  <a:schemeClr val="lt1"/>
                </a:solidFill>
              </a:defRPr>
            </a:lvl2pPr>
            <a:lvl3pPr lvl="2" algn="ctr" rtl="0">
              <a:lnSpc>
                <a:spcPct val="100000"/>
              </a:lnSpc>
              <a:spcBef>
                <a:spcPts val="0"/>
              </a:spcBef>
              <a:spcAft>
                <a:spcPts val="0"/>
              </a:spcAft>
              <a:buClr>
                <a:schemeClr val="lt1"/>
              </a:buClr>
              <a:buSzPts val="8000"/>
              <a:buNone/>
              <a:defRPr sz="8000">
                <a:solidFill>
                  <a:schemeClr val="lt1"/>
                </a:solidFill>
              </a:defRPr>
            </a:lvl3pPr>
            <a:lvl4pPr lvl="3" algn="ctr" rtl="0">
              <a:lnSpc>
                <a:spcPct val="100000"/>
              </a:lnSpc>
              <a:spcBef>
                <a:spcPts val="0"/>
              </a:spcBef>
              <a:spcAft>
                <a:spcPts val="0"/>
              </a:spcAft>
              <a:buClr>
                <a:schemeClr val="lt1"/>
              </a:buClr>
              <a:buSzPts val="8000"/>
              <a:buNone/>
              <a:defRPr sz="8000">
                <a:solidFill>
                  <a:schemeClr val="lt1"/>
                </a:solidFill>
              </a:defRPr>
            </a:lvl4pPr>
            <a:lvl5pPr lvl="4" algn="ctr" rtl="0">
              <a:lnSpc>
                <a:spcPct val="100000"/>
              </a:lnSpc>
              <a:spcBef>
                <a:spcPts val="0"/>
              </a:spcBef>
              <a:spcAft>
                <a:spcPts val="0"/>
              </a:spcAft>
              <a:buClr>
                <a:schemeClr val="lt1"/>
              </a:buClr>
              <a:buSzPts val="8000"/>
              <a:buNone/>
              <a:defRPr sz="8000">
                <a:solidFill>
                  <a:schemeClr val="lt1"/>
                </a:solidFill>
              </a:defRPr>
            </a:lvl5pPr>
            <a:lvl6pPr lvl="5" algn="ctr" rtl="0">
              <a:lnSpc>
                <a:spcPct val="100000"/>
              </a:lnSpc>
              <a:spcBef>
                <a:spcPts val="0"/>
              </a:spcBef>
              <a:spcAft>
                <a:spcPts val="0"/>
              </a:spcAft>
              <a:buClr>
                <a:schemeClr val="lt1"/>
              </a:buClr>
              <a:buSzPts val="8000"/>
              <a:buNone/>
              <a:defRPr sz="8000">
                <a:solidFill>
                  <a:schemeClr val="lt1"/>
                </a:solidFill>
              </a:defRPr>
            </a:lvl6pPr>
            <a:lvl7pPr lvl="6" algn="ctr" rtl="0">
              <a:lnSpc>
                <a:spcPct val="100000"/>
              </a:lnSpc>
              <a:spcBef>
                <a:spcPts val="0"/>
              </a:spcBef>
              <a:spcAft>
                <a:spcPts val="0"/>
              </a:spcAft>
              <a:buClr>
                <a:schemeClr val="lt1"/>
              </a:buClr>
              <a:buSzPts val="8000"/>
              <a:buNone/>
              <a:defRPr sz="8000">
                <a:solidFill>
                  <a:schemeClr val="lt1"/>
                </a:solidFill>
              </a:defRPr>
            </a:lvl7pPr>
            <a:lvl8pPr lvl="7" algn="ctr" rtl="0">
              <a:lnSpc>
                <a:spcPct val="100000"/>
              </a:lnSpc>
              <a:spcBef>
                <a:spcPts val="0"/>
              </a:spcBef>
              <a:spcAft>
                <a:spcPts val="0"/>
              </a:spcAft>
              <a:buClr>
                <a:schemeClr val="lt1"/>
              </a:buClr>
              <a:buSzPts val="8000"/>
              <a:buNone/>
              <a:defRPr sz="8000">
                <a:solidFill>
                  <a:schemeClr val="lt1"/>
                </a:solidFill>
              </a:defRPr>
            </a:lvl8pPr>
            <a:lvl9pPr lvl="8" algn="ctr"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20" name="Google Shape;320;p24"/>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rtl="0">
              <a:lnSpc>
                <a:spcPct val="115000"/>
              </a:lnSpc>
              <a:spcBef>
                <a:spcPts val="0"/>
              </a:spcBef>
              <a:spcAft>
                <a:spcPts val="0"/>
              </a:spcAft>
              <a:buClr>
                <a:schemeClr val="lt1"/>
              </a:buClr>
              <a:buSzPts val="1300"/>
              <a:buChar char="●"/>
              <a:defRPr>
                <a:solidFill>
                  <a:schemeClr val="lt1"/>
                </a:solidFill>
              </a:defRPr>
            </a:lvl1pPr>
            <a:lvl2pPr marL="914400" lvl="1" indent="-298450" algn="ctr" rtl="0">
              <a:lnSpc>
                <a:spcPct val="115000"/>
              </a:lnSpc>
              <a:spcBef>
                <a:spcPts val="0"/>
              </a:spcBef>
              <a:spcAft>
                <a:spcPts val="0"/>
              </a:spcAft>
              <a:buClr>
                <a:schemeClr val="lt1"/>
              </a:buClr>
              <a:buSzPts val="1100"/>
              <a:buChar char="○"/>
              <a:defRPr>
                <a:solidFill>
                  <a:schemeClr val="lt1"/>
                </a:solidFill>
              </a:defRPr>
            </a:lvl2pPr>
            <a:lvl3pPr marL="1371600" lvl="2" indent="-298450" algn="ctr" rtl="0">
              <a:lnSpc>
                <a:spcPct val="115000"/>
              </a:lnSpc>
              <a:spcBef>
                <a:spcPts val="0"/>
              </a:spcBef>
              <a:spcAft>
                <a:spcPts val="0"/>
              </a:spcAft>
              <a:buClr>
                <a:schemeClr val="lt1"/>
              </a:buClr>
              <a:buSzPts val="1100"/>
              <a:buChar char="■"/>
              <a:defRPr>
                <a:solidFill>
                  <a:schemeClr val="lt1"/>
                </a:solidFill>
              </a:defRPr>
            </a:lvl3pPr>
            <a:lvl4pPr marL="1828800" lvl="3" indent="-298450" algn="ctr" rtl="0">
              <a:lnSpc>
                <a:spcPct val="115000"/>
              </a:lnSpc>
              <a:spcBef>
                <a:spcPts val="0"/>
              </a:spcBef>
              <a:spcAft>
                <a:spcPts val="0"/>
              </a:spcAft>
              <a:buClr>
                <a:schemeClr val="lt1"/>
              </a:buClr>
              <a:buSzPts val="1100"/>
              <a:buChar char="●"/>
              <a:defRPr>
                <a:solidFill>
                  <a:schemeClr val="lt1"/>
                </a:solidFill>
              </a:defRPr>
            </a:lvl4pPr>
            <a:lvl5pPr marL="2286000" lvl="4" indent="-298450" algn="ctr" rtl="0">
              <a:lnSpc>
                <a:spcPct val="115000"/>
              </a:lnSpc>
              <a:spcBef>
                <a:spcPts val="0"/>
              </a:spcBef>
              <a:spcAft>
                <a:spcPts val="0"/>
              </a:spcAft>
              <a:buClr>
                <a:schemeClr val="lt1"/>
              </a:buClr>
              <a:buSzPts val="1100"/>
              <a:buChar char="○"/>
              <a:defRPr>
                <a:solidFill>
                  <a:schemeClr val="lt1"/>
                </a:solidFill>
              </a:defRPr>
            </a:lvl5pPr>
            <a:lvl6pPr marL="2743200" lvl="5" indent="-298450" algn="ctr" rtl="0">
              <a:lnSpc>
                <a:spcPct val="115000"/>
              </a:lnSpc>
              <a:spcBef>
                <a:spcPts val="0"/>
              </a:spcBef>
              <a:spcAft>
                <a:spcPts val="0"/>
              </a:spcAft>
              <a:buClr>
                <a:schemeClr val="lt1"/>
              </a:buClr>
              <a:buSzPts val="1100"/>
              <a:buChar char="■"/>
              <a:defRPr>
                <a:solidFill>
                  <a:schemeClr val="lt1"/>
                </a:solidFill>
              </a:defRPr>
            </a:lvl6pPr>
            <a:lvl7pPr marL="3200400" lvl="6" indent="-298450" algn="ctr" rtl="0">
              <a:lnSpc>
                <a:spcPct val="115000"/>
              </a:lnSpc>
              <a:spcBef>
                <a:spcPts val="0"/>
              </a:spcBef>
              <a:spcAft>
                <a:spcPts val="0"/>
              </a:spcAft>
              <a:buClr>
                <a:schemeClr val="lt1"/>
              </a:buClr>
              <a:buSzPts val="1100"/>
              <a:buChar char="●"/>
              <a:defRPr>
                <a:solidFill>
                  <a:schemeClr val="lt1"/>
                </a:solidFill>
              </a:defRPr>
            </a:lvl7pPr>
            <a:lvl8pPr marL="3657600" lvl="7" indent="-298450" algn="ctr" rtl="0">
              <a:lnSpc>
                <a:spcPct val="115000"/>
              </a:lnSpc>
              <a:spcBef>
                <a:spcPts val="0"/>
              </a:spcBef>
              <a:spcAft>
                <a:spcPts val="0"/>
              </a:spcAft>
              <a:buClr>
                <a:schemeClr val="lt1"/>
              </a:buClr>
              <a:buSzPts val="1100"/>
              <a:buChar char="○"/>
              <a:defRPr>
                <a:solidFill>
                  <a:schemeClr val="lt1"/>
                </a:solidFill>
              </a:defRPr>
            </a:lvl8pPr>
            <a:lvl9pPr marL="4114800" lvl="8" indent="-298450" algn="ctr" rtl="0">
              <a:lnSpc>
                <a:spcPct val="115000"/>
              </a:lnSpc>
              <a:spcBef>
                <a:spcPts val="0"/>
              </a:spcBef>
              <a:spcAft>
                <a:spcPts val="0"/>
              </a:spcAft>
              <a:buClr>
                <a:schemeClr val="lt1"/>
              </a:buClr>
              <a:buSzPts val="1100"/>
              <a:buChar char="■"/>
              <a:defRPr>
                <a:solidFill>
                  <a:schemeClr val="lt1"/>
                </a:solidFill>
              </a:defRPr>
            </a:lvl9pPr>
          </a:lstStyle>
          <a:p>
            <a:endParaRPr/>
          </a:p>
        </p:txBody>
      </p:sp>
      <p:sp>
        <p:nvSpPr>
          <p:cNvPr id="321" name="Google Shape;321;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2"/>
        <p:cNvGrpSpPr/>
        <p:nvPr/>
      </p:nvGrpSpPr>
      <p:grpSpPr>
        <a:xfrm>
          <a:off x="0" y="0"/>
          <a:ext cx="0" cy="0"/>
          <a:chOff x="0" y="0"/>
          <a:chExt cx="0" cy="0"/>
        </a:xfrm>
      </p:grpSpPr>
      <p:sp>
        <p:nvSpPr>
          <p:cNvPr id="323" name="Google Shape;323;p2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58" name="Google Shape;58;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59" name="Google Shape;59;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8" Type="http://schemas.openxmlformats.org/officeDocument/2006/relationships/image" Target="../media/image6.jpg" /><Relationship Id="rId3" Type="http://schemas.openxmlformats.org/officeDocument/2006/relationships/image" Target="../media/image1.jpg" /><Relationship Id="rId7" Type="http://schemas.openxmlformats.org/officeDocument/2006/relationships/image" Target="../media/image5.jpg" /><Relationship Id="rId2" Type="http://schemas.openxmlformats.org/officeDocument/2006/relationships/notesSlide" Target="../notesSlides/notesSlide18.xml" /><Relationship Id="rId1" Type="http://schemas.openxmlformats.org/officeDocument/2006/relationships/slideLayout" Target="../slideLayouts/slideLayout3.xml" /><Relationship Id="rId6" Type="http://schemas.openxmlformats.org/officeDocument/2006/relationships/image" Target="../media/image4.jpg" /><Relationship Id="rId5" Type="http://schemas.openxmlformats.org/officeDocument/2006/relationships/image" Target="../media/image3.jpg" /><Relationship Id="rId4" Type="http://schemas.openxmlformats.org/officeDocument/2006/relationships/image" Target="../media/image2.png"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393675" y="322075"/>
            <a:ext cx="8520600" cy="94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a:t>
            </a:r>
            <a:r>
              <a:rPr lang="en" sz="3466" b="1">
                <a:solidFill>
                  <a:srgbClr val="000000"/>
                </a:solidFill>
              </a:rPr>
              <a:t>DESIGN THINKING- 22CDT21</a:t>
            </a:r>
            <a:endParaRPr sz="3466" b="1">
              <a:solidFill>
                <a:srgbClr val="000000"/>
              </a:solidFill>
            </a:endParaRPr>
          </a:p>
          <a:p>
            <a:pPr marL="0" lvl="0" indent="0" algn="l" rtl="0">
              <a:spcBef>
                <a:spcPts val="0"/>
              </a:spcBef>
              <a:spcAft>
                <a:spcPts val="0"/>
              </a:spcAft>
              <a:buNone/>
            </a:pPr>
            <a:r>
              <a:rPr lang="en"/>
              <a:t>                                      </a:t>
            </a:r>
            <a:r>
              <a:rPr lang="en" sz="3133" b="1">
                <a:solidFill>
                  <a:srgbClr val="FF0000"/>
                </a:solidFill>
                <a:highlight>
                  <a:schemeClr val="lt1"/>
                </a:highlight>
              </a:rPr>
              <a:t>TEAM-6</a:t>
            </a:r>
            <a:endParaRPr sz="3633" b="1">
              <a:solidFill>
                <a:srgbClr val="FF0000"/>
              </a:solidFill>
              <a:highlight>
                <a:schemeClr val="lt1"/>
              </a:highlight>
            </a:endParaRPr>
          </a:p>
          <a:p>
            <a:pPr marL="0" lvl="0" indent="0" algn="l" rtl="0">
              <a:spcBef>
                <a:spcPts val="0"/>
              </a:spcBef>
              <a:spcAft>
                <a:spcPts val="0"/>
              </a:spcAft>
              <a:buNone/>
            </a:pPr>
            <a:r>
              <a:rPr lang="en">
                <a:highlight>
                  <a:schemeClr val="lt1"/>
                </a:highlight>
              </a:rPr>
              <a:t>                  </a:t>
            </a:r>
            <a:r>
              <a:rPr lang="en" sz="3355" b="1">
                <a:solidFill>
                  <a:srgbClr val="FF0000"/>
                </a:solidFill>
                <a:highlight>
                  <a:schemeClr val="lt1"/>
                </a:highlight>
              </a:rPr>
              <a:t>VEHICLE PARKING SYSTEM</a:t>
            </a:r>
            <a:r>
              <a:rPr lang="en" sz="3355" b="1">
                <a:solidFill>
                  <a:srgbClr val="FF0000"/>
                </a:solidFill>
              </a:rPr>
              <a:t> </a:t>
            </a:r>
            <a:endParaRPr sz="3355" b="1">
              <a:solidFill>
                <a:srgbClr val="FF0000"/>
              </a:solidFill>
            </a:endParaRPr>
          </a:p>
          <a:p>
            <a:pPr marL="0" lvl="0" indent="0" algn="l" rtl="0">
              <a:spcBef>
                <a:spcPts val="0"/>
              </a:spcBef>
              <a:spcAft>
                <a:spcPts val="0"/>
              </a:spcAft>
              <a:buNone/>
            </a:pPr>
            <a:endParaRPr sz="3355" b="1">
              <a:solidFill>
                <a:srgbClr val="FF0000"/>
              </a:solidFill>
            </a:endParaRPr>
          </a:p>
        </p:txBody>
      </p:sp>
      <p:sp>
        <p:nvSpPr>
          <p:cNvPr id="329" name="Google Shape;329;p26"/>
          <p:cNvSpPr txBox="1">
            <a:spLocks noGrp="1"/>
          </p:cNvSpPr>
          <p:nvPr>
            <p:ph type="body" idx="1"/>
          </p:nvPr>
        </p:nvSpPr>
        <p:spPr>
          <a:xfrm>
            <a:off x="393675" y="1679650"/>
            <a:ext cx="8520600" cy="3147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                                  </a:t>
            </a:r>
            <a:endParaRPr/>
          </a:p>
          <a:p>
            <a:pPr marL="0" lvl="0" indent="0" algn="l" rtl="0">
              <a:spcBef>
                <a:spcPts val="1200"/>
              </a:spcBef>
              <a:spcAft>
                <a:spcPts val="0"/>
              </a:spcAft>
              <a:buNone/>
            </a:pPr>
            <a:r>
              <a:rPr lang="en" sz="2200" b="1">
                <a:solidFill>
                  <a:schemeClr val="dk1"/>
                </a:solidFill>
              </a:rPr>
              <a:t>                             TEAM 6  : FUTURE VISIONARIES</a:t>
            </a:r>
            <a:endParaRPr sz="2200" b="1">
              <a:solidFill>
                <a:schemeClr val="dk1"/>
              </a:solidFill>
            </a:endParaRPr>
          </a:p>
          <a:p>
            <a:pPr marL="4114800" lvl="0" indent="0" algn="l" rtl="0">
              <a:spcBef>
                <a:spcPts val="1200"/>
              </a:spcBef>
              <a:spcAft>
                <a:spcPts val="0"/>
              </a:spcAft>
              <a:buNone/>
            </a:pPr>
            <a:r>
              <a:rPr lang="en" b="1"/>
              <a:t>        </a:t>
            </a:r>
            <a:r>
              <a:rPr lang="en" sz="1174" b="1">
                <a:solidFill>
                  <a:srgbClr val="2D2D2D"/>
                </a:solidFill>
                <a:latin typeface="Comfortaa"/>
                <a:ea typeface="Comfortaa"/>
                <a:cs typeface="Comfortaa"/>
                <a:sym typeface="Comfortaa"/>
              </a:rPr>
              <a:t>TEAM MEMBERS:</a:t>
            </a:r>
            <a:endParaRPr sz="1174" b="1">
              <a:solidFill>
                <a:srgbClr val="2D2D2D"/>
              </a:solidFill>
              <a:latin typeface="Comfortaa"/>
              <a:ea typeface="Comfortaa"/>
              <a:cs typeface="Comfortaa"/>
              <a:sym typeface="Comfortaa"/>
            </a:endParaRPr>
          </a:p>
          <a:p>
            <a:pPr marL="4114800" lvl="0" indent="0" algn="l" rtl="0">
              <a:spcBef>
                <a:spcPts val="1200"/>
              </a:spcBef>
              <a:spcAft>
                <a:spcPts val="0"/>
              </a:spcAft>
              <a:buNone/>
            </a:pPr>
            <a:r>
              <a:rPr lang="en" sz="1174" b="1">
                <a:solidFill>
                  <a:srgbClr val="2D2D2D"/>
                </a:solidFill>
                <a:latin typeface="Comfortaa"/>
                <a:ea typeface="Comfortaa"/>
                <a:cs typeface="Comfortaa"/>
                <a:sym typeface="Comfortaa"/>
              </a:rPr>
              <a:t>                                     MALINI.R-22CSR115</a:t>
            </a:r>
            <a:endParaRPr sz="1174" b="1">
              <a:solidFill>
                <a:srgbClr val="2D2D2D"/>
              </a:solidFill>
              <a:latin typeface="Comfortaa"/>
              <a:ea typeface="Comfortaa"/>
              <a:cs typeface="Comfortaa"/>
              <a:sym typeface="Comfortaa"/>
            </a:endParaRPr>
          </a:p>
          <a:p>
            <a:pPr marL="4114800" lvl="0" indent="0" algn="l" rtl="0">
              <a:spcBef>
                <a:spcPts val="1200"/>
              </a:spcBef>
              <a:spcAft>
                <a:spcPts val="0"/>
              </a:spcAft>
              <a:buNone/>
            </a:pPr>
            <a:r>
              <a:rPr lang="en" sz="1174" b="1">
                <a:solidFill>
                  <a:srgbClr val="2D2D2D"/>
                </a:solidFill>
                <a:latin typeface="Comfortaa"/>
                <a:ea typeface="Comfortaa"/>
                <a:cs typeface="Comfortaa"/>
                <a:sym typeface="Comfortaa"/>
              </a:rPr>
              <a:t>                                     JAYAVARDHINI.R-22CSR082</a:t>
            </a:r>
            <a:endParaRPr sz="1174" b="1">
              <a:solidFill>
                <a:srgbClr val="2D2D2D"/>
              </a:solidFill>
              <a:latin typeface="Comfortaa"/>
              <a:ea typeface="Comfortaa"/>
              <a:cs typeface="Comfortaa"/>
              <a:sym typeface="Comfortaa"/>
            </a:endParaRPr>
          </a:p>
          <a:p>
            <a:pPr marL="4114800" lvl="0" indent="0" algn="l" rtl="0">
              <a:spcBef>
                <a:spcPts val="1200"/>
              </a:spcBef>
              <a:spcAft>
                <a:spcPts val="0"/>
              </a:spcAft>
              <a:buNone/>
            </a:pPr>
            <a:r>
              <a:rPr lang="en" sz="1174" b="1">
                <a:solidFill>
                  <a:srgbClr val="2D2D2D"/>
                </a:solidFill>
                <a:latin typeface="Comfortaa"/>
                <a:ea typeface="Comfortaa"/>
                <a:cs typeface="Comfortaa"/>
                <a:sym typeface="Comfortaa"/>
              </a:rPr>
              <a:t>                                     KOWSALYA.D-22CSR103</a:t>
            </a:r>
            <a:endParaRPr sz="1174" b="1">
              <a:solidFill>
                <a:srgbClr val="2D2D2D"/>
              </a:solidFill>
              <a:latin typeface="Comfortaa"/>
              <a:ea typeface="Comfortaa"/>
              <a:cs typeface="Comfortaa"/>
              <a:sym typeface="Comfortaa"/>
            </a:endParaRPr>
          </a:p>
          <a:p>
            <a:pPr marL="4114800" lvl="0" indent="0" algn="l" rtl="0">
              <a:spcBef>
                <a:spcPts val="1200"/>
              </a:spcBef>
              <a:spcAft>
                <a:spcPts val="0"/>
              </a:spcAft>
              <a:buNone/>
            </a:pPr>
            <a:r>
              <a:rPr lang="en" sz="1174" b="1">
                <a:solidFill>
                  <a:srgbClr val="2D2D2D"/>
                </a:solidFill>
                <a:latin typeface="Comfortaa"/>
                <a:ea typeface="Comfortaa"/>
                <a:cs typeface="Comfortaa"/>
                <a:sym typeface="Comfortaa"/>
              </a:rPr>
              <a:t>                                     KAJOL SUSHMITHA.K-22CSR084</a:t>
            </a:r>
            <a:endParaRPr sz="1174" b="1">
              <a:solidFill>
                <a:srgbClr val="2D2D2D"/>
              </a:solidFill>
              <a:latin typeface="Comfortaa"/>
              <a:ea typeface="Comfortaa"/>
              <a:cs typeface="Comfortaa"/>
              <a:sym typeface="Comfortaa"/>
            </a:endParaRPr>
          </a:p>
          <a:p>
            <a:pPr marL="4114800" lvl="0" indent="0" algn="l" rtl="0">
              <a:spcBef>
                <a:spcPts val="1200"/>
              </a:spcBef>
              <a:spcAft>
                <a:spcPts val="0"/>
              </a:spcAft>
              <a:buNone/>
            </a:pPr>
            <a:r>
              <a:rPr lang="en" sz="1174" b="1">
                <a:solidFill>
                  <a:srgbClr val="2D2D2D"/>
                </a:solidFill>
                <a:latin typeface="Comfortaa"/>
                <a:ea typeface="Comfortaa"/>
                <a:cs typeface="Comfortaa"/>
                <a:sym typeface="Comfortaa"/>
              </a:rPr>
              <a:t>                                     MADHUVANTHI.M-22CSR110</a:t>
            </a:r>
            <a:endParaRPr sz="1174" b="1">
              <a:solidFill>
                <a:srgbClr val="2D2D2D"/>
              </a:solidFill>
              <a:latin typeface="Comfortaa"/>
              <a:ea typeface="Comfortaa"/>
              <a:cs typeface="Comfortaa"/>
              <a:sym typeface="Comfortaa"/>
            </a:endParaRPr>
          </a:p>
          <a:p>
            <a:pPr marL="4114800" lvl="0" indent="0" algn="l" rtl="0">
              <a:spcBef>
                <a:spcPts val="1200"/>
              </a:spcBef>
              <a:spcAft>
                <a:spcPts val="1200"/>
              </a:spcAft>
              <a:buNone/>
            </a:pPr>
            <a:r>
              <a:rPr lang="en" sz="1174" b="1">
                <a:solidFill>
                  <a:srgbClr val="2D2D2D"/>
                </a:solidFill>
                <a:latin typeface="Comfortaa"/>
                <a:ea typeface="Comfortaa"/>
                <a:cs typeface="Comfortaa"/>
                <a:sym typeface="Comfortaa"/>
              </a:rPr>
              <a:t>                                     KOKILA DEVI.P-22CSR102</a:t>
            </a:r>
            <a:endParaRPr sz="1174" b="1">
              <a:solidFill>
                <a:srgbClr val="2D2D2D"/>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5"/>
          <p:cNvSpPr txBox="1">
            <a:spLocks noGrp="1"/>
          </p:cNvSpPr>
          <p:nvPr>
            <p:ph type="title"/>
          </p:nvPr>
        </p:nvSpPr>
        <p:spPr>
          <a:xfrm>
            <a:off x="819150" y="89650"/>
            <a:ext cx="7505700" cy="48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900">
                <a:solidFill>
                  <a:srgbClr val="FF0000"/>
                </a:solidFill>
                <a:latin typeface="Comfortaa"/>
                <a:ea typeface="Comfortaa"/>
                <a:cs typeface="Comfortaa"/>
                <a:sym typeface="Comfortaa"/>
              </a:rPr>
              <a:t>T 7</a:t>
            </a:r>
            <a:r>
              <a:rPr lang="en" sz="1900">
                <a:latin typeface="Comfortaa"/>
                <a:ea typeface="Comfortaa"/>
                <a:cs typeface="Comfortaa"/>
                <a:sym typeface="Comfortaa"/>
              </a:rPr>
              <a:t>:</a:t>
            </a:r>
            <a:r>
              <a:rPr lang="en" sz="1900">
                <a:solidFill>
                  <a:srgbClr val="000000"/>
                </a:solidFill>
                <a:latin typeface="Comfortaa"/>
                <a:ea typeface="Comfortaa"/>
                <a:cs typeface="Comfortaa"/>
                <a:sym typeface="Comfortaa"/>
              </a:rPr>
              <a:t>EMPATHY MAP-TO GENERATE  INTERVIEW QUESTION</a:t>
            </a:r>
            <a:endParaRPr sz="1900">
              <a:solidFill>
                <a:srgbClr val="000000"/>
              </a:solidFill>
              <a:latin typeface="Comfortaa"/>
              <a:ea typeface="Comfortaa"/>
              <a:cs typeface="Comfortaa"/>
              <a:sym typeface="Comfortaa"/>
            </a:endParaRPr>
          </a:p>
        </p:txBody>
      </p:sp>
      <p:sp>
        <p:nvSpPr>
          <p:cNvPr id="412" name="Google Shape;412;p3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a:t>
            </a:r>
            <a:endParaRPr/>
          </a:p>
        </p:txBody>
      </p:sp>
      <p:graphicFrame>
        <p:nvGraphicFramePr>
          <p:cNvPr id="413" name="Google Shape;413;p35"/>
          <p:cNvGraphicFramePr/>
          <p:nvPr/>
        </p:nvGraphicFramePr>
        <p:xfrm>
          <a:off x="18700" y="445750"/>
          <a:ext cx="3000000" cy="3000000"/>
        </p:xfrm>
        <a:graphic>
          <a:graphicData uri="http://schemas.openxmlformats.org/drawingml/2006/table">
            <a:tbl>
              <a:tblPr>
                <a:noFill/>
                <a:tableStyleId>{02766C93-FBB4-4132-A67C-895F1D94A536}</a:tableStyleId>
              </a:tblPr>
              <a:tblGrid>
                <a:gridCol w="2312050">
                  <a:extLst>
                    <a:ext uri="{9D8B030D-6E8A-4147-A177-3AD203B41FA5}">
                      <a16:colId xmlns:a16="http://schemas.microsoft.com/office/drawing/2014/main" val="20000"/>
                    </a:ext>
                  </a:extLst>
                </a:gridCol>
                <a:gridCol w="2263125">
                  <a:extLst>
                    <a:ext uri="{9D8B030D-6E8A-4147-A177-3AD203B41FA5}">
                      <a16:colId xmlns:a16="http://schemas.microsoft.com/office/drawing/2014/main" val="20001"/>
                    </a:ext>
                  </a:extLst>
                </a:gridCol>
                <a:gridCol w="2282825">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2855200">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does user hear from others?</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 friend and family say?</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Who influence the user and how?</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communication channels are influential?</a:t>
                      </a:r>
                      <a:endParaRPr sz="14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does the user think &amp; feel?</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is really important to the user?</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drives the user?</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worries the user?</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are user’s aspiration?</a:t>
                      </a:r>
                      <a:endParaRPr sz="14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does user see?</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does it look like?</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Who surrounds the user?</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Who are the user’s friend?</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problem does the user encounter?</a:t>
                      </a:r>
                      <a:endParaRPr sz="14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does the user say?do?</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is the user attitude?</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could the user be telling others?</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Are there conflicts between what the user say/do and truly think &amp; feel? </a:t>
                      </a:r>
                      <a:endParaRPr sz="1400" b="1" u="none" strike="noStrike" cap="none">
                        <a:solidFill>
                          <a:srgbClr val="2D2D2D"/>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1884900">
                <a:tc>
                  <a:txBody>
                    <a:bodyPr/>
                    <a:lstStyle/>
                    <a:p>
                      <a:pPr marL="0" marR="0" lvl="0" indent="0" algn="l" rtl="0">
                        <a:lnSpc>
                          <a:spcPct val="100000"/>
                        </a:lnSpc>
                        <a:spcBef>
                          <a:spcPts val="0"/>
                        </a:spcBef>
                        <a:spcAft>
                          <a:spcPts val="0"/>
                        </a:spcAft>
                        <a:buClr>
                          <a:srgbClr val="000000"/>
                        </a:buClr>
                        <a:buSzPts val="2700"/>
                        <a:buFont typeface="Arial"/>
                        <a:buNone/>
                      </a:pPr>
                      <a:r>
                        <a:rPr lang="en" sz="2700" b="1" u="none" strike="noStrike" cap="none">
                          <a:solidFill>
                            <a:srgbClr val="2D2D2D"/>
                          </a:solidFill>
                          <a:latin typeface="Comfortaa"/>
                          <a:ea typeface="Comfortaa"/>
                          <a:cs typeface="Comfortaa"/>
                          <a:sym typeface="Comfortaa"/>
                        </a:rPr>
                        <a:t>   </a:t>
                      </a:r>
                      <a:r>
                        <a:rPr lang="en" sz="2200" b="1" u="none" strike="noStrike" cap="none">
                          <a:solidFill>
                            <a:srgbClr val="2D2D2D"/>
                          </a:solidFill>
                          <a:latin typeface="Comfortaa"/>
                          <a:ea typeface="Comfortaa"/>
                          <a:cs typeface="Comfortaa"/>
                          <a:sym typeface="Comfortaa"/>
                        </a:rPr>
                        <a:t>PAIN?</a:t>
                      </a:r>
                      <a:endParaRPr sz="2200" b="1" u="none" strike="noStrike" cap="none">
                        <a:solidFill>
                          <a:srgbClr val="2D2D2D"/>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2400"/>
                        <a:buFont typeface="Arial"/>
                        <a:buNone/>
                      </a:pPr>
                      <a:r>
                        <a:rPr lang="en" sz="1800" b="1" u="none" strike="noStrike" cap="none">
                          <a:solidFill>
                            <a:srgbClr val="2D2D2D"/>
                          </a:solidFill>
                          <a:latin typeface="Comfortaa"/>
                          <a:ea typeface="Comfortaa"/>
                          <a:cs typeface="Comfortaa"/>
                          <a:sym typeface="Comfortaa"/>
                        </a:rPr>
                        <a:t>For fitting the sensor for each slot</a:t>
                      </a:r>
                      <a:endParaRPr sz="18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barrier and challenges does the user face?</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are the user’s frustrations?</a:t>
                      </a:r>
                      <a:endParaRPr sz="14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2700"/>
                        <a:buFont typeface="Arial"/>
                        <a:buNone/>
                      </a:pPr>
                      <a:r>
                        <a:rPr lang="en" sz="2700" b="1" u="none" strike="noStrike" cap="none">
                          <a:solidFill>
                            <a:srgbClr val="2D2D2D"/>
                          </a:solidFill>
                          <a:latin typeface="Comfortaa"/>
                          <a:ea typeface="Comfortaa"/>
                          <a:cs typeface="Comfortaa"/>
                          <a:sym typeface="Comfortaa"/>
                        </a:rPr>
                        <a:t>     </a:t>
                      </a:r>
                      <a:r>
                        <a:rPr lang="en" sz="2000" b="1" u="none" strike="noStrike" cap="none">
                          <a:solidFill>
                            <a:srgbClr val="2D2D2D"/>
                          </a:solidFill>
                          <a:latin typeface="Comfortaa"/>
                          <a:ea typeface="Comfortaa"/>
                          <a:cs typeface="Comfortaa"/>
                          <a:sym typeface="Comfortaa"/>
                        </a:rPr>
                        <a:t>GAIN?</a:t>
                      </a:r>
                      <a:endParaRPr sz="2000" b="1" u="none" strike="noStrike" cap="none">
                        <a:solidFill>
                          <a:srgbClr val="2D2D2D"/>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2700"/>
                        <a:buFont typeface="Arial"/>
                        <a:buNone/>
                      </a:pPr>
                      <a:r>
                        <a:rPr lang="en" sz="1800" b="1">
                          <a:solidFill>
                            <a:srgbClr val="2D2D2D"/>
                          </a:solidFill>
                          <a:latin typeface="Comfortaa"/>
                          <a:ea typeface="Comfortaa"/>
                          <a:cs typeface="Comfortaa"/>
                          <a:sym typeface="Comfortaa"/>
                        </a:rPr>
                        <a:t>Easy to find the parking slots and it reduces time.</a:t>
                      </a:r>
                      <a:endParaRPr sz="1800" b="1" u="none" strike="noStrike" cap="none">
                        <a:solidFill>
                          <a:srgbClr val="2D2D2D"/>
                        </a:solidFill>
                        <a:latin typeface="Comfortaa"/>
                        <a:ea typeface="Comfortaa"/>
                        <a:cs typeface="Comfortaa"/>
                        <a:sym typeface="Comfortaa"/>
                      </a:endParaRPr>
                    </a:p>
                  </a:txBody>
                  <a:tcPr marL="91425" marR="91425" marT="91425" marB="91425"/>
                </a:tc>
                <a:tc>
                  <a:txBody>
                    <a:bodyPr/>
                    <a:lstStyle/>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makes user happy or satisfied?</a:t>
                      </a:r>
                      <a:endParaRPr sz="1400" b="1" u="none" strike="noStrike" cap="none">
                        <a:solidFill>
                          <a:srgbClr val="2D2D2D"/>
                        </a:solidFill>
                        <a:latin typeface="Comfortaa"/>
                        <a:ea typeface="Comfortaa"/>
                        <a:cs typeface="Comfortaa"/>
                        <a:sym typeface="Comfortaa"/>
                      </a:endParaRPr>
                    </a:p>
                    <a:p>
                      <a:pPr marL="457200" marR="0" lvl="0" indent="-317500" algn="l" rtl="0">
                        <a:lnSpc>
                          <a:spcPct val="100000"/>
                        </a:lnSpc>
                        <a:spcBef>
                          <a:spcPts val="0"/>
                        </a:spcBef>
                        <a:spcAft>
                          <a:spcPts val="0"/>
                        </a:spcAft>
                        <a:buClr>
                          <a:srgbClr val="2D2D2D"/>
                        </a:buClr>
                        <a:buSzPts val="1400"/>
                        <a:buFont typeface="Comfortaa"/>
                        <a:buChar char="❖"/>
                      </a:pPr>
                      <a:r>
                        <a:rPr lang="en" sz="1400" b="1" u="none" strike="noStrike" cap="none">
                          <a:solidFill>
                            <a:srgbClr val="2D2D2D"/>
                          </a:solidFill>
                          <a:latin typeface="Comfortaa"/>
                          <a:ea typeface="Comfortaa"/>
                          <a:cs typeface="Comfortaa"/>
                          <a:sym typeface="Comfortaa"/>
                        </a:rPr>
                        <a:t>What gives user motivation?</a:t>
                      </a:r>
                      <a:endParaRPr sz="1400" b="1" u="none" strike="noStrike" cap="none">
                        <a:solidFill>
                          <a:srgbClr val="2D2D2D"/>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6"/>
          <p:cNvSpPr txBox="1">
            <a:spLocks noGrp="1"/>
          </p:cNvSpPr>
          <p:nvPr>
            <p:ph type="title"/>
          </p:nvPr>
        </p:nvSpPr>
        <p:spPr>
          <a:xfrm>
            <a:off x="1003850" y="188850"/>
            <a:ext cx="7330500" cy="71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F0000"/>
                </a:solidFill>
                <a:latin typeface="Comfortaa"/>
                <a:ea typeface="Comfortaa"/>
                <a:cs typeface="Comfortaa"/>
                <a:sym typeface="Comfortaa"/>
              </a:rPr>
              <a:t>T 8 :</a:t>
            </a:r>
            <a:r>
              <a:rPr lang="en">
                <a:solidFill>
                  <a:srgbClr val="2D2D2D"/>
                </a:solidFill>
                <a:latin typeface="Comfortaa"/>
                <a:ea typeface="Comfortaa"/>
                <a:cs typeface="Comfortaa"/>
                <a:sym typeface="Comfortaa"/>
              </a:rPr>
              <a:t>JOURNEY MAP (interview questions.)</a:t>
            </a:r>
            <a:r>
              <a:rPr lang="en">
                <a:solidFill>
                  <a:srgbClr val="FF0000"/>
                </a:solidFill>
                <a:latin typeface="Comfortaa"/>
                <a:ea typeface="Comfortaa"/>
                <a:cs typeface="Comfortaa"/>
                <a:sym typeface="Comfortaa"/>
              </a:rPr>
              <a:t> </a:t>
            </a:r>
            <a:endParaRPr>
              <a:solidFill>
                <a:srgbClr val="FF0000"/>
              </a:solidFill>
              <a:latin typeface="Comfortaa"/>
              <a:ea typeface="Comfortaa"/>
              <a:cs typeface="Comfortaa"/>
              <a:sym typeface="Comfortaa"/>
            </a:endParaRPr>
          </a:p>
        </p:txBody>
      </p:sp>
      <p:sp>
        <p:nvSpPr>
          <p:cNvPr id="419" name="Google Shape;419;p36"/>
          <p:cNvSpPr txBox="1">
            <a:spLocks noGrp="1"/>
          </p:cNvSpPr>
          <p:nvPr>
            <p:ph type="body" idx="1"/>
          </p:nvPr>
        </p:nvSpPr>
        <p:spPr>
          <a:xfrm>
            <a:off x="1255425" y="17613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
        <p:nvSpPr>
          <p:cNvPr id="420" name="Google Shape;420;p36"/>
          <p:cNvSpPr/>
          <p:nvPr/>
        </p:nvSpPr>
        <p:spPr>
          <a:xfrm>
            <a:off x="666400" y="1158450"/>
            <a:ext cx="1789500" cy="1159200"/>
          </a:xfrm>
          <a:prstGeom prst="flowChartAlternateProcess">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realizes the need for parking (e.g., arriving at a destination, looking for parking).</a:t>
            </a:r>
            <a:endParaRPr b="1">
              <a:latin typeface="Comfortaa"/>
              <a:ea typeface="Comfortaa"/>
              <a:cs typeface="Comfortaa"/>
              <a:sym typeface="Comfortaa"/>
            </a:endParaRPr>
          </a:p>
        </p:txBody>
      </p:sp>
      <p:sp>
        <p:nvSpPr>
          <p:cNvPr id="421" name="Google Shape;421;p36"/>
          <p:cNvSpPr/>
          <p:nvPr/>
        </p:nvSpPr>
        <p:spPr>
          <a:xfrm>
            <a:off x="3063600" y="1231325"/>
            <a:ext cx="1665600" cy="11019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sees signage for the parking system, app, or website.</a:t>
            </a:r>
            <a:endParaRPr b="1">
              <a:latin typeface="Comfortaa"/>
              <a:ea typeface="Comfortaa"/>
              <a:cs typeface="Comfortaa"/>
              <a:sym typeface="Comfortaa"/>
            </a:endParaRPr>
          </a:p>
        </p:txBody>
      </p:sp>
      <p:sp>
        <p:nvSpPr>
          <p:cNvPr id="422" name="Google Shape;422;p36"/>
          <p:cNvSpPr/>
          <p:nvPr/>
        </p:nvSpPr>
        <p:spPr>
          <a:xfrm>
            <a:off x="5303325" y="1209725"/>
            <a:ext cx="1789500" cy="10344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accesses the parking system's app/website for information.</a:t>
            </a:r>
            <a:endParaRPr b="1">
              <a:latin typeface="Comfortaa"/>
              <a:ea typeface="Comfortaa"/>
              <a:cs typeface="Comfortaa"/>
              <a:sym typeface="Comfortaa"/>
            </a:endParaRPr>
          </a:p>
        </p:txBody>
      </p:sp>
      <p:sp>
        <p:nvSpPr>
          <p:cNvPr id="423" name="Google Shape;423;p36"/>
          <p:cNvSpPr/>
          <p:nvPr/>
        </p:nvSpPr>
        <p:spPr>
          <a:xfrm>
            <a:off x="587500" y="2571750"/>
            <a:ext cx="1857000" cy="1034400"/>
          </a:xfrm>
          <a:prstGeom prst="roundRect">
            <a:avLst>
              <a:gd name="adj" fmla="val 16667"/>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navigates within the parking facility to find an available spot.</a:t>
            </a:r>
            <a:endParaRPr b="1">
              <a:latin typeface="Comfortaa"/>
              <a:ea typeface="Comfortaa"/>
              <a:cs typeface="Comfortaa"/>
              <a:sym typeface="Comfortaa"/>
            </a:endParaRPr>
          </a:p>
        </p:txBody>
      </p:sp>
      <p:sp>
        <p:nvSpPr>
          <p:cNvPr id="424" name="Google Shape;424;p36"/>
          <p:cNvSpPr/>
          <p:nvPr/>
        </p:nvSpPr>
        <p:spPr>
          <a:xfrm>
            <a:off x="3018613" y="2570625"/>
            <a:ext cx="1857000" cy="1034400"/>
          </a:xfrm>
          <a:prstGeom prst="roundRect">
            <a:avLst>
              <a:gd name="adj" fmla="val 16667"/>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arrives at the parking facility entrance.</a:t>
            </a:r>
            <a:endParaRPr b="1">
              <a:latin typeface="Comfortaa"/>
              <a:ea typeface="Comfortaa"/>
              <a:cs typeface="Comfortaa"/>
              <a:sym typeface="Comfortaa"/>
            </a:endParaRPr>
          </a:p>
        </p:txBody>
      </p:sp>
      <p:sp>
        <p:nvSpPr>
          <p:cNvPr id="425" name="Google Shape;425;p36"/>
          <p:cNvSpPr/>
          <p:nvPr/>
        </p:nvSpPr>
        <p:spPr>
          <a:xfrm>
            <a:off x="5528300" y="2418975"/>
            <a:ext cx="1710900" cy="1101900"/>
          </a:xfrm>
          <a:prstGeom prst="roundRect">
            <a:avLst>
              <a:gd name="adj" fmla="val 16667"/>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follows navigation directions to the selected parking facility.</a:t>
            </a:r>
            <a:endParaRPr b="1">
              <a:latin typeface="Comfortaa"/>
              <a:ea typeface="Comfortaa"/>
              <a:cs typeface="Comfortaa"/>
              <a:sym typeface="Comfortaa"/>
            </a:endParaRPr>
          </a:p>
        </p:txBody>
      </p:sp>
      <p:sp>
        <p:nvSpPr>
          <p:cNvPr id="426" name="Google Shape;426;p36"/>
          <p:cNvSpPr/>
          <p:nvPr/>
        </p:nvSpPr>
        <p:spPr>
          <a:xfrm>
            <a:off x="2534600" y="1546325"/>
            <a:ext cx="450300" cy="236400"/>
          </a:xfrm>
          <a:prstGeom prst="righ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4909400" y="1794075"/>
            <a:ext cx="326400" cy="236400"/>
          </a:xfrm>
          <a:prstGeom prst="righ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767575" y="3775875"/>
            <a:ext cx="1710900" cy="11019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parks the vehicle in the selected spot.</a:t>
            </a:r>
            <a:endParaRPr b="1">
              <a:latin typeface="Comfortaa"/>
              <a:ea typeface="Comfortaa"/>
              <a:cs typeface="Comfortaa"/>
              <a:sym typeface="Comfortaa"/>
            </a:endParaRPr>
          </a:p>
        </p:txBody>
      </p:sp>
      <p:sp>
        <p:nvSpPr>
          <p:cNvPr id="429" name="Google Shape;429;p36"/>
          <p:cNvSpPr/>
          <p:nvPr/>
        </p:nvSpPr>
        <p:spPr>
          <a:xfrm>
            <a:off x="3378600" y="3842425"/>
            <a:ext cx="1542000" cy="11592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prepares to leave the parking facility.</a:t>
            </a:r>
            <a:endParaRPr b="1">
              <a:latin typeface="Comfortaa"/>
              <a:ea typeface="Comfortaa"/>
              <a:cs typeface="Comfortaa"/>
              <a:sym typeface="Comfortaa"/>
            </a:endParaRPr>
          </a:p>
        </p:txBody>
      </p:sp>
      <p:sp>
        <p:nvSpPr>
          <p:cNvPr id="430" name="Google Shape;430;p36"/>
          <p:cNvSpPr/>
          <p:nvPr/>
        </p:nvSpPr>
        <p:spPr>
          <a:xfrm>
            <a:off x="5764775" y="3842425"/>
            <a:ext cx="1710900" cy="10344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reflects on their parking experience.</a:t>
            </a:r>
            <a:endParaRPr b="1">
              <a:latin typeface="Comfortaa"/>
              <a:ea typeface="Comfortaa"/>
              <a:cs typeface="Comfortaa"/>
              <a:sym typeface="Comfortaa"/>
            </a:endParaRPr>
          </a:p>
        </p:txBody>
      </p:sp>
      <p:sp>
        <p:nvSpPr>
          <p:cNvPr id="431" name="Google Shape;431;p36"/>
          <p:cNvSpPr/>
          <p:nvPr/>
        </p:nvSpPr>
        <p:spPr>
          <a:xfrm>
            <a:off x="7700625" y="2158100"/>
            <a:ext cx="1443300" cy="2075700"/>
          </a:xfrm>
          <a:prstGeom prst="roundRect">
            <a:avLst>
              <a:gd name="adj" fmla="val 16667"/>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74151"/>
                </a:solidFill>
                <a:latin typeface="Comfortaa"/>
                <a:ea typeface="Comfortaa"/>
                <a:cs typeface="Comfortaa"/>
                <a:sym typeface="Comfortaa"/>
              </a:rPr>
              <a:t>User chooses to make a reservation (if available) or decides to visit the parking facility directly.</a:t>
            </a:r>
            <a:endParaRPr b="1">
              <a:latin typeface="Comfortaa"/>
              <a:ea typeface="Comfortaa"/>
              <a:cs typeface="Comfortaa"/>
              <a:sym typeface="Comfortaa"/>
            </a:endParaRPr>
          </a:p>
        </p:txBody>
      </p:sp>
      <p:sp>
        <p:nvSpPr>
          <p:cNvPr id="432" name="Google Shape;432;p36"/>
          <p:cNvSpPr/>
          <p:nvPr/>
        </p:nvSpPr>
        <p:spPr>
          <a:xfrm>
            <a:off x="7700625" y="1535175"/>
            <a:ext cx="585300" cy="450300"/>
          </a:xfrm>
          <a:prstGeom prst="uturnArrow">
            <a:avLst>
              <a:gd name="adj1" fmla="val 25000"/>
              <a:gd name="adj2" fmla="val 25000"/>
              <a:gd name="adj3" fmla="val 25000"/>
              <a:gd name="adj4" fmla="val 43750"/>
              <a:gd name="adj5" fmla="val 75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2590850" y="2806725"/>
            <a:ext cx="326400" cy="236400"/>
          </a:xfrm>
          <a:prstGeom prst="lef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4976975" y="2874500"/>
            <a:ext cx="326400" cy="315300"/>
          </a:xfrm>
          <a:prstGeom prst="lef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7233650" y="2851725"/>
            <a:ext cx="326400" cy="236400"/>
          </a:xfrm>
          <a:prstGeom prst="lef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2658425" y="4112550"/>
            <a:ext cx="326400" cy="236400"/>
          </a:xfrm>
          <a:prstGeom prst="righ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5134500" y="4180075"/>
            <a:ext cx="326400" cy="236400"/>
          </a:xfrm>
          <a:prstGeom prst="rightArrow">
            <a:avLst>
              <a:gd name="adj1" fmla="val 50000"/>
              <a:gd name="adj2" fmla="val 50000"/>
            </a:avLst>
          </a:prstGeom>
          <a:solidFill>
            <a:srgbClr val="2D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7"/>
          <p:cNvSpPr txBox="1">
            <a:spLocks noGrp="1"/>
          </p:cNvSpPr>
          <p:nvPr>
            <p:ph type="title"/>
          </p:nvPr>
        </p:nvSpPr>
        <p:spPr>
          <a:xfrm>
            <a:off x="995825" y="0"/>
            <a:ext cx="7030500" cy="657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FF0000"/>
                </a:solidFill>
                <a:latin typeface="Comfortaa"/>
                <a:ea typeface="Comfortaa"/>
                <a:cs typeface="Comfortaa"/>
                <a:sym typeface="Comfortaa"/>
              </a:rPr>
              <a:t>T 9:</a:t>
            </a:r>
            <a:r>
              <a:rPr lang="en">
                <a:solidFill>
                  <a:srgbClr val="000000"/>
                </a:solidFill>
                <a:latin typeface="Comfortaa"/>
                <a:ea typeface="Comfortaa"/>
                <a:cs typeface="Comfortaa"/>
                <a:sym typeface="Comfortaa"/>
              </a:rPr>
              <a:t>Post Interview De-brief Presentation</a:t>
            </a:r>
            <a:endParaRPr>
              <a:solidFill>
                <a:srgbClr val="000000"/>
              </a:solidFill>
              <a:latin typeface="Comfortaa"/>
              <a:ea typeface="Comfortaa"/>
              <a:cs typeface="Comfortaa"/>
              <a:sym typeface="Comfortaa"/>
            </a:endParaRPr>
          </a:p>
        </p:txBody>
      </p:sp>
      <p:sp>
        <p:nvSpPr>
          <p:cNvPr id="443" name="Google Shape;443;p37"/>
          <p:cNvSpPr txBox="1">
            <a:spLocks noGrp="1"/>
          </p:cNvSpPr>
          <p:nvPr>
            <p:ph type="body" idx="1"/>
          </p:nvPr>
        </p:nvSpPr>
        <p:spPr>
          <a:xfrm>
            <a:off x="1106525" y="782550"/>
            <a:ext cx="7499700" cy="4302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500" b="1"/>
              <a:t>Summary profile of the interview:</a:t>
            </a:r>
            <a:endParaRPr sz="1500" b="1"/>
          </a:p>
        </p:txBody>
      </p:sp>
      <p:graphicFrame>
        <p:nvGraphicFramePr>
          <p:cNvPr id="444" name="Google Shape;444;p37"/>
          <p:cNvGraphicFramePr/>
          <p:nvPr/>
        </p:nvGraphicFramePr>
        <p:xfrm>
          <a:off x="1156525" y="1377525"/>
          <a:ext cx="3000000" cy="3000000"/>
        </p:xfrm>
        <a:graphic>
          <a:graphicData uri="http://schemas.openxmlformats.org/drawingml/2006/table">
            <a:tbl>
              <a:tblPr>
                <a:noFill/>
                <a:tableStyleId>{02766C93-FBB4-4132-A67C-895F1D94A536}</a:tableStyleId>
              </a:tblPr>
              <a:tblGrid>
                <a:gridCol w="3724850">
                  <a:extLst>
                    <a:ext uri="{9D8B030D-6E8A-4147-A177-3AD203B41FA5}">
                      <a16:colId xmlns:a16="http://schemas.microsoft.com/office/drawing/2014/main" val="20000"/>
                    </a:ext>
                  </a:extLst>
                </a:gridCol>
                <a:gridCol w="3724850">
                  <a:extLst>
                    <a:ext uri="{9D8B030D-6E8A-4147-A177-3AD203B41FA5}">
                      <a16:colId xmlns:a16="http://schemas.microsoft.com/office/drawing/2014/main" val="20001"/>
                    </a:ext>
                  </a:extLst>
                </a:gridCol>
              </a:tblGrid>
              <a:tr h="141190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solidFill>
                            <a:srgbClr val="FE019A"/>
                          </a:solidFill>
                          <a:latin typeface="Comfortaa"/>
                          <a:ea typeface="Comfortaa"/>
                          <a:cs typeface="Comfortaa"/>
                          <a:sym typeface="Comfortaa"/>
                        </a:rPr>
                        <a:t>Goals and Motivation:</a:t>
                      </a:r>
                      <a:endParaRPr sz="9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100"/>
                        <a:buFont typeface="Arial"/>
                        <a:buNone/>
                      </a:pPr>
                      <a:r>
                        <a:rPr lang="en" sz="1100" b="1" u="none" strike="noStrike" cap="none">
                          <a:latin typeface="Comfortaa"/>
                          <a:ea typeface="Comfortaa"/>
                          <a:cs typeface="Comfortaa"/>
                          <a:sym typeface="Comfortaa"/>
                        </a:rPr>
                        <a:t>car parking system aims to provide a better experience for users by offering convenient and user-friendly features. This may include features like real-time information on available parking spaces, automated payment systems, and streamlined entry and exit processes.</a:t>
                      </a:r>
                      <a:endParaRPr sz="11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000"/>
                        <a:buFont typeface="Arial"/>
                        <a:buNone/>
                      </a:pPr>
                      <a:endParaRPr sz="10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solidFill>
                            <a:srgbClr val="FE019A"/>
                          </a:solidFill>
                          <a:latin typeface="Comfortaa"/>
                          <a:ea typeface="Comfortaa"/>
                          <a:cs typeface="Comfortaa"/>
                          <a:sym typeface="Comfortaa"/>
                        </a:rPr>
                        <a:t>Aspiration :</a:t>
                      </a:r>
                      <a:endParaRPr sz="10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Comfortaa"/>
                          <a:ea typeface="Comfortaa"/>
                          <a:cs typeface="Comfortaa"/>
                          <a:sym typeface="Comfortaa"/>
                        </a:rPr>
                        <a:t>The aspiration is to provide drivers with real-time information about available parking spaces, including their locations, occupancy status, and pricing. This information can be accessed through mobile applications, digital signage, or vehicle navigation systems, allowing drivers to make informed decisions and find parking quickly and conveniently</a:t>
                      </a:r>
                      <a:endParaRPr sz="1000" b="1"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1033050">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solidFill>
                            <a:srgbClr val="FE019A"/>
                          </a:solidFill>
                          <a:latin typeface="Comfortaa"/>
                          <a:ea typeface="Comfortaa"/>
                          <a:cs typeface="Comfortaa"/>
                          <a:sym typeface="Comfortaa"/>
                        </a:rPr>
                        <a:t>Current experience:</a:t>
                      </a:r>
                      <a:endParaRPr sz="16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Comfortaa"/>
                          <a:ea typeface="Comfortaa"/>
                          <a:cs typeface="Comfortaa"/>
                          <a:sym typeface="Comfortaa"/>
                        </a:rPr>
                        <a:t>Some modern parking systems use technology such as sensors or cameras to detect and display available parking spaces, making it easier for drivers to find an open spot.</a:t>
                      </a:r>
                      <a:endParaRPr sz="10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solidFill>
                            <a:srgbClr val="FE019A"/>
                          </a:solidFill>
                          <a:latin typeface="Comfortaa"/>
                          <a:ea typeface="Comfortaa"/>
                          <a:cs typeface="Comfortaa"/>
                          <a:sym typeface="Comfortaa"/>
                        </a:rPr>
                        <a:t>Challenges and pain points:</a:t>
                      </a:r>
                      <a:endParaRPr sz="15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Comfortaa"/>
                          <a:ea typeface="Comfortaa"/>
                          <a:cs typeface="Comfortaa"/>
                          <a:sym typeface="Comfortaa"/>
                        </a:rPr>
                        <a:t>Security is a significant pain point for parking systems. Theft, vandalism, and unauthorized access to vehicles are common challenges. </a:t>
                      </a:r>
                      <a:endParaRPr sz="1000" b="1"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103305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E019A"/>
                          </a:solidFill>
                          <a:latin typeface="Comfortaa"/>
                          <a:ea typeface="Comfortaa"/>
                          <a:cs typeface="Comfortaa"/>
                          <a:sym typeface="Comfortaa"/>
                        </a:rPr>
                        <a:t>Memorable things in interview:</a:t>
                      </a:r>
                      <a:endParaRPr sz="14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1.Innovations and Future Outlook.</a:t>
                      </a:r>
                      <a:endParaRPr sz="9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2.Problem-Solving Scenario.</a:t>
                      </a:r>
                      <a:endParaRPr sz="9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3.Technical Knowledge Assessment.</a:t>
                      </a:r>
                      <a:endParaRPr sz="9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solidFill>
                            <a:srgbClr val="FE019A"/>
                          </a:solidFill>
                          <a:latin typeface="Comfortaa"/>
                          <a:ea typeface="Comfortaa"/>
                          <a:cs typeface="Comfortaa"/>
                          <a:sym typeface="Comfortaa"/>
                        </a:rPr>
                        <a:t>User inputs and deep needs:</a:t>
                      </a:r>
                      <a:endParaRPr sz="1400" b="1" u="none" strike="noStrike" cap="none">
                        <a:solidFill>
                          <a:srgbClr val="FE019A"/>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1.User identification.     1.Availability of parking spots.</a:t>
                      </a:r>
                      <a:endParaRPr sz="9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2.Vehicle details.         2.Conv</a:t>
                      </a:r>
                      <a:r>
                        <a:rPr lang="en" sz="900" b="1">
                          <a:latin typeface="Comfortaa"/>
                          <a:ea typeface="Comfortaa"/>
                          <a:cs typeface="Comfortaa"/>
                          <a:sym typeface="Comfortaa"/>
                        </a:rPr>
                        <a:t>e</a:t>
                      </a:r>
                      <a:r>
                        <a:rPr lang="en" sz="900" b="1" u="none" strike="noStrike" cap="none">
                          <a:latin typeface="Comfortaa"/>
                          <a:ea typeface="Comfortaa"/>
                          <a:cs typeface="Comfortaa"/>
                          <a:sym typeface="Comfortaa"/>
                        </a:rPr>
                        <a:t>n</a:t>
                      </a:r>
                      <a:r>
                        <a:rPr lang="en" sz="900" b="1">
                          <a:latin typeface="Comfortaa"/>
                          <a:ea typeface="Comfortaa"/>
                          <a:cs typeface="Comfortaa"/>
                          <a:sym typeface="Comfortaa"/>
                        </a:rPr>
                        <a:t>ie</a:t>
                      </a:r>
                      <a:r>
                        <a:rPr lang="en" sz="900" b="1" u="none" strike="noStrike" cap="none">
                          <a:latin typeface="Comfortaa"/>
                          <a:ea typeface="Comfortaa"/>
                          <a:cs typeface="Comfortaa"/>
                          <a:sym typeface="Comfortaa"/>
                        </a:rPr>
                        <a:t>nce and ease of use.</a:t>
                      </a:r>
                      <a:endParaRPr sz="9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3.Duration of parking.    3.Security and safety.</a:t>
                      </a:r>
                      <a:endParaRPr sz="9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900"/>
                        <a:buFont typeface="Arial"/>
                        <a:buNone/>
                      </a:pPr>
                      <a:r>
                        <a:rPr lang="en" sz="900" b="1" u="none" strike="noStrike" cap="none">
                          <a:latin typeface="Comfortaa"/>
                          <a:ea typeface="Comfortaa"/>
                          <a:cs typeface="Comfortaa"/>
                          <a:sym typeface="Comfortaa"/>
                        </a:rPr>
                        <a:t>4.Payment information.   4.Guidance and directions.</a:t>
                      </a:r>
                      <a:endParaRPr sz="900" b="1"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title"/>
          </p:nvPr>
        </p:nvSpPr>
        <p:spPr>
          <a:xfrm>
            <a:off x="772725" y="402400"/>
            <a:ext cx="7030500" cy="688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solidFill>
                  <a:srgbClr val="FF0000"/>
                </a:solidFill>
                <a:latin typeface="Comfortaa"/>
                <a:ea typeface="Comfortaa"/>
                <a:cs typeface="Comfortaa"/>
                <a:sym typeface="Comfortaa"/>
              </a:rPr>
              <a:t>T 10: </a:t>
            </a:r>
            <a:r>
              <a:rPr lang="en">
                <a:solidFill>
                  <a:srgbClr val="000000"/>
                </a:solidFill>
                <a:latin typeface="Comfortaa"/>
                <a:ea typeface="Comfortaa"/>
                <a:cs typeface="Comfortaa"/>
                <a:sym typeface="Comfortaa"/>
              </a:rPr>
              <a:t>SAMPLE NEED STATEMENT</a:t>
            </a:r>
            <a:endParaRPr>
              <a:solidFill>
                <a:srgbClr val="000000"/>
              </a:solidFill>
              <a:latin typeface="Comfortaa"/>
              <a:ea typeface="Comfortaa"/>
              <a:cs typeface="Comfortaa"/>
              <a:sym typeface="Comfortaa"/>
            </a:endParaRPr>
          </a:p>
        </p:txBody>
      </p:sp>
      <p:sp>
        <p:nvSpPr>
          <p:cNvPr id="450" name="Google Shape;450;p38"/>
          <p:cNvSpPr txBox="1">
            <a:spLocks noGrp="1"/>
          </p:cNvSpPr>
          <p:nvPr>
            <p:ph type="body" idx="1"/>
          </p:nvPr>
        </p:nvSpPr>
        <p:spPr>
          <a:xfrm>
            <a:off x="250650" y="1267900"/>
            <a:ext cx="8160600" cy="35457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300"/>
              <a:buNone/>
            </a:pPr>
            <a:r>
              <a:rPr lang="en">
                <a:solidFill>
                  <a:schemeClr val="dk1"/>
                </a:solidFill>
              </a:rPr>
              <a:t>      </a:t>
            </a:r>
            <a:r>
              <a:rPr lang="en" sz="1600" b="1">
                <a:solidFill>
                  <a:schemeClr val="dk1"/>
                </a:solidFill>
              </a:rPr>
              <a:t>    </a:t>
            </a:r>
            <a:r>
              <a:rPr lang="en" sz="1600" b="1">
                <a:solidFill>
                  <a:srgbClr val="2D2D2D"/>
                </a:solidFill>
              </a:rPr>
              <a:t>The absence of parking sensors results in a Lack of real-time data regarding parking space availability,which leads to inefficient utilization of parking areas.</a:t>
            </a:r>
            <a:endParaRPr sz="1600" b="1">
              <a:solidFill>
                <a:srgbClr val="2D2D2D"/>
              </a:solidFill>
            </a:endParaRPr>
          </a:p>
          <a:p>
            <a:pPr marL="0" lvl="0" indent="0" algn="l" rtl="0">
              <a:lnSpc>
                <a:spcPct val="115000"/>
              </a:lnSpc>
              <a:spcBef>
                <a:spcPts val="1200"/>
              </a:spcBef>
              <a:spcAft>
                <a:spcPts val="0"/>
              </a:spcAft>
              <a:buSzPts val="1300"/>
              <a:buNone/>
            </a:pPr>
            <a:r>
              <a:rPr lang="en" sz="1600" b="1">
                <a:solidFill>
                  <a:srgbClr val="2D2D2D"/>
                </a:solidFill>
              </a:rPr>
              <a:t>         </a:t>
            </a:r>
            <a:r>
              <a:rPr lang="en" sz="1600" b="1">
                <a:solidFill>
                  <a:srgbClr val="FE019A"/>
                </a:solidFill>
              </a:rPr>
              <a:t>Without accurate information,the parking person often resort to circling around parking lots or city streets,causing unnecessary traffic congestion and environmental pollution.</a:t>
            </a:r>
            <a:endParaRPr sz="1600" b="1">
              <a:solidFill>
                <a:srgbClr val="FE019A"/>
              </a:solidFill>
            </a:endParaRPr>
          </a:p>
          <a:p>
            <a:pPr marL="0" lvl="0" indent="0" algn="l" rtl="0">
              <a:lnSpc>
                <a:spcPct val="115000"/>
              </a:lnSpc>
              <a:spcBef>
                <a:spcPts val="1200"/>
              </a:spcBef>
              <a:spcAft>
                <a:spcPts val="0"/>
              </a:spcAft>
              <a:buSzPts val="1300"/>
              <a:buNone/>
            </a:pPr>
            <a:r>
              <a:rPr lang="en" sz="1600" b="1">
                <a:solidFill>
                  <a:srgbClr val="2D2D2D"/>
                </a:solidFill>
              </a:rPr>
              <a:t>          The vehicle parking sensors provides accurate information to drivers.Additionally,the data collected from these sensors can be utilized to optimize parking space allocation, improve parking lot management.</a:t>
            </a:r>
            <a:endParaRPr sz="1600" b="1">
              <a:solidFill>
                <a:srgbClr val="2D2D2D"/>
              </a:solidFill>
            </a:endParaRPr>
          </a:p>
          <a:p>
            <a:pPr marL="0" lvl="0" indent="0" algn="l" rtl="0">
              <a:lnSpc>
                <a:spcPct val="115000"/>
              </a:lnSpc>
              <a:spcBef>
                <a:spcPts val="1200"/>
              </a:spcBef>
              <a:spcAft>
                <a:spcPts val="1200"/>
              </a:spcAft>
              <a:buSzPts val="1300"/>
              <a:buNone/>
            </a:pPr>
            <a:r>
              <a:rPr lang="en" sz="1600" b="1">
                <a:solidFill>
                  <a:schemeClr val="dk1"/>
                </a:solidFill>
              </a:rPr>
              <a:t>      </a:t>
            </a:r>
            <a:r>
              <a:rPr lang="en" sz="1600" b="1">
                <a:solidFill>
                  <a:srgbClr val="4A86E8"/>
                </a:solidFill>
              </a:rPr>
              <a:t>  </a:t>
            </a:r>
            <a:r>
              <a:rPr lang="en" sz="1600" b="1">
                <a:solidFill>
                  <a:srgbClr val="FE019A"/>
                </a:solidFill>
              </a:rPr>
              <a:t>This technology would significantly enhance the parking experience for drivers,alleviate traffic congestion,improve environmental sustainability,and optimize the utilization of parking resources in urban areas.</a:t>
            </a:r>
            <a:endParaRPr sz="1600" b="1">
              <a:solidFill>
                <a:srgbClr val="FE019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9"/>
          <p:cNvSpPr txBox="1">
            <a:spLocks noGrp="1"/>
          </p:cNvSpPr>
          <p:nvPr>
            <p:ph type="title"/>
          </p:nvPr>
        </p:nvSpPr>
        <p:spPr>
          <a:xfrm>
            <a:off x="229125" y="337875"/>
            <a:ext cx="8105100" cy="738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solidFill>
                  <a:srgbClr val="FF0000"/>
                </a:solidFill>
              </a:rPr>
              <a:t>     </a:t>
            </a:r>
            <a:r>
              <a:rPr lang="en">
                <a:solidFill>
                  <a:srgbClr val="FF0000"/>
                </a:solidFill>
                <a:latin typeface="Comfortaa"/>
                <a:ea typeface="Comfortaa"/>
                <a:cs typeface="Comfortaa"/>
                <a:sym typeface="Comfortaa"/>
              </a:rPr>
              <a:t> T 11: </a:t>
            </a:r>
            <a:r>
              <a:rPr lang="en">
                <a:solidFill>
                  <a:srgbClr val="000000"/>
                </a:solidFill>
                <a:latin typeface="Comfortaa"/>
                <a:ea typeface="Comfortaa"/>
                <a:cs typeface="Comfortaa"/>
                <a:sym typeface="Comfortaa"/>
              </a:rPr>
              <a:t>PERSONA CANVAS</a:t>
            </a:r>
            <a:endParaRPr>
              <a:solidFill>
                <a:srgbClr val="FF0000"/>
              </a:solidFill>
              <a:latin typeface="Comfortaa"/>
              <a:ea typeface="Comfortaa"/>
              <a:cs typeface="Comfortaa"/>
              <a:sym typeface="Comfortaa"/>
            </a:endParaRPr>
          </a:p>
        </p:txBody>
      </p:sp>
      <p:sp>
        <p:nvSpPr>
          <p:cNvPr id="456" name="Google Shape;456;p39"/>
          <p:cNvSpPr txBox="1">
            <a:spLocks noGrp="1"/>
          </p:cNvSpPr>
          <p:nvPr>
            <p:ph type="body" idx="1"/>
          </p:nvPr>
        </p:nvSpPr>
        <p:spPr>
          <a:xfrm>
            <a:off x="157525" y="1192775"/>
            <a:ext cx="8360400" cy="3807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
        <p:nvSpPr>
          <p:cNvPr id="457" name="Google Shape;457;p39"/>
          <p:cNvSpPr/>
          <p:nvPr/>
        </p:nvSpPr>
        <p:spPr>
          <a:xfrm>
            <a:off x="157525" y="1329425"/>
            <a:ext cx="2060700" cy="47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rgbClr val="000000"/>
                </a:solidFill>
                <a:latin typeface="Comic Sans MS"/>
                <a:ea typeface="Comic Sans MS"/>
                <a:cs typeface="Comic Sans MS"/>
                <a:sym typeface="Comic Sans MS"/>
              </a:rPr>
              <a:t>PERSONA CANVAS</a:t>
            </a:r>
            <a:endParaRPr sz="1400" i="0" u="none" strike="noStrike" cap="none">
              <a:solidFill>
                <a:srgbClr val="000000"/>
              </a:solidFill>
              <a:latin typeface="Comic Sans MS"/>
              <a:ea typeface="Comic Sans MS"/>
              <a:cs typeface="Comic Sans MS"/>
              <a:sym typeface="Comic Sans MS"/>
            </a:endParaRPr>
          </a:p>
        </p:txBody>
      </p:sp>
      <p:sp>
        <p:nvSpPr>
          <p:cNvPr id="458" name="Google Shape;458;p39"/>
          <p:cNvSpPr/>
          <p:nvPr/>
        </p:nvSpPr>
        <p:spPr>
          <a:xfrm>
            <a:off x="2210150" y="1329425"/>
            <a:ext cx="3063300" cy="47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a:solidFill>
                  <a:srgbClr val="000000"/>
                </a:solidFill>
                <a:latin typeface="Roboto Medium"/>
                <a:ea typeface="Roboto Medium"/>
                <a:cs typeface="Roboto Medium"/>
                <a:sym typeface="Roboto Medium"/>
              </a:rPr>
              <a:t>PERSONA NAME: </a:t>
            </a:r>
            <a:r>
              <a:rPr lang="en" sz="1400" i="0" u="none" strike="noStrike" cap="none">
                <a:solidFill>
                  <a:srgbClr val="2D2D2D"/>
                </a:solidFill>
                <a:latin typeface="Roboto Medium"/>
                <a:ea typeface="Roboto Medium"/>
                <a:cs typeface="Roboto Medium"/>
                <a:sym typeface="Roboto Medium"/>
              </a:rPr>
              <a:t> </a:t>
            </a:r>
            <a:r>
              <a:rPr lang="en" sz="1300" i="0" u="none" strike="noStrike" cap="none">
                <a:solidFill>
                  <a:srgbClr val="2D2D2D"/>
                </a:solidFill>
                <a:latin typeface="Roboto Medium"/>
                <a:ea typeface="Roboto Medium"/>
                <a:cs typeface="Roboto Medium"/>
                <a:sym typeface="Roboto Medium"/>
              </a:rPr>
              <a:t>SURESH.</a:t>
            </a:r>
            <a:endParaRPr sz="1300" i="0" u="none" strike="noStrike" cap="none">
              <a:solidFill>
                <a:srgbClr val="2D2D2D"/>
              </a:solidFill>
              <a:latin typeface="Roboto Medium"/>
              <a:ea typeface="Roboto Medium"/>
              <a:cs typeface="Roboto Medium"/>
              <a:sym typeface="Roboto Medium"/>
            </a:endParaRPr>
          </a:p>
        </p:txBody>
      </p:sp>
      <p:sp>
        <p:nvSpPr>
          <p:cNvPr id="459" name="Google Shape;459;p39"/>
          <p:cNvSpPr/>
          <p:nvPr/>
        </p:nvSpPr>
        <p:spPr>
          <a:xfrm>
            <a:off x="157525" y="1806725"/>
            <a:ext cx="2060700" cy="2712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omfortaa"/>
                <a:ea typeface="Comfortaa"/>
                <a:cs typeface="Comfortaa"/>
                <a:sym typeface="Comfortaa"/>
              </a:rPr>
              <a:t>De</a:t>
            </a:r>
            <a:r>
              <a:rPr lang="en" sz="1300" b="1" i="0" u="none" strike="noStrike" cap="none">
                <a:solidFill>
                  <a:srgbClr val="000000"/>
                </a:solidFill>
                <a:latin typeface="Comfortaa"/>
                <a:ea typeface="Comfortaa"/>
                <a:cs typeface="Comfortaa"/>
                <a:sym typeface="Comfortaa"/>
              </a:rPr>
              <a:t>mographic profile:</a:t>
            </a: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Comfortaa"/>
                <a:ea typeface="Comfortaa"/>
                <a:cs typeface="Comfortaa"/>
                <a:sym typeface="Comfortaa"/>
              </a:rPr>
              <a:t>Age:40-50</a:t>
            </a: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Comfortaa"/>
                <a:ea typeface="Comfortaa"/>
                <a:cs typeface="Comfortaa"/>
                <a:sym typeface="Comfortaa"/>
              </a:rPr>
              <a:t>Gender:male</a:t>
            </a: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Comfortaa"/>
                <a:ea typeface="Comfortaa"/>
                <a:cs typeface="Comfortaa"/>
                <a:sym typeface="Comfortaa"/>
              </a:rPr>
              <a:t>Home:</a:t>
            </a: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Comfortaa"/>
                <a:ea typeface="Comfortaa"/>
                <a:cs typeface="Comfortaa"/>
                <a:sym typeface="Comfortaa"/>
              </a:rPr>
              <a:t>Family:Married.</a:t>
            </a: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Comfortaa"/>
                <a:ea typeface="Comfortaa"/>
                <a:cs typeface="Comfortaa"/>
                <a:sym typeface="Comfortaa"/>
              </a:rPr>
              <a:t>Education background:10th</a:t>
            </a:r>
            <a:endParaRPr sz="1300" b="1" i="0" u="none" strike="noStrike" cap="none">
              <a:solidFill>
                <a:srgbClr val="000000"/>
              </a:solidFill>
              <a:latin typeface="Comfortaa"/>
              <a:ea typeface="Comfortaa"/>
              <a:cs typeface="Comfortaa"/>
              <a:sym typeface="Comfortaa"/>
            </a:endParaRPr>
          </a:p>
        </p:txBody>
      </p:sp>
      <p:sp>
        <p:nvSpPr>
          <p:cNvPr id="460" name="Google Shape;460;p39"/>
          <p:cNvSpPr/>
          <p:nvPr/>
        </p:nvSpPr>
        <p:spPr>
          <a:xfrm>
            <a:off x="2210025" y="1806725"/>
            <a:ext cx="3063300" cy="768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300" b="1" i="0" u="none" strike="noStrike" cap="none">
                <a:solidFill>
                  <a:srgbClr val="000000"/>
                </a:solidFill>
                <a:latin typeface="Comfortaa"/>
                <a:ea typeface="Comfortaa"/>
                <a:cs typeface="Comfortaa"/>
                <a:sym typeface="Comfortaa"/>
              </a:rPr>
              <a:t>Goals:1</a:t>
            </a:r>
            <a:r>
              <a:rPr lang="en" sz="1300" i="0" u="none" strike="noStrike" cap="none">
                <a:solidFill>
                  <a:srgbClr val="000000"/>
                </a:solidFill>
                <a:latin typeface="Comfortaa"/>
                <a:ea typeface="Comfortaa"/>
                <a:cs typeface="Comfortaa"/>
                <a:sym typeface="Comfortaa"/>
              </a:rPr>
              <a:t>.Ensure the safety and security of his vehicle while parked.</a:t>
            </a:r>
            <a:endParaRPr sz="1300" i="0" u="none" strike="noStrike" cap="none">
              <a:solidFill>
                <a:srgbClr val="000000"/>
              </a:solidFill>
              <a:latin typeface="Comfortaa"/>
              <a:ea typeface="Comfortaa"/>
              <a:cs typeface="Comfortaa"/>
              <a:sym typeface="Comfortaa"/>
            </a:endParaRPr>
          </a:p>
        </p:txBody>
      </p:sp>
      <p:sp>
        <p:nvSpPr>
          <p:cNvPr id="461" name="Google Shape;461;p39"/>
          <p:cNvSpPr/>
          <p:nvPr/>
        </p:nvSpPr>
        <p:spPr>
          <a:xfrm>
            <a:off x="2210025" y="2571750"/>
            <a:ext cx="3063300" cy="949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300" b="1" i="0" u="none" strike="noStrike" cap="none">
                <a:solidFill>
                  <a:srgbClr val="000000"/>
                </a:solidFill>
                <a:latin typeface="Comfortaa"/>
                <a:ea typeface="Comfortaa"/>
                <a:cs typeface="Comfortaa"/>
                <a:sym typeface="Comfortaa"/>
              </a:rPr>
              <a:t>Motivation:1 </a:t>
            </a:r>
            <a:r>
              <a:rPr lang="en" sz="1300" i="0" u="none" strike="noStrike" cap="none">
                <a:solidFill>
                  <a:srgbClr val="000000"/>
                </a:solidFill>
                <a:latin typeface="Comfortaa Medium"/>
                <a:ea typeface="Comfortaa Medium"/>
                <a:cs typeface="Comfortaa Medium"/>
                <a:sym typeface="Comfortaa Medium"/>
              </a:rPr>
              <a:t>Parking systems that offer additional amenities or services can be motivating factors.</a:t>
            </a:r>
            <a:endParaRPr sz="1300" i="0" u="none" strike="noStrike" cap="none">
              <a:solidFill>
                <a:srgbClr val="000000"/>
              </a:solidFill>
              <a:latin typeface="Comfortaa Medium"/>
              <a:ea typeface="Comfortaa Medium"/>
              <a:cs typeface="Comfortaa Medium"/>
              <a:sym typeface="Comfortaa Medium"/>
            </a:endParaRPr>
          </a:p>
        </p:txBody>
      </p:sp>
      <p:sp>
        <p:nvSpPr>
          <p:cNvPr id="462" name="Google Shape;462;p39"/>
          <p:cNvSpPr/>
          <p:nvPr/>
        </p:nvSpPr>
        <p:spPr>
          <a:xfrm>
            <a:off x="2210025" y="3521250"/>
            <a:ext cx="3063300" cy="998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200" b="1" i="0" u="none" strike="noStrike" cap="none">
                <a:solidFill>
                  <a:srgbClr val="000000"/>
                </a:solidFill>
                <a:latin typeface="Comfortaa"/>
                <a:ea typeface="Comfortaa"/>
                <a:cs typeface="Comfortaa"/>
                <a:sym typeface="Comfortaa"/>
              </a:rPr>
              <a:t>challenges:1</a:t>
            </a:r>
            <a:r>
              <a:rPr lang="en" sz="1200" i="0" u="none" strike="noStrike" cap="none">
                <a:solidFill>
                  <a:srgbClr val="000000"/>
                </a:solidFill>
                <a:latin typeface="Comfortaa"/>
                <a:ea typeface="Comfortaa"/>
                <a:cs typeface="Comfortaa"/>
                <a:sym typeface="Comfortaa"/>
              </a:rPr>
              <a:t>.Insufficient</a:t>
            </a:r>
            <a:endParaRPr sz="12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r>
              <a:rPr lang="en" sz="1200" i="0" u="none" strike="noStrike" cap="none">
                <a:solidFill>
                  <a:srgbClr val="000000"/>
                </a:solidFill>
                <a:latin typeface="Comfortaa"/>
                <a:ea typeface="Comfortaa"/>
                <a:cs typeface="Comfortaa"/>
                <a:sym typeface="Comfortaa"/>
              </a:rPr>
              <a:t> space utilization.2.Traffic flow and congestion.</a:t>
            </a:r>
            <a:endParaRPr sz="1200"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r>
              <a:rPr lang="en" sz="1200" i="0" u="none" strike="noStrike" cap="none">
                <a:solidFill>
                  <a:srgbClr val="000000"/>
                </a:solidFill>
                <a:latin typeface="Comfortaa"/>
                <a:ea typeface="Comfortaa"/>
                <a:cs typeface="Comfortaa"/>
                <a:sym typeface="Comfortaa"/>
              </a:rPr>
              <a:t>3.Manual payment.</a:t>
            </a:r>
            <a:endParaRPr sz="1200" i="0" u="none" strike="noStrike" cap="none">
              <a:solidFill>
                <a:srgbClr val="000000"/>
              </a:solidFill>
              <a:latin typeface="Comfortaa"/>
              <a:ea typeface="Comfortaa"/>
              <a:cs typeface="Comfortaa"/>
              <a:sym typeface="Comfortaa"/>
            </a:endParaRPr>
          </a:p>
        </p:txBody>
      </p:sp>
      <p:sp>
        <p:nvSpPr>
          <p:cNvPr id="463" name="Google Shape;463;p39"/>
          <p:cNvSpPr/>
          <p:nvPr/>
        </p:nvSpPr>
        <p:spPr>
          <a:xfrm>
            <a:off x="5297000" y="2504225"/>
            <a:ext cx="2983500" cy="1017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omfortaa"/>
                <a:ea typeface="Comfortaa"/>
                <a:cs typeface="Comfortaa"/>
                <a:sym typeface="Comfortaa"/>
              </a:rPr>
              <a:t>Behavior:</a:t>
            </a:r>
            <a:endParaRPr sz="1400" b="1" i="0" u="none" strike="noStrike" cap="none">
              <a:solidFill>
                <a:srgbClr val="000000"/>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Comfortaa"/>
                <a:ea typeface="Comfortaa"/>
                <a:cs typeface="Comfortaa"/>
                <a:sym typeface="Comfortaa"/>
              </a:rPr>
              <a:t>      </a:t>
            </a:r>
            <a:r>
              <a:rPr lang="en" sz="1400" i="0" u="none" strike="noStrike" cap="none">
                <a:solidFill>
                  <a:srgbClr val="000000"/>
                </a:solidFill>
                <a:latin typeface="Comfortaa"/>
                <a:ea typeface="Comfortaa"/>
                <a:cs typeface="Comfortaa"/>
                <a:sym typeface="Comfortaa"/>
              </a:rPr>
              <a:t>Friendly character,soft and kind.</a:t>
            </a:r>
            <a:endParaRPr sz="1400" i="0" u="none" strike="noStrike" cap="none">
              <a:solidFill>
                <a:srgbClr val="000000"/>
              </a:solidFill>
              <a:latin typeface="Comfortaa"/>
              <a:ea typeface="Comfortaa"/>
              <a:cs typeface="Comfortaa"/>
              <a:sym typeface="Comfortaa"/>
            </a:endParaRPr>
          </a:p>
        </p:txBody>
      </p:sp>
      <p:sp>
        <p:nvSpPr>
          <p:cNvPr id="464" name="Google Shape;464;p39"/>
          <p:cNvSpPr/>
          <p:nvPr/>
        </p:nvSpPr>
        <p:spPr>
          <a:xfrm>
            <a:off x="5297000" y="1329425"/>
            <a:ext cx="2983500" cy="1174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2D2D2D"/>
                </a:solidFill>
                <a:latin typeface="Comfortaa"/>
                <a:ea typeface="Comfortaa"/>
                <a:cs typeface="Comfortaa"/>
                <a:sym typeface="Comfortaa"/>
              </a:rPr>
              <a:t>Deep need statements:</a:t>
            </a:r>
            <a:endParaRPr sz="1300" b="1" i="0" u="none" strike="noStrike" cap="none">
              <a:solidFill>
                <a:srgbClr val="2D2D2D"/>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latin typeface="Comfortaa"/>
                <a:ea typeface="Comfortaa"/>
                <a:cs typeface="Comfortaa"/>
                <a:sym typeface="Comfortaa"/>
              </a:rPr>
              <a:t>    </a:t>
            </a:r>
            <a:r>
              <a:rPr lang="en" sz="1300" i="0" u="none" strike="noStrike" cap="none">
                <a:latin typeface="Comfortaa"/>
                <a:ea typeface="Comfortaa"/>
                <a:cs typeface="Comfortaa"/>
                <a:sym typeface="Comfortaa"/>
              </a:rPr>
              <a:t> Parking system that offer additional amenities or servi</a:t>
            </a:r>
            <a:r>
              <a:rPr lang="en" sz="1300">
                <a:latin typeface="Comfortaa"/>
                <a:ea typeface="Comfortaa"/>
                <a:cs typeface="Comfortaa"/>
                <a:sym typeface="Comfortaa"/>
              </a:rPr>
              <a:t>c</a:t>
            </a:r>
            <a:r>
              <a:rPr lang="en" sz="1300" i="0" u="none" strike="noStrike" cap="none">
                <a:latin typeface="Comfortaa"/>
                <a:ea typeface="Comfortaa"/>
                <a:cs typeface="Comfortaa"/>
                <a:sym typeface="Comfortaa"/>
              </a:rPr>
              <a:t>es can be motivating factors</a:t>
            </a:r>
            <a:endParaRPr sz="1300" i="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300"/>
              <a:buFont typeface="Arial"/>
              <a:buNone/>
            </a:pPr>
            <a:endParaRPr sz="1300" i="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a:spLocks noGrp="1"/>
          </p:cNvSpPr>
          <p:nvPr>
            <p:ph type="title"/>
          </p:nvPr>
        </p:nvSpPr>
        <p:spPr>
          <a:xfrm>
            <a:off x="1303800" y="6604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
              <a:t>.</a:t>
            </a:r>
            <a:endParaRPr sz="100"/>
          </a:p>
        </p:txBody>
      </p:sp>
      <p:sp>
        <p:nvSpPr>
          <p:cNvPr id="470" name="Google Shape;470;p4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solidFill>
                  <a:srgbClr val="FF0000"/>
                </a:solidFill>
                <a:latin typeface="Comfortaa"/>
                <a:ea typeface="Comfortaa"/>
                <a:cs typeface="Comfortaa"/>
                <a:sym typeface="Comfortaa"/>
              </a:rPr>
              <a:t>PHASE III- </a:t>
            </a:r>
            <a:r>
              <a:rPr lang="en" sz="3200" b="1">
                <a:solidFill>
                  <a:srgbClr val="2D2D2D"/>
                </a:solidFill>
                <a:latin typeface="Comfortaa"/>
                <a:ea typeface="Comfortaa"/>
                <a:cs typeface="Comfortaa"/>
                <a:sym typeface="Comfortaa"/>
              </a:rPr>
              <a:t>EXPERIMENT</a:t>
            </a:r>
            <a:endParaRPr sz="3200" b="1">
              <a:solidFill>
                <a:srgbClr val="2D2D2D"/>
              </a:solidFill>
              <a:latin typeface="Comfortaa"/>
              <a:ea typeface="Comfortaa"/>
              <a:cs typeface="Comfortaa"/>
              <a:sym typeface="Comfortaa"/>
            </a:endParaRPr>
          </a:p>
          <a:p>
            <a:pPr marL="0" lvl="0" indent="0" algn="l" rtl="0">
              <a:spcBef>
                <a:spcPts val="0"/>
              </a:spcBef>
              <a:spcAft>
                <a:spcPts val="0"/>
              </a:spcAft>
              <a:buNone/>
            </a:pPr>
            <a:endParaRPr sz="2900" b="1">
              <a:solidFill>
                <a:srgbClr val="FF0000"/>
              </a:solidFill>
              <a:latin typeface="Comfortaa"/>
              <a:ea typeface="Comfortaa"/>
              <a:cs typeface="Comfortaa"/>
              <a:sym typeface="Comfortaa"/>
            </a:endParaRPr>
          </a:p>
          <a:p>
            <a:pPr marL="0" lvl="0" indent="0" algn="l" rtl="0">
              <a:spcBef>
                <a:spcPts val="0"/>
              </a:spcBef>
              <a:spcAft>
                <a:spcPts val="0"/>
              </a:spcAft>
              <a:buNone/>
            </a:pPr>
            <a:r>
              <a:rPr lang="en" sz="2900" b="1">
                <a:solidFill>
                  <a:srgbClr val="FF0000"/>
                </a:solidFill>
                <a:latin typeface="Comfortaa"/>
                <a:ea typeface="Comfortaa"/>
                <a:cs typeface="Comfortaa"/>
                <a:sym typeface="Comfortaa"/>
              </a:rPr>
              <a:t>T 12:</a:t>
            </a:r>
            <a:r>
              <a:rPr lang="en" sz="2900" b="1">
                <a:solidFill>
                  <a:srgbClr val="000000"/>
                </a:solidFill>
                <a:latin typeface="Comfortaa"/>
                <a:ea typeface="Comfortaa"/>
                <a:cs typeface="Comfortaa"/>
                <a:sym typeface="Comfortaa"/>
              </a:rPr>
              <a:t> SCAMPER WORKSHEET</a:t>
            </a:r>
            <a:endParaRPr sz="2900" b="1">
              <a:solidFill>
                <a:srgbClr val="000000"/>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p:txBody>
      </p:sp>
      <p:graphicFrame>
        <p:nvGraphicFramePr>
          <p:cNvPr id="476" name="Google Shape;476;p41"/>
          <p:cNvGraphicFramePr/>
          <p:nvPr/>
        </p:nvGraphicFramePr>
        <p:xfrm>
          <a:off x="0" y="62688"/>
          <a:ext cx="3000000" cy="3000000"/>
        </p:xfrm>
        <a:graphic>
          <a:graphicData uri="http://schemas.openxmlformats.org/drawingml/2006/table">
            <a:tbl>
              <a:tblPr>
                <a:noFill/>
                <a:tableStyleId>{C16FA774-CEE5-4264-A530-B171ED620571}</a:tableStyleId>
              </a:tblPr>
              <a:tblGrid>
                <a:gridCol w="579025">
                  <a:extLst>
                    <a:ext uri="{9D8B030D-6E8A-4147-A177-3AD203B41FA5}">
                      <a16:colId xmlns:a16="http://schemas.microsoft.com/office/drawing/2014/main" val="20000"/>
                    </a:ext>
                  </a:extLst>
                </a:gridCol>
                <a:gridCol w="1637550">
                  <a:extLst>
                    <a:ext uri="{9D8B030D-6E8A-4147-A177-3AD203B41FA5}">
                      <a16:colId xmlns:a16="http://schemas.microsoft.com/office/drawing/2014/main" val="20001"/>
                    </a:ext>
                  </a:extLst>
                </a:gridCol>
                <a:gridCol w="6497675">
                  <a:extLst>
                    <a:ext uri="{9D8B030D-6E8A-4147-A177-3AD203B41FA5}">
                      <a16:colId xmlns:a16="http://schemas.microsoft.com/office/drawing/2014/main" val="20002"/>
                    </a:ext>
                  </a:extLst>
                </a:gridCol>
              </a:tblGrid>
              <a:tr h="600525">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S</a:t>
                      </a:r>
                      <a:endParaRPr sz="2600" b="1">
                        <a:solidFill>
                          <a:schemeClr val="dk2"/>
                        </a:solidFill>
                        <a:latin typeface="Comfortaa"/>
                        <a:ea typeface="Comfortaa"/>
                        <a:cs typeface="Comfortaa"/>
                        <a:sym typeface="Comfortaa"/>
                      </a:endParaRPr>
                    </a:p>
                  </a:txBody>
                  <a:tcPr marL="91425" marR="91425" marT="91425" marB="91425">
                    <a:lnR w="9525" cap="flat" cmpd="sng">
                      <a:solidFill>
                        <a:schemeClr val="dk2"/>
                      </a:solidFill>
                      <a:prstDash val="solid"/>
                      <a:round/>
                      <a:headEnd type="none" w="sm" len="sm"/>
                      <a:tailEnd type="none" w="sm" len="sm"/>
                    </a:lnR>
                    <a:solidFill>
                      <a:srgbClr val="FE019A">
                        <a:alpha val="3899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Substitute</a:t>
                      </a:r>
                      <a:endParaRPr sz="2200">
                        <a:solidFill>
                          <a:srgbClr val="2D2D2D"/>
                        </a:solidFill>
                        <a:latin typeface="Nunito Black"/>
                        <a:ea typeface="Nunito Black"/>
                        <a:cs typeface="Nunito Black"/>
                        <a:sym typeface="Nunito Black"/>
                      </a:endParaRPr>
                    </a:p>
                    <a:p>
                      <a:pPr marL="0" lvl="0" indent="0" algn="l" rtl="0">
                        <a:spcBef>
                          <a:spcPts val="0"/>
                        </a:spcBef>
                        <a:spcAft>
                          <a:spcPts val="0"/>
                        </a:spcAft>
                        <a:buNone/>
                      </a:pPr>
                      <a:r>
                        <a:rPr lang="en">
                          <a:solidFill>
                            <a:srgbClr val="2D2D2D"/>
                          </a:solidFill>
                        </a:rPr>
                        <a:t>  </a:t>
                      </a:r>
                      <a:endParaRPr>
                        <a:solidFill>
                          <a:srgbClr val="2D2D2D"/>
                        </a:solidFill>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E019A">
                        <a:alpha val="3899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 Consider substituting different components or elements of the parking system with alternatives</a:t>
                      </a:r>
                      <a:endParaRPr b="1">
                        <a:latin typeface="Comfortaa"/>
                        <a:ea typeface="Comfortaa"/>
                        <a:cs typeface="Comfortaa"/>
                        <a:sym typeface="Comfortaa"/>
                      </a:endParaRPr>
                    </a:p>
                  </a:txBody>
                  <a:tcPr marL="91425" marR="91425" marT="91425" marB="91425">
                    <a:lnL w="9525" cap="flat" cmpd="sng">
                      <a:solidFill>
                        <a:schemeClr val="dk2"/>
                      </a:solidFill>
                      <a:prstDash val="solid"/>
                      <a:round/>
                      <a:headEnd type="none" w="sm" len="sm"/>
                      <a:tailEnd type="none" w="sm" len="sm"/>
                    </a:lnL>
                    <a:solidFill>
                      <a:srgbClr val="FE019A">
                        <a:alpha val="38990"/>
                      </a:srgbClr>
                    </a:solidFill>
                  </a:tcPr>
                </a:tc>
                <a:extLst>
                  <a:ext uri="{0D108BD9-81ED-4DB2-BD59-A6C34878D82A}">
                    <a16:rowId xmlns:a16="http://schemas.microsoft.com/office/drawing/2014/main" val="10000"/>
                  </a:ext>
                </a:extLst>
              </a:tr>
              <a:tr h="631900">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C</a:t>
                      </a:r>
                      <a:endParaRPr sz="2600" b="1">
                        <a:solidFill>
                          <a:schemeClr val="dk2"/>
                        </a:solidFill>
                        <a:latin typeface="Comfortaa"/>
                        <a:ea typeface="Comfortaa"/>
                        <a:cs typeface="Comfortaa"/>
                        <a:sym typeface="Comfortaa"/>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Combine</a:t>
                      </a:r>
                      <a:endParaRPr sz="2100">
                        <a:solidFill>
                          <a:srgbClr val="2D2D2D"/>
                        </a:solidFill>
                        <a:latin typeface="Nunito Black"/>
                        <a:ea typeface="Nunito Black"/>
                        <a:cs typeface="Nunito Black"/>
                        <a:sym typeface="Nunito Black"/>
                      </a:endParaRPr>
                    </a:p>
                  </a:txBody>
                  <a:tcPr marL="91425" marR="91425" marT="91425" marB="91425">
                    <a:lnT w="9525" cap="flat" cmpd="sng">
                      <a:solidFill>
                        <a:schemeClr val="dk2"/>
                      </a:solidFill>
                      <a:prstDash val="solid"/>
                      <a:round/>
                      <a:headEnd type="none" w="sm" len="sm"/>
                      <a:tailEnd type="none" w="sm" len="sm"/>
                    </a:lnT>
                    <a:solidFill>
                      <a:srgbClr val="FE019A">
                        <a:alpha val="943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Think about ways to combine various features or technologies to enhance the parking system</a:t>
                      </a:r>
                      <a:endParaRPr b="1">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1"/>
                  </a:ext>
                </a:extLst>
              </a:tr>
              <a:tr h="741775">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A</a:t>
                      </a:r>
                      <a:endParaRPr sz="2600" b="1">
                        <a:solidFill>
                          <a:schemeClr val="dk2"/>
                        </a:solidFill>
                        <a:latin typeface="Comfortaa"/>
                        <a:ea typeface="Comfortaa"/>
                        <a:cs typeface="Comfortaa"/>
                        <a:sym typeface="Comfortaa"/>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Adapt</a:t>
                      </a:r>
                      <a:endParaRPr sz="2100">
                        <a:solidFill>
                          <a:srgbClr val="2D2D2D"/>
                        </a:solidFill>
                        <a:latin typeface="Nunito Black"/>
                        <a:ea typeface="Nunito Black"/>
                        <a:cs typeface="Nunito Black"/>
                        <a:sym typeface="Nunito Black"/>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adopting the concept of "smart cities" to develop an interconnected parking infrastructure that communicates with vehicles and drivers.</a:t>
                      </a:r>
                      <a:endParaRPr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2"/>
                  </a:ext>
                </a:extLst>
              </a:tr>
              <a:tr h="631025">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M</a:t>
                      </a:r>
                      <a:endParaRPr sz="2600" b="1">
                        <a:solidFill>
                          <a:schemeClr val="dk2"/>
                        </a:solidFill>
                        <a:latin typeface="Comfortaa"/>
                        <a:ea typeface="Comfortaa"/>
                        <a:cs typeface="Comfortaa"/>
                        <a:sym typeface="Comfortaa"/>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Modify</a:t>
                      </a:r>
                      <a:endParaRPr sz="2100">
                        <a:solidFill>
                          <a:srgbClr val="2D2D2D"/>
                        </a:solidFill>
                        <a:latin typeface="Nunito Black"/>
                        <a:ea typeface="Nunito Black"/>
                        <a:cs typeface="Nunito Black"/>
                        <a:sym typeface="Nunito Black"/>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Identify existing elements of the parking system that can be modified or tweaked to make it more efficient or user-friendly</a:t>
                      </a:r>
                      <a:endParaRPr b="1">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3"/>
                  </a:ext>
                </a:extLst>
              </a:tr>
              <a:tr h="780850">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P</a:t>
                      </a:r>
                      <a:endParaRPr sz="2600" b="1">
                        <a:solidFill>
                          <a:schemeClr val="dk2"/>
                        </a:solidFill>
                        <a:latin typeface="Comfortaa"/>
                        <a:ea typeface="Comfortaa"/>
                        <a:cs typeface="Comfortaa"/>
                        <a:sym typeface="Comfortaa"/>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Put to other uses</a:t>
                      </a:r>
                      <a:endParaRPr sz="2100">
                        <a:solidFill>
                          <a:srgbClr val="2D2D2D"/>
                        </a:solidFill>
                        <a:latin typeface="Nunito Black"/>
                        <a:ea typeface="Nunito Black"/>
                        <a:cs typeface="Nunito Black"/>
                        <a:sym typeface="Nunito Black"/>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Explore how certain elements of the parking system can be repurposed to serve different functions.</a:t>
                      </a:r>
                      <a:endParaRPr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4"/>
                  </a:ext>
                </a:extLst>
              </a:tr>
              <a:tr h="648950">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E</a:t>
                      </a:r>
                      <a:endParaRPr sz="2600" b="1">
                        <a:solidFill>
                          <a:schemeClr val="dk2"/>
                        </a:solidFill>
                        <a:latin typeface="Comfortaa"/>
                        <a:ea typeface="Comfortaa"/>
                        <a:cs typeface="Comfortaa"/>
                        <a:sym typeface="Comfortaa"/>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Eliminate</a:t>
                      </a:r>
                      <a:endParaRPr sz="2100">
                        <a:solidFill>
                          <a:srgbClr val="2D2D2D"/>
                        </a:solidFill>
                        <a:latin typeface="Nunito Black"/>
                        <a:ea typeface="Nunito Black"/>
                        <a:cs typeface="Nunito Black"/>
                        <a:sym typeface="Nunito Black"/>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Identify existing elements of the parking system that can be modified or tweaked to make it more efficient or user-friendly.</a:t>
                      </a:r>
                      <a:endParaRPr b="1">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5"/>
                  </a:ext>
                </a:extLst>
              </a:tr>
              <a:tr h="648950">
                <a:tc>
                  <a:txBody>
                    <a:bodyPr/>
                    <a:lstStyle/>
                    <a:p>
                      <a:pPr marL="0" lvl="0" indent="0" algn="l" rtl="0">
                        <a:spcBef>
                          <a:spcPts val="0"/>
                        </a:spcBef>
                        <a:spcAft>
                          <a:spcPts val="0"/>
                        </a:spcAft>
                        <a:buNone/>
                      </a:pPr>
                      <a:r>
                        <a:rPr lang="en" sz="2600" b="1">
                          <a:solidFill>
                            <a:schemeClr val="dk2"/>
                          </a:solidFill>
                          <a:latin typeface="Comfortaa"/>
                          <a:ea typeface="Comfortaa"/>
                          <a:cs typeface="Comfortaa"/>
                          <a:sym typeface="Comfortaa"/>
                        </a:rPr>
                        <a:t>R</a:t>
                      </a:r>
                      <a:endParaRPr sz="2600" b="1">
                        <a:solidFill>
                          <a:schemeClr val="dk2"/>
                        </a:solidFill>
                        <a:latin typeface="Comfortaa"/>
                        <a:ea typeface="Comfortaa"/>
                        <a:cs typeface="Comfortaa"/>
                        <a:sym typeface="Comfortaa"/>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2100">
                          <a:solidFill>
                            <a:srgbClr val="2D2D2D"/>
                          </a:solidFill>
                          <a:latin typeface="Nunito Black"/>
                          <a:ea typeface="Nunito Black"/>
                          <a:cs typeface="Nunito Black"/>
                          <a:sym typeface="Nunito Black"/>
                        </a:rPr>
                        <a:t>Reverse</a:t>
                      </a:r>
                      <a:endParaRPr sz="2100">
                        <a:solidFill>
                          <a:srgbClr val="2D2D2D"/>
                        </a:solidFill>
                        <a:latin typeface="Nunito Black"/>
                        <a:ea typeface="Nunito Black"/>
                        <a:cs typeface="Nunito Black"/>
                        <a:sym typeface="Nunito Black"/>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b="1">
                          <a:latin typeface="Comfortaa"/>
                          <a:ea typeface="Comfortaa"/>
                          <a:cs typeface="Comfortaa"/>
                          <a:sym typeface="Comfortaa"/>
                        </a:rPr>
                        <a:t>Think about reversing certain aspects of the parking system to achieve different outcomes</a:t>
                      </a:r>
                      <a:endParaRPr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00"/>
              <a:t>..</a:t>
            </a:r>
            <a:endParaRPr sz="100"/>
          </a:p>
        </p:txBody>
      </p:sp>
      <p:sp>
        <p:nvSpPr>
          <p:cNvPr id="482" name="Google Shape;482;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b="1">
                <a:solidFill>
                  <a:srgbClr val="FF0000"/>
                </a:solidFill>
              </a:rPr>
              <a:t>PHASE IV- </a:t>
            </a:r>
            <a:r>
              <a:rPr lang="en" sz="3700" b="1">
                <a:solidFill>
                  <a:srgbClr val="2D2D2D"/>
                </a:solidFill>
              </a:rPr>
              <a:t>ENGAGE</a:t>
            </a:r>
            <a:endParaRPr sz="3700" b="1">
              <a:solidFill>
                <a:srgbClr val="2D2D2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311700" y="98875"/>
            <a:ext cx="8520600" cy="77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Comfortaa"/>
                <a:ea typeface="Comfortaa"/>
                <a:cs typeface="Comfortaa"/>
                <a:sym typeface="Comfortaa"/>
              </a:rPr>
              <a:t>                </a:t>
            </a:r>
            <a:r>
              <a:rPr lang="en" b="1">
                <a:solidFill>
                  <a:srgbClr val="FF0000"/>
                </a:solidFill>
                <a:latin typeface="Comfortaa"/>
                <a:ea typeface="Comfortaa"/>
                <a:cs typeface="Comfortaa"/>
                <a:sym typeface="Comfortaa"/>
              </a:rPr>
              <a:t>T 13:</a:t>
            </a:r>
            <a:r>
              <a:rPr lang="en" b="1">
                <a:latin typeface="Comfortaa"/>
                <a:ea typeface="Comfortaa"/>
                <a:cs typeface="Comfortaa"/>
                <a:sym typeface="Comfortaa"/>
              </a:rPr>
              <a:t> Storyboard Canvas</a:t>
            </a:r>
            <a:endParaRPr b="1">
              <a:latin typeface="Comfortaa"/>
              <a:ea typeface="Comfortaa"/>
              <a:cs typeface="Comfortaa"/>
              <a:sym typeface="Comfortaa"/>
            </a:endParaRPr>
          </a:p>
        </p:txBody>
      </p:sp>
      <p:sp>
        <p:nvSpPr>
          <p:cNvPr id="488" name="Google Shape;488;p43"/>
          <p:cNvSpPr txBox="1">
            <a:spLocks noGrp="1"/>
          </p:cNvSpPr>
          <p:nvPr>
            <p:ph type="body" idx="1"/>
          </p:nvPr>
        </p:nvSpPr>
        <p:spPr>
          <a:xfrm>
            <a:off x="311700" y="673350"/>
            <a:ext cx="8832300" cy="441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latin typeface="Lexend"/>
                <a:ea typeface="Lexend"/>
                <a:cs typeface="Lexend"/>
                <a:sym typeface="Lexend"/>
              </a:rPr>
              <a:t>                          v</a:t>
            </a:r>
            <a:endParaRPr sz="1200">
              <a:latin typeface="Lexend"/>
              <a:ea typeface="Lexend"/>
              <a:cs typeface="Lexend"/>
              <a:sym typeface="Lexend"/>
            </a:endParaRPr>
          </a:p>
        </p:txBody>
      </p:sp>
      <p:sp>
        <p:nvSpPr>
          <p:cNvPr id="489" name="Google Shape;489;p43"/>
          <p:cNvSpPr txBox="1"/>
          <p:nvPr/>
        </p:nvSpPr>
        <p:spPr>
          <a:xfrm>
            <a:off x="361950" y="2934000"/>
            <a:ext cx="2204400" cy="13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490" name="Google Shape;490;p43"/>
          <p:cNvPicPr preferRelativeResize="0"/>
          <p:nvPr/>
        </p:nvPicPr>
        <p:blipFill>
          <a:blip r:embed="rId3">
            <a:alphaModFix/>
          </a:blip>
          <a:stretch>
            <a:fillRect/>
          </a:stretch>
        </p:blipFill>
        <p:spPr>
          <a:xfrm>
            <a:off x="325888" y="651250"/>
            <a:ext cx="2276475" cy="1714500"/>
          </a:xfrm>
          <a:prstGeom prst="rect">
            <a:avLst/>
          </a:prstGeom>
          <a:noFill/>
          <a:ln>
            <a:noFill/>
          </a:ln>
        </p:spPr>
      </p:pic>
      <p:pic>
        <p:nvPicPr>
          <p:cNvPr id="491" name="Google Shape;491;p43"/>
          <p:cNvPicPr preferRelativeResize="0"/>
          <p:nvPr/>
        </p:nvPicPr>
        <p:blipFill>
          <a:blip r:embed="rId4">
            <a:alphaModFix/>
          </a:blip>
          <a:stretch>
            <a:fillRect/>
          </a:stretch>
        </p:blipFill>
        <p:spPr>
          <a:xfrm>
            <a:off x="2833850" y="613150"/>
            <a:ext cx="2676525" cy="1752600"/>
          </a:xfrm>
          <a:prstGeom prst="rect">
            <a:avLst/>
          </a:prstGeom>
          <a:noFill/>
          <a:ln>
            <a:noFill/>
          </a:ln>
        </p:spPr>
      </p:pic>
      <p:pic>
        <p:nvPicPr>
          <p:cNvPr id="492" name="Google Shape;492;p43"/>
          <p:cNvPicPr preferRelativeResize="0"/>
          <p:nvPr/>
        </p:nvPicPr>
        <p:blipFill>
          <a:blip r:embed="rId5">
            <a:alphaModFix/>
          </a:blip>
          <a:stretch>
            <a:fillRect/>
          </a:stretch>
        </p:blipFill>
        <p:spPr>
          <a:xfrm>
            <a:off x="5510375" y="579825"/>
            <a:ext cx="2619375" cy="1857375"/>
          </a:xfrm>
          <a:prstGeom prst="rect">
            <a:avLst/>
          </a:prstGeom>
          <a:noFill/>
          <a:ln>
            <a:noFill/>
          </a:ln>
        </p:spPr>
      </p:pic>
      <p:pic>
        <p:nvPicPr>
          <p:cNvPr id="493" name="Google Shape;493;p43"/>
          <p:cNvPicPr preferRelativeResize="0"/>
          <p:nvPr/>
        </p:nvPicPr>
        <p:blipFill>
          <a:blip r:embed="rId6">
            <a:alphaModFix/>
          </a:blip>
          <a:stretch>
            <a:fillRect/>
          </a:stretch>
        </p:blipFill>
        <p:spPr>
          <a:xfrm>
            <a:off x="279775" y="2735700"/>
            <a:ext cx="2204400" cy="1714500"/>
          </a:xfrm>
          <a:prstGeom prst="rect">
            <a:avLst/>
          </a:prstGeom>
          <a:noFill/>
          <a:ln>
            <a:noFill/>
          </a:ln>
        </p:spPr>
      </p:pic>
      <p:pic>
        <p:nvPicPr>
          <p:cNvPr id="494" name="Google Shape;494;p43"/>
          <p:cNvPicPr preferRelativeResize="0"/>
          <p:nvPr/>
        </p:nvPicPr>
        <p:blipFill>
          <a:blip r:embed="rId7">
            <a:alphaModFix/>
          </a:blip>
          <a:stretch>
            <a:fillRect/>
          </a:stretch>
        </p:blipFill>
        <p:spPr>
          <a:xfrm>
            <a:off x="2777500" y="2914175"/>
            <a:ext cx="2676525" cy="1714500"/>
          </a:xfrm>
          <a:prstGeom prst="rect">
            <a:avLst/>
          </a:prstGeom>
          <a:noFill/>
          <a:ln>
            <a:noFill/>
          </a:ln>
        </p:spPr>
      </p:pic>
      <p:pic>
        <p:nvPicPr>
          <p:cNvPr id="495" name="Google Shape;495;p43"/>
          <p:cNvPicPr preferRelativeResize="0"/>
          <p:nvPr/>
        </p:nvPicPr>
        <p:blipFill>
          <a:blip r:embed="rId8">
            <a:alphaModFix/>
          </a:blip>
          <a:stretch>
            <a:fillRect/>
          </a:stretch>
        </p:blipFill>
        <p:spPr>
          <a:xfrm>
            <a:off x="5747350" y="2810850"/>
            <a:ext cx="2619375" cy="169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4"/>
          <p:cNvSpPr txBox="1"/>
          <p:nvPr/>
        </p:nvSpPr>
        <p:spPr>
          <a:xfrm>
            <a:off x="0" y="118025"/>
            <a:ext cx="9054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FF0000"/>
                </a:solidFill>
                <a:latin typeface="Comfortaa"/>
                <a:ea typeface="Comfortaa"/>
                <a:cs typeface="Comfortaa"/>
                <a:sym typeface="Comfortaa"/>
              </a:rPr>
              <a:t>T14</a:t>
            </a:r>
            <a:r>
              <a:rPr lang="en" sz="2400">
                <a:solidFill>
                  <a:schemeClr val="dk1"/>
                </a:solidFill>
                <a:latin typeface="Comfortaa"/>
                <a:ea typeface="Comfortaa"/>
                <a:cs typeface="Comfortaa"/>
                <a:sym typeface="Comfortaa"/>
              </a:rPr>
              <a:t>:</a:t>
            </a:r>
            <a:r>
              <a:rPr lang="en" sz="2400">
                <a:solidFill>
                  <a:srgbClr val="FFFF00"/>
                </a:solidFill>
                <a:latin typeface="Comfortaa"/>
                <a:ea typeface="Comfortaa"/>
                <a:cs typeface="Comfortaa"/>
                <a:sym typeface="Comfortaa"/>
              </a:rPr>
              <a:t> </a:t>
            </a:r>
            <a:r>
              <a:rPr lang="en" sz="2400">
                <a:solidFill>
                  <a:schemeClr val="dk1"/>
                </a:solidFill>
                <a:latin typeface="Comfortaa"/>
                <a:ea typeface="Comfortaa"/>
                <a:cs typeface="Comfortaa"/>
                <a:sym typeface="Comfortaa"/>
              </a:rPr>
              <a:t>Concept Synthesis (11 box tool)</a:t>
            </a:r>
            <a:endParaRPr sz="2400">
              <a:solidFill>
                <a:schemeClr val="dk1"/>
              </a:solidFill>
              <a:latin typeface="Comfortaa"/>
              <a:ea typeface="Comfortaa"/>
              <a:cs typeface="Comfortaa"/>
              <a:sym typeface="Comfortaa"/>
            </a:endParaRPr>
          </a:p>
        </p:txBody>
      </p:sp>
      <p:graphicFrame>
        <p:nvGraphicFramePr>
          <p:cNvPr id="501" name="Google Shape;501;p44"/>
          <p:cNvGraphicFramePr/>
          <p:nvPr/>
        </p:nvGraphicFramePr>
        <p:xfrm>
          <a:off x="952513" y="1211050"/>
          <a:ext cx="3000000" cy="3000000"/>
        </p:xfrm>
        <a:graphic>
          <a:graphicData uri="http://schemas.openxmlformats.org/drawingml/2006/table">
            <a:tbl>
              <a:tblPr>
                <a:noFill/>
                <a:tableStyleId>{C16FA774-CEE5-4264-A530-B171ED620571}</a:tableStyleId>
              </a:tblPr>
              <a:tblGrid>
                <a:gridCol w="2004575">
                  <a:extLst>
                    <a:ext uri="{9D8B030D-6E8A-4147-A177-3AD203B41FA5}">
                      <a16:colId xmlns:a16="http://schemas.microsoft.com/office/drawing/2014/main" val="20000"/>
                    </a:ext>
                  </a:extLst>
                </a:gridCol>
                <a:gridCol w="3324750">
                  <a:extLst>
                    <a:ext uri="{9D8B030D-6E8A-4147-A177-3AD203B41FA5}">
                      <a16:colId xmlns:a16="http://schemas.microsoft.com/office/drawing/2014/main" val="20001"/>
                    </a:ext>
                  </a:extLst>
                </a:gridCol>
              </a:tblGrid>
              <a:tr h="1019400">
                <a:tc>
                  <a:txBody>
                    <a:bodyPr/>
                    <a:lstStyle/>
                    <a:p>
                      <a:pPr marL="0" lvl="0" indent="0" algn="l" rtl="0">
                        <a:spcBef>
                          <a:spcPts val="0"/>
                        </a:spcBef>
                        <a:spcAft>
                          <a:spcPts val="0"/>
                        </a:spcAft>
                        <a:buNone/>
                      </a:pPr>
                      <a:r>
                        <a:rPr lang="en" sz="1300" b="1">
                          <a:latin typeface="Comfortaa"/>
                          <a:ea typeface="Comfortaa"/>
                          <a:cs typeface="Comfortaa"/>
                          <a:sym typeface="Comfortaa"/>
                        </a:rPr>
                        <a:t>Persona:</a:t>
                      </a:r>
                      <a:endParaRPr sz="1300" b="1">
                        <a:latin typeface="Comfortaa"/>
                        <a:ea typeface="Comfortaa"/>
                        <a:cs typeface="Comfortaa"/>
                        <a:sym typeface="Comfortaa"/>
                      </a:endParaRPr>
                    </a:p>
                    <a:p>
                      <a:pPr marL="0" lvl="0" indent="0" algn="l" rtl="0">
                        <a:spcBef>
                          <a:spcPts val="0"/>
                        </a:spcBef>
                        <a:spcAft>
                          <a:spcPts val="0"/>
                        </a:spcAft>
                        <a:buNone/>
                      </a:pPr>
                      <a:r>
                        <a:rPr lang="en" sz="900" b="1">
                          <a:solidFill>
                            <a:schemeClr val="dk1"/>
                          </a:solidFill>
                          <a:latin typeface="Comfortaa"/>
                          <a:ea typeface="Comfortaa"/>
                          <a:cs typeface="Comfortaa"/>
                          <a:sym typeface="Comfortaa"/>
                        </a:rPr>
                        <a:t>watch man,shop owner, vehicle owner   needs a parking system that helps them find parking                                                                                                                                                                                                                                                                                     spots quickly and efficiently.</a:t>
                      </a:r>
                      <a:endParaRPr sz="13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100" b="1">
                          <a:solidFill>
                            <a:schemeClr val="dk1"/>
                          </a:solidFill>
                          <a:highlight>
                            <a:srgbClr val="F7F7F8"/>
                          </a:highlight>
                          <a:latin typeface="Comfortaa"/>
                          <a:ea typeface="Comfortaa"/>
                          <a:cs typeface="Comfortaa"/>
                          <a:sym typeface="Comfortaa"/>
                        </a:rPr>
                        <a:t>Parking Facilities.</a:t>
                      </a:r>
                      <a:endParaRPr sz="1100" b="1">
                        <a:solidFill>
                          <a:schemeClr val="dk1"/>
                        </a:solidFill>
                        <a:highlight>
                          <a:srgbClr val="F7F7F8"/>
                        </a:highlight>
                        <a:latin typeface="Comfortaa"/>
                        <a:ea typeface="Comfortaa"/>
                        <a:cs typeface="Comfortaa"/>
                        <a:sym typeface="Comfortaa"/>
                      </a:endParaRPr>
                    </a:p>
                    <a:p>
                      <a:pPr marL="0" lvl="0" indent="0" algn="l" rtl="0">
                        <a:spcBef>
                          <a:spcPts val="0"/>
                        </a:spcBef>
                        <a:spcAft>
                          <a:spcPts val="0"/>
                        </a:spcAft>
                        <a:buNone/>
                      </a:pPr>
                      <a:r>
                        <a:rPr lang="en" sz="1100" b="1">
                          <a:solidFill>
                            <a:schemeClr val="dk1"/>
                          </a:solidFill>
                          <a:highlight>
                            <a:srgbClr val="F7F7F8"/>
                          </a:highlight>
                          <a:latin typeface="Comfortaa"/>
                          <a:ea typeface="Comfortaa"/>
                          <a:cs typeface="Comfortaa"/>
                          <a:sym typeface="Comfortaa"/>
                        </a:rPr>
                        <a:t>Hardware Infrastructure.</a:t>
                      </a:r>
                      <a:endParaRPr sz="1100" b="1">
                        <a:solidFill>
                          <a:schemeClr val="dk1"/>
                        </a:solidFill>
                        <a:highlight>
                          <a:srgbClr val="F7F7F8"/>
                        </a:highlight>
                        <a:latin typeface="Comfortaa"/>
                        <a:ea typeface="Comfortaa"/>
                        <a:cs typeface="Comfortaa"/>
                        <a:sym typeface="Comfortaa"/>
                      </a:endParaRPr>
                    </a:p>
                    <a:p>
                      <a:pPr marL="0" lvl="0" indent="0" algn="l" rtl="0">
                        <a:spcBef>
                          <a:spcPts val="0"/>
                        </a:spcBef>
                        <a:spcAft>
                          <a:spcPts val="0"/>
                        </a:spcAft>
                        <a:buNone/>
                      </a:pPr>
                      <a:r>
                        <a:rPr lang="en" sz="1100" b="1">
                          <a:solidFill>
                            <a:schemeClr val="dk1"/>
                          </a:solidFill>
                          <a:highlight>
                            <a:srgbClr val="F7F7F8"/>
                          </a:highlight>
                          <a:latin typeface="Comfortaa"/>
                          <a:ea typeface="Comfortaa"/>
                          <a:cs typeface="Comfortaa"/>
                          <a:sym typeface="Comfortaa"/>
                        </a:rPr>
                        <a:t>Real Time Availability.</a:t>
                      </a:r>
                      <a:endParaRPr sz="1100" b="1">
                        <a:solidFill>
                          <a:schemeClr val="dk1"/>
                        </a:solidFill>
                        <a:highlight>
                          <a:srgbClr val="F7F7F8"/>
                        </a:highlight>
                        <a:latin typeface="Comfortaa"/>
                        <a:ea typeface="Comfortaa"/>
                        <a:cs typeface="Comfortaa"/>
                        <a:sym typeface="Comfortaa"/>
                      </a:endParaRPr>
                    </a:p>
                    <a:p>
                      <a:pPr marL="0" lvl="0" indent="0" algn="l" rtl="0">
                        <a:spcBef>
                          <a:spcPts val="0"/>
                        </a:spcBef>
                        <a:spcAft>
                          <a:spcPts val="0"/>
                        </a:spcAft>
                        <a:buNone/>
                      </a:pPr>
                      <a:r>
                        <a:rPr lang="en" sz="1100" b="1">
                          <a:solidFill>
                            <a:schemeClr val="dk1"/>
                          </a:solidFill>
                          <a:highlight>
                            <a:srgbClr val="F7F7F8"/>
                          </a:highlight>
                          <a:latin typeface="Comfortaa"/>
                          <a:ea typeface="Comfortaa"/>
                          <a:cs typeface="Comfortaa"/>
                          <a:sym typeface="Comfortaa"/>
                        </a:rPr>
                        <a:t>Online Reservations</a:t>
                      </a:r>
                      <a:endParaRPr sz="1100" b="1">
                        <a:solidFill>
                          <a:schemeClr val="dk1"/>
                        </a:solidFill>
                        <a:highlight>
                          <a:srgbClr val="F7F7F8"/>
                        </a:highlight>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1097175">
                <a:tc>
                  <a:txBody>
                    <a:bodyPr/>
                    <a:lstStyle/>
                    <a:p>
                      <a:pPr marL="0" lvl="0" indent="0" algn="l" rtl="0">
                        <a:spcBef>
                          <a:spcPts val="0"/>
                        </a:spcBef>
                        <a:spcAft>
                          <a:spcPts val="0"/>
                        </a:spcAft>
                        <a:buNone/>
                      </a:pPr>
                      <a:r>
                        <a:rPr lang="en" sz="1300" b="1">
                          <a:latin typeface="Comfortaa"/>
                          <a:ea typeface="Comfortaa"/>
                          <a:cs typeface="Comfortaa"/>
                          <a:sym typeface="Comfortaa"/>
                        </a:rPr>
                        <a:t>Deep Needs:</a:t>
                      </a:r>
                      <a:r>
                        <a:rPr lang="en" sz="900" b="1">
                          <a:solidFill>
                            <a:schemeClr val="dk1"/>
                          </a:solidFill>
                          <a:latin typeface="Comfortaa"/>
                          <a:ea typeface="Comfortaa"/>
                          <a:cs typeface="Comfortaa"/>
                          <a:sym typeface="Comfortaa"/>
                        </a:rPr>
                        <a:t>Time Optimization: One of the fundamental deep needs for a vehicle parking system is to optimize time for drivers</a:t>
                      </a:r>
                      <a:r>
                        <a:rPr lang="en" sz="1000" b="1">
                          <a:solidFill>
                            <a:schemeClr val="dk1"/>
                          </a:solidFill>
                          <a:latin typeface="Comfortaa"/>
                          <a:ea typeface="Comfortaa"/>
                          <a:cs typeface="Comfortaa"/>
                          <a:sym typeface="Comfortaa"/>
                        </a:rPr>
                        <a:t>.</a:t>
                      </a:r>
                      <a:endParaRPr sz="13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300" b="1">
                          <a:latin typeface="Comfortaa"/>
                          <a:ea typeface="Comfortaa"/>
                          <a:cs typeface="Comfortaa"/>
                          <a:sym typeface="Comfortaa"/>
                        </a:rPr>
                        <a:t>Value Propositions to Target users:</a:t>
                      </a:r>
                      <a:r>
                        <a:rPr lang="en" sz="1000" b="1">
                          <a:solidFill>
                            <a:schemeClr val="dk1"/>
                          </a:solidFill>
                          <a:latin typeface="Comfortaa"/>
                          <a:ea typeface="Comfortaa"/>
                          <a:cs typeface="Comfortaa"/>
                          <a:sym typeface="Comfortaa"/>
                        </a:rPr>
                        <a:t>Find Parking in Seconds: Our smart parking system saves you valuable time by providing real-time updates on available parking spaces near your destination</a:t>
                      </a:r>
                      <a:r>
                        <a:rPr lang="en" sz="1200" b="1">
                          <a:solidFill>
                            <a:schemeClr val="dk1"/>
                          </a:solidFill>
                          <a:latin typeface="Comfortaa"/>
                          <a:ea typeface="Comfortaa"/>
                          <a:cs typeface="Comfortaa"/>
                          <a:sym typeface="Comfortaa"/>
                        </a:rPr>
                        <a:t>."</a:t>
                      </a:r>
                      <a:endParaRPr sz="10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732950">
                <a:tc>
                  <a:txBody>
                    <a:bodyPr/>
                    <a:lstStyle/>
                    <a:p>
                      <a:pPr marL="0" lvl="0" indent="0" algn="l" rtl="0">
                        <a:spcBef>
                          <a:spcPts val="0"/>
                        </a:spcBef>
                        <a:spcAft>
                          <a:spcPts val="0"/>
                        </a:spcAft>
                        <a:buNone/>
                      </a:pPr>
                      <a:r>
                        <a:rPr lang="en" sz="1300" b="1">
                          <a:latin typeface="Comfortaa"/>
                          <a:ea typeface="Comfortaa"/>
                          <a:cs typeface="Comfortaa"/>
                          <a:sym typeface="Comfortaa"/>
                        </a:rPr>
                        <a:t>Gains:</a:t>
                      </a:r>
                      <a:r>
                        <a:rPr lang="en" sz="1000" b="1">
                          <a:solidFill>
                            <a:schemeClr val="dk1"/>
                          </a:solidFill>
                          <a:latin typeface="Comfortaa"/>
                          <a:ea typeface="Comfortaa"/>
                          <a:cs typeface="Comfortaa"/>
                          <a:sym typeface="Comfortaa"/>
                        </a:rPr>
                        <a:t>Convenience and easy to use,Saves time.</a:t>
                      </a:r>
                      <a:endParaRPr sz="1000" b="1">
                        <a:solidFill>
                          <a:schemeClr val="dk1"/>
                        </a:solidFill>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300" b="1">
                          <a:latin typeface="Comfortaa"/>
                          <a:ea typeface="Comfortaa"/>
                          <a:cs typeface="Comfortaa"/>
                          <a:sym typeface="Comfortaa"/>
                        </a:rPr>
                        <a:t>User Need (Problem)Solvers:</a:t>
                      </a:r>
                      <a:r>
                        <a:rPr lang="en" sz="1000" b="1">
                          <a:solidFill>
                            <a:schemeClr val="dk1"/>
                          </a:solidFill>
                          <a:latin typeface="Comfortaa"/>
                          <a:ea typeface="Comfortaa"/>
                          <a:cs typeface="Comfortaa"/>
                          <a:sym typeface="Comfortaa"/>
                        </a:rPr>
                        <a:t>Avoiding the stress and frustration of circling around for parking.</a:t>
                      </a:r>
                      <a:endParaRPr sz="11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502" name="Google Shape;502;p44"/>
          <p:cNvGraphicFramePr/>
          <p:nvPr/>
        </p:nvGraphicFramePr>
        <p:xfrm>
          <a:off x="952513" y="4107950"/>
          <a:ext cx="3000000" cy="3000000"/>
        </p:xfrm>
        <a:graphic>
          <a:graphicData uri="http://schemas.openxmlformats.org/drawingml/2006/table">
            <a:tbl>
              <a:tblPr>
                <a:noFill/>
                <a:tableStyleId>{C16FA774-CEE5-4264-A530-B171ED620571}</a:tableStyleId>
              </a:tblPr>
              <a:tblGrid>
                <a:gridCol w="2004575">
                  <a:extLst>
                    <a:ext uri="{9D8B030D-6E8A-4147-A177-3AD203B41FA5}">
                      <a16:colId xmlns:a16="http://schemas.microsoft.com/office/drawing/2014/main" val="20000"/>
                    </a:ext>
                  </a:extLst>
                </a:gridCol>
                <a:gridCol w="1548300">
                  <a:extLst>
                    <a:ext uri="{9D8B030D-6E8A-4147-A177-3AD203B41FA5}">
                      <a16:colId xmlns:a16="http://schemas.microsoft.com/office/drawing/2014/main" val="20001"/>
                    </a:ext>
                  </a:extLst>
                </a:gridCol>
                <a:gridCol w="1776425">
                  <a:extLst>
                    <a:ext uri="{9D8B030D-6E8A-4147-A177-3AD203B41FA5}">
                      <a16:colId xmlns:a16="http://schemas.microsoft.com/office/drawing/2014/main" val="20002"/>
                    </a:ext>
                  </a:extLst>
                </a:gridCol>
              </a:tblGrid>
              <a:tr h="1035550">
                <a:tc>
                  <a:txBody>
                    <a:bodyPr/>
                    <a:lstStyle/>
                    <a:p>
                      <a:pPr marL="0" lvl="0" indent="0" algn="l" rtl="0">
                        <a:spcBef>
                          <a:spcPts val="0"/>
                        </a:spcBef>
                        <a:spcAft>
                          <a:spcPts val="0"/>
                        </a:spcAft>
                        <a:buNone/>
                      </a:pPr>
                      <a:r>
                        <a:rPr lang="en" sz="1300" b="1">
                          <a:latin typeface="Comfortaa"/>
                          <a:ea typeface="Comfortaa"/>
                          <a:cs typeface="Comfortaa"/>
                          <a:sym typeface="Comfortaa"/>
                        </a:rPr>
                        <a:t>Pains:</a:t>
                      </a:r>
                      <a:r>
                        <a:rPr lang="en" sz="900" b="1">
                          <a:solidFill>
                            <a:schemeClr val="dk1"/>
                          </a:solidFill>
                          <a:latin typeface="Comfortaa"/>
                          <a:ea typeface="Comfortaa"/>
                          <a:cs typeface="Comfortaa"/>
                          <a:sym typeface="Comfortaa"/>
                        </a:rPr>
                        <a:t>Drivers often waste time searching for available parking spaces</a:t>
                      </a:r>
                      <a:endParaRPr sz="11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300" b="1">
                          <a:latin typeface="Comfortaa"/>
                          <a:ea typeface="Comfortaa"/>
                          <a:cs typeface="Comfortaa"/>
                          <a:sym typeface="Comfortaa"/>
                        </a:rPr>
                        <a:t>Gain Creators:</a:t>
                      </a:r>
                      <a:r>
                        <a:rPr lang="en" sz="900" b="1">
                          <a:solidFill>
                            <a:schemeClr val="dk1"/>
                          </a:solidFill>
                          <a:latin typeface="Comfortaa"/>
                          <a:ea typeface="Comfortaa"/>
                          <a:cs typeface="Comfortaa"/>
                          <a:sym typeface="Comfortaa"/>
                        </a:rPr>
                        <a:t>Parking Guidance and Navigation,Real time updates.</a:t>
                      </a:r>
                      <a:endParaRPr sz="10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300" b="1">
                          <a:latin typeface="Comfortaa"/>
                          <a:ea typeface="Comfortaa"/>
                          <a:cs typeface="Comfortaa"/>
                          <a:sym typeface="Comfortaa"/>
                        </a:rPr>
                        <a:t>Pain Relievers</a:t>
                      </a:r>
                      <a:r>
                        <a:rPr lang="en" sz="1100" b="1">
                          <a:latin typeface="Comfortaa"/>
                          <a:ea typeface="Comfortaa"/>
                          <a:cs typeface="Comfortaa"/>
                          <a:sym typeface="Comfortaa"/>
                        </a:rPr>
                        <a:t>:</a:t>
                      </a:r>
                      <a:r>
                        <a:rPr lang="en" sz="1000" b="1">
                          <a:solidFill>
                            <a:schemeClr val="dk1"/>
                          </a:solidFill>
                          <a:latin typeface="Comfortaa"/>
                          <a:ea typeface="Comfortaa"/>
                          <a:cs typeface="Comfortaa"/>
                          <a:sym typeface="Comfortaa"/>
                        </a:rPr>
                        <a:t>Advanced reservation systems</a:t>
                      </a:r>
                      <a:endParaRPr sz="11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503" name="Google Shape;503;p44"/>
          <p:cNvGraphicFramePr/>
          <p:nvPr/>
        </p:nvGraphicFramePr>
        <p:xfrm>
          <a:off x="6281825" y="1211050"/>
          <a:ext cx="3000000" cy="3000000"/>
        </p:xfrm>
        <a:graphic>
          <a:graphicData uri="http://schemas.openxmlformats.org/drawingml/2006/table">
            <a:tbl>
              <a:tblPr>
                <a:noFill/>
                <a:tableStyleId>{C16FA774-CEE5-4264-A530-B171ED620571}</a:tableStyleId>
              </a:tblPr>
              <a:tblGrid>
                <a:gridCol w="1909675">
                  <a:extLst>
                    <a:ext uri="{9D8B030D-6E8A-4147-A177-3AD203B41FA5}">
                      <a16:colId xmlns:a16="http://schemas.microsoft.com/office/drawing/2014/main" val="20000"/>
                    </a:ext>
                  </a:extLst>
                </a:gridCol>
              </a:tblGrid>
              <a:tr h="3932450">
                <a:tc>
                  <a:txBody>
                    <a:bodyPr/>
                    <a:lstStyle/>
                    <a:p>
                      <a:pPr marL="0" lvl="0" indent="0" algn="l" rtl="0">
                        <a:spcBef>
                          <a:spcPts val="0"/>
                        </a:spcBef>
                        <a:spcAft>
                          <a:spcPts val="0"/>
                        </a:spcAft>
                        <a:buNone/>
                      </a:pPr>
                      <a:r>
                        <a:rPr lang="en" sz="1300" b="1">
                          <a:latin typeface="Comfortaa"/>
                          <a:ea typeface="Comfortaa"/>
                          <a:cs typeface="Comfortaa"/>
                          <a:sym typeface="Comfortaa"/>
                        </a:rPr>
                        <a:t>Value Propositions to Organizations/</a:t>
                      </a:r>
                      <a:endParaRPr sz="1300" b="1">
                        <a:latin typeface="Comfortaa"/>
                        <a:ea typeface="Comfortaa"/>
                        <a:cs typeface="Comfortaa"/>
                        <a:sym typeface="Comfortaa"/>
                      </a:endParaRPr>
                    </a:p>
                    <a:p>
                      <a:pPr marL="0" lvl="0" indent="0" algn="l" rtl="0">
                        <a:spcBef>
                          <a:spcPts val="0"/>
                        </a:spcBef>
                        <a:spcAft>
                          <a:spcPts val="0"/>
                        </a:spcAft>
                        <a:buNone/>
                      </a:pPr>
                      <a:r>
                        <a:rPr lang="en" sz="1300" b="1">
                          <a:latin typeface="Comfortaa"/>
                          <a:ea typeface="Comfortaa"/>
                          <a:cs typeface="Comfortaa"/>
                          <a:sym typeface="Comfortaa"/>
                        </a:rPr>
                        <a:t>Agency:</a:t>
                      </a:r>
                      <a:endParaRPr sz="1300" b="1">
                        <a:latin typeface="Comfortaa"/>
                        <a:ea typeface="Comfortaa"/>
                        <a:cs typeface="Comfortaa"/>
                        <a:sym typeface="Comfortaa"/>
                      </a:endParaRPr>
                    </a:p>
                    <a:p>
                      <a:pPr marL="0" lvl="0" indent="0" algn="l" rtl="0">
                        <a:spcBef>
                          <a:spcPts val="0"/>
                        </a:spcBef>
                        <a:spcAft>
                          <a:spcPts val="0"/>
                        </a:spcAft>
                        <a:buNone/>
                      </a:pPr>
                      <a:r>
                        <a:rPr lang="en" sz="1000" b="1">
                          <a:solidFill>
                            <a:schemeClr val="dk1"/>
                          </a:solidFill>
                          <a:latin typeface="Comfortaa"/>
                          <a:ea typeface="Comfortaa"/>
                          <a:cs typeface="Comfortaa"/>
                          <a:sym typeface="Comfortaa"/>
                        </a:rPr>
                        <a:t>1.Optimized Space Utilization: A parking system can maximize the use of available parking spaces, ensuring that every spot is utilized efficiently.</a:t>
                      </a:r>
                      <a:endParaRPr sz="1000" b="1">
                        <a:solidFill>
                          <a:schemeClr val="dk1"/>
                        </a:solidFill>
                        <a:latin typeface="Comfortaa"/>
                        <a:ea typeface="Comfortaa"/>
                        <a:cs typeface="Comfortaa"/>
                        <a:sym typeface="Comfortaa"/>
                      </a:endParaRPr>
                    </a:p>
                    <a:p>
                      <a:pPr marL="0" lvl="0" indent="0" algn="l" rtl="0">
                        <a:spcBef>
                          <a:spcPts val="0"/>
                        </a:spcBef>
                        <a:spcAft>
                          <a:spcPts val="0"/>
                        </a:spcAft>
                        <a:buNone/>
                      </a:pPr>
                      <a:r>
                        <a:rPr lang="en" sz="1000" b="1">
                          <a:solidFill>
                            <a:schemeClr val="dk1"/>
                          </a:solidFill>
                          <a:latin typeface="Comfortaa"/>
                          <a:ea typeface="Comfortaa"/>
                          <a:cs typeface="Comfortaa"/>
                          <a:sym typeface="Comfortaa"/>
                        </a:rPr>
                        <a:t>2.Reduced Operating Cost:</a:t>
                      </a:r>
                      <a:endParaRPr sz="1000" b="1">
                        <a:solidFill>
                          <a:schemeClr val="dk1"/>
                        </a:solidFill>
                        <a:latin typeface="Comfortaa"/>
                        <a:ea typeface="Comfortaa"/>
                        <a:cs typeface="Comfortaa"/>
                        <a:sym typeface="Comfortaa"/>
                      </a:endParaRPr>
                    </a:p>
                    <a:p>
                      <a:pPr marL="0" lvl="0" indent="0" algn="l" rtl="0">
                        <a:spcBef>
                          <a:spcPts val="0"/>
                        </a:spcBef>
                        <a:spcAft>
                          <a:spcPts val="0"/>
                        </a:spcAft>
                        <a:buNone/>
                      </a:pPr>
                      <a:r>
                        <a:rPr lang="en" sz="1100" b="1">
                          <a:solidFill>
                            <a:srgbClr val="374151"/>
                          </a:solidFill>
                          <a:latin typeface="Comfortaa"/>
                          <a:ea typeface="Comfortaa"/>
                          <a:cs typeface="Comfortaa"/>
                          <a:sym typeface="Comfortaa"/>
                        </a:rPr>
                        <a:t>Automated parking systems can significantly reduce the need for manual labor in managing parking facilities</a:t>
                      </a:r>
                      <a:endParaRPr sz="1000" b="1">
                        <a:solidFill>
                          <a:schemeClr val="dk1"/>
                        </a:solidFill>
                        <a:latin typeface="Comfortaa"/>
                        <a:ea typeface="Comfortaa"/>
                        <a:cs typeface="Comfortaa"/>
                        <a:sym typeface="Comfortaa"/>
                      </a:endParaRPr>
                    </a:p>
                    <a:p>
                      <a:pPr marL="0" lvl="0" indent="0" algn="l" rtl="0">
                        <a:spcBef>
                          <a:spcPts val="0"/>
                        </a:spcBef>
                        <a:spcAft>
                          <a:spcPts val="0"/>
                        </a:spcAft>
                        <a:buNone/>
                      </a:pPr>
                      <a:r>
                        <a:rPr lang="en" sz="1000" b="1">
                          <a:solidFill>
                            <a:schemeClr val="dk1"/>
                          </a:solidFill>
                          <a:latin typeface="Comfortaa"/>
                          <a:ea typeface="Comfortaa"/>
                          <a:cs typeface="Comfortaa"/>
                          <a:sym typeface="Comfortaa"/>
                        </a:rPr>
                        <a:t>3.</a:t>
                      </a:r>
                      <a:r>
                        <a:rPr lang="en" sz="1100" b="1">
                          <a:solidFill>
                            <a:schemeClr val="dk1"/>
                          </a:solidFill>
                          <a:latin typeface="Comfortaa"/>
                          <a:ea typeface="Comfortaa"/>
                          <a:cs typeface="Comfortaa"/>
                          <a:sym typeface="Comfortaa"/>
                        </a:rPr>
                        <a:t>Enhanced Security:</a:t>
                      </a:r>
                      <a:r>
                        <a:rPr lang="en" sz="1100" b="1">
                          <a:solidFill>
                            <a:srgbClr val="374151"/>
                          </a:solidFill>
                          <a:latin typeface="Comfortaa"/>
                          <a:ea typeface="Comfortaa"/>
                          <a:cs typeface="Comfortaa"/>
                          <a:sym typeface="Comfortaa"/>
                        </a:rPr>
                        <a:t> Advanced parking systems often include surveillance </a:t>
                      </a:r>
                      <a:endParaRPr sz="10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504" name="Google Shape;504;p44"/>
          <p:cNvGraphicFramePr/>
          <p:nvPr/>
        </p:nvGraphicFramePr>
        <p:xfrm>
          <a:off x="952500" y="555775"/>
          <a:ext cx="3000000" cy="3000000"/>
        </p:xfrm>
        <a:graphic>
          <a:graphicData uri="http://schemas.openxmlformats.org/drawingml/2006/table">
            <a:tbl>
              <a:tblPr>
                <a:noFill/>
                <a:tableStyleId>{C16FA774-CEE5-4264-A530-B171ED620571}</a:tableStyleId>
              </a:tblPr>
              <a:tblGrid>
                <a:gridCol w="1104975">
                  <a:extLst>
                    <a:ext uri="{9D8B030D-6E8A-4147-A177-3AD203B41FA5}">
                      <a16:colId xmlns:a16="http://schemas.microsoft.com/office/drawing/2014/main" val="20000"/>
                    </a:ext>
                  </a:extLst>
                </a:gridCol>
                <a:gridCol w="2514525">
                  <a:extLst>
                    <a:ext uri="{9D8B030D-6E8A-4147-A177-3AD203B41FA5}">
                      <a16:colId xmlns:a16="http://schemas.microsoft.com/office/drawing/2014/main" val="20001"/>
                    </a:ext>
                  </a:extLst>
                </a:gridCol>
                <a:gridCol w="1166800">
                  <a:extLst>
                    <a:ext uri="{9D8B030D-6E8A-4147-A177-3AD203B41FA5}">
                      <a16:colId xmlns:a16="http://schemas.microsoft.com/office/drawing/2014/main" val="20002"/>
                    </a:ext>
                  </a:extLst>
                </a:gridCol>
                <a:gridCol w="2452700">
                  <a:extLst>
                    <a:ext uri="{9D8B030D-6E8A-4147-A177-3AD203B41FA5}">
                      <a16:colId xmlns:a16="http://schemas.microsoft.com/office/drawing/2014/main" val="20003"/>
                    </a:ext>
                  </a:extLst>
                </a:gridCol>
              </a:tblGrid>
              <a:tr h="491075">
                <a:tc>
                  <a:txBody>
                    <a:bodyPr/>
                    <a:lstStyle/>
                    <a:p>
                      <a:pPr marL="0" lvl="0" indent="0" algn="l" rtl="0">
                        <a:spcBef>
                          <a:spcPts val="0"/>
                        </a:spcBef>
                        <a:spcAft>
                          <a:spcPts val="0"/>
                        </a:spcAft>
                        <a:buNone/>
                      </a:pPr>
                      <a:r>
                        <a:rPr lang="en" sz="1100" b="1">
                          <a:latin typeface="Comfortaa"/>
                          <a:ea typeface="Comfortaa"/>
                          <a:cs typeface="Comfortaa"/>
                          <a:sym typeface="Comfortaa"/>
                        </a:rPr>
                        <a:t>Design Challenge:</a:t>
                      </a:r>
                      <a:endParaRPr sz="11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100" b="1">
                          <a:latin typeface="Comfortaa"/>
                          <a:ea typeface="Comfortaa"/>
                          <a:cs typeface="Comfortaa"/>
                          <a:sym typeface="Comfortaa"/>
                        </a:rPr>
                        <a:t>How might we Automated Parking spot Detection</a:t>
                      </a:r>
                      <a:endParaRPr sz="11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None/>
                      </a:pPr>
                      <a:r>
                        <a:rPr lang="en" sz="1100" b="1">
                          <a:latin typeface="Comfortaa"/>
                          <a:ea typeface="Comfortaa"/>
                          <a:cs typeface="Comfortaa"/>
                          <a:sym typeface="Comfortaa"/>
                        </a:rPr>
                        <a:t>Solution </a:t>
                      </a:r>
                      <a:endParaRPr sz="1100" b="1">
                        <a:latin typeface="Comfortaa"/>
                        <a:ea typeface="Comfortaa"/>
                        <a:cs typeface="Comfortaa"/>
                        <a:sym typeface="Comfortaa"/>
                      </a:endParaRPr>
                    </a:p>
                    <a:p>
                      <a:pPr marL="0" lvl="0" indent="0" algn="l" rtl="0">
                        <a:spcBef>
                          <a:spcPts val="0"/>
                        </a:spcBef>
                        <a:spcAft>
                          <a:spcPts val="0"/>
                        </a:spcAft>
                        <a:buNone/>
                      </a:pPr>
                      <a:r>
                        <a:rPr lang="en" sz="1100" b="1">
                          <a:latin typeface="Comfortaa"/>
                          <a:ea typeface="Comfortaa"/>
                          <a:cs typeface="Comfortaa"/>
                          <a:sym typeface="Comfortaa"/>
                        </a:rPr>
                        <a:t>Concept:</a:t>
                      </a:r>
                      <a:endParaRPr sz="1100" b="1">
                        <a:latin typeface="Comfortaa"/>
                        <a:ea typeface="Comfortaa"/>
                        <a:cs typeface="Comfortaa"/>
                        <a:sym typeface="Comforta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000" b="1">
                          <a:solidFill>
                            <a:schemeClr val="dk1"/>
                          </a:solidFill>
                          <a:latin typeface="Comfortaa"/>
                          <a:ea typeface="Comfortaa"/>
                          <a:cs typeface="Comfortaa"/>
                          <a:sym typeface="Comfortaa"/>
                        </a:rPr>
                        <a:t>Utilize camera-based sensors and/or ground-based sensors</a:t>
                      </a:r>
                      <a:endParaRPr sz="1000" b="1">
                        <a:solidFill>
                          <a:schemeClr val="dk1"/>
                        </a:solidFill>
                        <a:latin typeface="Comfortaa"/>
                        <a:ea typeface="Comfortaa"/>
                        <a:cs typeface="Comfortaa"/>
                        <a:sym typeface="Comfortaa"/>
                      </a:endParaRPr>
                    </a:p>
                    <a:p>
                      <a:pPr marL="0" lvl="0" indent="0" algn="l" rtl="0">
                        <a:spcBef>
                          <a:spcPts val="0"/>
                        </a:spcBef>
                        <a:spcAft>
                          <a:spcPts val="0"/>
                        </a:spcAft>
                        <a:buNone/>
                      </a:pPr>
                      <a:endParaRPr sz="8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311700" y="1230800"/>
            <a:ext cx="8520600" cy="816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1428"/>
              <a:buFont typeface="Arial"/>
              <a:buNone/>
            </a:pPr>
            <a:r>
              <a:rPr lang="en" sz="3500" b="1">
                <a:solidFill>
                  <a:srgbClr val="FF0000"/>
                </a:solidFill>
                <a:latin typeface="Comfortaa"/>
                <a:ea typeface="Comfortaa"/>
                <a:cs typeface="Comfortaa"/>
                <a:sym typeface="Comfortaa"/>
              </a:rPr>
              <a:t>PHASE 1: </a:t>
            </a:r>
            <a:r>
              <a:rPr lang="en" sz="3500" b="1">
                <a:latin typeface="Comfortaa"/>
                <a:ea typeface="Comfortaa"/>
                <a:cs typeface="Comfortaa"/>
                <a:sym typeface="Comfortaa"/>
              </a:rPr>
              <a:t>EXPLORE</a:t>
            </a:r>
            <a:endParaRPr sz="3500" b="1">
              <a:latin typeface="Comfortaa"/>
              <a:ea typeface="Comfortaa"/>
              <a:cs typeface="Comfortaa"/>
              <a:sym typeface="Comfortaa"/>
            </a:endParaRPr>
          </a:p>
          <a:p>
            <a:pPr marL="0" lvl="0" indent="0" algn="l" rtl="0">
              <a:spcBef>
                <a:spcPts val="0"/>
              </a:spcBef>
              <a:spcAft>
                <a:spcPts val="0"/>
              </a:spcAft>
              <a:buNone/>
            </a:pPr>
            <a:endParaRPr/>
          </a:p>
        </p:txBody>
      </p:sp>
      <p:sp>
        <p:nvSpPr>
          <p:cNvPr id="335" name="Google Shape;33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3400" b="1">
                <a:solidFill>
                  <a:srgbClr val="FF0000"/>
                </a:solidFill>
                <a:latin typeface="Comfortaa"/>
                <a:ea typeface="Comfortaa"/>
                <a:cs typeface="Comfortaa"/>
                <a:sym typeface="Comfortaa"/>
              </a:rPr>
              <a:t>           </a:t>
            </a:r>
            <a:endParaRPr sz="3400" b="1">
              <a:solidFill>
                <a:srgbClr val="FF0000"/>
              </a:solidFill>
              <a:latin typeface="Comfortaa"/>
              <a:ea typeface="Comfortaa"/>
              <a:cs typeface="Comfortaa"/>
              <a:sym typeface="Comfortaa"/>
            </a:endParaRPr>
          </a:p>
          <a:p>
            <a:pPr marL="0" lvl="0" indent="0" algn="l" rtl="0">
              <a:lnSpc>
                <a:spcPct val="100000"/>
              </a:lnSpc>
              <a:spcBef>
                <a:spcPts val="0"/>
              </a:spcBef>
              <a:spcAft>
                <a:spcPts val="0"/>
              </a:spcAft>
              <a:buNone/>
            </a:pPr>
            <a:r>
              <a:rPr lang="en" sz="3400" b="1">
                <a:solidFill>
                  <a:srgbClr val="FF0000"/>
                </a:solidFill>
                <a:latin typeface="Comfortaa"/>
                <a:ea typeface="Comfortaa"/>
                <a:cs typeface="Comfortaa"/>
                <a:sym typeface="Comfortaa"/>
              </a:rPr>
              <a:t>           </a:t>
            </a:r>
            <a:endParaRPr sz="3400" b="1">
              <a:solidFill>
                <a:srgbClr val="FF0000"/>
              </a:solidFill>
              <a:latin typeface="Comfortaa"/>
              <a:ea typeface="Comfortaa"/>
              <a:cs typeface="Comfortaa"/>
              <a:sym typeface="Comfortaa"/>
            </a:endParaRPr>
          </a:p>
          <a:p>
            <a:pPr marL="0" lvl="0" indent="0" algn="l" rtl="0">
              <a:lnSpc>
                <a:spcPct val="100000"/>
              </a:lnSpc>
              <a:spcBef>
                <a:spcPts val="0"/>
              </a:spcBef>
              <a:spcAft>
                <a:spcPts val="0"/>
              </a:spcAft>
              <a:buNone/>
            </a:pPr>
            <a:endParaRPr sz="3400" b="1">
              <a:solidFill>
                <a:srgbClr val="FF0000"/>
              </a:solidFill>
              <a:latin typeface="Comfortaa"/>
              <a:ea typeface="Comfortaa"/>
              <a:cs typeface="Comfortaa"/>
              <a:sym typeface="Comfortaa"/>
            </a:endParaRPr>
          </a:p>
          <a:p>
            <a:pPr marL="0" lvl="0" indent="0" algn="l" rtl="0">
              <a:lnSpc>
                <a:spcPct val="100000"/>
              </a:lnSpc>
              <a:spcBef>
                <a:spcPts val="0"/>
              </a:spcBef>
              <a:spcAft>
                <a:spcPts val="0"/>
              </a:spcAft>
              <a:buClr>
                <a:schemeClr val="dk1"/>
              </a:buClr>
              <a:buSzPts val="1100"/>
              <a:buFont typeface="Arial"/>
              <a:buNone/>
            </a:pPr>
            <a:r>
              <a:rPr lang="en" sz="3400" b="1">
                <a:solidFill>
                  <a:srgbClr val="FF0000"/>
                </a:solidFill>
                <a:latin typeface="Comfortaa"/>
                <a:ea typeface="Comfortaa"/>
                <a:cs typeface="Comfortaa"/>
                <a:sym typeface="Comfortaa"/>
              </a:rPr>
              <a:t>               T 1</a:t>
            </a:r>
            <a:r>
              <a:rPr lang="en" sz="4000" b="1">
                <a:solidFill>
                  <a:srgbClr val="FF0000"/>
                </a:solidFill>
                <a:latin typeface="Comfortaa"/>
                <a:ea typeface="Comfortaa"/>
                <a:cs typeface="Comfortaa"/>
                <a:sym typeface="Comfortaa"/>
              </a:rPr>
              <a:t>:</a:t>
            </a:r>
            <a:r>
              <a:rPr lang="en" sz="4000">
                <a:solidFill>
                  <a:srgbClr val="FF0000"/>
                </a:solidFill>
                <a:latin typeface="Comfortaa"/>
                <a:ea typeface="Comfortaa"/>
                <a:cs typeface="Comfortaa"/>
                <a:sym typeface="Comfortaa"/>
              </a:rPr>
              <a:t> </a:t>
            </a:r>
            <a:r>
              <a:rPr lang="en" sz="3200" b="1">
                <a:solidFill>
                  <a:schemeClr val="dk1"/>
                </a:solidFill>
                <a:latin typeface="Comfortaa"/>
                <a:ea typeface="Comfortaa"/>
                <a:cs typeface="Comfortaa"/>
                <a:sym typeface="Comfortaa"/>
              </a:rPr>
              <a:t>SCOPE TOOLS</a:t>
            </a:r>
            <a:r>
              <a:rPr lang="en" sz="2800" b="1">
                <a:solidFill>
                  <a:schemeClr val="dk1"/>
                </a:solidFill>
                <a:latin typeface="Comfortaa"/>
                <a:ea typeface="Comfortaa"/>
                <a:cs typeface="Comfortaa"/>
                <a:sym typeface="Comfortaa"/>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720"/>
              <a:t>.</a:t>
            </a:r>
            <a:endParaRPr sz="720"/>
          </a:p>
        </p:txBody>
      </p:sp>
      <p:sp>
        <p:nvSpPr>
          <p:cNvPr id="510" name="Google Shape;51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3100" b="1">
                <a:solidFill>
                  <a:srgbClr val="FF0000"/>
                </a:solidFill>
              </a:rPr>
              <a:t>           </a:t>
            </a:r>
            <a:r>
              <a:rPr lang="en" sz="3100" b="1">
                <a:solidFill>
                  <a:srgbClr val="FF0000"/>
                </a:solidFill>
                <a:latin typeface="Comfortaa"/>
                <a:ea typeface="Comfortaa"/>
                <a:cs typeface="Comfortaa"/>
                <a:sym typeface="Comfortaa"/>
              </a:rPr>
              <a:t>T 15:</a:t>
            </a:r>
            <a:r>
              <a:rPr lang="en" sz="3100" b="1">
                <a:solidFill>
                  <a:srgbClr val="000000"/>
                </a:solidFill>
                <a:latin typeface="Comfortaa"/>
                <a:ea typeface="Comfortaa"/>
                <a:cs typeface="Comfortaa"/>
                <a:sym typeface="Comfortaa"/>
              </a:rPr>
              <a:t> IDENTIFYING QUICK WIN</a:t>
            </a:r>
            <a:endParaRPr sz="3100" b="1">
              <a:solidFill>
                <a:srgbClr val="000000"/>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6"/>
          <p:cNvSpPr txBox="1">
            <a:spLocks noGrp="1"/>
          </p:cNvSpPr>
          <p:nvPr>
            <p:ph type="title"/>
          </p:nvPr>
        </p:nvSpPr>
        <p:spPr>
          <a:xfrm>
            <a:off x="1177175" y="-53050"/>
            <a:ext cx="8520600" cy="463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t>
            </a:r>
            <a:endParaRPr/>
          </a:p>
        </p:txBody>
      </p:sp>
      <p:sp>
        <p:nvSpPr>
          <p:cNvPr id="516" name="Google Shape;516;p46"/>
          <p:cNvSpPr txBox="1">
            <a:spLocks noGrp="1"/>
          </p:cNvSpPr>
          <p:nvPr>
            <p:ph type="body" idx="1"/>
          </p:nvPr>
        </p:nvSpPr>
        <p:spPr>
          <a:xfrm>
            <a:off x="311700" y="861575"/>
            <a:ext cx="8520600" cy="409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graphicFrame>
        <p:nvGraphicFramePr>
          <p:cNvPr id="517" name="Google Shape;517;p46"/>
          <p:cNvGraphicFramePr/>
          <p:nvPr/>
        </p:nvGraphicFramePr>
        <p:xfrm>
          <a:off x="256100" y="125294"/>
          <a:ext cx="3000000" cy="3000000"/>
        </p:xfrm>
        <a:graphic>
          <a:graphicData uri="http://schemas.openxmlformats.org/drawingml/2006/table">
            <a:tbl>
              <a:tblPr>
                <a:noFill/>
                <a:tableStyleId>{C16FA774-CEE5-4264-A530-B171ED620571}</a:tableStyleId>
              </a:tblPr>
              <a:tblGrid>
                <a:gridCol w="4315900">
                  <a:extLst>
                    <a:ext uri="{9D8B030D-6E8A-4147-A177-3AD203B41FA5}">
                      <a16:colId xmlns:a16="http://schemas.microsoft.com/office/drawing/2014/main" val="20000"/>
                    </a:ext>
                  </a:extLst>
                </a:gridCol>
                <a:gridCol w="4315900">
                  <a:extLst>
                    <a:ext uri="{9D8B030D-6E8A-4147-A177-3AD203B41FA5}">
                      <a16:colId xmlns:a16="http://schemas.microsoft.com/office/drawing/2014/main" val="20001"/>
                    </a:ext>
                  </a:extLst>
                </a:gridCol>
              </a:tblGrid>
              <a:tr h="659350">
                <a:tc>
                  <a:txBody>
                    <a:bodyPr/>
                    <a:lstStyle/>
                    <a:p>
                      <a:pPr marL="0" lvl="0" indent="0" algn="l" rtl="0">
                        <a:spcBef>
                          <a:spcPts val="0"/>
                        </a:spcBef>
                        <a:spcAft>
                          <a:spcPts val="0"/>
                        </a:spcAft>
                        <a:buNone/>
                      </a:pPr>
                      <a:r>
                        <a:rPr lang="en" b="1">
                          <a:solidFill>
                            <a:schemeClr val="dk1"/>
                          </a:solidFill>
                        </a:rPr>
                        <a:t>What is this Quick Win(1) about?</a:t>
                      </a:r>
                      <a:endParaRPr b="1">
                        <a:solidFill>
                          <a:schemeClr val="dk1"/>
                        </a:solidFill>
                      </a:endParaRPr>
                    </a:p>
                  </a:txBody>
                  <a:tcPr marL="91425" marR="91425" marT="91425" marB="91425"/>
                </a:tc>
                <a:tc>
                  <a:txBody>
                    <a:bodyPr/>
                    <a:lstStyle/>
                    <a:p>
                      <a:pPr marL="0" lvl="0" indent="0" algn="l" rtl="0">
                        <a:lnSpc>
                          <a:spcPct val="115000"/>
                        </a:lnSpc>
                        <a:spcBef>
                          <a:spcPts val="1500"/>
                        </a:spcBef>
                        <a:spcAft>
                          <a:spcPts val="1500"/>
                        </a:spcAft>
                        <a:buNone/>
                      </a:pPr>
                      <a:r>
                        <a:rPr lang="en" sz="1100" b="1">
                          <a:solidFill>
                            <a:schemeClr val="dk1"/>
                          </a:solidFill>
                          <a:latin typeface="Comfortaa"/>
                          <a:ea typeface="Comfortaa"/>
                          <a:cs typeface="Comfortaa"/>
                          <a:sym typeface="Comfortaa"/>
                        </a:rPr>
                        <a:t>Designed to improve the efficiency, convenience, or safety of the parking process for users</a:t>
                      </a:r>
                      <a:endParaRPr sz="13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697725">
                <a:tc>
                  <a:txBody>
                    <a:bodyPr/>
                    <a:lstStyle/>
                    <a:p>
                      <a:pPr marL="0" lvl="0" indent="0" algn="l" rtl="0">
                        <a:spcBef>
                          <a:spcPts val="0"/>
                        </a:spcBef>
                        <a:spcAft>
                          <a:spcPts val="0"/>
                        </a:spcAft>
                        <a:buNone/>
                      </a:pPr>
                      <a:r>
                        <a:rPr lang="en" b="1">
                          <a:solidFill>
                            <a:schemeClr val="dk1"/>
                          </a:solidFill>
                        </a:rPr>
                        <a:t>What are the success indicator(s)?How would it (these) be measured?</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100" b="1">
                          <a:solidFill>
                            <a:schemeClr val="dk1"/>
                          </a:solidFill>
                          <a:latin typeface="Comfortaa"/>
                          <a:ea typeface="Comfortaa"/>
                          <a:cs typeface="Comfortaa"/>
                          <a:sym typeface="Comfortaa"/>
                        </a:rPr>
                        <a:t>Parking Violation Rates,Occupancy Rate,Turnaround Time,customer satisfaction</a:t>
                      </a:r>
                      <a:endParaRPr sz="13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627950">
                <a:tc>
                  <a:txBody>
                    <a:bodyPr/>
                    <a:lstStyle/>
                    <a:p>
                      <a:pPr marL="0" lvl="0" indent="0" algn="l" rtl="0">
                        <a:spcBef>
                          <a:spcPts val="0"/>
                        </a:spcBef>
                        <a:spcAft>
                          <a:spcPts val="0"/>
                        </a:spcAft>
                        <a:buNone/>
                      </a:pPr>
                      <a:r>
                        <a:rPr lang="en" b="1">
                          <a:solidFill>
                            <a:schemeClr val="dk1"/>
                          </a:solidFill>
                        </a:rPr>
                        <a:t>What are the resources/staff trainings needed?</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100" b="1">
                          <a:solidFill>
                            <a:schemeClr val="dk1"/>
                          </a:solidFill>
                          <a:latin typeface="Comfortaa"/>
                          <a:ea typeface="Comfortaa"/>
                          <a:cs typeface="Comfortaa"/>
                          <a:sym typeface="Comfortaa"/>
                        </a:rPr>
                        <a:t>Customer Communication,Management and Administration,Staff Training,User Training</a:t>
                      </a:r>
                      <a:endParaRPr sz="13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r h="453525">
                <a:tc>
                  <a:txBody>
                    <a:bodyPr/>
                    <a:lstStyle/>
                    <a:p>
                      <a:pPr marL="0" lvl="0" indent="0" algn="l" rtl="0">
                        <a:spcBef>
                          <a:spcPts val="0"/>
                        </a:spcBef>
                        <a:spcAft>
                          <a:spcPts val="0"/>
                        </a:spcAft>
                        <a:buNone/>
                      </a:pPr>
                      <a:r>
                        <a:rPr lang="en" b="1">
                          <a:solidFill>
                            <a:schemeClr val="dk1"/>
                          </a:solidFill>
                        </a:rPr>
                        <a:t>Who will lead this Quick Win implementation?</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200" b="1">
                          <a:latin typeface="Comfortaa"/>
                          <a:ea typeface="Comfortaa"/>
                          <a:cs typeface="Comfortaa"/>
                          <a:sym typeface="Comfortaa"/>
                        </a:rPr>
                        <a:t>Dr.Balusamy,Kongu Engineering college Principal</a:t>
                      </a:r>
                      <a:endParaRPr sz="12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3"/>
                  </a:ext>
                </a:extLst>
              </a:tr>
              <a:tr h="697725">
                <a:tc>
                  <a:txBody>
                    <a:bodyPr/>
                    <a:lstStyle/>
                    <a:p>
                      <a:pPr marL="0" lvl="0" indent="0" algn="l" rtl="0">
                        <a:spcBef>
                          <a:spcPts val="0"/>
                        </a:spcBef>
                        <a:spcAft>
                          <a:spcPts val="0"/>
                        </a:spcAft>
                        <a:buNone/>
                      </a:pPr>
                      <a:r>
                        <a:rPr lang="en" b="1">
                          <a:solidFill>
                            <a:schemeClr val="dk1"/>
                          </a:solidFill>
                        </a:rPr>
                        <a:t>What are the key steps needed to implement this Quick Win? What is the timeline till completion?</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200" b="1">
                          <a:solidFill>
                            <a:schemeClr val="dk1"/>
                          </a:solidFill>
                          <a:latin typeface="Comfortaa"/>
                          <a:ea typeface="Comfortaa"/>
                          <a:cs typeface="Comfortaa"/>
                          <a:sym typeface="Comfortaa"/>
                        </a:rPr>
                        <a:t>Train parking attendants, administrators, and users on how to use the system.</a:t>
                      </a:r>
                      <a:endParaRPr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4"/>
                  </a:ext>
                </a:extLst>
              </a:tr>
              <a:tr h="941975">
                <a:tc>
                  <a:txBody>
                    <a:bodyPr/>
                    <a:lstStyle/>
                    <a:p>
                      <a:pPr marL="0" lvl="0" indent="0" algn="l" rtl="0">
                        <a:spcBef>
                          <a:spcPts val="0"/>
                        </a:spcBef>
                        <a:spcAft>
                          <a:spcPts val="0"/>
                        </a:spcAft>
                        <a:buNone/>
                      </a:pPr>
                      <a:r>
                        <a:rPr lang="en" b="1">
                          <a:solidFill>
                            <a:schemeClr val="dk1"/>
                          </a:solidFill>
                        </a:rPr>
                        <a:t>When will be the status or progress update?</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200" b="1">
                          <a:latin typeface="Comfortaa"/>
                          <a:ea typeface="Comfortaa"/>
                          <a:cs typeface="Comfortaa"/>
                          <a:sym typeface="Comfortaa"/>
                        </a:rPr>
                        <a:t>Get approved by government,raising funds towards the project and working on it by adding some functionalities.</a:t>
                      </a:r>
                      <a:endParaRPr sz="12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5"/>
                  </a:ext>
                </a:extLst>
              </a:tr>
              <a:tr h="453525">
                <a:tc>
                  <a:txBody>
                    <a:bodyPr/>
                    <a:lstStyle/>
                    <a:p>
                      <a:pPr marL="0" lvl="0" indent="0" algn="l" rtl="0">
                        <a:spcBef>
                          <a:spcPts val="0"/>
                        </a:spcBef>
                        <a:spcAft>
                          <a:spcPts val="0"/>
                        </a:spcAft>
                        <a:buNone/>
                      </a:pPr>
                      <a:r>
                        <a:rPr lang="en" b="1">
                          <a:solidFill>
                            <a:schemeClr val="dk1"/>
                          </a:solidFill>
                        </a:rPr>
                        <a:t>When will this be completed?</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200" b="1">
                          <a:latin typeface="Comfortaa"/>
                          <a:ea typeface="Comfortaa"/>
                          <a:cs typeface="Comfortaa"/>
                          <a:sym typeface="Comfortaa"/>
                        </a:rPr>
                        <a:t>             2 Months</a:t>
                      </a:r>
                      <a:endParaRPr sz="12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6"/>
                  </a:ext>
                </a:extLst>
              </a:tr>
              <a:tr h="453525">
                <a:tc>
                  <a:txBody>
                    <a:bodyPr/>
                    <a:lstStyle/>
                    <a:p>
                      <a:pPr marL="0" lvl="0" indent="0" algn="l" rtl="0">
                        <a:spcBef>
                          <a:spcPts val="0"/>
                        </a:spcBef>
                        <a:spcAft>
                          <a:spcPts val="0"/>
                        </a:spcAft>
                        <a:buNone/>
                      </a:pPr>
                      <a:r>
                        <a:rPr lang="en" b="1">
                          <a:solidFill>
                            <a:schemeClr val="dk1"/>
                          </a:solidFill>
                        </a:rPr>
                        <a:t>How would the success be communicated?</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200" b="1">
                          <a:latin typeface="Comfortaa"/>
                          <a:ea typeface="Comfortaa"/>
                          <a:cs typeface="Comfortaa"/>
                          <a:sym typeface="Comfortaa"/>
                        </a:rPr>
                        <a:t>Stakeholder meeting,Public opinion</a:t>
                      </a:r>
                      <a:endParaRPr sz="12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7"/>
          <p:cNvSpPr txBox="1">
            <a:spLocks noGrp="1"/>
          </p:cNvSpPr>
          <p:nvPr>
            <p:ph type="title"/>
          </p:nvPr>
        </p:nvSpPr>
        <p:spPr>
          <a:xfrm>
            <a:off x="311700" y="0"/>
            <a:ext cx="8520600" cy="88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FF0000"/>
                </a:solidFill>
                <a:latin typeface="Comfortaa"/>
                <a:ea typeface="Comfortaa"/>
                <a:cs typeface="Comfortaa"/>
                <a:sym typeface="Comfortaa"/>
              </a:rPr>
              <a:t>T 16</a:t>
            </a:r>
            <a:r>
              <a:rPr lang="en" b="1">
                <a:latin typeface="Comfortaa"/>
                <a:ea typeface="Comfortaa"/>
                <a:cs typeface="Comfortaa"/>
                <a:sym typeface="Comfortaa"/>
              </a:rPr>
              <a:t> : </a:t>
            </a:r>
            <a:r>
              <a:rPr lang="en" sz="2455" b="1">
                <a:solidFill>
                  <a:srgbClr val="000000"/>
                </a:solidFill>
                <a:latin typeface="Comfortaa"/>
                <a:ea typeface="Comfortaa"/>
                <a:cs typeface="Comfortaa"/>
                <a:sym typeface="Comfortaa"/>
              </a:rPr>
              <a:t>ACTION PLANNING TO ADVANCE THE DESIGN CHALLENGE PROJECT</a:t>
            </a:r>
            <a:endParaRPr sz="2455" b="1">
              <a:solidFill>
                <a:srgbClr val="000000"/>
              </a:solidFill>
              <a:latin typeface="Comfortaa"/>
              <a:ea typeface="Comfortaa"/>
              <a:cs typeface="Comfortaa"/>
              <a:sym typeface="Comfortaa"/>
            </a:endParaRPr>
          </a:p>
          <a:p>
            <a:pPr marL="0" lvl="0" indent="0" algn="l" rtl="0">
              <a:spcBef>
                <a:spcPts val="0"/>
              </a:spcBef>
              <a:spcAft>
                <a:spcPts val="0"/>
              </a:spcAft>
              <a:buNone/>
            </a:pPr>
            <a:endParaRPr sz="2455"/>
          </a:p>
        </p:txBody>
      </p:sp>
      <p:sp>
        <p:nvSpPr>
          <p:cNvPr id="523" name="Google Shape;523;p47"/>
          <p:cNvSpPr txBox="1">
            <a:spLocks noGrp="1"/>
          </p:cNvSpPr>
          <p:nvPr>
            <p:ph type="body" idx="1"/>
          </p:nvPr>
        </p:nvSpPr>
        <p:spPr>
          <a:xfrm>
            <a:off x="311700" y="805100"/>
            <a:ext cx="8520600" cy="4242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a:r>
            <a:endParaRPr/>
          </a:p>
        </p:txBody>
      </p:sp>
      <p:graphicFrame>
        <p:nvGraphicFramePr>
          <p:cNvPr id="524" name="Google Shape;524;p47"/>
          <p:cNvGraphicFramePr/>
          <p:nvPr/>
        </p:nvGraphicFramePr>
        <p:xfrm>
          <a:off x="198525" y="772088"/>
          <a:ext cx="3000000" cy="3000000"/>
        </p:xfrm>
        <a:graphic>
          <a:graphicData uri="http://schemas.openxmlformats.org/drawingml/2006/table">
            <a:tbl>
              <a:tblPr>
                <a:noFill/>
                <a:tableStyleId>{C16FA774-CEE5-4264-A530-B171ED620571}</a:tableStyleId>
              </a:tblPr>
              <a:tblGrid>
                <a:gridCol w="1457825">
                  <a:extLst>
                    <a:ext uri="{9D8B030D-6E8A-4147-A177-3AD203B41FA5}">
                      <a16:colId xmlns:a16="http://schemas.microsoft.com/office/drawing/2014/main" val="20000"/>
                    </a:ext>
                  </a:extLst>
                </a:gridCol>
                <a:gridCol w="1495375">
                  <a:extLst>
                    <a:ext uri="{9D8B030D-6E8A-4147-A177-3AD203B41FA5}">
                      <a16:colId xmlns:a16="http://schemas.microsoft.com/office/drawing/2014/main" val="20001"/>
                    </a:ext>
                  </a:extLst>
                </a:gridCol>
                <a:gridCol w="1420275">
                  <a:extLst>
                    <a:ext uri="{9D8B030D-6E8A-4147-A177-3AD203B41FA5}">
                      <a16:colId xmlns:a16="http://schemas.microsoft.com/office/drawing/2014/main" val="20002"/>
                    </a:ext>
                  </a:extLst>
                </a:gridCol>
                <a:gridCol w="1457825">
                  <a:extLst>
                    <a:ext uri="{9D8B030D-6E8A-4147-A177-3AD203B41FA5}">
                      <a16:colId xmlns:a16="http://schemas.microsoft.com/office/drawing/2014/main" val="20003"/>
                    </a:ext>
                  </a:extLst>
                </a:gridCol>
                <a:gridCol w="1457825">
                  <a:extLst>
                    <a:ext uri="{9D8B030D-6E8A-4147-A177-3AD203B41FA5}">
                      <a16:colId xmlns:a16="http://schemas.microsoft.com/office/drawing/2014/main" val="20004"/>
                    </a:ext>
                  </a:extLst>
                </a:gridCol>
                <a:gridCol w="1457825">
                  <a:extLst>
                    <a:ext uri="{9D8B030D-6E8A-4147-A177-3AD203B41FA5}">
                      <a16:colId xmlns:a16="http://schemas.microsoft.com/office/drawing/2014/main" val="20005"/>
                    </a:ext>
                  </a:extLst>
                </a:gridCol>
              </a:tblGrid>
              <a:tr h="986400">
                <a:tc>
                  <a:txBody>
                    <a:bodyPr/>
                    <a:lstStyle/>
                    <a:p>
                      <a:pPr marL="0" lvl="0" indent="0" algn="l" rtl="0">
                        <a:spcBef>
                          <a:spcPts val="0"/>
                        </a:spcBef>
                        <a:spcAft>
                          <a:spcPts val="0"/>
                        </a:spcAft>
                        <a:buNone/>
                      </a:pPr>
                      <a:r>
                        <a:rPr lang="en"/>
                        <a:t>Idea </a:t>
                      </a:r>
                      <a:endParaRPr/>
                    </a:p>
                    <a:p>
                      <a:pPr marL="0" lvl="0" indent="0" algn="l" rtl="0">
                        <a:spcBef>
                          <a:spcPts val="0"/>
                        </a:spcBef>
                        <a:spcAft>
                          <a:spcPts val="0"/>
                        </a:spcAft>
                        <a:buNone/>
                      </a:pPr>
                      <a:r>
                        <a:rPr lang="en"/>
                        <a:t>What idea for implementation</a:t>
                      </a:r>
                      <a:endParaRPr/>
                    </a:p>
                  </a:txBody>
                  <a:tcPr marL="91425" marR="91425" marT="91425" marB="91425"/>
                </a:tc>
                <a:tc>
                  <a:txBody>
                    <a:bodyPr/>
                    <a:lstStyle/>
                    <a:p>
                      <a:pPr marL="0" lvl="0" indent="0" algn="l" rtl="0">
                        <a:spcBef>
                          <a:spcPts val="0"/>
                        </a:spcBef>
                        <a:spcAft>
                          <a:spcPts val="0"/>
                        </a:spcAft>
                        <a:buNone/>
                      </a:pPr>
                      <a:r>
                        <a:rPr lang="en"/>
                        <a:t>Objectives</a:t>
                      </a:r>
                      <a:endParaRPr/>
                    </a:p>
                    <a:p>
                      <a:pPr marL="0" lvl="0" indent="0" algn="l" rtl="0">
                        <a:spcBef>
                          <a:spcPts val="0"/>
                        </a:spcBef>
                        <a:spcAft>
                          <a:spcPts val="0"/>
                        </a:spcAft>
                        <a:buNone/>
                      </a:pPr>
                      <a:r>
                        <a:rPr lang="en"/>
                        <a:t>Why is this idea important?Values and benefits</a:t>
                      </a:r>
                      <a:endParaRPr/>
                    </a:p>
                  </a:txBody>
                  <a:tcPr marL="91425" marR="91425" marT="91425" marB="91425"/>
                </a:tc>
                <a:tc>
                  <a:txBody>
                    <a:bodyPr/>
                    <a:lstStyle/>
                    <a:p>
                      <a:pPr marL="0" lvl="0" indent="0" algn="l" rtl="0">
                        <a:spcBef>
                          <a:spcPts val="0"/>
                        </a:spcBef>
                        <a:spcAft>
                          <a:spcPts val="0"/>
                        </a:spcAft>
                        <a:buNone/>
                      </a:pPr>
                      <a:r>
                        <a:rPr lang="en"/>
                        <a:t>Responsibility</a:t>
                      </a:r>
                      <a:endParaRPr/>
                    </a:p>
                    <a:p>
                      <a:pPr marL="0" lvl="0" indent="0" algn="l" rtl="0">
                        <a:spcBef>
                          <a:spcPts val="0"/>
                        </a:spcBef>
                        <a:spcAft>
                          <a:spcPts val="0"/>
                        </a:spcAft>
                        <a:buNone/>
                      </a:pPr>
                      <a:r>
                        <a:rPr lang="en"/>
                        <a:t>Who will lead this?</a:t>
                      </a:r>
                      <a:endParaRPr/>
                    </a:p>
                  </a:txBody>
                  <a:tcPr marL="91425" marR="91425" marT="91425" marB="91425"/>
                </a:tc>
                <a:tc>
                  <a:txBody>
                    <a:bodyPr/>
                    <a:lstStyle/>
                    <a:p>
                      <a:pPr marL="0" lvl="0" indent="0" algn="l" rtl="0">
                        <a:spcBef>
                          <a:spcPts val="0"/>
                        </a:spcBef>
                        <a:spcAft>
                          <a:spcPts val="0"/>
                        </a:spcAft>
                        <a:buNone/>
                      </a:pPr>
                      <a:r>
                        <a:rPr lang="en"/>
                        <a:t>Implementation</a:t>
                      </a:r>
                      <a:endParaRPr/>
                    </a:p>
                    <a:p>
                      <a:pPr marL="0" lvl="0" indent="0" algn="l" rtl="0">
                        <a:spcBef>
                          <a:spcPts val="0"/>
                        </a:spcBef>
                        <a:spcAft>
                          <a:spcPts val="0"/>
                        </a:spcAft>
                        <a:buNone/>
                      </a:pPr>
                      <a:r>
                        <a:rPr lang="en"/>
                        <a:t>How will this be implemented</a:t>
                      </a:r>
                      <a:endParaRPr/>
                    </a:p>
                  </a:txBody>
                  <a:tcPr marL="91425" marR="91425" marT="91425" marB="91425"/>
                </a:tc>
                <a:tc>
                  <a:txBody>
                    <a:bodyPr/>
                    <a:lstStyle/>
                    <a:p>
                      <a:pPr marL="0" lvl="0" indent="0" algn="l" rtl="0">
                        <a:spcBef>
                          <a:spcPts val="0"/>
                        </a:spcBef>
                        <a:spcAft>
                          <a:spcPts val="0"/>
                        </a:spcAft>
                        <a:buNone/>
                      </a:pPr>
                      <a:r>
                        <a:rPr lang="en"/>
                        <a:t>Resources </a:t>
                      </a:r>
                      <a:endParaRPr/>
                    </a:p>
                    <a:p>
                      <a:pPr marL="0" lvl="0" indent="0" algn="l" rtl="0">
                        <a:spcBef>
                          <a:spcPts val="0"/>
                        </a:spcBef>
                        <a:spcAft>
                          <a:spcPts val="0"/>
                        </a:spcAft>
                        <a:buNone/>
                      </a:pPr>
                      <a:r>
                        <a:rPr lang="en"/>
                        <a:t>What  capability</a:t>
                      </a:r>
                      <a:endParaRPr/>
                    </a:p>
                    <a:p>
                      <a:pPr marL="0" lvl="0" indent="0" algn="l" rtl="0">
                        <a:spcBef>
                          <a:spcPts val="0"/>
                        </a:spcBef>
                        <a:spcAft>
                          <a:spcPts val="0"/>
                        </a:spcAft>
                        <a:buNone/>
                      </a:pPr>
                      <a:r>
                        <a:rPr lang="en"/>
                        <a:t>And resources are needed?</a:t>
                      </a:r>
                      <a:endParaRPr/>
                    </a:p>
                  </a:txBody>
                  <a:tcPr marL="91425" marR="91425" marT="91425" marB="91425"/>
                </a:tc>
                <a:tc>
                  <a:txBody>
                    <a:bodyPr/>
                    <a:lstStyle/>
                    <a:p>
                      <a:pPr marL="0" lvl="0" indent="0" algn="l" rtl="0">
                        <a:spcBef>
                          <a:spcPts val="0"/>
                        </a:spcBef>
                        <a:spcAft>
                          <a:spcPts val="0"/>
                        </a:spcAft>
                        <a:buNone/>
                      </a:pPr>
                      <a:r>
                        <a:rPr lang="en"/>
                        <a:t>Completion</a:t>
                      </a:r>
                      <a:endParaRPr/>
                    </a:p>
                    <a:p>
                      <a:pPr marL="0" lvl="0" indent="0" algn="l" rtl="0">
                        <a:spcBef>
                          <a:spcPts val="0"/>
                        </a:spcBef>
                        <a:spcAft>
                          <a:spcPts val="0"/>
                        </a:spcAft>
                        <a:buNone/>
                      </a:pPr>
                      <a:r>
                        <a:rPr lang="en"/>
                        <a:t>When will this be completed?</a:t>
                      </a:r>
                      <a:endParaRPr/>
                    </a:p>
                  </a:txBody>
                  <a:tcPr marL="91425" marR="91425" marT="91425" marB="91425"/>
                </a:tc>
                <a:extLst>
                  <a:ext uri="{0D108BD9-81ED-4DB2-BD59-A6C34878D82A}">
                    <a16:rowId xmlns:a16="http://schemas.microsoft.com/office/drawing/2014/main" val="10000"/>
                  </a:ext>
                </a:extLst>
              </a:tr>
              <a:tr h="986400">
                <a:tc>
                  <a:txBody>
                    <a:bodyPr/>
                    <a:lstStyle/>
                    <a:p>
                      <a:pPr marL="0" lvl="0" indent="0" algn="l" rtl="0">
                        <a:spcBef>
                          <a:spcPts val="0"/>
                        </a:spcBef>
                        <a:spcAft>
                          <a:spcPts val="0"/>
                        </a:spcAft>
                        <a:buNone/>
                      </a:pPr>
                      <a:r>
                        <a:rPr lang="en"/>
                        <a:t>Parking process</a:t>
                      </a:r>
                      <a:endParaRPr/>
                    </a:p>
                  </a:txBody>
                  <a:tcPr marL="91425" marR="91425" marT="91425" marB="91425"/>
                </a:tc>
                <a:tc>
                  <a:txBody>
                    <a:bodyPr/>
                    <a:lstStyle/>
                    <a:p>
                      <a:pPr marL="0" lvl="0" indent="0" algn="l" rtl="0">
                        <a:spcBef>
                          <a:spcPts val="0"/>
                        </a:spcBef>
                        <a:spcAft>
                          <a:spcPts val="0"/>
                        </a:spcAft>
                        <a:buNone/>
                      </a:pPr>
                      <a:r>
                        <a:rPr lang="en"/>
                        <a:t>To reduce the work</a:t>
                      </a:r>
                      <a:endParaRPr/>
                    </a:p>
                  </a:txBody>
                  <a:tcPr marL="91425" marR="91425" marT="91425" marB="91425"/>
                </a:tc>
                <a:tc>
                  <a:txBody>
                    <a:bodyPr/>
                    <a:lstStyle/>
                    <a:p>
                      <a:pPr marL="0" lvl="0" indent="0" algn="l" rtl="0">
                        <a:spcBef>
                          <a:spcPts val="0"/>
                        </a:spcBef>
                        <a:spcAft>
                          <a:spcPts val="0"/>
                        </a:spcAft>
                        <a:buNone/>
                      </a:pPr>
                      <a:r>
                        <a:rPr lang="en"/>
                        <a:t>Madhuvanthi</a:t>
                      </a:r>
                      <a:endParaRPr/>
                    </a:p>
                  </a:txBody>
                  <a:tcPr marL="91425" marR="91425" marT="91425" marB="91425"/>
                </a:tc>
                <a:tc>
                  <a:txBody>
                    <a:bodyPr/>
                    <a:lstStyle/>
                    <a:p>
                      <a:pPr marL="0" lvl="0" indent="0" algn="l" rtl="0">
                        <a:spcBef>
                          <a:spcPts val="0"/>
                        </a:spcBef>
                        <a:spcAft>
                          <a:spcPts val="0"/>
                        </a:spcAft>
                        <a:buNone/>
                      </a:pPr>
                      <a:r>
                        <a:rPr lang="en"/>
                        <a:t>Using sensors</a:t>
                      </a:r>
                      <a:endParaRPr/>
                    </a:p>
                  </a:txBody>
                  <a:tcPr marL="91425" marR="91425" marT="91425" marB="91425"/>
                </a:tc>
                <a:tc>
                  <a:txBody>
                    <a:bodyPr/>
                    <a:lstStyle/>
                    <a:p>
                      <a:pPr marL="0" lvl="0" indent="0" algn="l" rtl="0">
                        <a:spcBef>
                          <a:spcPts val="0"/>
                        </a:spcBef>
                        <a:spcAft>
                          <a:spcPts val="0"/>
                        </a:spcAft>
                        <a:buNone/>
                      </a:pPr>
                      <a:r>
                        <a:rPr lang="en"/>
                        <a:t>Sensors and other electronic devices</a:t>
                      </a:r>
                      <a:endParaRPr/>
                    </a:p>
                  </a:txBody>
                  <a:tcPr marL="91425" marR="91425" marT="91425" marB="91425"/>
                </a:tc>
                <a:tc>
                  <a:txBody>
                    <a:bodyPr/>
                    <a:lstStyle/>
                    <a:p>
                      <a:pPr marL="0" lvl="0" indent="0" algn="l" rtl="0">
                        <a:spcBef>
                          <a:spcPts val="0"/>
                        </a:spcBef>
                        <a:spcAft>
                          <a:spcPts val="0"/>
                        </a:spcAft>
                        <a:buNone/>
                      </a:pPr>
                      <a:r>
                        <a:rPr lang="en"/>
                        <a:t>4 week</a:t>
                      </a:r>
                      <a:endParaRPr/>
                    </a:p>
                  </a:txBody>
                  <a:tcPr marL="91425" marR="91425" marT="91425" marB="91425"/>
                </a:tc>
                <a:extLst>
                  <a:ext uri="{0D108BD9-81ED-4DB2-BD59-A6C34878D82A}">
                    <a16:rowId xmlns:a16="http://schemas.microsoft.com/office/drawing/2014/main" val="10001"/>
                  </a:ext>
                </a:extLst>
              </a:tr>
              <a:tr h="986400">
                <a:tc>
                  <a:txBody>
                    <a:bodyPr/>
                    <a:lstStyle/>
                    <a:p>
                      <a:pPr marL="0" lvl="0" indent="0" algn="l" rtl="0">
                        <a:spcBef>
                          <a:spcPts val="0"/>
                        </a:spcBef>
                        <a:spcAft>
                          <a:spcPts val="0"/>
                        </a:spcAft>
                        <a:buNone/>
                      </a:pPr>
                      <a:r>
                        <a:rPr lang="en"/>
                        <a:t>Mobility process</a:t>
                      </a:r>
                      <a:endParaRPr/>
                    </a:p>
                  </a:txBody>
                  <a:tcPr marL="91425" marR="91425" marT="91425" marB="91425"/>
                </a:tc>
                <a:tc>
                  <a:txBody>
                    <a:bodyPr/>
                    <a:lstStyle/>
                    <a:p>
                      <a:pPr marL="0" lvl="0" indent="0" algn="l" rtl="0">
                        <a:spcBef>
                          <a:spcPts val="0"/>
                        </a:spcBef>
                        <a:spcAft>
                          <a:spcPts val="0"/>
                        </a:spcAft>
                        <a:buNone/>
                      </a:pPr>
                      <a:r>
                        <a:rPr lang="en"/>
                        <a:t>To reduce time</a:t>
                      </a:r>
                      <a:endParaRPr/>
                    </a:p>
                  </a:txBody>
                  <a:tcPr marL="91425" marR="91425" marT="91425" marB="91425"/>
                </a:tc>
                <a:tc>
                  <a:txBody>
                    <a:bodyPr/>
                    <a:lstStyle/>
                    <a:p>
                      <a:pPr marL="0" lvl="0" indent="0" algn="l" rtl="0">
                        <a:spcBef>
                          <a:spcPts val="0"/>
                        </a:spcBef>
                        <a:spcAft>
                          <a:spcPts val="0"/>
                        </a:spcAft>
                        <a:buNone/>
                      </a:pPr>
                      <a:r>
                        <a:rPr lang="en"/>
                        <a:t>Kowsalya</a:t>
                      </a:r>
                      <a:endParaRPr/>
                    </a:p>
                  </a:txBody>
                  <a:tcPr marL="91425" marR="91425" marT="91425" marB="91425"/>
                </a:tc>
                <a:tc>
                  <a:txBody>
                    <a:bodyPr/>
                    <a:lstStyle/>
                    <a:p>
                      <a:pPr marL="0" lvl="0" indent="0" algn="l" rtl="0">
                        <a:spcBef>
                          <a:spcPts val="0"/>
                        </a:spcBef>
                        <a:spcAft>
                          <a:spcPts val="0"/>
                        </a:spcAft>
                        <a:buNone/>
                      </a:pPr>
                      <a:r>
                        <a:rPr lang="en"/>
                        <a:t>AI,servo motors</a:t>
                      </a:r>
                      <a:endParaRPr/>
                    </a:p>
                  </a:txBody>
                  <a:tcPr marL="91425" marR="91425" marT="91425" marB="91425"/>
                </a:tc>
                <a:tc>
                  <a:txBody>
                    <a:bodyPr/>
                    <a:lstStyle/>
                    <a:p>
                      <a:pPr marL="0" lvl="0" indent="0" algn="l" rtl="0">
                        <a:spcBef>
                          <a:spcPts val="0"/>
                        </a:spcBef>
                        <a:spcAft>
                          <a:spcPts val="0"/>
                        </a:spcAft>
                        <a:buNone/>
                      </a:pPr>
                      <a:r>
                        <a:rPr lang="en"/>
                        <a:t>Ardiuno board,jumpo wires,bread board,IR sensors</a:t>
                      </a:r>
                      <a:endParaRPr/>
                    </a:p>
                  </a:txBody>
                  <a:tcPr marL="91425" marR="91425" marT="91425" marB="91425"/>
                </a:tc>
                <a:tc>
                  <a:txBody>
                    <a:bodyPr/>
                    <a:lstStyle/>
                    <a:p>
                      <a:pPr marL="0" lvl="0" indent="0" algn="l" rtl="0">
                        <a:spcBef>
                          <a:spcPts val="0"/>
                        </a:spcBef>
                        <a:spcAft>
                          <a:spcPts val="0"/>
                        </a:spcAft>
                        <a:buNone/>
                      </a:pPr>
                      <a:r>
                        <a:rPr lang="en"/>
                        <a:t>3 week</a:t>
                      </a:r>
                      <a:endParaRPr/>
                    </a:p>
                  </a:txBody>
                  <a:tcPr marL="91425" marR="91425" marT="91425" marB="91425"/>
                </a:tc>
                <a:extLst>
                  <a:ext uri="{0D108BD9-81ED-4DB2-BD59-A6C34878D82A}">
                    <a16:rowId xmlns:a16="http://schemas.microsoft.com/office/drawing/2014/main" val="10002"/>
                  </a:ext>
                </a:extLst>
              </a:tr>
              <a:tr h="986400">
                <a:tc>
                  <a:txBody>
                    <a:bodyPr/>
                    <a:lstStyle/>
                    <a:p>
                      <a:pPr marL="0" lvl="0" indent="0" algn="l" rtl="0">
                        <a:spcBef>
                          <a:spcPts val="0"/>
                        </a:spcBef>
                        <a:spcAft>
                          <a:spcPts val="0"/>
                        </a:spcAft>
                        <a:buNone/>
                      </a:pPr>
                      <a:r>
                        <a:rPr lang="en"/>
                        <a:t>Rehearsal</a:t>
                      </a:r>
                      <a:endParaRPr/>
                    </a:p>
                  </a:txBody>
                  <a:tcPr marL="91425" marR="91425" marT="91425" marB="91425"/>
                </a:tc>
                <a:tc>
                  <a:txBody>
                    <a:bodyPr/>
                    <a:lstStyle/>
                    <a:p>
                      <a:pPr marL="0" lvl="0" indent="0" algn="l" rtl="0">
                        <a:spcBef>
                          <a:spcPts val="0"/>
                        </a:spcBef>
                        <a:spcAft>
                          <a:spcPts val="0"/>
                        </a:spcAft>
                        <a:buNone/>
                      </a:pPr>
                      <a:r>
                        <a:rPr lang="en"/>
                        <a:t>To check the working condition and to get feedback</a:t>
                      </a:r>
                      <a:endParaRPr/>
                    </a:p>
                  </a:txBody>
                  <a:tcPr marL="91425" marR="91425" marT="91425" marB="91425"/>
                </a:tc>
                <a:tc>
                  <a:txBody>
                    <a:bodyPr/>
                    <a:lstStyle/>
                    <a:p>
                      <a:pPr marL="0" lvl="0" indent="0" algn="l" rtl="0">
                        <a:spcBef>
                          <a:spcPts val="0"/>
                        </a:spcBef>
                        <a:spcAft>
                          <a:spcPts val="0"/>
                        </a:spcAft>
                        <a:buNone/>
                      </a:pPr>
                      <a:r>
                        <a:rPr lang="en"/>
                        <a:t>Malini</a:t>
                      </a:r>
                      <a:endParaRPr/>
                    </a:p>
                  </a:txBody>
                  <a:tcPr marL="91425" marR="91425" marT="91425" marB="91425"/>
                </a:tc>
                <a:tc>
                  <a:txBody>
                    <a:bodyPr/>
                    <a:lstStyle/>
                    <a:p>
                      <a:pPr marL="0" lvl="0" indent="0" algn="l" rtl="0">
                        <a:spcBef>
                          <a:spcPts val="0"/>
                        </a:spcBef>
                        <a:spcAft>
                          <a:spcPts val="0"/>
                        </a:spcAft>
                        <a:buNone/>
                      </a:pPr>
                      <a:r>
                        <a:rPr lang="en"/>
                        <a:t>By testing the vehicle parking system</a:t>
                      </a:r>
                      <a:endParaRPr/>
                    </a:p>
                  </a:txBody>
                  <a:tcPr marL="91425" marR="91425" marT="91425" marB="91425"/>
                </a:tc>
                <a:tc>
                  <a:txBody>
                    <a:bodyPr/>
                    <a:lstStyle/>
                    <a:p>
                      <a:pPr marL="0" lvl="0" indent="0" algn="l" rtl="0">
                        <a:spcBef>
                          <a:spcPts val="0"/>
                        </a:spcBef>
                        <a:spcAft>
                          <a:spcPts val="0"/>
                        </a:spcAft>
                        <a:buNone/>
                      </a:pPr>
                      <a:r>
                        <a:rPr lang="en"/>
                        <a:t>Expert users</a:t>
                      </a:r>
                      <a:endParaRPr/>
                    </a:p>
                  </a:txBody>
                  <a:tcPr marL="91425" marR="91425" marT="91425" marB="91425"/>
                </a:tc>
                <a:tc>
                  <a:txBody>
                    <a:bodyPr/>
                    <a:lstStyle/>
                    <a:p>
                      <a:pPr marL="0" lvl="0" indent="0" algn="l" rtl="0">
                        <a:spcBef>
                          <a:spcPts val="0"/>
                        </a:spcBef>
                        <a:spcAft>
                          <a:spcPts val="0"/>
                        </a:spcAft>
                        <a:buNone/>
                      </a:pPr>
                      <a:r>
                        <a:rPr lang="en"/>
                        <a:t>1 week</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8"/>
              <a:t>.</a:t>
            </a:r>
            <a:endParaRPr sz="188"/>
          </a:p>
        </p:txBody>
      </p:sp>
      <p:sp>
        <p:nvSpPr>
          <p:cNvPr id="530" name="Google Shape;530;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sz="4100" b="1">
                <a:solidFill>
                  <a:srgbClr val="FE019A"/>
                </a:solidFill>
              </a:rPr>
              <a:t>            </a:t>
            </a:r>
            <a:r>
              <a:rPr lang="en" sz="6100" b="1">
                <a:solidFill>
                  <a:srgbClr val="FE019A"/>
                </a:solidFill>
                <a:latin typeface="Alfa Slab One"/>
                <a:ea typeface="Alfa Slab One"/>
                <a:cs typeface="Alfa Slab One"/>
                <a:sym typeface="Alfa Slab One"/>
              </a:rPr>
              <a:t>THANK YOU</a:t>
            </a:r>
            <a:endParaRPr sz="6100" b="1">
              <a:solidFill>
                <a:srgbClr val="FE019A"/>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aphicFrame>
        <p:nvGraphicFramePr>
          <p:cNvPr id="340" name="Google Shape;340;p28"/>
          <p:cNvGraphicFramePr/>
          <p:nvPr/>
        </p:nvGraphicFramePr>
        <p:xfrm>
          <a:off x="105488" y="114100"/>
          <a:ext cx="3000000" cy="3000000"/>
        </p:xfrm>
        <a:graphic>
          <a:graphicData uri="http://schemas.openxmlformats.org/drawingml/2006/table">
            <a:tbl>
              <a:tblPr>
                <a:noFill/>
                <a:tableStyleId>{C16FA774-CEE5-4264-A530-B171ED620571}</a:tableStyleId>
              </a:tblPr>
              <a:tblGrid>
                <a:gridCol w="1446350">
                  <a:extLst>
                    <a:ext uri="{9D8B030D-6E8A-4147-A177-3AD203B41FA5}">
                      <a16:colId xmlns:a16="http://schemas.microsoft.com/office/drawing/2014/main" val="20000"/>
                    </a:ext>
                  </a:extLst>
                </a:gridCol>
                <a:gridCol w="2446650">
                  <a:extLst>
                    <a:ext uri="{9D8B030D-6E8A-4147-A177-3AD203B41FA5}">
                      <a16:colId xmlns:a16="http://schemas.microsoft.com/office/drawing/2014/main" val="20001"/>
                    </a:ext>
                  </a:extLst>
                </a:gridCol>
                <a:gridCol w="5145500">
                  <a:extLst>
                    <a:ext uri="{9D8B030D-6E8A-4147-A177-3AD203B41FA5}">
                      <a16:colId xmlns:a16="http://schemas.microsoft.com/office/drawing/2014/main" val="20002"/>
                    </a:ext>
                  </a:extLst>
                </a:gridCol>
              </a:tblGrid>
              <a:tr h="536175">
                <a:tc>
                  <a:txBody>
                    <a:bodyPr/>
                    <a:lstStyle/>
                    <a:p>
                      <a:pPr marL="0" lvl="0" indent="0" algn="l" rtl="0">
                        <a:spcBef>
                          <a:spcPts val="0"/>
                        </a:spcBef>
                        <a:spcAft>
                          <a:spcPts val="0"/>
                        </a:spcAft>
                        <a:buNone/>
                      </a:pPr>
                      <a:r>
                        <a:rPr lang="en"/>
                        <a:t>     </a:t>
                      </a:r>
                      <a:r>
                        <a:rPr lang="en" sz="2400" b="1"/>
                        <a:t> </a:t>
                      </a:r>
                      <a:endParaRPr sz="2400" i="1"/>
                    </a:p>
                  </a:txBody>
                  <a:tcPr marL="91425" marR="91425" marT="91425" marB="91425">
                    <a:solidFill>
                      <a:srgbClr val="FE019A">
                        <a:alpha val="89940"/>
                      </a:srgbClr>
                    </a:solidFill>
                  </a:tcPr>
                </a:tc>
                <a:tc>
                  <a:txBody>
                    <a:bodyPr/>
                    <a:lstStyle/>
                    <a:p>
                      <a:pPr marL="0" lvl="0" indent="0" algn="l" rtl="0">
                        <a:spcBef>
                          <a:spcPts val="0"/>
                        </a:spcBef>
                        <a:spcAft>
                          <a:spcPts val="0"/>
                        </a:spcAft>
                        <a:buNone/>
                      </a:pPr>
                      <a:r>
                        <a:rPr lang="en"/>
                        <a:t>                  </a:t>
                      </a:r>
                      <a:r>
                        <a:rPr lang="en" sz="2200" b="1">
                          <a:highlight>
                            <a:srgbClr val="FE019A"/>
                          </a:highlight>
                        </a:rPr>
                        <a:t>SCOPES</a:t>
                      </a:r>
                      <a:endParaRPr sz="2200" b="1">
                        <a:highlight>
                          <a:srgbClr val="FE019A"/>
                        </a:highlight>
                      </a:endParaRPr>
                    </a:p>
                  </a:txBody>
                  <a:tcPr marL="91425" marR="91425" marT="91425" marB="91425">
                    <a:solidFill>
                      <a:srgbClr val="FE019A">
                        <a:alpha val="89940"/>
                      </a:srgbClr>
                    </a:solidFill>
                  </a:tcPr>
                </a:tc>
                <a:tc>
                  <a:txBody>
                    <a:bodyPr/>
                    <a:lstStyle/>
                    <a:p>
                      <a:pPr marL="0" lvl="0" indent="0" algn="l" rtl="0">
                        <a:spcBef>
                          <a:spcPts val="0"/>
                        </a:spcBef>
                        <a:spcAft>
                          <a:spcPts val="0"/>
                        </a:spcAft>
                        <a:buNone/>
                      </a:pPr>
                      <a:r>
                        <a:rPr lang="en"/>
                        <a:t>               </a:t>
                      </a:r>
                      <a:r>
                        <a:rPr lang="en" sz="2100" b="1"/>
                        <a:t>DEFINITION</a:t>
                      </a:r>
                      <a:endParaRPr sz="2100" b="1"/>
                    </a:p>
                  </a:txBody>
                  <a:tcPr marL="91425" marR="91425" marT="91425" marB="91425">
                    <a:solidFill>
                      <a:srgbClr val="FE019A">
                        <a:alpha val="89940"/>
                      </a:srgbClr>
                    </a:solidFill>
                  </a:tcPr>
                </a:tc>
                <a:extLst>
                  <a:ext uri="{0D108BD9-81ED-4DB2-BD59-A6C34878D82A}">
                    <a16:rowId xmlns:a16="http://schemas.microsoft.com/office/drawing/2014/main" val="10000"/>
                  </a:ext>
                </a:extLst>
              </a:tr>
              <a:tr h="759600">
                <a:tc>
                  <a:txBody>
                    <a:bodyPr/>
                    <a:lstStyle/>
                    <a:p>
                      <a:pPr marL="0" lvl="0" indent="0" algn="l" rtl="0">
                        <a:spcBef>
                          <a:spcPts val="0"/>
                        </a:spcBef>
                        <a:spcAft>
                          <a:spcPts val="0"/>
                        </a:spcAft>
                        <a:buNone/>
                      </a:pPr>
                      <a:r>
                        <a:rPr lang="en" sz="2400" b="1"/>
                        <a:t>    S</a:t>
                      </a:r>
                      <a:endParaRPr sz="2400" b="1"/>
                    </a:p>
                  </a:txBody>
                  <a:tcPr marL="91425" marR="91425" marT="91425" marB="91425">
                    <a:solidFill>
                      <a:srgbClr val="FE019A">
                        <a:alpha val="89940"/>
                      </a:srgbClr>
                    </a:solidFill>
                  </a:tcPr>
                </a:tc>
                <a:tc>
                  <a:txBody>
                    <a:bodyPr/>
                    <a:lstStyle/>
                    <a:p>
                      <a:pPr marL="0" lvl="0" indent="0" algn="l" rtl="0">
                        <a:spcBef>
                          <a:spcPts val="0"/>
                        </a:spcBef>
                        <a:spcAft>
                          <a:spcPts val="0"/>
                        </a:spcAft>
                        <a:buNone/>
                      </a:pPr>
                      <a:r>
                        <a:rPr lang="en" sz="1500" b="1">
                          <a:latin typeface="Comfortaa"/>
                          <a:ea typeface="Comfortaa"/>
                          <a:cs typeface="Comfortaa"/>
                          <a:sym typeface="Comfortaa"/>
                        </a:rPr>
                        <a:t>SITUATION AND/OR</a:t>
                      </a:r>
                      <a:endParaRPr sz="1500" b="1">
                        <a:latin typeface="Comfortaa"/>
                        <a:ea typeface="Comfortaa"/>
                        <a:cs typeface="Comfortaa"/>
                        <a:sym typeface="Comfortaa"/>
                      </a:endParaRPr>
                    </a:p>
                    <a:p>
                      <a:pPr marL="0" lvl="0" indent="0" algn="l" rtl="0">
                        <a:spcBef>
                          <a:spcPts val="0"/>
                        </a:spcBef>
                        <a:spcAft>
                          <a:spcPts val="0"/>
                        </a:spcAft>
                        <a:buNone/>
                      </a:pPr>
                      <a:r>
                        <a:rPr lang="en" sz="1500" b="1">
                          <a:latin typeface="Comfortaa"/>
                          <a:ea typeface="Comfortaa"/>
                          <a:cs typeface="Comfortaa"/>
                          <a:sym typeface="Comfortaa"/>
                        </a:rPr>
                        <a:t>        PROBLEM</a:t>
                      </a:r>
                      <a:endParaRPr sz="1500" b="1">
                        <a:latin typeface="Comfortaa"/>
                        <a:ea typeface="Comfortaa"/>
                        <a:cs typeface="Comfortaa"/>
                        <a:sym typeface="Comfortaa"/>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1300" b="1">
                          <a:solidFill>
                            <a:srgbClr val="374151"/>
                          </a:solidFill>
                          <a:latin typeface="Comfortaa"/>
                          <a:ea typeface="Comfortaa"/>
                          <a:cs typeface="Comfortaa"/>
                          <a:sym typeface="Comfortaa"/>
                        </a:rPr>
                        <a:t>Primary challenges in a parking system is having limited space to accommodate all the vehicles, especially in crowded urban areas.</a:t>
                      </a:r>
                      <a:endParaRPr sz="1500"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1"/>
                  </a:ext>
                </a:extLst>
              </a:tr>
              <a:tr h="565975">
                <a:tc>
                  <a:txBody>
                    <a:bodyPr/>
                    <a:lstStyle/>
                    <a:p>
                      <a:pPr marL="0" lvl="0" indent="0" algn="l" rtl="0">
                        <a:spcBef>
                          <a:spcPts val="0"/>
                        </a:spcBef>
                        <a:spcAft>
                          <a:spcPts val="0"/>
                        </a:spcAft>
                        <a:buNone/>
                      </a:pPr>
                      <a:r>
                        <a:rPr lang="en" sz="2400" b="1"/>
                        <a:t>    C</a:t>
                      </a:r>
                      <a:endParaRPr sz="2400" b="1"/>
                    </a:p>
                  </a:txBody>
                  <a:tcPr marL="91425" marR="91425" marT="91425" marB="91425">
                    <a:solidFill>
                      <a:srgbClr val="FE019A">
                        <a:alpha val="40250"/>
                      </a:srgbClr>
                    </a:solidFill>
                  </a:tcPr>
                </a:tc>
                <a:tc>
                  <a:txBody>
                    <a:bodyPr/>
                    <a:lstStyle/>
                    <a:p>
                      <a:pPr marL="0" lvl="0" indent="0" algn="l" rtl="0">
                        <a:spcBef>
                          <a:spcPts val="0"/>
                        </a:spcBef>
                        <a:spcAft>
                          <a:spcPts val="0"/>
                        </a:spcAft>
                        <a:buNone/>
                      </a:pPr>
                      <a:r>
                        <a:rPr lang="en" sz="1600" b="1">
                          <a:latin typeface="Comfortaa"/>
                          <a:ea typeface="Comfortaa"/>
                          <a:cs typeface="Comfortaa"/>
                          <a:sym typeface="Comfortaa"/>
                        </a:rPr>
                        <a:t>CONSTRAINTS</a:t>
                      </a:r>
                      <a:endParaRPr sz="1600" b="1">
                        <a:latin typeface="Comfortaa"/>
                        <a:ea typeface="Comfortaa"/>
                        <a:cs typeface="Comfortaa"/>
                        <a:sym typeface="Comfortaa"/>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sz="1300" b="1">
                          <a:solidFill>
                            <a:srgbClr val="374151"/>
                          </a:solidFill>
                          <a:latin typeface="Comfortaa"/>
                          <a:ea typeface="Comfortaa"/>
                          <a:cs typeface="Comfortaa"/>
                          <a:sym typeface="Comfortaa"/>
                        </a:rPr>
                        <a:t>The most basic constraint is the availability of parking spaces.</a:t>
                      </a:r>
                      <a:r>
                        <a:rPr lang="en" sz="1200">
                          <a:solidFill>
                            <a:srgbClr val="374151"/>
                          </a:solidFill>
                          <a:highlight>
                            <a:srgbClr val="F7F7F8"/>
                          </a:highlight>
                          <a:latin typeface="Comfortaa"/>
                          <a:ea typeface="Comfortaa"/>
                          <a:cs typeface="Comfortaa"/>
                          <a:sym typeface="Comfortaa"/>
                        </a:rPr>
                        <a:t> </a:t>
                      </a:r>
                      <a:endParaRPr>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2"/>
                  </a:ext>
                </a:extLst>
              </a:tr>
              <a:tr h="953250">
                <a:tc>
                  <a:txBody>
                    <a:bodyPr/>
                    <a:lstStyle/>
                    <a:p>
                      <a:pPr marL="0" lvl="0" indent="0" algn="l" rtl="0">
                        <a:spcBef>
                          <a:spcPts val="0"/>
                        </a:spcBef>
                        <a:spcAft>
                          <a:spcPts val="0"/>
                        </a:spcAft>
                        <a:buNone/>
                      </a:pPr>
                      <a:r>
                        <a:rPr lang="en" sz="2400" b="1"/>
                        <a:t>    O</a:t>
                      </a:r>
                      <a:endParaRPr sz="2400" b="1"/>
                    </a:p>
                  </a:txBody>
                  <a:tcPr marL="91425" marR="91425" marT="91425" marB="91425">
                    <a:solidFill>
                      <a:srgbClr val="FE019A"/>
                    </a:solidFill>
                  </a:tcPr>
                </a:tc>
                <a:tc>
                  <a:txBody>
                    <a:bodyPr/>
                    <a:lstStyle/>
                    <a:p>
                      <a:pPr marL="0" lvl="0" indent="0" algn="l" rtl="0">
                        <a:spcBef>
                          <a:spcPts val="0"/>
                        </a:spcBef>
                        <a:spcAft>
                          <a:spcPts val="0"/>
                        </a:spcAft>
                        <a:buNone/>
                      </a:pPr>
                      <a:r>
                        <a:rPr lang="en" sz="1500" b="1">
                          <a:latin typeface="Comfortaa"/>
                          <a:ea typeface="Comfortaa"/>
                          <a:cs typeface="Comfortaa"/>
                          <a:sym typeface="Comfortaa"/>
                        </a:rPr>
                        <a:t>OBJECTIVES AND OUTCOMES</a:t>
                      </a:r>
                      <a:endParaRPr sz="1500" b="1">
                        <a:latin typeface="Comfortaa"/>
                        <a:ea typeface="Comfortaa"/>
                        <a:cs typeface="Comfortaa"/>
                        <a:sym typeface="Comfortaa"/>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1300" b="1">
                          <a:solidFill>
                            <a:srgbClr val="374151"/>
                          </a:solidFill>
                          <a:latin typeface="Comfortaa"/>
                          <a:ea typeface="Comfortaa"/>
                          <a:cs typeface="Comfortaa"/>
                          <a:sym typeface="Comfortaa"/>
                        </a:rPr>
                        <a:t>The system should provide a convenient and user-friendly experience for drivers, allowing them to easily find parking spaces and navigate within the parking facility.</a:t>
                      </a:r>
                      <a:endParaRPr sz="1500"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3"/>
                  </a:ext>
                </a:extLst>
              </a:tr>
              <a:tr h="565975">
                <a:tc>
                  <a:txBody>
                    <a:bodyPr/>
                    <a:lstStyle/>
                    <a:p>
                      <a:pPr marL="0" lvl="0" indent="0" algn="l" rtl="0">
                        <a:spcBef>
                          <a:spcPts val="0"/>
                        </a:spcBef>
                        <a:spcAft>
                          <a:spcPts val="0"/>
                        </a:spcAft>
                        <a:buNone/>
                      </a:pPr>
                      <a:r>
                        <a:rPr lang="en" sz="2400" b="1"/>
                        <a:t>    P</a:t>
                      </a:r>
                      <a:endParaRPr sz="2400" b="1"/>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1700" b="1">
                          <a:latin typeface="Comfortaa"/>
                          <a:ea typeface="Comfortaa"/>
                          <a:cs typeface="Comfortaa"/>
                          <a:sym typeface="Comfortaa"/>
                        </a:rPr>
                        <a:t>PEOPLE</a:t>
                      </a:r>
                      <a:endParaRPr sz="1700" b="1">
                        <a:latin typeface="Comfortaa"/>
                        <a:ea typeface="Comfortaa"/>
                        <a:cs typeface="Comfortaa"/>
                        <a:sym typeface="Comfortaa"/>
                      </a:endParaRPr>
                    </a:p>
                  </a:txBody>
                  <a:tcPr marL="91425" marR="91425" marT="91425" marB="91425">
                    <a:solidFill>
                      <a:srgbClr val="FE019A">
                        <a:alpha val="9430"/>
                      </a:srgbClr>
                    </a:solidFill>
                  </a:tcPr>
                </a:tc>
                <a:tc>
                  <a:txBody>
                    <a:bodyPr/>
                    <a:lstStyle/>
                    <a:p>
                      <a:pPr marL="0" lvl="0" indent="0" algn="l" rtl="0">
                        <a:spcBef>
                          <a:spcPts val="0"/>
                        </a:spcBef>
                        <a:spcAft>
                          <a:spcPts val="0"/>
                        </a:spcAft>
                        <a:buNone/>
                      </a:pPr>
                      <a:r>
                        <a:rPr lang="en" sz="1300" b="1">
                          <a:solidFill>
                            <a:srgbClr val="374151"/>
                          </a:solidFill>
                          <a:latin typeface="Comfortaa"/>
                          <a:ea typeface="Comfortaa"/>
                          <a:cs typeface="Comfortaa"/>
                          <a:sym typeface="Comfortaa"/>
                        </a:rPr>
                        <a:t>Security,Vehicle owners.</a:t>
                      </a:r>
                      <a:endParaRPr sz="1500" b="1">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4"/>
                  </a:ext>
                </a:extLst>
              </a:tr>
              <a:tr h="536175">
                <a:tc>
                  <a:txBody>
                    <a:bodyPr/>
                    <a:lstStyle/>
                    <a:p>
                      <a:pPr marL="0" lvl="0" indent="0" algn="l" rtl="0">
                        <a:spcBef>
                          <a:spcPts val="0"/>
                        </a:spcBef>
                        <a:spcAft>
                          <a:spcPts val="0"/>
                        </a:spcAft>
                        <a:buNone/>
                      </a:pPr>
                      <a:r>
                        <a:rPr lang="en" sz="2400" b="1"/>
                        <a:t>    E</a:t>
                      </a:r>
                      <a:endParaRPr sz="2400" b="1"/>
                    </a:p>
                  </a:txBody>
                  <a:tcPr marL="91425" marR="91425" marT="91425" marB="91425">
                    <a:solidFill>
                      <a:srgbClr val="FE019A">
                        <a:alpha val="89940"/>
                      </a:srgbClr>
                    </a:solidFill>
                  </a:tcPr>
                </a:tc>
                <a:tc>
                  <a:txBody>
                    <a:bodyPr/>
                    <a:lstStyle/>
                    <a:p>
                      <a:pPr marL="0" lvl="0" indent="0" algn="l" rtl="0">
                        <a:spcBef>
                          <a:spcPts val="0"/>
                        </a:spcBef>
                        <a:spcAft>
                          <a:spcPts val="0"/>
                        </a:spcAft>
                        <a:buNone/>
                      </a:pPr>
                      <a:r>
                        <a:rPr lang="en" sz="1700">
                          <a:latin typeface="Comfortaa SemiBold"/>
                          <a:ea typeface="Comfortaa SemiBold"/>
                          <a:cs typeface="Comfortaa SemiBold"/>
                          <a:sym typeface="Comfortaa SemiBold"/>
                        </a:rPr>
                        <a:t>ESTIMATES</a:t>
                      </a:r>
                      <a:endParaRPr sz="1700">
                        <a:latin typeface="Comfortaa SemiBold"/>
                        <a:ea typeface="Comfortaa SemiBold"/>
                        <a:cs typeface="Comfortaa SemiBold"/>
                        <a:sym typeface="Comfortaa SemiBold"/>
                      </a:endParaRPr>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a:latin typeface="Comfortaa"/>
                          <a:ea typeface="Comfortaa"/>
                          <a:cs typeface="Comfortaa"/>
                          <a:sym typeface="Comfortaa"/>
                        </a:rPr>
                        <a:t>Arduino,IR sensors,Servo motors,Jumper wires.</a:t>
                      </a:r>
                      <a:endParaRPr>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5"/>
                  </a:ext>
                </a:extLst>
              </a:tr>
              <a:tr h="1009900">
                <a:tc>
                  <a:txBody>
                    <a:bodyPr/>
                    <a:lstStyle/>
                    <a:p>
                      <a:pPr marL="0" lvl="0" indent="0" algn="l" rtl="0">
                        <a:spcBef>
                          <a:spcPts val="0"/>
                        </a:spcBef>
                        <a:spcAft>
                          <a:spcPts val="0"/>
                        </a:spcAft>
                        <a:buNone/>
                      </a:pPr>
                      <a:r>
                        <a:rPr lang="en" sz="2400" b="1"/>
                        <a:t>    S</a:t>
                      </a:r>
                      <a:endParaRPr sz="2400" b="1"/>
                    </a:p>
                  </a:txBody>
                  <a:tcPr marL="91425" marR="91425" marT="91425" marB="91425">
                    <a:solidFill>
                      <a:srgbClr val="FE019A">
                        <a:alpha val="38990"/>
                      </a:srgbClr>
                    </a:solidFill>
                  </a:tcPr>
                </a:tc>
                <a:tc>
                  <a:txBody>
                    <a:bodyPr/>
                    <a:lstStyle/>
                    <a:p>
                      <a:pPr marL="0" lvl="0" indent="0" algn="l" rtl="0">
                        <a:spcBef>
                          <a:spcPts val="0"/>
                        </a:spcBef>
                        <a:spcAft>
                          <a:spcPts val="0"/>
                        </a:spcAft>
                        <a:buNone/>
                      </a:pPr>
                      <a:r>
                        <a:rPr lang="en" sz="1800">
                          <a:latin typeface="Comfortaa SemiBold"/>
                          <a:ea typeface="Comfortaa SemiBold"/>
                          <a:cs typeface="Comfortaa SemiBold"/>
                          <a:sym typeface="Comfortaa SemiBold"/>
                        </a:rPr>
                        <a:t>SCOPE</a:t>
                      </a:r>
                      <a:endParaRPr sz="1800">
                        <a:latin typeface="Comfortaa SemiBold"/>
                        <a:ea typeface="Comfortaa SemiBold"/>
                        <a:cs typeface="Comfortaa SemiBold"/>
                        <a:sym typeface="Comfortaa SemiBold"/>
                      </a:endParaRPr>
                    </a:p>
                  </a:txBody>
                  <a:tcPr marL="91425" marR="91425" marT="91425" marB="91425">
                    <a:solidFill>
                      <a:srgbClr val="FE019A">
                        <a:alpha val="9430"/>
                      </a:srgbClr>
                    </a:solidFill>
                  </a:tcPr>
                </a:tc>
                <a:tc>
                  <a:txBody>
                    <a:bodyPr/>
                    <a:lstStyle/>
                    <a:p>
                      <a:pPr marL="0" lvl="0" indent="0" algn="l" rtl="0">
                        <a:lnSpc>
                          <a:spcPct val="115000"/>
                        </a:lnSpc>
                        <a:spcBef>
                          <a:spcPts val="1500"/>
                        </a:spcBef>
                        <a:spcAft>
                          <a:spcPts val="1500"/>
                        </a:spcAft>
                        <a:buNone/>
                      </a:pPr>
                      <a:r>
                        <a:rPr lang="en" sz="1300" b="1">
                          <a:solidFill>
                            <a:srgbClr val="374151"/>
                          </a:solidFill>
                          <a:latin typeface="Comfortaa"/>
                          <a:ea typeface="Comfortaa"/>
                          <a:cs typeface="Comfortaa"/>
                          <a:sym typeface="Comfortaa"/>
                        </a:rPr>
                        <a:t>The system should facilitate smooth entry and exit of vehicles by providing automated gates, barriers, and sensors.</a:t>
                      </a:r>
                      <a:endParaRPr sz="1300" b="1">
                        <a:latin typeface="Comfortaa"/>
                        <a:ea typeface="Comfortaa"/>
                        <a:cs typeface="Comfortaa"/>
                        <a:sym typeface="Comfortaa"/>
                      </a:endParaRPr>
                    </a:p>
                  </a:txBody>
                  <a:tcPr marL="91425" marR="91425" marT="91425" marB="91425">
                    <a:solidFill>
                      <a:srgbClr val="FE019A">
                        <a:alpha val="9430"/>
                      </a:srgbClr>
                    </a:solidFill>
                  </a:tcPr>
                </a:tc>
                <a:extLst>
                  <a:ext uri="{0D108BD9-81ED-4DB2-BD59-A6C34878D82A}">
                    <a16:rowId xmlns:a16="http://schemas.microsoft.com/office/drawing/2014/main" val="10006"/>
                  </a:ext>
                </a:extLst>
              </a:tr>
            </a:tbl>
          </a:graphicData>
        </a:graphic>
      </p:graphicFrame>
      <p:sp>
        <p:nvSpPr>
          <p:cNvPr id="341" name="Google Shape;341;p28"/>
          <p:cNvSpPr txBox="1"/>
          <p:nvPr/>
        </p:nvSpPr>
        <p:spPr>
          <a:xfrm>
            <a:off x="902800" y="-326875"/>
            <a:ext cx="667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rgbClr val="FF0000"/>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SzPts val="990"/>
              <a:buNone/>
            </a:pPr>
            <a:r>
              <a:rPr lang="en" sz="2620" b="1">
                <a:solidFill>
                  <a:srgbClr val="FF0000"/>
                </a:solidFill>
                <a:latin typeface="Comfortaa"/>
                <a:ea typeface="Comfortaa"/>
                <a:cs typeface="Comfortaa"/>
                <a:sym typeface="Comfortaa"/>
              </a:rPr>
              <a:t>T 2 : </a:t>
            </a:r>
            <a:r>
              <a:rPr lang="en" sz="2620" b="1">
                <a:latin typeface="Comfortaa"/>
                <a:ea typeface="Comfortaa"/>
                <a:cs typeface="Comfortaa"/>
                <a:sym typeface="Comfortaa"/>
              </a:rPr>
              <a:t>STEEP TRENDS ANALYSIS</a:t>
            </a:r>
            <a:endParaRPr sz="2620" b="1">
              <a:latin typeface="Comfortaa"/>
              <a:ea typeface="Comfortaa"/>
              <a:cs typeface="Comfortaa"/>
              <a:sym typeface="Comfortaa"/>
            </a:endParaRPr>
          </a:p>
        </p:txBody>
      </p:sp>
      <p:sp>
        <p:nvSpPr>
          <p:cNvPr id="347" name="Google Shape;347;p29"/>
          <p:cNvSpPr txBox="1">
            <a:spLocks noGrp="1"/>
          </p:cNvSpPr>
          <p:nvPr>
            <p:ph type="body" idx="1"/>
          </p:nvPr>
        </p:nvSpPr>
        <p:spPr>
          <a:xfrm>
            <a:off x="311700" y="975000"/>
            <a:ext cx="8520600" cy="4265700"/>
          </a:xfrm>
          <a:prstGeom prst="rect">
            <a:avLst/>
          </a:prstGeom>
        </p:spPr>
        <p:txBody>
          <a:bodyPr spcFirstLastPara="1" wrap="square" lIns="91425" tIns="91425" rIns="91425" bIns="91425" anchor="t" anchorCtr="0">
            <a:normAutofit/>
          </a:bodyPr>
          <a:lstStyle/>
          <a:p>
            <a:pPr marL="0" lvl="0" indent="457200" algn="l" rtl="0">
              <a:spcBef>
                <a:spcPts val="0"/>
              </a:spcBef>
              <a:spcAft>
                <a:spcPts val="1200"/>
              </a:spcAft>
              <a:buNone/>
            </a:pPr>
            <a:r>
              <a:rPr lang="en" sz="1200"/>
              <a:t>                              </a:t>
            </a:r>
            <a:r>
              <a:rPr lang="en" sz="1200">
                <a:solidFill>
                  <a:srgbClr val="FF7F50"/>
                </a:solidFill>
              </a:rPr>
              <a:t> </a:t>
            </a:r>
            <a:r>
              <a:rPr lang="en" sz="1200"/>
              <a:t>                                            												 																		</a:t>
            </a:r>
            <a:r>
              <a:rPr lang="en" sz="1200" b="1" u="sng">
                <a:solidFill>
                  <a:srgbClr val="FE019A"/>
                </a:solidFill>
              </a:rPr>
              <a:t>SOCIAL &amp; DEMOGRAPHICS</a:t>
            </a:r>
            <a:r>
              <a:rPr lang="en" sz="1200">
                <a:solidFill>
                  <a:srgbClr val="FE019A"/>
                </a:solidFill>
              </a:rPr>
              <a:t>			</a:t>
            </a:r>
            <a:r>
              <a:rPr lang="en" sz="1200" b="1" u="sng">
                <a:solidFill>
                  <a:srgbClr val="FE019A"/>
                </a:solidFill>
              </a:rPr>
              <a:t>TECHNOLOGY</a:t>
            </a:r>
            <a:r>
              <a:rPr lang="en" sz="1200" b="1"/>
              <a:t>		</a:t>
            </a:r>
            <a:r>
              <a:rPr lang="en" sz="1200"/>
              <a:t>			</a:t>
            </a:r>
            <a:r>
              <a:rPr lang="en" sz="1200" b="1" u="sng">
                <a:solidFill>
                  <a:srgbClr val="FE019A"/>
                </a:solidFill>
              </a:rPr>
              <a:t>ECONOMY</a:t>
            </a:r>
            <a:r>
              <a:rPr lang="en" sz="1200">
                <a:solidFill>
                  <a:srgbClr val="FE019A"/>
                </a:solidFill>
              </a:rPr>
              <a:t>	</a:t>
            </a:r>
            <a:r>
              <a:rPr lang="en" sz="1200"/>
              <a:t>																																																																																																															      </a:t>
            </a:r>
            <a:r>
              <a:rPr lang="en" sz="1200">
                <a:solidFill>
                  <a:srgbClr val="FF7F50"/>
                </a:solidFill>
              </a:rPr>
              <a:t> 	</a:t>
            </a:r>
            <a:r>
              <a:rPr lang="en" sz="1200"/>
              <a:t>                          </a:t>
            </a:r>
            <a:r>
              <a:rPr lang="en" sz="1200">
                <a:solidFill>
                  <a:srgbClr val="FF7F50"/>
                </a:solidFill>
              </a:rPr>
              <a:t>											</a:t>
            </a:r>
            <a:r>
              <a:rPr lang="en" sz="1200"/>
              <a:t>                                                                                                     	</a:t>
            </a:r>
            <a:r>
              <a:rPr lang="en" sz="1200" b="1" u="sng">
                <a:solidFill>
                  <a:srgbClr val="FE019A"/>
                </a:solidFill>
              </a:rPr>
              <a:t>ENVIRONMENT &amp; NATURE</a:t>
            </a:r>
            <a:r>
              <a:rPr lang="en" sz="1200"/>
              <a:t>									    </a:t>
            </a:r>
            <a:r>
              <a:rPr lang="en" sz="1200" b="1" u="sng">
                <a:solidFill>
                  <a:srgbClr val="FE019A"/>
                </a:solidFill>
              </a:rPr>
              <a:t>POLITICAL &amp; LEGAL</a:t>
            </a:r>
            <a:endParaRPr sz="1200" b="1" u="sng">
              <a:solidFill>
                <a:srgbClr val="FE019A"/>
              </a:solidFill>
            </a:endParaRPr>
          </a:p>
        </p:txBody>
      </p:sp>
      <p:sp>
        <p:nvSpPr>
          <p:cNvPr id="348" name="Google Shape;348;p29"/>
          <p:cNvSpPr/>
          <p:nvPr/>
        </p:nvSpPr>
        <p:spPr>
          <a:xfrm>
            <a:off x="724200" y="1868725"/>
            <a:ext cx="1981200" cy="1083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mfortaa"/>
                <a:ea typeface="Comfortaa"/>
                <a:cs typeface="Comfortaa"/>
                <a:sym typeface="Comfortaa"/>
              </a:rPr>
              <a:t>IT IS VERY USEFUL FOR SOCIALIZED</a:t>
            </a:r>
            <a:endParaRPr b="1">
              <a:latin typeface="Comfortaa"/>
              <a:ea typeface="Comfortaa"/>
              <a:cs typeface="Comfortaa"/>
              <a:sym typeface="Comfortaa"/>
            </a:endParaRPr>
          </a:p>
          <a:p>
            <a:pPr marL="0" lvl="0" indent="0" algn="l" rtl="0">
              <a:spcBef>
                <a:spcPts val="0"/>
              </a:spcBef>
              <a:spcAft>
                <a:spcPts val="0"/>
              </a:spcAft>
              <a:buNone/>
            </a:pPr>
            <a:r>
              <a:rPr lang="en" b="1">
                <a:latin typeface="Comfortaa"/>
                <a:ea typeface="Comfortaa"/>
                <a:cs typeface="Comfortaa"/>
                <a:sym typeface="Comfortaa"/>
              </a:rPr>
              <a:t>ENVIRONMENT</a:t>
            </a:r>
            <a:endParaRPr b="1">
              <a:latin typeface="Comfortaa"/>
              <a:ea typeface="Comfortaa"/>
              <a:cs typeface="Comfortaa"/>
              <a:sym typeface="Comfortaa"/>
            </a:endParaRPr>
          </a:p>
        </p:txBody>
      </p:sp>
      <p:sp>
        <p:nvSpPr>
          <p:cNvPr id="349" name="Google Shape;349;p29"/>
          <p:cNvSpPr/>
          <p:nvPr/>
        </p:nvSpPr>
        <p:spPr>
          <a:xfrm>
            <a:off x="3690550" y="1864750"/>
            <a:ext cx="2147700" cy="1083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mfortaa"/>
                <a:ea typeface="Comfortaa"/>
                <a:cs typeface="Comfortaa"/>
                <a:sym typeface="Comfortaa"/>
              </a:rPr>
              <a:t>EFFICIENTLY MANAGE AND OPTIMIZE PARKING SPACES</a:t>
            </a:r>
            <a:endParaRPr b="1">
              <a:latin typeface="Comfortaa"/>
              <a:ea typeface="Comfortaa"/>
              <a:cs typeface="Comfortaa"/>
              <a:sym typeface="Comfortaa"/>
            </a:endParaRPr>
          </a:p>
        </p:txBody>
      </p:sp>
      <p:sp>
        <p:nvSpPr>
          <p:cNvPr id="350" name="Google Shape;350;p29"/>
          <p:cNvSpPr/>
          <p:nvPr/>
        </p:nvSpPr>
        <p:spPr>
          <a:xfrm>
            <a:off x="6843750" y="1809625"/>
            <a:ext cx="1981200" cy="11622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mfortaa"/>
                <a:ea typeface="Comfortaa"/>
                <a:cs typeface="Comfortaa"/>
                <a:sym typeface="Comfortaa"/>
              </a:rPr>
              <a:t>SAVING LIFE SAVES THE ECONOMY OF THE LIFE</a:t>
            </a:r>
            <a:endParaRPr b="1">
              <a:latin typeface="Comfortaa"/>
              <a:ea typeface="Comfortaa"/>
              <a:cs typeface="Comfortaa"/>
              <a:sym typeface="Comfortaa"/>
            </a:endParaRPr>
          </a:p>
        </p:txBody>
      </p:sp>
      <p:sp>
        <p:nvSpPr>
          <p:cNvPr id="351" name="Google Shape;351;p29"/>
          <p:cNvSpPr/>
          <p:nvPr/>
        </p:nvSpPr>
        <p:spPr>
          <a:xfrm>
            <a:off x="387375" y="3511650"/>
            <a:ext cx="2318100" cy="1515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mfortaa"/>
                <a:ea typeface="Comfortaa"/>
                <a:cs typeface="Comfortaa"/>
                <a:sym typeface="Comfortaa"/>
              </a:rPr>
              <a:t>EFFECTIVENESS AND SUSTAINABILITY FOR THE ENVIRONMENT</a:t>
            </a:r>
            <a:endParaRPr b="1">
              <a:latin typeface="Comfortaa"/>
              <a:ea typeface="Comfortaa"/>
              <a:cs typeface="Comfortaa"/>
              <a:sym typeface="Comfortaa"/>
            </a:endParaRPr>
          </a:p>
        </p:txBody>
      </p:sp>
      <p:sp>
        <p:nvSpPr>
          <p:cNvPr id="352" name="Google Shape;352;p29"/>
          <p:cNvSpPr/>
          <p:nvPr/>
        </p:nvSpPr>
        <p:spPr>
          <a:xfrm>
            <a:off x="3915725" y="3795075"/>
            <a:ext cx="1922400" cy="1162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7F50"/>
                </a:solidFill>
              </a:rPr>
              <a:t>    </a:t>
            </a:r>
            <a:r>
              <a:rPr lang="en" b="1">
                <a:solidFill>
                  <a:srgbClr val="FE019A"/>
                </a:solidFill>
              </a:rPr>
              <a:t> OUR</a:t>
            </a:r>
            <a:endParaRPr b="1">
              <a:solidFill>
                <a:srgbClr val="FE019A"/>
              </a:solidFill>
            </a:endParaRPr>
          </a:p>
          <a:p>
            <a:pPr marL="0" lvl="0" indent="0" algn="l" rtl="0">
              <a:spcBef>
                <a:spcPts val="0"/>
              </a:spcBef>
              <a:spcAft>
                <a:spcPts val="0"/>
              </a:spcAft>
              <a:buNone/>
            </a:pPr>
            <a:r>
              <a:rPr lang="en" b="1">
                <a:solidFill>
                  <a:srgbClr val="FE019A"/>
                </a:solidFill>
              </a:rPr>
              <a:t>CHALLENGE                     ISSUE</a:t>
            </a:r>
            <a:endParaRPr b="1">
              <a:solidFill>
                <a:srgbClr val="FE019A"/>
              </a:solidFill>
            </a:endParaRPr>
          </a:p>
        </p:txBody>
      </p:sp>
      <p:sp>
        <p:nvSpPr>
          <p:cNvPr id="353" name="Google Shape;353;p29"/>
          <p:cNvSpPr/>
          <p:nvPr/>
        </p:nvSpPr>
        <p:spPr>
          <a:xfrm>
            <a:off x="6843750" y="3590850"/>
            <a:ext cx="2069100" cy="13965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mfortaa"/>
                <a:ea typeface="Comfortaa"/>
                <a:cs typeface="Comfortaa"/>
                <a:sym typeface="Comfortaa"/>
              </a:rPr>
              <a:t>SEVERAL RESTRICTIONS ARE MANDATORY AND TO BE INCLUDED IN THE LAW.</a:t>
            </a:r>
            <a:endParaRPr b="1">
              <a:latin typeface="Comfortaa"/>
              <a:ea typeface="Comfortaa"/>
              <a:cs typeface="Comfortaa"/>
              <a:sym typeface="Comfortaa"/>
            </a:endParaRPr>
          </a:p>
        </p:txBody>
      </p:sp>
      <p:sp>
        <p:nvSpPr>
          <p:cNvPr id="354" name="Google Shape;354;p29"/>
          <p:cNvSpPr/>
          <p:nvPr/>
        </p:nvSpPr>
        <p:spPr>
          <a:xfrm>
            <a:off x="2968975" y="4200700"/>
            <a:ext cx="897900" cy="572700"/>
          </a:xfrm>
          <a:prstGeom prst="rightArrow">
            <a:avLst>
              <a:gd name="adj1" fmla="val 50000"/>
              <a:gd name="adj2" fmla="val 5000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905450" y="4082550"/>
            <a:ext cx="897900" cy="616800"/>
          </a:xfrm>
          <a:prstGeom prst="leftArrow">
            <a:avLst>
              <a:gd name="adj1" fmla="val 50000"/>
              <a:gd name="adj2" fmla="val 5000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4730050" y="3046363"/>
            <a:ext cx="507600" cy="616800"/>
          </a:xfrm>
          <a:prstGeom prst="downArrow">
            <a:avLst>
              <a:gd name="adj1" fmla="val 50000"/>
              <a:gd name="adj2" fmla="val 5000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rot="2456548">
            <a:off x="6119006" y="3036764"/>
            <a:ext cx="431710" cy="653308"/>
          </a:xfrm>
          <a:prstGeom prst="downArrow">
            <a:avLst>
              <a:gd name="adj1" fmla="val 50000"/>
              <a:gd name="adj2" fmla="val 56631"/>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rot="-2353868" flipH="1">
            <a:off x="3196270" y="3044652"/>
            <a:ext cx="498063" cy="668046"/>
          </a:xfrm>
          <a:prstGeom prst="downArrow">
            <a:avLst>
              <a:gd name="adj1" fmla="val 50000"/>
              <a:gd name="adj2" fmla="val 5000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720" b="1">
                <a:solidFill>
                  <a:srgbClr val="FF0000"/>
                </a:solidFill>
                <a:highlight>
                  <a:schemeClr val="lt1"/>
                </a:highlight>
                <a:latin typeface="Comfortaa"/>
                <a:ea typeface="Comfortaa"/>
                <a:cs typeface="Comfortaa"/>
                <a:sym typeface="Comfortaa"/>
              </a:rPr>
              <a:t>T 3: </a:t>
            </a:r>
            <a:r>
              <a:rPr lang="en" sz="2820" b="1">
                <a:highlight>
                  <a:schemeClr val="lt1"/>
                </a:highlight>
                <a:latin typeface="Comfortaa"/>
                <a:ea typeface="Comfortaa"/>
                <a:cs typeface="Comfortaa"/>
                <a:sym typeface="Comfortaa"/>
              </a:rPr>
              <a:t>Strategic Priorities Matrix.</a:t>
            </a:r>
            <a:endParaRPr sz="2820" b="1">
              <a:highlight>
                <a:schemeClr val="lt1"/>
              </a:highlight>
              <a:latin typeface="Comfortaa"/>
              <a:ea typeface="Comfortaa"/>
              <a:cs typeface="Comfortaa"/>
              <a:sym typeface="Comfortaa"/>
            </a:endParaRPr>
          </a:p>
          <a:p>
            <a:pPr marL="0" lvl="0" indent="0" algn="l" rtl="0">
              <a:spcBef>
                <a:spcPts val="0"/>
              </a:spcBef>
              <a:spcAft>
                <a:spcPts val="0"/>
              </a:spcAft>
              <a:buSzPts val="990"/>
              <a:buNone/>
            </a:pPr>
            <a:endParaRPr sz="2520"/>
          </a:p>
        </p:txBody>
      </p:sp>
      <p:graphicFrame>
        <p:nvGraphicFramePr>
          <p:cNvPr id="364" name="Google Shape;364;p30"/>
          <p:cNvGraphicFramePr/>
          <p:nvPr/>
        </p:nvGraphicFramePr>
        <p:xfrm>
          <a:off x="1854650" y="2190750"/>
          <a:ext cx="3000000" cy="3000000"/>
        </p:xfrm>
        <a:graphic>
          <a:graphicData uri="http://schemas.openxmlformats.org/drawingml/2006/table">
            <a:tbl>
              <a:tblPr>
                <a:noFill/>
                <a:tableStyleId>{C16FA774-CEE5-4264-A530-B171ED620571}</a:tableStyleId>
              </a:tblPr>
              <a:tblGrid>
                <a:gridCol w="2956425">
                  <a:extLst>
                    <a:ext uri="{9D8B030D-6E8A-4147-A177-3AD203B41FA5}">
                      <a16:colId xmlns:a16="http://schemas.microsoft.com/office/drawing/2014/main" val="20000"/>
                    </a:ext>
                  </a:extLst>
                </a:gridCol>
                <a:gridCol w="2956425">
                  <a:extLst>
                    <a:ext uri="{9D8B030D-6E8A-4147-A177-3AD203B41FA5}">
                      <a16:colId xmlns:a16="http://schemas.microsoft.com/office/drawing/2014/main" val="20001"/>
                    </a:ext>
                  </a:extLst>
                </a:gridCol>
              </a:tblGrid>
              <a:tr h="1189075">
                <a:tc>
                  <a:txBody>
                    <a:bodyPr/>
                    <a:lstStyle/>
                    <a:p>
                      <a:pPr marL="0" lvl="0" indent="0" algn="ctr" rtl="0">
                        <a:spcBef>
                          <a:spcPts val="0"/>
                        </a:spcBef>
                        <a:spcAft>
                          <a:spcPts val="0"/>
                        </a:spcAft>
                        <a:buNone/>
                      </a:pPr>
                      <a:r>
                        <a:rPr lang="en" b="1">
                          <a:solidFill>
                            <a:srgbClr val="374151"/>
                          </a:solidFill>
                          <a:latin typeface="Comfortaa"/>
                          <a:ea typeface="Comfortaa"/>
                          <a:cs typeface="Comfortaa"/>
                          <a:sym typeface="Comfortaa"/>
                        </a:rPr>
                        <a:t>Implement security measures such as surveillance cameras and well-lit areas to deter theft and vandalism.</a:t>
                      </a:r>
                      <a:endParaRPr sz="2600" b="1">
                        <a:solidFill>
                          <a:schemeClr val="dk1"/>
                        </a:solidFill>
                        <a:latin typeface="Comfortaa"/>
                        <a:ea typeface="Comfortaa"/>
                        <a:cs typeface="Comfortaa"/>
                        <a:sym typeface="Comfortaa"/>
                      </a:endParaRPr>
                    </a:p>
                  </a:txBody>
                  <a:tcPr marL="91425" marR="91425" marT="91425" marB="91425">
                    <a:solidFill>
                      <a:srgbClr val="FFFFFF"/>
                    </a:solidFill>
                  </a:tcPr>
                </a:tc>
                <a:tc>
                  <a:txBody>
                    <a:bodyPr/>
                    <a:lstStyle/>
                    <a:p>
                      <a:pPr marL="0" lvl="0" indent="0" algn="ctr" rtl="0">
                        <a:spcBef>
                          <a:spcPts val="0"/>
                        </a:spcBef>
                        <a:spcAft>
                          <a:spcPts val="0"/>
                        </a:spcAft>
                        <a:buNone/>
                      </a:pPr>
                      <a:r>
                        <a:rPr lang="en" b="1">
                          <a:solidFill>
                            <a:srgbClr val="374151"/>
                          </a:solidFill>
                          <a:latin typeface="Comfortaa"/>
                          <a:ea typeface="Comfortaa"/>
                          <a:cs typeface="Comfortaa"/>
                          <a:sym typeface="Comfortaa"/>
                        </a:rPr>
                        <a:t>Implementation of advanced security features like CCTV surveillance and automated alarm systems may not be immediately urgent</a:t>
                      </a:r>
                      <a:endParaRPr sz="2000" b="1">
                        <a:solidFill>
                          <a:schemeClr val="dk1"/>
                        </a:solidFill>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1367375">
                <a:tc>
                  <a:txBody>
                    <a:bodyPr/>
                    <a:lstStyle/>
                    <a:p>
                      <a:pPr marL="0" lvl="0" indent="0" algn="l" rtl="0">
                        <a:spcBef>
                          <a:spcPts val="0"/>
                        </a:spcBef>
                        <a:spcAft>
                          <a:spcPts val="0"/>
                        </a:spcAft>
                        <a:buNone/>
                      </a:pPr>
                      <a:endParaRPr sz="1700" b="1">
                        <a:latin typeface="Comfortaa"/>
                        <a:ea typeface="Comfortaa"/>
                        <a:cs typeface="Comfortaa"/>
                        <a:sym typeface="Comfortaa"/>
                      </a:endParaRPr>
                    </a:p>
                    <a:p>
                      <a:pPr marL="0" lvl="0" indent="0" algn="l" rtl="0">
                        <a:spcBef>
                          <a:spcPts val="0"/>
                        </a:spcBef>
                        <a:spcAft>
                          <a:spcPts val="0"/>
                        </a:spcAft>
                        <a:buNone/>
                      </a:pPr>
                      <a:r>
                        <a:rPr lang="en" sz="1500" b="1">
                          <a:solidFill>
                            <a:srgbClr val="374151"/>
                          </a:solidFill>
                          <a:latin typeface="Comfortaa"/>
                          <a:ea typeface="Comfortaa"/>
                          <a:cs typeface="Comfortaa"/>
                          <a:sym typeface="Comfortaa"/>
                        </a:rPr>
                        <a:t>Implementing advanced payment methods like mobile apps are less important</a:t>
                      </a:r>
                      <a:endParaRPr sz="2000" b="1">
                        <a:latin typeface="Comfortaa"/>
                        <a:ea typeface="Comfortaa"/>
                        <a:cs typeface="Comfortaa"/>
                        <a:sym typeface="Comfortaa"/>
                      </a:endParaRPr>
                    </a:p>
                  </a:txBody>
                  <a:tcPr marL="91425" marR="91425" marT="91425" marB="91425"/>
                </a:tc>
                <a:tc>
                  <a:txBody>
                    <a:bodyPr/>
                    <a:lstStyle/>
                    <a:p>
                      <a:pPr marL="0" lvl="0" indent="0" algn="ctr" rtl="0">
                        <a:spcBef>
                          <a:spcPts val="0"/>
                        </a:spcBef>
                        <a:spcAft>
                          <a:spcPts val="0"/>
                        </a:spcAft>
                        <a:buNone/>
                      </a:pPr>
                      <a:r>
                        <a:rPr lang="en" sz="1500" b="1">
                          <a:solidFill>
                            <a:srgbClr val="374151"/>
                          </a:solidFill>
                          <a:highlight>
                            <a:srgbClr val="F7F7F8"/>
                          </a:highlight>
                          <a:latin typeface="Comfortaa"/>
                          <a:ea typeface="Comfortaa"/>
                          <a:cs typeface="Comfortaa"/>
                          <a:sym typeface="Comfortaa"/>
                        </a:rPr>
                        <a:t>Implementing a system that helps users locate their parked vehicle within the parking facility, especially in large parking lots or garages.</a:t>
                      </a:r>
                      <a:endParaRPr sz="1900" b="1">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bl>
          </a:graphicData>
        </a:graphic>
      </p:graphicFrame>
      <p:sp>
        <p:nvSpPr>
          <p:cNvPr id="365" name="Google Shape;365;p30"/>
          <p:cNvSpPr txBox="1"/>
          <p:nvPr/>
        </p:nvSpPr>
        <p:spPr>
          <a:xfrm>
            <a:off x="1709100" y="1682850"/>
            <a:ext cx="295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600">
              <a:highlight>
                <a:schemeClr val="accent6"/>
              </a:highlight>
            </a:endParaRPr>
          </a:p>
        </p:txBody>
      </p:sp>
      <p:sp>
        <p:nvSpPr>
          <p:cNvPr id="366" name="Google Shape;366;p30"/>
          <p:cNvSpPr/>
          <p:nvPr/>
        </p:nvSpPr>
        <p:spPr>
          <a:xfrm>
            <a:off x="1854650" y="1317000"/>
            <a:ext cx="2883600" cy="873600"/>
          </a:xfrm>
          <a:prstGeom prst="rect">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Comfortaa"/>
                <a:ea typeface="Comfortaa"/>
                <a:cs typeface="Comfortaa"/>
                <a:sym typeface="Comfortaa"/>
              </a:rPr>
              <a:t>            Urgent</a:t>
            </a:r>
            <a:r>
              <a:rPr lang="en"/>
              <a:t>            </a:t>
            </a:r>
            <a:endParaRPr sz="1600"/>
          </a:p>
        </p:txBody>
      </p:sp>
      <p:sp>
        <p:nvSpPr>
          <p:cNvPr id="367" name="Google Shape;367;p30"/>
          <p:cNvSpPr/>
          <p:nvPr/>
        </p:nvSpPr>
        <p:spPr>
          <a:xfrm>
            <a:off x="4738250" y="1317000"/>
            <a:ext cx="3029100" cy="873600"/>
          </a:xfrm>
          <a:prstGeom prst="rect">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Comfortaa"/>
                <a:ea typeface="Comfortaa"/>
                <a:cs typeface="Comfortaa"/>
                <a:sym typeface="Comfortaa"/>
              </a:rPr>
              <a:t>     </a:t>
            </a:r>
            <a:r>
              <a:rPr lang="en" sz="1700" b="1">
                <a:latin typeface="Comfortaa"/>
                <a:ea typeface="Comfortaa"/>
                <a:cs typeface="Comfortaa"/>
                <a:sym typeface="Comfortaa"/>
              </a:rPr>
              <a:t>Less Urgent</a:t>
            </a:r>
            <a:endParaRPr sz="1700" b="1">
              <a:latin typeface="Comfortaa"/>
              <a:ea typeface="Comfortaa"/>
              <a:cs typeface="Comfortaa"/>
              <a:sym typeface="Comfortaa"/>
            </a:endParaRPr>
          </a:p>
        </p:txBody>
      </p:sp>
      <p:sp>
        <p:nvSpPr>
          <p:cNvPr id="368" name="Google Shape;368;p30"/>
          <p:cNvSpPr txBox="1"/>
          <p:nvPr/>
        </p:nvSpPr>
        <p:spPr>
          <a:xfrm>
            <a:off x="188825" y="2190800"/>
            <a:ext cx="1520400" cy="11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369" name="Google Shape;369;p30"/>
          <p:cNvGraphicFramePr/>
          <p:nvPr/>
        </p:nvGraphicFramePr>
        <p:xfrm>
          <a:off x="188700" y="2190750"/>
          <a:ext cx="3000000" cy="3000000"/>
        </p:xfrm>
        <a:graphic>
          <a:graphicData uri="http://schemas.openxmlformats.org/drawingml/2006/table">
            <a:tbl>
              <a:tblPr>
                <a:noFill/>
                <a:tableStyleId>{C16FA774-CEE5-4264-A530-B171ED620571}</a:tableStyleId>
              </a:tblPr>
              <a:tblGrid>
                <a:gridCol w="1665950">
                  <a:extLst>
                    <a:ext uri="{9D8B030D-6E8A-4147-A177-3AD203B41FA5}">
                      <a16:colId xmlns:a16="http://schemas.microsoft.com/office/drawing/2014/main" val="20000"/>
                    </a:ext>
                  </a:extLst>
                </a:gridCol>
              </a:tblGrid>
              <a:tr h="1402050">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2200" b="1">
                          <a:latin typeface="Comfortaa"/>
                          <a:ea typeface="Comfortaa"/>
                          <a:cs typeface="Comfortaa"/>
                          <a:sym typeface="Comfortaa"/>
                        </a:rPr>
                        <a:t>Important</a:t>
                      </a:r>
                      <a:endParaRPr sz="2200"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0"/>
                  </a:ext>
                </a:extLst>
              </a:tr>
              <a:tr h="1402050">
                <a:tc>
                  <a:txBody>
                    <a:bodyPr/>
                    <a:lstStyle/>
                    <a:p>
                      <a:pPr marL="0" lvl="0" indent="0" algn="l" rtl="0">
                        <a:spcBef>
                          <a:spcPts val="0"/>
                        </a:spcBef>
                        <a:spcAft>
                          <a:spcPts val="0"/>
                        </a:spcAft>
                        <a:buNone/>
                      </a:pPr>
                      <a:endParaRPr/>
                    </a:p>
                    <a:p>
                      <a:pPr marL="0" lvl="0" indent="0" algn="l" rtl="0">
                        <a:spcBef>
                          <a:spcPts val="0"/>
                        </a:spcBef>
                        <a:spcAft>
                          <a:spcPts val="0"/>
                        </a:spcAft>
                        <a:buNone/>
                      </a:pPr>
                      <a:r>
                        <a:rPr lang="en" sz="2200" b="1">
                          <a:latin typeface="Comfortaa"/>
                          <a:ea typeface="Comfortaa"/>
                          <a:cs typeface="Comfortaa"/>
                          <a:sym typeface="Comfortaa"/>
                        </a:rPr>
                        <a:t>Less important</a:t>
                      </a:r>
                      <a:endParaRPr sz="2200" b="1">
                        <a:latin typeface="Comfortaa"/>
                        <a:ea typeface="Comfortaa"/>
                        <a:cs typeface="Comfortaa"/>
                        <a:sym typeface="Comfortaa"/>
                      </a:endParaRPr>
                    </a:p>
                  </a:txBody>
                  <a:tcPr marL="91425" marR="91425" marT="91425" marB="91425">
                    <a:solidFill>
                      <a:srgbClr val="FE019A">
                        <a:alpha val="3899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22" b="1">
                <a:solidFill>
                  <a:srgbClr val="FF0000"/>
                </a:solidFill>
                <a:latin typeface="Comfortaa"/>
                <a:ea typeface="Comfortaa"/>
                <a:cs typeface="Comfortaa"/>
                <a:sym typeface="Comfortaa"/>
              </a:rPr>
              <a:t>T 4: </a:t>
            </a:r>
            <a:r>
              <a:rPr lang="en" sz="3022" b="1">
                <a:solidFill>
                  <a:srgbClr val="2D2D2D"/>
                </a:solidFill>
                <a:latin typeface="Comfortaa"/>
                <a:ea typeface="Comfortaa"/>
                <a:cs typeface="Comfortaa"/>
                <a:sym typeface="Comfortaa"/>
              </a:rPr>
              <a:t>Stakeholder Mapping Matrix.</a:t>
            </a:r>
            <a:endParaRPr sz="3022" b="1">
              <a:solidFill>
                <a:srgbClr val="2D2D2D"/>
              </a:solidFill>
              <a:latin typeface="Comfortaa"/>
              <a:ea typeface="Comfortaa"/>
              <a:cs typeface="Comfortaa"/>
              <a:sym typeface="Comfortaa"/>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None/>
            </a:pPr>
            <a:r>
              <a:rPr lang="en">
                <a:solidFill>
                  <a:srgbClr val="FF0000"/>
                </a:solidFill>
              </a:rPr>
              <a:t>T</a:t>
            </a:r>
            <a:endParaRPr>
              <a:solidFill>
                <a:srgbClr val="FF0000"/>
              </a:solidFill>
            </a:endParaRPr>
          </a:p>
        </p:txBody>
      </p:sp>
      <p:sp>
        <p:nvSpPr>
          <p:cNvPr id="375" name="Google Shape;375;p31"/>
          <p:cNvSpPr txBox="1">
            <a:spLocks noGrp="1"/>
          </p:cNvSpPr>
          <p:nvPr>
            <p:ph type="body" idx="1"/>
          </p:nvPr>
        </p:nvSpPr>
        <p:spPr>
          <a:xfrm>
            <a:off x="239250" y="1173325"/>
            <a:ext cx="8520600" cy="34164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800"/>
              <a:t>   </a:t>
            </a:r>
            <a:r>
              <a:rPr lang="en" sz="800" b="1"/>
              <a:t>High Interest / Low Influence</a:t>
            </a:r>
            <a:r>
              <a:rPr lang="en" sz="800"/>
              <a:t>                                                                                                       </a:t>
            </a:r>
            <a:r>
              <a:rPr lang="en" sz="800" b="1"/>
              <a:t>High Interest / High Influence</a:t>
            </a: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r>
              <a:rPr lang="en" sz="800" b="1"/>
              <a:t>    Low Interest / Low Influence                                                                                                           Low Interest / High Influence</a:t>
            </a: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0"/>
              </a:spcAft>
              <a:buNone/>
            </a:pPr>
            <a:endParaRPr sz="800" b="1"/>
          </a:p>
          <a:p>
            <a:pPr marL="0" lvl="0" indent="0" algn="l" rtl="0">
              <a:spcBef>
                <a:spcPts val="1200"/>
              </a:spcBef>
              <a:spcAft>
                <a:spcPts val="1200"/>
              </a:spcAft>
              <a:buNone/>
            </a:pPr>
            <a:r>
              <a:rPr lang="en" sz="800" b="1"/>
              <a:t>                                                                                                                </a:t>
            </a:r>
            <a:endParaRPr sz="800" b="1"/>
          </a:p>
        </p:txBody>
      </p:sp>
      <p:sp>
        <p:nvSpPr>
          <p:cNvPr id="376" name="Google Shape;376;p31"/>
          <p:cNvSpPr/>
          <p:nvPr/>
        </p:nvSpPr>
        <p:spPr>
          <a:xfrm>
            <a:off x="964525" y="1597625"/>
            <a:ext cx="2339100" cy="1024500"/>
          </a:xfrm>
          <a:prstGeom prst="round2DiagRect">
            <a:avLst>
              <a:gd name="adj1" fmla="val 16667"/>
              <a:gd name="adj2" fmla="val 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Giving information about whether the slot is available are not.</a:t>
            </a:r>
            <a:endParaRPr/>
          </a:p>
        </p:txBody>
      </p:sp>
      <p:sp>
        <p:nvSpPr>
          <p:cNvPr id="377" name="Google Shape;377;p31"/>
          <p:cNvSpPr/>
          <p:nvPr/>
        </p:nvSpPr>
        <p:spPr>
          <a:xfrm>
            <a:off x="5201200" y="1547250"/>
            <a:ext cx="2339100" cy="1024500"/>
          </a:xfrm>
          <a:prstGeom prst="round2DiagRect">
            <a:avLst>
              <a:gd name="adj1" fmla="val 16667"/>
              <a:gd name="adj2" fmla="val 0"/>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Giving alert message and sharing slot location to the drivers.</a:t>
            </a:r>
            <a:endParaRPr/>
          </a:p>
        </p:txBody>
      </p:sp>
      <p:sp>
        <p:nvSpPr>
          <p:cNvPr id="378" name="Google Shape;378;p31"/>
          <p:cNvSpPr/>
          <p:nvPr/>
        </p:nvSpPr>
        <p:spPr>
          <a:xfrm>
            <a:off x="964525" y="3202025"/>
            <a:ext cx="2339100" cy="1076400"/>
          </a:xfrm>
          <a:prstGeom prst="round2DiagRect">
            <a:avLst>
              <a:gd name="adj1" fmla="val 16667"/>
              <a:gd name="adj2" fmla="val 0"/>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Giving information about the slots to the driver where the vehicle is parking.</a:t>
            </a:r>
            <a:endParaRPr/>
          </a:p>
        </p:txBody>
      </p:sp>
      <p:sp>
        <p:nvSpPr>
          <p:cNvPr id="379" name="Google Shape;379;p31"/>
          <p:cNvSpPr/>
          <p:nvPr/>
        </p:nvSpPr>
        <p:spPr>
          <a:xfrm>
            <a:off x="5155875" y="3202025"/>
            <a:ext cx="2339100" cy="1076400"/>
          </a:xfrm>
          <a:prstGeom prst="round2DiagRect">
            <a:avLst>
              <a:gd name="adj1" fmla="val 16667"/>
              <a:gd name="adj2" fmla="val 0"/>
            </a:avLst>
          </a:prstGeom>
          <a:solidFill>
            <a:srgbClr val="FE019A">
              <a:alpha val="899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If the slot is full,display there is no space available.</a:t>
            </a:r>
            <a:endParaRPr/>
          </a:p>
        </p:txBody>
      </p:sp>
      <p:cxnSp>
        <p:nvCxnSpPr>
          <p:cNvPr id="380" name="Google Shape;380;p31"/>
          <p:cNvCxnSpPr>
            <a:stCxn id="375" idx="0"/>
            <a:endCxn id="375" idx="2"/>
          </p:cNvCxnSpPr>
          <p:nvPr/>
        </p:nvCxnSpPr>
        <p:spPr>
          <a:xfrm>
            <a:off x="4499550" y="1173325"/>
            <a:ext cx="0" cy="3416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88" b="1">
                <a:solidFill>
                  <a:srgbClr val="FF0000"/>
                </a:solidFill>
                <a:latin typeface="Comfortaa"/>
                <a:ea typeface="Comfortaa"/>
                <a:cs typeface="Comfortaa"/>
                <a:sym typeface="Comfortaa"/>
              </a:rPr>
              <a:t>T 5: </a:t>
            </a:r>
            <a:r>
              <a:rPr lang="en" sz="2688" b="1">
                <a:solidFill>
                  <a:srgbClr val="2D2D2D"/>
                </a:solidFill>
                <a:latin typeface="Comfortaa"/>
                <a:ea typeface="Comfortaa"/>
                <a:cs typeface="Comfortaa"/>
                <a:sym typeface="Comfortaa"/>
              </a:rPr>
              <a:t>Reframing the Opportunities.</a:t>
            </a:r>
            <a:endParaRPr sz="2688" b="1">
              <a:solidFill>
                <a:srgbClr val="2D2D2D"/>
              </a:solidFill>
              <a:latin typeface="Comfortaa"/>
              <a:ea typeface="Comfortaa"/>
              <a:cs typeface="Comfortaa"/>
              <a:sym typeface="Comfortaa"/>
            </a:endParaRPr>
          </a:p>
        </p:txBody>
      </p:sp>
      <p:sp>
        <p:nvSpPr>
          <p:cNvPr id="386" name="Google Shape;386;p32"/>
          <p:cNvSpPr txBox="1">
            <a:spLocks noGrp="1"/>
          </p:cNvSpPr>
          <p:nvPr>
            <p:ph type="body" idx="1"/>
          </p:nvPr>
        </p:nvSpPr>
        <p:spPr>
          <a:xfrm>
            <a:off x="395325" y="1852650"/>
            <a:ext cx="2483700" cy="1438200"/>
          </a:xfrm>
          <a:prstGeom prst="rect">
            <a:avLst/>
          </a:prstGeom>
          <a:solidFill>
            <a:srgbClr val="FE019A">
              <a:alpha val="40250"/>
            </a:srgbClr>
          </a:solidFill>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1400" b="1">
                <a:latin typeface="Comic Sans MS"/>
                <a:ea typeface="Comic Sans MS"/>
                <a:cs typeface="Comic Sans MS"/>
                <a:sym typeface="Comic Sans MS"/>
              </a:rPr>
              <a:t>Opportunities:</a:t>
            </a:r>
            <a:endParaRPr sz="1400" b="1">
              <a:latin typeface="Comic Sans MS"/>
              <a:ea typeface="Comic Sans MS"/>
              <a:cs typeface="Comic Sans MS"/>
              <a:sym typeface="Comic Sans MS"/>
            </a:endParaRPr>
          </a:p>
          <a:p>
            <a:pPr marL="0" lvl="0" indent="0" algn="l" rtl="0">
              <a:spcBef>
                <a:spcPts val="1200"/>
              </a:spcBef>
              <a:spcAft>
                <a:spcPts val="0"/>
              </a:spcAft>
              <a:buNone/>
            </a:pPr>
            <a:r>
              <a:rPr lang="en" sz="1400">
                <a:latin typeface="Comic Sans MS"/>
                <a:ea typeface="Comic Sans MS"/>
                <a:cs typeface="Comic Sans MS"/>
                <a:sym typeface="Comic Sans MS"/>
              </a:rPr>
              <a:t>1.smart parking solution</a:t>
            </a:r>
            <a:endParaRPr sz="1400">
              <a:latin typeface="Comic Sans MS"/>
              <a:ea typeface="Comic Sans MS"/>
              <a:cs typeface="Comic Sans MS"/>
              <a:sym typeface="Comic Sans MS"/>
            </a:endParaRPr>
          </a:p>
          <a:p>
            <a:pPr marL="0" lvl="0" indent="0" algn="l" rtl="0">
              <a:spcBef>
                <a:spcPts val="1200"/>
              </a:spcBef>
              <a:spcAft>
                <a:spcPts val="0"/>
              </a:spcAft>
              <a:buNone/>
            </a:pPr>
            <a:r>
              <a:rPr lang="en" sz="1400">
                <a:latin typeface="Comic Sans MS"/>
                <a:ea typeface="Comic Sans MS"/>
                <a:cs typeface="Comic Sans MS"/>
                <a:sym typeface="Comic Sans MS"/>
              </a:rPr>
              <a:t>2.sustainable parking solutions</a:t>
            </a:r>
            <a:endParaRPr sz="1400">
              <a:latin typeface="Comic Sans MS"/>
              <a:ea typeface="Comic Sans MS"/>
              <a:cs typeface="Comic Sans MS"/>
              <a:sym typeface="Comic Sans MS"/>
            </a:endParaRPr>
          </a:p>
          <a:p>
            <a:pPr marL="0" lvl="0" indent="0" algn="l" rtl="0">
              <a:spcBef>
                <a:spcPts val="1200"/>
              </a:spcBef>
              <a:spcAft>
                <a:spcPts val="0"/>
              </a:spcAft>
              <a:buNone/>
            </a:pPr>
            <a:r>
              <a:rPr lang="en" sz="1400">
                <a:latin typeface="Comic Sans MS"/>
                <a:ea typeface="Comic Sans MS"/>
                <a:cs typeface="Comic Sans MS"/>
                <a:sym typeface="Comic Sans MS"/>
              </a:rPr>
              <a:t>3.Automated and robotics parking system</a:t>
            </a:r>
            <a:endParaRPr sz="1400">
              <a:latin typeface="Comic Sans MS"/>
              <a:ea typeface="Comic Sans MS"/>
              <a:cs typeface="Comic Sans MS"/>
              <a:sym typeface="Comic Sans MS"/>
            </a:endParaRPr>
          </a:p>
          <a:p>
            <a:pPr marL="0" lvl="0" indent="0" algn="l" rtl="0">
              <a:spcBef>
                <a:spcPts val="1200"/>
              </a:spcBef>
              <a:spcAft>
                <a:spcPts val="1200"/>
              </a:spcAft>
              <a:buNone/>
            </a:pPr>
            <a:r>
              <a:rPr lang="en" sz="1400">
                <a:latin typeface="Comic Sans MS"/>
                <a:ea typeface="Comic Sans MS"/>
                <a:cs typeface="Comic Sans MS"/>
                <a:sym typeface="Comic Sans MS"/>
              </a:rPr>
              <a:t>4.Contactless payments and access control</a:t>
            </a:r>
            <a:endParaRPr sz="1400">
              <a:latin typeface="Comic Sans MS"/>
              <a:ea typeface="Comic Sans MS"/>
              <a:cs typeface="Comic Sans MS"/>
              <a:sym typeface="Comic Sans MS"/>
            </a:endParaRPr>
          </a:p>
        </p:txBody>
      </p:sp>
      <p:sp>
        <p:nvSpPr>
          <p:cNvPr id="387" name="Google Shape;387;p32"/>
          <p:cNvSpPr/>
          <p:nvPr/>
        </p:nvSpPr>
        <p:spPr>
          <a:xfrm>
            <a:off x="3707050" y="1246025"/>
            <a:ext cx="4843500" cy="4036200"/>
          </a:xfrm>
          <a:prstGeom prst="ellipse">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Comic Sans MS"/>
                <a:ea typeface="Comic Sans MS"/>
                <a:cs typeface="Comic Sans MS"/>
                <a:sym typeface="Comic Sans MS"/>
              </a:rPr>
              <a:t>s</a:t>
            </a:r>
            <a:endParaRPr sz="1200">
              <a:latin typeface="Comic Sans MS"/>
              <a:ea typeface="Comic Sans MS"/>
              <a:cs typeface="Comic Sans MS"/>
              <a:sym typeface="Comic Sans MS"/>
            </a:endParaRPr>
          </a:p>
        </p:txBody>
      </p:sp>
      <p:sp>
        <p:nvSpPr>
          <p:cNvPr id="388" name="Google Shape;388;p32"/>
          <p:cNvSpPr/>
          <p:nvPr/>
        </p:nvSpPr>
        <p:spPr>
          <a:xfrm>
            <a:off x="5321500" y="1519575"/>
            <a:ext cx="1842300" cy="1736400"/>
          </a:xfrm>
          <a:prstGeom prst="ellipse">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latin typeface="Comic Sans MS"/>
                <a:ea typeface="Comic Sans MS"/>
                <a:cs typeface="Comic Sans MS"/>
                <a:sym typeface="Comic Sans MS"/>
              </a:rPr>
              <a:t>Agency’s</a:t>
            </a:r>
            <a:endParaRPr sz="120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 sz="1200">
                <a:solidFill>
                  <a:schemeClr val="accent1"/>
                </a:solidFill>
                <a:latin typeface="Comic Sans MS"/>
                <a:ea typeface="Comic Sans MS"/>
                <a:cs typeface="Comic Sans MS"/>
                <a:sym typeface="Comic Sans MS"/>
              </a:rPr>
              <a:t>Perspectives:</a:t>
            </a:r>
            <a:endParaRPr sz="120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 sz="1200">
                <a:solidFill>
                  <a:schemeClr val="accent1"/>
                </a:solidFill>
                <a:latin typeface="Comic Sans MS"/>
                <a:ea typeface="Comic Sans MS"/>
                <a:cs typeface="Comic Sans MS"/>
                <a:sym typeface="Comic Sans MS"/>
              </a:rPr>
              <a:t>Municipal Local government </a:t>
            </a:r>
            <a:endParaRPr sz="1200">
              <a:solidFill>
                <a:schemeClr val="accent1"/>
              </a:solidFill>
              <a:latin typeface="Comic Sans MS"/>
              <a:ea typeface="Comic Sans MS"/>
              <a:cs typeface="Comic Sans MS"/>
              <a:sym typeface="Comic Sans MS"/>
            </a:endParaRPr>
          </a:p>
          <a:p>
            <a:pPr marL="0" lvl="0" indent="0" algn="l" rtl="0">
              <a:spcBef>
                <a:spcPts val="0"/>
              </a:spcBef>
              <a:spcAft>
                <a:spcPts val="0"/>
              </a:spcAft>
              <a:buNone/>
            </a:pPr>
            <a:r>
              <a:rPr lang="en" sz="1200">
                <a:solidFill>
                  <a:schemeClr val="accent1"/>
                </a:solidFill>
                <a:latin typeface="Comic Sans MS"/>
                <a:ea typeface="Comic Sans MS"/>
                <a:cs typeface="Comic Sans MS"/>
                <a:sym typeface="Comic Sans MS"/>
              </a:rPr>
              <a:t>Transportation Deparments</a:t>
            </a:r>
            <a:endParaRPr sz="1200">
              <a:solidFill>
                <a:schemeClr val="accent1"/>
              </a:solidFill>
              <a:latin typeface="Comic Sans MS"/>
              <a:ea typeface="Comic Sans MS"/>
              <a:cs typeface="Comic Sans MS"/>
              <a:sym typeface="Comic Sans MS"/>
            </a:endParaRPr>
          </a:p>
        </p:txBody>
      </p:sp>
      <p:sp>
        <p:nvSpPr>
          <p:cNvPr id="389" name="Google Shape;389;p32"/>
          <p:cNvSpPr/>
          <p:nvPr/>
        </p:nvSpPr>
        <p:spPr>
          <a:xfrm>
            <a:off x="4404630" y="2715600"/>
            <a:ext cx="1728300" cy="1637400"/>
          </a:xfrm>
          <a:prstGeom prst="ellipse">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93C47D"/>
                </a:solidFill>
                <a:latin typeface="Comic Sans MS"/>
                <a:ea typeface="Comic Sans MS"/>
                <a:cs typeface="Comic Sans MS"/>
                <a:sym typeface="Comic Sans MS"/>
              </a:rPr>
              <a:t>Systems’s</a:t>
            </a:r>
            <a:endParaRPr sz="1200">
              <a:solidFill>
                <a:srgbClr val="93C47D"/>
              </a:solidFill>
              <a:latin typeface="Comic Sans MS"/>
              <a:ea typeface="Comic Sans MS"/>
              <a:cs typeface="Comic Sans MS"/>
              <a:sym typeface="Comic Sans MS"/>
            </a:endParaRPr>
          </a:p>
          <a:p>
            <a:pPr marL="0" lvl="0" indent="0" algn="l" rtl="0">
              <a:spcBef>
                <a:spcPts val="0"/>
              </a:spcBef>
              <a:spcAft>
                <a:spcPts val="0"/>
              </a:spcAft>
              <a:buNone/>
            </a:pPr>
            <a:r>
              <a:rPr lang="en" sz="1200">
                <a:solidFill>
                  <a:srgbClr val="93C47D"/>
                </a:solidFill>
                <a:latin typeface="Comic Sans MS"/>
                <a:ea typeface="Comic Sans MS"/>
                <a:cs typeface="Comic Sans MS"/>
                <a:sym typeface="Comic Sans MS"/>
              </a:rPr>
              <a:t>Processors</a:t>
            </a:r>
            <a:endParaRPr sz="1200">
              <a:solidFill>
                <a:srgbClr val="93C47D"/>
              </a:solidFill>
              <a:latin typeface="Comic Sans MS"/>
              <a:ea typeface="Comic Sans MS"/>
              <a:cs typeface="Comic Sans MS"/>
              <a:sym typeface="Comic Sans MS"/>
            </a:endParaRPr>
          </a:p>
          <a:p>
            <a:pPr marL="0" lvl="0" indent="0" algn="l" rtl="0">
              <a:spcBef>
                <a:spcPts val="0"/>
              </a:spcBef>
              <a:spcAft>
                <a:spcPts val="0"/>
              </a:spcAft>
              <a:buNone/>
            </a:pPr>
            <a:r>
              <a:rPr lang="en" sz="1200">
                <a:solidFill>
                  <a:srgbClr val="93C47D"/>
                </a:solidFill>
                <a:latin typeface="Comic Sans MS"/>
                <a:ea typeface="Comic Sans MS"/>
                <a:cs typeface="Comic Sans MS"/>
                <a:sym typeface="Comic Sans MS"/>
              </a:rPr>
              <a:t>perspectives</a:t>
            </a:r>
            <a:endParaRPr sz="1200" b="1">
              <a:solidFill>
                <a:srgbClr val="93C47D"/>
              </a:solidFill>
              <a:latin typeface="Comic Sans MS"/>
              <a:ea typeface="Comic Sans MS"/>
              <a:cs typeface="Comic Sans MS"/>
              <a:sym typeface="Comic Sans MS"/>
            </a:endParaRPr>
          </a:p>
        </p:txBody>
      </p:sp>
      <p:sp>
        <p:nvSpPr>
          <p:cNvPr id="390" name="Google Shape;390;p32"/>
          <p:cNvSpPr/>
          <p:nvPr/>
        </p:nvSpPr>
        <p:spPr>
          <a:xfrm>
            <a:off x="5942450" y="2800500"/>
            <a:ext cx="1924200" cy="1736400"/>
          </a:xfrm>
          <a:prstGeom prst="ellipse">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E019A"/>
                </a:solidFill>
                <a:latin typeface="Comic Sans MS"/>
                <a:ea typeface="Comic Sans MS"/>
                <a:cs typeface="Comic Sans MS"/>
                <a:sym typeface="Comic Sans MS"/>
              </a:rPr>
              <a:t>     User’s</a:t>
            </a:r>
            <a:endParaRPr sz="1200">
              <a:solidFill>
                <a:srgbClr val="FE019A"/>
              </a:solidFill>
              <a:latin typeface="Comic Sans MS"/>
              <a:ea typeface="Comic Sans MS"/>
              <a:cs typeface="Comic Sans MS"/>
              <a:sym typeface="Comic Sans MS"/>
            </a:endParaRPr>
          </a:p>
          <a:p>
            <a:pPr marL="0" lvl="0" indent="0" algn="l" rtl="0">
              <a:spcBef>
                <a:spcPts val="0"/>
              </a:spcBef>
              <a:spcAft>
                <a:spcPts val="0"/>
              </a:spcAft>
              <a:buNone/>
            </a:pPr>
            <a:r>
              <a:rPr lang="en" sz="1200">
                <a:solidFill>
                  <a:srgbClr val="FE019A"/>
                </a:solidFill>
                <a:latin typeface="Comic Sans MS"/>
                <a:ea typeface="Comic Sans MS"/>
                <a:cs typeface="Comic Sans MS"/>
                <a:sym typeface="Comic Sans MS"/>
              </a:rPr>
              <a:t>  perspectives</a:t>
            </a:r>
            <a:endParaRPr sz="1200">
              <a:solidFill>
                <a:srgbClr val="FE019A"/>
              </a:solidFill>
              <a:latin typeface="Comic Sans MS"/>
              <a:ea typeface="Comic Sans MS"/>
              <a:cs typeface="Comic Sans MS"/>
              <a:sym typeface="Comic Sans MS"/>
            </a:endParaRPr>
          </a:p>
        </p:txBody>
      </p:sp>
      <p:sp>
        <p:nvSpPr>
          <p:cNvPr id="391" name="Google Shape;391;p32"/>
          <p:cNvSpPr/>
          <p:nvPr/>
        </p:nvSpPr>
        <p:spPr>
          <a:xfrm>
            <a:off x="5513025" y="4599150"/>
            <a:ext cx="1309100" cy="476050"/>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CC0000"/>
                </a:solidFill>
                <a:latin typeface="Comic Sans MS"/>
                <a:ea typeface="Comic Sans MS"/>
                <a:cs typeface="Comic Sans MS"/>
                <a:sym typeface="Comic Sans MS"/>
              </a:rPr>
              <a:t>“STEEP” Trends</a:t>
            </a:r>
            <a:endParaRPr sz="1000">
              <a:solidFill>
                <a:srgbClr val="CC0000"/>
              </a:solidFill>
              <a:latin typeface="Comic Sans MS"/>
              <a:ea typeface="Comic Sans MS"/>
              <a:cs typeface="Comic Sans MS"/>
              <a:sym typeface="Comic Sans MS"/>
            </a:endParaRPr>
          </a:p>
          <a:p>
            <a:pPr marL="0" lvl="0" indent="0" algn="l" rtl="0">
              <a:spcBef>
                <a:spcPts val="0"/>
              </a:spcBef>
              <a:spcAft>
                <a:spcPts val="0"/>
              </a:spcAft>
              <a:buNone/>
            </a:pPr>
            <a:r>
              <a:rPr lang="en" sz="1000">
                <a:solidFill>
                  <a:srgbClr val="CC0000"/>
                </a:solidFill>
                <a:latin typeface="Comic Sans MS"/>
                <a:ea typeface="Comic Sans MS"/>
                <a:cs typeface="Comic Sans MS"/>
                <a:sym typeface="Comic Sans MS"/>
              </a:rPr>
              <a:t>      Analysis</a:t>
            </a:r>
            <a:endParaRPr sz="1000">
              <a:solidFill>
                <a:srgbClr val="CC0000"/>
              </a:solidFill>
              <a:latin typeface="Comic Sans MS"/>
              <a:ea typeface="Comic Sans MS"/>
              <a:cs typeface="Comic Sans MS"/>
              <a:sym typeface="Comic Sans MS"/>
            </a:endParaRPr>
          </a:p>
        </p:txBody>
      </p:sp>
      <p:cxnSp>
        <p:nvCxnSpPr>
          <p:cNvPr id="392" name="Google Shape;392;p32"/>
          <p:cNvCxnSpPr/>
          <p:nvPr/>
        </p:nvCxnSpPr>
        <p:spPr>
          <a:xfrm>
            <a:off x="2879025" y="2526975"/>
            <a:ext cx="3115200" cy="861300"/>
          </a:xfrm>
          <a:prstGeom prst="straightConnector1">
            <a:avLst/>
          </a:prstGeom>
          <a:noFill/>
          <a:ln w="9525" cap="flat" cmpd="sng">
            <a:solidFill>
              <a:schemeClr val="dk2"/>
            </a:solidFill>
            <a:prstDash val="solid"/>
            <a:round/>
            <a:headEnd type="none" w="med" len="med"/>
            <a:tailEnd type="triangle" w="med" len="med"/>
          </a:ln>
        </p:spPr>
      </p:cxnSp>
      <p:sp>
        <p:nvSpPr>
          <p:cNvPr id="393" name="Google Shape;393;p32"/>
          <p:cNvSpPr/>
          <p:nvPr/>
        </p:nvSpPr>
        <p:spPr>
          <a:xfrm>
            <a:off x="5890700" y="3105750"/>
            <a:ext cx="372600" cy="1131300"/>
          </a:xfrm>
          <a:prstGeom prst="flowChartAlternateProcess">
            <a:avLst/>
          </a:prstGeom>
          <a:solidFill>
            <a:srgbClr val="FE019A">
              <a:alpha val="3899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H </a:t>
            </a:r>
            <a:endParaRPr b="1"/>
          </a:p>
          <a:p>
            <a:pPr marL="0" lvl="0" indent="0" algn="l" rtl="0">
              <a:spcBef>
                <a:spcPts val="0"/>
              </a:spcBef>
              <a:spcAft>
                <a:spcPts val="0"/>
              </a:spcAft>
              <a:buNone/>
            </a:pPr>
            <a:r>
              <a:rPr lang="en" b="1"/>
              <a:t>M</a:t>
            </a:r>
            <a:endParaRPr b="1"/>
          </a:p>
          <a:p>
            <a:pPr marL="0" lvl="0" indent="0" algn="l" rtl="0">
              <a:spcBef>
                <a:spcPts val="0"/>
              </a:spcBef>
              <a:spcAft>
                <a:spcPts val="0"/>
              </a:spcAft>
              <a:buNone/>
            </a:pPr>
            <a:r>
              <a:rPr lang="en" b="1"/>
              <a:t>W</a:t>
            </a:r>
            <a:endParaRPr b="1"/>
          </a:p>
        </p:txBody>
      </p:sp>
      <p:sp>
        <p:nvSpPr>
          <p:cNvPr id="394" name="Google Shape;394;p32"/>
          <p:cNvSpPr/>
          <p:nvPr/>
        </p:nvSpPr>
        <p:spPr>
          <a:xfrm>
            <a:off x="311700" y="3437800"/>
            <a:ext cx="3222600" cy="1637400"/>
          </a:xfrm>
          <a:prstGeom prst="round2DiagRect">
            <a:avLst>
              <a:gd name="adj1" fmla="val 16667"/>
              <a:gd name="adj2" fmla="val 0"/>
            </a:avLst>
          </a:prstGeom>
          <a:solidFill>
            <a:srgbClr val="FE019A">
              <a:alpha val="94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374151"/>
                </a:solidFill>
                <a:latin typeface="Comic Sans MS"/>
                <a:ea typeface="Comic Sans MS"/>
                <a:cs typeface="Comic Sans MS"/>
                <a:sym typeface="Comic Sans MS"/>
              </a:rPr>
              <a:t>A vehicle parking system is designed to efficiently manage and organize the parking of vehicles within a specific area, such as a parking lot or parking garage. The system uses various technologies and processes to help drivers find available parking spaces, facilitate entry and exit, and streamline payment procedures</a:t>
            </a:r>
            <a:endParaRPr sz="5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
            </a:r>
            <a:endParaRPr/>
          </a:p>
        </p:txBody>
      </p:sp>
      <p:sp>
        <p:nvSpPr>
          <p:cNvPr id="400" name="Google Shape;400;p33"/>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r>
              <a:rPr lang="en" sz="3100" b="1">
                <a:solidFill>
                  <a:srgbClr val="000000"/>
                </a:solidFill>
                <a:latin typeface="Comfortaa"/>
                <a:ea typeface="Comfortaa"/>
                <a:cs typeface="Comfortaa"/>
                <a:sym typeface="Comfortaa"/>
              </a:rPr>
              <a:t>PHASE II - </a:t>
            </a:r>
            <a:r>
              <a:rPr lang="en" sz="3100" b="1">
                <a:solidFill>
                  <a:srgbClr val="FF0000"/>
                </a:solidFill>
                <a:latin typeface="Comfortaa"/>
                <a:ea typeface="Comfortaa"/>
                <a:cs typeface="Comfortaa"/>
                <a:sym typeface="Comfortaa"/>
              </a:rPr>
              <a:t>EMPATHISE</a:t>
            </a:r>
            <a:endParaRPr sz="3100" b="1">
              <a:solidFill>
                <a:srgbClr val="FF0000"/>
              </a:solidFill>
              <a:latin typeface="Comfortaa"/>
              <a:ea typeface="Comfortaa"/>
              <a:cs typeface="Comfortaa"/>
              <a:sym typeface="Comfortaa"/>
            </a:endParaRPr>
          </a:p>
          <a:p>
            <a:pPr marL="0" lvl="0" indent="0" algn="l" rtl="0">
              <a:lnSpc>
                <a:spcPct val="100000"/>
              </a:lnSpc>
              <a:spcBef>
                <a:spcPts val="1200"/>
              </a:spcBef>
              <a:spcAft>
                <a:spcPts val="0"/>
              </a:spcAft>
              <a:buClr>
                <a:schemeClr val="dk1"/>
              </a:buClr>
              <a:buSzPts val="2800"/>
              <a:buFont typeface="Arial"/>
              <a:buNone/>
            </a:pPr>
            <a:r>
              <a:rPr lang="en" sz="2519" b="1">
                <a:solidFill>
                  <a:srgbClr val="FF0000"/>
                </a:solidFill>
                <a:latin typeface="Comfortaa"/>
                <a:ea typeface="Comfortaa"/>
                <a:cs typeface="Comfortaa"/>
                <a:sym typeface="Comfortaa"/>
              </a:rPr>
              <a:t>               T 6</a:t>
            </a:r>
            <a:r>
              <a:rPr lang="en" sz="2519" b="1">
                <a:solidFill>
                  <a:srgbClr val="424242"/>
                </a:solidFill>
                <a:latin typeface="Comfortaa"/>
                <a:ea typeface="Comfortaa"/>
                <a:cs typeface="Comfortaa"/>
                <a:sym typeface="Comfortaa"/>
              </a:rPr>
              <a:t>:</a:t>
            </a:r>
            <a:r>
              <a:rPr lang="en" sz="2519" b="1">
                <a:solidFill>
                  <a:srgbClr val="424242"/>
                </a:solidFill>
                <a:latin typeface="Maven Pro"/>
                <a:ea typeface="Maven Pro"/>
                <a:cs typeface="Maven Pro"/>
                <a:sym typeface="Maven Pro"/>
              </a:rPr>
              <a:t> </a:t>
            </a:r>
            <a:r>
              <a:rPr lang="en" sz="2519" b="1">
                <a:solidFill>
                  <a:srgbClr val="424242"/>
                </a:solidFill>
                <a:latin typeface="Comfortaa"/>
                <a:ea typeface="Comfortaa"/>
                <a:cs typeface="Comfortaa"/>
                <a:sym typeface="Comfortaa"/>
              </a:rPr>
              <a:t>POEMS FRAMEWORK</a:t>
            </a:r>
            <a:endParaRPr sz="1120" b="1">
              <a:solidFill>
                <a:srgbClr val="424242"/>
              </a:solidFill>
              <a:latin typeface="Comfortaa"/>
              <a:ea typeface="Comfortaa"/>
              <a:cs typeface="Comfortaa"/>
              <a:sym typeface="Comfortaa"/>
            </a:endParaRPr>
          </a:p>
          <a:p>
            <a:pPr marL="0" lvl="0" indent="0" algn="l" rtl="0">
              <a:spcBef>
                <a:spcPts val="0"/>
              </a:spcBef>
              <a:spcAft>
                <a:spcPts val="0"/>
              </a:spcAft>
              <a:buNone/>
            </a:pPr>
            <a:endParaRPr sz="3100" b="1">
              <a:solidFill>
                <a:srgbClr val="FF0000"/>
              </a:solidFill>
              <a:latin typeface="Comfortaa"/>
              <a:ea typeface="Comfortaa"/>
              <a:cs typeface="Comfortaa"/>
              <a:sym typeface="Comfortaa"/>
            </a:endParaRPr>
          </a:p>
          <a:p>
            <a:pPr marL="0" lvl="0" indent="0" algn="l" rtl="0">
              <a:spcBef>
                <a:spcPts val="1200"/>
              </a:spcBef>
              <a:spcAft>
                <a:spcPts val="1200"/>
              </a:spcAft>
              <a:buNone/>
            </a:pPr>
            <a:r>
              <a:rPr lang="en" sz="3100" b="1">
                <a:solidFill>
                  <a:srgbClr val="FF0000"/>
                </a:solidFill>
                <a:latin typeface="Comfortaa"/>
                <a:ea typeface="Comfortaa"/>
                <a:cs typeface="Comfortaa"/>
                <a:sym typeface="Comfortaa"/>
              </a:rPr>
              <a:t>             </a:t>
            </a:r>
            <a:endParaRPr sz="3100" b="1">
              <a:solidFill>
                <a:srgbClr val="FF000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a:t>
            </a:r>
            <a:endParaRPr/>
          </a:p>
        </p:txBody>
      </p:sp>
      <p:graphicFrame>
        <p:nvGraphicFramePr>
          <p:cNvPr id="406" name="Google Shape;406;p34"/>
          <p:cNvGraphicFramePr/>
          <p:nvPr/>
        </p:nvGraphicFramePr>
        <p:xfrm>
          <a:off x="0" y="58563"/>
          <a:ext cx="3000000" cy="3000000"/>
        </p:xfrm>
        <a:graphic>
          <a:graphicData uri="http://schemas.openxmlformats.org/drawingml/2006/table">
            <a:tbl>
              <a:tblPr>
                <a:noFill/>
                <a:tableStyleId>{02766C93-FBB4-4132-A67C-895F1D94A536}</a:tableStyleId>
              </a:tblPr>
              <a:tblGrid>
                <a:gridCol w="4281950">
                  <a:extLst>
                    <a:ext uri="{9D8B030D-6E8A-4147-A177-3AD203B41FA5}">
                      <a16:colId xmlns:a16="http://schemas.microsoft.com/office/drawing/2014/main" val="20000"/>
                    </a:ext>
                  </a:extLst>
                </a:gridCol>
                <a:gridCol w="2272775">
                  <a:extLst>
                    <a:ext uri="{9D8B030D-6E8A-4147-A177-3AD203B41FA5}">
                      <a16:colId xmlns:a16="http://schemas.microsoft.com/office/drawing/2014/main" val="20001"/>
                    </a:ext>
                  </a:extLst>
                </a:gridCol>
                <a:gridCol w="2481350">
                  <a:extLst>
                    <a:ext uri="{9D8B030D-6E8A-4147-A177-3AD203B41FA5}">
                      <a16:colId xmlns:a16="http://schemas.microsoft.com/office/drawing/2014/main" val="20002"/>
                    </a:ext>
                  </a:extLst>
                </a:gridCol>
              </a:tblGrid>
              <a:tr h="8129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latin typeface="Comfortaa"/>
                          <a:ea typeface="Comfortaa"/>
                          <a:cs typeface="Comfortaa"/>
                          <a:sym typeface="Comfortaa"/>
                        </a:rPr>
                        <a:t>POEMS FRAMEWORK</a:t>
                      </a:r>
                      <a:endParaRPr sz="14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b="1" u="none" strike="noStrike" cap="none">
                          <a:latin typeface="Comfortaa"/>
                          <a:ea typeface="Comfortaa"/>
                          <a:cs typeface="Comfortaa"/>
                          <a:sym typeface="Comfortaa"/>
                        </a:rPr>
                        <a:t>FIELD VISIT AND ONSITE OBSERVATION</a:t>
                      </a:r>
                      <a:endParaRPr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b="1" u="none" strike="noStrike" cap="none">
                          <a:latin typeface="Comfortaa"/>
                          <a:ea typeface="Comfortaa"/>
                          <a:cs typeface="Comfortaa"/>
                          <a:sym typeface="Comfortaa"/>
                        </a:rPr>
                        <a:t>INSIGHTS</a:t>
                      </a:r>
                      <a:endParaRPr b="1"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0"/>
                  </a:ext>
                </a:extLst>
              </a:tr>
              <a:tr h="85805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People:Who are involved?What roles do they play?How are the people engaging with each other?</a:t>
                      </a:r>
                      <a:endParaRPr sz="15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Technology providers,Payment processors</a:t>
                      </a:r>
                      <a:endParaRPr sz="1400"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Customers</a:t>
                      </a:r>
                      <a:endParaRPr sz="1400"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1"/>
                  </a:ext>
                </a:extLst>
              </a:tr>
              <a:tr h="85805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Objects:What artifacts are important?</a:t>
                      </a:r>
                      <a:endParaRPr sz="1500" b="1"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What roles do they play?How are the people engage with each other?</a:t>
                      </a:r>
                      <a:endParaRPr sz="15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Legal and Regulatory Bodies</a:t>
                      </a:r>
                      <a:endParaRPr sz="1400"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Security staff,Transport authorities</a:t>
                      </a:r>
                      <a:endParaRPr sz="1400" u="none" strike="noStrike" cap="none">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2"/>
                  </a:ext>
                </a:extLst>
              </a:tr>
              <a:tr h="85805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Environment:Where is the action taking place?What is happening?What are the people doing?</a:t>
                      </a:r>
                      <a:endParaRPr sz="15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An efficient and user friendly parking system environment</a:t>
                      </a:r>
                      <a:endParaRPr sz="1400"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Checks parking availability and rates</a:t>
                      </a:r>
                      <a:endParaRPr sz="1400"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3"/>
                  </a:ext>
                </a:extLst>
              </a:tr>
              <a:tr h="81290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Message &amp; Media:What are the messages and communication media used?</a:t>
                      </a:r>
                      <a:endParaRPr sz="15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Some parking system provides notification or updates</a:t>
                      </a:r>
                      <a:endParaRPr sz="1400"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Payment remainders,time limited parking notification</a:t>
                      </a:r>
                      <a:endParaRPr sz="1400"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4"/>
                  </a:ext>
                </a:extLst>
              </a:tr>
              <a:tr h="812900">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latin typeface="Comfortaa"/>
                          <a:ea typeface="Comfortaa"/>
                          <a:cs typeface="Comfortaa"/>
                          <a:sym typeface="Comfortaa"/>
                        </a:rPr>
                        <a:t>Services:What are the services and support systems provided?</a:t>
                      </a:r>
                      <a:endParaRPr sz="1500" b="1"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Via phone,email</a:t>
                      </a:r>
                      <a:endParaRPr sz="1400" u="none" strike="noStrike" cap="none">
                        <a:latin typeface="Comfortaa"/>
                        <a:ea typeface="Comfortaa"/>
                        <a:cs typeface="Comfortaa"/>
                        <a:sym typeface="Comfortaa"/>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mfortaa"/>
                          <a:ea typeface="Comfortaa"/>
                          <a:cs typeface="Comfortaa"/>
                          <a:sym typeface="Comfortaa"/>
                        </a:rPr>
                        <a:t>Live chat to users to assist users with any issues</a:t>
                      </a:r>
                      <a:endParaRPr sz="1400" u="none" strike="noStrike" cap="none">
                        <a:latin typeface="Comfortaa"/>
                        <a:ea typeface="Comfortaa"/>
                        <a:cs typeface="Comfortaa"/>
                        <a:sym typeface="Comfortaa"/>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Simple Light</vt:lpstr>
      <vt:lpstr>Momentum</vt:lpstr>
      <vt:lpstr>                  DESIGN THINKING- 22CDT21                                       TEAM-6                   VEHICLE PARKING SYSTEM  </vt:lpstr>
      <vt:lpstr>PHASE 1: EXPLORE </vt:lpstr>
      <vt:lpstr>PowerPoint Presentation</vt:lpstr>
      <vt:lpstr>T 2 : STEEP TRENDS ANALYSIS</vt:lpstr>
      <vt:lpstr>T 3: Strategic Priorities Matrix. </vt:lpstr>
      <vt:lpstr>T 4: Stakeholder Mapping Matrix.   T</vt:lpstr>
      <vt:lpstr>T 5: Reframing the Opportunities.</vt:lpstr>
      <vt:lpstr>.</vt:lpstr>
      <vt:lpstr>PowerPoint Presentation</vt:lpstr>
      <vt:lpstr>T 7:EMPATHY MAP-TO GENERATE  INTERVIEW QUESTION</vt:lpstr>
      <vt:lpstr>T 8 :JOURNEY MAP (interview questions.) </vt:lpstr>
      <vt:lpstr>T 9:Post Interview De-brief Presentation</vt:lpstr>
      <vt:lpstr>T 10: SAMPLE NEED STATEMENT</vt:lpstr>
      <vt:lpstr>      T 11: PERSONA CANVAS</vt:lpstr>
      <vt:lpstr>.</vt:lpstr>
      <vt:lpstr>PowerPoint Presentation</vt:lpstr>
      <vt:lpstr>..</vt:lpstr>
      <vt:lpstr>                T 13: Storyboard Canvas</vt:lpstr>
      <vt:lpstr>PowerPoint Presentation</vt:lpstr>
      <vt:lpstr>.</vt:lpstr>
      <vt:lpstr>.</vt:lpstr>
      <vt:lpstr>T 16 : ACTION PLANNING TO ADVANCE THE DESIGN CHALLENGE PROJECT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DESIGN THINKING- 22CDT21                                       TEAM-6                   VEHICLE PARKING SYSTEM  </dc:title>
  <cp:lastModifiedBy>Karunamoorthi R.</cp:lastModifiedBy>
  <cp:revision>1</cp:revision>
  <dcterms:modified xsi:type="dcterms:W3CDTF">2024-11-30T05:14:34Z</dcterms:modified>
</cp:coreProperties>
</file>