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1C5C6-9C17-B51B-BBA3-D2C1A717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682701-AFED-DF31-D8D4-153AA84C9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5FBD6-2CA9-7529-8184-1E9F7F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C5C91-41D0-4E25-9031-7C06DB23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6CC4B-C576-54B5-7BE1-F7AAA4CE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1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2FE7-7CB6-12BC-AB50-020DEAF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C357E3-C074-4B3D-A889-1672F230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38B17-86B5-7301-A8A6-7DB9A76D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53D64-DADC-C1F4-47BD-4FDA54F3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D8AC9-0EBC-606C-C795-3539B6F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6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094551-BC83-012D-A7CB-8FD6E430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3A8798-3BD4-68A1-164F-314311BF1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C4902-8F9B-F593-2566-6A7DA789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0E293-7FFD-DF85-686C-91691A1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11955-67E2-3C42-7236-3CEFABFD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D1C9D-22E7-D5B4-A6D1-E6E8A13E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C70AD-70BF-FEAD-4850-F7F8CB9C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B8DE5-E08B-DAC7-816B-02943D2A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01FF-C608-365F-EDC7-2DFD21BF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D00BE-0625-BDD5-1CFB-E22A1A6A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7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0F769-E4B8-D7A7-306E-DEE1D197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6B2A6-BB73-9831-570E-82B89F2F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D4249-61A7-47CE-66FA-6F1A3E6C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D03F0-B4D9-3EDA-246D-BFB229BC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310D4-F3B1-19BF-6832-CBBD576C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CE7A5-3136-794C-BA39-FEF3A051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C5B33-9AB6-3ADB-20D8-B7BAA83D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6E7FE-0BE2-1726-6108-D6A79484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0D887-5DE8-F284-723F-404C019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99CC8-2879-40A9-BDBF-B10D3BC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726D6-122E-8063-4DA6-42FCC472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9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21224-520A-D635-1A86-4BE9B295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C6489-19A6-D427-077F-921A287A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90F5B-4C30-C6F9-38A0-B1F90575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54CF7-7B08-24E6-D629-9A700E7AD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949D2-4548-BFA9-1082-1C6B39AD8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800FE1-74EF-72E3-4913-1F714361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68F90-93E6-08F6-A592-1ED1674A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928E3-4B7C-17D1-AC2D-788E6614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D31E9-EFDC-2067-A39C-7117A8D9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75CF54-6F83-B55C-C66E-F5AF0505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5951C-8660-E9AB-346A-A1883D9A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2F8DC7-D859-9D56-8EED-CF5014CC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1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E3F732-020A-E317-8D55-FFA30FB5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E94A89-F99F-5FFE-BC07-A75462E5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3AC899-6159-395F-F658-F6815203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2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446CA-3696-C0DB-C64B-528FF84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C6D4C-AF89-35F7-D979-D6CF03F2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696A6-C2F4-D916-4894-862096FB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45FFA-4DDF-CDAF-0D1B-1936D036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B9A94-FD67-2A28-51E9-D8DF4614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1512A-0B3E-2F62-4554-C8F9A3B0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6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0BFC-AEF1-1224-31A6-FB8DEE7B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8ECB72-67C5-F614-8EB5-59C63B08E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025CE3-DFC1-A2EC-9D3F-64CA43F3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DCCB84-A63E-3B48-0156-772372D0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BCDBA-541F-42B2-78E7-51D7517E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03989-94F4-7B6C-34EC-BC35FC6B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8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EC4297-F326-BC24-DF7F-73C94C72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F8ED8-48D3-528B-37C9-233B6DB4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A52FE-19B4-B550-D616-4478A3ABC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5DAC-06E9-4F6C-B7F6-9E7BA28511F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E7E3E-0C5E-6648-203E-071502ED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1A0D4-FA8F-8F99-9271-46CE15FD0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78C8-39CD-466B-A18F-13D18B272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4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8CDA5-85A1-FAB1-4AE7-ADD91F01E831}"/>
              </a:ext>
            </a:extLst>
          </p:cNvPr>
          <p:cNvSpPr txBox="1"/>
          <p:nvPr/>
        </p:nvSpPr>
        <p:spPr>
          <a:xfrm>
            <a:off x="0" y="0"/>
            <a:ext cx="1189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Laplacian in RL: Learning Representations with Efficient Approximations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31638-0CE1-F3EC-D12E-243A6C6E85CA}"/>
              </a:ext>
            </a:extLst>
          </p:cNvPr>
          <p:cNvSpPr txBox="1"/>
          <p:nvPr/>
        </p:nvSpPr>
        <p:spPr>
          <a:xfrm>
            <a:off x="0" y="369332"/>
            <a:ext cx="1189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</a:t>
            </a:r>
            <a:r>
              <a:rPr lang="en-US" altLang="ko-KR" b="1" dirty="0"/>
              <a:t>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smallest eigenvectors(…?? Vector </a:t>
            </a:r>
            <a:r>
              <a:rPr lang="ko-KR" altLang="en-US" dirty="0"/>
              <a:t>인데 어떻게 제일 작아</a:t>
            </a:r>
            <a:r>
              <a:rPr lang="en-US" altLang="ko-KR" dirty="0"/>
              <a:t>? </a:t>
            </a:r>
            <a:r>
              <a:rPr lang="ko-KR" altLang="en-US" dirty="0"/>
              <a:t>아마도 제일 작은 </a:t>
            </a:r>
            <a:r>
              <a:rPr lang="en-US" altLang="ko-KR" dirty="0"/>
              <a:t>value</a:t>
            </a:r>
            <a:r>
              <a:rPr lang="ko-KR" altLang="en-US" dirty="0"/>
              <a:t>의 </a:t>
            </a:r>
            <a:r>
              <a:rPr lang="en-US" altLang="ko-KR" dirty="0"/>
              <a:t>vector </a:t>
            </a:r>
            <a:r>
              <a:rPr lang="ko-KR" altLang="en-US" dirty="0"/>
              <a:t>인 듯</a:t>
            </a:r>
            <a:r>
              <a:rPr lang="en-US" altLang="ko-KR" dirty="0"/>
              <a:t>) of the graph Laplacian are well-known to provide a succinct(</a:t>
            </a:r>
            <a:r>
              <a:rPr lang="ko-KR" altLang="en-US" dirty="0"/>
              <a:t>간결한</a:t>
            </a:r>
            <a:r>
              <a:rPr lang="en-US" altLang="ko-KR" dirty="0"/>
              <a:t>) representation of the geometry of a weighted graph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3D4BBD-B9BA-D6D0-CE07-82A1CC21E66D}"/>
              </a:ext>
            </a:extLst>
          </p:cNvPr>
          <p:cNvGrpSpPr/>
          <p:nvPr/>
        </p:nvGrpSpPr>
        <p:grpSpPr>
          <a:xfrm>
            <a:off x="870858" y="1569661"/>
            <a:ext cx="7315200" cy="1933575"/>
            <a:chOff x="2438400" y="1371644"/>
            <a:chExt cx="7315200" cy="19335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6C03B1-AE43-F18C-3FF1-E9BBC7132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0" y="1371644"/>
              <a:ext cx="7315200" cy="19335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84243B-5C8E-AF99-5069-80BEFFCF440C}"/>
                </a:ext>
              </a:extLst>
            </p:cNvPr>
            <p:cNvSpPr/>
            <p:nvPr/>
          </p:nvSpPr>
          <p:spPr>
            <a:xfrm>
              <a:off x="2621902" y="3013788"/>
              <a:ext cx="1073020" cy="2914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6026109-57C1-18D6-86E7-73BB7B21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03" y="3621597"/>
            <a:ext cx="7781925" cy="1752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8DCD28-B026-C088-6C91-98C183BE0551}"/>
              </a:ext>
            </a:extLst>
          </p:cNvPr>
          <p:cNvSpPr txBox="1"/>
          <p:nvPr/>
        </p:nvSpPr>
        <p:spPr>
          <a:xfrm>
            <a:off x="1387151" y="1740097"/>
            <a:ext cx="423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- Simple graph </a:t>
            </a:r>
            <a:r>
              <a:rPr lang="ko-KR" altLang="en-US" sz="1000" b="1" dirty="0">
                <a:solidFill>
                  <a:srgbClr val="0070C0"/>
                </a:solidFill>
              </a:rPr>
              <a:t>뿐만 아니라 다른 </a:t>
            </a:r>
            <a:r>
              <a:rPr lang="en-US" altLang="ko-KR" sz="1000" b="1" dirty="0">
                <a:solidFill>
                  <a:srgbClr val="0070C0"/>
                </a:solidFill>
              </a:rPr>
              <a:t>graph</a:t>
            </a:r>
            <a:r>
              <a:rPr lang="ko-KR" altLang="en-US" sz="1000" b="1" dirty="0">
                <a:solidFill>
                  <a:srgbClr val="0070C0"/>
                </a:solidFill>
              </a:rPr>
              <a:t>에 대해서도 정의할 수 있음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F884D9-CD5A-9437-66B0-3FC3AE3908D7}"/>
              </a:ext>
            </a:extLst>
          </p:cNvPr>
          <p:cNvCxnSpPr>
            <a:cxnSpLocks/>
          </p:cNvCxnSpPr>
          <p:nvPr/>
        </p:nvCxnSpPr>
        <p:spPr>
          <a:xfrm>
            <a:off x="1590870" y="3446042"/>
            <a:ext cx="1399641" cy="24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8B59E2-40B1-33BC-02FF-2F8D3D2BC9DF}"/>
              </a:ext>
            </a:extLst>
          </p:cNvPr>
          <p:cNvCxnSpPr>
            <a:cxnSpLocks/>
          </p:cNvCxnSpPr>
          <p:nvPr/>
        </p:nvCxnSpPr>
        <p:spPr>
          <a:xfrm>
            <a:off x="2080726" y="3368916"/>
            <a:ext cx="2565919" cy="32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0D1FF61-B1FE-6769-9A62-FFD609481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74" y="5351337"/>
            <a:ext cx="4307632" cy="14830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038973-C1FD-9B6C-5E8A-CD7681EE9607}"/>
              </a:ext>
            </a:extLst>
          </p:cNvPr>
          <p:cNvSpPr txBox="1"/>
          <p:nvPr/>
        </p:nvSpPr>
        <p:spPr>
          <a:xfrm>
            <a:off x="5309122" y="5452540"/>
            <a:ext cx="42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Weighted graph</a:t>
            </a:r>
            <a:r>
              <a:rPr lang="ko-KR" altLang="en-US" dirty="0"/>
              <a:t>도 비슷하게 정의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15B4A-5624-7A37-FF98-49BC5EF43276}"/>
              </a:ext>
            </a:extLst>
          </p:cNvPr>
          <p:cNvSpPr txBox="1"/>
          <p:nvPr/>
        </p:nvSpPr>
        <p:spPr>
          <a:xfrm>
            <a:off x="8845420" y="3635926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</a:t>
            </a:r>
            <a:r>
              <a:rPr lang="en-US" altLang="ko-KR" dirty="0"/>
              <a:t> The smallest </a:t>
            </a:r>
            <a:r>
              <a:rPr lang="en-US" altLang="ko-KR" b="1" dirty="0"/>
              <a:t>eigenvalue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그 다음으로 작은 </a:t>
            </a:r>
            <a:r>
              <a:rPr lang="en-US" altLang="ko-KR" dirty="0"/>
              <a:t>eigenvalue</a:t>
            </a:r>
            <a:r>
              <a:rPr lang="ko-KR" altLang="en-US" dirty="0"/>
              <a:t>는  </a:t>
            </a:r>
            <a:r>
              <a:rPr lang="en-US" altLang="ko-KR" dirty="0"/>
              <a:t>graph</a:t>
            </a:r>
            <a:r>
              <a:rPr lang="ko-KR" altLang="en-US" dirty="0"/>
              <a:t>의 </a:t>
            </a:r>
            <a:r>
              <a:rPr lang="en-US" altLang="ko-KR" dirty="0"/>
              <a:t>connectivity</a:t>
            </a:r>
            <a:r>
              <a:rPr lang="ko-KR" altLang="en-US" dirty="0"/>
              <a:t>와 연관이 있음 </a:t>
            </a:r>
            <a:r>
              <a:rPr lang="en-US" altLang="ko-KR" dirty="0"/>
              <a:t>(</a:t>
            </a:r>
            <a:r>
              <a:rPr lang="ko-KR" altLang="en-US" dirty="0"/>
              <a:t>작으면 </a:t>
            </a:r>
            <a:r>
              <a:rPr lang="en-US" altLang="ko-KR" dirty="0"/>
              <a:t>nearly disconnected)</a:t>
            </a:r>
          </a:p>
        </p:txBody>
      </p:sp>
    </p:spTree>
    <p:extLst>
      <p:ext uri="{BB962C8B-B14F-4D97-AF65-F5344CB8AC3E}">
        <p14:creationId xmlns:p14="http://schemas.microsoft.com/office/powerpoint/2010/main" val="20789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A31638-0CE1-F3EC-D12E-243A6C6E85CA}"/>
              </a:ext>
            </a:extLst>
          </p:cNvPr>
          <p:cNvSpPr txBox="1"/>
          <p:nvPr/>
        </p:nvSpPr>
        <p:spPr>
          <a:xfrm>
            <a:off x="0" y="2446"/>
            <a:ext cx="11893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</a:t>
            </a:r>
            <a:r>
              <a:rPr lang="en-US" altLang="ko-KR" b="1" dirty="0"/>
              <a:t>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smallest eigenvector </a:t>
            </a:r>
            <a:r>
              <a:rPr lang="ko-KR" altLang="en-US" dirty="0"/>
              <a:t>를 찾을 때 </a:t>
            </a:r>
            <a:r>
              <a:rPr lang="en-US" altLang="ko-KR" dirty="0"/>
              <a:t>2</a:t>
            </a:r>
            <a:r>
              <a:rPr lang="ko-KR" altLang="en-US" dirty="0"/>
              <a:t>가지 문제점</a:t>
            </a:r>
            <a:br>
              <a:rPr lang="en-US" altLang="ko-KR" dirty="0"/>
            </a:br>
            <a:r>
              <a:rPr lang="en-US" altLang="ko-KR" dirty="0"/>
              <a:t>1. Computationally expensive w.r.t a</a:t>
            </a:r>
            <a:r>
              <a:rPr lang="ko-KR" altLang="en-US" dirty="0"/>
              <a:t> </a:t>
            </a:r>
            <a:r>
              <a:rPr lang="en-US" altLang="ko-KR" dirty="0"/>
              <a:t>large matrix</a:t>
            </a:r>
            <a:br>
              <a:rPr lang="en-US" altLang="ko-KR" dirty="0"/>
            </a:br>
            <a:r>
              <a:rPr lang="en-US" altLang="ko-KR" dirty="0"/>
              <a:t>2. simple, finite, tabular state </a:t>
            </a:r>
            <a:r>
              <a:rPr lang="ko-KR" altLang="en-US" dirty="0"/>
              <a:t>가 아니면 사용할 수 없음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present a fully general and scalable method for approximation the eigenvectors of the Laplacian in a model-free RL context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Systematically evaluate our approach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Empirically show that it generalizes beyond the tabular, finite-state setting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78075-199E-A885-CA45-98BD87D8F7F1}"/>
              </a:ext>
            </a:extLst>
          </p:cNvPr>
          <p:cNvSpPr txBox="1"/>
          <p:nvPr/>
        </p:nvSpPr>
        <p:spPr>
          <a:xfrm>
            <a:off x="0" y="2310770"/>
            <a:ext cx="11893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performance of machine learning methods generally depends on the choice of data 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Although there are many suitable such representations, in this paper, we focus on a specific approach based on the graph Laplacian, which is notable(</a:t>
            </a:r>
            <a:r>
              <a:rPr lang="ko-KR" altLang="en-US" dirty="0"/>
              <a:t>주목할 만한</a:t>
            </a:r>
            <a:r>
              <a:rPr lang="en-US" altLang="ko-KR" dirty="0"/>
              <a:t>) for this and several other desirable properties.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7E8C97-A53F-1E66-6E9D-E0F14E094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97" y="3587620"/>
            <a:ext cx="59912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1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A31638-0CE1-F3EC-D12E-243A6C6E85CA}"/>
              </a:ext>
            </a:extLst>
          </p:cNvPr>
          <p:cNvSpPr txBox="1"/>
          <p:nvPr/>
        </p:nvSpPr>
        <p:spPr>
          <a:xfrm>
            <a:off x="0" y="2446"/>
            <a:ext cx="11893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an RL setting, the vertices of the graph are given by the states of the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a specific behavior policy, edges between states are weighted by the probability of transitioning from one state to the other (and vice-versa).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Several previous works have proposed that approximating the eigenvectors of the graph Laplacian can be useful in RL.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Mahadevan (2005) shows that using the eigenvectors as basis functions can accelerate learning with policy iteration.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Machado et al. (2017a,b) show that the eigenvectors can be used to construct options with exploratory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Laplacian eigenvectors are also a natural solution to the aforementioned reward-shaping problem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C6E01B-E500-78FB-915A-F9A2534DE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14" b="27858"/>
          <a:stretch/>
        </p:blipFill>
        <p:spPr>
          <a:xfrm>
            <a:off x="1567543" y="4342096"/>
            <a:ext cx="3054706" cy="2281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8AD36-5912-9916-F357-BB9B1219ABEB}"/>
              </a:ext>
            </a:extLst>
          </p:cNvPr>
          <p:cNvSpPr txBox="1"/>
          <p:nvPr/>
        </p:nvSpPr>
        <p:spPr>
          <a:xfrm>
            <a:off x="0" y="3141767"/>
            <a:ext cx="5355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uniformly random behavior policy, the Laplacian state representations will induce an L2 distance as shown in Figure 1(right).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83070-6109-E7F6-7FD7-561D4A3E6349}"/>
              </a:ext>
            </a:extLst>
          </p:cNvPr>
          <p:cNvSpPr txBox="1"/>
          <p:nvPr/>
        </p:nvSpPr>
        <p:spPr>
          <a:xfrm>
            <a:off x="6096000" y="3141766"/>
            <a:ext cx="5940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Eigendecomposition</a:t>
            </a:r>
            <a:r>
              <a:rPr lang="en-US" altLang="ko-KR" dirty="0"/>
              <a:t> may be expansive and furthermore precludes(</a:t>
            </a:r>
            <a:r>
              <a:rPr lang="ko-KR" altLang="en-US" dirty="0"/>
              <a:t>배제하다</a:t>
            </a:r>
            <a:r>
              <a:rPr lang="en-US" altLang="ko-KR" dirty="0"/>
              <a:t>) the applicability of the method to stochastic or online settings, which are common in RL…?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Perhaps more crucially, the justification for many of these methods is made in the tabular setting…?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26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A31638-0CE1-F3EC-D12E-243A6C6E85CA}"/>
              </a:ext>
            </a:extLst>
          </p:cNvPr>
          <p:cNvSpPr txBox="1"/>
          <p:nvPr/>
        </p:nvSpPr>
        <p:spPr>
          <a:xfrm>
            <a:off x="0" y="2446"/>
            <a:ext cx="11893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</a:t>
            </a:r>
            <a:r>
              <a:rPr lang="en-US" altLang="ko-KR" b="1" dirty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present the </a:t>
            </a:r>
            <a:r>
              <a:rPr lang="en-US" altLang="ko-KR" dirty="0" err="1"/>
              <a:t>eigendecomposition</a:t>
            </a:r>
            <a:r>
              <a:rPr lang="en-US" altLang="ko-KR" dirty="0"/>
              <a:t> framework in terms of general Hilbert spaces.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Definitions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1DFC80-EB14-0C65-00ED-9C8219AA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0" y="925776"/>
            <a:ext cx="9677400" cy="3819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E0A433-FB2B-F0EE-0D16-79BCBAF9B83F}"/>
                  </a:ext>
                </a:extLst>
              </p:cNvPr>
              <p:cNvSpPr txBox="1"/>
              <p:nvPr/>
            </p:nvSpPr>
            <p:spPr>
              <a:xfrm>
                <a:off x="6308606" y="3729506"/>
                <a:ext cx="57799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←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</a:rPr>
                  <a:t>는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 standard basis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vector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라고 생각해야 할 듯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</a:rPr>
                  <a:t>도 마찬가지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E0A433-FB2B-F0EE-0D16-79BCBAF9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06" y="3729506"/>
                <a:ext cx="5779929" cy="276999"/>
              </a:xfrm>
              <a:prstGeom prst="rect">
                <a:avLst/>
              </a:prstGeom>
              <a:blipFill>
                <a:blip r:embed="rId3"/>
                <a:stretch>
                  <a:fillRect l="-105"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B8AE15A-9D3C-1696-9578-02D5173F161F}"/>
              </a:ext>
            </a:extLst>
          </p:cNvPr>
          <p:cNvCxnSpPr/>
          <p:nvPr/>
        </p:nvCxnSpPr>
        <p:spPr>
          <a:xfrm rot="10800000">
            <a:off x="10595296" y="3053594"/>
            <a:ext cx="855677" cy="637563"/>
          </a:xfrm>
          <a:prstGeom prst="bentConnector3">
            <a:avLst>
              <a:gd name="adj1" fmla="val 9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A31638-0CE1-F3EC-D12E-243A6C6E85CA}"/>
                  </a:ext>
                </a:extLst>
              </p:cNvPr>
              <p:cNvSpPr txBox="1"/>
              <p:nvPr/>
            </p:nvSpPr>
            <p:spPr>
              <a:xfrm>
                <a:off x="0" y="2446"/>
                <a:ext cx="12192000" cy="2649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2.1 A Space and a Measure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be a set,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 be a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-algebra, and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 be a measure such that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) constitutes a measure space.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Consider the set of square-integrable real-valued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) = {f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→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s.t.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&lt; ∞}.</a:t>
                </a:r>
                <a:br>
                  <a:rPr lang="en-US" altLang="ko-KR" dirty="0"/>
                </a:br>
                <a:r>
                  <a:rPr lang="en-US" altLang="ko-KR" dirty="0"/>
                  <a:t>When associated with the inner-product,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This set of functions forms a complete inner product Hilbert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Functions f, g are orthogonal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</m:oMath>
                </a14:m>
                <a:r>
                  <a:rPr lang="en-US" altLang="ko-KR" dirty="0"/>
                  <a:t> = 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It also induces a norm on the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sub>
                        </m:sSub>
                      </m:e>
                      <m:sup/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denote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) and restrict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 to be a probability measure, i.e.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 = 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A31638-0CE1-F3EC-D12E-243A6C6E8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46"/>
                <a:ext cx="12192000" cy="2649764"/>
              </a:xfrm>
              <a:prstGeom prst="rect">
                <a:avLst/>
              </a:prstGeom>
              <a:blipFill>
                <a:blip r:embed="rId2"/>
                <a:stretch>
                  <a:fillRect l="-400" t="-1149" b="-29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04A894-B146-2A1F-B2DA-32F24A587AEE}"/>
                  </a:ext>
                </a:extLst>
              </p:cNvPr>
              <p:cNvSpPr txBox="1"/>
              <p:nvPr/>
            </p:nvSpPr>
            <p:spPr>
              <a:xfrm>
                <a:off x="0" y="2688246"/>
                <a:ext cx="12192000" cy="3420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2.2 The Laplacian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To construct the graph Laplacian in this general setting, we consider linear operators D which are Hilbert-Schmidt integral operators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where with a slight abuse of notation we also use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×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dirty="0"/>
                  <a:t> to denote the kernel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assume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The kernel function D satisfies D(u, v) = D(v, u) so that D is self-adjoint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the Radon-</a:t>
                </a:r>
                <a:r>
                  <a:rPr lang="en-US" altLang="ko-KR" dirty="0" err="1"/>
                  <a:t>Nikodym</a:t>
                </a:r>
                <a:r>
                  <a:rPr lang="en-US" altLang="ko-KR" dirty="0"/>
                  <a:t> derivative(density function) from some probability measure to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, i.e.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for all u 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𝐷𝑒𝑟𝑖𝑣𝑎𝑡𝑖𝑣𝑒</m:t>
                        </m:r>
                      </m:e>
                    </m:nary>
                    <m:r>
                      <m:rPr>
                        <m:nor/>
                      </m:rPr>
                      <a:rPr lang="en-US" altLang="ko-KR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With these assumptions, D is a compact(bounded set -&gt; subset of compact), self-adjoint linear operator, and hence many of the spectral properties associated with standard symmetric matrices extend to 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Laplacian L of D is defined as the linear operator on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ko-KR" dirty="0"/>
                  <a:t> given by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04A894-B146-2A1F-B2DA-32F24A587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88246"/>
                <a:ext cx="12192000" cy="3420295"/>
              </a:xfrm>
              <a:prstGeom prst="rect">
                <a:avLst/>
              </a:prstGeom>
              <a:blipFill>
                <a:blip r:embed="rId3"/>
                <a:stretch>
                  <a:fillRect l="-400" t="-1070" b="-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CAE188E-3C57-AD23-41C2-CA2A4A5DC0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1"/>
          <a:stretch/>
        </p:blipFill>
        <p:spPr>
          <a:xfrm>
            <a:off x="8100060" y="5694072"/>
            <a:ext cx="3756660" cy="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0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A31638-0CE1-F3EC-D12E-243A6C6E85CA}"/>
                  </a:ext>
                </a:extLst>
              </p:cNvPr>
              <p:cNvSpPr txBox="1"/>
              <p:nvPr/>
            </p:nvSpPr>
            <p:spPr>
              <a:xfrm>
                <a:off x="0" y="2446"/>
                <a:ext cx="12192000" cy="25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Laplacian may also be written as the linear operator I − D, where I is the identity operator.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Any eigenfunction with associated eigenvalue λ of the Laplacian is an eigenfunction with eigenvalue 1 − λ for D, and vice-versa.</a:t>
                </a:r>
              </a:p>
              <a:p>
                <a:pPr marL="742950" lvl="1" indent="-285750">
                  <a:buFont typeface="Wingdings" panose="05000000000000000000" pitchFamily="2" charset="2"/>
                  <a:buChar char="u"/>
                </a:pPr>
                <a:r>
                  <a:rPr lang="en-US" altLang="ko-KR" b="1" dirty="0"/>
                  <a:t>Our goal</a:t>
                </a:r>
                <a:br>
                  <a:rPr lang="en-US" altLang="ko-KR" b="1" dirty="0"/>
                </a:br>
                <a:r>
                  <a:rPr lang="en-US" altLang="ko-KR" dirty="0"/>
                  <a:t>To find the first d eigenfunctions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/>
                  <a:t> associated with the smallest d eigenvalues of L.</a:t>
                </a:r>
                <a:br>
                  <a:rPr lang="en-US" altLang="ko-KR" dirty="0"/>
                </a:br>
                <a:r>
                  <a:rPr lang="en-US" altLang="ko-KR" dirty="0"/>
                  <a:t>The mapping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/>
                  <a:t> defined by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…,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dirty="0"/>
                  <a:t> then defines an embedding or representation of the space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A31638-0CE1-F3EC-D12E-243A6C6E8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46"/>
                <a:ext cx="12192000" cy="2590261"/>
              </a:xfrm>
              <a:prstGeom prst="rect">
                <a:avLst/>
              </a:prstGeom>
              <a:blipFill>
                <a:blip r:embed="rId2"/>
                <a:stretch>
                  <a:fillRect r="-350" b="-2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CAE188E-3C57-AD23-41C2-CA2A4A5DC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777240" y="0"/>
            <a:ext cx="4914900" cy="591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2F57F-EB0F-5C4F-EB0D-CC0199571BF9}"/>
                  </a:ext>
                </a:extLst>
              </p:cNvPr>
              <p:cNvSpPr txBox="1"/>
              <p:nvPr/>
            </p:nvSpPr>
            <p:spPr>
              <a:xfrm>
                <a:off x="0" y="2688246"/>
                <a:ext cx="12192000" cy="175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2.3 Spectral Graph Drawing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To visualize the graph, we would like to embed each vertex in a low dimensional space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/>
                  <a:t> in this work) so that pairwise distances in the low dimensional space are small for vertices with high affinity</a:t>
                </a:r>
                <a:br>
                  <a:rPr lang="en-US" altLang="ko-KR" dirty="0"/>
                </a:br>
                <a:r>
                  <a:rPr lang="en-US" altLang="ko-KR" dirty="0"/>
                  <a:t>(affinities : D(u, v)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Using our notation, the graph drawing objective is to find a set of orthonormal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defined on the space S which minimize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2F57F-EB0F-5C4F-EB0D-CC0199571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88246"/>
                <a:ext cx="12192000" cy="1759264"/>
              </a:xfrm>
              <a:prstGeom prst="rect">
                <a:avLst/>
              </a:prstGeom>
              <a:blipFill>
                <a:blip r:embed="rId4"/>
                <a:stretch>
                  <a:fillRect l="-400" t="-2076" b="-4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E975BF9-B8AA-466B-A05C-0B6F3F00D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485" y="4111950"/>
            <a:ext cx="4333875" cy="5168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A1F92F-D5DD-6156-8D65-C6FFE38DB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85" y="4628834"/>
            <a:ext cx="2069809" cy="4978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D9E114-DF6E-0783-AD74-82557D1AF56B}"/>
                  </a:ext>
                </a:extLst>
              </p:cNvPr>
              <p:cNvSpPr txBox="1"/>
              <p:nvPr/>
            </p:nvSpPr>
            <p:spPr>
              <a:xfrm>
                <a:off x="0" y="5126636"/>
                <a:ext cx="1219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minimum value of G is the sum of the d smallest eigenvalues of L</a:t>
                </a:r>
                <a:br>
                  <a:rPr lang="en-US" altLang="ko-KR" dirty="0"/>
                </a:br>
                <a:r>
                  <a:rPr lang="en-US" altLang="ko-KR" dirty="0"/>
                  <a:t>Accordingly, the minimum is achieved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여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𝑒𝑖𝑔𝑒𝑛𝑓𝑢𝑛𝑐𝑡𝑖𝑜𝑛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않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span the same subspace as the corresponding d eigenfunctions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D9E114-DF6E-0783-AD74-82557D1AF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26636"/>
                <a:ext cx="12192000" cy="923330"/>
              </a:xfrm>
              <a:prstGeom prst="rect">
                <a:avLst/>
              </a:prstGeom>
              <a:blipFill>
                <a:blip r:embed="rId7"/>
                <a:stretch>
                  <a:fillRect t="-3974" r="-150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43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029C3-97D5-37BE-ED68-B258B4B2DBF6}"/>
              </a:ext>
            </a:extLst>
          </p:cNvPr>
          <p:cNvSpPr txBox="1"/>
          <p:nvPr/>
        </p:nvSpPr>
        <p:spPr>
          <a:xfrm>
            <a:off x="0" y="244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 Representation Learning with the Laplacian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specify the meaning of the Laplacian in the RL setting.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elaborate on how to approx. the eigenfunctions of The Laplacian by optimizing the graph drawing objective via stochastic gradient descent on sampled states and pairs of states.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37BECE-486C-BD80-6EFE-CFF1526D07A3}"/>
                  </a:ext>
                </a:extLst>
              </p:cNvPr>
              <p:cNvSpPr txBox="1"/>
              <p:nvPr/>
            </p:nvSpPr>
            <p:spPr>
              <a:xfrm>
                <a:off x="0" y="1202392"/>
                <a:ext cx="12192000" cy="346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3.1 The Laplacian in a Reinforcement Learning Setting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consider defining the Laplacian with respect to a fixed behavior policy π.</a:t>
                </a:r>
                <a:br>
                  <a:rPr lang="en-US" altLang="ko-KR" dirty="0"/>
                </a:br>
                <a:r>
                  <a:rPr lang="en-US" altLang="ko-KR" dirty="0"/>
                  <a:t>Then, the transition distributions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form a Markov chain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assume this Markov chain has a unique stationary distribution.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now introduce a choice of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 altLang="ko-KR" dirty="0"/>
                  <a:t> </a:t>
                </a:r>
                <a:r>
                  <a:rPr lang="en-US" altLang="ko-KR" dirty="0"/>
                  <a:t>and D for the Laplacian in the RL setting.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We define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 to be the stationary distribution of the Markov chain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err="1"/>
                  <a:t>s.t.</a:t>
                </a:r>
                <a:r>
                  <a:rPr lang="en-US" altLang="ko-KR" dirty="0"/>
                  <a:t> for any measurable U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ko-KR" dirty="0"/>
                  <a:t> S</a:t>
                </a:r>
                <a:br>
                  <a:rPr lang="en-US" altLang="ko-KR" dirty="0"/>
                </a:br>
                <a:r>
                  <a:rPr lang="en-US" altLang="ko-KR" dirty="0"/>
                  <a:t>we have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(U) =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As D(u, v) represents the pairwise affinity between two vertices u and v on the graph, it is natural to define D(u, v) in terms of the transition distribution.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D(u, v) = D(v, u)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D(u, 〮) is the density function from a probability measure to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 for all u.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We define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37BECE-486C-BD80-6EFE-CFF1526D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2392"/>
                <a:ext cx="12192000" cy="3460947"/>
              </a:xfrm>
              <a:prstGeom prst="rect">
                <a:avLst/>
              </a:prstGeom>
              <a:blipFill>
                <a:blip r:embed="rId2"/>
                <a:stretch>
                  <a:fillRect l="-400" t="-880" b="-1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33A4993-E329-97CB-859D-9C3EAB41F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b="16203"/>
          <a:stretch/>
        </p:blipFill>
        <p:spPr>
          <a:xfrm>
            <a:off x="3112315" y="4433312"/>
            <a:ext cx="5136902" cy="7343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C360AB-59B5-191A-1E98-F9F55A7137F8}"/>
                  </a:ext>
                </a:extLst>
              </p:cNvPr>
              <p:cNvSpPr txBox="1"/>
              <p:nvPr/>
            </p:nvSpPr>
            <p:spPr>
              <a:xfrm>
                <a:off x="0" y="5332442"/>
                <a:ext cx="1219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In other words, the affinity between states u and v is the average of the two-way transition probabilities: If S is finite then the first term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) /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</a:t>
                </a:r>
                <a:br>
                  <a:rPr lang="en-US" altLang="ko-KR" dirty="0"/>
                </a:br>
                <a:r>
                  <a:rPr lang="en-US" altLang="ko-KR" dirty="0"/>
                  <a:t>the second term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) /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C360AB-59B5-191A-1E98-F9F55A71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2442"/>
                <a:ext cx="12192000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46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029C3-97D5-37BE-ED68-B258B4B2DBF6}"/>
                  </a:ext>
                </a:extLst>
              </p:cNvPr>
              <p:cNvSpPr txBox="1"/>
              <p:nvPr/>
            </p:nvSpPr>
            <p:spPr>
              <a:xfrm>
                <a:off x="0" y="2446"/>
                <a:ext cx="12192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3.2 Approximating the Laplacian Eigenfunctions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 the model-free RL context, we have access to states and pairs of states only via sampling; i.e. we may sample states u from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pairs of u, v from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This imposes several challenges on computing the </a:t>
                </a:r>
                <a:r>
                  <a:rPr lang="en-US" altLang="ko-KR" dirty="0" err="1"/>
                  <a:t>eigendecomposition</a:t>
                </a:r>
                <a:r>
                  <a:rPr lang="en-US" altLang="ko-KR" dirty="0"/>
                  <a:t>: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Enumerating the state space S may be intractable due to the large cardinality or continuity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For arbitrary pairs of states (u, v), we do not have explicit access to D(u, v).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Enforcing exact orthonormality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may be intractable in innumerable state spaces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graph drawing objective is a good start for resolving these challenges because it can be expressed as an expectation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029C3-97D5-37BE-ED68-B258B4B2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46"/>
                <a:ext cx="12192000" cy="2585323"/>
              </a:xfrm>
              <a:prstGeom prst="rect">
                <a:avLst/>
              </a:prstGeom>
              <a:blipFill>
                <a:blip r:embed="rId2"/>
                <a:stretch>
                  <a:fillRect l="-400" t="-1176" b="-2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32F45BA-447A-F745-973F-292773DD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85" y="2587769"/>
            <a:ext cx="5761708" cy="6963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C63E7B-CDB6-C970-55B3-DF0B72BFB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058" y="2587769"/>
            <a:ext cx="3809652" cy="69630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5EF543-A81C-5EED-14FC-2038D11EBD17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Minimizing the objective with stochastic gradient descent is straightforward by sampling transition pairs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as (u, v) from the replay buffer.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difficult part is ensuring orthonormality of the functions.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To tackle this issue, we first relax the orthonormality constraint to a soft constraint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5EF543-A81C-5EED-14FC-2038D11EB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1200329"/>
              </a:xfrm>
              <a:prstGeom prst="rect">
                <a:avLst/>
              </a:prstGeom>
              <a:blipFill>
                <a:blip r:embed="rId5"/>
                <a:stretch>
                  <a:fillRect t="-3061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3A349567-75CF-79F8-7EA8-06A6B07CFF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98"/>
          <a:stretch/>
        </p:blipFill>
        <p:spPr>
          <a:xfrm>
            <a:off x="1796598" y="4629329"/>
            <a:ext cx="2582455" cy="313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7ECCD-BB00-38AC-EDDA-9319AA0D2F58}"/>
              </a:ext>
            </a:extLst>
          </p:cNvPr>
          <p:cNvSpPr txBox="1"/>
          <p:nvPr/>
        </p:nvSpPr>
        <p:spPr>
          <a:xfrm>
            <a:off x="0" y="494650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Using standard properties of expectations, we rewrite the inequality as follows: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E6D8782-DB19-F393-9CDC-B2397E046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6598" y="5315838"/>
            <a:ext cx="6727665" cy="14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029C3-97D5-37BE-ED68-B258B4B2DBF6}"/>
              </a:ext>
            </a:extLst>
          </p:cNvPr>
          <p:cNvSpPr txBox="1"/>
          <p:nvPr/>
        </p:nvSpPr>
        <p:spPr>
          <a:xfrm>
            <a:off x="0" y="24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practice, we transform this constraint into a penalty and solve the unconstrained minimization problem.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AB7B6B-D271-197E-81B1-4A750201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98" y="371778"/>
            <a:ext cx="7727266" cy="647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185368-38AC-8286-1052-217B9776D896}"/>
              </a:ext>
            </a:extLst>
          </p:cNvPr>
          <p:cNvSpPr txBox="1"/>
          <p:nvPr/>
        </p:nvSpPr>
        <p:spPr>
          <a:xfrm>
            <a:off x="8402340" y="465957"/>
            <a:ext cx="3694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500" dirty="0"/>
              <a:t>Where β is the Lagrange multiplier</a:t>
            </a:r>
          </a:p>
        </p:txBody>
      </p:sp>
    </p:spTree>
    <p:extLst>
      <p:ext uri="{BB962C8B-B14F-4D97-AF65-F5344CB8AC3E}">
        <p14:creationId xmlns:p14="http://schemas.microsoft.com/office/powerpoint/2010/main" val="9719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1526</Words>
  <Application>Microsoft Office PowerPoint</Application>
  <PresentationFormat>와이드스크린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나호준</dc:creator>
  <cp:lastModifiedBy>나호준</cp:lastModifiedBy>
  <cp:revision>1</cp:revision>
  <dcterms:created xsi:type="dcterms:W3CDTF">2022-05-26T05:14:23Z</dcterms:created>
  <dcterms:modified xsi:type="dcterms:W3CDTF">2022-05-27T04:22:10Z</dcterms:modified>
</cp:coreProperties>
</file>