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5" r:id="rId4"/>
    <p:sldId id="261" r:id="rId5"/>
    <p:sldId id="273" r:id="rId6"/>
    <p:sldId id="282" r:id="rId7"/>
    <p:sldId id="263" r:id="rId8"/>
    <p:sldId id="283" r:id="rId9"/>
    <p:sldId id="262" r:id="rId10"/>
    <p:sldId id="264" r:id="rId11"/>
    <p:sldId id="284" r:id="rId12"/>
    <p:sldId id="274" r:id="rId13"/>
    <p:sldId id="280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70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208" y="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DB6ECF-3C9F-4587-9636-2828F0F203E7}" type="datetime1">
              <a:rPr lang="en-GB" smtClean="0"/>
              <a:t>23/09/2021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316E3-9EBB-47D5-9D52-61B6C891CD85}" type="datetime1">
              <a:rPr lang="en-GB" smtClean="0"/>
              <a:pPr/>
              <a:t>23/09/2021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5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1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6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2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7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6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7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7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6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4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rtlCol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GB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rtlCol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rtlCol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rtlCol="0"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rtlCol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Photo </a:t>
            </a:r>
            <a:br>
              <a:rPr lang="en-GB" noProof="0"/>
            </a:br>
            <a:r>
              <a:rPr lang="en-GB" noProof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rtlCol="0"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Emphasised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Add</a:t>
            </a:r>
          </a:p>
          <a:p>
            <a:pPr marL="266700" lvl="0" indent="-266700" algn="ctr" rtl="0"/>
            <a:r>
              <a:rPr lang="en-GB" noProof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page </a:t>
            </a:r>
            <a:fld id="{19B51A1E-902D-48AF-9020-955120F399B6}" type="slidenum">
              <a:rPr lang="en-GB" b="1" i="1" noProof="0" smtClean="0"/>
              <a:pPr/>
              <a:t>‹#›</a:t>
            </a:fld>
            <a:endParaRPr lang="en-GB" b="1" i="1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2400" b="1" spc="-150" noProof="0">
                <a:solidFill>
                  <a:schemeClr val="accent1"/>
                </a:solidFill>
              </a:rPr>
              <a:t>Contoso</a:t>
            </a:r>
            <a:br>
              <a:rPr lang="en-GB" sz="2400" b="1" spc="-150" baseline="0" noProof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000" b="0" spc="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  <a:endParaRPr lang="en-GB" sz="1000" b="0" spc="0" baseline="0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hare.streamlit.io/maartenvdbulcke/mole_detection/development" TargetMode="Externa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Relationship Id="rId9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hyperlink" Target="https://share.streamlit.io/maartenvdbulcke/mole_detection/development" TargetMode="External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o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817B6E89-6474-4AB4-90D5-2C2FB4120F12}"/>
              </a:ext>
            </a:extLst>
          </p:cNvPr>
          <p:cNvSpPr/>
          <p:nvPr/>
        </p:nvSpPr>
        <p:spPr bwMode="ltGray">
          <a:xfrm>
            <a:off x="6443410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53204" y="3971613"/>
            <a:ext cx="5085650" cy="1870007"/>
          </a:xfrm>
        </p:spPr>
        <p:txBody>
          <a:bodyPr rtlCol="0"/>
          <a:lstStyle/>
          <a:p>
            <a:pPr rtl="0"/>
            <a:r>
              <a:rPr lang="en-GB" dirty="0"/>
              <a:t>Cancerous Lesion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8481060" y="344840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bg1"/>
                </a:solidFill>
              </a:rPr>
              <a:t>JAGRAMABI </a:t>
            </a:r>
            <a:r>
              <a:rPr lang="en-GB" sz="1500" b="0" spc="0" dirty="0" err="1">
                <a:solidFill>
                  <a:schemeClr val="bg1"/>
                </a:solidFill>
              </a:rPr>
              <a:t>Pharmadaticals</a:t>
            </a:r>
            <a:endParaRPr lang="en-GB" sz="1500" b="0" spc="0" baseline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2CCA9F-307F-DA4F-AE77-DCEBD940B588}"/>
              </a:ext>
            </a:extLst>
          </p:cNvPr>
          <p:cNvSpPr txBox="1">
            <a:spLocks/>
          </p:cNvSpPr>
          <p:nvPr/>
        </p:nvSpPr>
        <p:spPr bwMode="black">
          <a:xfrm>
            <a:off x="5720727" y="4741172"/>
            <a:ext cx="5085650" cy="18700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/>
              <a:t>Graciela  Lopez  Rosson,  Maarten  Van  den </a:t>
            </a:r>
            <a:r>
              <a:rPr lang="en-GB" sz="1200" dirty="0" err="1"/>
              <a:t>Bulcke</a:t>
            </a:r>
            <a:r>
              <a:rPr lang="en-GB" sz="1200" dirty="0"/>
              <a:t>,  Bilal  </a:t>
            </a:r>
            <a:r>
              <a:rPr lang="en-GB" sz="1200" dirty="0" err="1"/>
              <a:t>Mesmoudi</a:t>
            </a:r>
            <a:r>
              <a:rPr lang="en-GB" sz="1200" dirty="0"/>
              <a:t>,  Jacques  </a:t>
            </a:r>
            <a:r>
              <a:rPr lang="en-GB" sz="1200" dirty="0" err="1"/>
              <a:t>Declercq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etrist’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e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5550948" cy="6584950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3C4C820F-048F-4850-8903-A21A509419E9}"/>
              </a:ext>
            </a:extLst>
          </p:cNvPr>
          <p:cNvSpPr/>
          <p:nvPr/>
        </p:nvSpPr>
        <p:spPr bwMode="invGray">
          <a:xfrm rot="5400000">
            <a:off x="5987526" y="653526"/>
            <a:ext cx="6858000" cy="55509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895852" y="631904"/>
            <a:ext cx="3863221" cy="2595353"/>
          </a:xfrm>
        </p:spPr>
        <p:txBody>
          <a:bodyPr rtlCol="0"/>
          <a:lstStyle/>
          <a:p>
            <a:pPr rtl="0"/>
            <a:r>
              <a:rPr lang="en-GB" dirty="0">
                <a:hlinkClick r:id="rId5"/>
              </a:rPr>
              <a:t>LIVE DEMO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FDA63-DB4C-304D-BF2D-F94962F27955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Bamboo with solid fill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1393" y="2709492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107" y="3909440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Dataset improvements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8909" y="4693205"/>
            <a:ext cx="1620000" cy="720000"/>
          </a:xfrm>
        </p:spPr>
        <p:txBody>
          <a:bodyPr rtlCol="0"/>
          <a:lstStyle/>
          <a:p>
            <a:pPr rtl="0"/>
            <a:r>
              <a:rPr lang="en-GB" dirty="0"/>
              <a:t>Contact professionals for more data.</a:t>
            </a:r>
          </a:p>
        </p:txBody>
      </p:sp>
      <p:pic>
        <p:nvPicPr>
          <p:cNvPr id="29" name="Picture Placeholder 28" descr="Лейкопластырь outline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62252" y="2709492"/>
            <a:ext cx="621792" cy="62179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3909440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Image discrimination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81069" y="4686182"/>
            <a:ext cx="1620000" cy="720000"/>
          </a:xfrm>
        </p:spPr>
        <p:txBody>
          <a:bodyPr rtlCol="0"/>
          <a:lstStyle/>
          <a:p>
            <a:r>
              <a:rPr lang="en-GB" dirty="0"/>
              <a:t>Improve the app to recognize skin lesion pictures only.</a:t>
            </a:r>
          </a:p>
        </p:txBody>
      </p:sp>
      <p:pic>
        <p:nvPicPr>
          <p:cNvPr id="31" name="Picture Placeholder 30" descr="رئة with solid fill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3111" y="2709492"/>
            <a:ext cx="621792" cy="62179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GB" dirty="0"/>
              <a:t>Fine Tune the Model*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715238"/>
            <a:ext cx="1620000" cy="720000"/>
          </a:xfrm>
        </p:spPr>
        <p:txBody>
          <a:bodyPr rtlCol="0"/>
          <a:lstStyle/>
          <a:p>
            <a:pPr rtl="0"/>
            <a:r>
              <a:rPr lang="en-GB" dirty="0"/>
              <a:t>Enhance the accuracy of the model.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2098" y="135743"/>
            <a:ext cx="5549901" cy="6584950"/>
          </a:xfrm>
        </p:spPr>
      </p:pic>
      <p:sp>
        <p:nvSpPr>
          <p:cNvPr id="17" name="Rectangle 16" title="Overlay Graphic">
            <a:extLst>
              <a:ext uri="{FF2B5EF4-FFF2-40B4-BE49-F238E27FC236}">
                <a16:creationId xmlns:a16="http://schemas.microsoft.com/office/drawing/2014/main" id="{C2754AEE-CBBA-41D9-960E-3119BC1B8D1B}"/>
              </a:ext>
            </a:extLst>
          </p:cNvPr>
          <p:cNvSpPr/>
          <p:nvPr/>
        </p:nvSpPr>
        <p:spPr bwMode="invGray">
          <a:xfrm rot="5400000">
            <a:off x="7770812" y="2300288"/>
            <a:ext cx="3292475" cy="5549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539721" y="4331432"/>
            <a:ext cx="3863221" cy="1294711"/>
          </a:xfrm>
        </p:spPr>
        <p:txBody>
          <a:bodyPr rtlCol="0"/>
          <a:lstStyle/>
          <a:p>
            <a:pPr rtl="0"/>
            <a:r>
              <a:rPr lang="en-GB" dirty="0"/>
              <a:t>Ongoing Improvements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45DA7-307B-4A4E-8299-3FF037741C25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94B9D-D11A-4D4A-9D2E-792A0D055023}"/>
              </a:ext>
            </a:extLst>
          </p:cNvPr>
          <p:cNvSpPr txBox="1"/>
          <p:nvPr/>
        </p:nvSpPr>
        <p:spPr>
          <a:xfrm>
            <a:off x="1264107" y="31912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/>
              <a:t>Ongoing Improvements</a:t>
            </a:r>
          </a:p>
        </p:txBody>
      </p:sp>
    </p:spTree>
    <p:extLst>
      <p:ext uri="{BB962C8B-B14F-4D97-AF65-F5344CB8AC3E}">
        <p14:creationId xmlns:p14="http://schemas.microsoft.com/office/powerpoint/2010/main" val="20872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Our 1 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n-GB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GB"/>
              <a:t>SEP</a:t>
            </a:r>
          </a:p>
        </p:txBody>
      </p:sp>
      <p:sp>
        <p:nvSpPr>
          <p:cNvPr id="31" name="Arrow: Pentagon 30" title="Milestone Arrow">
            <a:extLst>
              <a:ext uri="{FF2B5EF4-FFF2-40B4-BE49-F238E27FC236}">
                <a16:creationId xmlns:a16="http://schemas.microsoft.com/office/drawing/2014/main" id="{FA7A9A8B-6D8E-42E6-B030-A2DA0A5BE01A}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1799" y="2190750"/>
            <a:ext cx="1793875" cy="561975"/>
          </a:xfrm>
        </p:spPr>
        <p:txBody>
          <a:bodyPr rtlCol="0"/>
          <a:lstStyle/>
          <a:p>
            <a:pPr rtl="0"/>
            <a:r>
              <a:rPr lang="en-GB" dirty="0"/>
              <a:t>Trials (MVP)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3528" y="2505005"/>
            <a:ext cx="1690417" cy="224670"/>
          </a:xfrm>
        </p:spPr>
        <p:txBody>
          <a:bodyPr rtlCol="0"/>
          <a:lstStyle/>
          <a:p>
            <a:pPr rtl="0"/>
            <a:r>
              <a:rPr lang="en-GB" dirty="0"/>
              <a:t>Sept, 2021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n-GB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GB"/>
              <a:t>NOV</a:t>
            </a:r>
          </a:p>
        </p:txBody>
      </p:sp>
      <p:sp>
        <p:nvSpPr>
          <p:cNvPr id="40" name="Arrow: Pentagon 39" title="Milestone Arrow">
            <a:extLst>
              <a:ext uri="{FF2B5EF4-FFF2-40B4-BE49-F238E27FC236}">
                <a16:creationId xmlns:a16="http://schemas.microsoft.com/office/drawing/2014/main" id="{95BF0B49-1279-413F-A38B-214D38C4165B}"/>
              </a:ext>
            </a:extLst>
          </p:cNvPr>
          <p:cNvSpPr/>
          <p:nvPr/>
        </p:nvSpPr>
        <p:spPr>
          <a:xfrm rot="16200000">
            <a:off x="1706308" y="4458018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151008" y="4925656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202737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Nov, 2021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n-GB"/>
              <a:t>DEC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n-GB" dirty="0"/>
              <a:t>2021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n-GB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n-GB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n-GB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en-GB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/>
              <a:t>MAY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GB"/>
              <a:t>JUN</a:t>
            </a:r>
          </a:p>
        </p:txBody>
      </p:sp>
      <p:sp>
        <p:nvSpPr>
          <p:cNvPr id="34" name="Arrow: Pentagon 33" title="Milestone Arrow">
            <a:extLst>
              <a:ext uri="{FF2B5EF4-FFF2-40B4-BE49-F238E27FC236}">
                <a16:creationId xmlns:a16="http://schemas.microsoft.com/office/drawing/2014/main" id="{11428CA7-EA35-4774-B45E-74FDBBEC8451}"/>
              </a:ext>
            </a:extLst>
          </p:cNvPr>
          <p:cNvSpPr/>
          <p:nvPr/>
        </p:nvSpPr>
        <p:spPr>
          <a:xfrm rot="5400000">
            <a:off x="5006078" y="2968364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450778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Investment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502507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Jun, 2022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/>
              <a:t>AUG</a:t>
            </a:r>
          </a:p>
        </p:txBody>
      </p:sp>
      <p:sp>
        <p:nvSpPr>
          <p:cNvPr id="43" name="Arrow: Pentagon 42" title="Milestone Arrow">
            <a:extLst>
              <a:ext uri="{FF2B5EF4-FFF2-40B4-BE49-F238E27FC236}">
                <a16:creationId xmlns:a16="http://schemas.microsoft.com/office/drawing/2014/main" id="{B9A5B1C3-7B8C-48F8-8CC2-7A657167BDD0}"/>
              </a:ext>
            </a:extLst>
          </p:cNvPr>
          <p:cNvSpPr/>
          <p:nvPr/>
        </p:nvSpPr>
        <p:spPr>
          <a:xfrm rot="16200000">
            <a:off x="5903016" y="445801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5347716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Marketing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99445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Aug, 2022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en-GB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n-GB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en-GB"/>
              <a:t>DEC</a:t>
            </a:r>
          </a:p>
        </p:txBody>
      </p:sp>
      <p:sp>
        <p:nvSpPr>
          <p:cNvPr id="46" name="Arrow: Pentagon 45" title="Milestone Arrow">
            <a:extLst>
              <a:ext uri="{FF2B5EF4-FFF2-40B4-BE49-F238E27FC236}">
                <a16:creationId xmlns:a16="http://schemas.microsoft.com/office/drawing/2014/main" id="{35AE8A83-3056-47C7-A825-18681A2BB826}"/>
              </a:ext>
            </a:extLst>
          </p:cNvPr>
          <p:cNvSpPr/>
          <p:nvPr/>
        </p:nvSpPr>
        <p:spPr>
          <a:xfrm rot="16200000">
            <a:off x="7894251" y="4458020"/>
            <a:ext cx="683275" cy="252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7338951" y="4925658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7390680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Dec,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n-GB" dirty="0"/>
              <a:t>2022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n-GB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n-GB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en-GB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en-GB"/>
              <a:t>APR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en-GB"/>
              <a:t>MAY</a:t>
            </a:r>
          </a:p>
        </p:txBody>
      </p:sp>
      <p:sp>
        <p:nvSpPr>
          <p:cNvPr id="37" name="Arrow: Pentagon 36" title="Milestone Arrow">
            <a:extLst>
              <a:ext uri="{FF2B5EF4-FFF2-40B4-BE49-F238E27FC236}">
                <a16:creationId xmlns:a16="http://schemas.microsoft.com/office/drawing/2014/main" id="{066E6187-C0CE-477B-BDCE-FF7E75C1778E}"/>
              </a:ext>
            </a:extLst>
          </p:cNvPr>
          <p:cNvSpPr/>
          <p:nvPr/>
        </p:nvSpPr>
        <p:spPr>
          <a:xfrm rot="5400000">
            <a:off x="10191422" y="296836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8936613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8988342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MAY,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/>
              <a:t>page </a:t>
            </a:r>
            <a:fld id="{19B51A1E-902D-48AF-9020-955120F399B6}" type="slidenum">
              <a:rPr lang="en-GB" b="1" i="1" smtClean="0"/>
              <a:pPr rtl="0"/>
              <a:t>12</a:t>
            </a:fld>
            <a:endParaRPr lang="en-GB" b="1" i="1"/>
          </a:p>
        </p:txBody>
      </p:sp>
      <p:sp>
        <p:nvSpPr>
          <p:cNvPr id="47" name="Arrow: Pentagon 30" title="Milestone Arrow">
            <a:extLst>
              <a:ext uri="{FF2B5EF4-FFF2-40B4-BE49-F238E27FC236}">
                <a16:creationId xmlns:a16="http://schemas.microsoft.com/office/drawing/2014/main" id="{F7DE6E2A-73A6-F841-AB1B-0BDA798084ED}"/>
              </a:ext>
            </a:extLst>
          </p:cNvPr>
          <p:cNvSpPr/>
          <p:nvPr/>
        </p:nvSpPr>
        <p:spPr>
          <a:xfrm rot="5400000">
            <a:off x="3034574" y="2968364"/>
            <a:ext cx="683275" cy="252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8" name="Text Placeholder 28">
            <a:extLst>
              <a:ext uri="{FF2B5EF4-FFF2-40B4-BE49-F238E27FC236}">
                <a16:creationId xmlns:a16="http://schemas.microsoft.com/office/drawing/2014/main" id="{17E30F4C-5E96-1148-92B7-40CE378ED747}"/>
              </a:ext>
            </a:extLst>
          </p:cNvPr>
          <p:cNvSpPr txBox="1">
            <a:spLocks/>
          </p:cNvSpPr>
          <p:nvPr/>
        </p:nvSpPr>
        <p:spPr>
          <a:xfrm>
            <a:off x="2526368" y="217826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Beta version</a:t>
            </a:r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D7C95433-B068-7042-AFE5-CBD913ECB56A}"/>
              </a:ext>
            </a:extLst>
          </p:cNvPr>
          <p:cNvSpPr txBox="1">
            <a:spLocks/>
          </p:cNvSpPr>
          <p:nvPr/>
        </p:nvSpPr>
        <p:spPr>
          <a:xfrm>
            <a:off x="2578098" y="251556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Feb, 2022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9F81E-C1C5-FA47-B3C8-2067B1654E65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4F5A7-3F1E-D446-BF52-94655A33A51B}"/>
              </a:ext>
            </a:extLst>
          </p:cNvPr>
          <p:cNvSpPr/>
          <p:nvPr/>
        </p:nvSpPr>
        <p:spPr>
          <a:xfrm>
            <a:off x="11091633" y="5783580"/>
            <a:ext cx="997085" cy="61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>
          <a:xfrm>
            <a:off x="136525" y="136525"/>
            <a:ext cx="12055475" cy="6584950"/>
          </a:xfrm>
        </p:spPr>
      </p:pic>
      <p:sp>
        <p:nvSpPr>
          <p:cNvPr id="11" name="Rectangle 10" title="Overlay Graphic">
            <a:extLst>
              <a:ext uri="{FF2B5EF4-FFF2-40B4-BE49-F238E27FC236}">
                <a16:creationId xmlns:a16="http://schemas.microsoft.com/office/drawing/2014/main" id="{5396BE43-2D46-4002-A946-60FC5900EC15}"/>
              </a:ext>
            </a:extLst>
          </p:cNvPr>
          <p:cNvSpPr/>
          <p:nvPr/>
        </p:nvSpPr>
        <p:spPr bwMode="invGray">
          <a:xfrm rot="5400000">
            <a:off x="6127680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+44 1239 876 554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 err="1"/>
              <a:t>info@jagramabi.com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08190" y="6219449"/>
            <a:ext cx="2832451" cy="244786"/>
          </a:xfrm>
        </p:spPr>
        <p:txBody>
          <a:bodyPr rtlCol="0"/>
          <a:lstStyle/>
          <a:p>
            <a:r>
              <a:rPr lang="en-GB" dirty="0">
                <a:hlinkClick r:id="rId4"/>
              </a:rPr>
              <a:t>website</a:t>
            </a:r>
          </a:p>
        </p:txBody>
      </p:sp>
      <p:pic>
        <p:nvPicPr>
          <p:cNvPr id="14" name="Graphic 13" descr="Smart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0387065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 icon" title="Icon presenter email address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0387065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0370206" y="6203950"/>
            <a:ext cx="244786" cy="244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AB63E-F4DF-A84A-A14C-D07CDBF20D59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erial image of laptop computer keyboard and clipboard with form on it.  Also contains folded arms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660" y="130864"/>
            <a:ext cx="6911340" cy="6596272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670550D9-B72F-46D0-B3A1-179DADF002AC}"/>
              </a:ext>
            </a:extLst>
          </p:cNvPr>
          <p:cNvSpPr/>
          <p:nvPr/>
        </p:nvSpPr>
        <p:spPr bwMode="invGray">
          <a:xfrm rot="5400000">
            <a:off x="5445669" y="-19195"/>
            <a:ext cx="6581321" cy="69113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816" y="2309950"/>
            <a:ext cx="4444800" cy="2728844"/>
          </a:xfrm>
        </p:spPr>
        <p:txBody>
          <a:bodyPr rtlCol="0"/>
          <a:lstStyle/>
          <a:p>
            <a:r>
              <a:rPr lang="en-GB" dirty="0"/>
              <a:t>More and more demands from companies for a tool that would be able to detect moles. (proof of concept)</a:t>
            </a:r>
          </a:p>
          <a:p>
            <a:r>
              <a:rPr lang="en-GB" dirty="0"/>
              <a:t>Create a simple web page where the user could upload a picture.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567454" y="3674372"/>
            <a:ext cx="5085650" cy="720000"/>
          </a:xfrm>
        </p:spPr>
        <p:txBody>
          <a:bodyPr rtlCol="0"/>
          <a:lstStyle/>
          <a:p>
            <a:pPr rtl="0"/>
            <a:r>
              <a:rPr lang="en-GB" dirty="0"/>
              <a:t>The Mission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830344" y="4657533"/>
            <a:ext cx="5085650" cy="1800000"/>
          </a:xfrm>
        </p:spPr>
        <p:txBody>
          <a:bodyPr rtlCol="0"/>
          <a:lstStyle/>
          <a:p>
            <a:r>
              <a:rPr lang="en-GB" dirty="0"/>
              <a:t>The health care company "</a:t>
            </a:r>
            <a:r>
              <a:rPr lang="en-GB" dirty="0" err="1"/>
              <a:t>skinCare</a:t>
            </a:r>
            <a:r>
              <a:rPr lang="en-GB" dirty="0"/>
              <a:t>" hired us as freelance data scientists to be able to detect moles that need to be handled by doctors.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B9C94-A64C-2A41-BF3E-E679F36F76CF}"/>
              </a:ext>
            </a:extLst>
          </p:cNvPr>
          <p:cNvSpPr txBox="1"/>
          <p:nvPr/>
        </p:nvSpPr>
        <p:spPr bwMode="black">
          <a:xfrm>
            <a:off x="8481060" y="344840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bg1"/>
                </a:solidFill>
              </a:rPr>
              <a:t>JAGRAMABI </a:t>
            </a:r>
            <a:r>
              <a:rPr lang="en-GB" sz="1500" b="0" spc="0" dirty="0" err="1">
                <a:solidFill>
                  <a:schemeClr val="bg1"/>
                </a:solidFill>
              </a:rPr>
              <a:t>Pharmadaticals</a:t>
            </a:r>
            <a:endParaRPr lang="en-GB" sz="1500" b="0" spc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281" y="135743"/>
            <a:ext cx="11985437" cy="6584950"/>
          </a:xfrm>
        </p:spPr>
      </p:pic>
      <p:sp>
        <p:nvSpPr>
          <p:cNvPr id="12" name="Rectangle 11" title="Overlay Graphic">
            <a:extLst>
              <a:ext uri="{FF2B5EF4-FFF2-40B4-BE49-F238E27FC236}">
                <a16:creationId xmlns:a16="http://schemas.microsoft.com/office/drawing/2014/main" id="{1D3F6556-8AF2-4DC2-86FE-E38011E946E6}"/>
              </a:ext>
            </a:extLst>
          </p:cNvPr>
          <p:cNvSpPr/>
          <p:nvPr/>
        </p:nvSpPr>
        <p:spPr bwMode="invGray">
          <a:xfrm>
            <a:off x="5752378" y="135743"/>
            <a:ext cx="6336341" cy="65841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rtl="0">
              <a:buFont typeface="+mj-lt"/>
              <a:buAutoNum type="arabicPeriod"/>
            </a:pPr>
            <a:r>
              <a:rPr lang="en-GB" sz="2600" dirty="0">
                <a:solidFill>
                  <a:schemeClr val="bg1"/>
                </a:solidFill>
              </a:rPr>
              <a:t>THE MISSION</a:t>
            </a:r>
          </a:p>
          <a:p>
            <a:pPr marL="342900" indent="-342900" algn="ctr" rtl="0">
              <a:buFont typeface="+mj-lt"/>
              <a:buAutoNum type="arabicPeriod"/>
            </a:pPr>
            <a:r>
              <a:rPr lang="en-GB" sz="2600" dirty="0">
                <a:solidFill>
                  <a:schemeClr val="bg1"/>
                </a:solidFill>
              </a:rPr>
              <a:t>WORKFLOW:</a:t>
            </a:r>
          </a:p>
          <a:p>
            <a:pPr algn="ctr" rtl="0"/>
            <a:r>
              <a:rPr lang="en-GB" sz="2600" dirty="0">
                <a:solidFill>
                  <a:schemeClr val="bg1"/>
                </a:solidFill>
              </a:rPr>
              <a:t>	2.1 DATA EXPLORATION</a:t>
            </a:r>
          </a:p>
          <a:p>
            <a:pPr algn="ctr" rtl="0"/>
            <a:r>
              <a:rPr lang="en-GB" sz="2600" dirty="0">
                <a:solidFill>
                  <a:schemeClr val="bg1"/>
                </a:solidFill>
              </a:rPr>
              <a:t>	2.2 DATA AUGMENTATION</a:t>
            </a:r>
          </a:p>
          <a:p>
            <a:pPr algn="ctr" rtl="0"/>
            <a:r>
              <a:rPr lang="en-GB" sz="2600" dirty="0">
                <a:solidFill>
                  <a:schemeClr val="bg1"/>
                </a:solidFill>
              </a:rPr>
              <a:t>	2.3 MODELS &amp; OUR PREDICTIONS</a:t>
            </a:r>
          </a:p>
          <a:p>
            <a:pPr algn="ctr" rtl="0"/>
            <a:r>
              <a:rPr lang="en-GB" sz="2600" dirty="0">
                <a:solidFill>
                  <a:schemeClr val="bg1"/>
                </a:solidFill>
              </a:rPr>
              <a:t>3. LIVE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-518964" y="2010460"/>
            <a:ext cx="4062446" cy="1566739"/>
          </a:xfrm>
        </p:spPr>
        <p:txBody>
          <a:bodyPr rtlCol="0"/>
          <a:lstStyle/>
          <a:p>
            <a:pPr rtl="0"/>
            <a:r>
              <a:rPr lang="en-GB" dirty="0"/>
              <a:t>TABLE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72CAC-6891-8A42-85D6-64F5C709ED3A}"/>
              </a:ext>
            </a:extLst>
          </p:cNvPr>
          <p:cNvSpPr txBox="1"/>
          <p:nvPr/>
        </p:nvSpPr>
        <p:spPr bwMode="black">
          <a:xfrm>
            <a:off x="8481060" y="344840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bg1"/>
                </a:solidFill>
              </a:rPr>
              <a:t>JAGRAMABI </a:t>
            </a:r>
            <a:r>
              <a:rPr lang="en-GB" sz="1500" b="0" spc="0" dirty="0" err="1">
                <a:solidFill>
                  <a:schemeClr val="bg1"/>
                </a:solidFill>
              </a:rPr>
              <a:t>Pharmadaticals</a:t>
            </a:r>
            <a:endParaRPr lang="en-GB" sz="1500" b="0" spc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EDA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Exploring the data. Learn the different classes of lesions.</a:t>
            </a:r>
          </a:p>
          <a:p>
            <a:pPr rtl="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3902852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Pre-process &amp; Augmentation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Preparing and balancing the data for the convolutional neural network.</a:t>
            </a:r>
          </a:p>
          <a:p>
            <a:pPr rtl="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93518" y="3925712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Model creating &amp; Transfer learning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502496"/>
            <a:ext cx="1620000" cy="7200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Creating a model &amp; Using an already built model.</a:t>
            </a:r>
          </a:p>
          <a:p>
            <a:pPr rtl="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7" name="Picture Placeholder 46" descr="Progetto with solid fill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23970" y="2709492"/>
            <a:ext cx="621792" cy="621792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24377" y="3948572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Hyperparameter tuning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062252" y="2738628"/>
            <a:ext cx="621792" cy="62179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955235" y="3948572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Predictions &amp;  review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Evaluate the models predictions.</a:t>
            </a:r>
          </a:p>
          <a:p>
            <a:pPr rtl="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 rtlCol="0"/>
          <a:lstStyle/>
          <a:p>
            <a:pPr rtl="0"/>
            <a:r>
              <a:rPr lang="en-GB"/>
              <a:t>page </a:t>
            </a:r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23" name="Picture Placeholder 26" descr="Teacher pointing at board icon">
            <a:extLst>
              <a:ext uri="{FF2B5EF4-FFF2-40B4-BE49-F238E27FC236}">
                <a16:creationId xmlns:a16="http://schemas.microsoft.com/office/drawing/2014/main" id="{0594E9DC-1410-5647-9947-6F84D0A03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08533" y="2732352"/>
            <a:ext cx="621792" cy="621792"/>
          </a:xfrm>
          <a:prstGeom prst="rect">
            <a:avLst/>
          </a:prstGeom>
        </p:spPr>
      </p:pic>
      <p:pic>
        <p:nvPicPr>
          <p:cNvPr id="26" name="Picture Placeholder 30" descr="Bullseye icon">
            <a:extLst>
              <a:ext uri="{FF2B5EF4-FFF2-40B4-BE49-F238E27FC236}">
                <a16:creationId xmlns:a16="http://schemas.microsoft.com/office/drawing/2014/main" id="{3A411D3A-D29D-6F4F-AD1D-DCCCE42669D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454339" y="2732352"/>
            <a:ext cx="621792" cy="621792"/>
          </a:xfrm>
          <a:prstGeom prst="rect">
            <a:avLst/>
          </a:prstGeom>
        </p:spPr>
      </p:pic>
      <p:pic>
        <p:nvPicPr>
          <p:cNvPr id="27" name="Picture Placeholder 24" descr="Repeat icon">
            <a:extLst>
              <a:ext uri="{FF2B5EF4-FFF2-40B4-BE49-F238E27FC236}">
                <a16:creationId xmlns:a16="http://schemas.microsoft.com/office/drawing/2014/main" id="{B19D764D-CC11-F940-A866-CAFCCA9A6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5170251" y="2732352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BBB4860F-0E93-C64D-ABE5-39364DDFCE0C}"/>
              </a:ext>
            </a:extLst>
          </p:cNvPr>
          <p:cNvSpPr txBox="1">
            <a:spLocks/>
          </p:cNvSpPr>
          <p:nvPr/>
        </p:nvSpPr>
        <p:spPr>
          <a:xfrm>
            <a:off x="6731868" y="4525356"/>
            <a:ext cx="1620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Changing  and improving the parameters of the model.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4CD4F-3162-A240-98B3-81B505BB536B}"/>
              </a:ext>
            </a:extLst>
          </p:cNvPr>
          <p:cNvSpPr/>
          <p:nvPr/>
        </p:nvSpPr>
        <p:spPr>
          <a:xfrm>
            <a:off x="11091633" y="5783580"/>
            <a:ext cx="997085" cy="61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FD104-6BE5-7740-814F-6DD014633C6F}"/>
              </a:ext>
            </a:extLst>
          </p:cNvPr>
          <p:cNvSpPr txBox="1"/>
          <p:nvPr/>
        </p:nvSpPr>
        <p:spPr>
          <a:xfrm>
            <a:off x="3901227" y="463334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Predicting which type of lesion.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8AE4C8-7527-3B48-AE51-309B2E01822D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Exploring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dirty="0"/>
              <a:t>page </a:t>
            </a:r>
            <a:fld id="{19B51A1E-902D-48AF-9020-955120F399B6}" type="slidenum">
              <a:rPr lang="en-GB" b="1" i="1" smtClean="0"/>
              <a:pPr rtl="0"/>
              <a:t>5</a:t>
            </a:fld>
            <a:endParaRPr lang="en-GB" b="1" i="1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526C6DA-511C-9944-8E39-0CCE2F2F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084938"/>
            <a:ext cx="4572000" cy="457200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6723040-5287-634B-B2EC-4CD0920C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8" y="1084938"/>
            <a:ext cx="4572000" cy="457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DB1BB-63F0-8846-BD2B-79D9BE4A8B69}"/>
              </a:ext>
            </a:extLst>
          </p:cNvPr>
          <p:cNvSpPr/>
          <p:nvPr/>
        </p:nvSpPr>
        <p:spPr>
          <a:xfrm>
            <a:off x="11091633" y="5783580"/>
            <a:ext cx="997085" cy="61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8BA2F-961D-6046-A5B0-405F2DB94BCB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Exploring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dirty="0"/>
              <a:t>page </a:t>
            </a:r>
            <a:fld id="{19B51A1E-902D-48AF-9020-955120F399B6}" type="slidenum">
              <a:rPr lang="en-GB" b="1" i="1" smtClean="0"/>
              <a:pPr rtl="0"/>
              <a:t>6</a:t>
            </a:fld>
            <a:endParaRPr lang="en-GB" b="1" i="1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C937453-7580-E242-97AE-5AA1A723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17" y="1588770"/>
            <a:ext cx="5486400" cy="36576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F96A61A-31B5-1E40-B65D-E598020A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554480"/>
            <a:ext cx="5486400" cy="3657600"/>
          </a:xfrm>
          <a:prstGeom prst="rect">
            <a:avLst/>
          </a:prstGeom>
        </p:spPr>
      </p:pic>
      <p:pic>
        <p:nvPicPr>
          <p:cNvPr id="15" name="Picture Placeholder 36" descr="Megaphone icon">
            <a:extLst>
              <a:ext uri="{FF2B5EF4-FFF2-40B4-BE49-F238E27FC236}">
                <a16:creationId xmlns:a16="http://schemas.microsoft.com/office/drawing/2014/main" id="{A8271FD8-622F-D54A-B3F1-5A75CF2CAC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527080" y="6115151"/>
            <a:ext cx="467161" cy="467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6CC202-F65D-CE47-B561-973A6FDFA998}"/>
              </a:ext>
            </a:extLst>
          </p:cNvPr>
          <p:cNvSpPr txBox="1"/>
          <p:nvPr/>
        </p:nvSpPr>
        <p:spPr>
          <a:xfrm>
            <a:off x="4231231" y="6021887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BE" dirty="0"/>
              <a:t>nsight:</a:t>
            </a:r>
          </a:p>
          <a:p>
            <a:r>
              <a:rPr lang="en-BE" dirty="0"/>
              <a:t>Automatic diagnose of skin lesion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12C1C-7C96-7744-8BA2-B75CC5BF182C}"/>
              </a:ext>
            </a:extLst>
          </p:cNvPr>
          <p:cNvSpPr/>
          <p:nvPr/>
        </p:nvSpPr>
        <p:spPr>
          <a:xfrm>
            <a:off x="11091633" y="5783580"/>
            <a:ext cx="997085" cy="61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DD9A1-F144-4543-8CE6-61F42074AC05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ody builder with solid fill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26412" y="1070668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Augment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819" y="2656878"/>
            <a:ext cx="1620000" cy="726404"/>
          </a:xfrm>
        </p:spPr>
        <p:txBody>
          <a:bodyPr rtlCol="0"/>
          <a:lstStyle/>
          <a:p>
            <a:r>
              <a:rPr lang="en-GB" dirty="0"/>
              <a:t>Techniques used to increase the amount of </a:t>
            </a:r>
            <a:r>
              <a:rPr lang="en-GB" b="1" dirty="0"/>
              <a:t>data</a:t>
            </a:r>
            <a:r>
              <a:rPr lang="en-GB" dirty="0"/>
              <a:t> by adding slightly modified copies</a:t>
            </a:r>
          </a:p>
        </p:txBody>
      </p:sp>
      <p:pic>
        <p:nvPicPr>
          <p:cNvPr id="33" name="Picture Placeholder 32" descr="Abacus with solid fill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57271" y="1070668"/>
            <a:ext cx="621792" cy="62179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n-GB" dirty="0"/>
              <a:t>Pre-Process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7678" y="2702598"/>
            <a:ext cx="1620000" cy="726404"/>
          </a:xfrm>
        </p:spPr>
        <p:txBody>
          <a:bodyPr rtlCol="0"/>
          <a:lstStyle/>
          <a:p>
            <a:pPr rtl="0"/>
            <a:r>
              <a:rPr lang="en-GB" dirty="0"/>
              <a:t>Modify the pictures for better mole recognition e.g. Hair Removal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GB" dirty="0"/>
              <a:t>Scaled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Balancing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26819" y="5661655"/>
            <a:ext cx="1620000" cy="726404"/>
          </a:xfrm>
        </p:spPr>
        <p:txBody>
          <a:bodyPr rtlCol="0"/>
          <a:lstStyle/>
          <a:p>
            <a:pPr rtl="0"/>
            <a:r>
              <a:rPr lang="en-GB" dirty="0"/>
              <a:t>Make it more readable for the machine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0"/>
            <a:ext cx="5550948" cy="6858000"/>
          </a:xfrm>
        </p:spPr>
      </p:pic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C737364B-3FFB-4CAE-B936-630FCC5E93B5}"/>
              </a:ext>
            </a:extLst>
          </p:cNvPr>
          <p:cNvSpPr/>
          <p:nvPr/>
        </p:nvSpPr>
        <p:spPr bwMode="invGray">
          <a:xfrm rot="5400000">
            <a:off x="7151843" y="2903761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510718" y="4102508"/>
            <a:ext cx="4311961" cy="1665753"/>
          </a:xfrm>
        </p:spPr>
        <p:txBody>
          <a:bodyPr rtlCol="0"/>
          <a:lstStyle/>
          <a:p>
            <a:pPr rtl="0"/>
            <a:r>
              <a:rPr lang="en-GB" dirty="0"/>
              <a:t>Pre-process &amp; data augmentation</a:t>
            </a:r>
          </a:p>
        </p:txBody>
      </p:sp>
      <p:pic>
        <p:nvPicPr>
          <p:cNvPr id="23" name="Picture Placeholder 30" descr="Coins icon">
            <a:extLst>
              <a:ext uri="{FF2B5EF4-FFF2-40B4-BE49-F238E27FC236}">
                <a16:creationId xmlns:a16="http://schemas.microsoft.com/office/drawing/2014/main" id="{2417AAC4-D993-934A-9697-A9AA0B9A83A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026412" y="4102508"/>
            <a:ext cx="621792" cy="6217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587063-CEBE-4040-8DD1-300A591084C6}"/>
              </a:ext>
            </a:extLst>
          </p:cNvPr>
          <p:cNvSpPr txBox="1"/>
          <p:nvPr/>
        </p:nvSpPr>
        <p:spPr bwMode="black">
          <a:xfrm>
            <a:off x="9791401" y="152022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717688B2-5391-7A4C-A567-DF7EACCC1A9D}"/>
              </a:ext>
            </a:extLst>
          </p:cNvPr>
          <p:cNvSpPr txBox="1">
            <a:spLocks/>
          </p:cNvSpPr>
          <p:nvPr/>
        </p:nvSpPr>
        <p:spPr>
          <a:xfrm>
            <a:off x="3529365" y="5675273"/>
            <a:ext cx="1620000" cy="7264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Make it more readable for the machine</a:t>
            </a:r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Hair Removal e.g.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 rtlCol="0"/>
          <a:lstStyle/>
          <a:p>
            <a:pPr rtl="0"/>
            <a:r>
              <a:rPr lang="en-GB" dirty="0"/>
              <a:t>page </a:t>
            </a:r>
            <a:fld id="{19B51A1E-902D-48AF-9020-955120F399B6}" type="slidenum">
              <a:rPr lang="en-GB" b="1" i="1" smtClean="0"/>
              <a:pPr rtl="0"/>
              <a:t>8</a:t>
            </a:fld>
            <a:endParaRPr lang="en-GB" b="1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DB1BB-63F0-8846-BD2B-79D9BE4A8B69}"/>
              </a:ext>
            </a:extLst>
          </p:cNvPr>
          <p:cNvSpPr/>
          <p:nvPr/>
        </p:nvSpPr>
        <p:spPr>
          <a:xfrm>
            <a:off x="11091633" y="5783580"/>
            <a:ext cx="997085" cy="619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8BA2F-961D-6046-A5B0-405F2DB94BCB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A close-up of a person's skin&#10;&#10;Description automatically generated with low confidence">
            <a:extLst>
              <a:ext uri="{FF2B5EF4-FFF2-40B4-BE49-F238E27FC236}">
                <a16:creationId xmlns:a16="http://schemas.microsoft.com/office/drawing/2014/main" id="{B06AD92F-8E42-3147-A466-6D2495E4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1685247"/>
            <a:ext cx="5464444" cy="4098333"/>
          </a:xfrm>
          <a:prstGeom prst="rect">
            <a:avLst/>
          </a:prstGeom>
        </p:spPr>
      </p:pic>
      <p:pic>
        <p:nvPicPr>
          <p:cNvPr id="9" name="Picture 8" descr="A close up of a person's skin&#10;&#10;Description automatically generated with low confidence">
            <a:extLst>
              <a:ext uri="{FF2B5EF4-FFF2-40B4-BE49-F238E27FC236}">
                <a16:creationId xmlns:a16="http://schemas.microsoft.com/office/drawing/2014/main" id="{B72C6B2A-62EB-F049-AC6A-ECD965C52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29" y="1685247"/>
            <a:ext cx="5464444" cy="40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App Creation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Convolutional Neural Network Model 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Binary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Multiclass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Docker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3909440"/>
            <a:ext cx="1620000" cy="360000"/>
          </a:xfrm>
        </p:spPr>
        <p:txBody>
          <a:bodyPr rtlCol="0"/>
          <a:lstStyle/>
          <a:p>
            <a:pPr rtl="0"/>
            <a:r>
              <a:rPr lang="en-GB" dirty="0"/>
              <a:t>Transfer Learning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78157" y="4471987"/>
            <a:ext cx="1620000" cy="720000"/>
          </a:xfrm>
        </p:spPr>
        <p:txBody>
          <a:bodyPr rtlCol="0"/>
          <a:lstStyle/>
          <a:p>
            <a:r>
              <a:rPr lang="en-GB" dirty="0"/>
              <a:t>Reusing or transferring information from a model’s learned tasks for the learning of new tasks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GB" dirty="0"/>
              <a:t>Accuracy*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471987"/>
            <a:ext cx="1620000" cy="720000"/>
          </a:xfrm>
        </p:spPr>
        <p:txBody>
          <a:bodyPr rtlCol="0"/>
          <a:lstStyle/>
          <a:p>
            <a:pPr rtl="0"/>
            <a:r>
              <a:rPr lang="en-GB" dirty="0"/>
              <a:t>Binary = 90% accuracy</a:t>
            </a:r>
          </a:p>
          <a:p>
            <a:pPr rtl="0"/>
            <a:r>
              <a:rPr lang="en-GB" dirty="0"/>
              <a:t>Multiclass = 69% accuracy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2098" y="135743"/>
            <a:ext cx="5549901" cy="6584950"/>
          </a:xfrm>
        </p:spPr>
      </p:pic>
      <p:sp>
        <p:nvSpPr>
          <p:cNvPr id="17" name="Rectangle 16" title="Overlay Graphic">
            <a:extLst>
              <a:ext uri="{FF2B5EF4-FFF2-40B4-BE49-F238E27FC236}">
                <a16:creationId xmlns:a16="http://schemas.microsoft.com/office/drawing/2014/main" id="{C2754AEE-CBBA-41D9-960E-3119BC1B8D1B}"/>
              </a:ext>
            </a:extLst>
          </p:cNvPr>
          <p:cNvSpPr/>
          <p:nvPr/>
        </p:nvSpPr>
        <p:spPr bwMode="invGray">
          <a:xfrm rot="5400000">
            <a:off x="7770812" y="2300288"/>
            <a:ext cx="3292475" cy="5549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24377" y="4331432"/>
            <a:ext cx="3863221" cy="1294711"/>
          </a:xfrm>
        </p:spPr>
        <p:txBody>
          <a:bodyPr rtlCol="0"/>
          <a:lstStyle/>
          <a:p>
            <a:pPr rtl="0"/>
            <a:r>
              <a:rPr lang="en-GB" dirty="0"/>
              <a:t>Models &amp; Predictions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52F5D-03B1-FB4C-B830-9B7B87863696}"/>
              </a:ext>
            </a:extLst>
          </p:cNvPr>
          <p:cNvSpPr txBox="1"/>
          <p:nvPr/>
        </p:nvSpPr>
        <p:spPr>
          <a:xfrm>
            <a:off x="0" y="635136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* MVP first tests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45DA7-307B-4A4E-8299-3FF037741C25}"/>
              </a:ext>
            </a:extLst>
          </p:cNvPr>
          <p:cNvSpPr txBox="1"/>
          <p:nvPr/>
        </p:nvSpPr>
        <p:spPr bwMode="black">
          <a:xfrm>
            <a:off x="8602576" y="268585"/>
            <a:ext cx="2325317" cy="51037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sz="3200" b="1" spc="-150" dirty="0">
                <a:solidFill>
                  <a:schemeClr val="accent1">
                    <a:lumMod val="50000"/>
                  </a:schemeClr>
                </a:solidFill>
              </a:rPr>
              <a:t>JAGRAMABI </a:t>
            </a:r>
            <a:r>
              <a:rPr lang="en-GB" sz="1500" b="0" spc="0" dirty="0" err="1">
                <a:solidFill>
                  <a:schemeClr val="accent1">
                    <a:lumMod val="50000"/>
                  </a:schemeClr>
                </a:solidFill>
              </a:rPr>
              <a:t>Pharmadaticals</a:t>
            </a:r>
            <a:endParaRPr lang="en-GB" sz="1500" b="0" spc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581_TF89652269" id="{A93231F3-46E1-403B-B8BD-F00BC62A2593}" vid="{846314B2-B22B-46D8-B8E5-42727A6B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449</Words>
  <Application>Microsoft Macintosh PowerPoint</Application>
  <PresentationFormat>Widescreen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Office Theme</vt:lpstr>
      <vt:lpstr>Cancerous Lesion Detection</vt:lpstr>
      <vt:lpstr>The Mission</vt:lpstr>
      <vt:lpstr>TABLE OF CONTENT</vt:lpstr>
      <vt:lpstr>Workflow</vt:lpstr>
      <vt:lpstr>Exploring the Data</vt:lpstr>
      <vt:lpstr>Exploring the Data</vt:lpstr>
      <vt:lpstr>Pre-process &amp; data augmentation</vt:lpstr>
      <vt:lpstr>Hair Removal e.g.</vt:lpstr>
      <vt:lpstr>Models &amp; Predictions</vt:lpstr>
      <vt:lpstr>LIVE DEMO</vt:lpstr>
      <vt:lpstr>Ongoing Improvements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Cancerous Lesion Detection</dc:title>
  <dc:creator>Bregje Vancoppenolle</dc:creator>
  <cp:lastModifiedBy>Bregje Vancoppenolle</cp:lastModifiedBy>
  <cp:revision>6</cp:revision>
  <dcterms:created xsi:type="dcterms:W3CDTF">2021-09-23T09:52:29Z</dcterms:created>
  <dcterms:modified xsi:type="dcterms:W3CDTF">2021-09-24T07:34:06Z</dcterms:modified>
</cp:coreProperties>
</file>