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59" r:id="rId7"/>
    <p:sldId id="270" r:id="rId8"/>
    <p:sldId id="265" r:id="rId9"/>
    <p:sldId id="260" r:id="rId10"/>
    <p:sldId id="262" r:id="rId11"/>
    <p:sldId id="268" r:id="rId12"/>
    <p:sldId id="271" r:id="rId13"/>
    <p:sldId id="272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5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4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64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23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43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3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7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4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43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9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5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DDEB-C9DC-4EEE-822A-CE3578B1D003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DDBB-F64C-4538-A645-C2BBF55BEE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42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Reverse Engineering Interactive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Defeating encrypted malware payloads with program analysis</a:t>
            </a:r>
          </a:p>
          <a:p>
            <a:endParaRPr lang="en-AU" dirty="0"/>
          </a:p>
          <a:p>
            <a:r>
              <a:rPr lang="en-AU" dirty="0" smtClean="0"/>
              <a:t>By Brad Morgan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9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Disassembly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does the following do?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89" y="2604523"/>
            <a:ext cx="9859421" cy="7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Program Analysis 101 </a:t>
            </a:r>
          </a:p>
          <a:p>
            <a:pPr lvl="1"/>
            <a:r>
              <a:rPr lang="en-AU" dirty="0" smtClean="0"/>
              <a:t>Static vs dynamic analysis</a:t>
            </a:r>
          </a:p>
          <a:p>
            <a:pPr lvl="1"/>
            <a:r>
              <a:rPr lang="en-AU" dirty="0" smtClean="0"/>
              <a:t>Introduction to assembly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Introduction to GDB</a:t>
            </a:r>
          </a:p>
          <a:p>
            <a:endParaRPr lang="en-AU" dirty="0" smtClean="0"/>
          </a:p>
          <a:p>
            <a:r>
              <a:rPr lang="en-AU" dirty="0" smtClean="0"/>
              <a:t>Worked Example</a:t>
            </a:r>
          </a:p>
          <a:p>
            <a:pPr lvl="1"/>
            <a:r>
              <a:rPr lang="en-AU" dirty="0" smtClean="0"/>
              <a:t>Initial assumptions</a:t>
            </a:r>
          </a:p>
          <a:p>
            <a:pPr lvl="1"/>
            <a:r>
              <a:rPr lang="en-AU" dirty="0" smtClean="0"/>
              <a:t>Finding the payload</a:t>
            </a:r>
          </a:p>
          <a:p>
            <a:pPr lvl="1"/>
            <a:r>
              <a:rPr lang="en-AU" dirty="0" smtClean="0"/>
              <a:t>Confirmation</a:t>
            </a:r>
          </a:p>
          <a:p>
            <a:pPr lvl="1"/>
            <a:endParaRPr lang="en-AU" dirty="0"/>
          </a:p>
          <a:p>
            <a:r>
              <a:rPr lang="en-AU" dirty="0" smtClean="0"/>
              <a:t>Challenges (if time allows)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6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GNU Debugger (GDB)</a:t>
            </a:r>
            <a:endParaRPr lang="en-A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Command line debugger</a:t>
            </a:r>
          </a:p>
          <a:p>
            <a:endParaRPr lang="en-AU" dirty="0" smtClean="0"/>
          </a:p>
          <a:p>
            <a:r>
              <a:rPr lang="en-AU" dirty="0" smtClean="0"/>
              <a:t>A bit difficult to use, but has many plugins</a:t>
            </a:r>
          </a:p>
          <a:p>
            <a:endParaRPr lang="en-AU" dirty="0" smtClean="0"/>
          </a:p>
          <a:p>
            <a:r>
              <a:rPr lang="en-AU" dirty="0" smtClean="0"/>
              <a:t>If you can handle this, then you can handle GUI debuggers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52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GNU Debugger (GDB)</a:t>
            </a:r>
            <a:endParaRPr lang="en-AU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51848"/>
              </p:ext>
            </p:extLst>
          </p:nvPr>
        </p:nvGraphicFramePr>
        <p:xfrm>
          <a:off x="907598" y="1744755"/>
          <a:ext cx="10163648" cy="40769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824">
                  <a:extLst>
                    <a:ext uri="{9D8B030D-6E8A-4147-A177-3AD203B41FA5}">
                      <a16:colId xmlns:a16="http://schemas.microsoft.com/office/drawing/2014/main" val="48147892"/>
                    </a:ext>
                  </a:extLst>
                </a:gridCol>
                <a:gridCol w="5081824">
                  <a:extLst>
                    <a:ext uri="{9D8B030D-6E8A-4147-A177-3AD203B41FA5}">
                      <a16:colId xmlns:a16="http://schemas.microsoft.com/office/drawing/2014/main" val="3711971183"/>
                    </a:ext>
                  </a:extLst>
                </a:gridCol>
              </a:tblGrid>
              <a:tr h="463716">
                <a:tc>
                  <a:txBody>
                    <a:bodyPr/>
                    <a:lstStyle/>
                    <a:p>
                      <a:pPr algn="ctr"/>
                      <a:r>
                        <a:rPr lang="en-AU" sz="2300" dirty="0" smtClean="0"/>
                        <a:t>GDB</a:t>
                      </a:r>
                      <a:r>
                        <a:rPr lang="en-AU" sz="2300" baseline="0" dirty="0" smtClean="0"/>
                        <a:t> Command</a:t>
                      </a:r>
                      <a:endParaRPr lang="en-AU" sz="2300" dirty="0"/>
                    </a:p>
                  </a:txBody>
                  <a:tcPr marL="114341" marR="114341" marT="57171" marB="57171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Description</a:t>
                      </a:r>
                      <a:endParaRPr lang="en-AU" sz="2300" dirty="0"/>
                    </a:p>
                  </a:txBody>
                  <a:tcPr marL="114341" marR="114341" marT="57171" marB="57171"/>
                </a:tc>
                <a:extLst>
                  <a:ext uri="{0D108BD9-81ED-4DB2-BD59-A6C34878D82A}">
                    <a16:rowId xmlns:a16="http://schemas.microsoft.com/office/drawing/2014/main" val="92333654"/>
                  </a:ext>
                </a:extLst>
              </a:tr>
              <a:tr h="800387">
                <a:tc>
                  <a:txBody>
                    <a:bodyPr/>
                    <a:lstStyle/>
                    <a:p>
                      <a:r>
                        <a:rPr lang="en-AU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 </a:t>
                      </a:r>
                    </a:p>
                    <a:p>
                      <a:r>
                        <a:rPr lang="en-AU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 $param1 </a:t>
                      </a:r>
                      <a:r>
                        <a:rPr lang="en-AU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$param2</a:t>
                      </a:r>
                      <a:endParaRPr lang="en-AU" sz="23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4341" marR="114341" marT="57171" marB="57171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Runs</a:t>
                      </a:r>
                      <a:r>
                        <a:rPr lang="en-AU" sz="2300" baseline="0" dirty="0" smtClean="0"/>
                        <a:t> program with arguments for that program</a:t>
                      </a:r>
                      <a:endParaRPr lang="en-AU" sz="2300" dirty="0"/>
                    </a:p>
                  </a:txBody>
                  <a:tcPr marL="114341" marR="114341" marT="57171" marB="57171"/>
                </a:tc>
                <a:extLst>
                  <a:ext uri="{0D108BD9-81ED-4DB2-BD59-A6C34878D82A}">
                    <a16:rowId xmlns:a16="http://schemas.microsoft.com/office/drawing/2014/main" val="753801630"/>
                  </a:ext>
                </a:extLst>
              </a:tr>
              <a:tr h="800387">
                <a:tc>
                  <a:txBody>
                    <a:bodyPr/>
                    <a:lstStyle/>
                    <a:p>
                      <a:r>
                        <a:rPr lang="en-AU" sz="23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0x002020</a:t>
                      </a:r>
                    </a:p>
                    <a:p>
                      <a:r>
                        <a:rPr lang="en-AU" sz="23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n-AU" sz="23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4341" marR="114341" marT="57171" marB="57171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Breakpoint, pause</a:t>
                      </a:r>
                      <a:r>
                        <a:rPr lang="en-AU" sz="2300" baseline="0" dirty="0" smtClean="0"/>
                        <a:t> </a:t>
                      </a:r>
                      <a:r>
                        <a:rPr lang="en-AU" sz="2300" baseline="0" dirty="0" smtClean="0"/>
                        <a:t>execution after reaching an instruction or a function</a:t>
                      </a:r>
                      <a:endParaRPr lang="en-AU" sz="2300" dirty="0"/>
                    </a:p>
                  </a:txBody>
                  <a:tcPr marL="114341" marR="114341" marT="57171" marB="57171"/>
                </a:tc>
                <a:extLst>
                  <a:ext uri="{0D108BD9-81ED-4DB2-BD59-A6C34878D82A}">
                    <a16:rowId xmlns:a16="http://schemas.microsoft.com/office/drawing/2014/main" val="1575630382"/>
                  </a:ext>
                </a:extLst>
              </a:tr>
              <a:tr h="463716">
                <a:tc>
                  <a:txBody>
                    <a:bodyPr/>
                    <a:lstStyle/>
                    <a:p>
                      <a:r>
                        <a:rPr lang="en-AU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  <a:p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 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</a:t>
                      </a:r>
                      <a:endParaRPr lang="en-AU" sz="2300" b="1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 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$</a:t>
                      </a:r>
                      <a:r>
                        <a:rPr lang="en-AU" sz="23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reg_name</a:t>
                      </a:r>
                      <a:endParaRPr lang="en-AU" sz="23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4341" marR="114341" marT="57171" marB="57171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Show all registers or specific register</a:t>
                      </a:r>
                      <a:endParaRPr lang="en-AU" sz="2300" dirty="0"/>
                    </a:p>
                  </a:txBody>
                  <a:tcPr marL="114341" marR="114341" marT="57171" marB="57171"/>
                </a:tc>
                <a:extLst>
                  <a:ext uri="{0D108BD9-81ED-4DB2-BD59-A6C34878D82A}">
                    <a16:rowId xmlns:a16="http://schemas.microsoft.com/office/drawing/2014/main" val="2045877970"/>
                  </a:ext>
                </a:extLst>
              </a:tr>
              <a:tr h="463716">
                <a:tc>
                  <a:txBody>
                    <a:bodyPr/>
                    <a:lstStyle/>
                    <a:p>
                      <a:r>
                        <a:rPr lang="en-AU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AU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/$</a:t>
                      </a:r>
                      <a:r>
                        <a:rPr lang="en-AU" sz="23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AU" sz="23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</a:t>
                      </a:r>
                      <a:endParaRPr lang="en-AU" sz="2300" b="1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3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AU" sz="23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*0x002020</a:t>
                      </a:r>
                    </a:p>
                  </a:txBody>
                  <a:tcPr marL="114341" marR="114341" marT="57171" marB="57171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Read mem</a:t>
                      </a:r>
                      <a:r>
                        <a:rPr lang="en-AU" sz="2300" baseline="0" dirty="0" smtClean="0"/>
                        <a:t>ory </a:t>
                      </a:r>
                      <a:r>
                        <a:rPr lang="en-AU" sz="2300" baseline="0" dirty="0" smtClean="0"/>
                        <a:t>at address </a:t>
                      </a:r>
                      <a:endParaRPr lang="en-AU" sz="2300" dirty="0"/>
                    </a:p>
                  </a:txBody>
                  <a:tcPr marL="114341" marR="114341" marT="57171" marB="57171"/>
                </a:tc>
                <a:extLst>
                  <a:ext uri="{0D108BD9-81ED-4DB2-BD59-A6C34878D82A}">
                    <a16:rowId xmlns:a16="http://schemas.microsoft.com/office/drawing/2014/main" val="362156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Program Analysis 101 </a:t>
            </a:r>
          </a:p>
          <a:p>
            <a:pPr lvl="1"/>
            <a:r>
              <a:rPr lang="en-AU" dirty="0" smtClean="0"/>
              <a:t>Static vs dynamic analysis</a:t>
            </a:r>
          </a:p>
          <a:p>
            <a:pPr lvl="1"/>
            <a:r>
              <a:rPr lang="en-AU" dirty="0" smtClean="0"/>
              <a:t>Introduction to assembly</a:t>
            </a:r>
          </a:p>
          <a:p>
            <a:pPr lvl="1"/>
            <a:r>
              <a:rPr lang="en-AU" dirty="0" smtClean="0"/>
              <a:t>Introduction to GDB</a:t>
            </a:r>
          </a:p>
          <a:p>
            <a:endParaRPr lang="en-AU" dirty="0" smtClean="0"/>
          </a:p>
          <a:p>
            <a:r>
              <a:rPr lang="en-AU" dirty="0" smtClean="0"/>
              <a:t>Worked Example</a:t>
            </a:r>
          </a:p>
          <a:p>
            <a:pPr lvl="1"/>
            <a:r>
              <a:rPr lang="en-AU" dirty="0" smtClean="0"/>
              <a:t>Initial assumptions</a:t>
            </a:r>
          </a:p>
          <a:p>
            <a:pPr lvl="1"/>
            <a:r>
              <a:rPr lang="en-AU" dirty="0" smtClean="0"/>
              <a:t>Finding the payload</a:t>
            </a:r>
          </a:p>
          <a:p>
            <a:pPr lvl="1"/>
            <a:r>
              <a:rPr lang="en-AU" dirty="0" smtClean="0"/>
              <a:t>Confirmation</a:t>
            </a:r>
          </a:p>
          <a:p>
            <a:pPr lvl="1"/>
            <a:endParaRPr lang="en-AU" dirty="0"/>
          </a:p>
          <a:p>
            <a:r>
              <a:rPr lang="en-AU" b="1" dirty="0" smtClean="0">
                <a:solidFill>
                  <a:srgbClr val="FF0000"/>
                </a:solidFill>
              </a:rPr>
              <a:t>Challenges (if time allows)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Challenge 1</a:t>
            </a:r>
          </a:p>
          <a:p>
            <a:pPr lvl="1"/>
            <a:r>
              <a:rPr lang="en-AU" dirty="0" smtClean="0"/>
              <a:t>Can you retrieve the payload without executing/debugging the program?</a:t>
            </a:r>
          </a:p>
          <a:p>
            <a:pPr lvl="1"/>
            <a:r>
              <a:rPr lang="en-AU" dirty="0" smtClean="0"/>
              <a:t>Hint: Running the </a:t>
            </a:r>
            <a:r>
              <a:rPr lang="en-AU" b="1" dirty="0" smtClean="0"/>
              <a:t>entire</a:t>
            </a:r>
            <a:r>
              <a:rPr lang="en-AU" dirty="0" smtClean="0"/>
              <a:t> program could be dangerous…</a:t>
            </a:r>
          </a:p>
          <a:p>
            <a:pPr lvl="1"/>
            <a:endParaRPr lang="en-AU" dirty="0"/>
          </a:p>
          <a:p>
            <a:r>
              <a:rPr lang="en-AU" dirty="0" smtClean="0"/>
              <a:t>Challenge 2</a:t>
            </a:r>
          </a:p>
          <a:p>
            <a:pPr lvl="1"/>
            <a:r>
              <a:rPr lang="en-AU" dirty="0" smtClean="0"/>
              <a:t>What method is being used to decrypt the payload on the fly?</a:t>
            </a:r>
          </a:p>
          <a:p>
            <a:pPr lvl="1"/>
            <a:r>
              <a:rPr lang="en-AU" dirty="0" smtClean="0"/>
              <a:t>Hint: Are there any clues in the disassembly?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837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Program Analysis 101 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Static vs dynamic analysis</a:t>
            </a:r>
          </a:p>
          <a:p>
            <a:pPr lvl="1"/>
            <a:r>
              <a:rPr lang="en-AU" dirty="0" smtClean="0"/>
              <a:t>Introduction to assembly</a:t>
            </a:r>
          </a:p>
          <a:p>
            <a:pPr lvl="1"/>
            <a:r>
              <a:rPr lang="en-AU" dirty="0" smtClean="0"/>
              <a:t>Introduction to GDB</a:t>
            </a:r>
          </a:p>
          <a:p>
            <a:endParaRPr lang="en-AU" dirty="0" smtClean="0"/>
          </a:p>
          <a:p>
            <a:r>
              <a:rPr lang="en-AU" dirty="0" smtClean="0"/>
              <a:t>Worked Example</a:t>
            </a:r>
          </a:p>
          <a:p>
            <a:pPr lvl="1"/>
            <a:r>
              <a:rPr lang="en-AU" dirty="0" smtClean="0"/>
              <a:t>Initial assumptions</a:t>
            </a:r>
          </a:p>
          <a:p>
            <a:pPr lvl="1"/>
            <a:r>
              <a:rPr lang="en-AU" dirty="0" smtClean="0"/>
              <a:t>Finding the payload</a:t>
            </a:r>
          </a:p>
          <a:p>
            <a:pPr lvl="1"/>
            <a:r>
              <a:rPr lang="en-AU" dirty="0" smtClean="0"/>
              <a:t>Confirmation</a:t>
            </a:r>
          </a:p>
          <a:p>
            <a:pPr lvl="1"/>
            <a:endParaRPr lang="en-AU" dirty="0"/>
          </a:p>
          <a:p>
            <a:r>
              <a:rPr lang="en-AU" dirty="0" smtClean="0"/>
              <a:t>Challenges (if time allows)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95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Program Analysis 101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Static Analysis</a:t>
            </a:r>
          </a:p>
          <a:p>
            <a:pPr lvl="1"/>
            <a:r>
              <a:rPr lang="en-AU" dirty="0" smtClean="0"/>
              <a:t>Analysing a program without execution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Investigating the provided code 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Looking at the structure/makeup of the binary file</a:t>
            </a:r>
          </a:p>
          <a:p>
            <a:pPr lvl="1"/>
            <a:endParaRPr lang="en-AU" dirty="0" smtClean="0"/>
          </a:p>
          <a:p>
            <a:pPr lvl="1"/>
            <a:r>
              <a:rPr lang="en-AU" i="1" dirty="0" smtClean="0"/>
              <a:t>E.g. IDA, Ghidra, Binary Ninja, </a:t>
            </a:r>
            <a:r>
              <a:rPr lang="en-AU" i="1" dirty="0" err="1" smtClean="0"/>
              <a:t>objdump</a:t>
            </a:r>
            <a:r>
              <a:rPr lang="en-AU" i="1" dirty="0" smtClean="0"/>
              <a:t> (quick and easy)</a:t>
            </a:r>
            <a:endParaRPr lang="en-AU" i="1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7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Program Analysis 101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Dynamic Analysis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Process of analysing a program by actually running it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Commonly carried out in a debugger</a:t>
            </a:r>
          </a:p>
          <a:p>
            <a:pPr lvl="1"/>
            <a:endParaRPr lang="en-AU" dirty="0" smtClean="0"/>
          </a:p>
          <a:p>
            <a:pPr lvl="1"/>
            <a:r>
              <a:rPr lang="en-AU" i="1" dirty="0" smtClean="0"/>
              <a:t>E.g. </a:t>
            </a:r>
            <a:r>
              <a:rPr lang="en-AU" i="1" dirty="0" err="1" smtClean="0"/>
              <a:t>WinDBG</a:t>
            </a:r>
            <a:r>
              <a:rPr lang="en-AU" i="1" dirty="0" smtClean="0"/>
              <a:t>, GDB, Binary Ninja (with debug plugin)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41330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Program Analysis 101 </a:t>
            </a:r>
          </a:p>
          <a:p>
            <a:pPr lvl="1"/>
            <a:r>
              <a:rPr lang="en-AU" dirty="0" smtClean="0"/>
              <a:t>Static vs dynamic analysis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Introduction to assembly</a:t>
            </a:r>
          </a:p>
          <a:p>
            <a:pPr lvl="1"/>
            <a:r>
              <a:rPr lang="en-AU" dirty="0" smtClean="0"/>
              <a:t>Introduction to GDB</a:t>
            </a:r>
          </a:p>
          <a:p>
            <a:endParaRPr lang="en-AU" dirty="0" smtClean="0"/>
          </a:p>
          <a:p>
            <a:r>
              <a:rPr lang="en-AU" dirty="0" smtClean="0"/>
              <a:t>Worked Example</a:t>
            </a:r>
          </a:p>
          <a:p>
            <a:pPr lvl="1"/>
            <a:r>
              <a:rPr lang="en-AU" dirty="0" smtClean="0"/>
              <a:t>Initial assumptions</a:t>
            </a:r>
          </a:p>
          <a:p>
            <a:pPr lvl="1"/>
            <a:r>
              <a:rPr lang="en-AU" dirty="0" smtClean="0"/>
              <a:t>Finding the payload</a:t>
            </a:r>
          </a:p>
          <a:p>
            <a:pPr lvl="1"/>
            <a:r>
              <a:rPr lang="en-AU" dirty="0" smtClean="0"/>
              <a:t>Confirmation</a:t>
            </a:r>
          </a:p>
          <a:p>
            <a:pPr lvl="1"/>
            <a:endParaRPr lang="en-AU" dirty="0"/>
          </a:p>
          <a:p>
            <a:r>
              <a:rPr lang="en-AU" dirty="0" smtClean="0"/>
              <a:t>Challenges (if time allows)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39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Assembly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Assembly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 smtClean="0"/>
              <a:t>Symbolic representation of an instruction set (e.g. x86, x86_64, ARM)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Direct correspondence between human readable symbols and binary machine code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E.g. NASM compiler for x86 and x86_64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88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Assembly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Instructions: </a:t>
            </a:r>
            <a:r>
              <a:rPr lang="en-AU" dirty="0" err="1" smtClean="0"/>
              <a:t>mov</a:t>
            </a:r>
            <a:r>
              <a:rPr lang="en-AU" dirty="0" smtClean="0"/>
              <a:t>, mul, add, </a:t>
            </a:r>
            <a:r>
              <a:rPr lang="en-AU" dirty="0" err="1" smtClean="0"/>
              <a:t>inc</a:t>
            </a:r>
            <a:r>
              <a:rPr lang="en-AU" dirty="0" smtClean="0"/>
              <a:t>, </a:t>
            </a:r>
            <a:r>
              <a:rPr lang="en-AU" dirty="0" err="1" smtClean="0"/>
              <a:t>shr</a:t>
            </a:r>
            <a:r>
              <a:rPr lang="en-AU" dirty="0" smtClean="0"/>
              <a:t>, </a:t>
            </a:r>
            <a:r>
              <a:rPr lang="en-AU" dirty="0" err="1" smtClean="0"/>
              <a:t>shl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Registers: </a:t>
            </a:r>
            <a:r>
              <a:rPr lang="en-AU" dirty="0" err="1" smtClean="0"/>
              <a:t>rax</a:t>
            </a:r>
            <a:r>
              <a:rPr lang="en-AU" dirty="0" smtClean="0"/>
              <a:t>, </a:t>
            </a:r>
            <a:r>
              <a:rPr lang="en-AU" dirty="0" err="1" smtClean="0"/>
              <a:t>rbx</a:t>
            </a:r>
            <a:r>
              <a:rPr lang="en-AU" dirty="0" smtClean="0"/>
              <a:t>, </a:t>
            </a:r>
            <a:r>
              <a:rPr lang="en-AU" dirty="0" err="1" smtClean="0"/>
              <a:t>rcx</a:t>
            </a:r>
            <a:r>
              <a:rPr lang="en-AU" dirty="0" smtClean="0"/>
              <a:t>, </a:t>
            </a:r>
            <a:r>
              <a:rPr lang="en-AU" dirty="0" err="1" smtClean="0"/>
              <a:t>rdx</a:t>
            </a:r>
            <a:r>
              <a:rPr lang="en-AU" dirty="0" smtClean="0"/>
              <a:t>, rip, </a:t>
            </a:r>
            <a:r>
              <a:rPr lang="en-AU" dirty="0" err="1" smtClean="0"/>
              <a:t>rbp</a:t>
            </a:r>
            <a:r>
              <a:rPr lang="en-AU" dirty="0" smtClean="0"/>
              <a:t>, r8…r15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Memory references: [rbp-0x14]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Constant values: 0x40 | 0xf0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3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Disassembly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Disassembly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Reverse machine code as human readable assembly 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E.g. </a:t>
            </a:r>
            <a:r>
              <a:rPr lang="en-AU" dirty="0" err="1" smtClean="0"/>
              <a:t>objdump</a:t>
            </a:r>
            <a:r>
              <a:rPr lang="en-AU" dirty="0" smtClean="0"/>
              <a:t> -d </a:t>
            </a:r>
          </a:p>
          <a:p>
            <a:pPr lvl="1"/>
            <a:endParaRPr lang="en-AU" dirty="0" smtClean="0"/>
          </a:p>
          <a:p>
            <a:pPr lvl="1"/>
            <a:r>
              <a:rPr lang="en-AU" b="1" dirty="0" smtClean="0"/>
              <a:t>We care about this for reverse engineering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81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4128"/>
          <a:stretch/>
        </p:blipFill>
        <p:spPr>
          <a:xfrm>
            <a:off x="578729" y="3665335"/>
            <a:ext cx="11175957" cy="514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Disassembly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E.g. </a:t>
            </a:r>
            <a:r>
              <a:rPr lang="en-AU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objdump</a:t>
            </a:r>
            <a:r>
              <a:rPr lang="en-AU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–M intel -d $program</a:t>
            </a:r>
          </a:p>
          <a:p>
            <a:pPr lvl="1"/>
            <a:r>
              <a:rPr lang="en-AU" dirty="0" smtClean="0"/>
              <a:t>Note: Not all disassembly is the same</a:t>
            </a:r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78728" y="3669436"/>
            <a:ext cx="1245738" cy="5007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A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Instruction offset</a:t>
            </a:r>
            <a:endParaRPr lang="en-A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6230" y="3665335"/>
            <a:ext cx="2618825" cy="5007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A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Raw machine code</a:t>
            </a:r>
            <a:endParaRPr lang="en-A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9414" y="3664402"/>
            <a:ext cx="1213732" cy="5007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A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9387" y="3664402"/>
            <a:ext cx="728054" cy="5007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A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DST</a:t>
            </a:r>
            <a:endParaRPr lang="en-A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38783" y="3664402"/>
            <a:ext cx="1015902" cy="5007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A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SRC</a:t>
            </a:r>
            <a:endParaRPr lang="en-A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 flipH="1">
            <a:off x="10263338" y="3253262"/>
            <a:ext cx="1156101" cy="396822"/>
          </a:xfrm>
          <a:prstGeom prst="uturnArrow">
            <a:avLst>
              <a:gd name="adj1" fmla="val 12210"/>
              <a:gd name="adj2" fmla="val 20069"/>
              <a:gd name="adj3" fmla="val 25000"/>
              <a:gd name="adj4" fmla="val 0"/>
              <a:gd name="adj5" fmla="val 825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468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Office Theme</vt:lpstr>
      <vt:lpstr>Reverse Engineering Interactive Workshop</vt:lpstr>
      <vt:lpstr>Agenda</vt:lpstr>
      <vt:lpstr>Program Analysis 101</vt:lpstr>
      <vt:lpstr>Program Analysis 101</vt:lpstr>
      <vt:lpstr>Agenda</vt:lpstr>
      <vt:lpstr>Assembly</vt:lpstr>
      <vt:lpstr>Assembly</vt:lpstr>
      <vt:lpstr>Disassembly</vt:lpstr>
      <vt:lpstr>Disassembly</vt:lpstr>
      <vt:lpstr>Disassembly</vt:lpstr>
      <vt:lpstr>Agenda</vt:lpstr>
      <vt:lpstr>GNU Debugger (GDB)</vt:lpstr>
      <vt:lpstr>GNU Debugger (GDB)</vt:lpstr>
      <vt:lpstr>Agenda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</dc:creator>
  <cp:lastModifiedBy>Brad</cp:lastModifiedBy>
  <cp:revision>78</cp:revision>
  <dcterms:created xsi:type="dcterms:W3CDTF">2022-05-25T03:09:40Z</dcterms:created>
  <dcterms:modified xsi:type="dcterms:W3CDTF">2022-05-25T10:23:40Z</dcterms:modified>
</cp:coreProperties>
</file>