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media/image6.bin" ContentType="image/x-emf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4" r:id="rId5"/>
    <p:sldId id="265" r:id="rId6"/>
    <p:sldId id="274" r:id="rId7"/>
    <p:sldId id="261" r:id="rId8"/>
    <p:sldId id="266" r:id="rId9"/>
    <p:sldId id="275" r:id="rId10"/>
    <p:sldId id="276" r:id="rId11"/>
    <p:sldId id="259" r:id="rId12"/>
    <p:sldId id="270" r:id="rId13"/>
    <p:sldId id="26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357"/>
    <a:srgbClr val="80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6FB3-C109-4703-AC04-1583329D09BA}" type="datetimeFigureOut">
              <a:rPr lang="en-ZA" smtClean="0"/>
              <a:t>2024/08/06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752E-BB25-4A52-ACD7-4BCFA4960E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1078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410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478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B7760CEC-F44E-48BB-82EA-3BACC3ED663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800" i="1">
                <a:solidFill>
                  <a:srgbClr val="545859"/>
                </a:solidFill>
              </a:defRPr>
            </a:lvl1pPr>
            <a:lvl2pPr marL="0" indent="0" algn="l">
              <a:buFont typeface="Arial" panose="020B0604020202020204" pitchFamily="34" charset="0"/>
              <a:buChar char="​"/>
              <a:defRPr sz="800"/>
            </a:lvl2pPr>
            <a:lvl3pPr marL="0" indent="0" algn="l">
              <a:buFont typeface="Arial" panose="020B0604020202020204" pitchFamily="34" charset="0"/>
              <a:buChar char="​"/>
              <a:defRPr sz="800"/>
            </a:lvl3pPr>
            <a:lvl4pPr marL="0" indent="0" algn="l">
              <a:buFont typeface="Arial" panose="020B0604020202020204" pitchFamily="34" charset="0"/>
              <a:buChar char="​"/>
              <a:defRPr sz="800"/>
            </a:lvl4pPr>
            <a:lvl5pPr marL="0" indent="0" algn="l">
              <a:buFont typeface="Arial" panose="020B0604020202020204" pitchFamily="34" charset="0"/>
              <a:buChar char="​"/>
              <a:defRPr sz="800"/>
            </a:lvl5pPr>
            <a:lvl6pPr marL="0" indent="0" algn="l">
              <a:buFont typeface="Arial" panose="020B0604020202020204" pitchFamily="34" charset="0"/>
              <a:buChar char="​"/>
              <a:defRPr sz="800"/>
            </a:lvl6pPr>
            <a:lvl7pPr marL="0" indent="0" algn="l">
              <a:buFont typeface="Arial" panose="020B0604020202020204" pitchFamily="34" charset="0"/>
              <a:buChar char="​"/>
              <a:defRPr sz="800"/>
            </a:lvl7pPr>
            <a:lvl8pPr marL="0" indent="0" algn="l">
              <a:buFont typeface="Arial" panose="020B0604020202020204" pitchFamily="34" charset="0"/>
              <a:buChar char="​"/>
              <a:defRPr sz="800"/>
            </a:lvl8pPr>
            <a:lvl9pPr marL="0" indent="0" algn="l">
              <a:buFont typeface="Arial" panose="020B0604020202020204" pitchFamily="34" charset="0"/>
              <a:buChar char="​"/>
              <a:defRPr sz="800"/>
            </a:lvl9pPr>
          </a:lstStyle>
          <a:p>
            <a:r>
              <a:rPr lang="en-GB" dirty="0"/>
              <a:t>Click to add 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2E9D8-243A-43CF-853E-50C27FD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C49C12-383D-468E-AA2D-9121572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77DCE-4538-484C-A26C-2C0A8F28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1E8AA1-F810-2E54-094C-0CE43BD4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254" y="101657"/>
            <a:ext cx="11041200" cy="460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FE1C9B99-D3EF-3D0D-FCA5-EB8CC380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314" y="425657"/>
            <a:ext cx="12061372" cy="46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note">
            <a:extLst>
              <a:ext uri="{FF2B5EF4-FFF2-40B4-BE49-F238E27FC236}">
                <a16:creationId xmlns:a16="http://schemas.microsoft.com/office/drawing/2014/main" id="{C2EEB9EA-C355-4ABE-92DA-38C8B92EB55C}"/>
              </a:ext>
            </a:extLst>
          </p:cNvPr>
          <p:cNvSpPr>
            <a:spLocks noGrp="1"/>
          </p:cNvSpPr>
          <p:nvPr>
            <p:ph type="body" sz="quarter" idx="23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5pPr>
            <a:lvl6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7pPr>
            <a:lvl8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Click to add note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E4621-8D7A-4671-BACE-5BF6111EB4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0E0CB-5F0D-4F26-BC2F-033B07AFC4C7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D5838-FBFA-467A-8E56-F786B513F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57CE-DB07-49DF-BCD6-2DDC1E447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Relationship Id="rId22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727202"/>
            <a:ext cx="11041200" cy="4265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Highlight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1" y="6469200"/>
            <a:ext cx="188748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8EF10DD7-2389-4DF9-BFC9-46E5AD07346D}" type="datetime1">
              <a:rPr lang="en-US" smtClean="0"/>
              <a:t>8/6/2024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6101" y="6469200"/>
            <a:ext cx="377653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1688" y="6469200"/>
            <a:ext cx="65551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guide" hidden="1">
            <a:extLst>
              <a:ext uri="{FF2B5EF4-FFF2-40B4-BE49-F238E27FC236}">
                <a16:creationId xmlns:a16="http://schemas.microsoft.com/office/drawing/2014/main" id="{FED3DC1F-6EDD-4AFC-8429-68AD2C72A611}"/>
              </a:ext>
            </a:extLst>
          </p:cNvPr>
          <p:cNvGrpSpPr/>
          <p:nvPr userDrawn="1"/>
        </p:nvGrpSpPr>
        <p:grpSpPr>
          <a:xfrm>
            <a:off x="574411" y="576001"/>
            <a:ext cx="11042791" cy="5994001"/>
            <a:chOff x="574410" y="575999"/>
            <a:chExt cx="11042791" cy="5994001"/>
          </a:xfrm>
        </p:grpSpPr>
        <p:sp>
          <p:nvSpPr>
            <p:cNvPr id="11" name="S6">
              <a:extLst>
                <a:ext uri="{FF2B5EF4-FFF2-40B4-BE49-F238E27FC236}">
                  <a16:creationId xmlns:a16="http://schemas.microsoft.com/office/drawing/2014/main" id="{B35FD085-677B-4481-8D47-5ABCECB0F2D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76001" y="6282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id="{E8A52E1C-48DC-401C-9306-3E0F7413AB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74410" y="3716469"/>
              <a:ext cx="11041201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S6">
              <a:extLst>
                <a:ext uri="{FF2B5EF4-FFF2-40B4-BE49-F238E27FC236}">
                  <a16:creationId xmlns:a16="http://schemas.microsoft.com/office/drawing/2014/main" id="{18617E3D-F17C-47A6-A9FF-3C1D7DFFC0E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76000" y="576000"/>
              <a:ext cx="11039611" cy="1152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S11">
              <a:extLst>
                <a:ext uri="{FF2B5EF4-FFF2-40B4-BE49-F238E27FC236}">
                  <a16:creationId xmlns:a16="http://schemas.microsoft.com/office/drawing/2014/main" id="{9FC31626-354D-4843-93D2-B68323141E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12312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S11">
              <a:extLst>
                <a:ext uri="{FF2B5EF4-FFF2-40B4-BE49-F238E27FC236}">
                  <a16:creationId xmlns:a16="http://schemas.microsoft.com/office/drawing/2014/main" id="{83E9C906-3B6B-4C48-9DBD-3AD9C113E4B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1754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S11">
              <a:extLst>
                <a:ext uri="{FF2B5EF4-FFF2-40B4-BE49-F238E27FC236}">
                  <a16:creationId xmlns:a16="http://schemas.microsoft.com/office/drawing/2014/main" id="{653373A0-257C-42A2-B208-BBC0F9EF8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31197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S11">
              <a:extLst>
                <a:ext uri="{FF2B5EF4-FFF2-40B4-BE49-F238E27FC236}">
                  <a16:creationId xmlns:a16="http://schemas.microsoft.com/office/drawing/2014/main" id="{E0B38116-3A33-4BD1-969E-D8D16DDF008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>
              <a:off x="40640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S11">
              <a:extLst>
                <a:ext uri="{FF2B5EF4-FFF2-40B4-BE49-F238E27FC236}">
                  <a16:creationId xmlns:a16="http://schemas.microsoft.com/office/drawing/2014/main" id="{13220C9B-97B9-4F71-A52C-749E7952343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50083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S11">
              <a:extLst>
                <a:ext uri="{FF2B5EF4-FFF2-40B4-BE49-F238E27FC236}">
                  <a16:creationId xmlns:a16="http://schemas.microsoft.com/office/drawing/2014/main" id="{286E0E09-9F91-4AD5-A585-B4B6AC5798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flipH="1">
              <a:off x="59526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S11">
              <a:extLst>
                <a:ext uri="{FF2B5EF4-FFF2-40B4-BE49-F238E27FC236}">
                  <a16:creationId xmlns:a16="http://schemas.microsoft.com/office/drawing/2014/main" id="{52E49D3D-1C59-4539-822F-39FDF315B8E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flipH="1">
              <a:off x="68968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S11">
              <a:extLst>
                <a:ext uri="{FF2B5EF4-FFF2-40B4-BE49-F238E27FC236}">
                  <a16:creationId xmlns:a16="http://schemas.microsoft.com/office/drawing/2014/main" id="{D015E50B-CFFC-4416-BE0E-CD22B28FCC8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flipH="1">
              <a:off x="78411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S11">
              <a:extLst>
                <a:ext uri="{FF2B5EF4-FFF2-40B4-BE49-F238E27FC236}">
                  <a16:creationId xmlns:a16="http://schemas.microsoft.com/office/drawing/2014/main" id="{D34E1CE3-3748-4C47-9B06-9F67D4C72B2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flipH="1">
              <a:off x="87854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S11">
              <a:extLst>
                <a:ext uri="{FF2B5EF4-FFF2-40B4-BE49-F238E27FC236}">
                  <a16:creationId xmlns:a16="http://schemas.microsoft.com/office/drawing/2014/main" id="{57330365-6113-4A1C-8161-63E6C28208E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flipH="1">
              <a:off x="97297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" name="S11">
              <a:extLst>
                <a:ext uri="{FF2B5EF4-FFF2-40B4-BE49-F238E27FC236}">
                  <a16:creationId xmlns:a16="http://schemas.microsoft.com/office/drawing/2014/main" id="{A6C07624-E096-4120-87AA-ADB0125A77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flipH="1">
              <a:off x="106740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S6">
              <a:extLst>
                <a:ext uri="{FF2B5EF4-FFF2-40B4-BE49-F238E27FC236}">
                  <a16:creationId xmlns:a16="http://schemas.microsoft.com/office/drawing/2014/main" id="{9A11174D-DEE6-48B8-B2C1-A9B5A66BFA6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76001" y="5994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  <p:sldLayoutId id="2147483984" r:id="rId3"/>
    <p:sldLayoutId id="2147483983" r:id="rId4"/>
    <p:sldLayoutId id="2147483982" r:id="rId5"/>
    <p:sldLayoutId id="2147483827" r:id="rId6"/>
    <p:sldLayoutId id="2147483743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200">
          <a:solidFill>
            <a:srgbClr val="545859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400" kern="1200">
          <a:solidFill>
            <a:srgbClr val="545859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1" kern="1200">
          <a:solidFill>
            <a:srgbClr val="545859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0" kern="1200" baseline="0">
          <a:solidFill>
            <a:srgbClr val="545859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​"/>
        <a:defRPr sz="1000" kern="1200">
          <a:solidFill>
            <a:srgbClr val="545859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4800" kern="1200" baseline="0">
          <a:solidFill>
            <a:srgbClr val="54585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341" userDrawn="1">
          <p15:clr>
            <a:srgbClr val="A4A3A4"/>
          </p15:clr>
        </p15:guide>
        <p15:guide id="4" orient="horz" pos="2522" userDrawn="1">
          <p15:clr>
            <a:srgbClr val="A4A3A4"/>
          </p15:clr>
        </p15:guide>
        <p15:guide id="5" pos="363" userDrawn="1">
          <p15:clr>
            <a:srgbClr val="F26B43"/>
          </p15:clr>
        </p15:guide>
        <p15:guide id="6" orient="horz" pos="362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pos="775" userDrawn="1">
          <p15:clr>
            <a:srgbClr val="A4A3A4"/>
          </p15:clr>
        </p15:guide>
        <p15:guide id="9" pos="956" userDrawn="1">
          <p15:clr>
            <a:srgbClr val="A4A3A4"/>
          </p15:clr>
        </p15:guide>
        <p15:guide id="10" orient="horz" pos="3775" userDrawn="1">
          <p15:clr>
            <a:srgbClr val="F26B43"/>
          </p15:clr>
        </p15:guide>
        <p15:guide id="11" pos="1371" userDrawn="1">
          <p15:clr>
            <a:srgbClr val="A4A3A4"/>
          </p15:clr>
        </p15:guide>
        <p15:guide id="12" pos="1551" userDrawn="1">
          <p15:clr>
            <a:srgbClr val="A4A3A4"/>
          </p15:clr>
        </p15:guide>
        <p15:guide id="13" pos="1965" userDrawn="1">
          <p15:clr>
            <a:srgbClr val="A4A3A4"/>
          </p15:clr>
        </p15:guide>
        <p15:guide id="14" pos="2147" userDrawn="1">
          <p15:clr>
            <a:srgbClr val="A4A3A4"/>
          </p15:clr>
        </p15:guide>
        <p15:guide id="15" pos="2560" userDrawn="1">
          <p15:clr>
            <a:srgbClr val="A4A3A4"/>
          </p15:clr>
        </p15:guide>
        <p15:guide id="16" pos="2741" userDrawn="1">
          <p15:clr>
            <a:srgbClr val="A4A3A4"/>
          </p15:clr>
        </p15:guide>
        <p15:guide id="17" pos="3155" userDrawn="1">
          <p15:clr>
            <a:srgbClr val="A4A3A4"/>
          </p15:clr>
        </p15:guide>
        <p15:guide id="18" pos="3336" userDrawn="1">
          <p15:clr>
            <a:srgbClr val="A4A3A4"/>
          </p15:clr>
        </p15:guide>
        <p15:guide id="19" pos="3749" userDrawn="1">
          <p15:clr>
            <a:srgbClr val="A4A3A4"/>
          </p15:clr>
        </p15:guide>
        <p15:guide id="20" pos="3931" userDrawn="1">
          <p15:clr>
            <a:srgbClr val="A4A3A4"/>
          </p15:clr>
        </p15:guide>
        <p15:guide id="21" pos="4344" userDrawn="1">
          <p15:clr>
            <a:srgbClr val="A4A3A4"/>
          </p15:clr>
        </p15:guide>
        <p15:guide id="22" pos="4525" userDrawn="1">
          <p15:clr>
            <a:srgbClr val="A4A3A4"/>
          </p15:clr>
        </p15:guide>
        <p15:guide id="23" pos="4939" userDrawn="1">
          <p15:clr>
            <a:srgbClr val="A4A3A4"/>
          </p15:clr>
        </p15:guide>
        <p15:guide id="24" pos="5120" userDrawn="1">
          <p15:clr>
            <a:srgbClr val="A4A3A4"/>
          </p15:clr>
        </p15:guide>
        <p15:guide id="25" pos="5535" userDrawn="1">
          <p15:clr>
            <a:srgbClr val="A4A3A4"/>
          </p15:clr>
        </p15:guide>
        <p15:guide id="26" pos="5715" userDrawn="1">
          <p15:clr>
            <a:srgbClr val="A4A3A4"/>
          </p15:clr>
        </p15:guide>
        <p15:guide id="27" pos="6128" userDrawn="1">
          <p15:clr>
            <a:srgbClr val="A4A3A4"/>
          </p15:clr>
        </p15:guide>
        <p15:guide id="28" pos="6311" userDrawn="1">
          <p15:clr>
            <a:srgbClr val="A4A3A4"/>
          </p15:clr>
        </p15:guide>
        <p15:guide id="29" pos="6723" userDrawn="1">
          <p15:clr>
            <a:srgbClr val="A4A3A4"/>
          </p15:clr>
        </p15:guide>
        <p15:guide id="30" pos="6905" userDrawn="1">
          <p15:clr>
            <a:srgbClr val="A4A3A4"/>
          </p15:clr>
        </p15:guide>
        <p15:guide id="31" pos="7317" userDrawn="1">
          <p15:clr>
            <a:srgbClr val="F26B43"/>
          </p15:clr>
        </p15:guide>
        <p15:guide id="32" orient="horz" pos="3957" userDrawn="1">
          <p15:clr>
            <a:srgbClr val="F26B43"/>
          </p15:clr>
        </p15:guide>
        <p15:guide id="33" orient="horz" pos="413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mputer screen shot of hexagons&#10;&#10;Description automatically generated">
            <a:extLst>
              <a:ext uri="{FF2B5EF4-FFF2-40B4-BE49-F238E27FC236}">
                <a16:creationId xmlns:a16="http://schemas.microsoft.com/office/drawing/2014/main" id="{7E4024EC-A272-9B26-276C-65D0650E88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pic>
        <p:nvPicPr>
          <p:cNvPr id="4" name="Picture 3" descr="A logo with a triangle and text&#10;&#10;Description automatically generated">
            <a:extLst>
              <a:ext uri="{FF2B5EF4-FFF2-40B4-BE49-F238E27FC236}">
                <a16:creationId xmlns:a16="http://schemas.microsoft.com/office/drawing/2014/main" id="{5FB1E481-C27F-671E-615C-ACE7B076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5377" y="5940345"/>
            <a:ext cx="2316061" cy="674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AF4F6-8AFC-D1B4-9E0C-71671A04EBBB}"/>
              </a:ext>
            </a:extLst>
          </p:cNvPr>
          <p:cNvSpPr txBox="1"/>
          <p:nvPr/>
        </p:nvSpPr>
        <p:spPr>
          <a:xfrm>
            <a:off x="9656098" y="6535435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8FC0CA9-D3CF-045F-D4B5-950046C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07" y="4169229"/>
            <a:ext cx="6756363" cy="1564287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Sambe Consulting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BIOps Presentation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08 May 2024</a:t>
            </a:r>
          </a:p>
        </p:txBody>
      </p:sp>
    </p:spTree>
    <p:extLst>
      <p:ext uri="{BB962C8B-B14F-4D97-AF65-F5344CB8AC3E}">
        <p14:creationId xmlns:p14="http://schemas.microsoft.com/office/powerpoint/2010/main" val="249236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25D293-2320-DF93-A0FB-CE8B5FB3EBD1}"/>
              </a:ext>
            </a:extLst>
          </p:cNvPr>
          <p:cNvSpPr txBox="1">
            <a:spLocks/>
          </p:cNvSpPr>
          <p:nvPr/>
        </p:nvSpPr>
        <p:spPr>
          <a:xfrm>
            <a:off x="95199" y="1923481"/>
            <a:ext cx="11879756" cy="49345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dirty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3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BIOps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Chosen Ones Graduate Team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7F5FD30C-87C3-EF60-E0BE-F08CB3181E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4C2CB-27CB-73E7-B3CB-55B264FF748C}"/>
              </a:ext>
            </a:extLst>
          </p:cNvPr>
          <p:cNvSpPr txBox="1"/>
          <p:nvPr/>
        </p:nvSpPr>
        <p:spPr>
          <a:xfrm>
            <a:off x="9396159" y="6476426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D92AAFBC-8451-B1DD-BE4C-CC7FB503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pic>
        <p:nvPicPr>
          <p:cNvPr id="11" name="Graphic 10" descr="Receiver with solid fill">
            <a:extLst>
              <a:ext uri="{FF2B5EF4-FFF2-40B4-BE49-F238E27FC236}">
                <a16:creationId xmlns:a16="http://schemas.microsoft.com/office/drawing/2014/main" id="{371804D6-B8D3-4F18-5284-0384A39F18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60" y="4236474"/>
            <a:ext cx="219629" cy="219629"/>
          </a:xfrm>
          <a:prstGeom prst="rect">
            <a:avLst/>
          </a:prstGeom>
        </p:spPr>
      </p:pic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371486EE-9E29-E1B7-E06B-66D387F7C28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593347"/>
            <a:ext cx="242977" cy="242977"/>
          </a:xfrm>
          <a:prstGeom prst="rect">
            <a:avLst/>
          </a:prstGeom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08B29742-FB68-00EF-2D74-9CD56513670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7" y="5322608"/>
            <a:ext cx="330274" cy="330274"/>
          </a:xfrm>
          <a:prstGeom prst="rect">
            <a:avLst/>
          </a:prstGeom>
        </p:spPr>
      </p:pic>
      <p:pic>
        <p:nvPicPr>
          <p:cNvPr id="17" name="Graphic 16" descr="Open envelope with solid fill">
            <a:extLst>
              <a:ext uri="{FF2B5EF4-FFF2-40B4-BE49-F238E27FC236}">
                <a16:creationId xmlns:a16="http://schemas.microsoft.com/office/drawing/2014/main" id="{0DD8DBEF-0461-77D9-6C06-4FB3FBF378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985181"/>
            <a:ext cx="242977" cy="242977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EF2B48E0-AB0F-7675-6C8B-64DC3AD2628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67" y="5681935"/>
            <a:ext cx="356214" cy="356214"/>
          </a:xfrm>
          <a:prstGeom prst="rect">
            <a:avLst/>
          </a:prstGeom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71486BB3-47AD-E215-8B47-83D91EB8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63" y="2167767"/>
            <a:ext cx="2594569" cy="535304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ADB0C-B8A0-A412-63A1-EA7E8A322AAA}"/>
              </a:ext>
            </a:extLst>
          </p:cNvPr>
          <p:cNvSpPr txBox="1"/>
          <p:nvPr/>
        </p:nvSpPr>
        <p:spPr>
          <a:xfrm>
            <a:off x="383081" y="2985249"/>
            <a:ext cx="5075817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Chosen Ones </a:t>
            </a:r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– Sambe Consulting </a:t>
            </a:r>
          </a:p>
          <a:p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2024 Graduates</a:t>
            </a:r>
          </a:p>
          <a:p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100"/>
              </a:spcAft>
            </a:pPr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info@sambeconsulting.co.za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 Maxwell Drive, Woodmead, Sandton, 2191</a:t>
            </a:r>
          </a:p>
        </p:txBody>
      </p:sp>
    </p:spTree>
    <p:extLst>
      <p:ext uri="{BB962C8B-B14F-4D97-AF65-F5344CB8AC3E}">
        <p14:creationId xmlns:p14="http://schemas.microsoft.com/office/powerpoint/2010/main" val="2627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457CE44-AA66-4FDF-8556-675CCE0562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457CE44-AA66-4FDF-8556-675CCE0562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5B7E5039-4D9A-4667-8A66-A5CE4E80D4E1}"/>
              </a:ext>
            </a:extLst>
          </p:cNvPr>
          <p:cNvSpPr>
            <a:spLocks/>
          </p:cNvSpPr>
          <p:nvPr/>
        </p:nvSpPr>
        <p:spPr>
          <a:xfrm>
            <a:off x="512794" y="1441835"/>
            <a:ext cx="4482389" cy="4398300"/>
          </a:xfrm>
          <a:prstGeom prst="ellipse">
            <a:avLst/>
          </a:prstGeom>
          <a:solidFill>
            <a:srgbClr val="005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E4844-1077-44E1-9C3E-D5D571EE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7" y="642347"/>
            <a:ext cx="11041200" cy="460800"/>
          </a:xfrm>
        </p:spPr>
        <p:txBody>
          <a:bodyPr vert="horz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7F6B-7D98-499B-8316-85F12E41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2</a:t>
            </a:fld>
            <a:endParaRPr lang="en-GB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14BB6-5EB7-4293-8844-2950E0004C5A}"/>
              </a:ext>
            </a:extLst>
          </p:cNvPr>
          <p:cNvCxnSpPr>
            <a:cxnSpLocks/>
          </p:cNvCxnSpPr>
          <p:nvPr/>
        </p:nvCxnSpPr>
        <p:spPr>
          <a:xfrm>
            <a:off x="5953002" y="1882603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E1168E-22B6-FA6D-8672-B3CEF675A2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185" y="1604371"/>
            <a:ext cx="4061059" cy="4061059"/>
          </a:xfrm>
          <a:prstGeom prst="ellipse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9B409E26-38A0-40FB-8EF0-4C53A4BE2AA8}"/>
              </a:ext>
            </a:extLst>
          </p:cNvPr>
          <p:cNvSpPr txBox="1">
            <a:spLocks/>
          </p:cNvSpPr>
          <p:nvPr/>
        </p:nvSpPr>
        <p:spPr>
          <a:xfrm>
            <a:off x="6408932" y="1490709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7454FD-A6C8-4C1F-99F7-C54DBB18B2B6}"/>
              </a:ext>
            </a:extLst>
          </p:cNvPr>
          <p:cNvSpPr>
            <a:spLocks/>
          </p:cNvSpPr>
          <p:nvPr/>
        </p:nvSpPr>
        <p:spPr>
          <a:xfrm>
            <a:off x="5960109" y="149342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9F35A-929B-4B4A-B253-1DE88B42227A}"/>
              </a:ext>
            </a:extLst>
          </p:cNvPr>
          <p:cNvSpPr txBox="1">
            <a:spLocks/>
          </p:cNvSpPr>
          <p:nvPr/>
        </p:nvSpPr>
        <p:spPr>
          <a:xfrm>
            <a:off x="6408932" y="2028278"/>
            <a:ext cx="45196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Scenario(Cont.)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74AAAB-85BC-4FC4-915C-26D2B19B1E84}"/>
              </a:ext>
            </a:extLst>
          </p:cNvPr>
          <p:cNvSpPr>
            <a:spLocks/>
          </p:cNvSpPr>
          <p:nvPr/>
        </p:nvSpPr>
        <p:spPr>
          <a:xfrm>
            <a:off x="5960109" y="203099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53847-6C71-4A39-BE13-96D2E520B933}"/>
              </a:ext>
            </a:extLst>
          </p:cNvPr>
          <p:cNvSpPr txBox="1">
            <a:spLocks/>
          </p:cNvSpPr>
          <p:nvPr/>
        </p:nvSpPr>
        <p:spPr>
          <a:xfrm>
            <a:off x="6408932" y="2565846"/>
            <a:ext cx="473990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Diagram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37E31E-0929-4BCA-9543-F080C38A0FB9}"/>
              </a:ext>
            </a:extLst>
          </p:cNvPr>
          <p:cNvSpPr>
            <a:spLocks/>
          </p:cNvSpPr>
          <p:nvPr/>
        </p:nvSpPr>
        <p:spPr>
          <a:xfrm>
            <a:off x="5960109" y="2568562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E7520-2BF3-4453-ADE5-8583E1B71B5E}"/>
              </a:ext>
            </a:extLst>
          </p:cNvPr>
          <p:cNvSpPr txBox="1">
            <a:spLocks/>
          </p:cNvSpPr>
          <p:nvPr/>
        </p:nvSpPr>
        <p:spPr>
          <a:xfrm>
            <a:off x="6408932" y="310341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1028B-47AF-4FF3-87A2-FD6CEF84413C}"/>
              </a:ext>
            </a:extLst>
          </p:cNvPr>
          <p:cNvSpPr>
            <a:spLocks/>
          </p:cNvSpPr>
          <p:nvPr/>
        </p:nvSpPr>
        <p:spPr>
          <a:xfrm>
            <a:off x="5960109" y="3106130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76BDC-B5FE-4CFA-A334-1D700A5E7DF1}"/>
              </a:ext>
            </a:extLst>
          </p:cNvPr>
          <p:cNvSpPr txBox="1">
            <a:spLocks/>
          </p:cNvSpPr>
          <p:nvPr/>
        </p:nvSpPr>
        <p:spPr>
          <a:xfrm>
            <a:off x="6408932" y="364098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 (Cont.)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E7A92-C0D4-42C0-92AD-B729D05ACF10}"/>
              </a:ext>
            </a:extLst>
          </p:cNvPr>
          <p:cNvSpPr>
            <a:spLocks/>
          </p:cNvSpPr>
          <p:nvPr/>
        </p:nvSpPr>
        <p:spPr>
          <a:xfrm>
            <a:off x="5960109" y="3643699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01AECB-3A77-4567-A9BF-399685429588}"/>
              </a:ext>
            </a:extLst>
          </p:cNvPr>
          <p:cNvCxnSpPr>
            <a:cxnSpLocks/>
          </p:cNvCxnSpPr>
          <p:nvPr/>
        </p:nvCxnSpPr>
        <p:spPr>
          <a:xfrm>
            <a:off x="5953002" y="2420172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B489C4-B4A0-41F7-8648-ADD1D5D87307}"/>
              </a:ext>
            </a:extLst>
          </p:cNvPr>
          <p:cNvCxnSpPr>
            <a:cxnSpLocks/>
          </p:cNvCxnSpPr>
          <p:nvPr/>
        </p:nvCxnSpPr>
        <p:spPr>
          <a:xfrm>
            <a:off x="5953002" y="295774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4C13B4-8D22-44C1-A85E-DBAE20174B48}"/>
              </a:ext>
            </a:extLst>
          </p:cNvPr>
          <p:cNvCxnSpPr>
            <a:cxnSpLocks/>
          </p:cNvCxnSpPr>
          <p:nvPr/>
        </p:nvCxnSpPr>
        <p:spPr>
          <a:xfrm>
            <a:off x="5953002" y="349531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3E662A-73C3-4A49-AAAF-EAD75F76291C}"/>
              </a:ext>
            </a:extLst>
          </p:cNvPr>
          <p:cNvCxnSpPr>
            <a:cxnSpLocks/>
          </p:cNvCxnSpPr>
          <p:nvPr/>
        </p:nvCxnSpPr>
        <p:spPr>
          <a:xfrm>
            <a:off x="5953002" y="4032879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9EBB-01D1-3791-1343-6D0DDD77E871}"/>
              </a:ext>
            </a:extLst>
          </p:cNvPr>
          <p:cNvSpPr txBox="1">
            <a:spLocks/>
          </p:cNvSpPr>
          <p:nvPr/>
        </p:nvSpPr>
        <p:spPr>
          <a:xfrm>
            <a:off x="1354587" y="6379200"/>
            <a:ext cx="188748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E5C4397E-5CC3-18C7-B908-B9D248BD7C9E}"/>
              </a:ext>
            </a:extLst>
          </p:cNvPr>
          <p:cNvSpPr txBox="1">
            <a:spLocks/>
          </p:cNvSpPr>
          <p:nvPr/>
        </p:nvSpPr>
        <p:spPr>
          <a:xfrm>
            <a:off x="10436647" y="1490709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9B0E4-610E-C9F3-33B1-DDABDC873C6D}"/>
              </a:ext>
            </a:extLst>
          </p:cNvPr>
          <p:cNvSpPr txBox="1">
            <a:spLocks/>
          </p:cNvSpPr>
          <p:nvPr/>
        </p:nvSpPr>
        <p:spPr>
          <a:xfrm>
            <a:off x="10436647" y="2028278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AC3B6-0A83-2E54-C0A1-B1B62D9B12A5}"/>
              </a:ext>
            </a:extLst>
          </p:cNvPr>
          <p:cNvSpPr txBox="1">
            <a:spLocks/>
          </p:cNvSpPr>
          <p:nvPr/>
        </p:nvSpPr>
        <p:spPr>
          <a:xfrm>
            <a:off x="10436647" y="2565846"/>
            <a:ext cx="118055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74F55-60EC-33A0-3111-BE2E085E20B6}"/>
              </a:ext>
            </a:extLst>
          </p:cNvPr>
          <p:cNvSpPr txBox="1">
            <a:spLocks/>
          </p:cNvSpPr>
          <p:nvPr/>
        </p:nvSpPr>
        <p:spPr>
          <a:xfrm>
            <a:off x="10436647" y="3103415"/>
            <a:ext cx="7121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E2113-9985-59E4-BF8E-E6BAF6A569FA}"/>
              </a:ext>
            </a:extLst>
          </p:cNvPr>
          <p:cNvSpPr txBox="1">
            <a:spLocks/>
          </p:cNvSpPr>
          <p:nvPr/>
        </p:nvSpPr>
        <p:spPr>
          <a:xfrm>
            <a:off x="10436648" y="3640985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6D9ED-08AE-227A-B467-58EB5552FC93}"/>
              </a:ext>
            </a:extLst>
          </p:cNvPr>
          <p:cNvSpPr/>
          <p:nvPr/>
        </p:nvSpPr>
        <p:spPr>
          <a:xfrm>
            <a:off x="1043166" y="2085416"/>
            <a:ext cx="3421647" cy="3168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4792F-7F8A-88A3-7682-F3C7E1B4F53C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2753990" y="2085416"/>
            <a:ext cx="0" cy="3168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4C2FB3-46F4-B48B-29E8-97C122A5A21C}"/>
              </a:ext>
            </a:extLst>
          </p:cNvPr>
          <p:cNvSpPr txBox="1">
            <a:spLocks/>
          </p:cNvSpPr>
          <p:nvPr/>
        </p:nvSpPr>
        <p:spPr>
          <a:xfrm>
            <a:off x="6398492" y="4170534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SSIS &amp; Elasticsearch Demo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E8328C-4143-171E-FF46-A240F2E0C901}"/>
              </a:ext>
            </a:extLst>
          </p:cNvPr>
          <p:cNvSpPr>
            <a:spLocks/>
          </p:cNvSpPr>
          <p:nvPr/>
        </p:nvSpPr>
        <p:spPr>
          <a:xfrm>
            <a:off x="5949669" y="4173248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817A4-8958-830E-9A20-F5E98CDDCCA6}"/>
              </a:ext>
            </a:extLst>
          </p:cNvPr>
          <p:cNvCxnSpPr>
            <a:cxnSpLocks/>
          </p:cNvCxnSpPr>
          <p:nvPr/>
        </p:nvCxnSpPr>
        <p:spPr>
          <a:xfrm>
            <a:off x="5942562" y="4562428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2317ED-6B91-F4D9-73C7-268254F35124}"/>
              </a:ext>
            </a:extLst>
          </p:cNvPr>
          <p:cNvSpPr txBox="1">
            <a:spLocks/>
          </p:cNvSpPr>
          <p:nvPr/>
        </p:nvSpPr>
        <p:spPr>
          <a:xfrm>
            <a:off x="10426208" y="4170534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pic>
        <p:nvPicPr>
          <p:cNvPr id="30" name="Picture 29" descr="A purple circle with a white cat face&#10;&#10;Description automatically generated">
            <a:extLst>
              <a:ext uri="{FF2B5EF4-FFF2-40B4-BE49-F238E27FC236}">
                <a16:creationId xmlns:a16="http://schemas.microsoft.com/office/drawing/2014/main" id="{582CF194-0937-2C25-D357-044EBD4EF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9" y="2904213"/>
            <a:ext cx="1478971" cy="1478971"/>
          </a:xfrm>
          <a:prstGeom prst="rect">
            <a:avLst/>
          </a:prstGeom>
        </p:spPr>
      </p:pic>
      <p:pic>
        <p:nvPicPr>
          <p:cNvPr id="35" name="Picture 3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7D286FB9-272E-55A3-2A7A-9CC6FEFFB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01" y="302090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Understanding BIOps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BIOps</a:t>
            </a:r>
          </a:p>
        </p:txBody>
      </p:sp>
    </p:spTree>
    <p:extLst>
      <p:ext uri="{BB962C8B-B14F-4D97-AF65-F5344CB8AC3E}">
        <p14:creationId xmlns:p14="http://schemas.microsoft.com/office/powerpoint/2010/main" val="41087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Use Case Scenario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</p:spTree>
    <p:extLst>
      <p:ext uri="{BB962C8B-B14F-4D97-AF65-F5344CB8AC3E}">
        <p14:creationId xmlns:p14="http://schemas.microsoft.com/office/powerpoint/2010/main" val="23653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GitHub Workflow Environment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 Workflow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68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Sequence of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05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lrida.oberholzer\AppData\Local\Temp\Templafy\PowerPointVsto\Assets\0467e58c-20fe-4852-bd1b-d8f1b669242e.jp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entons 16: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4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 algn="l">
          <a:spcAft>
            <a:spcPts val="600"/>
          </a:spcAft>
          <a:buFont typeface="Arial" panose="020B0604020202020204" pitchFamily="34" charset="0"/>
          <a:buChar char="•"/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urple">
      <a:srgbClr val="702082"/>
    </a:custClr>
    <a:custClr name="Light Purple">
      <a:srgbClr val="A05EB5"/>
    </a:custClr>
    <a:custClr name="Dark Purple">
      <a:srgbClr val="5F216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DA291C"/>
    </a:custClr>
    <a:custClr name="Gold">
      <a:srgbClr val="F1B434"/>
    </a:custClr>
    <a:custClr name="Green">
      <a:srgbClr val="43B02A"/>
    </a:custClr>
    <a:custClr name="Teal">
      <a:srgbClr val="00A499"/>
    </a:custClr>
    <a:custClr name="Blue">
      <a:srgbClr val="00A9E0"/>
    </a:custClr>
    <a:custClr name="Dark Red">
      <a:srgbClr val="9D2235"/>
    </a:custClr>
    <a:custClr name="Orange">
      <a:srgbClr val="ED8B00"/>
    </a:custClr>
    <a:custClr name="Dark Green">
      <a:srgbClr val="286140"/>
    </a:custClr>
    <a:custClr name="Dark Teal">
      <a:srgbClr val="00685D"/>
    </a:custClr>
    <a:custClr name="Dark Blue">
      <a:srgbClr val="004C97"/>
    </a:custClr>
    <a:custClr name="Brown">
      <a:srgbClr val="85431E"/>
    </a:custClr>
    <a:custClr name="Dark Pink">
      <a:srgbClr val="890C58"/>
    </a:custClr>
    <a:custClr name="Pink">
      <a:srgbClr val="D00070"/>
    </a:custClr>
    <a:custClr name="Dark Grey">
      <a:srgbClr val="545859"/>
    </a:custClr>
    <a:custClr name="Grey">
      <a:srgbClr val="707372"/>
    </a:custClr>
    <a:custClr name="Light Grey">
      <a:srgbClr val="9EA2A2"/>
    </a:custClr>
    <a:custClr name="Ekstra Light Grey">
      <a:srgbClr val="C7C9C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Blank.potx" id="{FBA01DAC-5646-45A0-AF66-DDA0E6DC1A6C}" vid="{661637DB-4BB7-43DB-A020-ECBAB57B90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B9D669F4EC4BAB1D5C90AACD7F14" ma:contentTypeVersion="14" ma:contentTypeDescription="Create a new document." ma:contentTypeScope="" ma:versionID="4caf2f1c01fd27045a37f09237b1c7f5">
  <xsd:schema xmlns:xsd="http://www.w3.org/2001/XMLSchema" xmlns:xs="http://www.w3.org/2001/XMLSchema" xmlns:p="http://schemas.microsoft.com/office/2006/metadata/properties" xmlns:ns3="fec3b462-023f-4d5d-916e-ea1f58025ed9" xmlns:ns4="c820ed94-89e5-4068-a496-b05f100dec8e" targetNamespace="http://schemas.microsoft.com/office/2006/metadata/properties" ma:root="true" ma:fieldsID="bd2f0e76fdbd748911d9a962320caf88" ns3:_="" ns4:_="">
    <xsd:import namespace="fec3b462-023f-4d5d-916e-ea1f58025ed9"/>
    <xsd:import namespace="c820ed94-89e5-4068-a496-b05f100dec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3b462-023f-4d5d-916e-ea1f58025e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0ed94-89e5-4068-a496-b05f100dec8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c3b462-023f-4d5d-916e-ea1f58025ed9" xsi:nil="true"/>
  </documentManagement>
</p:properties>
</file>

<file path=customXml/itemProps1.xml><?xml version="1.0" encoding="utf-8"?>
<ds:datastoreItem xmlns:ds="http://schemas.openxmlformats.org/officeDocument/2006/customXml" ds:itemID="{726ECC11-8EF4-42B8-B9B7-B13B86BFF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27DA02-E4CF-46D8-9B8D-27F2DD1EF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3b462-023f-4d5d-916e-ea1f58025ed9"/>
    <ds:schemaRef ds:uri="c820ed94-89e5-4068-a496-b05f100de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8096B4-3AF9-4537-9505-CE8029EAA367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20ed94-89e5-4068-a496-b05f100dec8e"/>
    <ds:schemaRef ds:uri="fec3b462-023f-4d5d-916e-ea1f58025ed9"/>
  </ds:schemaRefs>
</ds:datastoreItem>
</file>

<file path=docMetadata/LabelInfo.xml><?xml version="1.0" encoding="utf-8"?>
<clbl:labelList xmlns:clbl="http://schemas.microsoft.com/office/2020/mipLabelMetadata">
  <clbl:label id="{174c7352-9c5c-4558-b848-be140b444e7d}" enabled="0" method="" siteId="{174c7352-9c5c-4558-b848-be140b444e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171</Words>
  <Application>Microsoft Office PowerPoint</Application>
  <PresentationFormat>Widescreen</PresentationFormat>
  <Paragraphs>65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Helvetica</vt:lpstr>
      <vt:lpstr>Dentons 16:9</vt:lpstr>
      <vt:lpstr>think-cell Slide</vt:lpstr>
      <vt:lpstr>Sambe Consulting BIOps Presentation 08 May 2024</vt:lpstr>
      <vt:lpstr>Agenda</vt:lpstr>
      <vt:lpstr>PowerPoint Presentation</vt:lpstr>
      <vt:lpstr>Understanding BIOps</vt:lpstr>
      <vt:lpstr>PowerPoint Presentation</vt:lpstr>
      <vt:lpstr>Use Case Scenario</vt:lpstr>
      <vt:lpstr>PowerPoint Presentation</vt:lpstr>
      <vt:lpstr>GitHub Workflow Environment</vt:lpstr>
      <vt:lpstr>PowerPoint Presentation</vt:lpstr>
      <vt:lpstr>Sequence of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Bihaag Nepaul</dc:creator>
  <cp:lastModifiedBy>Bihaag Nepaul</cp:lastModifiedBy>
  <cp:revision>45</cp:revision>
  <dcterms:created xsi:type="dcterms:W3CDTF">2024-05-03T18:09:04Z</dcterms:created>
  <dcterms:modified xsi:type="dcterms:W3CDTF">2024-08-06T10:38:29Z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0x010100F132B9D669F4EC4BAB1D5C90AACD7F14</vt:lpwstr>
  </property>
</Properties>
</file>