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media/image6.bin" ContentType="image/x-emf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4" r:id="rId5"/>
    <p:sldId id="265" r:id="rId6"/>
    <p:sldId id="274" r:id="rId7"/>
    <p:sldId id="261" r:id="rId8"/>
    <p:sldId id="266" r:id="rId9"/>
    <p:sldId id="275" r:id="rId10"/>
    <p:sldId id="276" r:id="rId11"/>
    <p:sldId id="259" r:id="rId12"/>
    <p:sldId id="270" r:id="rId13"/>
    <p:sldId id="26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8FD"/>
    <a:srgbClr val="27B357"/>
    <a:srgbClr val="82FE2E"/>
    <a:srgbClr val="FF5A2D"/>
    <a:srgbClr val="80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6FB3-C109-4703-AC04-1583329D09BA}" type="datetimeFigureOut">
              <a:rPr lang="en-ZA" smtClean="0"/>
              <a:t>2024/08/07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752E-BB25-4A52-ACD7-4BCFA4960E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83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1078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14107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4781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5716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147955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571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B7760CEC-F44E-48BB-82EA-3BACC3ED663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576000" y="5994000"/>
            <a:ext cx="11041200" cy="288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800" i="1">
                <a:solidFill>
                  <a:srgbClr val="545859"/>
                </a:solidFill>
              </a:defRPr>
            </a:lvl1pPr>
            <a:lvl2pPr marL="0" indent="0" algn="l">
              <a:buFont typeface="Arial" panose="020B0604020202020204" pitchFamily="34" charset="0"/>
              <a:buChar char="​"/>
              <a:defRPr sz="800"/>
            </a:lvl2pPr>
            <a:lvl3pPr marL="0" indent="0" algn="l">
              <a:buFont typeface="Arial" panose="020B0604020202020204" pitchFamily="34" charset="0"/>
              <a:buChar char="​"/>
              <a:defRPr sz="800"/>
            </a:lvl3pPr>
            <a:lvl4pPr marL="0" indent="0" algn="l">
              <a:buFont typeface="Arial" panose="020B0604020202020204" pitchFamily="34" charset="0"/>
              <a:buChar char="​"/>
              <a:defRPr sz="800"/>
            </a:lvl4pPr>
            <a:lvl5pPr marL="0" indent="0" algn="l">
              <a:buFont typeface="Arial" panose="020B0604020202020204" pitchFamily="34" charset="0"/>
              <a:buChar char="​"/>
              <a:defRPr sz="800"/>
            </a:lvl5pPr>
            <a:lvl6pPr marL="0" indent="0" algn="l">
              <a:buFont typeface="Arial" panose="020B0604020202020204" pitchFamily="34" charset="0"/>
              <a:buChar char="​"/>
              <a:defRPr sz="800"/>
            </a:lvl6pPr>
            <a:lvl7pPr marL="0" indent="0" algn="l">
              <a:buFont typeface="Arial" panose="020B0604020202020204" pitchFamily="34" charset="0"/>
              <a:buChar char="​"/>
              <a:defRPr sz="800"/>
            </a:lvl7pPr>
            <a:lvl8pPr marL="0" indent="0" algn="l">
              <a:buFont typeface="Arial" panose="020B0604020202020204" pitchFamily="34" charset="0"/>
              <a:buChar char="​"/>
              <a:defRPr sz="800"/>
            </a:lvl8pPr>
            <a:lvl9pPr marL="0" indent="0" algn="l">
              <a:buFont typeface="Arial" panose="020B0604020202020204" pitchFamily="34" charset="0"/>
              <a:buChar char="​"/>
              <a:defRPr sz="800"/>
            </a:lvl9pPr>
          </a:lstStyle>
          <a:p>
            <a:r>
              <a:rPr lang="en-GB" dirty="0"/>
              <a:t>Click to add 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02E9D8-243A-43CF-853E-50C27FDB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C49C12-383D-468E-AA2D-91215721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E77DCE-4538-484C-A26C-2C0A8F28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1E8AA1-F810-2E54-094C-0CE43BD40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254" y="101657"/>
            <a:ext cx="11041200" cy="460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 Slide - graphic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6" hidden="1">
            <a:extLst>
              <a:ext uri="{FF2B5EF4-FFF2-40B4-BE49-F238E27FC236}">
                <a16:creationId xmlns:a16="http://schemas.microsoft.com/office/drawing/2014/main" id="{3F79B0E0-00D5-466E-AD27-FEFB0709F28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84F8C164-7322-41C8-A0FF-4AA5F8F33C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3297A132-C2EE-4CE3-8B75-B1FDFF50D4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E1304FA1-E0F5-4AD4-846A-37642FFE48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33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white"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0" bIns="108000" anchor="b" anchorCtr="0"/>
          <a:lstStyle>
            <a:lvl1pPr marL="0" indent="0" algn="l">
              <a:buNone/>
              <a:defRPr sz="1600"/>
            </a:lvl1pPr>
          </a:lstStyle>
          <a:p>
            <a:endParaRPr lang="en-GB" dirty="0"/>
          </a:p>
        </p:txBody>
      </p:sp>
      <p:sp>
        <p:nvSpPr>
          <p:cNvPr id="17" name="Text Placeholder guide">
            <a:extLst>
              <a:ext uri="{FF2B5EF4-FFF2-40B4-BE49-F238E27FC236}">
                <a16:creationId xmlns:a16="http://schemas.microsoft.com/office/drawing/2014/main" id="{F7DA614E-ACCB-447B-B3A0-A47031458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ltGray">
          <a:xfrm>
            <a:off x="840" y="455"/>
            <a:ext cx="10670400" cy="5767418"/>
          </a:xfrm>
          <a:custGeom>
            <a:avLst/>
            <a:gdLst>
              <a:gd name="connsiteX0" fmla="*/ 0 w 10670400"/>
              <a:gd name="connsiteY0" fmla="*/ 0 h 5767418"/>
              <a:gd name="connsiteX1" fmla="*/ 9033169 w 10670400"/>
              <a:gd name="connsiteY1" fmla="*/ 0 h 5767418"/>
              <a:gd name="connsiteX2" fmla="*/ 10514688 w 10670400"/>
              <a:gd name="connsiteY2" fmla="*/ 1492120 h 5767418"/>
              <a:gd name="connsiteX3" fmla="*/ 10514832 w 10670400"/>
              <a:gd name="connsiteY3" fmla="*/ 1492120 h 5767418"/>
              <a:gd name="connsiteX4" fmla="*/ 10661362 w 10670400"/>
              <a:gd name="connsiteY4" fmla="*/ 1770519 h 5767418"/>
              <a:gd name="connsiteX5" fmla="*/ 10670400 w 10670400"/>
              <a:gd name="connsiteY5" fmla="*/ 1866031 h 5767418"/>
              <a:gd name="connsiteX6" fmla="*/ 10670400 w 10670400"/>
              <a:gd name="connsiteY6" fmla="*/ 1881470 h 5767418"/>
              <a:gd name="connsiteX7" fmla="*/ 10661362 w 10670400"/>
              <a:gd name="connsiteY7" fmla="*/ 1976982 h 5767418"/>
              <a:gd name="connsiteX8" fmla="*/ 10514832 w 10670400"/>
              <a:gd name="connsiteY8" fmla="*/ 2255381 h 5767418"/>
              <a:gd name="connsiteX9" fmla="*/ 7535656 w 10670400"/>
              <a:gd name="connsiteY9" fmla="*/ 5255259 h 5767418"/>
              <a:gd name="connsiteX10" fmla="*/ 6162206 w 10670400"/>
              <a:gd name="connsiteY10" fmla="*/ 5767418 h 5767418"/>
              <a:gd name="connsiteX11" fmla="*/ 0 w 10670400"/>
              <a:gd name="connsiteY11" fmla="*/ 5767418 h 57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0400" h="5767418">
                <a:moveTo>
                  <a:pt x="0" y="0"/>
                </a:moveTo>
                <a:lnTo>
                  <a:pt x="9033169" y="0"/>
                </a:lnTo>
                <a:lnTo>
                  <a:pt x="10514688" y="1492120"/>
                </a:lnTo>
                <a:lnTo>
                  <a:pt x="10514832" y="1492120"/>
                </a:lnTo>
                <a:cubicBezTo>
                  <a:pt x="10592981" y="1570838"/>
                  <a:pt x="10641825" y="1668331"/>
                  <a:pt x="10661362" y="1770519"/>
                </a:cubicBezTo>
                <a:lnTo>
                  <a:pt x="10670400" y="1866031"/>
                </a:lnTo>
                <a:lnTo>
                  <a:pt x="10670400" y="1881470"/>
                </a:lnTo>
                <a:lnTo>
                  <a:pt x="10661362" y="1976982"/>
                </a:lnTo>
                <a:cubicBezTo>
                  <a:pt x="10641825" y="2079170"/>
                  <a:pt x="10592981" y="2176664"/>
                  <a:pt x="10514832" y="2255381"/>
                </a:cubicBezTo>
                <a:lnTo>
                  <a:pt x="7535656" y="5255259"/>
                </a:lnTo>
                <a:cubicBezTo>
                  <a:pt x="7157019" y="5635843"/>
                  <a:pt x="6768861" y="5767418"/>
                  <a:pt x="6162206" y="5767418"/>
                </a:cubicBezTo>
                <a:lnTo>
                  <a:pt x="0" y="5767418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buNone/>
              <a:defRPr sz="133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2" name="image" descr="{&quot;templafy&quot;:{&quot;type&quot;:&quot;image&quot;,&quot;inheritDimensions&quot;:&quot;inheritHeight&quot;}}" title="UserProfile.Office.Logowhite">
            <a:extLst>
              <a:ext uri="{FF2B5EF4-FFF2-40B4-BE49-F238E27FC236}">
                <a16:creationId xmlns:a16="http://schemas.microsoft.com/office/drawing/2014/main" id="{17583030-0CC7-455E-8B17-CCCE897C4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76000" y="576000"/>
            <a:ext cx="1980000" cy="3816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>
              <a:defRPr sz="133"/>
            </a:lvl2pPr>
            <a:lvl3pPr>
              <a:defRPr sz="133"/>
            </a:lvl3pPr>
            <a:lvl4pPr>
              <a:defRPr sz="133"/>
            </a:lvl4pPr>
            <a:lvl5pPr>
              <a:defRPr sz="133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6BA84D-0266-4847-9EEF-BEE0CE01AE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76000" y="1746000"/>
            <a:ext cx="6321600" cy="149760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59921BB-4DD4-429C-8F66-279674C3C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576000" y="3150000"/>
            <a:ext cx="6321600" cy="1655762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4500">
                <a:solidFill>
                  <a:schemeClr val="bg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Char char="​"/>
              <a:tabLst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F63F6D6-4062-4364-B578-E2934C342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83201" y="5079600"/>
            <a:ext cx="6312900" cy="24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9996" indent="0">
              <a:buNone/>
              <a:defRPr>
                <a:solidFill>
                  <a:schemeClr val="bg1"/>
                </a:solidFill>
              </a:defRPr>
            </a:lvl2pPr>
            <a:lvl3pPr marL="359991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Grow | Protect | Operate | Finance</a:t>
            </a:r>
          </a:p>
        </p:txBody>
      </p:sp>
    </p:spTree>
    <p:extLst>
      <p:ext uri="{BB962C8B-B14F-4D97-AF65-F5344CB8AC3E}">
        <p14:creationId xmlns:p14="http://schemas.microsoft.com/office/powerpoint/2010/main" val="30165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FE1C9B99-D3EF-3D0D-FCA5-EB8CC380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314" y="425657"/>
            <a:ext cx="12061372" cy="46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Placeholder note">
            <a:extLst>
              <a:ext uri="{FF2B5EF4-FFF2-40B4-BE49-F238E27FC236}">
                <a16:creationId xmlns:a16="http://schemas.microsoft.com/office/drawing/2014/main" id="{C2EEB9EA-C355-4ABE-92DA-38C8B92EB55C}"/>
              </a:ext>
            </a:extLst>
          </p:cNvPr>
          <p:cNvSpPr>
            <a:spLocks noGrp="1"/>
          </p:cNvSpPr>
          <p:nvPr>
            <p:ph type="body" sz="quarter" idx="233" hasCustomPrompt="1"/>
          </p:nvPr>
        </p:nvSpPr>
        <p:spPr>
          <a:xfrm>
            <a:off x="576000" y="5994000"/>
            <a:ext cx="11041200" cy="288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US" sz="800" i="1" kern="120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5pPr>
            <a:lvl6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6pPr>
            <a:lvl7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7pPr>
            <a:lvl8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8pPr>
            <a:lvl9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lang="en-GB" sz="800" i="1" kern="1200" noProof="0" dirty="0" smtClean="0">
                <a:solidFill>
                  <a:srgbClr val="545859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Click to add note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E4621-8D7A-4671-BACE-5BF6111EB4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0E0CB-5F0D-4F26-BC2F-033B07AFC4C7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D5838-FBFA-467A-8E56-F786B513F2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D57CE-DB07-49DF-BCD6-2DDC1E447F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Relationship Id="rId22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727202"/>
            <a:ext cx="11041200" cy="42656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 (Enter+TAB for next text level, SHIFT+TAB to go back in levels)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Header</a:t>
            </a:r>
          </a:p>
          <a:p>
            <a:pPr lvl="4"/>
            <a:r>
              <a:rPr lang="en-GB" noProof="0" dirty="0"/>
              <a:t>Level 5, Body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8, Small Body</a:t>
            </a:r>
          </a:p>
          <a:p>
            <a:pPr lvl="8"/>
            <a:r>
              <a:rPr lang="en-GB" noProof="0" dirty="0"/>
              <a:t>Level 9, Highlight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6001" y="6469200"/>
            <a:ext cx="188748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8EF10DD7-2389-4DF9-BFC9-46E5AD07346D}" type="datetime1">
              <a:rPr lang="en-US" smtClean="0"/>
              <a:t>8/7/2024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96101" y="6469200"/>
            <a:ext cx="377653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5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1688" y="6469200"/>
            <a:ext cx="655512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5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oup guide" hidden="1">
            <a:extLst>
              <a:ext uri="{FF2B5EF4-FFF2-40B4-BE49-F238E27FC236}">
                <a16:creationId xmlns:a16="http://schemas.microsoft.com/office/drawing/2014/main" id="{FED3DC1F-6EDD-4AFC-8429-68AD2C72A611}"/>
              </a:ext>
            </a:extLst>
          </p:cNvPr>
          <p:cNvGrpSpPr/>
          <p:nvPr userDrawn="1"/>
        </p:nvGrpSpPr>
        <p:grpSpPr>
          <a:xfrm>
            <a:off x="574411" y="576001"/>
            <a:ext cx="11042791" cy="5994001"/>
            <a:chOff x="574410" y="575999"/>
            <a:chExt cx="11042791" cy="5994001"/>
          </a:xfrm>
        </p:grpSpPr>
        <p:sp>
          <p:nvSpPr>
            <p:cNvPr id="11" name="S6">
              <a:extLst>
                <a:ext uri="{FF2B5EF4-FFF2-40B4-BE49-F238E27FC236}">
                  <a16:creationId xmlns:a16="http://schemas.microsoft.com/office/drawing/2014/main" id="{B35FD085-677B-4481-8D47-5ABCECB0F2D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76001" y="6282000"/>
              <a:ext cx="11041200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S6">
              <a:extLst>
                <a:ext uri="{FF2B5EF4-FFF2-40B4-BE49-F238E27FC236}">
                  <a16:creationId xmlns:a16="http://schemas.microsoft.com/office/drawing/2014/main" id="{E8A52E1C-48DC-401C-9306-3E0F7413AB3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74410" y="3716469"/>
              <a:ext cx="11041201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S6">
              <a:extLst>
                <a:ext uri="{FF2B5EF4-FFF2-40B4-BE49-F238E27FC236}">
                  <a16:creationId xmlns:a16="http://schemas.microsoft.com/office/drawing/2014/main" id="{18617E3D-F17C-47A6-A9FF-3C1D7DFFC0E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76000" y="576000"/>
              <a:ext cx="11039611" cy="1152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S11">
              <a:extLst>
                <a:ext uri="{FF2B5EF4-FFF2-40B4-BE49-F238E27FC236}">
                  <a16:creationId xmlns:a16="http://schemas.microsoft.com/office/drawing/2014/main" id="{9FC31626-354D-4843-93D2-B68323141ED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>
              <a:off x="12312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S11">
              <a:extLst>
                <a:ext uri="{FF2B5EF4-FFF2-40B4-BE49-F238E27FC236}">
                  <a16:creationId xmlns:a16="http://schemas.microsoft.com/office/drawing/2014/main" id="{83E9C906-3B6B-4C48-9DBD-3AD9C113E4B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217548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S11">
              <a:extLst>
                <a:ext uri="{FF2B5EF4-FFF2-40B4-BE49-F238E27FC236}">
                  <a16:creationId xmlns:a16="http://schemas.microsoft.com/office/drawing/2014/main" id="{653373A0-257C-42A2-B208-BBC0F9EF89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311976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S11">
              <a:extLst>
                <a:ext uri="{FF2B5EF4-FFF2-40B4-BE49-F238E27FC236}">
                  <a16:creationId xmlns:a16="http://schemas.microsoft.com/office/drawing/2014/main" id="{E0B38116-3A33-4BD1-969E-D8D16DDF008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flipH="1">
              <a:off x="406404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S11">
              <a:extLst>
                <a:ext uri="{FF2B5EF4-FFF2-40B4-BE49-F238E27FC236}">
                  <a16:creationId xmlns:a16="http://schemas.microsoft.com/office/drawing/2014/main" id="{13220C9B-97B9-4F71-A52C-749E7952343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500832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S11">
              <a:extLst>
                <a:ext uri="{FF2B5EF4-FFF2-40B4-BE49-F238E27FC236}">
                  <a16:creationId xmlns:a16="http://schemas.microsoft.com/office/drawing/2014/main" id="{286E0E09-9F91-4AD5-A585-B4B6AC5798C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flipH="1">
              <a:off x="59526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S11">
              <a:extLst>
                <a:ext uri="{FF2B5EF4-FFF2-40B4-BE49-F238E27FC236}">
                  <a16:creationId xmlns:a16="http://schemas.microsoft.com/office/drawing/2014/main" id="{52E49D3D-1C59-4539-822F-39FDF315B8E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flipH="1">
              <a:off x="689688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S11">
              <a:extLst>
                <a:ext uri="{FF2B5EF4-FFF2-40B4-BE49-F238E27FC236}">
                  <a16:creationId xmlns:a16="http://schemas.microsoft.com/office/drawing/2014/main" id="{D015E50B-CFFC-4416-BE0E-CD22B28FCC8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flipH="1">
              <a:off x="784116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S11">
              <a:extLst>
                <a:ext uri="{FF2B5EF4-FFF2-40B4-BE49-F238E27FC236}">
                  <a16:creationId xmlns:a16="http://schemas.microsoft.com/office/drawing/2014/main" id="{D34E1CE3-3748-4C47-9B06-9F67D4C72B2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flipH="1">
              <a:off x="878544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S11">
              <a:extLst>
                <a:ext uri="{FF2B5EF4-FFF2-40B4-BE49-F238E27FC236}">
                  <a16:creationId xmlns:a16="http://schemas.microsoft.com/office/drawing/2014/main" id="{57330365-6113-4A1C-8161-63E6C28208E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flipH="1">
              <a:off x="972972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" name="S11">
              <a:extLst>
                <a:ext uri="{FF2B5EF4-FFF2-40B4-BE49-F238E27FC236}">
                  <a16:creationId xmlns:a16="http://schemas.microsoft.com/office/drawing/2014/main" id="{A6C07624-E096-4120-87AA-ADB0125A77E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flipH="1">
              <a:off x="10674000" y="575999"/>
              <a:ext cx="288000" cy="5418001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" name="S6">
              <a:extLst>
                <a:ext uri="{FF2B5EF4-FFF2-40B4-BE49-F238E27FC236}">
                  <a16:creationId xmlns:a16="http://schemas.microsoft.com/office/drawing/2014/main" id="{9A11174D-DEE6-48B8-B2C1-A9B5A66BFA6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76001" y="5994000"/>
              <a:ext cx="11041200" cy="288000"/>
            </a:xfrm>
            <a:prstGeom prst="rect">
              <a:avLst/>
            </a:pr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" dirty="0">
                  <a:ln w="3175">
                    <a:noFill/>
                  </a:ln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5" r:id="rId2"/>
    <p:sldLayoutId id="2147483984" r:id="rId3"/>
    <p:sldLayoutId id="2147483983" r:id="rId4"/>
    <p:sldLayoutId id="2147483982" r:id="rId5"/>
    <p:sldLayoutId id="2147483827" r:id="rId6"/>
    <p:sldLayoutId id="2147483743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1pPr>
      <a:lvl2pPr marL="359991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2pPr>
      <a:lvl3pPr marL="539987" indent="-179996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545859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200">
          <a:solidFill>
            <a:srgbClr val="545859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400" kern="1200">
          <a:solidFill>
            <a:srgbClr val="545859"/>
          </a:solidFill>
          <a:latin typeface="+mn-lt"/>
          <a:ea typeface="+mn-ea"/>
          <a:cs typeface="+mn-cs"/>
        </a:defRPr>
      </a:lvl5pPr>
      <a:lvl6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1" kern="1200">
          <a:solidFill>
            <a:srgbClr val="545859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000" b="0" kern="1200" baseline="0">
          <a:solidFill>
            <a:srgbClr val="545859"/>
          </a:solidFill>
          <a:latin typeface="+mn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​"/>
        <a:defRPr sz="1000" kern="1200">
          <a:solidFill>
            <a:srgbClr val="545859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4800" kern="1200" baseline="0">
          <a:solidFill>
            <a:srgbClr val="545859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341" userDrawn="1">
          <p15:clr>
            <a:srgbClr val="A4A3A4"/>
          </p15:clr>
        </p15:guide>
        <p15:guide id="4" orient="horz" pos="2522" userDrawn="1">
          <p15:clr>
            <a:srgbClr val="A4A3A4"/>
          </p15:clr>
        </p15:guide>
        <p15:guide id="5" pos="363" userDrawn="1">
          <p15:clr>
            <a:srgbClr val="F26B43"/>
          </p15:clr>
        </p15:guide>
        <p15:guide id="6" orient="horz" pos="362" userDrawn="1">
          <p15:clr>
            <a:srgbClr val="F26B43"/>
          </p15:clr>
        </p15:guide>
        <p15:guide id="7" orient="horz" pos="1088" userDrawn="1">
          <p15:clr>
            <a:srgbClr val="F26B43"/>
          </p15:clr>
        </p15:guide>
        <p15:guide id="8" pos="775" userDrawn="1">
          <p15:clr>
            <a:srgbClr val="A4A3A4"/>
          </p15:clr>
        </p15:guide>
        <p15:guide id="9" pos="956" userDrawn="1">
          <p15:clr>
            <a:srgbClr val="A4A3A4"/>
          </p15:clr>
        </p15:guide>
        <p15:guide id="10" orient="horz" pos="3775" userDrawn="1">
          <p15:clr>
            <a:srgbClr val="F26B43"/>
          </p15:clr>
        </p15:guide>
        <p15:guide id="11" pos="1371" userDrawn="1">
          <p15:clr>
            <a:srgbClr val="A4A3A4"/>
          </p15:clr>
        </p15:guide>
        <p15:guide id="12" pos="1551" userDrawn="1">
          <p15:clr>
            <a:srgbClr val="A4A3A4"/>
          </p15:clr>
        </p15:guide>
        <p15:guide id="13" pos="1965" userDrawn="1">
          <p15:clr>
            <a:srgbClr val="A4A3A4"/>
          </p15:clr>
        </p15:guide>
        <p15:guide id="14" pos="2147" userDrawn="1">
          <p15:clr>
            <a:srgbClr val="A4A3A4"/>
          </p15:clr>
        </p15:guide>
        <p15:guide id="15" pos="2560" userDrawn="1">
          <p15:clr>
            <a:srgbClr val="A4A3A4"/>
          </p15:clr>
        </p15:guide>
        <p15:guide id="16" pos="2741" userDrawn="1">
          <p15:clr>
            <a:srgbClr val="A4A3A4"/>
          </p15:clr>
        </p15:guide>
        <p15:guide id="17" pos="3155" userDrawn="1">
          <p15:clr>
            <a:srgbClr val="A4A3A4"/>
          </p15:clr>
        </p15:guide>
        <p15:guide id="18" pos="3336" userDrawn="1">
          <p15:clr>
            <a:srgbClr val="A4A3A4"/>
          </p15:clr>
        </p15:guide>
        <p15:guide id="19" pos="3749" userDrawn="1">
          <p15:clr>
            <a:srgbClr val="A4A3A4"/>
          </p15:clr>
        </p15:guide>
        <p15:guide id="20" pos="3931" userDrawn="1">
          <p15:clr>
            <a:srgbClr val="A4A3A4"/>
          </p15:clr>
        </p15:guide>
        <p15:guide id="21" pos="4344" userDrawn="1">
          <p15:clr>
            <a:srgbClr val="A4A3A4"/>
          </p15:clr>
        </p15:guide>
        <p15:guide id="22" pos="4525" userDrawn="1">
          <p15:clr>
            <a:srgbClr val="A4A3A4"/>
          </p15:clr>
        </p15:guide>
        <p15:guide id="23" pos="4939" userDrawn="1">
          <p15:clr>
            <a:srgbClr val="A4A3A4"/>
          </p15:clr>
        </p15:guide>
        <p15:guide id="24" pos="5120" userDrawn="1">
          <p15:clr>
            <a:srgbClr val="A4A3A4"/>
          </p15:clr>
        </p15:guide>
        <p15:guide id="25" pos="5535" userDrawn="1">
          <p15:clr>
            <a:srgbClr val="A4A3A4"/>
          </p15:clr>
        </p15:guide>
        <p15:guide id="26" pos="5715" userDrawn="1">
          <p15:clr>
            <a:srgbClr val="A4A3A4"/>
          </p15:clr>
        </p15:guide>
        <p15:guide id="27" pos="6128" userDrawn="1">
          <p15:clr>
            <a:srgbClr val="A4A3A4"/>
          </p15:clr>
        </p15:guide>
        <p15:guide id="28" pos="6311" userDrawn="1">
          <p15:clr>
            <a:srgbClr val="A4A3A4"/>
          </p15:clr>
        </p15:guide>
        <p15:guide id="29" pos="6723" userDrawn="1">
          <p15:clr>
            <a:srgbClr val="A4A3A4"/>
          </p15:clr>
        </p15:guide>
        <p15:guide id="30" pos="6905" userDrawn="1">
          <p15:clr>
            <a:srgbClr val="A4A3A4"/>
          </p15:clr>
        </p15:guide>
        <p15:guide id="31" pos="7317" userDrawn="1">
          <p15:clr>
            <a:srgbClr val="F26B43"/>
          </p15:clr>
        </p15:guide>
        <p15:guide id="32" orient="horz" pos="3957" userDrawn="1">
          <p15:clr>
            <a:srgbClr val="F26B43"/>
          </p15:clr>
        </p15:guide>
        <p15:guide id="33" orient="horz" pos="413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gif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omputer screen shot of hexagons&#10;&#10;Description automatically generated">
            <a:extLst>
              <a:ext uri="{FF2B5EF4-FFF2-40B4-BE49-F238E27FC236}">
                <a16:creationId xmlns:a16="http://schemas.microsoft.com/office/drawing/2014/main" id="{7E4024EC-A272-9B26-276C-65D0650E88F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pic>
        <p:nvPicPr>
          <p:cNvPr id="4" name="Picture 3" descr="A logo with a triangle and text&#10;&#10;Description automatically generated">
            <a:extLst>
              <a:ext uri="{FF2B5EF4-FFF2-40B4-BE49-F238E27FC236}">
                <a16:creationId xmlns:a16="http://schemas.microsoft.com/office/drawing/2014/main" id="{5FB1E481-C27F-671E-615C-ACE7B07698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5377" y="5940345"/>
            <a:ext cx="2316061" cy="674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FAF4F6-8AFC-D1B4-9E0C-71671A04EBBB}"/>
              </a:ext>
            </a:extLst>
          </p:cNvPr>
          <p:cNvSpPr txBox="1"/>
          <p:nvPr/>
        </p:nvSpPr>
        <p:spPr>
          <a:xfrm>
            <a:off x="9656098" y="6535435"/>
            <a:ext cx="23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www.sambeconsuting.com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88FC0CA9-D3CF-045F-D4B5-950046CE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07" y="4169229"/>
            <a:ext cx="6756363" cy="1564287"/>
          </a:xfrm>
        </p:spPr>
        <p:txBody>
          <a:bodyPr/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Sambe Consulting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BIOps Presentation</a:t>
            </a:r>
            <a:b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08 May 2024</a:t>
            </a:r>
          </a:p>
        </p:txBody>
      </p:sp>
    </p:spTree>
    <p:extLst>
      <p:ext uri="{BB962C8B-B14F-4D97-AF65-F5344CB8AC3E}">
        <p14:creationId xmlns:p14="http://schemas.microsoft.com/office/powerpoint/2010/main" val="249236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Sequence of Demo</a:t>
            </a:r>
          </a:p>
        </p:txBody>
      </p:sp>
    </p:spTree>
    <p:extLst>
      <p:ext uri="{BB962C8B-B14F-4D97-AF65-F5344CB8AC3E}">
        <p14:creationId xmlns:p14="http://schemas.microsoft.com/office/powerpoint/2010/main" val="89513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BIOps Demo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Chosen Ones Graduate Team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4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7F5FD30C-87C3-EF60-E0BE-F08CB3181E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4C2CB-27CB-73E7-B3CB-55B264FF748C}"/>
              </a:ext>
            </a:extLst>
          </p:cNvPr>
          <p:cNvSpPr txBox="1"/>
          <p:nvPr/>
        </p:nvSpPr>
        <p:spPr>
          <a:xfrm>
            <a:off x="9396159" y="6476426"/>
            <a:ext cx="23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latin typeface="Helvetica" panose="020B0604020202020204" pitchFamily="34" charset="0"/>
                <a:cs typeface="Helvetica" panose="020B0604020202020204" pitchFamily="34" charset="0"/>
              </a:rPr>
              <a:t>www.sambeconsuting.com</a:t>
            </a:r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D92AAFBC-8451-B1DD-BE4C-CC7FB50394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pic>
        <p:nvPicPr>
          <p:cNvPr id="11" name="Graphic 10" descr="Receiver with solid fill">
            <a:extLst>
              <a:ext uri="{FF2B5EF4-FFF2-40B4-BE49-F238E27FC236}">
                <a16:creationId xmlns:a16="http://schemas.microsoft.com/office/drawing/2014/main" id="{371804D6-B8D3-4F18-5284-0384A39F18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60" y="4236474"/>
            <a:ext cx="219629" cy="219629"/>
          </a:xfrm>
          <a:prstGeom prst="rect">
            <a:avLst/>
          </a:prstGeom>
        </p:spPr>
      </p:pic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371486EE-9E29-E1B7-E06B-66D387F7C28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" y="4593347"/>
            <a:ext cx="242977" cy="242977"/>
          </a:xfrm>
          <a:prstGeom prst="rect">
            <a:avLst/>
          </a:prstGeom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08B29742-FB68-00EF-2D74-9CD56513670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37" y="5322608"/>
            <a:ext cx="330274" cy="330274"/>
          </a:xfrm>
          <a:prstGeom prst="rect">
            <a:avLst/>
          </a:prstGeom>
        </p:spPr>
      </p:pic>
      <p:pic>
        <p:nvPicPr>
          <p:cNvPr id="17" name="Graphic 16" descr="Open envelope with solid fill">
            <a:extLst>
              <a:ext uri="{FF2B5EF4-FFF2-40B4-BE49-F238E27FC236}">
                <a16:creationId xmlns:a16="http://schemas.microsoft.com/office/drawing/2014/main" id="{0DD8DBEF-0461-77D9-6C06-4FB3FBF378D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6" y="4985181"/>
            <a:ext cx="242977" cy="242977"/>
          </a:xfrm>
          <a:prstGeom prst="rect">
            <a:avLst/>
          </a:prstGeom>
        </p:spPr>
      </p:pic>
      <p:pic>
        <p:nvPicPr>
          <p:cNvPr id="18" name="Graphic 17" descr="Marker with solid fill">
            <a:extLst>
              <a:ext uri="{FF2B5EF4-FFF2-40B4-BE49-F238E27FC236}">
                <a16:creationId xmlns:a16="http://schemas.microsoft.com/office/drawing/2014/main" id="{EF2B48E0-AB0F-7675-6C8B-64DC3AD2628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67" y="5681935"/>
            <a:ext cx="356214" cy="356214"/>
          </a:xfrm>
          <a:prstGeom prst="rect">
            <a:avLst/>
          </a:prstGeom>
        </p:spPr>
      </p:pic>
      <p:sp>
        <p:nvSpPr>
          <p:cNvPr id="13" name="Title 5">
            <a:extLst>
              <a:ext uri="{FF2B5EF4-FFF2-40B4-BE49-F238E27FC236}">
                <a16:creationId xmlns:a16="http://schemas.microsoft.com/office/drawing/2014/main" id="{71486BB3-47AD-E215-8B47-83D91EB8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63" y="2167767"/>
            <a:ext cx="2594569" cy="535304"/>
          </a:xfrm>
        </p:spPr>
        <p:txBody>
          <a:bodyPr/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ADB0C-B8A0-A412-63A1-EA7E8A322AAA}"/>
              </a:ext>
            </a:extLst>
          </p:cNvPr>
          <p:cNvSpPr txBox="1"/>
          <p:nvPr/>
        </p:nvSpPr>
        <p:spPr>
          <a:xfrm>
            <a:off x="383081" y="2985249"/>
            <a:ext cx="5075817" cy="268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Chosen Ones </a:t>
            </a:r>
            <a:r>
              <a:rPr lang="en-ZA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– Sambe Consulting </a:t>
            </a:r>
          </a:p>
          <a:p>
            <a:r>
              <a:rPr lang="en-ZA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2024 Graduates</a:t>
            </a:r>
          </a:p>
          <a:p>
            <a:endParaRPr lang="en-ZA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100"/>
              </a:spcAft>
            </a:pPr>
            <a:endParaRPr lang="en-ZA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info@sambeconsulting.co.za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www.sambe.co.za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ZA" sz="16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 Maxwell Drive, Woodmead, Sandton, 2191</a:t>
            </a:r>
          </a:p>
        </p:txBody>
      </p:sp>
    </p:spTree>
    <p:extLst>
      <p:ext uri="{BB962C8B-B14F-4D97-AF65-F5344CB8AC3E}">
        <p14:creationId xmlns:p14="http://schemas.microsoft.com/office/powerpoint/2010/main" val="2627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457CE44-AA66-4FDF-8556-675CCE0562E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457CE44-AA66-4FDF-8556-675CCE0562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5B7E5039-4D9A-4667-8A66-A5CE4E80D4E1}"/>
              </a:ext>
            </a:extLst>
          </p:cNvPr>
          <p:cNvSpPr>
            <a:spLocks/>
          </p:cNvSpPr>
          <p:nvPr/>
        </p:nvSpPr>
        <p:spPr>
          <a:xfrm>
            <a:off x="512794" y="1441835"/>
            <a:ext cx="4482389" cy="4398300"/>
          </a:xfrm>
          <a:prstGeom prst="ellipse">
            <a:avLst/>
          </a:prstGeom>
          <a:solidFill>
            <a:srgbClr val="005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E4844-1077-44E1-9C3E-D5D571EE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7" y="642347"/>
            <a:ext cx="11041200" cy="460800"/>
          </a:xfrm>
        </p:spPr>
        <p:txBody>
          <a:bodyPr vert="horz"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7F6B-7D98-499B-8316-85F12E41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2</a:t>
            </a:fld>
            <a:endParaRPr lang="en-GB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414BB6-5EB7-4293-8844-2950E0004C5A}"/>
              </a:ext>
            </a:extLst>
          </p:cNvPr>
          <p:cNvCxnSpPr>
            <a:cxnSpLocks/>
          </p:cNvCxnSpPr>
          <p:nvPr/>
        </p:nvCxnSpPr>
        <p:spPr>
          <a:xfrm>
            <a:off x="5953002" y="1882603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4E1168E-22B6-FA6D-8672-B3CEF675A2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185" y="1604371"/>
            <a:ext cx="4061059" cy="4061059"/>
          </a:xfrm>
          <a:prstGeom prst="ellipse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9B409E26-38A0-40FB-8EF0-4C53A4BE2AA8}"/>
              </a:ext>
            </a:extLst>
          </p:cNvPr>
          <p:cNvSpPr txBox="1">
            <a:spLocks/>
          </p:cNvSpPr>
          <p:nvPr/>
        </p:nvSpPr>
        <p:spPr>
          <a:xfrm>
            <a:off x="6408932" y="1490709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Scenario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7454FD-A6C8-4C1F-99F7-C54DBB18B2B6}"/>
              </a:ext>
            </a:extLst>
          </p:cNvPr>
          <p:cNvSpPr>
            <a:spLocks/>
          </p:cNvSpPr>
          <p:nvPr/>
        </p:nvSpPr>
        <p:spPr>
          <a:xfrm>
            <a:off x="5960109" y="1493423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9F35A-929B-4B4A-B253-1DE88B42227A}"/>
              </a:ext>
            </a:extLst>
          </p:cNvPr>
          <p:cNvSpPr txBox="1">
            <a:spLocks/>
          </p:cNvSpPr>
          <p:nvPr/>
        </p:nvSpPr>
        <p:spPr>
          <a:xfrm>
            <a:off x="6408932" y="2028278"/>
            <a:ext cx="451969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Scenario(Cont.)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774AAAB-85BC-4FC4-915C-26D2B19B1E84}"/>
              </a:ext>
            </a:extLst>
          </p:cNvPr>
          <p:cNvSpPr>
            <a:spLocks/>
          </p:cNvSpPr>
          <p:nvPr/>
        </p:nvSpPr>
        <p:spPr>
          <a:xfrm>
            <a:off x="5960109" y="2030993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53847-6C71-4A39-BE13-96D2E520B933}"/>
              </a:ext>
            </a:extLst>
          </p:cNvPr>
          <p:cNvSpPr txBox="1">
            <a:spLocks/>
          </p:cNvSpPr>
          <p:nvPr/>
        </p:nvSpPr>
        <p:spPr>
          <a:xfrm>
            <a:off x="6408932" y="2565846"/>
            <a:ext cx="4739902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Use Case Diagram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37E31E-0929-4BCA-9543-F080C38A0FB9}"/>
              </a:ext>
            </a:extLst>
          </p:cNvPr>
          <p:cNvSpPr>
            <a:spLocks/>
          </p:cNvSpPr>
          <p:nvPr/>
        </p:nvSpPr>
        <p:spPr>
          <a:xfrm>
            <a:off x="5960109" y="2568562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E7520-2BF3-4453-ADE5-8583E1B71B5E}"/>
              </a:ext>
            </a:extLst>
          </p:cNvPr>
          <p:cNvSpPr txBox="1">
            <a:spLocks/>
          </p:cNvSpPr>
          <p:nvPr/>
        </p:nvSpPr>
        <p:spPr>
          <a:xfrm>
            <a:off x="6408932" y="3103415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Sequence of Demo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B1028B-47AF-4FF3-87A2-FD6CEF84413C}"/>
              </a:ext>
            </a:extLst>
          </p:cNvPr>
          <p:cNvSpPr>
            <a:spLocks/>
          </p:cNvSpPr>
          <p:nvPr/>
        </p:nvSpPr>
        <p:spPr>
          <a:xfrm>
            <a:off x="5960109" y="3106130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876BDC-B5FE-4CFA-A334-1D700A5E7DF1}"/>
              </a:ext>
            </a:extLst>
          </p:cNvPr>
          <p:cNvSpPr txBox="1">
            <a:spLocks/>
          </p:cNvSpPr>
          <p:nvPr/>
        </p:nvSpPr>
        <p:spPr>
          <a:xfrm>
            <a:off x="6408932" y="3640985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Sequence of Demo (Cont.)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CE7A92-C0D4-42C0-92AD-B729D05ACF10}"/>
              </a:ext>
            </a:extLst>
          </p:cNvPr>
          <p:cNvSpPr>
            <a:spLocks/>
          </p:cNvSpPr>
          <p:nvPr/>
        </p:nvSpPr>
        <p:spPr>
          <a:xfrm>
            <a:off x="5960109" y="3643699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01AECB-3A77-4567-A9BF-399685429588}"/>
              </a:ext>
            </a:extLst>
          </p:cNvPr>
          <p:cNvCxnSpPr>
            <a:cxnSpLocks/>
          </p:cNvCxnSpPr>
          <p:nvPr/>
        </p:nvCxnSpPr>
        <p:spPr>
          <a:xfrm>
            <a:off x="5953002" y="2420172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B489C4-B4A0-41F7-8648-ADD1D5D87307}"/>
              </a:ext>
            </a:extLst>
          </p:cNvPr>
          <p:cNvCxnSpPr>
            <a:cxnSpLocks/>
          </p:cNvCxnSpPr>
          <p:nvPr/>
        </p:nvCxnSpPr>
        <p:spPr>
          <a:xfrm>
            <a:off x="5953002" y="2957741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4C13B4-8D22-44C1-A85E-DBAE20174B48}"/>
              </a:ext>
            </a:extLst>
          </p:cNvPr>
          <p:cNvCxnSpPr>
            <a:cxnSpLocks/>
          </p:cNvCxnSpPr>
          <p:nvPr/>
        </p:nvCxnSpPr>
        <p:spPr>
          <a:xfrm>
            <a:off x="5953002" y="3495311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3E662A-73C3-4A49-AAAF-EAD75F76291C}"/>
              </a:ext>
            </a:extLst>
          </p:cNvPr>
          <p:cNvCxnSpPr>
            <a:cxnSpLocks/>
          </p:cNvCxnSpPr>
          <p:nvPr/>
        </p:nvCxnSpPr>
        <p:spPr>
          <a:xfrm>
            <a:off x="5953002" y="4032879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9EBB-01D1-3791-1343-6D0DDD77E871}"/>
              </a:ext>
            </a:extLst>
          </p:cNvPr>
          <p:cNvSpPr txBox="1">
            <a:spLocks/>
          </p:cNvSpPr>
          <p:nvPr/>
        </p:nvSpPr>
        <p:spPr>
          <a:xfrm>
            <a:off x="1354587" y="6379200"/>
            <a:ext cx="1887480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E5C4397E-5CC3-18C7-B908-B9D248BD7C9E}"/>
              </a:ext>
            </a:extLst>
          </p:cNvPr>
          <p:cNvSpPr txBox="1">
            <a:spLocks/>
          </p:cNvSpPr>
          <p:nvPr/>
        </p:nvSpPr>
        <p:spPr>
          <a:xfrm>
            <a:off x="10436647" y="1490709"/>
            <a:ext cx="99471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9B0E4-610E-C9F3-33B1-DDABDC873C6D}"/>
              </a:ext>
            </a:extLst>
          </p:cNvPr>
          <p:cNvSpPr txBox="1">
            <a:spLocks/>
          </p:cNvSpPr>
          <p:nvPr/>
        </p:nvSpPr>
        <p:spPr>
          <a:xfrm>
            <a:off x="10436647" y="2028278"/>
            <a:ext cx="99471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AC3B6-0A83-2E54-C0A1-B1B62D9B12A5}"/>
              </a:ext>
            </a:extLst>
          </p:cNvPr>
          <p:cNvSpPr txBox="1">
            <a:spLocks/>
          </p:cNvSpPr>
          <p:nvPr/>
        </p:nvSpPr>
        <p:spPr>
          <a:xfrm>
            <a:off x="10436647" y="2565846"/>
            <a:ext cx="118055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74F55-60EC-33A0-3111-BE2E085E20B6}"/>
              </a:ext>
            </a:extLst>
          </p:cNvPr>
          <p:cNvSpPr txBox="1">
            <a:spLocks/>
          </p:cNvSpPr>
          <p:nvPr/>
        </p:nvSpPr>
        <p:spPr>
          <a:xfrm>
            <a:off x="10436647" y="3103415"/>
            <a:ext cx="71218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E2113-9985-59E4-BF8E-E6BAF6A569FA}"/>
              </a:ext>
            </a:extLst>
          </p:cNvPr>
          <p:cNvSpPr txBox="1">
            <a:spLocks/>
          </p:cNvSpPr>
          <p:nvPr/>
        </p:nvSpPr>
        <p:spPr>
          <a:xfrm>
            <a:off x="10436648" y="3640985"/>
            <a:ext cx="82013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B6D9ED-08AE-227A-B467-58EB5552FC93}"/>
              </a:ext>
            </a:extLst>
          </p:cNvPr>
          <p:cNvSpPr/>
          <p:nvPr/>
        </p:nvSpPr>
        <p:spPr>
          <a:xfrm>
            <a:off x="1043166" y="2085416"/>
            <a:ext cx="3421647" cy="31682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4792F-7F8A-88A3-7682-F3C7E1B4F53C}"/>
              </a:ext>
            </a:extLst>
          </p:cNvPr>
          <p:cNvCxnSpPr>
            <a:cxnSpLocks/>
            <a:stCxn id="18" idx="0"/>
            <a:endCxn id="18" idx="4"/>
          </p:cNvCxnSpPr>
          <p:nvPr/>
        </p:nvCxnSpPr>
        <p:spPr>
          <a:xfrm>
            <a:off x="2753990" y="2085416"/>
            <a:ext cx="0" cy="3168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4C2FB3-46F4-B48B-29E8-97C122A5A21C}"/>
              </a:ext>
            </a:extLst>
          </p:cNvPr>
          <p:cNvSpPr txBox="1">
            <a:spLocks/>
          </p:cNvSpPr>
          <p:nvPr/>
        </p:nvSpPr>
        <p:spPr>
          <a:xfrm>
            <a:off x="6398492" y="4170534"/>
            <a:ext cx="320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SSIS &amp; Elasticsearch Demo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E8328C-4143-171E-FF46-A240F2E0C901}"/>
              </a:ext>
            </a:extLst>
          </p:cNvPr>
          <p:cNvSpPr>
            <a:spLocks/>
          </p:cNvSpPr>
          <p:nvPr/>
        </p:nvSpPr>
        <p:spPr>
          <a:xfrm>
            <a:off x="5949669" y="4173248"/>
            <a:ext cx="240791" cy="240791"/>
          </a:xfrm>
          <a:prstGeom prst="ellipse">
            <a:avLst/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817A4-8958-830E-9A20-F5E98CDDCCA6}"/>
              </a:ext>
            </a:extLst>
          </p:cNvPr>
          <p:cNvCxnSpPr>
            <a:cxnSpLocks/>
          </p:cNvCxnSpPr>
          <p:nvPr/>
        </p:nvCxnSpPr>
        <p:spPr>
          <a:xfrm>
            <a:off x="5942562" y="4562428"/>
            <a:ext cx="566566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2317ED-6B91-F4D9-73C7-268254F35124}"/>
              </a:ext>
            </a:extLst>
          </p:cNvPr>
          <p:cNvSpPr txBox="1">
            <a:spLocks/>
          </p:cNvSpPr>
          <p:nvPr/>
        </p:nvSpPr>
        <p:spPr>
          <a:xfrm>
            <a:off x="10426208" y="4170534"/>
            <a:ext cx="82013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80373">
              <a:defRPr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pic>
        <p:nvPicPr>
          <p:cNvPr id="30" name="Picture 29" descr="A purple circle with a white cat face&#10;&#10;Description automatically generated">
            <a:extLst>
              <a:ext uri="{FF2B5EF4-FFF2-40B4-BE49-F238E27FC236}">
                <a16:creationId xmlns:a16="http://schemas.microsoft.com/office/drawing/2014/main" id="{582CF194-0937-2C25-D357-044EBD4EF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19" y="2904213"/>
            <a:ext cx="1478971" cy="1478971"/>
          </a:xfrm>
          <a:prstGeom prst="rect">
            <a:avLst/>
          </a:prstGeom>
        </p:spPr>
      </p:pic>
      <p:pic>
        <p:nvPicPr>
          <p:cNvPr id="35" name="Picture 34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7D286FB9-272E-55A3-2A7A-9CC6FEFFB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01" y="302090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53971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Understanding BIOps 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42652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Understanding BIOps</a:t>
            </a:r>
          </a:p>
        </p:txBody>
      </p:sp>
    </p:spTree>
    <p:extLst>
      <p:ext uri="{BB962C8B-B14F-4D97-AF65-F5344CB8AC3E}">
        <p14:creationId xmlns:p14="http://schemas.microsoft.com/office/powerpoint/2010/main" val="41087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53971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Use Case Scenario 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42652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 Scenario</a:t>
            </a:r>
          </a:p>
        </p:txBody>
      </p:sp>
    </p:spTree>
    <p:extLst>
      <p:ext uri="{BB962C8B-B14F-4D97-AF65-F5344CB8AC3E}">
        <p14:creationId xmlns:p14="http://schemas.microsoft.com/office/powerpoint/2010/main" val="236538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GitHub Environment Workflow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04E8D9-D97A-86D8-D3B5-44AD81A827D3}"/>
              </a:ext>
            </a:extLst>
          </p:cNvPr>
          <p:cNvSpPr/>
          <p:nvPr/>
        </p:nvSpPr>
        <p:spPr>
          <a:xfrm>
            <a:off x="285307" y="1010092"/>
            <a:ext cx="11621386" cy="5656521"/>
          </a:xfrm>
          <a:prstGeom prst="roundRect">
            <a:avLst>
              <a:gd name="adj" fmla="val 858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911ED-45A4-21F7-C785-C5476A46B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808" y="55755"/>
            <a:ext cx="11041200" cy="4608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GitHub Environment Workflow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7C5B87E0-BBD0-6142-D32A-FD5EE22F6E5F}"/>
              </a:ext>
            </a:extLst>
          </p:cNvPr>
          <p:cNvSpPr/>
          <p:nvPr/>
        </p:nvSpPr>
        <p:spPr>
          <a:xfrm>
            <a:off x="1834558" y="2923952"/>
            <a:ext cx="914400" cy="914400"/>
          </a:xfrm>
          <a:prstGeom prst="donut">
            <a:avLst/>
          </a:prstGeom>
          <a:solidFill>
            <a:srgbClr val="598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>
              <a:solidFill>
                <a:schemeClr val="tx1"/>
              </a:solidFill>
            </a:endParaRPr>
          </a:p>
        </p:txBody>
      </p:sp>
      <p:pic>
        <p:nvPicPr>
          <p:cNvPr id="17" name="Picture 16" descr="A purple circle with a white cat face&#10;&#10;Description automatically generated">
            <a:extLst>
              <a:ext uri="{FF2B5EF4-FFF2-40B4-BE49-F238E27FC236}">
                <a16:creationId xmlns:a16="http://schemas.microsoft.com/office/drawing/2014/main" id="{F0B838F8-1DA4-0F64-5DE0-DED5B52D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1" y="1145053"/>
            <a:ext cx="851732" cy="8517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A7B983C-66DC-E035-F85F-D891BF3D8D27}"/>
              </a:ext>
            </a:extLst>
          </p:cNvPr>
          <p:cNvSpPr txBox="1"/>
          <p:nvPr/>
        </p:nvSpPr>
        <p:spPr>
          <a:xfrm>
            <a:off x="710603" y="3165708"/>
            <a:ext cx="17650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Main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B8E59C-937A-11C8-CBA4-6B119E1F77B2}"/>
              </a:ext>
            </a:extLst>
          </p:cNvPr>
          <p:cNvSpPr txBox="1"/>
          <p:nvPr/>
        </p:nvSpPr>
        <p:spPr>
          <a:xfrm>
            <a:off x="710603" y="4861081"/>
            <a:ext cx="13131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Dev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E7DA3-069B-6DD3-B502-CDF847761F67}"/>
              </a:ext>
            </a:extLst>
          </p:cNvPr>
          <p:cNvGrpSpPr/>
          <p:nvPr/>
        </p:nvGrpSpPr>
        <p:grpSpPr>
          <a:xfrm>
            <a:off x="1797345" y="4670350"/>
            <a:ext cx="988827" cy="935666"/>
            <a:chOff x="1797345" y="4670350"/>
            <a:chExt cx="988827" cy="9356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96D8FC-852A-8EDF-C23F-AAE16AB1BDB3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solidFill>
              <a:srgbClr val="27B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22" name="Picture 21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C253F3BA-5B17-0436-68D0-8134EDB4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EF18F4-68B6-975E-43BF-CB880B25015A}"/>
              </a:ext>
            </a:extLst>
          </p:cNvPr>
          <p:cNvGrpSpPr/>
          <p:nvPr/>
        </p:nvGrpSpPr>
        <p:grpSpPr>
          <a:xfrm>
            <a:off x="3502098" y="4662518"/>
            <a:ext cx="988827" cy="935666"/>
            <a:chOff x="1797345" y="4670350"/>
            <a:chExt cx="988827" cy="93566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943BCC-D3FA-3665-ED0F-BE1FB0785F91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solidFill>
              <a:srgbClr val="27B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26" name="Picture 25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327C64B2-6A19-2BA6-7096-D4131A812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81F7C6-694D-6F99-E180-51D99D3312CD}"/>
              </a:ext>
            </a:extLst>
          </p:cNvPr>
          <p:cNvGrpSpPr/>
          <p:nvPr/>
        </p:nvGrpSpPr>
        <p:grpSpPr>
          <a:xfrm>
            <a:off x="5206851" y="4670350"/>
            <a:ext cx="988827" cy="935666"/>
            <a:chOff x="1797345" y="4670350"/>
            <a:chExt cx="988827" cy="93566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6B47D5C-F6AB-8C91-4B09-49EFB83F6313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solidFill>
              <a:srgbClr val="27B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30" name="Picture 29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6589CE33-410C-E51E-73DA-7FD45616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A472DE-295B-5672-A103-A2B8625C66E1}"/>
              </a:ext>
            </a:extLst>
          </p:cNvPr>
          <p:cNvSpPr/>
          <p:nvPr/>
        </p:nvSpPr>
        <p:spPr>
          <a:xfrm>
            <a:off x="2562995" y="5076524"/>
            <a:ext cx="972000" cy="159488"/>
          </a:xfrm>
          <a:prstGeom prst="roundRect">
            <a:avLst/>
          </a:prstGeom>
          <a:solidFill>
            <a:srgbClr val="27B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6ECB99A-551B-DBCE-7109-4ED9E0DDE5BD}"/>
              </a:ext>
            </a:extLst>
          </p:cNvPr>
          <p:cNvSpPr/>
          <p:nvPr/>
        </p:nvSpPr>
        <p:spPr>
          <a:xfrm>
            <a:off x="4286921" y="5058439"/>
            <a:ext cx="972000" cy="159488"/>
          </a:xfrm>
          <a:prstGeom prst="roundRect">
            <a:avLst/>
          </a:prstGeom>
          <a:solidFill>
            <a:srgbClr val="27B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813401-7EC8-4411-8B25-6C9D00AA43D2}"/>
              </a:ext>
            </a:extLst>
          </p:cNvPr>
          <p:cNvSpPr/>
          <p:nvPr/>
        </p:nvSpPr>
        <p:spPr>
          <a:xfrm rot="5400000">
            <a:off x="5215264" y="4228276"/>
            <a:ext cx="972000" cy="159488"/>
          </a:xfrm>
          <a:prstGeom prst="roundRect">
            <a:avLst/>
          </a:prstGeom>
          <a:gradFill>
            <a:gsLst>
              <a:gs pos="0">
                <a:srgbClr val="5988FD"/>
              </a:gs>
              <a:gs pos="100000">
                <a:srgbClr val="27B35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E2AF29-190F-F714-6EE0-77A492FB99E2}"/>
              </a:ext>
            </a:extLst>
          </p:cNvPr>
          <p:cNvGrpSpPr/>
          <p:nvPr/>
        </p:nvGrpSpPr>
        <p:grpSpPr>
          <a:xfrm>
            <a:off x="5206851" y="2961167"/>
            <a:ext cx="988827" cy="935666"/>
            <a:chOff x="1797345" y="4670350"/>
            <a:chExt cx="988827" cy="935666"/>
          </a:xfrm>
          <a:solidFill>
            <a:srgbClr val="5988FD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3C3E45-59C0-BA14-E572-D347873E86CD}"/>
                </a:ext>
              </a:extLst>
            </p:cNvPr>
            <p:cNvSpPr/>
            <p:nvPr/>
          </p:nvSpPr>
          <p:spPr>
            <a:xfrm>
              <a:off x="1797345" y="4670350"/>
              <a:ext cx="988827" cy="9356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ZA" sz="1400" noProof="0" dirty="0" err="1"/>
            </a:p>
          </p:txBody>
        </p:sp>
        <p:pic>
          <p:nvPicPr>
            <p:cNvPr id="42" name="Picture 41" descr="A yellow rectangular objects on a black background&#10;&#10;Description automatically generated">
              <a:extLst>
                <a:ext uri="{FF2B5EF4-FFF2-40B4-BE49-F238E27FC236}">
                  <a16:creationId xmlns:a16="http://schemas.microsoft.com/office/drawing/2014/main" id="{F1B5878C-BC33-FD9D-019D-AFDEB0881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7611" y="4801852"/>
              <a:ext cx="587597" cy="587597"/>
            </a:xfrm>
            <a:prstGeom prst="rect">
              <a:avLst/>
            </a:prstGeom>
            <a:grpFill/>
          </p:spPr>
        </p:pic>
      </p:grpSp>
      <p:pic>
        <p:nvPicPr>
          <p:cNvPr id="5" name="Picture 4" descr="A cartoon rocket with fire&#10;&#10;Description automatically generated">
            <a:extLst>
              <a:ext uri="{FF2B5EF4-FFF2-40B4-BE49-F238E27FC236}">
                <a16:creationId xmlns:a16="http://schemas.microsoft.com/office/drawing/2014/main" id="{F2298607-2D35-98A4-FDE8-9DE60E53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091">
            <a:off x="6269867" y="2840737"/>
            <a:ext cx="562452" cy="54048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1AD8FB7-2AB7-3E4A-AF0A-6403594ACDFF}"/>
              </a:ext>
            </a:extLst>
          </p:cNvPr>
          <p:cNvGrpSpPr/>
          <p:nvPr/>
        </p:nvGrpSpPr>
        <p:grpSpPr>
          <a:xfrm>
            <a:off x="9089517" y="747608"/>
            <a:ext cx="2932658" cy="2932658"/>
            <a:chOff x="9089517" y="747608"/>
            <a:chExt cx="2932658" cy="2932658"/>
          </a:xfrm>
        </p:grpSpPr>
        <p:pic>
          <p:nvPicPr>
            <p:cNvPr id="15" name="Graphic 14" descr="Cloud with solid fill">
              <a:extLst>
                <a:ext uri="{FF2B5EF4-FFF2-40B4-BE49-F238E27FC236}">
                  <a16:creationId xmlns:a16="http://schemas.microsoft.com/office/drawing/2014/main" id="{6EC473E3-0F94-1CCD-0D42-30F0A2979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9517" y="747608"/>
              <a:ext cx="2932658" cy="2932658"/>
            </a:xfrm>
            <a:prstGeom prst="rect">
              <a:avLst/>
            </a:prstGeom>
          </p:spPr>
        </p:pic>
        <p:pic>
          <p:nvPicPr>
            <p:cNvPr id="8" name="Picture 7" descr="A green and blue logo&#10;&#10;Description automatically generated">
              <a:extLst>
                <a:ext uri="{FF2B5EF4-FFF2-40B4-BE49-F238E27FC236}">
                  <a16:creationId xmlns:a16="http://schemas.microsoft.com/office/drawing/2014/main" id="{71EA1B61-96A7-2BE6-897C-3D3F24B4A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449" y="2155097"/>
              <a:ext cx="687779" cy="687779"/>
            </a:xfrm>
            <a:prstGeom prst="rect">
              <a:avLst/>
            </a:pr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4E62F83-AE7F-CE4C-CB8B-D321B2FA8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681" y="2086854"/>
              <a:ext cx="824264" cy="824264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8AF62EA-E388-CB63-CD5F-63568F413829}"/>
              </a:ext>
            </a:extLst>
          </p:cNvPr>
          <p:cNvSpPr txBox="1"/>
          <p:nvPr/>
        </p:nvSpPr>
        <p:spPr>
          <a:xfrm>
            <a:off x="9636849" y="3047957"/>
            <a:ext cx="21402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Workspace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86153E-2E77-CFEC-3303-BA25AEC74EEB}"/>
              </a:ext>
            </a:extLst>
          </p:cNvPr>
          <p:cNvSpPr txBox="1"/>
          <p:nvPr/>
        </p:nvSpPr>
        <p:spPr>
          <a:xfrm>
            <a:off x="1367162" y="1360176"/>
            <a:ext cx="2140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Repository</a:t>
            </a:r>
            <a:endParaRPr lang="en-ZA" sz="28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41873C5-3909-BEE5-99CD-C79716C39F4D}"/>
              </a:ext>
            </a:extLst>
          </p:cNvPr>
          <p:cNvSpPr/>
          <p:nvPr/>
        </p:nvSpPr>
        <p:spPr>
          <a:xfrm>
            <a:off x="9665449" y="2086854"/>
            <a:ext cx="1654496" cy="824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pic>
        <p:nvPicPr>
          <p:cNvPr id="38" name="Picture 37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05B42CC0-CBAB-F695-F77D-EFDAE8B3B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5" y="2371160"/>
            <a:ext cx="446281" cy="446281"/>
          </a:xfrm>
          <a:prstGeom prst="rect">
            <a:avLst/>
          </a:prstGeom>
        </p:spPr>
      </p:pic>
      <p:pic>
        <p:nvPicPr>
          <p:cNvPr id="45" name="Picture 44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1047615B-8592-AE76-6F06-DE7BCE6ED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56" y="1925277"/>
            <a:ext cx="878485" cy="878485"/>
          </a:xfrm>
          <a:prstGeom prst="rect">
            <a:avLst/>
          </a:prstGeom>
        </p:spPr>
      </p:pic>
      <p:pic>
        <p:nvPicPr>
          <p:cNvPr id="47" name="Graphic 46" descr="Badge Tick1 with solid fill">
            <a:extLst>
              <a:ext uri="{FF2B5EF4-FFF2-40B4-BE49-F238E27FC236}">
                <a16:creationId xmlns:a16="http://schemas.microsoft.com/office/drawing/2014/main" id="{CFFA82CC-582B-15D1-284E-061F2D8AA3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3625" y="2159669"/>
            <a:ext cx="672136" cy="672136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ADDE71-2F07-C011-B316-35BBD81CA996}"/>
              </a:ext>
            </a:extLst>
          </p:cNvPr>
          <p:cNvSpPr/>
          <p:nvPr/>
        </p:nvSpPr>
        <p:spPr>
          <a:xfrm>
            <a:off x="2660121" y="3345202"/>
            <a:ext cx="2664000" cy="159488"/>
          </a:xfrm>
          <a:prstGeom prst="roundRect">
            <a:avLst/>
          </a:prstGeom>
          <a:solidFill>
            <a:srgbClr val="5988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E11B6F1B-6F51-113B-ADDD-61B086FAD6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7014" y="5619447"/>
            <a:ext cx="809487" cy="809487"/>
          </a:xfrm>
          <a:prstGeom prst="rect">
            <a:avLst/>
          </a:prstGeom>
        </p:spPr>
      </p:pic>
      <p:pic>
        <p:nvPicPr>
          <p:cNvPr id="51" name="Graphic 50" descr="Programmer male with solid fill">
            <a:extLst>
              <a:ext uri="{FF2B5EF4-FFF2-40B4-BE49-F238E27FC236}">
                <a16:creationId xmlns:a16="http://schemas.microsoft.com/office/drawing/2014/main" id="{E36A23FF-1DBF-0532-CFC1-B2A9AB46F0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61418" y="5614361"/>
            <a:ext cx="809487" cy="809487"/>
          </a:xfrm>
          <a:prstGeom prst="rect">
            <a:avLst/>
          </a:prstGeom>
        </p:spPr>
      </p:pic>
      <p:pic>
        <p:nvPicPr>
          <p:cNvPr id="53" name="Graphic 52" descr="Programmer female with solid fill">
            <a:extLst>
              <a:ext uri="{FF2B5EF4-FFF2-40B4-BE49-F238E27FC236}">
                <a16:creationId xmlns:a16="http://schemas.microsoft.com/office/drawing/2014/main" id="{F88212BC-BCD2-550A-27F5-9B9C016177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78408" y="5613848"/>
            <a:ext cx="810000" cy="810000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24B7B173-22F7-52D3-3137-9EF63A062255}"/>
              </a:ext>
            </a:extLst>
          </p:cNvPr>
          <p:cNvSpPr/>
          <p:nvPr/>
        </p:nvSpPr>
        <p:spPr>
          <a:xfrm>
            <a:off x="1821109" y="5634255"/>
            <a:ext cx="202593" cy="4652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C6271CC-E397-A493-E2A3-F740B6510630}"/>
              </a:ext>
            </a:extLst>
          </p:cNvPr>
          <p:cNvSpPr/>
          <p:nvPr/>
        </p:nvSpPr>
        <p:spPr>
          <a:xfrm rot="18371690">
            <a:off x="3122606" y="5205519"/>
            <a:ext cx="192051" cy="10587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68D7242-A4C2-FB1A-396F-6EEF2B941EF7}"/>
              </a:ext>
            </a:extLst>
          </p:cNvPr>
          <p:cNvSpPr/>
          <p:nvPr/>
        </p:nvSpPr>
        <p:spPr>
          <a:xfrm>
            <a:off x="3535190" y="5628706"/>
            <a:ext cx="202593" cy="4652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C41579-2EA7-46D1-CCBF-4EEF8F8A6EE0}"/>
              </a:ext>
            </a:extLst>
          </p:cNvPr>
          <p:cNvSpPr/>
          <p:nvPr/>
        </p:nvSpPr>
        <p:spPr>
          <a:xfrm rot="18442211">
            <a:off x="4741258" y="5224697"/>
            <a:ext cx="192051" cy="1058785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FABC39F-CF3C-8F68-1D79-C482A3BA7846}"/>
              </a:ext>
            </a:extLst>
          </p:cNvPr>
          <p:cNvSpPr/>
          <p:nvPr/>
        </p:nvSpPr>
        <p:spPr>
          <a:xfrm>
            <a:off x="5175645" y="5635851"/>
            <a:ext cx="202593" cy="4652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C961A8-D454-6CF0-1834-E190F45E5ED2}"/>
              </a:ext>
            </a:extLst>
          </p:cNvPr>
          <p:cNvGrpSpPr/>
          <p:nvPr/>
        </p:nvGrpSpPr>
        <p:grpSpPr>
          <a:xfrm>
            <a:off x="6912057" y="3992365"/>
            <a:ext cx="810000" cy="2552546"/>
            <a:chOff x="6912057" y="3992365"/>
            <a:chExt cx="810000" cy="2552546"/>
          </a:xfrm>
        </p:grpSpPr>
        <p:pic>
          <p:nvPicPr>
            <p:cNvPr id="13" name="Graphic 12" descr="Programmer male with solid fill">
              <a:extLst>
                <a:ext uri="{FF2B5EF4-FFF2-40B4-BE49-F238E27FC236}">
                  <a16:creationId xmlns:a16="http://schemas.microsoft.com/office/drawing/2014/main" id="{11AF24B2-60B2-8032-38AE-37E8EFE26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2057" y="3992365"/>
              <a:ext cx="809487" cy="809487"/>
            </a:xfrm>
            <a:prstGeom prst="rect">
              <a:avLst/>
            </a:prstGeom>
          </p:spPr>
        </p:pic>
        <p:pic>
          <p:nvPicPr>
            <p:cNvPr id="16" name="Graphic 15" descr="Programmer male with solid fill">
              <a:extLst>
                <a:ext uri="{FF2B5EF4-FFF2-40B4-BE49-F238E27FC236}">
                  <a16:creationId xmlns:a16="http://schemas.microsoft.com/office/drawing/2014/main" id="{93F9AA07-C097-05ED-FFEA-95A22C6E5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2057" y="4887224"/>
              <a:ext cx="809487" cy="809487"/>
            </a:xfrm>
            <a:prstGeom prst="rect">
              <a:avLst/>
            </a:prstGeom>
          </p:spPr>
        </p:pic>
        <p:pic>
          <p:nvPicPr>
            <p:cNvPr id="18" name="Graphic 17" descr="Programmer female with solid fill">
              <a:extLst>
                <a:ext uri="{FF2B5EF4-FFF2-40B4-BE49-F238E27FC236}">
                  <a16:creationId xmlns:a16="http://schemas.microsoft.com/office/drawing/2014/main" id="{EE91E1E2-2970-6344-C033-31B4386DA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12057" y="5734911"/>
              <a:ext cx="810000" cy="810000"/>
            </a:xfrm>
            <a:prstGeom prst="rect">
              <a:avLst/>
            </a:prstGeom>
          </p:spPr>
        </p:pic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1ADD5065-CEEF-D236-DD54-B5CCE05CD916}"/>
              </a:ext>
            </a:extLst>
          </p:cNvPr>
          <p:cNvSpPr/>
          <p:nvPr/>
        </p:nvSpPr>
        <p:spPr>
          <a:xfrm>
            <a:off x="7934324" y="4225586"/>
            <a:ext cx="2143125" cy="992341"/>
          </a:xfrm>
          <a:prstGeom prst="wedgeRoundRectCallout">
            <a:avLst>
              <a:gd name="adj1" fmla="val -53722"/>
              <a:gd name="adj2" fmla="val 7497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b="1" dirty="0"/>
              <a:t>Looks Good Let's Deploy!</a:t>
            </a:r>
            <a:endParaRPr lang="en-ZA" sz="2000" b="1" noProof="0" dirty="0" err="1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6D814807-F4DC-AEB7-EEE9-DF24F56B031C}"/>
              </a:ext>
            </a:extLst>
          </p:cNvPr>
          <p:cNvSpPr/>
          <p:nvPr/>
        </p:nvSpPr>
        <p:spPr>
          <a:xfrm>
            <a:off x="6371996" y="4532022"/>
            <a:ext cx="424579" cy="1127256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</p:spTree>
    <p:extLst>
      <p:ext uri="{BB962C8B-B14F-4D97-AF65-F5344CB8AC3E}">
        <p14:creationId xmlns:p14="http://schemas.microsoft.com/office/powerpoint/2010/main" val="28168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00"/>
                            </p:stCondLst>
                            <p:childTnLst>
                              <p:par>
                                <p:cTn id="96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5" presetID="22" presetClass="entr" presetSubtype="4" repeatCount="3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3" presetID="2" presetClass="exit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75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775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875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17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2250"/>
                            </p:stCondLst>
                            <p:childTnLst>
                              <p:par>
                                <p:cTn id="16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-2.22222E-6 L 0.19779 -0.06713 " pathEditMode="relative" rAng="0" ptsTypes="AA">
                                      <p:cBhvr>
                                        <p:cTn id="16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3356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-7.40741E-7 L 0.19687 -0.06505 " pathEditMode="relative" rAng="0" ptsTypes="AA">
                                      <p:cBhvr>
                                        <p:cTn id="163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825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8250"/>
                            </p:stCondLst>
                            <p:childTnLst>
                              <p:par>
                                <p:cTn id="16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-0.06505 L 0.25872 -0.06505 C 0.28659 -0.06505 0.32096 -0.05 0.32096 -0.03773 L 0.32096 -0.00995 " pathEditMode="relative" rAng="0" ptsTypes="AAAA">
                                      <p:cBhvr>
                                        <p:cTn id="169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1250"/>
                            </p:stCondLst>
                            <p:childTnLst>
                              <p:par>
                                <p:cTn id="1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175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225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20" grpId="0"/>
      <p:bldP spid="21" grpId="0"/>
      <p:bldP spid="34" grpId="0" animBg="1"/>
      <p:bldP spid="37" grpId="0" animBg="1"/>
      <p:bldP spid="39" grpId="0" animBg="1"/>
      <p:bldP spid="32" grpId="0"/>
      <p:bldP spid="33" grpId="0"/>
      <p:bldP spid="43" grpId="0" animBg="1"/>
      <p:bldP spid="48" grpId="0" animBg="1"/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xagons with blue edges&#10;&#10;Description automatically generated">
            <a:extLst>
              <a:ext uri="{FF2B5EF4-FFF2-40B4-BE49-F238E27FC236}">
                <a16:creationId xmlns:a16="http://schemas.microsoft.com/office/drawing/2014/main" id="{B2F1C530-16E9-7FB6-B8D3-BB3A8650EE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7015457-004D-ED7D-3B53-4C917E9BF5CA}"/>
              </a:ext>
            </a:extLst>
          </p:cNvPr>
          <p:cNvSpPr/>
          <p:nvPr/>
        </p:nvSpPr>
        <p:spPr>
          <a:xfrm>
            <a:off x="0" y="0"/>
            <a:ext cx="9615377" cy="6858000"/>
          </a:xfrm>
          <a:prstGeom prst="triangle">
            <a:avLst>
              <a:gd name="adj" fmla="val 0"/>
            </a:avLst>
          </a:prstGeom>
          <a:solidFill>
            <a:srgbClr val="0056AE"/>
          </a:solidFill>
          <a:ln>
            <a:solidFill>
              <a:srgbClr val="0056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ZA" sz="1400" noProof="0" dirty="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C60B5-1358-D026-FF38-8DBBACD470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02E7C59-D305-5F46-C4DF-DEF02469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865" y="6420548"/>
            <a:ext cx="6312900" cy="244800"/>
          </a:xfrm>
        </p:spPr>
        <p:txBody>
          <a:bodyPr/>
          <a:lstStyle/>
          <a:p>
            <a:r>
              <a:rPr lang="en-ZA" dirty="0">
                <a:latin typeface="Helvetica" panose="020B0604020202020204" pitchFamily="34" charset="0"/>
                <a:cs typeface="Helvetica" panose="020B0604020202020204" pitchFamily="34" charset="0"/>
              </a:rPr>
              <a:t>Data Led: Intelligent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691A9-2FC5-5070-CAD2-884AD82BEF6F}"/>
              </a:ext>
            </a:extLst>
          </p:cNvPr>
          <p:cNvSpPr txBox="1"/>
          <p:nvPr/>
        </p:nvSpPr>
        <p:spPr>
          <a:xfrm>
            <a:off x="460865" y="4981897"/>
            <a:ext cx="74707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Sequence of Demo</a:t>
            </a:r>
            <a:endParaRPr lang="en-ZA" sz="36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9F3E140F-F3D0-01D6-801E-82611693B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9427" y="5820717"/>
            <a:ext cx="2321708" cy="72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86465-4476-47FD-A061-C5452DCA3B73}"/>
              </a:ext>
            </a:extLst>
          </p:cNvPr>
          <p:cNvSpPr txBox="1"/>
          <p:nvPr/>
        </p:nvSpPr>
        <p:spPr>
          <a:xfrm>
            <a:off x="460865" y="5535895"/>
            <a:ext cx="673104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By </a:t>
            </a:r>
            <a:endParaRPr lang="en-ZA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05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elrida.oberholzer\AppData\Local\Temp\Templafy\PowerPointVsto\Assets\0467e58c-20fe-4852-bd1b-d8f1b669242e.jp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entons 16: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14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 algn="l">
          <a:spcAft>
            <a:spcPts val="600"/>
          </a:spcAft>
          <a:buFont typeface="Arial" panose="020B0604020202020204" pitchFamily="34" charset="0"/>
          <a:buChar char="•"/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urple">
      <a:srgbClr val="702082"/>
    </a:custClr>
    <a:custClr name="Light Purple">
      <a:srgbClr val="A05EB5"/>
    </a:custClr>
    <a:custClr name="Dark Purple">
      <a:srgbClr val="5F2167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DA291C"/>
    </a:custClr>
    <a:custClr name="Gold">
      <a:srgbClr val="F1B434"/>
    </a:custClr>
    <a:custClr name="Green">
      <a:srgbClr val="43B02A"/>
    </a:custClr>
    <a:custClr name="Teal">
      <a:srgbClr val="00A499"/>
    </a:custClr>
    <a:custClr name="Blue">
      <a:srgbClr val="00A9E0"/>
    </a:custClr>
    <a:custClr name="Dark Red">
      <a:srgbClr val="9D2235"/>
    </a:custClr>
    <a:custClr name="Orange">
      <a:srgbClr val="ED8B00"/>
    </a:custClr>
    <a:custClr name="Dark Green">
      <a:srgbClr val="286140"/>
    </a:custClr>
    <a:custClr name="Dark Teal">
      <a:srgbClr val="00685D"/>
    </a:custClr>
    <a:custClr name="Dark Blue">
      <a:srgbClr val="004C97"/>
    </a:custClr>
    <a:custClr name="Brown">
      <a:srgbClr val="85431E"/>
    </a:custClr>
    <a:custClr name="Dark Pink">
      <a:srgbClr val="890C58"/>
    </a:custClr>
    <a:custClr name="Pink">
      <a:srgbClr val="D00070"/>
    </a:custClr>
    <a:custClr name="Dark Grey">
      <a:srgbClr val="545859"/>
    </a:custClr>
    <a:custClr name="Grey">
      <a:srgbClr val="707372"/>
    </a:custClr>
    <a:custClr name="Light Grey">
      <a:srgbClr val="9EA2A2"/>
    </a:custClr>
    <a:custClr name="Ekstra Light Grey">
      <a:srgbClr val="C7C9C7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</a:custClrLst>
  <a:extLst>
    <a:ext uri="{05A4C25C-085E-4340-85A3-A5531E510DB2}">
      <thm15:themeFamily xmlns:thm15="http://schemas.microsoft.com/office/thememl/2012/main" name="Blank.potx" id="{FBA01DAC-5646-45A0-AF66-DDA0E6DC1A6C}" vid="{661637DB-4BB7-43DB-A020-ECBAB57B90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B9D669F4EC4BAB1D5C90AACD7F14" ma:contentTypeVersion="14" ma:contentTypeDescription="Create a new document." ma:contentTypeScope="" ma:versionID="4caf2f1c01fd27045a37f09237b1c7f5">
  <xsd:schema xmlns:xsd="http://www.w3.org/2001/XMLSchema" xmlns:xs="http://www.w3.org/2001/XMLSchema" xmlns:p="http://schemas.microsoft.com/office/2006/metadata/properties" xmlns:ns3="fec3b462-023f-4d5d-916e-ea1f58025ed9" xmlns:ns4="c820ed94-89e5-4068-a496-b05f100dec8e" targetNamespace="http://schemas.microsoft.com/office/2006/metadata/properties" ma:root="true" ma:fieldsID="bd2f0e76fdbd748911d9a962320caf88" ns3:_="" ns4:_="">
    <xsd:import namespace="fec3b462-023f-4d5d-916e-ea1f58025ed9"/>
    <xsd:import namespace="c820ed94-89e5-4068-a496-b05f100dec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3b462-023f-4d5d-916e-ea1f58025e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0ed94-89e5-4068-a496-b05f100dec8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c3b462-023f-4d5d-916e-ea1f58025ed9" xsi:nil="true"/>
  </documentManagement>
</p:properties>
</file>

<file path=customXml/itemProps1.xml><?xml version="1.0" encoding="utf-8"?>
<ds:datastoreItem xmlns:ds="http://schemas.openxmlformats.org/officeDocument/2006/customXml" ds:itemID="{3E27DA02-E4CF-46D8-9B8D-27F2DD1EF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c3b462-023f-4d5d-916e-ea1f58025ed9"/>
    <ds:schemaRef ds:uri="c820ed94-89e5-4068-a496-b05f100dec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6ECC11-8EF4-42B8-B9B7-B13B86BFF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8096B4-3AF9-4537-9505-CE8029EAA367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820ed94-89e5-4068-a496-b05f100dec8e"/>
    <ds:schemaRef ds:uri="fec3b462-023f-4d5d-916e-ea1f58025ed9"/>
  </ds:schemaRefs>
</ds:datastoreItem>
</file>

<file path=docMetadata/LabelInfo.xml><?xml version="1.0" encoding="utf-8"?>
<clbl:labelList xmlns:clbl="http://schemas.microsoft.com/office/2020/mipLabelMetadata">
  <clbl:label id="{174c7352-9c5c-4558-b848-be140b444e7d}" enabled="0" method="" siteId="{174c7352-9c5c-4558-b848-be140b444e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180</Words>
  <Application>Microsoft Office PowerPoint</Application>
  <PresentationFormat>Widescreen</PresentationFormat>
  <Paragraphs>70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Helvetica</vt:lpstr>
      <vt:lpstr>Dentons 16:9</vt:lpstr>
      <vt:lpstr>think-cell Slide</vt:lpstr>
      <vt:lpstr>Sambe Consulting BIOps Presentation 08 May 2024</vt:lpstr>
      <vt:lpstr>Agenda</vt:lpstr>
      <vt:lpstr>PowerPoint Presentation</vt:lpstr>
      <vt:lpstr>Understanding BIOps</vt:lpstr>
      <vt:lpstr>PowerPoint Presentation</vt:lpstr>
      <vt:lpstr>Use Case Scenario</vt:lpstr>
      <vt:lpstr>PowerPoint Presentation</vt:lpstr>
      <vt:lpstr>GitHub Environment Workflow</vt:lpstr>
      <vt:lpstr>PowerPoint Presentation</vt:lpstr>
      <vt:lpstr>Sequence of 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Bihaag Nepaul</dc:creator>
  <cp:lastModifiedBy>Bihaag Nepaul</cp:lastModifiedBy>
  <cp:revision>63</cp:revision>
  <dcterms:created xsi:type="dcterms:W3CDTF">2024-05-03T18:09:04Z</dcterms:created>
  <dcterms:modified xsi:type="dcterms:W3CDTF">2024-08-07T14:39:42Z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0x010100F132B9D669F4EC4BAB1D5C90AACD7F14</vt:lpwstr>
  </property>
</Properties>
</file>