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76" r:id="rId5"/>
    <p:sldId id="275" r:id="rId6"/>
    <p:sldId id="274" r:id="rId7"/>
    <p:sldId id="277" r:id="rId8"/>
    <p:sldId id="280" r:id="rId9"/>
    <p:sldId id="260" r:id="rId10"/>
    <p:sldId id="261" r:id="rId11"/>
    <p:sldId id="279" r:id="rId12"/>
    <p:sldId id="278" r:id="rId13"/>
    <p:sldId id="283" r:id="rId14"/>
    <p:sldId id="282" r:id="rId15"/>
    <p:sldId id="281" r:id="rId16"/>
    <p:sldId id="284" r:id="rId17"/>
    <p:sldId id="285" r:id="rId18"/>
    <p:sldId id="265" r:id="rId19"/>
    <p:sldId id="267" r:id="rId20"/>
    <p:sldId id="294" r:id="rId21"/>
    <p:sldId id="266" r:id="rId22"/>
    <p:sldId id="268" r:id="rId23"/>
    <p:sldId id="286" r:id="rId24"/>
    <p:sldId id="287" r:id="rId25"/>
    <p:sldId id="292" r:id="rId26"/>
    <p:sldId id="293" r:id="rId27"/>
    <p:sldId id="288" r:id="rId28"/>
    <p:sldId id="289" r:id="rId29"/>
    <p:sldId id="296" r:id="rId30"/>
    <p:sldId id="297" r:id="rId31"/>
    <p:sldId id="302" r:id="rId32"/>
    <p:sldId id="304" r:id="rId33"/>
    <p:sldId id="305" r:id="rId34"/>
    <p:sldId id="306" r:id="rId35"/>
    <p:sldId id="307" r:id="rId36"/>
    <p:sldId id="269" r:id="rId37"/>
    <p:sldId id="295" r:id="rId38"/>
    <p:sldId id="270" r:id="rId39"/>
    <p:sldId id="308" r:id="rId40"/>
    <p:sldId id="271" r:id="rId41"/>
    <p:sldId id="309" r:id="rId42"/>
    <p:sldId id="310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6" r:id="rId54"/>
    <p:sldId id="325" r:id="rId55"/>
    <p:sldId id="259" r:id="rId56"/>
    <p:sldId id="327" r:id="rId57"/>
    <p:sldId id="328" r:id="rId58"/>
    <p:sldId id="329" r:id="rId59"/>
    <p:sldId id="331" r:id="rId60"/>
    <p:sldId id="345" r:id="rId61"/>
    <p:sldId id="365" r:id="rId62"/>
    <p:sldId id="366" r:id="rId63"/>
    <p:sldId id="367" r:id="rId64"/>
    <p:sldId id="368" r:id="rId65"/>
    <p:sldId id="369" r:id="rId66"/>
    <p:sldId id="371" r:id="rId67"/>
    <p:sldId id="372" r:id="rId68"/>
    <p:sldId id="373" r:id="rId69"/>
    <p:sldId id="374" r:id="rId70"/>
    <p:sldId id="375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FE024-6EE1-43B0-A6A9-41A54715C46D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AFE22-1B33-4FAF-83D9-252E3B13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6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90D24-9504-4785-856D-782A8DE89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7BA8F-5904-4EDC-95C2-36CB6A1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41C3B-3D7E-49C4-93AD-DA457806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E2AD1-083B-4766-9ACB-A7CA829C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5A60-A4E7-45D8-9549-90FFD2FA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9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6AF5E-8FE4-40F6-9FD6-FF032E6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960EA-DB8D-4CC8-A1E2-0CF4CFC85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CD75B-C117-45BD-84FC-DB6D138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F6842-8046-48C2-B188-CFD14416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46258-E154-430B-9B7C-C3D2680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C9199-093D-428B-AC60-17B7233C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ED222-784C-4C36-80AD-38A66926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FF073-0CF5-482E-99EB-15E63DBA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57FE8-1326-4DDD-92C1-DD1F6033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CB304-5588-4D5D-9D19-F6EAE66A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7D859-85CC-4DCA-BADB-EC50D2CA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C7F86-1280-49EA-8F0F-E50FB6E6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FD669-F9BC-435B-A309-37409C7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6F9E7-CFDB-4473-8479-B9EAC410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760AE-A9D1-456B-BC00-AC275F3E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7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9807-E6DF-4B1D-86D9-3D874E17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9367D-CBCB-44D3-A083-2E975E24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CD925-1A6A-4EAF-927A-3D575F87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CA49B-F190-460E-A1B0-15CB680A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9BB80-E03D-4170-B19A-CAEA332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697A8-8DBA-4BA1-A4BC-EC7818B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A6879-D2E6-4A5E-A16F-ADCFFBF70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A9BF3-3E0A-469D-8F5D-C98A5364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0D439-490C-4257-A749-BC7FA9F2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03CCC-5078-459A-A7AC-1904457D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59BAA-F824-4498-9AB8-50580CDA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9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9749F-527E-42F2-BCBF-81233783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95ED4-F7FA-411F-8E2C-D59FB7C1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0A97D-29E5-4BE9-A08E-E42B5D80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01FF7-8E34-49BF-83E3-F81098597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68456-B63D-4E9D-B14E-6BA5FA57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B3C43-3746-4BE4-BF50-85E28BCD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07F8DB-224E-4DAD-9D24-7BB5A4A7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71683F-6BFC-4D85-BCB9-1973530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D181-0444-4DCB-A91A-D1D3ACA7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9FAB9-AF87-4442-8724-1BB8EED3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5D2692-74B0-47CA-9B30-A24BFB88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4E9F3-67EE-4B52-B2E8-F81DDD7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0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CABA2-7A99-43D7-9283-84B142C3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E2116-9876-4FD8-A15A-BDB03E17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0FD33-F04D-400E-B0D5-55BFBC2A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89943-EE6A-433D-98CD-F281EA38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BF090-83C8-4F1F-9D2A-AE41FAB8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46504-022F-41CF-914D-98CF8CC2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FA55C-C5F3-41C7-BBB7-5D6DD63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6FECF-E104-487A-A2AA-537AD180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11FF5-D3E7-4D1E-9DA5-58E114EF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3F8D-7537-4430-8F37-68B5782C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CF00D8-E6F9-43B7-AA56-380193E1F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109CB-C0C4-4FD4-AB94-E79458EC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16FAD-C14B-4178-B14A-81C24024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82138-836D-4022-B106-E5C1A7C7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3AC90-0863-4FF1-B58A-E1BD4020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1D52AF-E755-4170-A19B-B17300CB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586D2-BC70-4A1C-8D23-448A19CBD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DC4E4-6F1D-4783-AE66-906BCC11B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28DC-3CBF-4DBE-A5E5-993E77FA7612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19620-3331-40F2-941D-EC7F1E3D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BBE1E-0FA0-42F3-8672-9198FF43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D62A-B396-456A-8DF5-A84A14C5D8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Day7 </a:t>
            </a:r>
            <a:r>
              <a:rPr lang="zh-CN" altLang="en-US" b="1" dirty="0"/>
              <a:t>字符串专题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——</a:t>
            </a:r>
            <a:r>
              <a:rPr lang="zh-CN" altLang="en-US" dirty="0"/>
              <a:t>黎伟煊</a:t>
            </a:r>
          </a:p>
        </p:txBody>
      </p:sp>
    </p:spTree>
    <p:extLst>
      <p:ext uri="{BB962C8B-B14F-4D97-AF65-F5344CB8AC3E}">
        <p14:creationId xmlns:p14="http://schemas.microsoft.com/office/powerpoint/2010/main" val="26555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16" y="197964"/>
            <a:ext cx="11679811" cy="653277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马拉车算法的作用是在</a:t>
            </a:r>
            <a:r>
              <a:rPr lang="en-US" altLang="zh-CN" sz="3200" dirty="0"/>
              <a:t>O</a:t>
            </a:r>
            <a:r>
              <a:rPr lang="zh-CN" altLang="en-US" sz="3200" dirty="0"/>
              <a:t>（</a:t>
            </a:r>
            <a:r>
              <a:rPr lang="en-US" altLang="zh-CN" sz="3200" dirty="0"/>
              <a:t>n</a:t>
            </a:r>
            <a:r>
              <a:rPr lang="zh-CN" altLang="en-US" sz="3200" dirty="0"/>
              <a:t>）的复杂度下求出最长回文子串。</a:t>
            </a:r>
            <a:endParaRPr lang="en-US" altLang="zh-CN" sz="3200" dirty="0"/>
          </a:p>
          <a:p>
            <a:pPr algn="l"/>
            <a:r>
              <a:rPr lang="zh-CN" altLang="en-US" sz="3200" dirty="0"/>
              <a:t>首先，我们把字符串预处理一下，在字符串首尾以及每两个字符之间插入一个分隔符（一般是‘</a:t>
            </a:r>
            <a:r>
              <a:rPr lang="en-US" altLang="zh-CN" sz="3200" dirty="0"/>
              <a:t>#</a:t>
            </a:r>
            <a:r>
              <a:rPr lang="zh-CN" altLang="en-US" sz="3200" dirty="0"/>
              <a:t>’）。</a:t>
            </a:r>
            <a:endParaRPr lang="en-US" altLang="zh-CN" sz="3200" dirty="0"/>
          </a:p>
          <a:p>
            <a:pPr algn="l"/>
            <a:r>
              <a:rPr lang="zh-CN" altLang="en-US" sz="3200" dirty="0"/>
              <a:t>例如：</a:t>
            </a:r>
            <a:r>
              <a:rPr lang="en-US" altLang="zh-CN" sz="3200" dirty="0" err="1"/>
              <a:t>zzynb</a:t>
            </a:r>
            <a:r>
              <a:rPr lang="en-US" altLang="zh-CN" sz="3200" dirty="0"/>
              <a:t> -&gt; #</a:t>
            </a:r>
            <a:r>
              <a:rPr lang="en-US" altLang="zh-CN" sz="3200" dirty="0" err="1"/>
              <a:t>z#z#y#n#b</a:t>
            </a:r>
            <a:r>
              <a:rPr lang="en-US" altLang="zh-CN" sz="3200" dirty="0"/>
              <a:t>#</a:t>
            </a:r>
            <a:r>
              <a:rPr lang="zh-CN" altLang="en-US" sz="3200" dirty="0"/>
              <a:t>。这样做目的是为了同一回文子串长度奇偶的问题，把长度为奇数和偶数的回文子串长度都变成长度为奇数。</a:t>
            </a:r>
            <a:endParaRPr lang="en-US" altLang="zh-CN" sz="3200" dirty="0"/>
          </a:p>
          <a:p>
            <a:pPr algn="l"/>
            <a:r>
              <a:rPr lang="zh-CN" altLang="en-US" sz="3200" dirty="0"/>
              <a:t>比如</a:t>
            </a:r>
            <a:r>
              <a:rPr lang="en-US" altLang="zh-CN" sz="3200" dirty="0" err="1"/>
              <a:t>zyz</a:t>
            </a:r>
            <a:r>
              <a:rPr lang="zh-CN" altLang="en-US" sz="3200" dirty="0"/>
              <a:t>是个回文串，那么预处理后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</a:rPr>
              <a:t>z#</a:t>
            </a:r>
            <a:r>
              <a:rPr lang="en-US" altLang="zh-CN" sz="3200" dirty="0" err="1">
                <a:solidFill>
                  <a:schemeClr val="accent2"/>
                </a:solidFill>
              </a:rPr>
              <a:t>y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</a:rPr>
              <a:t>#z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3200" dirty="0"/>
              <a:t>变成以</a:t>
            </a:r>
            <a:r>
              <a:rPr lang="en-US" altLang="zh-CN" sz="3200" dirty="0"/>
              <a:t>y</a:t>
            </a:r>
            <a:r>
              <a:rPr lang="zh-CN" altLang="en-US" sz="3200" dirty="0"/>
              <a:t>为中点的回文串。</a:t>
            </a:r>
            <a:endParaRPr lang="en-US" altLang="zh-CN" sz="3200" dirty="0"/>
          </a:p>
          <a:p>
            <a:pPr algn="l"/>
            <a:r>
              <a:rPr lang="zh-CN" altLang="en-US" sz="3200" dirty="0"/>
              <a:t>比如</a:t>
            </a:r>
            <a:r>
              <a:rPr lang="en-US" altLang="zh-CN" sz="3200" dirty="0" err="1"/>
              <a:t>zz</a:t>
            </a:r>
            <a:r>
              <a:rPr lang="zh-CN" altLang="en-US" sz="3200" dirty="0"/>
              <a:t>是个回文串，那么预处理后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</a:rPr>
              <a:t>z#z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3200" dirty="0"/>
              <a:t>变成以第二个</a:t>
            </a:r>
            <a:r>
              <a:rPr lang="en-US" altLang="zh-CN" sz="3200" dirty="0"/>
              <a:t>#</a:t>
            </a:r>
            <a:r>
              <a:rPr lang="zh-CN" altLang="en-US" sz="3200" dirty="0"/>
              <a:t>为中点的回文串。</a:t>
            </a:r>
            <a:endParaRPr lang="en-US" altLang="zh-CN" sz="3200" dirty="0"/>
          </a:p>
          <a:p>
            <a:pPr algn="l"/>
            <a:endParaRPr lang="en-US" altLang="zh-CN" sz="3000" dirty="0"/>
          </a:p>
          <a:p>
            <a:pPr algn="l"/>
            <a:r>
              <a:rPr lang="zh-CN" altLang="en-US" sz="3000" dirty="0"/>
              <a:t>然后我们处理出来的字符串（记为</a:t>
            </a:r>
            <a:r>
              <a:rPr lang="en-US" altLang="zh-CN" sz="3000" dirty="0"/>
              <a:t>str</a:t>
            </a:r>
            <a:r>
              <a:rPr lang="zh-CN" altLang="en-US" sz="3000" dirty="0"/>
              <a:t>）是从</a:t>
            </a:r>
            <a:r>
              <a:rPr lang="en-US" altLang="zh-CN" sz="3000" dirty="0"/>
              <a:t>1</a:t>
            </a:r>
            <a:r>
              <a:rPr lang="zh-CN" altLang="en-US" sz="3000" dirty="0"/>
              <a:t>开始的，</a:t>
            </a:r>
            <a:r>
              <a:rPr lang="en-US" altLang="zh-CN" sz="3000" dirty="0"/>
              <a:t>str[0] = </a:t>
            </a:r>
            <a:r>
              <a:rPr lang="zh-CN" altLang="en-US" sz="3000" dirty="0"/>
              <a:t>‘</a:t>
            </a:r>
            <a:r>
              <a:rPr lang="en-US" altLang="zh-CN" sz="3000" dirty="0"/>
              <a:t>$’</a:t>
            </a:r>
            <a:r>
              <a:rPr lang="zh-CN" altLang="en-US" sz="3000" dirty="0"/>
              <a:t>，目的是为了防止之后的操作越界</a:t>
            </a:r>
            <a:endParaRPr lang="en-US" altLang="zh-CN" sz="3000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064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357" y="660450"/>
            <a:ext cx="2831184" cy="34821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马拉车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42" y="1187777"/>
            <a:ext cx="11067068" cy="5326145"/>
          </a:xfrm>
        </p:spPr>
        <p:txBody>
          <a:bodyPr/>
          <a:lstStyle/>
          <a:p>
            <a:pPr algn="l"/>
            <a:r>
              <a:rPr lang="zh-CN" altLang="en-US" sz="3200" dirty="0"/>
              <a:t>然后我们用数组</a:t>
            </a:r>
            <a:r>
              <a:rPr lang="en-US" altLang="zh-CN" sz="3200" dirty="0"/>
              <a:t>p[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],</a:t>
            </a:r>
            <a:r>
              <a:rPr lang="zh-CN" altLang="en-US" sz="3200" dirty="0"/>
              <a:t>代表以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为中点的最长回文半径。</a:t>
            </a:r>
            <a:endParaRPr lang="en-US" altLang="zh-CN" sz="3200" dirty="0"/>
          </a:p>
          <a:p>
            <a:pPr algn="l"/>
            <a:r>
              <a:rPr lang="zh-CN" altLang="en-US" sz="3200" dirty="0"/>
              <a:t>例如：</a:t>
            </a:r>
            <a:r>
              <a:rPr lang="en-US" altLang="zh-CN" sz="3200" dirty="0" err="1"/>
              <a:t>zyz</a:t>
            </a:r>
            <a:r>
              <a:rPr lang="en-US" altLang="zh-CN" sz="3200" dirty="0"/>
              <a:t> -&gt; #</a:t>
            </a:r>
            <a:r>
              <a:rPr lang="en-US" altLang="zh-CN" sz="3200" dirty="0" err="1"/>
              <a:t>z#y#z</a:t>
            </a:r>
            <a:r>
              <a:rPr lang="en-US" altLang="zh-CN" sz="3200" dirty="0"/>
              <a:t>#</a:t>
            </a:r>
          </a:p>
          <a:p>
            <a:pPr algn="l"/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1C2D4AA-2543-47FC-8E3B-016431035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5466"/>
              </p:ext>
            </p:extLst>
          </p:nvPr>
        </p:nvGraphicFramePr>
        <p:xfrm>
          <a:off x="725864" y="3650880"/>
          <a:ext cx="8597248" cy="17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56">
                  <a:extLst>
                    <a:ext uri="{9D8B030D-6E8A-4147-A177-3AD203B41FA5}">
                      <a16:colId xmlns:a16="http://schemas.microsoft.com/office/drawing/2014/main" val="2639656015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379493308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48343838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88379348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911329660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69398146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676481458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790933627"/>
                    </a:ext>
                  </a:extLst>
                </a:gridCol>
              </a:tblGrid>
              <a:tr h="855261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#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z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#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y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#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z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#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80831"/>
                  </a:ext>
                </a:extLst>
              </a:tr>
              <a:tr h="867139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P[</a:t>
                      </a:r>
                      <a:r>
                        <a:rPr lang="en-US" altLang="zh-CN" sz="3200" dirty="0" err="1"/>
                        <a:t>i</a:t>
                      </a:r>
                      <a:r>
                        <a:rPr lang="en-US" altLang="zh-CN" sz="3200" dirty="0"/>
                        <a:t>]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0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490194" y="1668545"/>
            <a:ext cx="10642862" cy="395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600" dirty="0"/>
              <a:t>求</a:t>
            </a:r>
            <a:r>
              <a:rPr lang="en-US" altLang="zh-CN" sz="3600" dirty="0"/>
              <a:t>p[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l"/>
            <a:r>
              <a:rPr lang="zh-CN" altLang="en-US" sz="3600" dirty="0"/>
              <a:t>由于求</a:t>
            </a:r>
            <a:r>
              <a:rPr lang="en-US" altLang="zh-CN" sz="3600" dirty="0"/>
              <a:t>p[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r>
              <a:rPr lang="zh-CN" altLang="en-US" sz="3600" dirty="0"/>
              <a:t>的时候我们已经求出了</a:t>
            </a:r>
            <a:r>
              <a:rPr lang="en-US" altLang="zh-CN" sz="3600" dirty="0"/>
              <a:t>p[1..i-1]</a:t>
            </a:r>
            <a:r>
              <a:rPr lang="zh-CN" altLang="en-US" sz="3600" dirty="0"/>
              <a:t>，</a:t>
            </a:r>
            <a:endParaRPr lang="en-US" altLang="zh-CN" sz="3600" dirty="0"/>
          </a:p>
          <a:p>
            <a:pPr algn="l"/>
            <a:r>
              <a:rPr lang="zh-CN" altLang="en-US" sz="3600" dirty="0"/>
              <a:t>假设在之前求出的回文子串中，右端点最右的的回文子串是</a:t>
            </a:r>
            <a:r>
              <a:rPr lang="en-US" altLang="zh-CN" sz="3600" dirty="0"/>
              <a:t>[L,R]</a:t>
            </a:r>
            <a:r>
              <a:rPr lang="zh-CN" altLang="en-US" sz="3600" dirty="0"/>
              <a:t>，其中心为</a:t>
            </a:r>
            <a:r>
              <a:rPr lang="en-US" altLang="zh-CN" sz="3600" dirty="0"/>
              <a:t>id</a:t>
            </a:r>
            <a:r>
              <a:rPr lang="zh-CN" altLang="en-US" sz="3600" dirty="0"/>
              <a:t>，记</a:t>
            </a:r>
            <a:r>
              <a:rPr lang="en-US" altLang="zh-CN" sz="3600" dirty="0"/>
              <a:t>mx</a:t>
            </a:r>
            <a:r>
              <a:rPr lang="zh-CN" altLang="en-US" sz="3600" dirty="0"/>
              <a:t>为</a:t>
            </a:r>
            <a:r>
              <a:rPr lang="en-US" altLang="zh-CN" sz="3600" dirty="0"/>
              <a:t>R+1</a:t>
            </a:r>
            <a:r>
              <a:rPr lang="zh-CN" altLang="en-US" sz="3600" dirty="0"/>
              <a:t>，我们维护</a:t>
            </a:r>
            <a:r>
              <a:rPr lang="en-US" altLang="zh-CN" sz="3600" dirty="0"/>
              <a:t>id</a:t>
            </a:r>
            <a:r>
              <a:rPr lang="zh-CN" altLang="en-US" sz="3600" dirty="0"/>
              <a:t>以及</a:t>
            </a:r>
            <a:r>
              <a:rPr lang="en-US" altLang="zh-CN" sz="3600" dirty="0"/>
              <a:t>mx</a:t>
            </a:r>
          </a:p>
          <a:p>
            <a:pPr algn="l"/>
            <a:r>
              <a:rPr lang="zh-CN" altLang="en-US" sz="3600" dirty="0"/>
              <a:t>然后把</a:t>
            </a:r>
            <a:r>
              <a:rPr lang="en-US" altLang="zh-CN" sz="3600" dirty="0" err="1"/>
              <a:t>i</a:t>
            </a:r>
            <a:r>
              <a:rPr lang="zh-CN" altLang="en-US" sz="3600" dirty="0"/>
              <a:t>关于</a:t>
            </a:r>
            <a:r>
              <a:rPr lang="en-US" altLang="zh-CN" sz="3600" dirty="0"/>
              <a:t>id</a:t>
            </a:r>
            <a:r>
              <a:rPr lang="zh-CN" altLang="en-US" sz="3600" dirty="0"/>
              <a:t>的对成点记为</a:t>
            </a:r>
            <a:r>
              <a:rPr lang="en-US" altLang="zh-CN" sz="3600" dirty="0"/>
              <a:t>j</a:t>
            </a:r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</p:spTree>
    <p:extLst>
      <p:ext uri="{BB962C8B-B14F-4D97-AF65-F5344CB8AC3E}">
        <p14:creationId xmlns:p14="http://schemas.microsoft.com/office/powerpoint/2010/main" val="129408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490194" y="716437"/>
            <a:ext cx="10642862" cy="490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endParaRPr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801FE6-8AC9-4019-99F8-FB6F5FF0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2" y="2485907"/>
            <a:ext cx="5480803" cy="13337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D6C579-A5CA-4A83-94D5-CE63EBB747E6}"/>
              </a:ext>
            </a:extLst>
          </p:cNvPr>
          <p:cNvSpPr txBox="1"/>
          <p:nvPr/>
        </p:nvSpPr>
        <p:spPr>
          <a:xfrm>
            <a:off x="857839" y="989815"/>
            <a:ext cx="62295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）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&lt; mx </a:t>
            </a:r>
            <a:r>
              <a:rPr lang="zh-CN" altLang="en-US" sz="3200" b="1" dirty="0"/>
              <a:t>并且 </a:t>
            </a:r>
            <a:r>
              <a:rPr lang="en-US" altLang="zh-CN" sz="3200" b="1" dirty="0"/>
              <a:t>p[j] &lt; mx – 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58E99D-A26D-42FC-B023-932A70DDA1C2}"/>
              </a:ext>
            </a:extLst>
          </p:cNvPr>
          <p:cNvSpPr txBox="1"/>
          <p:nvPr/>
        </p:nvSpPr>
        <p:spPr>
          <a:xfrm>
            <a:off x="1150070" y="4270342"/>
            <a:ext cx="9888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因为</a:t>
            </a:r>
            <a:r>
              <a:rPr lang="en-US" altLang="zh-CN" sz="3200" dirty="0"/>
              <a:t>[L</a:t>
            </a:r>
            <a:r>
              <a:rPr lang="zh-CN" altLang="en-US" sz="3200" dirty="0"/>
              <a:t> </a:t>
            </a:r>
            <a:r>
              <a:rPr lang="en-US" altLang="zh-CN" sz="3200" dirty="0"/>
              <a:t>, R ] </a:t>
            </a:r>
            <a:r>
              <a:rPr lang="zh-CN" altLang="en-US" sz="3200" dirty="0"/>
              <a:t>是回文串，而以</a:t>
            </a:r>
            <a:r>
              <a:rPr lang="en-US" altLang="zh-CN" sz="3200" dirty="0"/>
              <a:t>j</a:t>
            </a:r>
            <a:r>
              <a:rPr lang="zh-CN" altLang="en-US" sz="3200" dirty="0"/>
              <a:t>为中心的最长回文串的左端点在 </a:t>
            </a:r>
            <a:r>
              <a:rPr lang="en-US" altLang="zh-CN" sz="3200" b="1" dirty="0"/>
              <a:t>L </a:t>
            </a:r>
            <a:r>
              <a:rPr lang="zh-CN" altLang="en-US" sz="3200" dirty="0"/>
              <a:t>点的右边，那么显然以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为中心的最长回文串在</a:t>
            </a:r>
            <a:r>
              <a:rPr lang="en-US" altLang="zh-CN" sz="3200" b="1" dirty="0"/>
              <a:t>R </a:t>
            </a:r>
            <a:r>
              <a:rPr lang="zh-CN" altLang="en-US" sz="3200" dirty="0"/>
              <a:t>的左边，并且</a:t>
            </a:r>
            <a:r>
              <a:rPr lang="en-US" altLang="zh-CN" sz="3200" dirty="0"/>
              <a:t>p[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p[j] 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702C66-3FFC-4C23-BD63-EEC96E0DF27D}"/>
              </a:ext>
            </a:extLst>
          </p:cNvPr>
          <p:cNvSpPr txBox="1"/>
          <p:nvPr/>
        </p:nvSpPr>
        <p:spPr>
          <a:xfrm>
            <a:off x="2290713" y="2302292"/>
            <a:ext cx="54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F5D7F4-C9A6-4F17-87A5-9B97227266CA}"/>
              </a:ext>
            </a:extLst>
          </p:cNvPr>
          <p:cNvSpPr txBox="1"/>
          <p:nvPr/>
        </p:nvSpPr>
        <p:spPr>
          <a:xfrm>
            <a:off x="6094429" y="2392180"/>
            <a:ext cx="32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2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707010" y="1131217"/>
            <a:ext cx="7993930" cy="414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&lt;mx </a:t>
            </a:r>
            <a:r>
              <a:rPr lang="zh-CN" altLang="en-US" sz="3200" dirty="0"/>
              <a:t>并且</a:t>
            </a:r>
            <a:r>
              <a:rPr lang="en-US" altLang="zh-CN" sz="3200" dirty="0"/>
              <a:t>p[j] &gt; mx - </a:t>
            </a:r>
            <a:r>
              <a:rPr lang="en-US" altLang="zh-CN" sz="3200" dirty="0" err="1"/>
              <a:t>i</a:t>
            </a:r>
            <a:endParaRPr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70585-C004-4D85-86E4-DD7D1C88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57" y="1914428"/>
            <a:ext cx="7776329" cy="18923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CEEFD5-737A-4140-BF37-B6B14567898C}"/>
              </a:ext>
            </a:extLst>
          </p:cNvPr>
          <p:cNvSpPr txBox="1"/>
          <p:nvPr/>
        </p:nvSpPr>
        <p:spPr>
          <a:xfrm>
            <a:off x="952107" y="4175199"/>
            <a:ext cx="93513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这个时候，以</a:t>
            </a:r>
            <a:r>
              <a:rPr lang="en-US" altLang="zh-CN" sz="3200" dirty="0"/>
              <a:t>j</a:t>
            </a:r>
            <a:r>
              <a:rPr lang="zh-CN" altLang="en-US" sz="3200" dirty="0"/>
              <a:t>为中点的最长回文串的左端点在 </a:t>
            </a:r>
            <a:r>
              <a:rPr lang="en-US" altLang="zh-CN" sz="3200" b="1" dirty="0"/>
              <a:t>L </a:t>
            </a:r>
            <a:r>
              <a:rPr lang="zh-CN" altLang="en-US" sz="3200" dirty="0"/>
              <a:t>左边，显然以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为中点的最长回文串的右端点至少在</a:t>
            </a:r>
            <a:r>
              <a:rPr lang="en-US" altLang="zh-CN" sz="3200" b="1" dirty="0"/>
              <a:t>R</a:t>
            </a:r>
            <a:r>
              <a:rPr lang="zh-CN" altLang="en-US" sz="3200" dirty="0"/>
              <a:t>的右边，由于</a:t>
            </a:r>
            <a:r>
              <a:rPr lang="en-US" altLang="zh-CN" sz="3200" b="1" dirty="0"/>
              <a:t>R</a:t>
            </a:r>
            <a:r>
              <a:rPr lang="zh-CN" altLang="en-US" sz="3200" dirty="0"/>
              <a:t>右边是未知的，所以只能一个个的匹配。</a:t>
            </a:r>
            <a:r>
              <a:rPr lang="zh-CN" altLang="en-US" sz="3200" b="1" dirty="0"/>
              <a:t>也就是说这个</a:t>
            </a:r>
            <a:r>
              <a:rPr lang="en-US" altLang="zh-CN" sz="3200" b="1" dirty="0"/>
              <a:t>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</a:t>
            </a:r>
            <a:r>
              <a:rPr lang="zh-CN" altLang="en-US" sz="3200" b="1" dirty="0"/>
              <a:t>至少有这么多，剩下的还得自己一个个匹配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719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490193" y="1668545"/>
            <a:ext cx="10944519" cy="474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/>
              <a:t>所以上面的两种情况就是这一句代码：</a:t>
            </a:r>
            <a:endParaRPr lang="en-US" altLang="zh-CN" sz="3200" dirty="0"/>
          </a:p>
          <a:p>
            <a:pPr algn="l"/>
            <a:r>
              <a:rPr lang="en-US" altLang="zh-CN" sz="3200" b="1" dirty="0"/>
              <a:t>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 min(mx -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, p[2 * id -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]); 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 mx </a:t>
            </a:r>
            <a:r>
              <a:rPr lang="zh-CN" altLang="en-US" sz="3200" dirty="0"/>
              <a:t>的时候，只能</a:t>
            </a:r>
            <a:r>
              <a:rPr lang="en-US" altLang="zh-CN" sz="3200" dirty="0"/>
              <a:t>p[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 = 1;</a:t>
            </a:r>
            <a:r>
              <a:rPr lang="zh-CN" altLang="en-US" sz="3200" dirty="0"/>
              <a:t>然后再一个个匹配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zh-CN" altLang="en-US" sz="4000" b="1" dirty="0"/>
              <a:t>接下来，上代码！！！</a:t>
            </a:r>
            <a:endParaRPr lang="en-US" altLang="zh-CN" sz="40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</p:spTree>
    <p:extLst>
      <p:ext uri="{BB962C8B-B14F-4D97-AF65-F5344CB8AC3E}">
        <p14:creationId xmlns:p14="http://schemas.microsoft.com/office/powerpoint/2010/main" val="231448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358218" y="937394"/>
            <a:ext cx="10661715" cy="547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40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A80C17-6758-4E41-861A-D8F88862ECDF}"/>
              </a:ext>
            </a:extLst>
          </p:cNvPr>
          <p:cNvSpPr txBox="1"/>
          <p:nvPr/>
        </p:nvSpPr>
        <p:spPr>
          <a:xfrm>
            <a:off x="688157" y="725863"/>
            <a:ext cx="10246936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关键代码：</a:t>
            </a:r>
            <a:endParaRPr lang="en-US" altLang="zh-CN" sz="3200" b="1" dirty="0"/>
          </a:p>
          <a:p>
            <a:r>
              <a:rPr lang="en-US" altLang="zh-CN" sz="3200" b="1" dirty="0"/>
              <a:t>void </a:t>
            </a:r>
            <a:r>
              <a:rPr lang="en-US" altLang="zh-CN" sz="3200" b="1" dirty="0" err="1"/>
              <a:t>manacher</a:t>
            </a:r>
            <a:r>
              <a:rPr lang="en-US" altLang="zh-CN" sz="3200" b="1" dirty="0"/>
              <a:t>(char* </a:t>
            </a:r>
            <a:r>
              <a:rPr lang="en-US" altLang="zh-CN" sz="3200" b="1" dirty="0" err="1"/>
              <a:t>s,int</a:t>
            </a:r>
            <a:r>
              <a:rPr lang="en-US" altLang="zh-CN" sz="3200" b="1" dirty="0"/>
              <a:t> n){ </a:t>
            </a:r>
          </a:p>
          <a:p>
            <a:r>
              <a:rPr lang="en-US" altLang="zh-CN" sz="3200" b="1" dirty="0"/>
              <a:t>	int mx = 0, id = 0;  //</a:t>
            </a:r>
            <a:r>
              <a:rPr lang="zh-CN" altLang="en-US" sz="3200" b="1" dirty="0"/>
              <a:t>初始化都是</a:t>
            </a:r>
            <a:r>
              <a:rPr lang="en-US" altLang="zh-CN" sz="3200" b="1" dirty="0"/>
              <a:t>0</a:t>
            </a:r>
          </a:p>
          <a:p>
            <a:r>
              <a:rPr lang="en-US" altLang="zh-CN" sz="3200" b="1" dirty="0"/>
              <a:t>	 for(int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= 1;i&lt;=n;++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){ </a:t>
            </a:r>
          </a:p>
          <a:p>
            <a:r>
              <a:rPr lang="en-US" altLang="zh-CN" sz="3200" b="1" dirty="0"/>
              <a:t>		if(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&lt;mx) 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 min(mx -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, p[2 * id -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]);</a:t>
            </a:r>
          </a:p>
          <a:p>
            <a:r>
              <a:rPr lang="en-US" altLang="zh-CN" sz="3200" b="1" dirty="0"/>
              <a:t>		else 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 1; //</a:t>
            </a:r>
            <a:r>
              <a:rPr lang="zh-CN" altLang="en-US" sz="3200" b="1" dirty="0"/>
              <a:t>对应刚刚的三情况</a:t>
            </a:r>
            <a:endParaRPr lang="en-US" altLang="zh-CN" sz="3200" b="1" dirty="0"/>
          </a:p>
          <a:p>
            <a:r>
              <a:rPr lang="en-US" altLang="zh-CN" sz="3200" b="1" dirty="0"/>
              <a:t>		while( s[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-p[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]] == s[</a:t>
            </a:r>
            <a:r>
              <a:rPr lang="en-US" altLang="zh-CN" sz="3200" b="1" dirty="0" err="1"/>
              <a:t>i+p</a:t>
            </a:r>
            <a:r>
              <a:rPr lang="en-US" altLang="zh-CN" sz="3200" b="1" dirty="0"/>
              <a:t>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]]) ++p[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]; </a:t>
            </a:r>
          </a:p>
          <a:p>
            <a:r>
              <a:rPr lang="en-US" altLang="zh-CN" sz="3200" b="1" dirty="0"/>
              <a:t>		if(</a:t>
            </a:r>
            <a:r>
              <a:rPr lang="en-US" altLang="zh-CN" sz="3200" b="1" dirty="0" err="1"/>
              <a:t>i+p</a:t>
            </a:r>
            <a:r>
              <a:rPr lang="en-US" altLang="zh-CN" sz="3200" b="1" dirty="0"/>
              <a:t>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&gt; mx){ mx =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+ p[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]; id =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; } //</a:t>
            </a:r>
            <a:r>
              <a:rPr lang="zh-CN" altLang="en-US" sz="3200" b="1" dirty="0"/>
              <a:t>更新</a:t>
            </a:r>
            <a:endParaRPr lang="en-US" altLang="zh-CN" sz="3200" b="1" dirty="0"/>
          </a:p>
          <a:p>
            <a:r>
              <a:rPr lang="en-US" altLang="zh-CN" sz="3200" b="1" dirty="0"/>
              <a:t>	 }</a:t>
            </a:r>
          </a:p>
          <a:p>
            <a:r>
              <a:rPr lang="en-US" altLang="zh-CN" sz="3200" b="1" dirty="0"/>
              <a:t> }</a:t>
            </a:r>
          </a:p>
          <a:p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37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02CC8A76-D095-4A8F-9B45-F02DF76789DB}"/>
              </a:ext>
            </a:extLst>
          </p:cNvPr>
          <p:cNvSpPr txBox="1">
            <a:spLocks/>
          </p:cNvSpPr>
          <p:nvPr/>
        </p:nvSpPr>
        <p:spPr>
          <a:xfrm>
            <a:off x="358218" y="937394"/>
            <a:ext cx="10661715" cy="547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40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3633"/>
            <a:ext cx="2831184" cy="348218"/>
          </a:xfrm>
        </p:spPr>
        <p:txBody>
          <a:bodyPr>
            <a:noAutofit/>
          </a:bodyPr>
          <a:lstStyle/>
          <a:p>
            <a:r>
              <a:rPr lang="zh-CN" altLang="en-US" sz="4400" b="1" dirty="0"/>
              <a:t>马拉车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A80C17-6758-4E41-861A-D8F88862ECDF}"/>
              </a:ext>
            </a:extLst>
          </p:cNvPr>
          <p:cNvSpPr txBox="1"/>
          <p:nvPr/>
        </p:nvSpPr>
        <p:spPr>
          <a:xfrm>
            <a:off x="518473" y="1112936"/>
            <a:ext cx="10416620" cy="861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复杂度分析</a:t>
            </a:r>
            <a:r>
              <a:rPr lang="en-US" altLang="zh-CN" sz="4000" b="1" dirty="0"/>
              <a:t>:</a:t>
            </a:r>
          </a:p>
          <a:p>
            <a:r>
              <a:rPr lang="zh-CN" altLang="en-US" sz="4000" b="1" dirty="0"/>
              <a:t>由于</a:t>
            </a:r>
            <a:r>
              <a:rPr lang="en-US" altLang="zh-CN" sz="4000" b="1" dirty="0"/>
              <a:t>mx</a:t>
            </a:r>
            <a:r>
              <a:rPr lang="zh-CN" altLang="en-US" sz="4000" b="1" dirty="0"/>
              <a:t>是一直向右面拓展，总的来说，</a:t>
            </a:r>
            <a:r>
              <a:rPr lang="en-US" altLang="zh-CN" sz="4000" b="1" dirty="0"/>
              <a:t>mx</a:t>
            </a:r>
            <a:r>
              <a:rPr lang="zh-CN" altLang="en-US" sz="4000" b="1" dirty="0"/>
              <a:t>只会增加，并且也只会增加</a:t>
            </a:r>
            <a:r>
              <a:rPr lang="en-US" altLang="zh-CN" sz="4000" b="1" dirty="0"/>
              <a:t>n</a:t>
            </a:r>
            <a:r>
              <a:rPr lang="zh-CN" altLang="en-US" sz="4000" b="1" dirty="0"/>
              <a:t>次，所以马拉车总复杂度是</a:t>
            </a:r>
            <a:endParaRPr lang="en-US" altLang="zh-CN" sz="4000" b="1" dirty="0"/>
          </a:p>
          <a:p>
            <a:r>
              <a:rPr lang="en-US" altLang="zh-CN" sz="4000" b="1" dirty="0"/>
              <a:t>O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N</a:t>
            </a:r>
            <a:r>
              <a:rPr lang="zh-CN" altLang="en-US" sz="4000" b="1" dirty="0"/>
              <a:t>）的，十分优秀。</a:t>
            </a:r>
            <a:endParaRPr lang="en-US" altLang="zh-CN" sz="4000" b="1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89" y="189110"/>
            <a:ext cx="9090581" cy="979814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单模式字符串匹配（</a:t>
            </a:r>
            <a:r>
              <a:rPr lang="en-US" altLang="zh-CN" b="1" dirty="0"/>
              <a:t>KMP</a:t>
            </a:r>
            <a:r>
              <a:rPr lang="zh-CN" altLang="en-US" b="1" dirty="0"/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900" y="1743960"/>
            <a:ext cx="10925667" cy="464741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字符匹配：</a:t>
            </a:r>
            <a:r>
              <a:rPr lang="zh-CN" altLang="en-US" sz="3600" dirty="0">
                <a:sym typeface="+mn-ea"/>
              </a:rPr>
              <a:t>假设给定字符串</a:t>
            </a:r>
            <a:r>
              <a:rPr lang="en-US" altLang="zh-CN" sz="3600" dirty="0">
                <a:sym typeface="+mn-ea"/>
              </a:rPr>
              <a:t>T</a:t>
            </a:r>
            <a:r>
              <a:rPr lang="zh-CN" altLang="en-US" sz="3600" dirty="0">
                <a:sym typeface="+mn-ea"/>
              </a:rPr>
              <a:t>和字符串</a:t>
            </a:r>
            <a:r>
              <a:rPr lang="en-US" altLang="zh-CN" sz="3600" dirty="0">
                <a:sym typeface="+mn-ea"/>
              </a:rPr>
              <a:t>P,</a:t>
            </a:r>
            <a:r>
              <a:rPr lang="zh-CN" altLang="en-US" sz="3600" dirty="0">
                <a:sym typeface="+mn-ea"/>
              </a:rPr>
              <a:t>要在</a:t>
            </a:r>
            <a:r>
              <a:rPr lang="en-US" altLang="zh-CN" sz="3600" dirty="0">
                <a:sym typeface="+mn-ea"/>
              </a:rPr>
              <a:t>T</a:t>
            </a:r>
            <a:r>
              <a:rPr lang="zh-CN" altLang="en-US" sz="3600" dirty="0">
                <a:sym typeface="+mn-ea"/>
              </a:rPr>
              <a:t>中找出与</a:t>
            </a:r>
            <a:r>
              <a:rPr lang="en-US" altLang="zh-CN" sz="3600" dirty="0">
                <a:sym typeface="+mn-ea"/>
              </a:rPr>
              <a:t>P</a:t>
            </a:r>
            <a:r>
              <a:rPr lang="zh-CN" altLang="en-US" sz="3600" dirty="0">
                <a:sym typeface="+mn-ea"/>
              </a:rPr>
              <a:t>相同的所有子串，或者找</a:t>
            </a:r>
            <a:r>
              <a:rPr lang="en-US" altLang="zh-CN" sz="3600" dirty="0">
                <a:sym typeface="+mn-ea"/>
              </a:rPr>
              <a:t>P</a:t>
            </a:r>
            <a:r>
              <a:rPr lang="zh-CN" altLang="en-US" sz="3600" dirty="0">
                <a:sym typeface="+mn-ea"/>
              </a:rPr>
              <a:t>串在</a:t>
            </a:r>
            <a:r>
              <a:rPr lang="en-US" altLang="zh-CN" sz="3600" dirty="0">
                <a:sym typeface="+mn-ea"/>
              </a:rPr>
              <a:t>T</a:t>
            </a:r>
            <a:r>
              <a:rPr lang="zh-CN" altLang="en-US" sz="3600" dirty="0">
                <a:sym typeface="+mn-ea"/>
              </a:rPr>
              <a:t>串中有没有出现，把字符串</a:t>
            </a:r>
            <a:r>
              <a:rPr lang="en-US" altLang="zh-CN" sz="3600" dirty="0">
                <a:sym typeface="+mn-ea"/>
              </a:rPr>
              <a:t>T</a:t>
            </a:r>
            <a:r>
              <a:rPr lang="zh-CN" altLang="en-US" sz="3600" dirty="0">
                <a:sym typeface="+mn-ea"/>
              </a:rPr>
              <a:t>称为为</a:t>
            </a:r>
            <a:r>
              <a:rPr lang="zh-CN" altLang="en-US" sz="3600" b="1" dirty="0">
                <a:sym typeface="+mn-ea"/>
              </a:rPr>
              <a:t>文本串</a:t>
            </a:r>
            <a:r>
              <a:rPr lang="en-US" altLang="zh-CN" sz="3600" b="1" dirty="0">
                <a:sym typeface="+mn-ea"/>
              </a:rPr>
              <a:t>(Text),</a:t>
            </a:r>
            <a:r>
              <a:rPr lang="zh-CN" altLang="en-US" sz="3600" dirty="0">
                <a:sym typeface="+mn-ea"/>
              </a:rPr>
              <a:t>字符串</a:t>
            </a:r>
            <a:r>
              <a:rPr lang="en-US" altLang="zh-CN" sz="3600" dirty="0">
                <a:sym typeface="+mn-ea"/>
              </a:rPr>
              <a:t>P</a:t>
            </a:r>
            <a:r>
              <a:rPr lang="zh-CN" altLang="en-US" sz="3600" dirty="0">
                <a:sym typeface="+mn-ea"/>
              </a:rPr>
              <a:t>为</a:t>
            </a:r>
            <a:r>
              <a:rPr lang="zh-CN" altLang="en-US" sz="3600" b="1" dirty="0">
                <a:sym typeface="+mn-ea"/>
              </a:rPr>
              <a:t>模式串</a:t>
            </a:r>
            <a:r>
              <a:rPr lang="en-US" altLang="zh-CN" sz="3600" b="1" dirty="0">
                <a:sym typeface="+mn-ea"/>
              </a:rPr>
              <a:t>(Pattern).</a:t>
            </a:r>
          </a:p>
          <a:p>
            <a:pPr algn="l"/>
            <a:endParaRPr lang="en-US" altLang="zh-CN" sz="3200" b="1" dirty="0">
              <a:sym typeface="+mn-ea"/>
            </a:endParaRPr>
          </a:p>
          <a:p>
            <a:pPr algn="l"/>
            <a:endParaRPr lang="en-US" altLang="zh-CN" sz="3200" b="1" dirty="0">
              <a:sym typeface="+mn-ea"/>
            </a:endParaRPr>
          </a:p>
          <a:p>
            <a:pPr algn="l"/>
            <a:r>
              <a:rPr lang="zh-CN" altLang="en-US" sz="3600" dirty="0">
                <a:sym typeface="+mn-ea"/>
              </a:rPr>
              <a:t>最朴素的做法就是直接在</a:t>
            </a:r>
            <a:r>
              <a:rPr lang="en-US" altLang="zh-CN" sz="3600" dirty="0">
                <a:sym typeface="+mn-ea"/>
              </a:rPr>
              <a:t>T</a:t>
            </a:r>
            <a:r>
              <a:rPr lang="zh-CN" altLang="en-US" sz="3600" dirty="0">
                <a:sym typeface="+mn-ea"/>
              </a:rPr>
              <a:t>串中枚举</a:t>
            </a:r>
            <a:r>
              <a:rPr lang="en-US" altLang="zh-CN" sz="3600" dirty="0">
                <a:sym typeface="+mn-ea"/>
              </a:rPr>
              <a:t>P</a:t>
            </a:r>
            <a:r>
              <a:rPr lang="zh-CN" altLang="en-US" sz="3600" dirty="0">
                <a:sym typeface="+mn-ea"/>
              </a:rPr>
              <a:t>串的起点，然后再一个个地去匹配。</a:t>
            </a:r>
            <a:endParaRPr lang="en-US" altLang="zh-CN" sz="3600" dirty="0">
              <a:sym typeface="+mn-ea"/>
            </a:endParaRPr>
          </a:p>
          <a:p>
            <a:pPr algn="l"/>
            <a:endParaRPr lang="en-US" altLang="zh-CN" sz="3200" dirty="0">
              <a:sym typeface="+mn-ea"/>
            </a:endParaRPr>
          </a:p>
          <a:p>
            <a:pPr algn="l"/>
            <a:endParaRPr lang="en-US" altLang="zh-CN" sz="3200" dirty="0">
              <a:sym typeface="+mn-ea"/>
            </a:endParaRPr>
          </a:p>
          <a:p>
            <a:pPr algn="l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789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724" y="136689"/>
            <a:ext cx="3695307" cy="94268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暴力匹配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7" y="904973"/>
            <a:ext cx="11632676" cy="5816338"/>
          </a:xfrm>
        </p:spPr>
        <p:txBody>
          <a:bodyPr>
            <a:normAutofit/>
          </a:bodyPr>
          <a:lstStyle/>
          <a:p>
            <a:pPr algn="l"/>
            <a:r>
              <a:rPr lang="zh-CN" altLang="en-US" sz="3800" b="1" dirty="0">
                <a:sym typeface="+mn-ea"/>
              </a:rPr>
              <a:t>伪代码：</a:t>
            </a:r>
            <a:endParaRPr lang="en-US" altLang="zh-CN" sz="3800" b="1" dirty="0">
              <a:sym typeface="+mn-ea"/>
            </a:endParaRPr>
          </a:p>
          <a:p>
            <a:pPr algn="l"/>
            <a:r>
              <a:rPr lang="en-US" altLang="zh-CN" sz="3800" b="1" dirty="0">
                <a:sym typeface="+mn-ea"/>
              </a:rPr>
              <a:t>for(int </a:t>
            </a:r>
            <a:r>
              <a:rPr lang="en-US" altLang="zh-CN" sz="3800" b="1" dirty="0" err="1">
                <a:sym typeface="+mn-ea"/>
              </a:rPr>
              <a:t>i</a:t>
            </a:r>
            <a:r>
              <a:rPr lang="en-US" altLang="zh-CN" sz="3800" b="1" dirty="0">
                <a:sym typeface="+mn-ea"/>
              </a:rPr>
              <a:t> = 0;i + </a:t>
            </a:r>
            <a:r>
              <a:rPr lang="en-US" altLang="zh-CN" sz="3800" b="1" dirty="0" err="1">
                <a:sym typeface="+mn-ea"/>
              </a:rPr>
              <a:t>lenp</a:t>
            </a:r>
            <a:r>
              <a:rPr lang="en-US" altLang="zh-CN" sz="3800" b="1" dirty="0">
                <a:sym typeface="+mn-ea"/>
              </a:rPr>
              <a:t> – 1 &lt; lent ; ++</a:t>
            </a:r>
            <a:r>
              <a:rPr lang="en-US" altLang="zh-CN" sz="3800" b="1" dirty="0" err="1">
                <a:sym typeface="+mn-ea"/>
              </a:rPr>
              <a:t>i</a:t>
            </a:r>
            <a:r>
              <a:rPr lang="en-US" altLang="zh-CN" sz="3800" b="1" dirty="0">
                <a:sym typeface="+mn-ea"/>
              </a:rPr>
              <a:t>){</a:t>
            </a:r>
          </a:p>
          <a:p>
            <a:pPr algn="l"/>
            <a:r>
              <a:rPr lang="en-US" altLang="zh-CN" sz="3800" b="1" dirty="0">
                <a:sym typeface="+mn-ea"/>
              </a:rPr>
              <a:t>	bool ok = 1;</a:t>
            </a:r>
          </a:p>
          <a:p>
            <a:pPr algn="l"/>
            <a:r>
              <a:rPr lang="en-US" altLang="zh-CN" sz="3800" b="1" dirty="0">
                <a:sym typeface="+mn-ea"/>
              </a:rPr>
              <a:t>	for(int j = 0;j&lt;</a:t>
            </a:r>
            <a:r>
              <a:rPr lang="en-US" altLang="zh-CN" sz="3800" b="1" dirty="0" err="1">
                <a:sym typeface="+mn-ea"/>
              </a:rPr>
              <a:t>lenp</a:t>
            </a:r>
            <a:r>
              <a:rPr lang="en-US" altLang="zh-CN" sz="3800" b="1" dirty="0">
                <a:sym typeface="+mn-ea"/>
              </a:rPr>
              <a:t> &amp;&amp; ok;++j) {</a:t>
            </a:r>
          </a:p>
          <a:p>
            <a:pPr algn="l"/>
            <a:r>
              <a:rPr lang="en-US" altLang="zh-CN" sz="3800" b="1" dirty="0">
                <a:sym typeface="+mn-ea"/>
              </a:rPr>
              <a:t>		if(P[ j ] != T[ i + j ])  ok = 0;</a:t>
            </a:r>
          </a:p>
          <a:p>
            <a:pPr algn="l"/>
            <a:r>
              <a:rPr lang="en-US" altLang="zh-CN" sz="3800" b="1" dirty="0">
                <a:sym typeface="+mn-ea"/>
              </a:rPr>
              <a:t>	}</a:t>
            </a:r>
          </a:p>
          <a:p>
            <a:pPr algn="l"/>
            <a:r>
              <a:rPr lang="en-US" altLang="zh-CN" sz="3800" b="1" dirty="0">
                <a:sym typeface="+mn-ea"/>
              </a:rPr>
              <a:t>}</a:t>
            </a:r>
          </a:p>
          <a:p>
            <a:pPr algn="l"/>
            <a:r>
              <a:rPr lang="zh-CN" altLang="en-US" sz="3200" dirty="0">
                <a:sym typeface="+mn-ea"/>
              </a:rPr>
              <a:t>假如</a:t>
            </a:r>
            <a:r>
              <a:rPr lang="en-US" altLang="zh-CN" sz="3200" dirty="0">
                <a:sym typeface="+mn-ea"/>
              </a:rPr>
              <a:t>T</a:t>
            </a:r>
            <a:r>
              <a:rPr lang="zh-CN" altLang="en-US" sz="3200" dirty="0">
                <a:sym typeface="+mn-ea"/>
              </a:rPr>
              <a:t>串长度是</a:t>
            </a:r>
            <a:r>
              <a:rPr lang="en-US" altLang="zh-CN" sz="3200" dirty="0">
                <a:sym typeface="+mn-ea"/>
              </a:rPr>
              <a:t>N</a:t>
            </a:r>
            <a:r>
              <a:rPr lang="zh-CN" altLang="en-US" sz="3200" dirty="0">
                <a:sym typeface="+mn-ea"/>
              </a:rPr>
              <a:t>，</a:t>
            </a:r>
            <a:r>
              <a:rPr lang="en-US" altLang="zh-CN" sz="3200" dirty="0">
                <a:sym typeface="+mn-ea"/>
              </a:rPr>
              <a:t>P</a:t>
            </a:r>
            <a:r>
              <a:rPr lang="zh-CN" altLang="en-US" sz="3200" dirty="0">
                <a:sym typeface="+mn-ea"/>
              </a:rPr>
              <a:t>串长度是</a:t>
            </a:r>
            <a:r>
              <a:rPr lang="en-US" altLang="zh-CN" sz="3200" dirty="0">
                <a:sym typeface="+mn-ea"/>
              </a:rPr>
              <a:t>M</a:t>
            </a:r>
            <a:r>
              <a:rPr lang="zh-CN" altLang="en-US" sz="3200" dirty="0">
                <a:sym typeface="+mn-ea"/>
              </a:rPr>
              <a:t>，那么时间复杂度是</a:t>
            </a:r>
            <a:r>
              <a:rPr lang="en-US" altLang="zh-CN" sz="3200" dirty="0">
                <a:sym typeface="+mn-ea"/>
              </a:rPr>
              <a:t>O(NM)</a:t>
            </a:r>
            <a:r>
              <a:rPr lang="zh-CN" altLang="en-US" sz="3200" dirty="0">
                <a:sym typeface="+mn-ea"/>
              </a:rPr>
              <a:t>的。</a:t>
            </a:r>
            <a:endParaRPr lang="en-US" altLang="zh-CN" sz="3200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	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223" y="848413"/>
            <a:ext cx="2161880" cy="30165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868" y="1372598"/>
            <a:ext cx="9144000" cy="4636989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哈希</a:t>
            </a:r>
            <a:endParaRPr lang="en-US" altLang="zh-CN" sz="4400" b="1" dirty="0"/>
          </a:p>
          <a:p>
            <a:pPr algn="l"/>
            <a:r>
              <a:rPr lang="zh-CN" altLang="en-US" sz="4400" b="1" dirty="0"/>
              <a:t>最长回文子串（马拉车）</a:t>
            </a:r>
            <a:endParaRPr lang="en-US" altLang="zh-CN" sz="4400" b="1" dirty="0"/>
          </a:p>
          <a:p>
            <a:pPr algn="l"/>
            <a:r>
              <a:rPr lang="zh-CN" altLang="en-US" sz="4400" b="1" dirty="0"/>
              <a:t>单模式字符串匹配（</a:t>
            </a:r>
            <a:r>
              <a:rPr lang="en-US" altLang="zh-CN" sz="4400" b="1" dirty="0"/>
              <a:t>KMP</a:t>
            </a:r>
            <a:r>
              <a:rPr lang="zh-CN" altLang="en-US" sz="4400" b="1" dirty="0"/>
              <a:t>）</a:t>
            </a:r>
            <a:endParaRPr lang="en-US" altLang="zh-CN" sz="4400" b="1" dirty="0"/>
          </a:p>
          <a:p>
            <a:pPr algn="l"/>
            <a:r>
              <a:rPr lang="zh-CN" altLang="en-US" sz="4400" b="1" dirty="0"/>
              <a:t>字典树（</a:t>
            </a:r>
            <a:r>
              <a:rPr lang="en-US" altLang="zh-CN" sz="4400" b="1" dirty="0" err="1"/>
              <a:t>Trie</a:t>
            </a:r>
            <a:r>
              <a:rPr lang="zh-CN" altLang="en-US" sz="4400" b="1" dirty="0"/>
              <a:t>）</a:t>
            </a:r>
            <a:endParaRPr lang="en-US" altLang="zh-CN" sz="4400" b="1" dirty="0"/>
          </a:p>
          <a:p>
            <a:pPr algn="l"/>
            <a:r>
              <a:rPr lang="zh-CN" altLang="en-US" sz="4400" b="1" dirty="0"/>
              <a:t>多模式字符串匹配（</a:t>
            </a:r>
            <a:r>
              <a:rPr lang="en-US" altLang="zh-CN" sz="4400" b="1" dirty="0"/>
              <a:t>AC</a:t>
            </a:r>
            <a:r>
              <a:rPr lang="zh-CN" altLang="en-US" sz="4400" b="1" dirty="0"/>
              <a:t>自动机）</a:t>
            </a:r>
          </a:p>
        </p:txBody>
      </p:sp>
    </p:spTree>
    <p:extLst>
      <p:ext uri="{BB962C8B-B14F-4D97-AF65-F5344CB8AC3E}">
        <p14:creationId xmlns:p14="http://schemas.microsoft.com/office/powerpoint/2010/main" val="66700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95" y="230957"/>
            <a:ext cx="3506770" cy="900259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哈希匹配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7" y="904973"/>
            <a:ext cx="11632676" cy="581633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ym typeface="+mn-ea"/>
              </a:rPr>
              <a:t>	</a:t>
            </a:r>
          </a:p>
          <a:p>
            <a:pPr algn="l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F9AFF4-F076-4379-B873-9CDCA2C735F4}"/>
              </a:ext>
            </a:extLst>
          </p:cNvPr>
          <p:cNvSpPr txBox="1"/>
          <p:nvPr/>
        </p:nvSpPr>
        <p:spPr>
          <a:xfrm>
            <a:off x="314227" y="1131217"/>
            <a:ext cx="11563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之前就有说过，哈希可以快速判断两个字符串是否相同，所以哈希肯定也能用于单模式字符串匹配：</a:t>
            </a:r>
            <a:endParaRPr lang="en-US" altLang="zh-CN" sz="4800" dirty="0"/>
          </a:p>
          <a:p>
            <a:r>
              <a:rPr lang="zh-CN" altLang="en-US" sz="4800" dirty="0"/>
              <a:t>我们可以对</a:t>
            </a:r>
            <a:r>
              <a:rPr lang="en-US" altLang="zh-CN" sz="4800" dirty="0"/>
              <a:t>T</a:t>
            </a:r>
            <a:r>
              <a:rPr lang="zh-CN" altLang="en-US" sz="4800" dirty="0"/>
              <a:t>串和</a:t>
            </a:r>
            <a:r>
              <a:rPr lang="en-US" altLang="zh-CN" sz="4800" dirty="0"/>
              <a:t>P</a:t>
            </a:r>
            <a:r>
              <a:rPr lang="zh-CN" altLang="en-US" sz="4800" dirty="0"/>
              <a:t>串都求哈希，然后我们可以在</a:t>
            </a:r>
            <a:r>
              <a:rPr lang="en-US" altLang="zh-CN" sz="4800" dirty="0"/>
              <a:t>T</a:t>
            </a:r>
            <a:r>
              <a:rPr lang="zh-CN" altLang="en-US" sz="4800" dirty="0"/>
              <a:t>串中枚举长度为</a:t>
            </a:r>
            <a:r>
              <a:rPr lang="en-US" altLang="zh-CN" sz="4800" dirty="0"/>
              <a:t>P</a:t>
            </a:r>
            <a:r>
              <a:rPr lang="zh-CN" altLang="en-US" sz="4800" dirty="0"/>
              <a:t>串长度的子串，直接比较两者哈希值是否相同就</a:t>
            </a:r>
            <a:r>
              <a:rPr lang="en-US" altLang="zh-CN" sz="4800" dirty="0"/>
              <a:t>ok</a:t>
            </a:r>
            <a:r>
              <a:rPr lang="zh-CN" altLang="en-US" sz="4800" dirty="0"/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203999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43" y="245097"/>
            <a:ext cx="11265031" cy="857840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我们有一个</a:t>
            </a:r>
            <a:r>
              <a:rPr lang="en-US" altLang="zh-CN" sz="4800" b="1" dirty="0"/>
              <a:t>O(N+M)</a:t>
            </a:r>
            <a:r>
              <a:rPr lang="zh-CN" altLang="en-US" sz="4800" b="1" dirty="0"/>
              <a:t>的优秀做法</a:t>
            </a:r>
            <a:r>
              <a:rPr lang="en-US" altLang="zh-CN" sz="4800" b="1" dirty="0"/>
              <a:t>——KMP</a:t>
            </a:r>
            <a:endParaRPr lang="zh-CN" altLang="en-US" sz="48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21" y="1272619"/>
            <a:ext cx="10991653" cy="5085187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回想一下朴素做法，我们是每一次都从</a:t>
            </a:r>
            <a:r>
              <a:rPr lang="en-US" altLang="zh-CN" sz="3200" dirty="0"/>
              <a:t>P</a:t>
            </a:r>
            <a:r>
              <a:rPr lang="zh-CN" altLang="en-US" sz="3200" dirty="0"/>
              <a:t>的起始处开始匹配，然后每次匹配失败后的信息就丢掉了（即使已经匹配成功了</a:t>
            </a:r>
            <a:r>
              <a:rPr lang="en-US" altLang="zh-CN" sz="3200" dirty="0" err="1"/>
              <a:t>lenp</a:t>
            </a:r>
            <a:r>
              <a:rPr lang="en-US" altLang="zh-CN" sz="3200" dirty="0"/>
              <a:t> – 1 </a:t>
            </a:r>
            <a:r>
              <a:rPr lang="zh-CN" altLang="en-US" sz="3200" dirty="0"/>
              <a:t>个字符）</a:t>
            </a:r>
            <a:r>
              <a:rPr lang="en-US" altLang="zh-CN" sz="3200" dirty="0"/>
              <a:t>,</a:t>
            </a:r>
            <a:r>
              <a:rPr lang="zh-CN" altLang="en-US" sz="3200" dirty="0"/>
              <a:t>这就很浪费了！！！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b="1" dirty="0"/>
              <a:t>KMP</a:t>
            </a:r>
            <a:r>
              <a:rPr lang="zh-CN" altLang="en-US" sz="3200" b="1" dirty="0"/>
              <a:t>的核心思路就是，利用之前匹配了的信息，使得每一次匹配的时候不是从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的起始处开始匹配，而是从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的某一处开始匹配，从而减少匹配的次数。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KMP</a:t>
            </a:r>
            <a:r>
              <a:rPr lang="zh-CN" altLang="en-US" sz="3200" b="1" dirty="0"/>
              <a:t>最核心的就是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[] </a:t>
            </a:r>
            <a:r>
              <a:rPr lang="zh-CN" altLang="en-US" sz="3200" b="1" dirty="0"/>
              <a:t>数组。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28849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err="1"/>
              <a:t>nex</a:t>
            </a:r>
            <a:r>
              <a:rPr lang="zh-CN" altLang="en-US" sz="3600" dirty="0"/>
              <a:t>数组的定义：在模式串</a:t>
            </a:r>
            <a:r>
              <a:rPr lang="en-US" altLang="zh-CN" sz="3600" dirty="0"/>
              <a:t>P</a:t>
            </a:r>
            <a:r>
              <a:rPr lang="zh-CN" altLang="en-US" sz="3600" dirty="0"/>
              <a:t>中假设对于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 </a:t>
            </a:r>
            <a:r>
              <a:rPr lang="zh-CN" altLang="en-US" sz="3600" dirty="0"/>
              <a:t>而言，有若干个</a:t>
            </a:r>
            <a:r>
              <a:rPr lang="en-US" altLang="zh-CN" sz="3600" dirty="0"/>
              <a:t>k(0&lt;</a:t>
            </a:r>
            <a:r>
              <a:rPr lang="zh-CN" altLang="en-US" sz="3600" dirty="0"/>
              <a:t> </a:t>
            </a:r>
            <a:r>
              <a:rPr lang="en-US" altLang="zh-CN" sz="3600" dirty="0"/>
              <a:t>k</a:t>
            </a:r>
            <a:r>
              <a:rPr lang="zh-CN" altLang="en-US" sz="3600" dirty="0"/>
              <a:t> </a:t>
            </a:r>
            <a:r>
              <a:rPr lang="en-US" altLang="zh-CN" sz="3600" dirty="0"/>
              <a:t>&lt;</a:t>
            </a:r>
            <a:r>
              <a:rPr lang="zh-CN" altLang="en-US" sz="3600" dirty="0"/>
              <a:t> </a:t>
            </a:r>
            <a:r>
              <a:rPr lang="en-US" altLang="zh-CN" sz="3600" dirty="0" err="1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) </a:t>
            </a:r>
            <a:r>
              <a:rPr lang="zh-CN" altLang="en-US" sz="3600" dirty="0"/>
              <a:t>满足：</a:t>
            </a:r>
            <a:r>
              <a:rPr lang="en-US" altLang="zh-CN" sz="3600" dirty="0"/>
              <a:t>  P[0...k-1] = P[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-k...i-1]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nex</a:t>
            </a:r>
            <a:r>
              <a:rPr lang="en-US" altLang="zh-CN" sz="3600" dirty="0"/>
              <a:t>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 =</a:t>
            </a:r>
            <a:r>
              <a:rPr lang="zh-CN" altLang="en-US" sz="3600" dirty="0"/>
              <a:t> </a:t>
            </a:r>
            <a:r>
              <a:rPr lang="en-US" altLang="zh-CN" sz="3600" dirty="0"/>
              <a:t>max(k)</a:t>
            </a:r>
            <a:r>
              <a:rPr lang="zh-CN" altLang="en-US" sz="3600" dirty="0"/>
              <a:t>，如果不存在这样的</a:t>
            </a:r>
            <a:r>
              <a:rPr lang="en-US" altLang="zh-CN" sz="3600" dirty="0"/>
              <a:t>k</a:t>
            </a:r>
            <a:r>
              <a:rPr lang="zh-CN" altLang="en-US" sz="3600" dirty="0"/>
              <a:t>，</a:t>
            </a:r>
            <a:r>
              <a:rPr lang="en-US" altLang="zh-CN" sz="3600" dirty="0" err="1"/>
              <a:t>nex</a:t>
            </a:r>
            <a:r>
              <a:rPr lang="en-US" altLang="zh-CN" sz="3600" dirty="0"/>
              <a:t>[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 ] = 0; </a:t>
            </a:r>
          </a:p>
          <a:p>
            <a:pPr algn="l"/>
            <a:r>
              <a:rPr lang="zh-CN" altLang="en-US" sz="3600" dirty="0"/>
              <a:t>而</a:t>
            </a:r>
            <a:r>
              <a:rPr lang="en-US" altLang="zh-CN" sz="3600" dirty="0" err="1"/>
              <a:t>nex</a:t>
            </a:r>
            <a:r>
              <a:rPr lang="en-US" altLang="zh-CN" sz="3600" dirty="0"/>
              <a:t>[0] = -1;</a:t>
            </a:r>
          </a:p>
          <a:p>
            <a:pPr algn="l"/>
            <a:endParaRPr lang="en-US" altLang="zh-CN" sz="3600" dirty="0"/>
          </a:p>
          <a:p>
            <a:pPr algn="l"/>
            <a:r>
              <a:rPr lang="zh-CN" altLang="en-US" sz="3600" dirty="0"/>
              <a:t>（注：</a:t>
            </a:r>
            <a:r>
              <a:rPr lang="en-US" altLang="zh-CN" sz="3600" dirty="0" err="1"/>
              <a:t>nex</a:t>
            </a:r>
            <a:r>
              <a:rPr lang="zh-CN" altLang="en-US" sz="3600" dirty="0"/>
              <a:t>数组有很多的定义，主要的区别在于相同的子串包不包含</a:t>
            </a:r>
            <a:r>
              <a:rPr lang="en-US" altLang="zh-CN" sz="3600" dirty="0"/>
              <a:t>P[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r>
              <a:rPr lang="zh-CN" altLang="en-US" sz="3600" dirty="0"/>
              <a:t>，这里给大家讲的是不包含</a:t>
            </a:r>
            <a:r>
              <a:rPr lang="en-US" altLang="zh-CN" sz="3600" dirty="0" err="1"/>
              <a:t>i</a:t>
            </a:r>
            <a:r>
              <a:rPr lang="zh-CN" altLang="en-US" sz="3600" dirty="0"/>
              <a:t>的，这比较适用于字符串匹配，而且也比较常用）</a:t>
            </a:r>
          </a:p>
        </p:txBody>
      </p:sp>
    </p:spTree>
    <p:extLst>
      <p:ext uri="{BB962C8B-B14F-4D97-AF65-F5344CB8AC3E}">
        <p14:creationId xmlns:p14="http://schemas.microsoft.com/office/powerpoint/2010/main" val="2638955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举个栗子：</a:t>
            </a:r>
            <a:endParaRPr lang="en-US" altLang="zh-CN" sz="3200" dirty="0"/>
          </a:p>
          <a:p>
            <a:pPr algn="l"/>
            <a:r>
              <a:rPr lang="en-US" altLang="zh-CN" sz="3200" dirty="0"/>
              <a:t>P : </a:t>
            </a:r>
            <a:r>
              <a:rPr lang="en-US" altLang="zh-CN" sz="3200" dirty="0" err="1"/>
              <a:t>abababba</a:t>
            </a:r>
            <a:endParaRPr lang="en-US" altLang="zh-CN" sz="3200" dirty="0"/>
          </a:p>
          <a:p>
            <a:pPr algn="l"/>
            <a:endParaRPr lang="zh-CN" altLang="en-US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DE4865B-3C81-4A28-8BB4-E99C91FC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24977"/>
              </p:ext>
            </p:extLst>
          </p:nvPr>
        </p:nvGraphicFramePr>
        <p:xfrm>
          <a:off x="546755" y="224680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6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/>
          <a:lstStyle/>
          <a:p>
            <a:pPr algn="l"/>
            <a:r>
              <a:rPr lang="zh-CN" altLang="en-US" sz="4000" b="1" dirty="0"/>
              <a:t>画个图帮助理解：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    01234567</a:t>
            </a:r>
          </a:p>
          <a:p>
            <a:pPr algn="l"/>
            <a:r>
              <a:rPr lang="en-US" altLang="zh-CN" sz="4000" b="1" dirty="0"/>
              <a:t>P : </a:t>
            </a:r>
            <a:r>
              <a:rPr lang="en-US" altLang="zh-CN" sz="4000" b="1" dirty="0" err="1"/>
              <a:t>abababba</a:t>
            </a:r>
            <a:endParaRPr lang="en-US" altLang="zh-CN" sz="4000" b="1" dirty="0"/>
          </a:p>
          <a:p>
            <a:pPr algn="l"/>
            <a:r>
              <a:rPr lang="en-US" altLang="zh-CN" sz="4000" b="1" dirty="0" err="1"/>
              <a:t>Nex</a:t>
            </a:r>
            <a:r>
              <a:rPr lang="en-US" altLang="zh-CN" sz="4000" b="1" dirty="0"/>
              <a:t>[4] = 2;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    01234567</a:t>
            </a:r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/>
              <a:t>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</a:t>
            </a:r>
            <a:r>
              <a:rPr lang="en-US" altLang="zh-CN" sz="4000" b="1" dirty="0" err="1">
                <a:solidFill>
                  <a:srgbClr val="00B0F0"/>
                </a:solidFill>
              </a:rPr>
              <a:t>a</a:t>
            </a:r>
            <a:r>
              <a:rPr lang="en-US" altLang="zh-CN" sz="4000" b="1" dirty="0" err="1"/>
              <a:t>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>
                <a:solidFill>
                  <a:srgbClr val="FF0000"/>
                </a:solidFill>
              </a:rPr>
              <a:t>ab</a:t>
            </a:r>
            <a:r>
              <a:rPr lang="en-US" altLang="zh-CN" sz="4000" b="1" dirty="0" err="1">
                <a:solidFill>
                  <a:srgbClr val="00B0F0"/>
                </a:solidFill>
              </a:rPr>
              <a:t>a</a:t>
            </a:r>
            <a:r>
              <a:rPr lang="en-US" altLang="zh-CN" sz="4000" b="1" dirty="0" err="1"/>
              <a:t>babba</a:t>
            </a:r>
            <a:r>
              <a:rPr lang="en-US" altLang="zh-CN" sz="4000" b="1" dirty="0"/>
              <a:t>  </a:t>
            </a:r>
            <a:r>
              <a:rPr lang="zh-CN" altLang="en-US" sz="3200" b="1" dirty="0"/>
              <a:t>（红色是相同的字符串，不包含蓝色）</a:t>
            </a:r>
            <a:endParaRPr lang="en-US" altLang="zh-CN" sz="3200" b="1" dirty="0"/>
          </a:p>
          <a:p>
            <a:pPr algn="l"/>
            <a:endParaRPr lang="en-US" altLang="zh-CN" sz="3200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03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/>
          <a:lstStyle/>
          <a:p>
            <a:pPr algn="l"/>
            <a:r>
              <a:rPr lang="zh-CN" altLang="en-US" sz="4000" b="1" dirty="0"/>
              <a:t>画个图帮助理解：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    01234567</a:t>
            </a:r>
          </a:p>
          <a:p>
            <a:pPr algn="l"/>
            <a:r>
              <a:rPr lang="en-US" altLang="zh-CN" sz="4000" b="1" dirty="0"/>
              <a:t>P : </a:t>
            </a:r>
            <a:r>
              <a:rPr lang="en-US" altLang="zh-CN" sz="4000" b="1" dirty="0" err="1"/>
              <a:t>abababba</a:t>
            </a:r>
            <a:endParaRPr lang="en-US" altLang="zh-CN" sz="4000" b="1" dirty="0"/>
          </a:p>
          <a:p>
            <a:pPr algn="l"/>
            <a:r>
              <a:rPr lang="en-US" altLang="zh-CN" sz="4000" b="1" dirty="0" err="1"/>
              <a:t>Nex</a:t>
            </a:r>
            <a:r>
              <a:rPr lang="en-US" altLang="zh-CN" sz="4000" b="1" dirty="0"/>
              <a:t>[5] = 3;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    01234567</a:t>
            </a:r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/>
              <a:t>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</a:t>
            </a:r>
            <a:r>
              <a:rPr lang="en-US" altLang="zh-CN" sz="4000" b="1" dirty="0" err="1">
                <a:solidFill>
                  <a:srgbClr val="00B0F0"/>
                </a:solidFill>
              </a:rPr>
              <a:t>b</a:t>
            </a:r>
            <a:r>
              <a:rPr lang="en-US" altLang="zh-CN" sz="4000" b="1" dirty="0" err="1"/>
              <a:t>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</a:t>
            </a:r>
            <a:r>
              <a:rPr lang="en-US" altLang="zh-CN" sz="4000" b="1" dirty="0" err="1">
                <a:solidFill>
                  <a:srgbClr val="00B0F0"/>
                </a:solidFill>
              </a:rPr>
              <a:t>b</a:t>
            </a:r>
            <a:r>
              <a:rPr lang="en-US" altLang="zh-CN" sz="4000" b="1" dirty="0" err="1"/>
              <a:t>abba</a:t>
            </a:r>
            <a:r>
              <a:rPr lang="en-US" altLang="zh-CN" sz="4000" b="1" dirty="0"/>
              <a:t>  </a:t>
            </a:r>
            <a:r>
              <a:rPr lang="zh-CN" altLang="en-US" sz="3200" b="1" dirty="0"/>
              <a:t>（红色是相同的字符串，不包含蓝色）</a:t>
            </a:r>
            <a:endParaRPr lang="en-US" altLang="zh-CN" sz="3200" b="1" dirty="0"/>
          </a:p>
          <a:p>
            <a:pPr algn="l"/>
            <a:endParaRPr lang="en-US" altLang="zh-CN" sz="3200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618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/>
          <a:lstStyle/>
          <a:p>
            <a:pPr algn="l"/>
            <a:r>
              <a:rPr lang="zh-CN" altLang="en-US" sz="4000" b="1" dirty="0"/>
              <a:t>画个图帮助理解：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    01234567</a:t>
            </a:r>
          </a:p>
          <a:p>
            <a:pPr algn="l"/>
            <a:r>
              <a:rPr lang="en-US" altLang="zh-CN" sz="4000" b="1" dirty="0"/>
              <a:t>P : </a:t>
            </a:r>
            <a:r>
              <a:rPr lang="en-US" altLang="zh-CN" sz="4000" b="1" dirty="0" err="1"/>
              <a:t>abababba</a:t>
            </a:r>
            <a:endParaRPr lang="en-US" altLang="zh-CN" sz="4000" b="1" dirty="0"/>
          </a:p>
          <a:p>
            <a:pPr algn="l"/>
            <a:r>
              <a:rPr lang="en-US" altLang="zh-CN" sz="4000" b="1" dirty="0" err="1"/>
              <a:t>Nex</a:t>
            </a:r>
            <a:r>
              <a:rPr lang="en-US" altLang="zh-CN" sz="4000" b="1" dirty="0"/>
              <a:t>[6] = 4;</a:t>
            </a:r>
          </a:p>
          <a:p>
            <a:pPr algn="l"/>
            <a:endParaRPr lang="en-US" altLang="zh-CN" sz="4000" b="1" dirty="0"/>
          </a:p>
          <a:p>
            <a:pPr algn="l"/>
            <a:r>
              <a:rPr lang="en-US" altLang="zh-CN" sz="4000" b="1" dirty="0"/>
              <a:t>    01234567</a:t>
            </a:r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/>
              <a:t>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</a:t>
            </a:r>
            <a:r>
              <a:rPr lang="en-US" altLang="zh-CN" sz="4000" b="1" dirty="0" err="1">
                <a:solidFill>
                  <a:srgbClr val="00B0F0"/>
                </a:solidFill>
              </a:rPr>
              <a:t>b</a:t>
            </a:r>
            <a:r>
              <a:rPr lang="en-US" altLang="zh-CN" sz="4000" b="1" dirty="0" err="1"/>
              <a:t>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P: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</a:t>
            </a:r>
            <a:r>
              <a:rPr lang="en-US" altLang="zh-CN" sz="4000" b="1" dirty="0" err="1">
                <a:solidFill>
                  <a:srgbClr val="00B0F0"/>
                </a:solidFill>
              </a:rPr>
              <a:t>a</a:t>
            </a:r>
            <a:r>
              <a:rPr lang="en-US" altLang="zh-CN" sz="4000" b="1" dirty="0" err="1"/>
              <a:t>bba</a:t>
            </a:r>
            <a:r>
              <a:rPr lang="en-US" altLang="zh-CN" sz="4000" b="1" dirty="0"/>
              <a:t>  </a:t>
            </a:r>
            <a:r>
              <a:rPr lang="zh-CN" altLang="en-US" sz="3200" b="1" dirty="0"/>
              <a:t>（红色是相同的字符串，不包含蓝色）</a:t>
            </a:r>
            <a:endParaRPr lang="en-US" altLang="zh-CN" sz="3200" b="1" dirty="0"/>
          </a:p>
          <a:p>
            <a:pPr algn="l"/>
            <a:endParaRPr lang="en-US" altLang="zh-CN" sz="3200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784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55" y="921471"/>
            <a:ext cx="11114202" cy="549289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理解完</a:t>
            </a:r>
            <a:r>
              <a:rPr lang="en-US" altLang="zh-CN" sz="3600" b="1" dirty="0" err="1"/>
              <a:t>nex</a:t>
            </a:r>
            <a:r>
              <a:rPr lang="zh-CN" altLang="en-US" sz="3600" b="1" dirty="0"/>
              <a:t>数组之后我们来看看怎么用它吧。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T : </a:t>
            </a:r>
            <a:r>
              <a:rPr lang="en-US" altLang="zh-CN" sz="3600" b="1" dirty="0" err="1"/>
              <a:t>zzynb</a:t>
            </a:r>
            <a:r>
              <a:rPr lang="en-US" altLang="zh-CN" sz="36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3600" b="1" dirty="0" err="1">
                <a:solidFill>
                  <a:schemeClr val="accent6"/>
                </a:solidFill>
              </a:rPr>
              <a:t>z</a:t>
            </a:r>
            <a:r>
              <a:rPr lang="en-US" altLang="zh-CN" sz="3600" b="1" dirty="0" err="1"/>
              <a:t>zy</a:t>
            </a:r>
            <a:r>
              <a:rPr lang="en-US" altLang="zh-CN" sz="3600" b="1" dirty="0"/>
              <a:t>...</a:t>
            </a:r>
          </a:p>
          <a:p>
            <a:pPr algn="l"/>
            <a:r>
              <a:rPr lang="en-US" altLang="zh-CN" sz="3600" b="1" dirty="0"/>
              <a:t>P :       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3600" b="1" dirty="0" err="1">
                <a:solidFill>
                  <a:schemeClr val="accent6"/>
                </a:solidFill>
              </a:rPr>
              <a:t>b</a:t>
            </a:r>
            <a:r>
              <a:rPr lang="en-US" altLang="zh-CN" sz="3600" b="1" dirty="0" err="1"/>
              <a:t>a</a:t>
            </a:r>
            <a:r>
              <a:rPr lang="en-US" altLang="zh-CN" sz="3600" b="1" dirty="0"/>
              <a:t> </a:t>
            </a:r>
            <a:r>
              <a:rPr lang="en-US" altLang="zh-CN" sz="3200" b="1" dirty="0"/>
              <a:t>     </a:t>
            </a:r>
          </a:p>
          <a:p>
            <a:pPr algn="l"/>
            <a:r>
              <a:rPr lang="zh-CN" altLang="en-US" sz="3200" b="1" dirty="0"/>
              <a:t>这时候 </a:t>
            </a:r>
            <a:r>
              <a:rPr lang="en-US" altLang="zh-CN" sz="3200" b="1" dirty="0" err="1"/>
              <a:t>ababab</a:t>
            </a:r>
            <a:r>
              <a:rPr lang="zh-CN" altLang="en-US" sz="3200" b="1" dirty="0"/>
              <a:t>匹配成功但是</a:t>
            </a:r>
            <a:r>
              <a:rPr lang="en-US" altLang="zh-CN" sz="3200" b="1" dirty="0"/>
              <a:t>P[6] (b) ,</a:t>
            </a:r>
            <a:r>
              <a:rPr lang="zh-CN" altLang="en-US" sz="3200" b="1" dirty="0"/>
              <a:t>匹配失败，那么查表</a:t>
            </a:r>
            <a:r>
              <a:rPr lang="en-US" altLang="zh-CN" sz="3200" b="1" dirty="0"/>
              <a:t>:</a:t>
            </a:r>
          </a:p>
          <a:p>
            <a:pPr algn="l"/>
            <a:r>
              <a:rPr lang="en-US" altLang="zh-CN" sz="3200" b="1" dirty="0" err="1"/>
              <a:t>nex</a:t>
            </a:r>
            <a:r>
              <a:rPr lang="en-US" altLang="zh-CN" sz="3200" b="1" dirty="0"/>
              <a:t>[ 6 ] = 4</a:t>
            </a:r>
            <a:r>
              <a:rPr lang="zh-CN" altLang="en-US" sz="3200" b="1" dirty="0"/>
              <a:t>。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直接跳到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的位置继续匹配，也就是把</a:t>
            </a:r>
            <a:r>
              <a:rPr lang="en-US" altLang="zh-CN" sz="3200" b="1" dirty="0"/>
              <a:t>P[4](a)</a:t>
            </a:r>
          </a:p>
          <a:p>
            <a:pPr algn="l"/>
            <a:r>
              <a:rPr lang="zh-CN" altLang="en-US" sz="3200" b="1" dirty="0"/>
              <a:t>和</a:t>
            </a:r>
            <a:r>
              <a:rPr lang="en-US" altLang="zh-CN" sz="3200" b="1" dirty="0"/>
              <a:t>z</a:t>
            </a:r>
            <a:r>
              <a:rPr lang="zh-CN" altLang="en-US" sz="3200" b="1" dirty="0"/>
              <a:t>匹配：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T : </a:t>
            </a:r>
            <a:r>
              <a:rPr lang="en-US" altLang="zh-CN" sz="3200" b="1" dirty="0" err="1"/>
              <a:t>zzynb</a:t>
            </a:r>
            <a:r>
              <a:rPr lang="en-US" altLang="zh-CN" sz="32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3200" b="1" dirty="0" err="1"/>
              <a:t>zzy</a:t>
            </a:r>
            <a:r>
              <a:rPr lang="en-US" altLang="zh-CN" sz="3200" b="1" dirty="0"/>
              <a:t>...</a:t>
            </a:r>
          </a:p>
          <a:p>
            <a:pPr algn="l"/>
            <a:r>
              <a:rPr lang="en-US" altLang="zh-CN" sz="3200" b="1" dirty="0"/>
              <a:t>P :         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abab</a:t>
            </a:r>
            <a:r>
              <a:rPr lang="en-US" altLang="zh-CN" sz="3200" b="1" dirty="0" err="1">
                <a:solidFill>
                  <a:schemeClr val="accent3"/>
                </a:solidFill>
              </a:rPr>
              <a:t>ab</a:t>
            </a:r>
            <a:r>
              <a:rPr lang="en-US" altLang="zh-CN" sz="3200" b="1" dirty="0" err="1"/>
              <a:t>ba</a:t>
            </a:r>
            <a:r>
              <a:rPr lang="en-US" altLang="zh-CN" sz="3200" b="1" dirty="0"/>
              <a:t> </a:t>
            </a:r>
            <a:r>
              <a:rPr lang="en-US" altLang="zh-CN" sz="2800" b="1" dirty="0"/>
              <a:t>     </a:t>
            </a:r>
          </a:p>
          <a:p>
            <a:pPr algn="l"/>
            <a:endParaRPr lang="en-US" altLang="zh-CN" sz="3200" b="1" dirty="0"/>
          </a:p>
          <a:p>
            <a:pPr algn="l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854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/>
              <a:t>为什么可以这样呢？</a:t>
            </a:r>
            <a:endParaRPr lang="en-US" altLang="zh-CN" sz="3200" b="1" dirty="0"/>
          </a:p>
          <a:p>
            <a:pPr algn="l"/>
            <a:r>
              <a:rPr lang="zh-CN" altLang="en-US" sz="3200" b="1" dirty="0"/>
              <a:t>考虑</a:t>
            </a:r>
            <a:r>
              <a:rPr lang="en-US" altLang="zh-CN" sz="3200" b="1" dirty="0" err="1"/>
              <a:t>nex</a:t>
            </a:r>
            <a:r>
              <a:rPr lang="zh-CN" altLang="en-US" sz="3200" b="1" dirty="0"/>
              <a:t>数组的定义，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[ 6 ] = 4 </a:t>
            </a:r>
            <a:r>
              <a:rPr lang="zh-CN" altLang="en-US" sz="3200" b="1" dirty="0"/>
              <a:t>表示：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    01234567</a:t>
            </a:r>
          </a:p>
          <a:p>
            <a:pPr algn="l"/>
            <a:r>
              <a:rPr lang="en-US" altLang="zh-CN" sz="3200" b="1" dirty="0"/>
              <a:t>P: </a:t>
            </a:r>
            <a:r>
              <a:rPr lang="en-US" altLang="zh-CN" sz="3200" b="1" dirty="0" err="1"/>
              <a:t>ab</a:t>
            </a:r>
            <a:r>
              <a:rPr lang="en-US" altLang="zh-CN" sz="3200" b="1" dirty="0" err="1">
                <a:solidFill>
                  <a:srgbClr val="FFC000"/>
                </a:solidFill>
              </a:rPr>
              <a:t>abab</a:t>
            </a:r>
            <a:r>
              <a:rPr lang="en-US" altLang="zh-CN" sz="3200" b="1" dirty="0" err="1">
                <a:solidFill>
                  <a:srgbClr val="00B0F0"/>
                </a:solidFill>
              </a:rPr>
              <a:t>b</a:t>
            </a:r>
            <a:r>
              <a:rPr lang="en-US" altLang="zh-CN" sz="3200" b="1" dirty="0" err="1"/>
              <a:t>a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P:     </a:t>
            </a:r>
            <a:r>
              <a:rPr lang="en-US" altLang="zh-CN" sz="3200" b="1" dirty="0" err="1">
                <a:solidFill>
                  <a:srgbClr val="FFC000"/>
                </a:solidFill>
              </a:rPr>
              <a:t>abab</a:t>
            </a:r>
            <a:r>
              <a:rPr lang="en-US" altLang="zh-CN" sz="3200" b="1" dirty="0" err="1">
                <a:solidFill>
                  <a:srgbClr val="00B0F0"/>
                </a:solidFill>
              </a:rPr>
              <a:t>a</a:t>
            </a:r>
            <a:r>
              <a:rPr lang="en-US" altLang="zh-CN" sz="3200" b="1" dirty="0" err="1"/>
              <a:t>bba</a:t>
            </a:r>
            <a:r>
              <a:rPr lang="en-US" altLang="zh-CN" sz="3200" b="1" dirty="0"/>
              <a:t> </a:t>
            </a:r>
          </a:p>
          <a:p>
            <a:pPr algn="l"/>
            <a:endParaRPr lang="en-US" altLang="zh-CN" sz="3200" b="1" dirty="0"/>
          </a:p>
          <a:p>
            <a:pPr algn="l"/>
            <a:r>
              <a:rPr lang="en-US" altLang="zh-CN" sz="3200" b="1" dirty="0"/>
              <a:t>T : </a:t>
            </a:r>
            <a:r>
              <a:rPr lang="en-US" altLang="zh-CN" sz="3200" b="1" dirty="0" err="1"/>
              <a:t>zzynb</a:t>
            </a:r>
            <a:r>
              <a:rPr lang="en-US" altLang="zh-CN" sz="3200" b="1" dirty="0" err="1">
                <a:solidFill>
                  <a:srgbClr val="FF0000"/>
                </a:solidFill>
              </a:rPr>
              <a:t>ab</a:t>
            </a:r>
            <a:r>
              <a:rPr lang="en-US" altLang="zh-CN" sz="3200" b="1" dirty="0" err="1">
                <a:solidFill>
                  <a:srgbClr val="FFC000"/>
                </a:solidFill>
              </a:rPr>
              <a:t>abab</a:t>
            </a:r>
            <a:r>
              <a:rPr lang="en-US" altLang="zh-CN" sz="3200" b="1" dirty="0" err="1">
                <a:solidFill>
                  <a:schemeClr val="accent6"/>
                </a:solidFill>
              </a:rPr>
              <a:t>z</a:t>
            </a:r>
            <a:r>
              <a:rPr lang="en-US" altLang="zh-CN" sz="3200" b="1" dirty="0" err="1"/>
              <a:t>zy</a:t>
            </a:r>
            <a:r>
              <a:rPr lang="en-US" altLang="zh-CN" sz="3200" b="1" dirty="0"/>
              <a:t>…</a:t>
            </a:r>
          </a:p>
          <a:p>
            <a:pPr algn="l"/>
            <a:r>
              <a:rPr lang="en-US" altLang="zh-CN" sz="3200" b="1" dirty="0"/>
              <a:t>P :          </a:t>
            </a:r>
            <a:r>
              <a:rPr lang="en-US" altLang="zh-CN" sz="3200" b="1" dirty="0" err="1">
                <a:solidFill>
                  <a:srgbClr val="FF0000"/>
                </a:solidFill>
              </a:rPr>
              <a:t>ab</a:t>
            </a:r>
            <a:r>
              <a:rPr lang="en-US" altLang="zh-CN" sz="3200" b="1" dirty="0" err="1">
                <a:solidFill>
                  <a:srgbClr val="FFC000"/>
                </a:solidFill>
              </a:rPr>
              <a:t>abab</a:t>
            </a:r>
            <a:r>
              <a:rPr lang="en-US" altLang="zh-CN" sz="3200" b="1" dirty="0" err="1">
                <a:solidFill>
                  <a:schemeClr val="accent6"/>
                </a:solidFill>
              </a:rPr>
              <a:t>b</a:t>
            </a:r>
            <a:r>
              <a:rPr lang="en-US" altLang="zh-CN" sz="3200" b="1" dirty="0" err="1"/>
              <a:t>a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P :              </a:t>
            </a:r>
            <a:r>
              <a:rPr lang="en-US" altLang="zh-CN" sz="3200" b="1" dirty="0" err="1">
                <a:solidFill>
                  <a:srgbClr val="FFC000"/>
                </a:solidFill>
              </a:rPr>
              <a:t>abab</a:t>
            </a:r>
            <a:r>
              <a:rPr lang="en-US" altLang="zh-CN" sz="3200" b="1" dirty="0" err="1">
                <a:solidFill>
                  <a:schemeClr val="accent1"/>
                </a:solidFill>
              </a:rPr>
              <a:t>a</a:t>
            </a:r>
            <a:r>
              <a:rPr lang="en-US" altLang="zh-CN" sz="3200" b="1" dirty="0" err="1"/>
              <a:t>bba</a:t>
            </a:r>
            <a:r>
              <a:rPr lang="en-US" altLang="zh-CN" sz="3200" b="1" dirty="0"/>
              <a:t> </a:t>
            </a:r>
          </a:p>
          <a:p>
            <a:pPr algn="l"/>
            <a:r>
              <a:rPr lang="zh-CN" altLang="en-US" sz="3200" b="1" dirty="0"/>
              <a:t>也就保证了</a:t>
            </a:r>
            <a:r>
              <a:rPr lang="en-US" altLang="zh-CN" sz="3200" b="1" dirty="0"/>
              <a:t>P[0...3]</a:t>
            </a:r>
            <a:r>
              <a:rPr lang="zh-CN" altLang="en-US" sz="3200" b="1" dirty="0"/>
              <a:t>是匹配的，所以可以直接从</a:t>
            </a:r>
            <a:r>
              <a:rPr lang="en-US" altLang="zh-CN" sz="3200" b="1" dirty="0"/>
              <a:t>P[4]</a:t>
            </a:r>
            <a:r>
              <a:rPr lang="zh-CN" altLang="en-US" sz="3200" b="1" dirty="0"/>
              <a:t>继续匹配！！！（所以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</a:t>
            </a:r>
            <a:r>
              <a:rPr lang="zh-CN" altLang="en-US" sz="3200" b="1" dirty="0"/>
              <a:t>也就是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失配后跳到的下一个（</a:t>
            </a:r>
            <a:r>
              <a:rPr lang="en-US" altLang="zh-CN" sz="3200" b="1" dirty="0"/>
              <a:t>next</a:t>
            </a:r>
            <a:r>
              <a:rPr lang="zh-CN" altLang="en-US" sz="3200" b="1" dirty="0"/>
              <a:t>）位）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7360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>
                <a:solidFill>
                  <a:srgbClr val="00B0F0"/>
                </a:solidFill>
              </a:rPr>
              <a:t>b</a:t>
            </a:r>
            <a:r>
              <a:rPr lang="en-US" altLang="zh-CN" sz="4000" b="1" dirty="0" err="1"/>
              <a:t>ababababba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</a:t>
            </a:r>
            <a:r>
              <a:rPr lang="en-US" altLang="zh-CN" sz="4000" b="1" dirty="0" err="1">
                <a:solidFill>
                  <a:srgbClr val="00B0F0"/>
                </a:solidFill>
              </a:rPr>
              <a:t>a</a:t>
            </a:r>
            <a:r>
              <a:rPr lang="en-US" altLang="zh-CN" sz="4000" b="1" dirty="0" err="1"/>
              <a:t>bababba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不匹配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38138"/>
              </p:ext>
            </p:extLst>
          </p:nvPr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61" y="368219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761" y="1188775"/>
            <a:ext cx="11175476" cy="530100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3600" dirty="0"/>
              <a:t>哈希是字符串中很基础很常用的一个做法。很多字符串的题目都可以用哈希莽过去（只要姿势正确）。</a:t>
            </a:r>
            <a:endParaRPr lang="en-US" altLang="zh-CN" sz="3600" dirty="0"/>
          </a:p>
          <a:p>
            <a:pPr algn="l"/>
            <a:endParaRPr lang="en-US" altLang="zh-CN" sz="3600" dirty="0"/>
          </a:p>
          <a:p>
            <a:pPr algn="l"/>
            <a:r>
              <a:rPr lang="zh-CN" altLang="en-US" sz="3600" dirty="0"/>
              <a:t>哈希实质就是让一个字符串映射到一个数。</a:t>
            </a:r>
            <a:endParaRPr lang="en-US" altLang="zh-CN" sz="3600" dirty="0"/>
          </a:p>
          <a:p>
            <a:pPr algn="l"/>
            <a:endParaRPr lang="en-US" altLang="zh-CN" sz="3600" dirty="0">
              <a:sym typeface="+mn-ea"/>
            </a:endParaRPr>
          </a:p>
          <a:p>
            <a:pPr algn="l"/>
            <a:r>
              <a:rPr lang="zh-CN" altLang="en-US" sz="3600" dirty="0">
                <a:sym typeface="+mn-ea"/>
              </a:rPr>
              <a:t>哈希的做法：</a:t>
            </a:r>
            <a:endParaRPr lang="en-US" altLang="zh-CN" sz="3600" dirty="0">
              <a:sym typeface="+mn-ea"/>
            </a:endParaRPr>
          </a:p>
          <a:p>
            <a:pPr algn="l"/>
            <a:r>
              <a:rPr lang="zh-CN" altLang="en-US" sz="3600" dirty="0">
                <a:sym typeface="+mn-ea"/>
              </a:rPr>
              <a:t>类比于进制：</a:t>
            </a:r>
            <a:r>
              <a:rPr lang="en-US" altLang="zh-CN" sz="3600" dirty="0">
                <a:sym typeface="+mn-ea"/>
              </a:rPr>
              <a:t> 1234 = 1*10^3 + 2*10^2 + 3*10^1 + 4*10^0</a:t>
            </a:r>
          </a:p>
          <a:p>
            <a:pPr algn="l"/>
            <a:r>
              <a:rPr lang="zh-CN" altLang="en-US" sz="3600" dirty="0">
                <a:sym typeface="+mn-ea"/>
              </a:rPr>
              <a:t>同样的</a:t>
            </a:r>
            <a:r>
              <a:rPr lang="en-US" altLang="zh-CN" sz="3600" dirty="0">
                <a:sym typeface="+mn-ea"/>
              </a:rPr>
              <a:t>,</a:t>
            </a:r>
            <a:r>
              <a:rPr lang="zh-CN" altLang="en-US" sz="3600" dirty="0">
                <a:sym typeface="+mn-ea"/>
              </a:rPr>
              <a:t>可以将字符串当作</a:t>
            </a:r>
            <a:r>
              <a:rPr lang="en-US" altLang="zh-CN" sz="3600" dirty="0">
                <a:sym typeface="+mn-ea"/>
              </a:rPr>
              <a:t>26</a:t>
            </a:r>
            <a:r>
              <a:rPr lang="zh-CN" altLang="en-US" sz="3600" dirty="0">
                <a:sym typeface="+mn-ea"/>
              </a:rPr>
              <a:t>进制来计算</a:t>
            </a:r>
            <a:r>
              <a:rPr lang="en-US" altLang="zh-CN" sz="3600" dirty="0">
                <a:sym typeface="+mn-ea"/>
              </a:rPr>
              <a:t>:</a:t>
            </a:r>
          </a:p>
          <a:p>
            <a:pPr algn="l"/>
            <a:r>
              <a:rPr lang="en-US" altLang="zh-CN" sz="3600" dirty="0">
                <a:sym typeface="+mn-ea"/>
              </a:rPr>
              <a:t>hash(</a:t>
            </a:r>
            <a:r>
              <a:rPr lang="en-US" altLang="zh-CN" sz="3600" dirty="0" err="1">
                <a:sym typeface="+mn-ea"/>
              </a:rPr>
              <a:t>abcd</a:t>
            </a:r>
            <a:r>
              <a:rPr lang="en-US" altLang="zh-CN" sz="3600" dirty="0">
                <a:sym typeface="+mn-ea"/>
              </a:rPr>
              <a:t>) = 0*26^3 + 1*26^2 + 2*26^1 + 3*26^0</a:t>
            </a:r>
            <a:endParaRPr lang="en-US" altLang="zh-CN" sz="3600" dirty="0"/>
          </a:p>
          <a:p>
            <a:pPr algn="l"/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408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</a:t>
            </a:r>
            <a:r>
              <a:rPr lang="en-US" altLang="zh-CN" sz="4000" b="1" dirty="0" err="1">
                <a:solidFill>
                  <a:srgbClr val="FF0000"/>
                </a:solidFill>
              </a:rPr>
              <a:t>a</a:t>
            </a:r>
            <a:r>
              <a:rPr lang="en-US" altLang="zh-CN" sz="4000" b="1" dirty="0" err="1"/>
              <a:t>babababba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</a:t>
            </a:r>
            <a:r>
              <a:rPr lang="en-US" altLang="zh-CN" sz="4000" b="1" dirty="0" err="1"/>
              <a:t>bababba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0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4000" b="1" dirty="0" err="1"/>
              <a:t>abba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4000" b="1" dirty="0" err="1"/>
              <a:t>ba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1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4000" b="1" dirty="0" err="1">
                <a:solidFill>
                  <a:schemeClr val="accent1"/>
                </a:solidFill>
              </a:rPr>
              <a:t>a</a:t>
            </a:r>
            <a:r>
              <a:rPr lang="en-US" altLang="zh-CN" sz="4000" b="1" dirty="0" err="1"/>
              <a:t>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</a:t>
            </a:r>
            <a:r>
              <a:rPr lang="en-US" altLang="zh-CN" sz="4000" b="1" dirty="0" err="1">
                <a:solidFill>
                  <a:schemeClr val="accent1"/>
                </a:solidFill>
              </a:rPr>
              <a:t>b</a:t>
            </a:r>
            <a:r>
              <a:rPr lang="en-US" altLang="zh-CN" sz="4000" b="1" dirty="0" err="1"/>
              <a:t>a</a:t>
            </a:r>
            <a:r>
              <a:rPr lang="en-US" altLang="zh-CN" sz="4000" b="1" dirty="0"/>
              <a:t>  </a:t>
            </a:r>
            <a:r>
              <a:rPr lang="zh-CN" altLang="en-US" sz="4000" b="1" dirty="0"/>
              <a:t> 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不匹配 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[6] = 4;</a:t>
            </a:r>
            <a:endParaRPr lang="zh-CN" altLang="en-US" sz="4000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7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</a:t>
            </a:r>
            <a:r>
              <a:rPr lang="en-US" altLang="zh-CN" sz="4000" b="1" dirty="0" err="1"/>
              <a:t>abba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  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</a:t>
            </a:r>
            <a:r>
              <a:rPr lang="en-US" altLang="zh-CN" sz="4000" b="1" dirty="0" err="1"/>
              <a:t>abba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重新跳到</a:t>
            </a:r>
            <a:r>
              <a:rPr lang="en-US" altLang="zh-CN" sz="4000" b="1" dirty="0"/>
              <a:t>p[4] ( ‘a’ ) </a:t>
            </a:r>
            <a:r>
              <a:rPr lang="zh-CN" altLang="en-US" sz="4000" b="1" dirty="0"/>
              <a:t>继续进行匹配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95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</a:t>
            </a:r>
            <a:r>
              <a:rPr lang="en-US" altLang="zh-CN" sz="4000" b="1" dirty="0" err="1"/>
              <a:t>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P :    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</a:t>
            </a:r>
            <a:r>
              <a:rPr lang="en-US" altLang="zh-CN" sz="4000" b="1" dirty="0" err="1"/>
              <a:t>bba</a:t>
            </a:r>
            <a:endParaRPr lang="en-US" altLang="zh-CN" sz="4000" b="1" dirty="0"/>
          </a:p>
          <a:p>
            <a:pPr algn="l"/>
            <a:r>
              <a:rPr lang="en-US" altLang="zh-CN" sz="4000" b="1" dirty="0"/>
              <a:t>  </a:t>
            </a:r>
          </a:p>
          <a:p>
            <a:pPr algn="l"/>
            <a:r>
              <a:rPr lang="zh-CN" altLang="en-US" sz="4000" b="1" dirty="0"/>
              <a:t>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856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2" y="443634"/>
            <a:ext cx="2237295" cy="47783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99" y="699050"/>
            <a:ext cx="11114202" cy="5492895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dirty="0"/>
              <a:t>T :  </a:t>
            </a:r>
            <a:r>
              <a:rPr lang="en-US" altLang="zh-CN" sz="4000" b="1" dirty="0" err="1"/>
              <a:t>bab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abababba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4000" b="1" dirty="0"/>
              <a:t>P :        </a:t>
            </a:r>
            <a:r>
              <a:rPr lang="en-US" altLang="zh-CN" sz="4000" b="1" dirty="0" err="1">
                <a:solidFill>
                  <a:srgbClr val="FF0000"/>
                </a:solidFill>
              </a:rPr>
              <a:t>abababba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4000" b="1" dirty="0"/>
              <a:t> </a:t>
            </a:r>
          </a:p>
          <a:p>
            <a:pPr algn="l"/>
            <a:r>
              <a:rPr lang="zh-CN" altLang="en-US" sz="4000" b="1" dirty="0"/>
              <a:t>匹配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C777575-584C-4CE0-9160-84FC04176589}"/>
              </a:ext>
            </a:extLst>
          </p:cNvPr>
          <p:cNvGraphicFramePr>
            <a:graphicFrameLocks noGrp="1"/>
          </p:cNvGraphicFramePr>
          <p:nvPr/>
        </p:nvGraphicFramePr>
        <p:xfrm>
          <a:off x="405352" y="3632548"/>
          <a:ext cx="11114199" cy="267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11">
                  <a:extLst>
                    <a:ext uri="{9D8B030D-6E8A-4147-A177-3AD203B41FA5}">
                      <a16:colId xmlns:a16="http://schemas.microsoft.com/office/drawing/2014/main" val="15481664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100215943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864750368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33037116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93402845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03709050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345990144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768618001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1676856535"/>
                    </a:ext>
                  </a:extLst>
                </a:gridCol>
              </a:tblGrid>
              <a:tr h="891328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i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0147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S[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b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a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4084"/>
                  </a:ext>
                </a:extLst>
              </a:tr>
              <a:tr h="891328">
                <a:tc>
                  <a:txBody>
                    <a:bodyPr/>
                    <a:lstStyle/>
                    <a:p>
                      <a:r>
                        <a:rPr lang="en-US" altLang="zh-CN" sz="3200" b="1" dirty="0" err="1"/>
                        <a:t>nex</a:t>
                      </a:r>
                      <a:r>
                        <a:rPr lang="en-US" altLang="zh-CN" sz="3200" b="1" dirty="0"/>
                        <a:t>[</a:t>
                      </a:r>
                      <a:r>
                        <a:rPr lang="en-US" altLang="zh-CN" sz="3200" b="1" dirty="0" err="1"/>
                        <a:t>i</a:t>
                      </a:r>
                      <a:r>
                        <a:rPr lang="en-US" altLang="zh-CN" sz="3200" b="1" dirty="0"/>
                        <a:t>]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-1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0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4</a:t>
                      </a:r>
                      <a:endParaRPr lang="zh-CN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/>
                        <a:t>1</a:t>
                      </a:r>
                      <a:endParaRPr lang="zh-CN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7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890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613316"/>
            <a:ext cx="1813089" cy="45719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KMP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7" y="546755"/>
            <a:ext cx="11572973" cy="609914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200" dirty="0"/>
              <a:t>上代码：</a:t>
            </a:r>
            <a:endParaRPr lang="en-US" altLang="zh-CN" sz="3200" dirty="0"/>
          </a:p>
          <a:p>
            <a:pPr algn="l"/>
            <a:r>
              <a:rPr lang="en-US" altLang="zh-CN" sz="2800" b="1" dirty="0"/>
              <a:t>void </a:t>
            </a:r>
            <a:r>
              <a:rPr lang="en-US" altLang="zh-CN" sz="2800" b="1" dirty="0" err="1"/>
              <a:t>kmp</a:t>
            </a:r>
            <a:r>
              <a:rPr lang="en-US" altLang="zh-CN" sz="2800" b="1" dirty="0"/>
              <a:t>(char * </a:t>
            </a:r>
            <a:r>
              <a:rPr lang="en-US" altLang="zh-CN" sz="2800" b="1" dirty="0" err="1"/>
              <a:t>s,char</a:t>
            </a:r>
            <a:r>
              <a:rPr lang="en-US" altLang="zh-CN" sz="2800" b="1" dirty="0"/>
              <a:t> * t){</a:t>
            </a:r>
          </a:p>
          <a:p>
            <a:pPr algn="l"/>
            <a:r>
              <a:rPr lang="en-US" altLang="zh-CN" sz="2800" b="1" dirty="0"/>
              <a:t>	 int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0,j = 0; </a:t>
            </a:r>
          </a:p>
          <a:p>
            <a:pPr algn="l"/>
            <a:r>
              <a:rPr lang="en-US" altLang="zh-CN" sz="2800" b="1" dirty="0"/>
              <a:t>	int n = </a:t>
            </a:r>
            <a:r>
              <a:rPr lang="en-US" altLang="zh-CN" sz="2800" b="1" dirty="0" err="1"/>
              <a:t>strlen</a:t>
            </a:r>
            <a:r>
              <a:rPr lang="en-US" altLang="zh-CN" sz="2800" b="1" dirty="0"/>
              <a:t>(s),m = </a:t>
            </a:r>
            <a:r>
              <a:rPr lang="en-US" altLang="zh-CN" sz="2800" b="1" dirty="0" err="1"/>
              <a:t>strlen</a:t>
            </a:r>
            <a:r>
              <a:rPr lang="en-US" altLang="zh-CN" sz="2800" b="1" dirty="0"/>
              <a:t>(t);</a:t>
            </a:r>
          </a:p>
          <a:p>
            <a:pPr algn="l"/>
            <a:r>
              <a:rPr lang="en-US" altLang="zh-CN" sz="2800" b="1" dirty="0"/>
              <a:t>	 int </a:t>
            </a:r>
            <a:r>
              <a:rPr lang="en-US" altLang="zh-CN" sz="2800" b="1" dirty="0" err="1"/>
              <a:t>ans</a:t>
            </a:r>
            <a:r>
              <a:rPr lang="en-US" altLang="zh-CN" sz="2800" b="1" dirty="0"/>
              <a:t> = 0;</a:t>
            </a:r>
          </a:p>
          <a:p>
            <a:pPr algn="l"/>
            <a:r>
              <a:rPr lang="en-US" altLang="zh-CN" sz="2800" b="1" dirty="0"/>
              <a:t>	 for(;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&lt;n;){</a:t>
            </a:r>
          </a:p>
          <a:p>
            <a:pPr algn="l"/>
            <a:r>
              <a:rPr lang="en-US" altLang="zh-CN" sz="2800" b="1" dirty="0"/>
              <a:t>		 if(j==-1 || s[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 == t[j]){ </a:t>
            </a:r>
          </a:p>
          <a:p>
            <a:pPr algn="l"/>
            <a:r>
              <a:rPr lang="en-US" altLang="zh-CN" sz="2800" b="1" dirty="0"/>
              <a:t>			++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 ++j; </a:t>
            </a:r>
          </a:p>
          <a:p>
            <a:pPr algn="l"/>
            <a:r>
              <a:rPr lang="en-US" altLang="zh-CN" sz="2800" b="1" dirty="0"/>
              <a:t>			if(j == m){ ++</a:t>
            </a:r>
            <a:r>
              <a:rPr lang="en-US" altLang="zh-CN" sz="2800" b="1" dirty="0" err="1"/>
              <a:t>ans</a:t>
            </a:r>
            <a:r>
              <a:rPr lang="en-US" altLang="zh-CN" sz="2800" b="1" dirty="0"/>
              <a:t>; j = 0; } //</a:t>
            </a:r>
            <a:r>
              <a:rPr lang="zh-CN" altLang="en-US" sz="2800" b="1" dirty="0"/>
              <a:t>求出现了多少次</a:t>
            </a:r>
            <a:endParaRPr lang="en-US" altLang="zh-CN" sz="2800" b="1" dirty="0"/>
          </a:p>
          <a:p>
            <a:pPr algn="l"/>
            <a:r>
              <a:rPr lang="en-US" altLang="zh-CN" sz="2800" b="1" dirty="0"/>
              <a:t>		 } else j = </a:t>
            </a:r>
            <a:r>
              <a:rPr lang="en-US" altLang="zh-CN" sz="2800" b="1" dirty="0" err="1"/>
              <a:t>nex</a:t>
            </a:r>
            <a:r>
              <a:rPr lang="en-US" altLang="zh-CN" sz="2800" b="1" dirty="0"/>
              <a:t>[j];</a:t>
            </a:r>
          </a:p>
          <a:p>
            <a:pPr algn="l"/>
            <a:r>
              <a:rPr lang="en-US" altLang="zh-CN" sz="2800" b="1" dirty="0"/>
              <a:t>	 }</a:t>
            </a:r>
          </a:p>
          <a:p>
            <a:pPr algn="l"/>
            <a:r>
              <a:rPr lang="en-US" altLang="zh-CN" sz="2800" b="1" dirty="0"/>
              <a:t>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("%d\n",</a:t>
            </a:r>
            <a:r>
              <a:rPr lang="en-US" altLang="zh-CN" sz="2800" b="1" dirty="0" err="1"/>
              <a:t>ans</a:t>
            </a:r>
            <a:r>
              <a:rPr lang="en-US" altLang="zh-CN" sz="2800" b="1" dirty="0"/>
              <a:t>); </a:t>
            </a:r>
          </a:p>
          <a:p>
            <a:pPr algn="l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239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613316"/>
            <a:ext cx="1813089" cy="45719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KMP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30" y="1159497"/>
            <a:ext cx="10887959" cy="5184742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/>
              <a:t>那么问题来了，真么好用的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[]</a:t>
            </a:r>
            <a:r>
              <a:rPr lang="zh-CN" altLang="en-US" sz="4000" b="1" dirty="0"/>
              <a:t>数组应该怎么求呢？其实，求</a:t>
            </a:r>
            <a:r>
              <a:rPr lang="en-US" altLang="zh-CN" sz="4000" b="1" dirty="0" err="1"/>
              <a:t>nex</a:t>
            </a:r>
            <a:r>
              <a:rPr lang="zh-CN" altLang="en-US" sz="4000" b="1" dirty="0"/>
              <a:t>数组相当于</a:t>
            </a:r>
            <a:r>
              <a:rPr lang="en-US" altLang="zh-CN" sz="4000" b="1" dirty="0"/>
              <a:t>P</a:t>
            </a:r>
            <a:r>
              <a:rPr lang="zh-CN" altLang="en-US" sz="4000" b="1" dirty="0"/>
              <a:t>串自己匹配自己。</a:t>
            </a:r>
            <a:endParaRPr lang="en-US" altLang="zh-CN" sz="4000" b="1" dirty="0"/>
          </a:p>
          <a:p>
            <a:pPr algn="l"/>
            <a:endParaRPr lang="en-US" altLang="zh-CN" sz="4000" b="1" dirty="0"/>
          </a:p>
          <a:p>
            <a:pPr algn="l"/>
            <a:r>
              <a:rPr lang="zh-CN" altLang="en-US" sz="4000" b="1" dirty="0"/>
              <a:t>按照前面提到过的定义 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[0] = -1 </a:t>
            </a:r>
            <a:r>
              <a:rPr lang="zh-CN" altLang="en-US" sz="4000" b="1" dirty="0"/>
              <a:t>， 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[1] = 0; </a:t>
            </a:r>
            <a:r>
              <a:rPr lang="zh-CN" altLang="en-US" sz="4000" b="1" dirty="0"/>
              <a:t>然后我们可以根据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[0...i-1] </a:t>
            </a:r>
            <a:r>
              <a:rPr lang="zh-CN" altLang="en-US" sz="4000" b="1" dirty="0"/>
              <a:t>来求得</a:t>
            </a:r>
            <a:r>
              <a:rPr lang="en-US" altLang="zh-CN" sz="4000" b="1" dirty="0" err="1"/>
              <a:t>nex</a:t>
            </a:r>
            <a:r>
              <a:rPr lang="en-US" altLang="zh-CN" sz="4000" b="1" dirty="0"/>
              <a:t>[</a:t>
            </a:r>
            <a:r>
              <a:rPr lang="en-US" altLang="zh-CN" sz="4000" b="1" dirty="0" err="1"/>
              <a:t>i</a:t>
            </a:r>
            <a:r>
              <a:rPr lang="en-US" altLang="zh-CN" sz="4000" b="1" dirty="0"/>
              <a:t>]</a:t>
            </a:r>
          </a:p>
          <a:p>
            <a:pPr algn="l"/>
            <a:endParaRPr lang="en-US" altLang="zh-CN" sz="4000" b="1" dirty="0"/>
          </a:p>
          <a:p>
            <a:pPr algn="l"/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630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6" y="302231"/>
            <a:ext cx="2143027" cy="57446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7" y="876693"/>
            <a:ext cx="11651530" cy="585404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就像之前</a:t>
            </a:r>
            <a:r>
              <a:rPr lang="en-US" altLang="zh-CN" sz="3600" b="1" dirty="0"/>
              <a:t>T</a:t>
            </a:r>
            <a:r>
              <a:rPr lang="zh-CN" altLang="en-US" sz="3600" b="1" dirty="0"/>
              <a:t>串匹配</a:t>
            </a:r>
            <a:r>
              <a:rPr lang="en-US" altLang="zh-CN" sz="3600" b="1" dirty="0"/>
              <a:t>P</a:t>
            </a:r>
            <a:r>
              <a:rPr lang="zh-CN" altLang="en-US" sz="3600" b="1" dirty="0"/>
              <a:t>串一样，现在是</a:t>
            </a:r>
            <a:r>
              <a:rPr lang="en-US" altLang="zh-CN" sz="3600" b="1" dirty="0"/>
              <a:t>P</a:t>
            </a:r>
            <a:r>
              <a:rPr lang="zh-CN" altLang="en-US" sz="3600" b="1" dirty="0"/>
              <a:t>串匹配</a:t>
            </a:r>
            <a:r>
              <a:rPr lang="en-US" altLang="zh-CN" sz="3600" b="1" dirty="0"/>
              <a:t>P</a:t>
            </a:r>
            <a:r>
              <a:rPr lang="zh-CN" altLang="en-US" sz="3600" b="1" dirty="0"/>
              <a:t>串，假如说现在正在匹配</a:t>
            </a:r>
            <a:r>
              <a:rPr lang="en-US" altLang="zh-CN" sz="3600" b="1" dirty="0"/>
              <a:t>p[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</a:t>
            </a:r>
            <a:r>
              <a:rPr lang="zh-CN" altLang="en-US" sz="3600" b="1" dirty="0"/>
              <a:t> 和 </a:t>
            </a:r>
            <a:r>
              <a:rPr lang="en-US" altLang="zh-CN" sz="3600" b="1" dirty="0"/>
              <a:t>p[j],</a:t>
            </a:r>
            <a:r>
              <a:rPr lang="zh-CN" altLang="en-US" sz="3600" b="1" dirty="0"/>
              <a:t>就会有两种情况：</a:t>
            </a:r>
            <a:endParaRPr lang="en-US" altLang="zh-CN" sz="3600" b="1" dirty="0"/>
          </a:p>
          <a:p>
            <a:pPr algn="l"/>
            <a:r>
              <a:rPr lang="zh-CN" altLang="en-US" sz="3600" b="1" dirty="0"/>
              <a:t>第一种：</a:t>
            </a:r>
            <a:r>
              <a:rPr lang="en-US" altLang="zh-CN" sz="3600" b="1" dirty="0"/>
              <a:t>p[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 </a:t>
            </a:r>
            <a:r>
              <a:rPr lang="zh-CN" altLang="en-US" sz="3600" b="1" dirty="0"/>
              <a:t>和 </a:t>
            </a:r>
            <a:r>
              <a:rPr lang="en-US" altLang="zh-CN" sz="3600" b="1" dirty="0"/>
              <a:t>p[j] </a:t>
            </a:r>
            <a:r>
              <a:rPr lang="zh-CN" altLang="en-US" sz="3600" b="1" dirty="0"/>
              <a:t>相同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               </a:t>
            </a:r>
            <a:r>
              <a:rPr lang="en-US" altLang="zh-CN" sz="3600" b="1" dirty="0" err="1"/>
              <a:t>i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P : </a:t>
            </a:r>
            <a:r>
              <a:rPr lang="en-US" altLang="zh-CN" sz="3600" b="1" dirty="0" err="1"/>
              <a:t>ab</a:t>
            </a:r>
            <a:r>
              <a:rPr lang="en-US" altLang="zh-CN" sz="3600" b="1" dirty="0" err="1">
                <a:solidFill>
                  <a:srgbClr val="FF0000"/>
                </a:solidFill>
              </a:rPr>
              <a:t>aba</a:t>
            </a:r>
            <a:r>
              <a:rPr lang="en-US" altLang="zh-CN" sz="3600" b="1" dirty="0" err="1"/>
              <a:t>bba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P :  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aba</a:t>
            </a:r>
            <a:r>
              <a:rPr lang="en-US" altLang="zh-CN" sz="3600" b="1" dirty="0" err="1"/>
              <a:t>babba</a:t>
            </a:r>
            <a:r>
              <a:rPr lang="en-US" altLang="zh-CN" sz="3600" b="1" dirty="0"/>
              <a:t>    </a:t>
            </a:r>
            <a:r>
              <a:rPr lang="zh-CN" altLang="en-US" sz="3600" b="1" dirty="0"/>
              <a:t>此时很显然 </a:t>
            </a:r>
            <a:r>
              <a:rPr lang="en-US" altLang="zh-CN" sz="3600" b="1" dirty="0" err="1"/>
              <a:t>nex</a:t>
            </a:r>
            <a:r>
              <a:rPr lang="en-US" altLang="zh-CN" sz="3600" b="1" dirty="0"/>
              <a:t>[ ++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] =  </a:t>
            </a:r>
            <a:r>
              <a:rPr lang="en-US" altLang="zh-CN" sz="3600" b="1" dirty="0" err="1"/>
              <a:t>nex</a:t>
            </a:r>
            <a:r>
              <a:rPr lang="en-US" altLang="zh-CN" sz="3600" b="1" dirty="0"/>
              <a:t>[ ++j ] ;</a:t>
            </a:r>
          </a:p>
          <a:p>
            <a:pPr algn="l"/>
            <a:r>
              <a:rPr lang="en-US" altLang="zh-CN" sz="3600" b="1" dirty="0"/>
              <a:t>               j</a:t>
            </a:r>
          </a:p>
        </p:txBody>
      </p:sp>
    </p:spTree>
    <p:extLst>
      <p:ext uri="{BB962C8B-B14F-4D97-AF65-F5344CB8AC3E}">
        <p14:creationId xmlns:p14="http://schemas.microsoft.com/office/powerpoint/2010/main" val="404055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6" y="302231"/>
            <a:ext cx="2143027" cy="574462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97" y="876693"/>
            <a:ext cx="11651530" cy="585404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/>
              <a:t>第二种：</a:t>
            </a:r>
            <a:r>
              <a:rPr lang="en-US" altLang="zh-CN" sz="3600" b="1" dirty="0"/>
              <a:t>p[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 </a:t>
            </a:r>
            <a:r>
              <a:rPr lang="zh-CN" altLang="en-US" sz="3600" b="1" dirty="0"/>
              <a:t>和 </a:t>
            </a:r>
            <a:r>
              <a:rPr lang="en-US" altLang="zh-CN" sz="3600" b="1" dirty="0"/>
              <a:t>p[j] </a:t>
            </a:r>
            <a:r>
              <a:rPr lang="zh-CN" altLang="en-US" sz="3600" b="1" dirty="0"/>
              <a:t>不相同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                  </a:t>
            </a:r>
            <a:r>
              <a:rPr lang="en-US" altLang="zh-CN" sz="3600" b="1" dirty="0" err="1"/>
              <a:t>i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P : </a:t>
            </a:r>
            <a:r>
              <a:rPr lang="en-US" altLang="zh-CN" sz="3600" b="1" dirty="0" err="1"/>
              <a:t>ab</a:t>
            </a:r>
            <a:r>
              <a:rPr lang="en-US" altLang="zh-CN" sz="3600" b="1" dirty="0" err="1">
                <a:solidFill>
                  <a:srgbClr val="FF0000"/>
                </a:solidFill>
              </a:rPr>
              <a:t>abab</a:t>
            </a:r>
            <a:r>
              <a:rPr lang="en-US" altLang="zh-CN" sz="3600" b="1" dirty="0" err="1"/>
              <a:t>ba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P :  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abab</a:t>
            </a:r>
            <a:r>
              <a:rPr lang="en-US" altLang="zh-CN" sz="3600" b="1" dirty="0" err="1"/>
              <a:t>abba</a:t>
            </a:r>
            <a:r>
              <a:rPr lang="en-US" altLang="zh-CN" sz="3600" b="1" dirty="0"/>
              <a:t> </a:t>
            </a:r>
          </a:p>
          <a:p>
            <a:pPr algn="l"/>
            <a:r>
              <a:rPr lang="en-US" altLang="zh-CN" sz="3600" b="1" dirty="0"/>
              <a:t>		   j</a:t>
            </a:r>
          </a:p>
          <a:p>
            <a:pPr algn="l"/>
            <a:r>
              <a:rPr lang="zh-CN" altLang="en-US" sz="3600" b="1" dirty="0"/>
              <a:t>此时就相当于之前失配的情况 </a:t>
            </a:r>
            <a:r>
              <a:rPr lang="en-US" altLang="zh-CN" sz="3600" b="1" dirty="0"/>
              <a:t>j = </a:t>
            </a:r>
            <a:r>
              <a:rPr lang="en-US" altLang="zh-CN" sz="3600" b="1" dirty="0" err="1"/>
              <a:t>nex</a:t>
            </a:r>
            <a:r>
              <a:rPr lang="en-US" altLang="zh-CN" sz="3600" b="1" dirty="0"/>
              <a:t>[ j ] </a:t>
            </a:r>
            <a:r>
              <a:rPr lang="zh-CN" altLang="en-US" sz="3600" b="1" dirty="0"/>
              <a:t>，然后继续进行匹配，直至跳到底（</a:t>
            </a:r>
            <a:r>
              <a:rPr lang="en-US" altLang="zh-CN" sz="3600" b="1" dirty="0"/>
              <a:t>j==-1</a:t>
            </a:r>
            <a:r>
              <a:rPr lang="zh-CN" altLang="en-US" sz="3600" b="1" dirty="0"/>
              <a:t>）或者匹配成功</a:t>
            </a:r>
            <a:endParaRPr lang="en-US" altLang="zh-CN" sz="3600" b="1" dirty="0"/>
          </a:p>
          <a:p>
            <a:pPr algn="l"/>
            <a:r>
              <a:rPr lang="zh-CN" altLang="en-US" sz="3600" b="1" dirty="0"/>
              <a:t>（</a:t>
            </a:r>
            <a:r>
              <a:rPr lang="en-US" altLang="zh-CN" sz="3600" b="1" dirty="0"/>
              <a:t>p[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 == p[j])</a:t>
            </a:r>
            <a:r>
              <a:rPr lang="zh-CN" altLang="en-US" sz="3600" b="1" dirty="0"/>
              <a:t>为止</a:t>
            </a: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2256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23" y="245098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77" y="1027522"/>
            <a:ext cx="11726945" cy="558538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设哈希进制为</a:t>
            </a:r>
            <a:r>
              <a:rPr lang="en-US" altLang="zh-CN" sz="3200" dirty="0"/>
              <a:t>base</a:t>
            </a:r>
            <a:r>
              <a:rPr lang="zh-CN" altLang="en-US" sz="3200" dirty="0"/>
              <a:t>，模数为</a:t>
            </a:r>
            <a:r>
              <a:rPr lang="en-US" altLang="zh-CN" sz="3200" dirty="0"/>
              <a:t>mod</a:t>
            </a:r>
            <a:r>
              <a:rPr lang="zh-CN" altLang="en-US" sz="3200" dirty="0"/>
              <a:t>。（也可以把哈希值设为</a:t>
            </a:r>
            <a:r>
              <a:rPr lang="en-US" altLang="zh-CN" sz="3200" dirty="0"/>
              <a:t>unsigned long </a:t>
            </a:r>
            <a:r>
              <a:rPr lang="en-US" altLang="zh-CN" sz="3200" dirty="0" err="1"/>
              <a:t>long</a:t>
            </a:r>
            <a:r>
              <a:rPr lang="zh-CN" altLang="en-US" sz="3200" dirty="0"/>
              <a:t>，那么就可以不用模数，直接让它自然溢出）</a:t>
            </a:r>
            <a:endParaRPr lang="en-US" altLang="zh-CN" sz="3200" dirty="0"/>
          </a:p>
          <a:p>
            <a:pPr algn="l"/>
            <a:r>
              <a:rPr lang="zh-CN" altLang="en-US" sz="2800" dirty="0"/>
              <a:t>哈希代码如下：</a:t>
            </a:r>
            <a:endParaRPr lang="en-US" altLang="zh-CN" sz="2800" dirty="0"/>
          </a:p>
          <a:p>
            <a:pPr algn="l"/>
            <a:r>
              <a:rPr lang="en-US" altLang="zh-CN" sz="2800" dirty="0"/>
              <a:t>for(int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len</a:t>
            </a:r>
            <a:r>
              <a:rPr lang="en-US" altLang="zh-CN" sz="2800" dirty="0"/>
              <a:t>;++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){</a:t>
            </a:r>
            <a:br>
              <a:rPr lang="en-US" altLang="zh-CN" sz="2800" dirty="0"/>
            </a:br>
            <a:r>
              <a:rPr lang="zh-CN" altLang="en-US" sz="2800" dirty="0"/>
              <a:t>　　　　</a:t>
            </a:r>
            <a:r>
              <a:rPr lang="en-US" altLang="zh-CN" sz="2800" dirty="0"/>
              <a:t>hash[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( ( hash[i-1] * base ) + 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) % mod ;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</a:p>
          <a:p>
            <a:pPr algn="l"/>
            <a:r>
              <a:rPr lang="zh-CN" altLang="en-US" sz="2800" dirty="0"/>
              <a:t>那么</a:t>
            </a:r>
            <a:r>
              <a:rPr lang="en-US" altLang="zh-CN" sz="2800" dirty="0"/>
              <a:t>hash[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就是字符串</a:t>
            </a:r>
            <a:r>
              <a:rPr lang="en-US" altLang="zh-CN" sz="2800" dirty="0"/>
              <a:t>s[1,i]</a:t>
            </a:r>
            <a:r>
              <a:rPr lang="zh-CN" altLang="en-US" sz="2800" dirty="0"/>
              <a:t>的哈希值了（其实就是前缀）</a:t>
            </a:r>
            <a:endParaRPr lang="en-US" altLang="zh-CN" sz="2800" dirty="0"/>
          </a:p>
          <a:p>
            <a:pPr algn="l"/>
            <a:r>
              <a:rPr lang="zh-CN" altLang="en-US" sz="2800" dirty="0"/>
              <a:t>子串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</a:t>
            </a:r>
            <a:r>
              <a:rPr lang="zh-CN" altLang="en-US" sz="2800" dirty="0"/>
              <a:t>的哈希值就是：</a:t>
            </a:r>
            <a:endParaRPr lang="en-US" altLang="zh-CN" sz="2800" dirty="0"/>
          </a:p>
          <a:p>
            <a:pPr algn="l"/>
            <a:r>
              <a:rPr lang="en-US" altLang="zh-CN" sz="2800" dirty="0"/>
              <a:t>//</a:t>
            </a:r>
            <a:r>
              <a:rPr lang="zh-CN" altLang="en-US" sz="2800" dirty="0"/>
              <a:t>伪代码</a:t>
            </a:r>
            <a:endParaRPr lang="en-US" altLang="zh-CN" sz="2800" dirty="0"/>
          </a:p>
          <a:p>
            <a:pPr algn="l"/>
            <a:r>
              <a:rPr lang="en-US" altLang="zh-CN" sz="2800" dirty="0"/>
              <a:t>hash[</a:t>
            </a:r>
            <a:r>
              <a:rPr lang="en-US" altLang="zh-CN" sz="2800" dirty="0" err="1"/>
              <a:t>l,r</a:t>
            </a:r>
            <a:r>
              <a:rPr lang="en-US" altLang="zh-CN" sz="2800" dirty="0"/>
              <a:t>] =( hash[r] – hash[l-1] * pw[r – l + 1] ) %mod;</a:t>
            </a:r>
          </a:p>
          <a:p>
            <a:pPr algn="l"/>
            <a:r>
              <a:rPr lang="zh-CN" altLang="en-US" sz="2800" dirty="0"/>
              <a:t>其中</a:t>
            </a:r>
            <a:r>
              <a:rPr lang="en-US" altLang="zh-CN" sz="2800" dirty="0"/>
              <a:t>pw[r-l+1]</a:t>
            </a:r>
            <a:r>
              <a:rPr lang="zh-CN" altLang="en-US" sz="2800" dirty="0"/>
              <a:t>就是</a:t>
            </a:r>
            <a:r>
              <a:rPr lang="en-US" altLang="zh-CN" sz="2800" dirty="0"/>
              <a:t>base</a:t>
            </a:r>
            <a:r>
              <a:rPr lang="zh-CN" altLang="en-US" sz="2800" dirty="0"/>
              <a:t>的</a:t>
            </a:r>
            <a:r>
              <a:rPr lang="en-US" altLang="zh-CN" sz="2800" dirty="0"/>
              <a:t>r – l + 1 </a:t>
            </a:r>
            <a:r>
              <a:rPr lang="zh-CN" altLang="en-US" sz="2800" dirty="0"/>
              <a:t>次方</a:t>
            </a:r>
          </a:p>
        </p:txBody>
      </p:sp>
    </p:spTree>
    <p:extLst>
      <p:ext uri="{BB962C8B-B14F-4D97-AF65-F5344CB8AC3E}">
        <p14:creationId xmlns:p14="http://schemas.microsoft.com/office/powerpoint/2010/main" val="1169539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上一波求</a:t>
            </a:r>
            <a:r>
              <a:rPr lang="en-US" altLang="zh-CN" sz="3200" b="1" dirty="0" err="1"/>
              <a:t>nex</a:t>
            </a:r>
            <a:r>
              <a:rPr lang="zh-CN" altLang="en-US" sz="3200" b="1" dirty="0"/>
              <a:t>数组的代码：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void </a:t>
            </a:r>
            <a:r>
              <a:rPr lang="en-US" altLang="zh-CN" sz="3200" b="1" dirty="0" err="1"/>
              <a:t>getnex</a:t>
            </a:r>
            <a:r>
              <a:rPr lang="en-US" altLang="zh-CN" sz="3200" b="1" dirty="0"/>
              <a:t>(char* t){</a:t>
            </a:r>
          </a:p>
          <a:p>
            <a:pPr algn="l"/>
            <a:r>
              <a:rPr lang="en-US" altLang="zh-CN" sz="3200" b="1" dirty="0"/>
              <a:t>	 int n = </a:t>
            </a:r>
            <a:r>
              <a:rPr lang="en-US" altLang="zh-CN" sz="3200" b="1" dirty="0" err="1"/>
              <a:t>strlen</a:t>
            </a:r>
            <a:r>
              <a:rPr lang="en-US" altLang="zh-CN" sz="3200" b="1" dirty="0"/>
              <a:t>(t);</a:t>
            </a:r>
          </a:p>
          <a:p>
            <a:pPr algn="l"/>
            <a:r>
              <a:rPr lang="en-US" altLang="zh-CN" sz="3200" b="1" dirty="0"/>
              <a:t>	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[0] = -1; </a:t>
            </a:r>
          </a:p>
          <a:p>
            <a:pPr algn="l"/>
            <a:r>
              <a:rPr lang="en-US" altLang="zh-CN" sz="3200" b="1" dirty="0"/>
              <a:t>	int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= 0,j = -1;</a:t>
            </a:r>
          </a:p>
          <a:p>
            <a:pPr algn="l"/>
            <a:r>
              <a:rPr lang="en-US" altLang="zh-CN" sz="3200" b="1" dirty="0"/>
              <a:t>	 while(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&lt;n){ </a:t>
            </a:r>
          </a:p>
          <a:p>
            <a:pPr algn="l"/>
            <a:r>
              <a:rPr lang="en-US" altLang="zh-CN" sz="3200" b="1" dirty="0"/>
              <a:t>		if(j == -1 || t[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== t[ j ]){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[++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 ++j; } </a:t>
            </a:r>
          </a:p>
          <a:p>
            <a:pPr algn="l"/>
            <a:r>
              <a:rPr lang="en-US" altLang="zh-CN" sz="3200" b="1" dirty="0"/>
              <a:t>		else j =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[j];</a:t>
            </a:r>
          </a:p>
          <a:p>
            <a:pPr algn="l"/>
            <a:r>
              <a:rPr lang="en-US" altLang="zh-CN" sz="3200" b="1" dirty="0"/>
              <a:t>	 }</a:t>
            </a:r>
          </a:p>
          <a:p>
            <a:pPr algn="l"/>
            <a:r>
              <a:rPr lang="en-US" altLang="zh-CN" sz="3200" b="1" dirty="0"/>
              <a:t> } // </a:t>
            </a:r>
            <a:r>
              <a:rPr lang="zh-CN" altLang="en-US" sz="3200" b="1" dirty="0"/>
              <a:t>其实和之前那段匹配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串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串代码差不多啦。</a:t>
            </a:r>
          </a:p>
        </p:txBody>
      </p:sp>
    </p:spTree>
    <p:extLst>
      <p:ext uri="{BB962C8B-B14F-4D97-AF65-F5344CB8AC3E}">
        <p14:creationId xmlns:p14="http://schemas.microsoft.com/office/powerpoint/2010/main" val="76832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在讲多模式匹配之前要先给大家讲一讲字典树，字典树是一个很有用的一个工具。</a:t>
            </a:r>
            <a:endParaRPr lang="en-US" altLang="zh-CN" sz="4400" b="1" dirty="0"/>
          </a:p>
          <a:p>
            <a:pPr algn="l"/>
            <a:endParaRPr lang="en-US" altLang="zh-CN" sz="4400" b="1" dirty="0"/>
          </a:p>
          <a:p>
            <a:pPr algn="l"/>
            <a:r>
              <a:rPr lang="zh-CN" altLang="en-US" sz="4400" b="1" dirty="0"/>
              <a:t>字典树是用一颗树来保存多个字符串，它的根节点不包含字符，除了根节点以外，所有节点都包含一个字符，同一个节点的所有子节点保存的字符不同，字典树的叶子节点到根节点的这段路径代表一个字符串。</a:t>
            </a:r>
          </a:p>
        </p:txBody>
      </p:sp>
    </p:spTree>
    <p:extLst>
      <p:ext uri="{BB962C8B-B14F-4D97-AF65-F5344CB8AC3E}">
        <p14:creationId xmlns:p14="http://schemas.microsoft.com/office/powerpoint/2010/main" val="4069565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KMP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上一波求</a:t>
            </a:r>
            <a:r>
              <a:rPr lang="en-US" altLang="zh-CN" sz="3200" b="1" dirty="0" err="1"/>
              <a:t>nex</a:t>
            </a:r>
            <a:r>
              <a:rPr lang="zh-CN" altLang="en-US" sz="3200" b="1" dirty="0"/>
              <a:t>数组的代码：</a:t>
            </a:r>
            <a:endParaRPr lang="en-US" altLang="zh-CN" sz="3200" b="1" dirty="0"/>
          </a:p>
          <a:p>
            <a:pPr algn="l"/>
            <a:r>
              <a:rPr lang="en-US" altLang="zh-CN" sz="3200" b="1" dirty="0"/>
              <a:t>void </a:t>
            </a:r>
            <a:r>
              <a:rPr lang="en-US" altLang="zh-CN" sz="3200" b="1" dirty="0" err="1"/>
              <a:t>getnex</a:t>
            </a:r>
            <a:r>
              <a:rPr lang="en-US" altLang="zh-CN" sz="3200" b="1" dirty="0"/>
              <a:t>(char* t){</a:t>
            </a:r>
          </a:p>
          <a:p>
            <a:pPr algn="l"/>
            <a:r>
              <a:rPr lang="en-US" altLang="zh-CN" sz="3200" b="1" dirty="0"/>
              <a:t>	 int n = </a:t>
            </a:r>
            <a:r>
              <a:rPr lang="en-US" altLang="zh-CN" sz="3200" b="1" dirty="0" err="1"/>
              <a:t>strlen</a:t>
            </a:r>
            <a:r>
              <a:rPr lang="en-US" altLang="zh-CN" sz="3200" b="1" dirty="0"/>
              <a:t>(t);</a:t>
            </a:r>
          </a:p>
          <a:p>
            <a:pPr algn="l"/>
            <a:r>
              <a:rPr lang="en-US" altLang="zh-CN" sz="3200" b="1" dirty="0"/>
              <a:t>	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[0] = -1; </a:t>
            </a:r>
          </a:p>
          <a:p>
            <a:pPr algn="l"/>
            <a:r>
              <a:rPr lang="en-US" altLang="zh-CN" sz="3200" b="1" dirty="0"/>
              <a:t>	int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 = 0,j = -1;</a:t>
            </a:r>
          </a:p>
          <a:p>
            <a:pPr algn="l"/>
            <a:r>
              <a:rPr lang="en-US" altLang="zh-CN" sz="3200" b="1" dirty="0"/>
              <a:t>	 while(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&lt;n){ </a:t>
            </a:r>
          </a:p>
          <a:p>
            <a:pPr algn="l"/>
            <a:r>
              <a:rPr lang="en-US" altLang="zh-CN" sz="3200" b="1" dirty="0"/>
              <a:t>		if(j == -1 || t[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== t[j]){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[++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] = ++j; } </a:t>
            </a:r>
          </a:p>
          <a:p>
            <a:pPr algn="l"/>
            <a:r>
              <a:rPr lang="en-US" altLang="zh-CN" sz="3200" b="1" dirty="0"/>
              <a:t>		else j = </a:t>
            </a:r>
            <a:r>
              <a:rPr lang="en-US" altLang="zh-CN" sz="3200" b="1" dirty="0" err="1"/>
              <a:t>nex</a:t>
            </a:r>
            <a:r>
              <a:rPr lang="en-US" altLang="zh-CN" sz="3200" b="1" dirty="0"/>
              <a:t>[j];</a:t>
            </a:r>
          </a:p>
          <a:p>
            <a:pPr algn="l"/>
            <a:r>
              <a:rPr lang="en-US" altLang="zh-CN" sz="3200" b="1" dirty="0"/>
              <a:t>	 }</a:t>
            </a:r>
          </a:p>
          <a:p>
            <a:pPr algn="l"/>
            <a:r>
              <a:rPr lang="en-US" altLang="zh-CN" sz="3200" b="1" dirty="0"/>
              <a:t> } // </a:t>
            </a:r>
            <a:r>
              <a:rPr lang="zh-CN" altLang="en-US" sz="3200" b="1" dirty="0"/>
              <a:t>其实和之前那段匹配</a:t>
            </a:r>
            <a:r>
              <a:rPr lang="en-US" altLang="zh-CN" sz="3200" b="1" dirty="0"/>
              <a:t>T</a:t>
            </a:r>
            <a:r>
              <a:rPr lang="zh-CN" altLang="en-US" sz="3200" b="1" dirty="0"/>
              <a:t>串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串代码差不多啦。</a:t>
            </a:r>
          </a:p>
        </p:txBody>
      </p:sp>
    </p:spTree>
    <p:extLst>
      <p:ext uri="{BB962C8B-B14F-4D97-AF65-F5344CB8AC3E}">
        <p14:creationId xmlns:p14="http://schemas.microsoft.com/office/powerpoint/2010/main" val="408279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4400" b="1" dirty="0"/>
              <a:t>在讲多模式匹配之前要先给大家讲一讲字典树，字典树又叫前缀树，是一个很有用的一个工具。</a:t>
            </a:r>
            <a:endParaRPr lang="en-US" altLang="zh-CN" sz="4400" b="1" dirty="0"/>
          </a:p>
          <a:p>
            <a:pPr algn="l"/>
            <a:endParaRPr lang="en-US" altLang="zh-CN" sz="4400" b="1" dirty="0"/>
          </a:p>
          <a:p>
            <a:pPr algn="l"/>
            <a:r>
              <a:rPr lang="zh-CN" altLang="en-US" sz="4400" b="1" dirty="0"/>
              <a:t>字典树是用一颗树来保存多个字符串，它的根节点不包含字符，除了根节点以外，所有节点都包含一个字符，同一个节点的所有子节点保存的字符不同，字典树的叶子节点到根节点的这段路径代表一个字符串。同样的，每个节点都是一个字符串的前缀（除根结点）</a:t>
            </a:r>
          </a:p>
        </p:txBody>
      </p:sp>
    </p:spTree>
    <p:extLst>
      <p:ext uri="{BB962C8B-B14F-4D97-AF65-F5344CB8AC3E}">
        <p14:creationId xmlns:p14="http://schemas.microsoft.com/office/powerpoint/2010/main" val="3681821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举个例子：</a:t>
            </a:r>
            <a:endParaRPr lang="en-US" altLang="zh-CN" sz="4400" dirty="0"/>
          </a:p>
          <a:p>
            <a:pPr algn="l"/>
            <a:r>
              <a:rPr lang="zh-CN" altLang="en-US" sz="4400" dirty="0"/>
              <a:t>假如把字符串：</a:t>
            </a:r>
            <a:endParaRPr lang="en-US" altLang="zh-CN" sz="4400" dirty="0"/>
          </a:p>
          <a:p>
            <a:pPr algn="l"/>
            <a:r>
              <a:rPr lang="en-US" altLang="zh-CN" sz="4400" dirty="0"/>
              <a:t>a </a:t>
            </a:r>
            <a:r>
              <a:rPr lang="zh-CN" altLang="en-US" sz="4400" dirty="0"/>
              <a:t>，</a:t>
            </a:r>
            <a:r>
              <a:rPr lang="en-US" altLang="zh-CN" sz="4400" dirty="0" err="1"/>
              <a:t>aab</a:t>
            </a:r>
            <a:r>
              <a:rPr lang="en-US" altLang="zh-CN" sz="4400" dirty="0"/>
              <a:t> </a:t>
            </a:r>
            <a:r>
              <a:rPr lang="zh-CN" altLang="en-US" sz="4400" dirty="0"/>
              <a:t>，</a:t>
            </a:r>
            <a:r>
              <a:rPr lang="en-US" altLang="zh-CN" sz="4400" dirty="0"/>
              <a:t> </a:t>
            </a:r>
            <a:r>
              <a:rPr lang="en-US" altLang="zh-CN" sz="4400" dirty="0" err="1"/>
              <a:t>aac</a:t>
            </a:r>
            <a:r>
              <a:rPr lang="en-US" altLang="zh-CN" sz="4400" dirty="0"/>
              <a:t> </a:t>
            </a:r>
          </a:p>
          <a:p>
            <a:pPr algn="l"/>
            <a:r>
              <a:rPr lang="en-US" altLang="zh-CN" sz="4400" dirty="0"/>
              <a:t>ab </a:t>
            </a:r>
            <a:r>
              <a:rPr lang="zh-CN" altLang="en-US" sz="4400" dirty="0"/>
              <a:t>，</a:t>
            </a:r>
            <a:r>
              <a:rPr lang="en-US" altLang="zh-CN" sz="4400" dirty="0"/>
              <a:t> bac</a:t>
            </a:r>
            <a:r>
              <a:rPr lang="zh-CN" altLang="en-US" sz="4400" dirty="0"/>
              <a:t>，插入字</a:t>
            </a:r>
            <a:endParaRPr lang="en-US" altLang="zh-CN" sz="4400" dirty="0"/>
          </a:p>
          <a:p>
            <a:pPr algn="l"/>
            <a:r>
              <a:rPr lang="zh-CN" altLang="en-US" sz="4400" dirty="0"/>
              <a:t>典树，那么字典树</a:t>
            </a:r>
            <a:endParaRPr lang="en-US" altLang="zh-CN" sz="4400" dirty="0"/>
          </a:p>
          <a:p>
            <a:pPr algn="l"/>
            <a:r>
              <a:rPr lang="zh-CN" altLang="en-US" sz="4400" dirty="0"/>
              <a:t>就长这样</a:t>
            </a:r>
            <a:endParaRPr lang="en-US" altLang="zh-CN" sz="4400" dirty="0"/>
          </a:p>
          <a:p>
            <a:pPr algn="l"/>
            <a:endParaRPr lang="en-US" altLang="zh-CN" sz="4400" b="1" dirty="0"/>
          </a:p>
          <a:p>
            <a:pPr algn="l"/>
            <a:endParaRPr lang="zh-CN" altLang="en-US" sz="4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78BBBD-8103-4E82-9F76-9B52B321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927" y="575608"/>
            <a:ext cx="54787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1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>
                <a:sym typeface="+mn-ea"/>
              </a:rPr>
              <a:t>构建方法</a:t>
            </a:r>
            <a:r>
              <a:rPr lang="en-US" altLang="zh-CN" sz="4400" dirty="0">
                <a:sym typeface="+mn-ea"/>
              </a:rPr>
              <a:t>(</a:t>
            </a:r>
            <a:r>
              <a:rPr lang="zh-CN" altLang="en-US" sz="4400" dirty="0">
                <a:sym typeface="+mn-ea"/>
              </a:rPr>
              <a:t>插入一个字符串</a:t>
            </a:r>
            <a:r>
              <a:rPr lang="en-US" altLang="zh-CN" sz="4400" dirty="0">
                <a:sym typeface="+mn-ea"/>
              </a:rPr>
              <a:t>):</a:t>
            </a:r>
          </a:p>
          <a:p>
            <a:pPr algn="l"/>
            <a:r>
              <a:rPr lang="en-US" altLang="zh-CN" sz="4400" dirty="0">
                <a:sym typeface="+mn-ea"/>
              </a:rPr>
              <a:t>1.</a:t>
            </a:r>
            <a:r>
              <a:rPr lang="zh-CN" altLang="en-US" sz="4400" dirty="0">
                <a:sym typeface="+mn-ea"/>
              </a:rPr>
              <a:t>从根节点出发</a:t>
            </a:r>
          </a:p>
          <a:p>
            <a:pPr algn="l"/>
            <a:r>
              <a:rPr lang="en-US" altLang="zh-CN" sz="4400" dirty="0">
                <a:sym typeface="+mn-ea"/>
              </a:rPr>
              <a:t>2.</a:t>
            </a:r>
            <a:r>
              <a:rPr lang="zh-CN" altLang="en-US" sz="4400" dirty="0">
                <a:sym typeface="+mn-ea"/>
              </a:rPr>
              <a:t>获取字符串中的下一个字符</a:t>
            </a:r>
          </a:p>
          <a:p>
            <a:pPr algn="l"/>
            <a:r>
              <a:rPr lang="en-US" altLang="zh-CN" sz="4400" dirty="0">
                <a:sym typeface="+mn-ea"/>
              </a:rPr>
              <a:t>3.</a:t>
            </a:r>
            <a:r>
              <a:rPr lang="zh-CN" altLang="en-US" sz="4400" dirty="0">
                <a:sym typeface="+mn-ea"/>
              </a:rPr>
              <a:t>如果当前节点没有该字符的子节点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则创建一个</a:t>
            </a:r>
          </a:p>
          <a:p>
            <a:pPr algn="l"/>
            <a:r>
              <a:rPr lang="en-US" altLang="zh-CN" sz="4400" dirty="0">
                <a:sym typeface="+mn-ea"/>
              </a:rPr>
              <a:t>4.</a:t>
            </a:r>
            <a:r>
              <a:rPr lang="zh-CN" altLang="en-US" sz="4400" dirty="0">
                <a:sym typeface="+mn-ea"/>
              </a:rPr>
              <a:t>移动到拥有该字符的子节点上</a:t>
            </a:r>
          </a:p>
          <a:p>
            <a:pPr algn="l"/>
            <a:r>
              <a:rPr lang="en-US" altLang="zh-CN" sz="4400" dirty="0">
                <a:sym typeface="+mn-ea"/>
              </a:rPr>
              <a:t>5.</a:t>
            </a:r>
            <a:r>
              <a:rPr lang="zh-CN" altLang="en-US" sz="4400" dirty="0">
                <a:sym typeface="+mn-ea"/>
              </a:rPr>
              <a:t>如果到了字符串的末尾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在当前节点做上标志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否则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重复步骤</a:t>
            </a:r>
            <a:r>
              <a:rPr lang="en-US" altLang="zh-CN" sz="4400" dirty="0">
                <a:sym typeface="+mn-ea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44997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75608"/>
            <a:ext cx="2347274" cy="159683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6" y="735291"/>
            <a:ext cx="11368726" cy="5665510"/>
          </a:xfrm>
        </p:spPr>
        <p:txBody>
          <a:bodyPr>
            <a:noAutofit/>
          </a:bodyPr>
          <a:lstStyle/>
          <a:p>
            <a:pPr algn="l"/>
            <a:r>
              <a:rPr lang="fr-FR" altLang="zh-CN" sz="2800" b="1" dirty="0"/>
              <a:t>struct node{ int son[30]; int v; }tr[30*N]; //</a:t>
            </a:r>
            <a:r>
              <a:rPr lang="zh-CN" altLang="en-US" sz="2800" b="1" dirty="0"/>
              <a:t>字典树</a:t>
            </a:r>
            <a:endParaRPr lang="en-US" altLang="zh-CN" sz="2800" b="1" dirty="0"/>
          </a:p>
          <a:p>
            <a:pPr algn="l"/>
            <a:r>
              <a:rPr lang="en-US" altLang="zh-CN" sz="2800" b="1" dirty="0"/>
              <a:t>//tot</a:t>
            </a:r>
            <a:r>
              <a:rPr lang="zh-CN" altLang="en-US" sz="2800" b="1" dirty="0"/>
              <a:t>记录总共有多少个节点，初始为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（根节点）</a:t>
            </a:r>
            <a:endParaRPr lang="en-US" altLang="zh-CN" sz="2800" b="1" dirty="0"/>
          </a:p>
          <a:p>
            <a:pPr algn="l"/>
            <a:r>
              <a:rPr lang="en-US" altLang="zh-CN" sz="2800" b="1" dirty="0"/>
              <a:t>void add(char* s){</a:t>
            </a:r>
          </a:p>
          <a:p>
            <a:pPr algn="l"/>
            <a:r>
              <a:rPr lang="en-US" altLang="zh-CN" sz="2800" b="1" dirty="0"/>
              <a:t>	int now = 1;  //now </a:t>
            </a:r>
            <a:r>
              <a:rPr lang="zh-CN" altLang="en-US" sz="2800" b="1" dirty="0"/>
              <a:t>记录当前位于哪一个节点，从根节点开始，</a:t>
            </a:r>
            <a:endParaRPr lang="en-US" altLang="zh-CN" sz="2800" b="1" dirty="0"/>
          </a:p>
          <a:p>
            <a:pPr algn="l"/>
            <a:r>
              <a:rPr lang="en-US" altLang="zh-CN" sz="2800" b="1" dirty="0"/>
              <a:t>	int n = </a:t>
            </a:r>
            <a:r>
              <a:rPr lang="en-US" altLang="zh-CN" sz="2800" b="1" dirty="0" err="1"/>
              <a:t>strlen</a:t>
            </a:r>
            <a:r>
              <a:rPr lang="en-US" altLang="zh-CN" sz="2800" b="1" dirty="0"/>
              <a:t>(s);</a:t>
            </a:r>
          </a:p>
          <a:p>
            <a:pPr algn="l"/>
            <a:r>
              <a:rPr lang="en-US" altLang="zh-CN" sz="2800" b="1" dirty="0"/>
              <a:t>	for(int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0;i &lt; n;++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){</a:t>
            </a:r>
          </a:p>
          <a:p>
            <a:pPr algn="l"/>
            <a:r>
              <a:rPr lang="en-US" altLang="zh-CN" sz="2800" b="1" dirty="0"/>
              <a:t>		 if(tr[now].son[s[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 - 'a'] == 0) tr[now].son[s[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 -'a']=++tot; </a:t>
            </a:r>
          </a:p>
          <a:p>
            <a:pPr algn="l"/>
            <a:r>
              <a:rPr lang="en-US" altLang="zh-CN" sz="2800" b="1" dirty="0"/>
              <a:t>		 now = tr[now].son[s[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] - 'a’];</a:t>
            </a:r>
          </a:p>
          <a:p>
            <a:pPr algn="l"/>
            <a:r>
              <a:rPr lang="en-US" altLang="zh-CN" sz="2800" b="1" dirty="0"/>
              <a:t>	}</a:t>
            </a:r>
          </a:p>
          <a:p>
            <a:pPr algn="l"/>
            <a:r>
              <a:rPr lang="en-US" altLang="zh-CN" sz="2800" b="1" dirty="0"/>
              <a:t>	++tr[now].v;</a:t>
            </a:r>
          </a:p>
          <a:p>
            <a:pPr algn="l"/>
            <a:r>
              <a:rPr lang="en-US" altLang="zh-CN" sz="2800" b="1" dirty="0"/>
              <a:t> }</a:t>
            </a:r>
            <a:endParaRPr lang="en-US" altLang="zh-CN" sz="2800" b="1" dirty="0">
              <a:sym typeface="+mn-ea"/>
            </a:endParaRPr>
          </a:p>
          <a:p>
            <a:pPr algn="l"/>
            <a:endParaRPr lang="en-US" altLang="zh-CN" sz="32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963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5608"/>
            <a:ext cx="2642647" cy="319938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95546"/>
            <a:ext cx="11368726" cy="566551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>
                <a:sym typeface="+mn-ea"/>
              </a:rPr>
              <a:t>查询方法</a:t>
            </a:r>
            <a:r>
              <a:rPr lang="en-US" altLang="zh-CN" sz="4400" dirty="0">
                <a:sym typeface="+mn-ea"/>
              </a:rPr>
              <a:t>:</a:t>
            </a:r>
          </a:p>
          <a:p>
            <a:pPr algn="l"/>
            <a:r>
              <a:rPr lang="en-US" altLang="zh-CN" sz="4400" dirty="0">
                <a:sym typeface="+mn-ea"/>
              </a:rPr>
              <a:t>1.</a:t>
            </a:r>
            <a:r>
              <a:rPr lang="zh-CN" altLang="en-US" sz="4400" dirty="0">
                <a:sym typeface="+mn-ea"/>
              </a:rPr>
              <a:t>从根节点出发</a:t>
            </a:r>
          </a:p>
          <a:p>
            <a:pPr algn="l"/>
            <a:r>
              <a:rPr lang="en-US" altLang="zh-CN" sz="4400" dirty="0">
                <a:sym typeface="+mn-ea"/>
              </a:rPr>
              <a:t>2.</a:t>
            </a:r>
            <a:r>
              <a:rPr lang="zh-CN" altLang="en-US" sz="4400" dirty="0">
                <a:sym typeface="+mn-ea"/>
              </a:rPr>
              <a:t>获取字符串中的下一个字符</a:t>
            </a:r>
          </a:p>
          <a:p>
            <a:pPr algn="l"/>
            <a:r>
              <a:rPr lang="en-US" altLang="zh-CN" sz="4400" dirty="0">
                <a:sym typeface="+mn-ea"/>
              </a:rPr>
              <a:t>3.</a:t>
            </a:r>
            <a:r>
              <a:rPr lang="zh-CN" altLang="en-US" sz="4400" dirty="0">
                <a:sym typeface="+mn-ea"/>
              </a:rPr>
              <a:t>如果当前节点没有该字符的子节点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则字典树中不存在这个字符串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算法结束</a:t>
            </a:r>
            <a:r>
              <a:rPr lang="en-US" altLang="zh-CN" sz="4400" dirty="0">
                <a:sym typeface="+mn-ea"/>
              </a:rPr>
              <a:t>.</a:t>
            </a:r>
            <a:r>
              <a:rPr lang="zh-CN" altLang="en-US" sz="4400" dirty="0">
                <a:sym typeface="+mn-ea"/>
              </a:rPr>
              <a:t>否则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移动到拥有该字符的子节点上</a:t>
            </a:r>
            <a:r>
              <a:rPr lang="en-US" altLang="zh-CN" sz="4400" dirty="0">
                <a:sym typeface="+mn-ea"/>
              </a:rPr>
              <a:t>.</a:t>
            </a:r>
            <a:endParaRPr lang="zh-CN" altLang="en-US" sz="4400" dirty="0">
              <a:sym typeface="+mn-ea"/>
            </a:endParaRPr>
          </a:p>
          <a:p>
            <a:pPr algn="l"/>
            <a:r>
              <a:rPr lang="en-US" altLang="zh-CN" sz="4400" dirty="0">
                <a:sym typeface="+mn-ea"/>
              </a:rPr>
              <a:t>4.</a:t>
            </a:r>
            <a:r>
              <a:rPr lang="zh-CN" altLang="en-US" sz="4400" dirty="0">
                <a:sym typeface="+mn-ea"/>
              </a:rPr>
              <a:t>如果到了字符串的末尾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则查询成功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否则</a:t>
            </a:r>
            <a:r>
              <a:rPr lang="en-US" altLang="zh-CN" sz="4400" dirty="0">
                <a:sym typeface="+mn-ea"/>
              </a:rPr>
              <a:t>,</a:t>
            </a:r>
            <a:r>
              <a:rPr lang="zh-CN" altLang="en-US" sz="4400" dirty="0">
                <a:sym typeface="+mn-ea"/>
              </a:rPr>
              <a:t>重复步骤</a:t>
            </a:r>
            <a:r>
              <a:rPr lang="en-US" altLang="zh-CN" sz="4400" dirty="0">
                <a:sym typeface="+mn-ea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7600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75608"/>
            <a:ext cx="2347274" cy="159683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1" y="735291"/>
            <a:ext cx="11368726" cy="566551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/>
              <a:t>int find(char* s){ </a:t>
            </a:r>
          </a:p>
          <a:p>
            <a:pPr algn="l"/>
            <a:r>
              <a:rPr lang="en-US" altLang="zh-CN" sz="3600" b="1" dirty="0"/>
              <a:t>	int now = 1;</a:t>
            </a:r>
          </a:p>
          <a:p>
            <a:pPr algn="l"/>
            <a:r>
              <a:rPr lang="en-US" altLang="zh-CN" sz="3600" b="1" dirty="0"/>
              <a:t>	 int n = </a:t>
            </a:r>
            <a:r>
              <a:rPr lang="en-US" altLang="zh-CN" sz="3600" b="1" dirty="0" err="1"/>
              <a:t>strlen</a:t>
            </a:r>
            <a:r>
              <a:rPr lang="en-US" altLang="zh-CN" sz="3600" b="1" dirty="0"/>
              <a:t>(s); </a:t>
            </a:r>
          </a:p>
          <a:p>
            <a:pPr algn="l"/>
            <a:r>
              <a:rPr lang="en-US" altLang="zh-CN" sz="3600" b="1" dirty="0"/>
              <a:t>	for(int 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 0;i&lt;n;++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){ </a:t>
            </a:r>
          </a:p>
          <a:p>
            <a:pPr algn="l"/>
            <a:r>
              <a:rPr lang="en-US" altLang="zh-CN" sz="3600" b="1" dirty="0"/>
              <a:t>		if(tr[now].son[s[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]-'a'] == 0) return 0; </a:t>
            </a:r>
          </a:p>
          <a:p>
            <a:pPr algn="l"/>
            <a:r>
              <a:rPr lang="en-US" altLang="zh-CN" sz="3600" b="1" dirty="0"/>
              <a:t>		now = tr[now].son[s[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] - 'a’];</a:t>
            </a:r>
          </a:p>
          <a:p>
            <a:pPr algn="l"/>
            <a:r>
              <a:rPr lang="en-US" altLang="zh-CN" sz="3600" b="1" dirty="0"/>
              <a:t>	 } </a:t>
            </a:r>
          </a:p>
          <a:p>
            <a:pPr algn="l"/>
            <a:r>
              <a:rPr lang="en-US" altLang="zh-CN" sz="3600" b="1" dirty="0"/>
              <a:t>	return tr[now].v;  // </a:t>
            </a:r>
            <a:r>
              <a:rPr lang="zh-CN" altLang="en-US" sz="3600" b="1" dirty="0"/>
              <a:t>返回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出现了多少次</a:t>
            </a:r>
            <a:endParaRPr lang="en-US" altLang="zh-CN" sz="3600" b="1" dirty="0"/>
          </a:p>
          <a:p>
            <a:pPr algn="l"/>
            <a:r>
              <a:rPr lang="en-US" altLang="zh-CN" sz="3600" b="1" dirty="0"/>
              <a:t>}</a:t>
            </a:r>
            <a:endParaRPr lang="en-US" altLang="zh-CN" sz="36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5813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75608"/>
            <a:ext cx="2347274" cy="159683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1" y="735291"/>
            <a:ext cx="11368726" cy="5665510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ym typeface="+mn-ea"/>
              </a:rPr>
              <a:t>来看一道入门题：</a:t>
            </a:r>
            <a:endParaRPr lang="en-US" altLang="zh-CN" sz="4000" b="1" dirty="0">
              <a:sym typeface="+mn-ea"/>
            </a:endParaRPr>
          </a:p>
          <a:p>
            <a:pPr algn="l"/>
            <a:r>
              <a:rPr lang="en-US" altLang="zh-CN" sz="4000" b="1" dirty="0">
                <a:sym typeface="+mn-ea"/>
              </a:rPr>
              <a:t>hdu1251</a:t>
            </a:r>
          </a:p>
          <a:p>
            <a:pPr algn="l"/>
            <a:endParaRPr lang="en-US" altLang="zh-CN" sz="4000" b="1" dirty="0">
              <a:sym typeface="+mn-ea"/>
            </a:endParaRPr>
          </a:p>
          <a:p>
            <a:pPr algn="l"/>
            <a:r>
              <a:rPr lang="zh-CN" altLang="en-US" sz="4000" b="1" dirty="0">
                <a:sym typeface="+mn-ea"/>
              </a:rPr>
              <a:t>给你</a:t>
            </a:r>
            <a:r>
              <a:rPr lang="zh-CN" altLang="en-US" sz="4000" b="1" dirty="0"/>
              <a:t>很多单词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只有小写字母组成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不会有重复的单词出现</a:t>
            </a:r>
            <a:r>
              <a:rPr lang="en-US" altLang="zh-CN" sz="4000" b="1" dirty="0"/>
              <a:t>),</a:t>
            </a:r>
            <a:r>
              <a:rPr lang="zh-CN" altLang="en-US" sz="4000" b="1" dirty="0"/>
              <a:t>现在你统计出以某个字符串为前缀的单词数量。</a:t>
            </a:r>
            <a:endParaRPr lang="en-US" altLang="zh-CN" sz="4000" b="1" dirty="0"/>
          </a:p>
          <a:p>
            <a:pPr algn="l"/>
            <a:endParaRPr lang="en-US" altLang="zh-CN" sz="3600" b="1" dirty="0">
              <a:sym typeface="+mn-ea"/>
            </a:endParaRPr>
          </a:p>
          <a:p>
            <a:pPr algn="l"/>
            <a:endParaRPr lang="en-US" altLang="zh-CN" sz="36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05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61" y="368219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761" y="1027523"/>
            <a:ext cx="9569778" cy="5052766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hash[</a:t>
            </a:r>
            <a:r>
              <a:rPr lang="en-US" altLang="zh-CN" sz="3200" dirty="0" err="1"/>
              <a:t>l,r</a:t>
            </a:r>
            <a:r>
              <a:rPr lang="en-US" altLang="zh-CN" sz="3200" dirty="0"/>
              <a:t>] =( hash[r] – hash[l-1] * pw[r – l + 1] ) %mod;</a:t>
            </a:r>
          </a:p>
          <a:p>
            <a:pPr algn="l"/>
            <a:endParaRPr lang="en-US" altLang="zh-CN" sz="3200" dirty="0"/>
          </a:p>
          <a:p>
            <a:pPr algn="l"/>
            <a:r>
              <a:rPr lang="zh-CN" altLang="en-US" sz="3200" dirty="0"/>
              <a:t>这个东西类比数字的十进制即可</a:t>
            </a:r>
            <a:endParaRPr lang="en-US" altLang="zh-CN" sz="3200" dirty="0"/>
          </a:p>
          <a:p>
            <a:pPr algn="l"/>
            <a:r>
              <a:rPr lang="zh-CN" altLang="en-US" sz="3200" dirty="0"/>
              <a:t>比如 </a:t>
            </a:r>
            <a:r>
              <a:rPr lang="en-US" altLang="zh-CN" sz="3200" dirty="0"/>
              <a:t>s = 0236781</a:t>
            </a:r>
            <a:r>
              <a:rPr lang="zh-CN" altLang="en-US" sz="3200" dirty="0"/>
              <a:t>，</a:t>
            </a:r>
            <a:r>
              <a:rPr lang="en-US" altLang="zh-CN" sz="3200" dirty="0"/>
              <a:t>base = 10.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algn="l"/>
            <a:r>
              <a:rPr lang="en-US" altLang="zh-CN" sz="3200" dirty="0"/>
              <a:t>hash[0] = 0, hash[1] = 2, hash[2] = 23 </a:t>
            </a:r>
          </a:p>
          <a:p>
            <a:pPr algn="l"/>
            <a:r>
              <a:rPr lang="en-US" altLang="zh-CN" sz="3200" dirty="0"/>
              <a:t>hash[3] = 236 ,hash[4]=2367…… </a:t>
            </a:r>
          </a:p>
          <a:p>
            <a:pPr algn="l"/>
            <a:r>
              <a:rPr lang="en-US" altLang="zh-CN" sz="3200" dirty="0"/>
              <a:t>hash[2,4] = hash[4] – hash[1]*10^3 = 2367  -  2 * 10^3 = 367;</a:t>
            </a:r>
          </a:p>
        </p:txBody>
      </p:sp>
    </p:spTree>
    <p:extLst>
      <p:ext uri="{BB962C8B-B14F-4D97-AF65-F5344CB8AC3E}">
        <p14:creationId xmlns:p14="http://schemas.microsoft.com/office/powerpoint/2010/main" val="869073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75608"/>
            <a:ext cx="2347274" cy="159683"/>
          </a:xfrm>
        </p:spPr>
        <p:txBody>
          <a:bodyPr>
            <a:noAutofit/>
          </a:bodyPr>
          <a:lstStyle/>
          <a:p>
            <a:r>
              <a:rPr lang="zh-CN" altLang="en-US" sz="4800" b="1" dirty="0"/>
              <a:t>字典树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31" y="735291"/>
            <a:ext cx="11368726" cy="566551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ym typeface="+mn-ea"/>
              </a:rPr>
              <a:t>字典树其他应用：</a:t>
            </a:r>
            <a:endParaRPr lang="en-US" altLang="zh-CN" sz="3600" b="1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1.</a:t>
            </a:r>
            <a:r>
              <a:rPr lang="zh-CN" altLang="en-US" sz="4000" dirty="0">
                <a:sym typeface="+mn-ea"/>
              </a:rPr>
              <a:t>字符串检索</a:t>
            </a:r>
          </a:p>
          <a:p>
            <a:pPr algn="l"/>
            <a:r>
              <a:rPr lang="en-US" altLang="zh-CN" sz="4000" dirty="0">
                <a:sym typeface="+mn-ea"/>
              </a:rPr>
              <a:t>2.</a:t>
            </a:r>
            <a:r>
              <a:rPr lang="zh-CN" altLang="en-US" sz="4000" dirty="0">
                <a:sym typeface="+mn-ea"/>
              </a:rPr>
              <a:t>词频统计</a:t>
            </a:r>
          </a:p>
          <a:p>
            <a:pPr algn="l"/>
            <a:r>
              <a:rPr lang="en-US" altLang="zh-CN" sz="4000" dirty="0">
                <a:sym typeface="+mn-ea"/>
              </a:rPr>
              <a:t>3.</a:t>
            </a:r>
            <a:r>
              <a:rPr lang="zh-CN" altLang="en-US" sz="4000" dirty="0">
                <a:sym typeface="+mn-ea"/>
              </a:rPr>
              <a:t>字典序排序</a:t>
            </a:r>
          </a:p>
          <a:p>
            <a:pPr algn="l"/>
            <a:r>
              <a:rPr lang="en-US" altLang="zh-CN" sz="4000" dirty="0">
                <a:sym typeface="+mn-ea"/>
              </a:rPr>
              <a:t>4.</a:t>
            </a:r>
            <a:r>
              <a:rPr lang="zh-CN" altLang="en-US" sz="4000" dirty="0">
                <a:sym typeface="+mn-ea"/>
              </a:rPr>
              <a:t>公共前缀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5.01</a:t>
            </a:r>
            <a:r>
              <a:rPr lang="zh-CN" altLang="en-US" sz="4000">
                <a:sym typeface="+mn-ea"/>
              </a:rPr>
              <a:t>字典树</a:t>
            </a:r>
            <a:endParaRPr lang="zh-CN" altLang="en-US" sz="4000" dirty="0">
              <a:sym typeface="+mn-ea"/>
            </a:endParaRPr>
          </a:p>
          <a:p>
            <a:pPr algn="l"/>
            <a:endParaRPr lang="en-US" altLang="zh-CN" sz="3600" b="1" dirty="0">
              <a:sym typeface="+mn-ea"/>
            </a:endParaRPr>
          </a:p>
          <a:p>
            <a:pPr algn="l"/>
            <a:endParaRPr lang="en-US" altLang="zh-CN" sz="36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42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508378" cy="583909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Ac</a:t>
            </a:r>
            <a:r>
              <a:rPr lang="zh-CN" altLang="en-US" sz="3600" dirty="0"/>
              <a:t>自动机是处理多模式匹配（一个文本串匹配多个模式串）的问题。</a:t>
            </a:r>
            <a:r>
              <a:rPr lang="en-US" altLang="zh-CN" sz="3600" dirty="0"/>
              <a:t>AC</a:t>
            </a:r>
            <a:r>
              <a:rPr lang="zh-CN" altLang="en-US" sz="3600" dirty="0"/>
              <a:t>自动机相当于在字典树上跑</a:t>
            </a:r>
            <a:r>
              <a:rPr lang="en-US" altLang="zh-CN" sz="3600" dirty="0"/>
              <a:t>KMP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algn="l"/>
            <a:r>
              <a:rPr lang="zh-CN" altLang="en-US" sz="3600" dirty="0"/>
              <a:t>主要步骤：</a:t>
            </a:r>
            <a:endParaRPr lang="en-US" altLang="zh-CN" sz="3600" dirty="0"/>
          </a:p>
          <a:p>
            <a:pPr algn="l"/>
            <a:r>
              <a:rPr lang="en-US" altLang="zh-CN" sz="3600" dirty="0"/>
              <a:t>1</a:t>
            </a:r>
            <a:r>
              <a:rPr lang="zh-CN" altLang="en-US" sz="3600" dirty="0"/>
              <a:t>、构建字典树。</a:t>
            </a:r>
            <a:endParaRPr lang="en-US" altLang="zh-CN" sz="3600" dirty="0"/>
          </a:p>
          <a:p>
            <a:pPr algn="l"/>
            <a:r>
              <a:rPr lang="en-US" altLang="zh-CN" sz="3600" dirty="0"/>
              <a:t>2</a:t>
            </a:r>
            <a:r>
              <a:rPr lang="zh-CN" altLang="en-US" sz="3600" dirty="0"/>
              <a:t>、建立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指针。</a:t>
            </a:r>
            <a:endParaRPr lang="en-US" altLang="zh-CN" sz="3600" dirty="0"/>
          </a:p>
          <a:p>
            <a:pPr algn="l"/>
            <a:r>
              <a:rPr lang="en-US" altLang="zh-CN" sz="3600" dirty="0"/>
              <a:t>3</a:t>
            </a:r>
            <a:r>
              <a:rPr lang="zh-CN" altLang="en-US" sz="3600" dirty="0"/>
              <a:t>、文本串匹配。</a:t>
            </a:r>
          </a:p>
        </p:txBody>
      </p:sp>
    </p:spTree>
    <p:extLst>
      <p:ext uri="{BB962C8B-B14F-4D97-AF65-F5344CB8AC3E}">
        <p14:creationId xmlns:p14="http://schemas.microsoft.com/office/powerpoint/2010/main" val="3963858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508378" cy="583909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1</a:t>
            </a:r>
            <a:r>
              <a:rPr lang="zh-CN" altLang="en-US" sz="4400" dirty="0"/>
              <a:t>、构建字典树。</a:t>
            </a:r>
            <a:endParaRPr lang="en-US" altLang="zh-CN" sz="4400" dirty="0"/>
          </a:p>
          <a:p>
            <a:pPr algn="l"/>
            <a:r>
              <a:rPr lang="zh-CN" altLang="en-US" sz="4400" dirty="0"/>
              <a:t>现在字典树节点还多加了一个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3600" dirty="0"/>
              <a:t>具体步骤就是把题目所给的多个</a:t>
            </a:r>
            <a:r>
              <a:rPr lang="en-US" altLang="zh-CN" sz="3600" dirty="0"/>
              <a:t>P</a:t>
            </a:r>
            <a:r>
              <a:rPr lang="zh-CN" altLang="en-US" sz="3600" dirty="0"/>
              <a:t>串（模式串）都插入到一个字典树里面。（第一步先不构建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指针，和之前所说的建字典树一样）。</a:t>
            </a:r>
            <a:endParaRPr lang="en-US" altLang="zh-CN" sz="3600" dirty="0"/>
          </a:p>
          <a:p>
            <a:pPr algn="l"/>
            <a:endParaRPr lang="en-US" altLang="zh-CN" sz="3600" dirty="0"/>
          </a:p>
          <a:p>
            <a:pPr algn="l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1510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811" y="757646"/>
            <a:ext cx="11508378" cy="583909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、建立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en-US" altLang="zh-CN" sz="3600" dirty="0"/>
              <a:t>Fail</a:t>
            </a:r>
            <a:r>
              <a:rPr lang="zh-CN" altLang="en-US" sz="3600" dirty="0"/>
              <a:t>指针有这样的性质：</a:t>
            </a:r>
            <a:endParaRPr lang="en-US" altLang="zh-CN" sz="3600" dirty="0"/>
          </a:p>
          <a:p>
            <a:pPr algn="l"/>
            <a:r>
              <a:rPr lang="zh-CN" altLang="en-US" sz="3600" dirty="0"/>
              <a:t>假如 </a:t>
            </a:r>
            <a:r>
              <a:rPr lang="en-US" altLang="zh-CN" sz="3600" dirty="0"/>
              <a:t>fail[ u ] = v;</a:t>
            </a:r>
          </a:p>
          <a:p>
            <a:pPr algn="l"/>
            <a:r>
              <a:rPr lang="zh-CN" altLang="en-US" sz="3600" dirty="0"/>
              <a:t>那么</a:t>
            </a:r>
            <a:r>
              <a:rPr lang="en-US" altLang="zh-CN" sz="3600" dirty="0"/>
              <a:t>v</a:t>
            </a:r>
            <a:r>
              <a:rPr lang="zh-CN" altLang="en-US" sz="3600" dirty="0"/>
              <a:t>到根节点所代表的</a:t>
            </a:r>
            <a:endParaRPr lang="en-US" altLang="zh-CN" sz="3600" dirty="0"/>
          </a:p>
          <a:p>
            <a:pPr algn="l"/>
            <a:r>
              <a:rPr lang="zh-CN" altLang="en-US" sz="3600" dirty="0"/>
              <a:t>字符串，是</a:t>
            </a:r>
            <a:r>
              <a:rPr lang="en-US" altLang="zh-CN" sz="3600" dirty="0"/>
              <a:t>u</a:t>
            </a:r>
            <a:r>
              <a:rPr lang="zh-CN" altLang="en-US" sz="3600" dirty="0"/>
              <a:t>到根节点</a:t>
            </a:r>
            <a:endParaRPr lang="en-US" altLang="zh-CN" sz="3600" dirty="0"/>
          </a:p>
          <a:p>
            <a:pPr algn="l"/>
            <a:r>
              <a:rPr lang="zh-CN" altLang="en-US" sz="3600" dirty="0"/>
              <a:t>所代表字符串的后缀</a:t>
            </a:r>
            <a:endParaRPr lang="en-US" altLang="zh-CN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FCA487-51F5-4DA8-B123-7A13C4F9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74" y="705767"/>
            <a:ext cx="5742857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6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508378" cy="583909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、建立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3600" dirty="0"/>
              <a:t>在</a:t>
            </a:r>
            <a:r>
              <a:rPr lang="en-US" altLang="zh-CN" sz="3600" dirty="0"/>
              <a:t>KMP</a:t>
            </a:r>
            <a:r>
              <a:rPr lang="zh-CN" altLang="en-US" sz="3600" dirty="0"/>
              <a:t>中，</a:t>
            </a:r>
            <a:r>
              <a:rPr lang="en-US" altLang="zh-CN" sz="3600" dirty="0" err="1"/>
              <a:t>nex</a:t>
            </a:r>
            <a:r>
              <a:rPr lang="zh-CN" altLang="en-US" sz="3600" dirty="0"/>
              <a:t>数组的作用就是在匹配失败的时候，找到下一个进行匹配的位置。</a:t>
            </a:r>
            <a:r>
              <a:rPr lang="en-US" altLang="zh-CN" sz="3600" dirty="0"/>
              <a:t>AC</a:t>
            </a:r>
            <a:r>
              <a:rPr lang="zh-CN" altLang="en-US" sz="3600" dirty="0"/>
              <a:t>自动机的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指针类似</a:t>
            </a:r>
            <a:r>
              <a:rPr lang="en-US" altLang="zh-CN" sz="3600" dirty="0" err="1"/>
              <a:t>nex</a:t>
            </a:r>
            <a:r>
              <a:rPr lang="zh-CN" altLang="en-US" sz="3600" dirty="0"/>
              <a:t>数组，就是文本串在跑字典树的时候，失配的时候就跳到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指针所指的节点继续进行匹配。</a:t>
            </a:r>
            <a:endParaRPr lang="en-US" altLang="zh-CN" sz="3600" dirty="0"/>
          </a:p>
          <a:p>
            <a:pPr algn="l"/>
            <a:r>
              <a:rPr lang="en-US" altLang="zh-CN" sz="3600" dirty="0" err="1"/>
              <a:t>Nex</a:t>
            </a:r>
            <a:r>
              <a:rPr lang="zh-CN" altLang="en-US" sz="3600" dirty="0"/>
              <a:t>数组是</a:t>
            </a:r>
            <a:r>
              <a:rPr lang="en-US" altLang="zh-CN" sz="3600" dirty="0"/>
              <a:t>KMP</a:t>
            </a:r>
            <a:r>
              <a:rPr lang="zh-CN" altLang="en-US" sz="3600" dirty="0"/>
              <a:t>的核心，同样的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指针也是</a:t>
            </a:r>
            <a:r>
              <a:rPr lang="en-US" altLang="zh-CN" sz="3600" dirty="0"/>
              <a:t>AC</a:t>
            </a:r>
            <a:r>
              <a:rPr lang="zh-CN" altLang="en-US" sz="3600" dirty="0"/>
              <a:t>自动机的核心。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指针的构建是先把深度小的节点构建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指针，然后再构造深度大的。并且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指针只会指向深度比自己小的节点。</a:t>
            </a:r>
            <a:endParaRPr lang="en-US" altLang="zh-CN" sz="3600" dirty="0"/>
          </a:p>
          <a:p>
            <a:pPr algn="l"/>
            <a:r>
              <a:rPr lang="zh-CN" altLang="en-US" sz="3600" dirty="0"/>
              <a:t>我们使用</a:t>
            </a:r>
            <a:r>
              <a:rPr lang="en-US" altLang="zh-CN" sz="3600" dirty="0" err="1"/>
              <a:t>bfs</a:t>
            </a:r>
            <a:r>
              <a:rPr lang="zh-CN" altLang="en-US" sz="3600" dirty="0"/>
              <a:t>来构建</a:t>
            </a:r>
            <a:r>
              <a:rPr lang="en-US" altLang="zh-CN" sz="3600" dirty="0"/>
              <a:t>fail</a:t>
            </a:r>
            <a:r>
              <a:rPr lang="zh-CN" altLang="en-US" sz="3600" dirty="0"/>
              <a:t>指针。</a:t>
            </a:r>
          </a:p>
        </p:txBody>
      </p:sp>
    </p:spTree>
    <p:extLst>
      <p:ext uri="{BB962C8B-B14F-4D97-AF65-F5344CB8AC3E}">
        <p14:creationId xmlns:p14="http://schemas.microsoft.com/office/powerpoint/2010/main" val="797381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730446" cy="552558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、构建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4000" dirty="0">
                <a:sym typeface="+mn-ea"/>
              </a:rPr>
              <a:t>对于每个节点</a:t>
            </a:r>
            <a:r>
              <a:rPr lang="en-US" altLang="zh-CN" sz="4000" dirty="0">
                <a:sym typeface="+mn-ea"/>
              </a:rPr>
              <a:t>T,</a:t>
            </a:r>
            <a:r>
              <a:rPr lang="zh-CN" altLang="en-US" sz="4000" dirty="0">
                <a:sym typeface="+mn-ea"/>
              </a:rPr>
              <a:t>设它的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父节点为</a:t>
            </a:r>
            <a:r>
              <a:rPr lang="en-US" altLang="zh-CN" sz="4000" dirty="0">
                <a:sym typeface="+mn-ea"/>
              </a:rPr>
              <a:t>F,</a:t>
            </a:r>
            <a:r>
              <a:rPr lang="zh-CN" altLang="en-US" sz="4000" dirty="0">
                <a:sym typeface="+mn-ea"/>
              </a:rPr>
              <a:t>令</a:t>
            </a:r>
            <a:r>
              <a:rPr lang="en-US" altLang="zh-CN" sz="4000" dirty="0">
                <a:sym typeface="+mn-ea"/>
              </a:rPr>
              <a:t>P=Fail[F].</a:t>
            </a:r>
          </a:p>
          <a:p>
            <a:pPr algn="l"/>
            <a:r>
              <a:rPr lang="zh-CN" altLang="en-US" sz="4000" dirty="0">
                <a:sym typeface="+mn-ea"/>
              </a:rPr>
              <a:t>如果</a:t>
            </a:r>
            <a:r>
              <a:rPr lang="en-US" altLang="zh-CN" sz="4000" dirty="0">
                <a:sym typeface="+mn-ea"/>
              </a:rPr>
              <a:t>P</a:t>
            </a:r>
            <a:r>
              <a:rPr lang="zh-CN" altLang="en-US" sz="4000" dirty="0">
                <a:sym typeface="+mn-ea"/>
              </a:rPr>
              <a:t>的子节点中存在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T</a:t>
            </a:r>
            <a:r>
              <a:rPr lang="zh-CN" altLang="en-US" sz="4000" dirty="0">
                <a:sym typeface="+mn-ea"/>
              </a:rPr>
              <a:t>的字符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则</a:t>
            </a:r>
            <a:r>
              <a:rPr lang="en-US" altLang="zh-CN" sz="4000" dirty="0">
                <a:sym typeface="+mn-ea"/>
              </a:rPr>
              <a:t>Fail[T]</a:t>
            </a:r>
            <a:r>
              <a:rPr lang="zh-CN" altLang="en-US" sz="4000" dirty="0">
                <a:sym typeface="+mn-ea"/>
              </a:rPr>
              <a:t>指向该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否则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重复执行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P=Fail[P]</a:t>
            </a:r>
            <a:r>
              <a:rPr lang="zh-CN" altLang="en-US" sz="4000" dirty="0">
                <a:sym typeface="+mn-ea"/>
              </a:rPr>
              <a:t>直至找到合适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如果找不到</a:t>
            </a:r>
            <a:r>
              <a:rPr lang="en-US" altLang="zh-CN" sz="4000" dirty="0">
                <a:sym typeface="+mn-ea"/>
              </a:rPr>
              <a:t>,Fail[T]</a:t>
            </a:r>
            <a:r>
              <a:rPr lang="zh-CN" altLang="en-US" sz="4000" dirty="0">
                <a:sym typeface="+mn-ea"/>
              </a:rPr>
              <a:t>指向根节点</a:t>
            </a:r>
            <a:r>
              <a:rPr lang="en-US" altLang="zh-CN" sz="4000" dirty="0">
                <a:sym typeface="+mn-ea"/>
              </a:rPr>
              <a:t>.</a:t>
            </a:r>
          </a:p>
          <a:p>
            <a:pPr algn="l"/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990D0-2273-4673-9544-816EBBC7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71" y="537328"/>
            <a:ext cx="4990937" cy="51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98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730446" cy="552558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、构建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4000" dirty="0">
                <a:sym typeface="+mn-ea"/>
              </a:rPr>
              <a:t>对于每个节点</a:t>
            </a:r>
            <a:r>
              <a:rPr lang="en-US" altLang="zh-CN" sz="4000" dirty="0">
                <a:sym typeface="+mn-ea"/>
              </a:rPr>
              <a:t>T,</a:t>
            </a:r>
            <a:r>
              <a:rPr lang="zh-CN" altLang="en-US" sz="4000" dirty="0">
                <a:sym typeface="+mn-ea"/>
              </a:rPr>
              <a:t>设它的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父节点为</a:t>
            </a:r>
            <a:r>
              <a:rPr lang="en-US" altLang="zh-CN" sz="4000" dirty="0">
                <a:sym typeface="+mn-ea"/>
              </a:rPr>
              <a:t>F,</a:t>
            </a:r>
            <a:r>
              <a:rPr lang="zh-CN" altLang="en-US" sz="4000" dirty="0">
                <a:sym typeface="+mn-ea"/>
              </a:rPr>
              <a:t>令</a:t>
            </a:r>
            <a:r>
              <a:rPr lang="en-US" altLang="zh-CN" sz="4000" dirty="0">
                <a:sym typeface="+mn-ea"/>
              </a:rPr>
              <a:t>P=Fail[F].</a:t>
            </a:r>
          </a:p>
          <a:p>
            <a:pPr algn="l"/>
            <a:r>
              <a:rPr lang="zh-CN" altLang="en-US" sz="4000" dirty="0">
                <a:sym typeface="+mn-ea"/>
              </a:rPr>
              <a:t>如果</a:t>
            </a:r>
            <a:r>
              <a:rPr lang="en-US" altLang="zh-CN" sz="4000" dirty="0">
                <a:sym typeface="+mn-ea"/>
              </a:rPr>
              <a:t>P</a:t>
            </a:r>
            <a:r>
              <a:rPr lang="zh-CN" altLang="en-US" sz="4000" dirty="0">
                <a:sym typeface="+mn-ea"/>
              </a:rPr>
              <a:t>的子节点中存在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T</a:t>
            </a:r>
            <a:r>
              <a:rPr lang="zh-CN" altLang="en-US" sz="4000" dirty="0">
                <a:sym typeface="+mn-ea"/>
              </a:rPr>
              <a:t>的字符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则</a:t>
            </a:r>
            <a:r>
              <a:rPr lang="en-US" altLang="zh-CN" sz="4000" dirty="0">
                <a:sym typeface="+mn-ea"/>
              </a:rPr>
              <a:t>Fail[T]</a:t>
            </a:r>
            <a:r>
              <a:rPr lang="zh-CN" altLang="en-US" sz="4000" dirty="0">
                <a:sym typeface="+mn-ea"/>
              </a:rPr>
              <a:t>指向该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否则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重复执行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P=Fail[P]</a:t>
            </a:r>
            <a:r>
              <a:rPr lang="zh-CN" altLang="en-US" sz="4000" dirty="0">
                <a:sym typeface="+mn-ea"/>
              </a:rPr>
              <a:t>直至找到合适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如果找不到</a:t>
            </a:r>
            <a:r>
              <a:rPr lang="en-US" altLang="zh-CN" sz="4000" dirty="0">
                <a:sym typeface="+mn-ea"/>
              </a:rPr>
              <a:t>,Fail[T]</a:t>
            </a:r>
            <a:r>
              <a:rPr lang="zh-CN" altLang="en-US" sz="4000" dirty="0">
                <a:sym typeface="+mn-ea"/>
              </a:rPr>
              <a:t>指向根节点</a:t>
            </a:r>
            <a:r>
              <a:rPr lang="en-US" altLang="zh-CN" sz="4000" dirty="0">
                <a:sym typeface="+mn-ea"/>
              </a:rPr>
              <a:t>.</a:t>
            </a:r>
          </a:p>
          <a:p>
            <a:pPr algn="l"/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45890-9F3B-45DB-A0DD-76F2C21F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32" y="632756"/>
            <a:ext cx="4685692" cy="50849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343650-9F8F-44AA-B53E-C9A507CD80E4}"/>
              </a:ext>
            </a:extLst>
          </p:cNvPr>
          <p:cNvSpPr/>
          <p:nvPr/>
        </p:nvSpPr>
        <p:spPr>
          <a:xfrm>
            <a:off x="7324676" y="1830313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30365-19E2-42AA-B780-3E23307F9E86}"/>
              </a:ext>
            </a:extLst>
          </p:cNvPr>
          <p:cNvSpPr/>
          <p:nvPr/>
        </p:nvSpPr>
        <p:spPr>
          <a:xfrm>
            <a:off x="8796670" y="1000754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1E5F9-1706-4AA5-A97E-66D685BD5E87}"/>
              </a:ext>
            </a:extLst>
          </p:cNvPr>
          <p:cNvSpPr/>
          <p:nvPr/>
        </p:nvSpPr>
        <p:spPr>
          <a:xfrm>
            <a:off x="6791966" y="342900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450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730446" cy="552558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、构建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4000" dirty="0">
                <a:sym typeface="+mn-ea"/>
              </a:rPr>
              <a:t>对于每个节点</a:t>
            </a:r>
            <a:r>
              <a:rPr lang="en-US" altLang="zh-CN" sz="4000" dirty="0">
                <a:sym typeface="+mn-ea"/>
              </a:rPr>
              <a:t>T,</a:t>
            </a:r>
            <a:r>
              <a:rPr lang="zh-CN" altLang="en-US" sz="4000" dirty="0">
                <a:sym typeface="+mn-ea"/>
              </a:rPr>
              <a:t>设它的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父节点为</a:t>
            </a:r>
            <a:r>
              <a:rPr lang="en-US" altLang="zh-CN" sz="4000" dirty="0">
                <a:sym typeface="+mn-ea"/>
              </a:rPr>
              <a:t>F,</a:t>
            </a:r>
            <a:r>
              <a:rPr lang="zh-CN" altLang="en-US" sz="4000" dirty="0">
                <a:sym typeface="+mn-ea"/>
              </a:rPr>
              <a:t>令</a:t>
            </a:r>
            <a:r>
              <a:rPr lang="en-US" altLang="zh-CN" sz="4000" dirty="0">
                <a:sym typeface="+mn-ea"/>
              </a:rPr>
              <a:t>P=Fail[F].</a:t>
            </a:r>
          </a:p>
          <a:p>
            <a:pPr algn="l"/>
            <a:r>
              <a:rPr lang="zh-CN" altLang="en-US" sz="4000" dirty="0">
                <a:sym typeface="+mn-ea"/>
              </a:rPr>
              <a:t>如果</a:t>
            </a:r>
            <a:r>
              <a:rPr lang="en-US" altLang="zh-CN" sz="4000" dirty="0">
                <a:sym typeface="+mn-ea"/>
              </a:rPr>
              <a:t>P</a:t>
            </a:r>
            <a:r>
              <a:rPr lang="zh-CN" altLang="en-US" sz="4000" dirty="0">
                <a:sym typeface="+mn-ea"/>
              </a:rPr>
              <a:t>的子节点中存在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T</a:t>
            </a:r>
            <a:r>
              <a:rPr lang="zh-CN" altLang="en-US" sz="4000" dirty="0">
                <a:sym typeface="+mn-ea"/>
              </a:rPr>
              <a:t>的字符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则</a:t>
            </a:r>
            <a:r>
              <a:rPr lang="en-US" altLang="zh-CN" sz="4000" dirty="0">
                <a:sym typeface="+mn-ea"/>
              </a:rPr>
              <a:t>Fail[T]</a:t>
            </a:r>
            <a:r>
              <a:rPr lang="zh-CN" altLang="en-US" sz="4000" dirty="0">
                <a:sym typeface="+mn-ea"/>
              </a:rPr>
              <a:t>指向该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否则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重复执行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P=Fail[P]</a:t>
            </a:r>
            <a:r>
              <a:rPr lang="zh-CN" altLang="en-US" sz="4000" dirty="0">
                <a:sym typeface="+mn-ea"/>
              </a:rPr>
              <a:t>直至找到合适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如果找不到</a:t>
            </a:r>
            <a:r>
              <a:rPr lang="en-US" altLang="zh-CN" sz="4000" dirty="0">
                <a:sym typeface="+mn-ea"/>
              </a:rPr>
              <a:t>,Fail[T]</a:t>
            </a:r>
            <a:r>
              <a:rPr lang="zh-CN" altLang="en-US" sz="4000" dirty="0">
                <a:sym typeface="+mn-ea"/>
              </a:rPr>
              <a:t>指向根节点</a:t>
            </a:r>
            <a:r>
              <a:rPr lang="en-US" altLang="zh-CN" sz="4000" dirty="0">
                <a:sym typeface="+mn-ea"/>
              </a:rPr>
              <a:t>.</a:t>
            </a:r>
          </a:p>
          <a:p>
            <a:pPr algn="l"/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270AB-AA0A-4BC2-B37B-CF21157F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52" y="443615"/>
            <a:ext cx="4919477" cy="52320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DC2E87C-7AE9-49C1-B775-A7D25ECA5050}"/>
              </a:ext>
            </a:extLst>
          </p:cNvPr>
          <p:cNvSpPr/>
          <p:nvPr/>
        </p:nvSpPr>
        <p:spPr>
          <a:xfrm>
            <a:off x="11511100" y="214139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0A469-5C62-48E6-8D1D-C47CE0193C64}"/>
              </a:ext>
            </a:extLst>
          </p:cNvPr>
          <p:cNvSpPr/>
          <p:nvPr/>
        </p:nvSpPr>
        <p:spPr>
          <a:xfrm>
            <a:off x="10578336" y="875211"/>
            <a:ext cx="453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4ECF23-BDEB-4960-A779-5ED318ACC3A1}"/>
              </a:ext>
            </a:extLst>
          </p:cNvPr>
          <p:cNvSpPr/>
          <p:nvPr/>
        </p:nvSpPr>
        <p:spPr>
          <a:xfrm>
            <a:off x="10182784" y="299167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59207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730446" cy="552558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2</a:t>
            </a:r>
            <a:r>
              <a:rPr lang="zh-CN" altLang="en-US" sz="4400" dirty="0"/>
              <a:t>、构建</a:t>
            </a:r>
            <a:r>
              <a:rPr lang="en-US" altLang="zh-CN" sz="4400" dirty="0"/>
              <a:t>fail</a:t>
            </a:r>
            <a:r>
              <a:rPr lang="zh-CN" altLang="en-US" sz="4400" dirty="0"/>
              <a:t>指针</a:t>
            </a:r>
            <a:endParaRPr lang="en-US" altLang="zh-CN" sz="4400" dirty="0"/>
          </a:p>
          <a:p>
            <a:pPr algn="l"/>
            <a:r>
              <a:rPr lang="zh-CN" altLang="en-US" sz="4000" dirty="0">
                <a:sym typeface="+mn-ea"/>
              </a:rPr>
              <a:t>对于每个节点</a:t>
            </a:r>
            <a:r>
              <a:rPr lang="en-US" altLang="zh-CN" sz="4000" dirty="0">
                <a:sym typeface="+mn-ea"/>
              </a:rPr>
              <a:t>T,</a:t>
            </a:r>
            <a:r>
              <a:rPr lang="zh-CN" altLang="en-US" sz="4000" dirty="0">
                <a:sym typeface="+mn-ea"/>
              </a:rPr>
              <a:t>设它的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父节点为</a:t>
            </a:r>
            <a:r>
              <a:rPr lang="en-US" altLang="zh-CN" sz="4000" dirty="0">
                <a:sym typeface="+mn-ea"/>
              </a:rPr>
              <a:t>F,</a:t>
            </a:r>
            <a:r>
              <a:rPr lang="zh-CN" altLang="en-US" sz="4000" dirty="0">
                <a:sym typeface="+mn-ea"/>
              </a:rPr>
              <a:t>令</a:t>
            </a:r>
            <a:r>
              <a:rPr lang="en-US" altLang="zh-CN" sz="4000" dirty="0">
                <a:sym typeface="+mn-ea"/>
              </a:rPr>
              <a:t>P=Fail[F].</a:t>
            </a:r>
          </a:p>
          <a:p>
            <a:pPr algn="l"/>
            <a:r>
              <a:rPr lang="zh-CN" altLang="en-US" sz="4000" dirty="0">
                <a:sym typeface="+mn-ea"/>
              </a:rPr>
              <a:t>如果</a:t>
            </a:r>
            <a:r>
              <a:rPr lang="en-US" altLang="zh-CN" sz="4000" dirty="0">
                <a:sym typeface="+mn-ea"/>
              </a:rPr>
              <a:t>P</a:t>
            </a:r>
            <a:r>
              <a:rPr lang="zh-CN" altLang="en-US" sz="4000" dirty="0">
                <a:sym typeface="+mn-ea"/>
              </a:rPr>
              <a:t>的子节点中存在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T</a:t>
            </a:r>
            <a:r>
              <a:rPr lang="zh-CN" altLang="en-US" sz="4000" dirty="0">
                <a:sym typeface="+mn-ea"/>
              </a:rPr>
              <a:t>的字符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则</a:t>
            </a:r>
            <a:r>
              <a:rPr lang="en-US" altLang="zh-CN" sz="4000" dirty="0">
                <a:sym typeface="+mn-ea"/>
              </a:rPr>
              <a:t>Fail[T]</a:t>
            </a:r>
            <a:r>
              <a:rPr lang="zh-CN" altLang="en-US" sz="4000" dirty="0">
                <a:sym typeface="+mn-ea"/>
              </a:rPr>
              <a:t>指向该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否则</a:t>
            </a:r>
            <a:r>
              <a:rPr lang="en-US" altLang="zh-CN" sz="4000" dirty="0">
                <a:sym typeface="+mn-ea"/>
              </a:rPr>
              <a:t>,</a:t>
            </a:r>
            <a:r>
              <a:rPr lang="zh-CN" altLang="en-US" sz="4000" dirty="0">
                <a:sym typeface="+mn-ea"/>
              </a:rPr>
              <a:t>重复执行</a:t>
            </a:r>
            <a:endParaRPr lang="en-US" altLang="zh-CN" sz="4000" dirty="0">
              <a:sym typeface="+mn-ea"/>
            </a:endParaRPr>
          </a:p>
          <a:p>
            <a:pPr algn="l"/>
            <a:r>
              <a:rPr lang="en-US" altLang="zh-CN" sz="4000" dirty="0">
                <a:sym typeface="+mn-ea"/>
              </a:rPr>
              <a:t>P=Fail[P]</a:t>
            </a:r>
            <a:r>
              <a:rPr lang="zh-CN" altLang="en-US" sz="4000" dirty="0">
                <a:sym typeface="+mn-ea"/>
              </a:rPr>
              <a:t>直至找到合适</a:t>
            </a:r>
            <a:endParaRPr lang="en-US" altLang="zh-CN" sz="4000" dirty="0">
              <a:sym typeface="+mn-ea"/>
            </a:endParaRPr>
          </a:p>
          <a:p>
            <a:pPr algn="l"/>
            <a:r>
              <a:rPr lang="zh-CN" altLang="en-US" sz="4000" dirty="0">
                <a:sym typeface="+mn-ea"/>
              </a:rPr>
              <a:t>子节点</a:t>
            </a:r>
            <a:r>
              <a:rPr lang="en-US" altLang="zh-CN" sz="4000" dirty="0">
                <a:sym typeface="+mn-ea"/>
              </a:rPr>
              <a:t>.</a:t>
            </a:r>
            <a:r>
              <a:rPr lang="zh-CN" altLang="en-US" sz="4000" dirty="0">
                <a:sym typeface="+mn-ea"/>
              </a:rPr>
              <a:t>如果找不到</a:t>
            </a:r>
            <a:r>
              <a:rPr lang="en-US" altLang="zh-CN" sz="4000" dirty="0">
                <a:sym typeface="+mn-ea"/>
              </a:rPr>
              <a:t>,Fail[T]</a:t>
            </a:r>
            <a:r>
              <a:rPr lang="zh-CN" altLang="en-US" sz="4000" dirty="0">
                <a:sym typeface="+mn-ea"/>
              </a:rPr>
              <a:t>指向根节点</a:t>
            </a:r>
            <a:r>
              <a:rPr lang="en-US" altLang="zh-CN" sz="4000" dirty="0">
                <a:sym typeface="+mn-ea"/>
              </a:rPr>
              <a:t>.</a:t>
            </a:r>
          </a:p>
          <a:p>
            <a:pPr algn="l"/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98843-79D5-4AD5-B6EC-FF187392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820" y="584461"/>
            <a:ext cx="4506564" cy="468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4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17864" y="129585"/>
            <a:ext cx="8651966" cy="628061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</a:t>
            </a:r>
            <a:r>
              <a:rPr lang="zh-CN" altLang="en-US" b="1" dirty="0"/>
              <a:t>自动机（多模式匹配）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6571" y="875211"/>
            <a:ext cx="11730446" cy="5525589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3</a:t>
            </a:r>
            <a:r>
              <a:rPr lang="zh-CN" altLang="en-US" sz="4400" dirty="0"/>
              <a:t>、文本串匹配</a:t>
            </a:r>
            <a:endParaRPr lang="en-US" altLang="zh-CN" sz="4400" dirty="0"/>
          </a:p>
          <a:p>
            <a:pPr algn="l"/>
            <a:r>
              <a:rPr lang="zh-CN" altLang="en-US" sz="3600" dirty="0"/>
              <a:t>假设现在跑到字典树上的节点为</a:t>
            </a:r>
            <a:r>
              <a:rPr lang="en-US" altLang="zh-CN" sz="3600" dirty="0"/>
              <a:t>u</a:t>
            </a:r>
            <a:r>
              <a:rPr lang="zh-CN" altLang="en-US" sz="3600" dirty="0"/>
              <a:t>，然后匹配</a:t>
            </a:r>
            <a:r>
              <a:rPr lang="en-US" altLang="zh-CN" sz="3600" dirty="0"/>
              <a:t>T</a:t>
            </a:r>
            <a:r>
              <a:rPr lang="zh-CN" altLang="en-US" sz="3600" dirty="0"/>
              <a:t>串的第</a:t>
            </a:r>
            <a:r>
              <a:rPr lang="en-US" altLang="zh-CN" sz="3600" dirty="0" err="1"/>
              <a:t>i</a:t>
            </a:r>
            <a:r>
              <a:rPr lang="zh-CN" altLang="en-US" sz="3600" dirty="0"/>
              <a:t>位</a:t>
            </a:r>
            <a:endParaRPr lang="en-US" altLang="zh-CN" sz="3600" dirty="0"/>
          </a:p>
          <a:p>
            <a:pPr algn="l"/>
            <a:r>
              <a:rPr lang="en-US" altLang="zh-CN" sz="3600" dirty="0"/>
              <a:t>T[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 ],</a:t>
            </a:r>
            <a:r>
              <a:rPr lang="zh-CN" altLang="en-US" sz="3600" dirty="0"/>
              <a:t>如果</a:t>
            </a:r>
            <a:r>
              <a:rPr lang="en-US" altLang="zh-CN" sz="3600" dirty="0"/>
              <a:t>u</a:t>
            </a:r>
            <a:r>
              <a:rPr lang="zh-CN" altLang="en-US" sz="3600" dirty="0"/>
              <a:t>存在子节点</a:t>
            </a:r>
            <a:r>
              <a:rPr lang="en-US" altLang="zh-CN" sz="3600" dirty="0"/>
              <a:t>v</a:t>
            </a:r>
            <a:r>
              <a:rPr lang="zh-CN" altLang="en-US" sz="3600" dirty="0"/>
              <a:t>的字母是</a:t>
            </a:r>
            <a:r>
              <a:rPr lang="en-US" altLang="zh-CN" sz="3600" dirty="0"/>
              <a:t>T[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r>
              <a:rPr lang="zh-CN" altLang="en-US" sz="3600" dirty="0"/>
              <a:t>，那么则跳到</a:t>
            </a:r>
            <a:r>
              <a:rPr lang="en-US" altLang="zh-CN" sz="3600" dirty="0"/>
              <a:t>v</a:t>
            </a:r>
            <a:r>
              <a:rPr lang="zh-CN" altLang="en-US" sz="3600" dirty="0"/>
              <a:t>这个节点，否则就 执行 </a:t>
            </a:r>
            <a:r>
              <a:rPr lang="en-US" altLang="zh-CN" sz="3600" dirty="0"/>
              <a:t>u = fail[ u ]</a:t>
            </a:r>
            <a:r>
              <a:rPr lang="zh-CN" altLang="en-US" sz="3600" dirty="0"/>
              <a:t>，然后重复上一个步骤。（到根节点就结束）。</a:t>
            </a:r>
            <a:endParaRPr lang="en-US" altLang="zh-CN" sz="3600" dirty="0"/>
          </a:p>
          <a:p>
            <a:pPr algn="l"/>
            <a:r>
              <a:rPr lang="zh-CN" altLang="en-US" sz="3600" dirty="0"/>
              <a:t>然后现在到达了节点</a:t>
            </a:r>
            <a:r>
              <a:rPr lang="en-US" altLang="zh-CN" sz="3600" dirty="0"/>
              <a:t>v</a:t>
            </a:r>
            <a:r>
              <a:rPr lang="zh-CN" altLang="en-US" sz="3600" dirty="0"/>
              <a:t>，我们把</a:t>
            </a:r>
            <a:r>
              <a:rPr lang="en-US" altLang="zh-CN" sz="3600" dirty="0"/>
              <a:t>v</a:t>
            </a:r>
            <a:r>
              <a:rPr lang="zh-CN" altLang="en-US" sz="3600" dirty="0"/>
              <a:t>这个节点的</a:t>
            </a:r>
            <a:r>
              <a:rPr lang="en-US" altLang="zh-CN" sz="3600" dirty="0" err="1"/>
              <a:t>val</a:t>
            </a:r>
            <a:r>
              <a:rPr lang="zh-CN" altLang="en-US" sz="3600" dirty="0"/>
              <a:t>（指有多少个</a:t>
            </a:r>
            <a:r>
              <a:rPr lang="en-US" altLang="zh-CN" sz="3600" dirty="0"/>
              <a:t>P</a:t>
            </a:r>
            <a:r>
              <a:rPr lang="zh-CN" altLang="en-US" sz="3600" dirty="0"/>
              <a:t>串是以</a:t>
            </a:r>
            <a:r>
              <a:rPr lang="en-US" altLang="zh-CN" sz="3600" dirty="0"/>
              <a:t>v</a:t>
            </a:r>
            <a:r>
              <a:rPr lang="zh-CN" altLang="en-US" sz="3600" dirty="0"/>
              <a:t>节点作为结尾），加到答案，</a:t>
            </a:r>
            <a:endParaRPr lang="en-US" altLang="zh-CN" sz="3600" dirty="0"/>
          </a:p>
          <a:p>
            <a:pPr algn="l"/>
            <a:r>
              <a:rPr lang="zh-CN" altLang="en-US" sz="3600" dirty="0"/>
              <a:t>（然后我们可以把 </a:t>
            </a:r>
            <a:r>
              <a:rPr lang="en-US" altLang="zh-CN" sz="3600" dirty="0" err="1"/>
              <a:t>v.val</a:t>
            </a:r>
            <a:r>
              <a:rPr lang="en-US" altLang="zh-CN" sz="3600" dirty="0"/>
              <a:t> = -1</a:t>
            </a:r>
            <a:r>
              <a:rPr lang="zh-CN" altLang="en-US" sz="3600" dirty="0"/>
              <a:t>，避免重复统计），</a:t>
            </a:r>
            <a:endParaRPr lang="en-US" altLang="zh-CN" sz="3600" dirty="0"/>
          </a:p>
          <a:p>
            <a:pPr algn="l"/>
            <a:r>
              <a:rPr lang="en-US" altLang="zh-CN" sz="3600" dirty="0"/>
              <a:t>v = fail[ v ],</a:t>
            </a:r>
            <a:r>
              <a:rPr lang="zh-CN" altLang="en-US" sz="3600" dirty="0"/>
              <a:t>重复执行上面的操作。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2555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61" y="368219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793" y="1027522"/>
            <a:ext cx="11340444" cy="5462259"/>
          </a:xfrm>
        </p:spPr>
        <p:txBody>
          <a:bodyPr/>
          <a:lstStyle/>
          <a:p>
            <a:pPr algn="l"/>
            <a:r>
              <a:rPr lang="zh-CN" altLang="en-US" sz="2800" b="1" dirty="0"/>
              <a:t>注意！！！</a:t>
            </a:r>
            <a:endParaRPr lang="en-US" altLang="zh-CN" sz="2800" b="1" dirty="0"/>
          </a:p>
          <a:p>
            <a:pPr algn="l"/>
            <a:r>
              <a:rPr lang="zh-CN" altLang="en-US" sz="2800" dirty="0"/>
              <a:t>哈希会有哈希冲突，就是可能两个不同的字符串的哈希值是同一个数，这个时候哈希就失效了。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/>
              <a:t>解决的办法：</a:t>
            </a:r>
            <a:endParaRPr lang="en-US" altLang="zh-CN" sz="2800" dirty="0"/>
          </a:p>
          <a:p>
            <a:pPr algn="l"/>
            <a:r>
              <a:rPr lang="en-US" altLang="zh-CN" sz="2800" dirty="0"/>
              <a:t>base</a:t>
            </a:r>
            <a:r>
              <a:rPr lang="zh-CN" altLang="en-US" sz="2800" dirty="0"/>
              <a:t>选用质数，</a:t>
            </a:r>
            <a:r>
              <a:rPr lang="en-US" altLang="zh-CN" sz="2800" dirty="0"/>
              <a:t>mod</a:t>
            </a:r>
            <a:r>
              <a:rPr lang="zh-CN" altLang="en-US" sz="2800" dirty="0"/>
              <a:t>选用大一点的质数，这样可以减少哈希冲突。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/>
              <a:t>不行就用双哈希，设置两个不同的哈希方式，一个字符串就有两个哈希值，当且仅当两个字符串的两个哈希值都相同时才判定两个字符串相同。（这种做法可以有效避免哈希冲突，但是常数有点大，容易被卡时间。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1133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ym typeface="+mn-ea"/>
              </a:rPr>
              <a:t>aacabaabb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6959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9389745" y="588645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a</a:t>
            </a:r>
            <a:r>
              <a:rPr lang="en-US" altLang="zh-CN" sz="3600">
                <a:sym typeface="+mn-ea"/>
              </a:rPr>
              <a:t>acabaabb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8295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895590" y="2199005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aa</a:t>
            </a:r>
            <a:r>
              <a:rPr lang="en-US" altLang="zh-CN" sz="3600">
                <a:sym typeface="+mn-ea"/>
              </a:rPr>
              <a:t>cabaabb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0647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91985" y="3440430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</a:t>
            </a:r>
            <a:r>
              <a:rPr lang="en-US" altLang="zh-CN" sz="3600">
                <a:sym typeface="+mn-ea"/>
              </a:rPr>
              <a:t>abaabb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29095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87180" y="588645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</a:t>
            </a:r>
            <a:r>
              <a:rPr lang="en-US" altLang="zh-CN" sz="3600">
                <a:sym typeface="+mn-ea"/>
              </a:rPr>
              <a:t>baabb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2463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858760" y="2199005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  <a:r>
              <a:rPr lang="en-US" altLang="zh-CN" sz="3600">
                <a:sym typeface="+mn-ea"/>
              </a:rPr>
              <a:t>aabb</a:t>
            </a:r>
          </a:p>
          <a:p>
            <a:r>
              <a:rPr lang="en-US" altLang="zh-CN" sz="3600">
                <a:sym typeface="+mn-ea"/>
              </a:rPr>
              <a:t>      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77863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02725" y="3389630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aba</a:t>
            </a:r>
            <a:r>
              <a:rPr lang="en-US" altLang="zh-CN" sz="3600">
                <a:sym typeface="+mn-ea"/>
              </a:rPr>
              <a:t>abb</a:t>
            </a:r>
          </a:p>
          <a:p>
            <a:r>
              <a:rPr lang="en-US" altLang="zh-CN" sz="3600">
                <a:sym typeface="+mn-ea"/>
              </a:rPr>
              <a:t>      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aba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1231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187180" y="5067300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aacab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aa</a:t>
            </a:r>
            <a:r>
              <a:rPr lang="en-US" altLang="zh-CN" sz="3600">
                <a:sym typeface="+mn-ea"/>
              </a:rPr>
              <a:t>bb</a:t>
            </a:r>
          </a:p>
          <a:p>
            <a:r>
              <a:rPr lang="en-US" altLang="zh-CN" sz="3600">
                <a:sym typeface="+mn-ea"/>
              </a:rPr>
              <a:t>      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aba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26631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991985" y="3463290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aacab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aab</a:t>
            </a:r>
            <a:r>
              <a:rPr lang="en-US" altLang="zh-CN" sz="3600">
                <a:sym typeface="+mn-ea"/>
              </a:rPr>
              <a:t>b</a:t>
            </a:r>
          </a:p>
          <a:p>
            <a:r>
              <a:rPr lang="en-US" altLang="zh-CN" sz="3600">
                <a:sym typeface="+mn-ea"/>
              </a:rPr>
              <a:t>      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aba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aab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  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    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56095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097395" y="5067300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9245" y="173355"/>
            <a:ext cx="9080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/>
              <a:t>多模式匹配</a:t>
            </a:r>
            <a:r>
              <a:rPr lang="en-US" altLang="zh-CN" sz="4800" b="1"/>
              <a:t>-AC</a:t>
            </a:r>
            <a:r>
              <a:rPr lang="zh-CN" altLang="en-US" sz="4800" b="1"/>
              <a:t>自动机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9595" y="1259840"/>
            <a:ext cx="562673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3.</a:t>
            </a:r>
            <a:r>
              <a:rPr lang="zh-CN" altLang="en-US" sz="3600">
                <a:sym typeface="+mn-ea"/>
              </a:rPr>
              <a:t>匹配</a:t>
            </a:r>
            <a:r>
              <a:rPr lang="en-US" altLang="zh-CN" sz="3600">
                <a:sym typeface="+mn-ea"/>
              </a:rPr>
              <a:t>: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en-US" altLang="zh-CN" sz="3600">
                <a:solidFill>
                  <a:schemeClr val="tx1"/>
                </a:solidFill>
                <a:sym typeface="+mn-ea"/>
              </a:rPr>
              <a:t>aacabaab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b</a:t>
            </a:r>
            <a:endParaRPr lang="en-US" altLang="zh-CN" sz="3600">
              <a:sym typeface="+mn-ea"/>
            </a:endParaRPr>
          </a:p>
          <a:p>
            <a:r>
              <a:rPr lang="en-US" altLang="zh-CN" sz="3600">
                <a:sym typeface="+mn-ea"/>
              </a:rPr>
              <a:t>      </a:t>
            </a:r>
            <a:r>
              <a:rPr lang="en-US" altLang="zh-CN" sz="3600">
                <a:solidFill>
                  <a:srgbClr val="C00000"/>
                </a:solidFill>
                <a:sym typeface="+mn-ea"/>
              </a:rPr>
              <a:t>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aba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aab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  ab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    b</a:t>
            </a:r>
          </a:p>
          <a:p>
            <a:r>
              <a:rPr lang="en-US" altLang="zh-CN" sz="3600">
                <a:solidFill>
                  <a:srgbClr val="C00000"/>
                </a:solidFill>
                <a:sym typeface="+mn-ea"/>
              </a:rPr>
              <a:t>                b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1143635"/>
            <a:ext cx="5514975" cy="5618480"/>
          </a:xfrm>
          <a:prstGeom prst="rect">
            <a:avLst/>
          </a:prstGeom>
        </p:spPr>
      </p:pic>
      <p:sp>
        <p:nvSpPr>
          <p:cNvPr id="9" name="任意多边形 8"/>
          <p:cNvSpPr/>
          <p:nvPr/>
        </p:nvSpPr>
        <p:spPr>
          <a:xfrm>
            <a:off x="8304530" y="1564005"/>
            <a:ext cx="1085215" cy="130619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0220960" y="154241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7400925" y="3068320"/>
            <a:ext cx="866775" cy="1043305"/>
          </a:xfrm>
          <a:custGeom>
            <a:avLst/>
            <a:gdLst>
              <a:gd name="connisteX0" fmla="*/ 0 w 1085215"/>
              <a:gd name="connsiteY0" fmla="*/ 1306195 h 1306195"/>
              <a:gd name="connisteX1" fmla="*/ 284480 w 1085215"/>
              <a:gd name="connsiteY1" fmla="*/ 284480 h 1306195"/>
              <a:gd name="connisteX2" fmla="*/ 1085215 w 1085215"/>
              <a:gd name="connsiteY2" fmla="*/ 0 h 13061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85215" h="1306195">
                <a:moveTo>
                  <a:pt x="0" y="1306195"/>
                </a:moveTo>
                <a:cubicBezTo>
                  <a:pt x="40640" y="1107440"/>
                  <a:pt x="67310" y="545465"/>
                  <a:pt x="284480" y="284480"/>
                </a:cubicBezTo>
                <a:cubicBezTo>
                  <a:pt x="501650" y="23495"/>
                  <a:pt x="930910" y="36195"/>
                  <a:pt x="1085215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4500000">
            <a:off x="9933940" y="3531235"/>
            <a:ext cx="874395" cy="126428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5580000" flipV="1">
            <a:off x="7675245" y="4483100"/>
            <a:ext cx="2343150" cy="558165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14955" y="1946275"/>
            <a:ext cx="0" cy="54229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973945" y="2199005"/>
            <a:ext cx="408940" cy="671195"/>
          </a:xfrm>
          <a:prstGeom prst="straightConnector1">
            <a:avLst/>
          </a:prstGeom>
          <a:ln w="539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4140000">
            <a:off x="8184515" y="4426585"/>
            <a:ext cx="530225" cy="1567180"/>
          </a:xfrm>
          <a:custGeom>
            <a:avLst/>
            <a:gdLst>
              <a:gd name="connisteX0" fmla="*/ 874395 w 874395"/>
              <a:gd name="connsiteY0" fmla="*/ 1264285 h 1264285"/>
              <a:gd name="connisteX1" fmla="*/ 706120 w 874395"/>
              <a:gd name="connsiteY1" fmla="*/ 263525 h 1264285"/>
              <a:gd name="connisteX2" fmla="*/ 0 w 874395"/>
              <a:gd name="connsiteY2" fmla="*/ 0 h 1264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74395" h="1264285">
                <a:moveTo>
                  <a:pt x="874395" y="1264285"/>
                </a:moveTo>
                <a:cubicBezTo>
                  <a:pt x="854710" y="1069340"/>
                  <a:pt x="880745" y="516255"/>
                  <a:pt x="706120" y="263525"/>
                </a:cubicBezTo>
                <a:cubicBezTo>
                  <a:pt x="531495" y="10795"/>
                  <a:pt x="137795" y="32385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61" y="368219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761" y="934250"/>
            <a:ext cx="10909955" cy="562680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例题：</a:t>
            </a:r>
            <a:r>
              <a:rPr lang="en-US" altLang="zh-CN" sz="3600" dirty="0"/>
              <a:t>poj3974</a:t>
            </a:r>
          </a:p>
          <a:p>
            <a:pPr algn="l"/>
            <a:r>
              <a:rPr lang="zh-CN" altLang="en-US" sz="3600" dirty="0"/>
              <a:t>题意：给你一个字符串，让你求出它的最长回文子串（回文串定义：正着读反着读都一样，比如</a:t>
            </a:r>
            <a:r>
              <a:rPr lang="en-US" altLang="zh-CN" sz="3600" dirty="0" err="1"/>
              <a:t>zzynbbnyzz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algn="l"/>
            <a:r>
              <a:rPr lang="zh-CN" altLang="en-US" sz="3600" dirty="0"/>
              <a:t>朴素做法（</a:t>
            </a:r>
            <a:r>
              <a:rPr lang="en-US" altLang="zh-CN" sz="3600" dirty="0"/>
              <a:t>n^3)</a:t>
            </a:r>
            <a:r>
              <a:rPr lang="zh-CN" altLang="en-US" sz="3600" dirty="0"/>
              <a:t>：用 </a:t>
            </a:r>
            <a:r>
              <a:rPr lang="en-US" altLang="zh-CN" sz="3600" dirty="0"/>
              <a:t>n^2 </a:t>
            </a:r>
            <a:r>
              <a:rPr lang="zh-CN" altLang="en-US" sz="3600" dirty="0"/>
              <a:t>来枚举子串的左右端点，然后再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/>
              <a:t>n</a:t>
            </a:r>
            <a:r>
              <a:rPr lang="zh-CN" altLang="en-US" sz="3600" dirty="0"/>
              <a:t>）判断这个子串是不是回文串，复杂度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/>
              <a:t>n^3)</a:t>
            </a:r>
          </a:p>
          <a:p>
            <a:pPr algn="l"/>
            <a:r>
              <a:rPr lang="zh-CN" altLang="en-US" sz="3600" dirty="0"/>
              <a:t>朴素做法（</a:t>
            </a:r>
            <a:r>
              <a:rPr lang="en-US" altLang="zh-CN" sz="3600" dirty="0"/>
              <a:t>n^2)</a:t>
            </a:r>
            <a:r>
              <a:rPr lang="zh-CN" altLang="en-US" sz="3600" dirty="0"/>
              <a:t>：用</a:t>
            </a:r>
            <a:r>
              <a:rPr lang="en-US" altLang="zh-CN" sz="3600" dirty="0"/>
              <a:t>O(n)</a:t>
            </a:r>
            <a:r>
              <a:rPr lang="zh-CN" altLang="en-US" sz="3600" dirty="0"/>
              <a:t>的复杂度来枚举回文子串的中间位置，然后再用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/>
              <a:t>n</a:t>
            </a:r>
            <a:r>
              <a:rPr lang="zh-CN" altLang="en-US" sz="3600" dirty="0"/>
              <a:t>）向两边扩展。</a:t>
            </a:r>
            <a:endParaRPr lang="en-US" altLang="zh-CN" sz="3600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93429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7662-5F6D-4AF2-ACBE-69438DFB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题目链接：</a:t>
            </a:r>
            <a:r>
              <a:rPr lang="en-US" altLang="zh-CN" b="1" dirty="0"/>
              <a:t>https://vjudge.net/contest/352199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C9C4-984C-4A5C-91F1-1B45EECC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密码：</a:t>
            </a:r>
            <a:r>
              <a:rPr lang="en-US" altLang="zh-CN" sz="5400" b="1" dirty="0" err="1"/>
              <a:t>zzynb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71566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61" y="368219"/>
            <a:ext cx="2020478" cy="659303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761" y="934250"/>
            <a:ext cx="10909955" cy="562680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但是！！！我们可以用哈希来做。</a:t>
            </a:r>
            <a:endParaRPr lang="en-US" altLang="zh-CN" sz="3600" dirty="0"/>
          </a:p>
          <a:p>
            <a:pPr algn="l"/>
            <a:r>
              <a:rPr lang="zh-CN" altLang="en-US" sz="3600" dirty="0"/>
              <a:t>我们预先处理出正着的哈希还有反着的哈希（也就是字符串的反串的哈希）。</a:t>
            </a:r>
            <a:endParaRPr lang="en-US" altLang="zh-CN" sz="3600" dirty="0"/>
          </a:p>
          <a:p>
            <a:pPr algn="l"/>
            <a:r>
              <a:rPr lang="zh-CN" altLang="en-US" sz="3600" dirty="0"/>
              <a:t>二分最长回文子串的长度（一个</a:t>
            </a:r>
            <a:r>
              <a:rPr lang="en-US" altLang="zh-CN" sz="3600" dirty="0"/>
              <a:t>log</a:t>
            </a:r>
            <a:r>
              <a:rPr lang="zh-CN" altLang="en-US" sz="3600" dirty="0"/>
              <a:t>），然后枚举子串的起始点（因为已经二分了长度，所以枚举左端点也就知道了右端点，复杂度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/>
              <a:t>n</a:t>
            </a:r>
            <a:r>
              <a:rPr lang="zh-CN" altLang="en-US" sz="3600" dirty="0"/>
              <a:t>）），然后直接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）判断这个子串的正向哈希和反向哈希是否相同即可总复杂度</a:t>
            </a:r>
            <a:r>
              <a:rPr lang="en-US" altLang="zh-CN" sz="3600" dirty="0"/>
              <a:t>O</a:t>
            </a:r>
            <a:r>
              <a:rPr lang="zh-CN" altLang="en-US" sz="3600" dirty="0"/>
              <a:t>（</a:t>
            </a:r>
            <a:r>
              <a:rPr lang="en-US" altLang="zh-CN" sz="3600" dirty="0" err="1"/>
              <a:t>nlog</a:t>
            </a:r>
            <a:r>
              <a:rPr lang="zh-CN" altLang="en-US" sz="3600" dirty="0"/>
              <a:t>）。</a:t>
            </a:r>
            <a:endParaRPr lang="en-US" altLang="zh-CN" sz="3600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13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C0CB1-2A95-4FAE-9475-6C038DF8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75"/>
            <a:ext cx="5564957" cy="39535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8C2EA6-BA93-469B-8433-115412F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8227"/>
            <a:ext cx="9144000" cy="341957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那么还有没有更优秀的时间复杂度，来解决最长回文子串这个问题呢？？？</a:t>
            </a:r>
            <a:endParaRPr lang="en-US" altLang="zh-CN" sz="3200" dirty="0"/>
          </a:p>
          <a:p>
            <a:pPr algn="l"/>
            <a:r>
              <a:rPr lang="zh-CN" altLang="en-US" sz="3200" dirty="0"/>
              <a:t>肯定有！！！ 马拉车啊！！！！</a:t>
            </a:r>
          </a:p>
        </p:txBody>
      </p:sp>
    </p:spTree>
    <p:extLst>
      <p:ext uri="{BB962C8B-B14F-4D97-AF65-F5344CB8AC3E}">
        <p14:creationId xmlns:p14="http://schemas.microsoft.com/office/powerpoint/2010/main" val="72308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4834</Words>
  <Application>Microsoft Office PowerPoint</Application>
  <PresentationFormat>宽屏</PresentationFormat>
  <Paragraphs>738</Paragraphs>
  <Slides>70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4" baseType="lpstr">
      <vt:lpstr>等线</vt:lpstr>
      <vt:lpstr>等线 Light</vt:lpstr>
      <vt:lpstr>Arial</vt:lpstr>
      <vt:lpstr>Office 主题​​</vt:lpstr>
      <vt:lpstr> Day7 字符串专题</vt:lpstr>
      <vt:lpstr>目录</vt:lpstr>
      <vt:lpstr>哈希</vt:lpstr>
      <vt:lpstr>哈希</vt:lpstr>
      <vt:lpstr>哈希</vt:lpstr>
      <vt:lpstr>哈希</vt:lpstr>
      <vt:lpstr>哈希</vt:lpstr>
      <vt:lpstr>哈希</vt:lpstr>
      <vt:lpstr>PowerPoint 演示文稿</vt:lpstr>
      <vt:lpstr>PowerPoint 演示文稿</vt:lpstr>
      <vt:lpstr>马拉车</vt:lpstr>
      <vt:lpstr>马拉车</vt:lpstr>
      <vt:lpstr>马拉车</vt:lpstr>
      <vt:lpstr>马拉车</vt:lpstr>
      <vt:lpstr>马拉车</vt:lpstr>
      <vt:lpstr>马拉车</vt:lpstr>
      <vt:lpstr>马拉车</vt:lpstr>
      <vt:lpstr>单模式字符串匹配（KMP）</vt:lpstr>
      <vt:lpstr>暴力匹配</vt:lpstr>
      <vt:lpstr>哈希匹配</vt:lpstr>
      <vt:lpstr>我们有一个O(N+M)的优秀做法——KMP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KMP</vt:lpstr>
      <vt:lpstr>字典树</vt:lpstr>
      <vt:lpstr>KMP</vt:lpstr>
      <vt:lpstr>字典树</vt:lpstr>
      <vt:lpstr>字典树</vt:lpstr>
      <vt:lpstr>字典树</vt:lpstr>
      <vt:lpstr>字典树</vt:lpstr>
      <vt:lpstr>字典树</vt:lpstr>
      <vt:lpstr>字典树</vt:lpstr>
      <vt:lpstr>字典树</vt:lpstr>
      <vt:lpstr>字典树</vt:lpstr>
      <vt:lpstr>AC自动机（多模式匹配）</vt:lpstr>
      <vt:lpstr>AC自动机（多模式匹配）</vt:lpstr>
      <vt:lpstr>AC自动机（多模式匹配）</vt:lpstr>
      <vt:lpstr>AC自动机（多模式匹配）</vt:lpstr>
      <vt:lpstr>AC自动机（多模式匹配）</vt:lpstr>
      <vt:lpstr>AC自动机（多模式匹配）</vt:lpstr>
      <vt:lpstr>AC自动机（多模式匹配）</vt:lpstr>
      <vt:lpstr>AC自动机（多模式匹配）</vt:lpstr>
      <vt:lpstr>AC自动机（多模式匹配）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题目链接：https://vjudge.net/contest/352199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Day6 字符串专题</dc:title>
  <dc:creator>黎 伟煊</dc:creator>
  <cp:lastModifiedBy>黎 伟煊</cp:lastModifiedBy>
  <cp:revision>51</cp:revision>
  <dcterms:created xsi:type="dcterms:W3CDTF">2020-01-07T14:23:45Z</dcterms:created>
  <dcterms:modified xsi:type="dcterms:W3CDTF">2020-01-15T15:35:56Z</dcterms:modified>
</cp:coreProperties>
</file>