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1" r:id="rId4"/>
    <p:sldId id="26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3" r:id="rId15"/>
    <p:sldId id="404" r:id="rId16"/>
    <p:sldId id="405" r:id="rId17"/>
    <p:sldId id="406" r:id="rId18"/>
    <p:sldId id="407" r:id="rId19"/>
    <p:sldId id="408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3" r:id="rId33"/>
    <p:sldId id="429" r:id="rId34"/>
    <p:sldId id="422" r:id="rId35"/>
    <p:sldId id="425" r:id="rId36"/>
    <p:sldId id="426" r:id="rId37"/>
    <p:sldId id="430" r:id="rId38"/>
    <p:sldId id="431" r:id="rId39"/>
    <p:sldId id="432" r:id="rId40"/>
    <p:sldId id="433" r:id="rId41"/>
    <p:sldId id="427" r:id="rId42"/>
    <p:sldId id="428" r:id="rId43"/>
    <p:sldId id="434" r:id="rId44"/>
    <p:sldId id="435" r:id="rId45"/>
    <p:sldId id="436" r:id="rId46"/>
    <p:sldId id="437" r:id="rId47"/>
    <p:sldId id="439" r:id="rId48"/>
    <p:sldId id="440" r:id="rId49"/>
    <p:sldId id="441" r:id="rId50"/>
    <p:sldId id="442" r:id="rId51"/>
    <p:sldId id="443" r:id="rId52"/>
    <p:sldId id="444" r:id="rId53"/>
    <p:sldId id="262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单调栈，很实用的一种数据结构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>
            <a:off x="695515" y="740160"/>
            <a:ext cx="11498604" cy="29671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76" tIns="44688" rIns="89376" bIns="4468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65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3" y="260648"/>
            <a:ext cx="547381" cy="509181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76" tIns="44688" rIns="89376" bIns="4468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65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9744405" y="6117299"/>
            <a:ext cx="1033515" cy="30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2117" y="3512"/>
            <a:ext cx="12194117" cy="685309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2117" y="3512"/>
            <a:ext cx="12194117" cy="686011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7005290" y="1448276"/>
            <a:ext cx="528320" cy="552450"/>
          </a:xfrm>
          <a:prstGeom prst="rect">
            <a:avLst/>
          </a:prstGeom>
          <a:effectLst/>
        </p:spPr>
        <p:txBody>
          <a:bodyPr wrap="none" lIns="84746" tIns="42373" rIns="84746" bIns="42373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r>
              <a:rPr lang="en-US" altLang="zh-CN" sz="2535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535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60096" y="1473727"/>
            <a:ext cx="526353" cy="501408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746" tIns="42373" rIns="84746" bIns="42373" rtlCol="0" anchor="ctr"/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05290" y="2352351"/>
            <a:ext cx="528320" cy="552450"/>
          </a:xfrm>
          <a:prstGeom prst="rect">
            <a:avLst/>
          </a:prstGeom>
          <a:effectLst/>
        </p:spPr>
        <p:txBody>
          <a:bodyPr wrap="none" lIns="84746" tIns="42373" rIns="84746" bIns="42373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r>
              <a:rPr lang="en-US" altLang="zh-CN" sz="2535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535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60096" y="2377167"/>
            <a:ext cx="526353" cy="501408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746" tIns="42373" rIns="84746" bIns="42373" rtlCol="0" anchor="ctr"/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05290" y="3244994"/>
            <a:ext cx="528320" cy="552450"/>
          </a:xfrm>
          <a:prstGeom prst="rect">
            <a:avLst/>
          </a:prstGeom>
          <a:effectLst/>
        </p:spPr>
        <p:txBody>
          <a:bodyPr wrap="none" lIns="84746" tIns="42373" rIns="84746" bIns="42373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 </a:t>
            </a:r>
            <a:endParaRPr lang="en-US" altLang="zh-CN" sz="2535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60096" y="3280607"/>
            <a:ext cx="526353" cy="501408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746" tIns="42373" rIns="84746" bIns="42373" rtlCol="0" anchor="ctr"/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86875" y="4169332"/>
            <a:ext cx="528320" cy="552450"/>
          </a:xfrm>
          <a:prstGeom prst="rect">
            <a:avLst/>
          </a:prstGeom>
          <a:effectLst/>
        </p:spPr>
        <p:txBody>
          <a:bodyPr wrap="none" lIns="84746" tIns="42373" rIns="84746" bIns="42373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r>
              <a:rPr lang="en-US" altLang="zh-CN" sz="2535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535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0096" y="4220184"/>
            <a:ext cx="526353" cy="501408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746" tIns="42373" rIns="84746" bIns="42373" rtlCol="0" anchor="ctr"/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TextBox 148"/>
          <p:cNvSpPr txBox="1"/>
          <p:nvPr/>
        </p:nvSpPr>
        <p:spPr>
          <a:xfrm>
            <a:off x="2204751" y="2047051"/>
            <a:ext cx="2348041" cy="1080770"/>
          </a:xfrm>
          <a:prstGeom prst="rect">
            <a:avLst/>
          </a:prstGeom>
          <a:noFill/>
        </p:spPr>
        <p:txBody>
          <a:bodyPr vert="horz" wrap="square" lIns="84746" tIns="42373" rIns="84746" bIns="423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Day 2</a:t>
            </a:r>
            <a:endParaRPr lang="en-US" altLang="zh-CN" sz="5400" b="1" cap="all" spc="209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148"/>
          <p:cNvSpPr txBox="1"/>
          <p:nvPr/>
        </p:nvSpPr>
        <p:spPr>
          <a:xfrm>
            <a:off x="3002311" y="3128138"/>
            <a:ext cx="3173885" cy="822325"/>
          </a:xfrm>
          <a:prstGeom prst="rect">
            <a:avLst/>
          </a:prstGeom>
          <a:noFill/>
        </p:spPr>
        <p:txBody>
          <a:bodyPr vert="horz" wrap="square" lIns="84746" tIns="42373" rIns="84746" bIns="423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by zbs</a:t>
            </a:r>
            <a:endParaRPr lang="en-US" altLang="zh-CN" sz="4000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3215520" y="5278185"/>
            <a:ext cx="2301240" cy="31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部门：</a:t>
            </a:r>
            <a:r>
              <a:rPr lang="en-US" altLang="zh-CN" sz="14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   </a:t>
            </a:r>
            <a:r>
              <a:rPr lang="zh-CN" altLang="en-US" sz="14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4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4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8992868" y="5278185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7" name="椭圆 76"/>
          <p:cNvSpPr/>
          <p:nvPr/>
        </p:nvSpPr>
        <p:spPr>
          <a:xfrm>
            <a:off x="-8216428" y="4666892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8" name="椭圆 77"/>
          <p:cNvSpPr/>
          <p:nvPr/>
        </p:nvSpPr>
        <p:spPr>
          <a:xfrm>
            <a:off x="-10817071" y="4858913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9" name="椭圆 78"/>
          <p:cNvSpPr/>
          <p:nvPr/>
        </p:nvSpPr>
        <p:spPr>
          <a:xfrm>
            <a:off x="-4669760" y="6021288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715885" y="1509395"/>
            <a:ext cx="2324735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数组 </a:t>
            </a: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&amp; </a:t>
            </a:r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链表</a:t>
            </a:r>
            <a:endParaRPr lang="zh-CN" altLang="en-US" sz="2535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15885" y="2387600"/>
            <a:ext cx="2324735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栈 </a:t>
            </a: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&amp; </a:t>
            </a:r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队列</a:t>
            </a:r>
            <a:endParaRPr lang="zh-CN" altLang="en-US" sz="2535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15885" y="3295650"/>
            <a:ext cx="2558415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树 </a:t>
            </a: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&amp; </a:t>
            </a:r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堆</a:t>
            </a:r>
            <a:endParaRPr lang="zh-CN" altLang="en-US" sz="2535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15885" y="4220210"/>
            <a:ext cx="2685415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哈希表</a:t>
            </a:r>
            <a:endParaRPr lang="zh-CN" altLang="en-US" sz="2535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74810" y="5049442"/>
            <a:ext cx="528320" cy="552450"/>
          </a:xfrm>
          <a:prstGeom prst="rect">
            <a:avLst/>
          </a:prstGeom>
          <a:effectLst/>
        </p:spPr>
        <p:txBody>
          <a:bodyPr wrap="none" lIns="84746" tIns="42373" rIns="84746" bIns="42373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r>
              <a:rPr lang="en-US" altLang="zh-CN" sz="2535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535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15885" y="5090160"/>
            <a:ext cx="2685415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并查集</a:t>
            </a:r>
            <a:endParaRPr lang="en-US" altLang="zh-CN" sz="2535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9600" y="5055235"/>
            <a:ext cx="526415" cy="531495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746" tIns="42373" rIns="84746" bIns="42373" rtlCol="0" anchor="ctr"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/>
      <p:bldP spid="44" grpId="0"/>
      <p:bldP spid="4" grpId="0"/>
      <p:bldP spid="5" grpId="0"/>
      <p:bldP spid="6" grpId="0"/>
      <p:bldP spid="7" grpId="0"/>
      <p:bldP spid="9" grpId="0" bldLvl="0" animBg="1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2951480" y="6014085"/>
            <a:ext cx="607695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365" y="909955"/>
            <a:ext cx="97174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栈：只在栈顶一端操作，元素后入先出（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LIFO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队列：队尾插入，队首删除，先进先出（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FIFO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396365" y="2718435"/>
            <a:ext cx="3636010" cy="3031490"/>
            <a:chOff x="2199" y="4881"/>
            <a:chExt cx="5726" cy="4774"/>
          </a:xfrm>
        </p:grpSpPr>
        <p:grpSp>
          <p:nvGrpSpPr>
            <p:cNvPr id="33" name="组合 32"/>
            <p:cNvGrpSpPr/>
            <p:nvPr/>
          </p:nvGrpSpPr>
          <p:grpSpPr>
            <a:xfrm>
              <a:off x="3221" y="6263"/>
              <a:ext cx="3507" cy="3392"/>
              <a:chOff x="3221" y="6671"/>
              <a:chExt cx="3507" cy="339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237" y="6671"/>
                <a:ext cx="3491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E3</a:t>
                </a:r>
                <a:endParaRPr lang="en-US" altLang="zh-CN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237" y="7527"/>
                <a:ext cx="3491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E2</a:t>
                </a:r>
                <a:endParaRPr lang="en-US" altLang="zh-CN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221" y="8367"/>
                <a:ext cx="3491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E1</a:t>
                </a:r>
                <a:endParaRPr lang="en-US" altLang="zh-CN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21" y="9215"/>
                <a:ext cx="3491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E0</a:t>
                </a:r>
                <a:endParaRPr lang="en-US" altLang="zh-CN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99" y="4881"/>
              <a:ext cx="5726" cy="1030"/>
              <a:chOff x="2199" y="4881"/>
              <a:chExt cx="5726" cy="1030"/>
            </a:xfrm>
          </p:grpSpPr>
          <p:sp>
            <p:nvSpPr>
              <p:cNvPr id="35" name="上箭头 34"/>
              <p:cNvSpPr/>
              <p:nvPr/>
            </p:nvSpPr>
            <p:spPr>
              <a:xfrm rot="2220000">
                <a:off x="5875" y="4889"/>
                <a:ext cx="379" cy="10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上箭头 35"/>
              <p:cNvSpPr/>
              <p:nvPr/>
            </p:nvSpPr>
            <p:spPr>
              <a:xfrm rot="8580000">
                <a:off x="3824" y="4881"/>
                <a:ext cx="379" cy="10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Title 1"/>
              <p:cNvSpPr txBox="1"/>
              <p:nvPr/>
            </p:nvSpPr>
            <p:spPr>
              <a:xfrm>
                <a:off x="6571" y="5015"/>
                <a:ext cx="1355" cy="797"/>
              </a:xfrm>
              <a:prstGeom prst="rect">
                <a:avLst/>
              </a:prstGeom>
            </p:spPr>
            <p:txBody>
              <a:bodyPr lIns="0" rIns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3000" b="0" kern="1200">
                    <a:solidFill>
                      <a:schemeClr val="accent1"/>
                    </a:solidFill>
                    <a:latin typeface="U.S. 101" pitchFamily="2" charset="0"/>
                    <a:ea typeface="Roboto" pitchFamily="2" charset="0"/>
                    <a:cs typeface="Open Sans Light" panose="020B0306030504020204" pitchFamily="34" charset="0"/>
                  </a:defRPr>
                </a:lvl1pPr>
              </a:lstStyle>
              <a:p>
                <a:pPr algn="l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pop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" name="Title 1"/>
              <p:cNvSpPr txBox="1"/>
              <p:nvPr/>
            </p:nvSpPr>
            <p:spPr>
              <a:xfrm>
                <a:off x="2199" y="4990"/>
                <a:ext cx="1355" cy="822"/>
              </a:xfrm>
              <a:prstGeom prst="rect">
                <a:avLst/>
              </a:prstGeom>
            </p:spPr>
            <p:txBody>
              <a:bodyPr lIns="0" rIns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3000" b="0" kern="1200">
                    <a:solidFill>
                      <a:schemeClr val="accent1"/>
                    </a:solidFill>
                    <a:latin typeface="U.S. 101" pitchFamily="2" charset="0"/>
                    <a:ea typeface="Roboto" pitchFamily="2" charset="0"/>
                    <a:cs typeface="Open Sans Light" panose="020B0306030504020204" pitchFamily="34" charset="0"/>
                  </a:defRPr>
                </a:lvl1pPr>
              </a:lstStyle>
              <a:p>
                <a:pPr algn="l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push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42" name="Title 1"/>
          <p:cNvSpPr txBox="1"/>
          <p:nvPr/>
        </p:nvSpPr>
        <p:spPr>
          <a:xfrm>
            <a:off x="878205" y="3596005"/>
            <a:ext cx="868045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栈顶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栈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队列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097270" y="4672965"/>
            <a:ext cx="4053840" cy="538480"/>
            <a:chOff x="4125" y="6960"/>
            <a:chExt cx="6384" cy="848"/>
          </a:xfrm>
        </p:grpSpPr>
        <p:sp>
          <p:nvSpPr>
            <p:cNvPr id="46" name="矩形 45"/>
            <p:cNvSpPr/>
            <p:nvPr/>
          </p:nvSpPr>
          <p:spPr>
            <a:xfrm>
              <a:off x="4125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E0</a:t>
              </a:r>
              <a:endParaRPr lang="en-US" altLang="zh-CN"/>
            </a:p>
          </p:txBody>
        </p:sp>
        <p:sp>
          <p:nvSpPr>
            <p:cNvPr id="47" name="矩形 46"/>
            <p:cNvSpPr/>
            <p:nvPr/>
          </p:nvSpPr>
          <p:spPr>
            <a:xfrm>
              <a:off x="5721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E1</a:t>
              </a:r>
              <a:endParaRPr lang="en-US" altLang="zh-CN"/>
            </a:p>
          </p:txBody>
        </p:sp>
        <p:sp>
          <p:nvSpPr>
            <p:cNvPr id="48" name="矩形 47"/>
            <p:cNvSpPr/>
            <p:nvPr/>
          </p:nvSpPr>
          <p:spPr>
            <a:xfrm>
              <a:off x="7317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E2</a:t>
              </a:r>
              <a:endParaRPr lang="en-US" altLang="zh-CN"/>
            </a:p>
          </p:txBody>
        </p:sp>
        <p:sp>
          <p:nvSpPr>
            <p:cNvPr id="49" name="矩形 48"/>
            <p:cNvSpPr/>
            <p:nvPr/>
          </p:nvSpPr>
          <p:spPr>
            <a:xfrm>
              <a:off x="8913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E3</a:t>
              </a:r>
              <a:endParaRPr lang="en-US" altLang="zh-CN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160645" y="3835400"/>
            <a:ext cx="6191885" cy="648970"/>
            <a:chOff x="8127" y="5848"/>
            <a:chExt cx="9751" cy="1022"/>
          </a:xfrm>
        </p:grpSpPr>
        <p:sp>
          <p:nvSpPr>
            <p:cNvPr id="50" name="上箭头 49"/>
            <p:cNvSpPr/>
            <p:nvPr/>
          </p:nvSpPr>
          <p:spPr>
            <a:xfrm rot="12900000">
              <a:off x="15886" y="5848"/>
              <a:ext cx="379" cy="10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上箭头 50"/>
            <p:cNvSpPr/>
            <p:nvPr/>
          </p:nvSpPr>
          <p:spPr>
            <a:xfrm rot="18780000">
              <a:off x="9411" y="5848"/>
              <a:ext cx="379" cy="10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Title 1"/>
            <p:cNvSpPr txBox="1"/>
            <p:nvPr/>
          </p:nvSpPr>
          <p:spPr>
            <a:xfrm>
              <a:off x="8127" y="5961"/>
              <a:ext cx="1355" cy="79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pop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Title 1"/>
            <p:cNvSpPr txBox="1"/>
            <p:nvPr/>
          </p:nvSpPr>
          <p:spPr>
            <a:xfrm>
              <a:off x="16524" y="5872"/>
              <a:ext cx="1355" cy="822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push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5" name="Title 1"/>
          <p:cNvSpPr txBox="1"/>
          <p:nvPr/>
        </p:nvSpPr>
        <p:spPr>
          <a:xfrm>
            <a:off x="6246495" y="5339080"/>
            <a:ext cx="868045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队首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itle 1"/>
          <p:cNvSpPr txBox="1"/>
          <p:nvPr/>
        </p:nvSpPr>
        <p:spPr>
          <a:xfrm>
            <a:off x="9359265" y="5339080"/>
            <a:ext cx="868045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队尾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itle 1"/>
          <p:cNvSpPr txBox="1"/>
          <p:nvPr/>
        </p:nvSpPr>
        <p:spPr>
          <a:xfrm>
            <a:off x="7735570" y="6014085"/>
            <a:ext cx="868045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队列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栈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队列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1384300"/>
            <a:ext cx="11121390" cy="477075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栈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队列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125" y="1049020"/>
            <a:ext cx="7502525" cy="5423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2020" y="1877060"/>
            <a:ext cx="20199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stack</a:t>
            </a:r>
            <a:endParaRPr lang="en-US" altLang="zh-CN" sz="4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&amp;</a:t>
            </a:r>
            <a:endParaRPr lang="en-US" altLang="zh-CN" sz="4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queue</a:t>
            </a:r>
            <a:endParaRPr lang="en-US" altLang="zh-CN" sz="4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5445760" y="2439035"/>
            <a:ext cx="3084830" cy="636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树 </a:t>
            </a:r>
            <a:r>
              <a:rPr lang="en-US" altLang="zh-CN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&amp; </a:t>
            </a:r>
            <a:r>
              <a:rPr lang="zh-CN" altLang="en-US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堆</a:t>
            </a:r>
            <a:r>
              <a:rPr lang="en-US" altLang="zh-CN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endParaRPr lang="en-US" altLang="zh-CN" sz="4135" b="1" dirty="0">
              <a:solidFill>
                <a:srgbClr val="77A9D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087661" y="1851104"/>
            <a:ext cx="2082915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746" tIns="42373" rIns="84746" bIns="423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28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28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6950" y="1247140"/>
            <a:ext cx="1163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树：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18540" y="1586865"/>
            <a:ext cx="4239260" cy="4453255"/>
            <a:chOff x="2676" y="2330"/>
            <a:chExt cx="6676" cy="7013"/>
          </a:xfrm>
        </p:grpSpPr>
        <p:sp>
          <p:nvSpPr>
            <p:cNvPr id="2" name="椭圆 1"/>
            <p:cNvSpPr/>
            <p:nvPr/>
          </p:nvSpPr>
          <p:spPr>
            <a:xfrm>
              <a:off x="6607" y="2330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A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074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B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8153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C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75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D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273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676" y="8147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F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cxnSp>
          <p:nvCxnSpPr>
            <p:cNvPr id="9" name="直接连接符 8"/>
            <p:cNvCxnSpPr>
              <a:stCxn id="2" idx="3"/>
              <a:endCxn id="4" idx="0"/>
            </p:cNvCxnSpPr>
            <p:nvPr/>
          </p:nvCxnSpPr>
          <p:spPr>
            <a:xfrm flipH="1">
              <a:off x="5674" y="3351"/>
              <a:ext cx="1109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5"/>
              <a:endCxn id="5" idx="0"/>
            </p:cNvCxnSpPr>
            <p:nvPr/>
          </p:nvCxnSpPr>
          <p:spPr>
            <a:xfrm>
              <a:off x="7630" y="3351"/>
              <a:ext cx="1123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3"/>
              <a:endCxn id="6" idx="0"/>
            </p:cNvCxnSpPr>
            <p:nvPr/>
          </p:nvCxnSpPr>
          <p:spPr>
            <a:xfrm flipH="1">
              <a:off x="4475" y="5324"/>
              <a:ext cx="775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7" idx="0"/>
            </p:cNvCxnSpPr>
            <p:nvPr/>
          </p:nvCxnSpPr>
          <p:spPr>
            <a:xfrm>
              <a:off x="6097" y="5324"/>
              <a:ext cx="776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8" idx="0"/>
            </p:cNvCxnSpPr>
            <p:nvPr/>
          </p:nvCxnSpPr>
          <p:spPr>
            <a:xfrm flipH="1">
              <a:off x="3276" y="7197"/>
              <a:ext cx="775" cy="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364480" y="833755"/>
            <a:ext cx="6613525" cy="5694045"/>
            <a:chOff x="8280" y="1337"/>
            <a:chExt cx="10415" cy="8967"/>
          </a:xfrm>
        </p:grpSpPr>
        <p:grpSp>
          <p:nvGrpSpPr>
            <p:cNvPr id="33" name="组合 32"/>
            <p:cNvGrpSpPr/>
            <p:nvPr/>
          </p:nvGrpSpPr>
          <p:grpSpPr>
            <a:xfrm>
              <a:off x="8596" y="1627"/>
              <a:ext cx="9924" cy="8360"/>
              <a:chOff x="8596" y="1819"/>
              <a:chExt cx="9924" cy="836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8596" y="1819"/>
                <a:ext cx="9924" cy="8360"/>
                <a:chOff x="8846" y="1620"/>
                <a:chExt cx="9924" cy="8360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12582" y="1620"/>
                  <a:ext cx="203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36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root</a:t>
                  </a:r>
                  <a:endParaRPr lang="en-US" altLang="zh-CN" sz="36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0279" y="7366"/>
                  <a:ext cx="2116" cy="1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40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leaf</a:t>
                  </a:r>
                  <a:endParaRPr lang="en-US" altLang="zh-CN" sz="40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10279" y="4839"/>
                  <a:ext cx="2631" cy="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parent</a:t>
                  </a:r>
                  <a:endParaRPr lang="en-US" altLang="zh-CN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9784" y="1765"/>
                  <a:ext cx="2397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vertex</a:t>
                  </a:r>
                  <a:endParaRPr lang="en-US" altLang="zh-CN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1736" y="6386"/>
                  <a:ext cx="2032" cy="1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28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path</a:t>
                  </a:r>
                  <a:endParaRPr lang="en-US" altLang="zh-CN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1569" y="8673"/>
                  <a:ext cx="2032" cy="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size</a:t>
                  </a:r>
                  <a:endParaRPr lang="en-US" altLang="zh-CN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6294" y="8344"/>
                  <a:ext cx="2255" cy="1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28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depth</a:t>
                  </a:r>
                  <a:endParaRPr lang="en-US" altLang="zh-CN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5940" y="6314"/>
                  <a:ext cx="2830" cy="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subtree</a:t>
                  </a:r>
                  <a:endParaRPr lang="en-US" altLang="zh-CN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6604" y="3959"/>
                  <a:ext cx="1635" cy="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tree</a:t>
                  </a:r>
                  <a:endParaRPr lang="en-US" altLang="zh-CN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3670" y="4726"/>
                  <a:ext cx="2588" cy="1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44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edge</a:t>
                  </a:r>
                  <a:endParaRPr lang="en-US" altLang="zh-CN" sz="44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12791" y="3343"/>
                  <a:ext cx="3077" cy="1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28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ancestor</a:t>
                  </a:r>
                  <a:endParaRPr lang="en-US" altLang="zh-CN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8846" y="6283"/>
                  <a:ext cx="2008" cy="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child</a:t>
                  </a:r>
                  <a:endParaRPr lang="en-US" altLang="zh-CN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9370" y="3271"/>
                <a:ext cx="6437" cy="5600"/>
                <a:chOff x="9370" y="3271"/>
                <a:chExt cx="6437" cy="560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9370" y="3271"/>
                  <a:ext cx="2397" cy="1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40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node</a:t>
                  </a:r>
                  <a:endParaRPr lang="en-US" altLang="zh-CN" sz="40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13151" y="7565"/>
                  <a:ext cx="2657" cy="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en-US" altLang="zh-CN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degree</a:t>
                  </a:r>
                  <a:endParaRPr lang="en-US" altLang="zh-CN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15618" y="2679"/>
              <a:ext cx="307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descendant</a:t>
              </a:r>
              <a:endPara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280" y="8680"/>
              <a:ext cx="1863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level</a:t>
              </a:r>
              <a:endPara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518" y="9288"/>
              <a:ext cx="22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height</a:t>
              </a:r>
              <a:endPara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930" y="1337"/>
              <a:ext cx="179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forest</a:t>
              </a:r>
              <a:endPara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16280" y="1170940"/>
            <a:ext cx="2513965" cy="2538730"/>
            <a:chOff x="2676" y="2330"/>
            <a:chExt cx="6676" cy="7013"/>
          </a:xfrm>
        </p:grpSpPr>
        <p:sp>
          <p:nvSpPr>
            <p:cNvPr id="2" name="椭圆 1"/>
            <p:cNvSpPr/>
            <p:nvPr/>
          </p:nvSpPr>
          <p:spPr>
            <a:xfrm>
              <a:off x="6607" y="2330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A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074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B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8153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C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75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D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273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676" y="8147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F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cxnSp>
          <p:nvCxnSpPr>
            <p:cNvPr id="9" name="直接连接符 8"/>
            <p:cNvCxnSpPr>
              <a:stCxn id="2" idx="3"/>
              <a:endCxn id="4" idx="0"/>
            </p:cNvCxnSpPr>
            <p:nvPr/>
          </p:nvCxnSpPr>
          <p:spPr>
            <a:xfrm flipH="1">
              <a:off x="5674" y="3351"/>
              <a:ext cx="1109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5"/>
              <a:endCxn id="5" idx="0"/>
            </p:cNvCxnSpPr>
            <p:nvPr/>
          </p:nvCxnSpPr>
          <p:spPr>
            <a:xfrm>
              <a:off x="7630" y="3351"/>
              <a:ext cx="1123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3"/>
              <a:endCxn id="6" idx="0"/>
            </p:cNvCxnSpPr>
            <p:nvPr/>
          </p:nvCxnSpPr>
          <p:spPr>
            <a:xfrm flipH="1">
              <a:off x="4475" y="5324"/>
              <a:ext cx="775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7" idx="0"/>
            </p:cNvCxnSpPr>
            <p:nvPr/>
          </p:nvCxnSpPr>
          <p:spPr>
            <a:xfrm>
              <a:off x="6097" y="5324"/>
              <a:ext cx="776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8" idx="0"/>
            </p:cNvCxnSpPr>
            <p:nvPr/>
          </p:nvCxnSpPr>
          <p:spPr>
            <a:xfrm flipH="1">
              <a:off x="3276" y="7197"/>
              <a:ext cx="775" cy="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852160" y="1792605"/>
            <a:ext cx="6197600" cy="4299585"/>
            <a:chOff x="7547" y="2774"/>
            <a:chExt cx="11806" cy="6771"/>
          </a:xfrm>
        </p:grpSpPr>
        <p:sp>
          <p:nvSpPr>
            <p:cNvPr id="3" name="文本框 2"/>
            <p:cNvSpPr txBox="1"/>
            <p:nvPr/>
          </p:nvSpPr>
          <p:spPr>
            <a:xfrm>
              <a:off x="8851" y="5038"/>
              <a:ext cx="9761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  <a:sym typeface="+mn-ea"/>
                </a:rPr>
                <a:t>完满二叉树（</a:t>
              </a:r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  <a:sym typeface="+mn-ea"/>
                </a:rPr>
                <a:t>Full Binary Tree</a:t>
              </a: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  <a:sym typeface="+mn-ea"/>
                </a:rPr>
                <a:t>）</a:t>
              </a: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（</a:t>
              </a:r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3</a:t>
              </a: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）（</a:t>
              </a:r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</a:t>
              </a: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）</a:t>
              </a:r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547" y="7366"/>
              <a:ext cx="11806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完全二叉树（</a:t>
              </a:r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Complete Binary Tree</a:t>
              </a: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）</a:t>
              </a:r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（</a:t>
              </a:r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</a:t>
              </a: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）</a:t>
              </a:r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891" y="2774"/>
              <a:ext cx="7118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  <a:sym typeface="+mn-ea"/>
                </a:rPr>
                <a:t>二叉树（</a:t>
              </a:r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  <a:sym typeface="+mn-ea"/>
                </a:rPr>
                <a:t>Binary Tree</a:t>
              </a:r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  <a:sym typeface="+mn-ea"/>
                </a:rPr>
                <a:t>）</a:t>
              </a:r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16014" y="3931920"/>
            <a:ext cx="2062461" cy="1825221"/>
            <a:chOff x="3875" y="2330"/>
            <a:chExt cx="5477" cy="5042"/>
          </a:xfrm>
        </p:grpSpPr>
        <p:sp>
          <p:nvSpPr>
            <p:cNvPr id="37" name="椭圆 36"/>
            <p:cNvSpPr/>
            <p:nvPr/>
          </p:nvSpPr>
          <p:spPr>
            <a:xfrm>
              <a:off x="6607" y="2330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A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074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B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153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C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875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D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273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cxnSp>
          <p:nvCxnSpPr>
            <p:cNvPr id="43" name="直接连接符 42"/>
            <p:cNvCxnSpPr>
              <a:stCxn id="37" idx="3"/>
              <a:endCxn id="38" idx="0"/>
            </p:cNvCxnSpPr>
            <p:nvPr/>
          </p:nvCxnSpPr>
          <p:spPr>
            <a:xfrm flipH="1">
              <a:off x="5674" y="3351"/>
              <a:ext cx="1109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7" idx="5"/>
              <a:endCxn id="39" idx="0"/>
            </p:cNvCxnSpPr>
            <p:nvPr/>
          </p:nvCxnSpPr>
          <p:spPr>
            <a:xfrm>
              <a:off x="7630" y="3351"/>
              <a:ext cx="1123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40" idx="0"/>
            </p:cNvCxnSpPr>
            <p:nvPr/>
          </p:nvCxnSpPr>
          <p:spPr>
            <a:xfrm flipH="1">
              <a:off x="4475" y="5324"/>
              <a:ext cx="775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8" idx="5"/>
              <a:endCxn id="41" idx="0"/>
            </p:cNvCxnSpPr>
            <p:nvPr/>
          </p:nvCxnSpPr>
          <p:spPr>
            <a:xfrm>
              <a:off x="6097" y="5324"/>
              <a:ext cx="776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3822719" y="1316990"/>
            <a:ext cx="2062461" cy="1825221"/>
            <a:chOff x="3875" y="2330"/>
            <a:chExt cx="5477" cy="5042"/>
          </a:xfrm>
        </p:grpSpPr>
        <p:sp>
          <p:nvSpPr>
            <p:cNvPr id="50" name="椭圆 49"/>
            <p:cNvSpPr/>
            <p:nvPr/>
          </p:nvSpPr>
          <p:spPr>
            <a:xfrm>
              <a:off x="6607" y="2330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A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074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B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8153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C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875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D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033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cxnSp>
          <p:nvCxnSpPr>
            <p:cNvPr id="55" name="直接连接符 54"/>
            <p:cNvCxnSpPr>
              <a:stCxn id="50" idx="3"/>
              <a:endCxn id="51" idx="0"/>
            </p:cNvCxnSpPr>
            <p:nvPr/>
          </p:nvCxnSpPr>
          <p:spPr>
            <a:xfrm flipH="1">
              <a:off x="5674" y="3351"/>
              <a:ext cx="1109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5"/>
              <a:endCxn id="52" idx="0"/>
            </p:cNvCxnSpPr>
            <p:nvPr/>
          </p:nvCxnSpPr>
          <p:spPr>
            <a:xfrm>
              <a:off x="7630" y="3351"/>
              <a:ext cx="1123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1" idx="3"/>
              <a:endCxn id="53" idx="0"/>
            </p:cNvCxnSpPr>
            <p:nvPr/>
          </p:nvCxnSpPr>
          <p:spPr>
            <a:xfrm flipH="1">
              <a:off x="4475" y="5324"/>
              <a:ext cx="775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2" idx="3"/>
              <a:endCxn id="54" idx="0"/>
            </p:cNvCxnSpPr>
            <p:nvPr/>
          </p:nvCxnSpPr>
          <p:spPr>
            <a:xfrm flipH="1">
              <a:off x="7633" y="5324"/>
              <a:ext cx="695" cy="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78155" y="3757295"/>
            <a:ext cx="2513330" cy="2538730"/>
            <a:chOff x="273" y="6037"/>
            <a:chExt cx="3958" cy="3998"/>
          </a:xfrm>
        </p:grpSpPr>
        <p:grpSp>
          <p:nvGrpSpPr>
            <p:cNvPr id="59" name="组合 58"/>
            <p:cNvGrpSpPr/>
            <p:nvPr/>
          </p:nvGrpSpPr>
          <p:grpSpPr>
            <a:xfrm>
              <a:off x="273" y="6037"/>
              <a:ext cx="3959" cy="3998"/>
              <a:chOff x="2676" y="2330"/>
              <a:chExt cx="6676" cy="7013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6607" y="2330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A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074" y="4303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B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8153" y="4303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C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875" y="6176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D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273" y="6176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E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76" y="8147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F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66" name="直接连接符 65"/>
              <p:cNvCxnSpPr>
                <a:stCxn id="60" idx="3"/>
                <a:endCxn id="61" idx="0"/>
              </p:cNvCxnSpPr>
              <p:nvPr/>
            </p:nvCxnSpPr>
            <p:spPr>
              <a:xfrm flipH="1">
                <a:off x="5674" y="3351"/>
                <a:ext cx="1109" cy="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60" idx="5"/>
                <a:endCxn id="62" idx="0"/>
              </p:cNvCxnSpPr>
              <p:nvPr/>
            </p:nvCxnSpPr>
            <p:spPr>
              <a:xfrm>
                <a:off x="7630" y="3351"/>
                <a:ext cx="1123" cy="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61" idx="3"/>
                <a:endCxn id="63" idx="0"/>
              </p:cNvCxnSpPr>
              <p:nvPr/>
            </p:nvCxnSpPr>
            <p:spPr>
              <a:xfrm flipH="1">
                <a:off x="4475" y="5324"/>
                <a:ext cx="775" cy="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1" idx="5"/>
                <a:endCxn id="64" idx="0"/>
              </p:cNvCxnSpPr>
              <p:nvPr/>
            </p:nvCxnSpPr>
            <p:spPr>
              <a:xfrm>
                <a:off x="6097" y="5324"/>
                <a:ext cx="776" cy="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3" idx="3"/>
                <a:endCxn id="65" idx="0"/>
              </p:cNvCxnSpPr>
              <p:nvPr/>
            </p:nvCxnSpPr>
            <p:spPr>
              <a:xfrm flipH="1">
                <a:off x="3276" y="7197"/>
                <a:ext cx="775" cy="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椭圆 70"/>
            <p:cNvSpPr/>
            <p:nvPr/>
          </p:nvSpPr>
          <p:spPr>
            <a:xfrm>
              <a:off x="1695" y="9353"/>
              <a:ext cx="711" cy="682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G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cxnSp>
          <p:nvCxnSpPr>
            <p:cNvPr id="72" name="直接连接符 71"/>
            <p:cNvCxnSpPr>
              <a:stCxn id="63" idx="5"/>
              <a:endCxn id="71" idx="0"/>
            </p:cNvCxnSpPr>
            <p:nvPr/>
          </p:nvCxnSpPr>
          <p:spPr>
            <a:xfrm>
              <a:off x="1591" y="8812"/>
              <a:ext cx="460" cy="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itle 1"/>
          <p:cNvSpPr txBox="1"/>
          <p:nvPr/>
        </p:nvSpPr>
        <p:spPr>
          <a:xfrm>
            <a:off x="2058670" y="3142615"/>
            <a:ext cx="788035" cy="50546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itle 1"/>
          <p:cNvSpPr txBox="1"/>
          <p:nvPr/>
        </p:nvSpPr>
        <p:spPr>
          <a:xfrm>
            <a:off x="4315460" y="3140075"/>
            <a:ext cx="788035" cy="50546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itle 1"/>
          <p:cNvSpPr txBox="1"/>
          <p:nvPr/>
        </p:nvSpPr>
        <p:spPr>
          <a:xfrm>
            <a:off x="1978660" y="5833110"/>
            <a:ext cx="788035" cy="50546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Title 1"/>
          <p:cNvSpPr txBox="1"/>
          <p:nvPr/>
        </p:nvSpPr>
        <p:spPr>
          <a:xfrm>
            <a:off x="4332605" y="5826760"/>
            <a:ext cx="788035" cy="50546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3635" y="1646555"/>
            <a:ext cx="52177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使用数组存储完全二叉树：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令根结点下标为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记父结点下标为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i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则其左孩子下标为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 * i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右孩子下标为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 * i + 1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288020" y="201676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314565" y="326961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269730" y="326961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553200" y="445897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075930" y="445897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46" name="直接连接符 45"/>
          <p:cNvCxnSpPr>
            <a:stCxn id="40" idx="3"/>
            <a:endCxn id="41" idx="0"/>
          </p:cNvCxnSpPr>
          <p:nvPr/>
        </p:nvCxnSpPr>
        <p:spPr>
          <a:xfrm flipH="1">
            <a:off x="7695565" y="2665095"/>
            <a:ext cx="704215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0" idx="5"/>
            <a:endCxn id="42" idx="0"/>
          </p:cNvCxnSpPr>
          <p:nvPr/>
        </p:nvCxnSpPr>
        <p:spPr>
          <a:xfrm>
            <a:off x="8937625" y="2665095"/>
            <a:ext cx="713105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3"/>
            <a:endCxn id="43" idx="0"/>
          </p:cNvCxnSpPr>
          <p:nvPr/>
        </p:nvCxnSpPr>
        <p:spPr>
          <a:xfrm flipH="1">
            <a:off x="6934200" y="3917950"/>
            <a:ext cx="492125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5"/>
            <a:endCxn id="44" idx="0"/>
          </p:cNvCxnSpPr>
          <p:nvPr/>
        </p:nvCxnSpPr>
        <p:spPr>
          <a:xfrm>
            <a:off x="7964170" y="3917950"/>
            <a:ext cx="492760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3635" y="1096645"/>
            <a:ext cx="52177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通用存储方式：邻接表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vector&lt;int&gt; G[maxn];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553200" y="2016760"/>
            <a:ext cx="3477895" cy="3201670"/>
            <a:chOff x="3875" y="2330"/>
            <a:chExt cx="5477" cy="5042"/>
          </a:xfrm>
        </p:grpSpPr>
        <p:sp>
          <p:nvSpPr>
            <p:cNvPr id="40" name="椭圆 39"/>
            <p:cNvSpPr/>
            <p:nvPr/>
          </p:nvSpPr>
          <p:spPr>
            <a:xfrm>
              <a:off x="6607" y="2330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8153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3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875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273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5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cxnSp>
          <p:nvCxnSpPr>
            <p:cNvPr id="46" name="直接连接符 45"/>
            <p:cNvCxnSpPr>
              <a:stCxn id="40" idx="3"/>
              <a:endCxn id="41" idx="0"/>
            </p:cNvCxnSpPr>
            <p:nvPr/>
          </p:nvCxnSpPr>
          <p:spPr>
            <a:xfrm flipH="1">
              <a:off x="5674" y="3351"/>
              <a:ext cx="1109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0" idx="5"/>
              <a:endCxn id="42" idx="0"/>
            </p:cNvCxnSpPr>
            <p:nvPr/>
          </p:nvCxnSpPr>
          <p:spPr>
            <a:xfrm>
              <a:off x="7630" y="3351"/>
              <a:ext cx="1123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3"/>
              <a:endCxn id="43" idx="0"/>
            </p:cNvCxnSpPr>
            <p:nvPr/>
          </p:nvCxnSpPr>
          <p:spPr>
            <a:xfrm flipH="1">
              <a:off x="4475" y="5324"/>
              <a:ext cx="775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1" idx="5"/>
              <a:endCxn id="44" idx="0"/>
            </p:cNvCxnSpPr>
            <p:nvPr/>
          </p:nvCxnSpPr>
          <p:spPr>
            <a:xfrm>
              <a:off x="6097" y="5324"/>
              <a:ext cx="776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509395" y="2867660"/>
            <a:ext cx="3964305" cy="3473450"/>
            <a:chOff x="2377" y="4516"/>
            <a:chExt cx="6243" cy="5470"/>
          </a:xfrm>
        </p:grpSpPr>
        <p:grpSp>
          <p:nvGrpSpPr>
            <p:cNvPr id="22" name="组合 21"/>
            <p:cNvGrpSpPr/>
            <p:nvPr/>
          </p:nvGrpSpPr>
          <p:grpSpPr>
            <a:xfrm>
              <a:off x="2377" y="4516"/>
              <a:ext cx="4472" cy="5470"/>
              <a:chOff x="1801" y="4636"/>
              <a:chExt cx="4472" cy="547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801" y="4636"/>
                <a:ext cx="948" cy="5471"/>
                <a:chOff x="1801" y="4684"/>
                <a:chExt cx="948" cy="5471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1801" y="4684"/>
                  <a:ext cx="948" cy="847"/>
                </a:xfrm>
                <a:prstGeom prst="rect">
                  <a:avLst/>
                </a:prstGeom>
                <a:solidFill>
                  <a:schemeClr val="tx2"/>
                </a:soli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2" name="矩形 1"/>
                <p:cNvSpPr/>
                <p:nvPr/>
              </p:nvSpPr>
              <p:spPr>
                <a:xfrm>
                  <a:off x="1801" y="5810"/>
                  <a:ext cx="948" cy="847"/>
                </a:xfrm>
                <a:prstGeom prst="rect">
                  <a:avLst/>
                </a:prstGeom>
                <a:solidFill>
                  <a:schemeClr val="tx2"/>
                </a:soli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1801" y="6948"/>
                  <a:ext cx="948" cy="847"/>
                </a:xfrm>
                <a:prstGeom prst="rect">
                  <a:avLst/>
                </a:prstGeom>
                <a:solidFill>
                  <a:schemeClr val="tx2"/>
                </a:soli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3</a:t>
                  </a:r>
                  <a:endParaRPr lang="en-US" altLang="zh-CN"/>
                </a:p>
              </p:txBody>
            </p:sp>
            <p:grpSp>
              <p:nvGrpSpPr>
                <p:cNvPr id="6" name="组合 5"/>
                <p:cNvGrpSpPr/>
                <p:nvPr/>
              </p:nvGrpSpPr>
              <p:grpSpPr>
                <a:xfrm>
                  <a:off x="1801" y="8128"/>
                  <a:ext cx="948" cy="2027"/>
                  <a:chOff x="1993" y="6640"/>
                  <a:chExt cx="948" cy="2027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1993" y="6640"/>
                    <a:ext cx="948" cy="847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1993" y="7820"/>
                    <a:ext cx="948" cy="847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5</a:t>
                    </a:r>
                    <a:endParaRPr lang="en-US" altLang="zh-CN"/>
                  </a:p>
                </p:txBody>
              </p:sp>
            </p:grpSp>
          </p:grpSp>
          <p:sp>
            <p:nvSpPr>
              <p:cNvPr id="8" name="矩形 7"/>
              <p:cNvSpPr/>
              <p:nvPr/>
            </p:nvSpPr>
            <p:spPr>
              <a:xfrm>
                <a:off x="3563" y="4636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325" y="4636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563" y="5762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325" y="5762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4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63" y="6900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563" y="8080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563" y="9260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altLang="zh-CN"/>
              </a:p>
            </p:txBody>
          </p:sp>
          <p:cxnSp>
            <p:nvCxnSpPr>
              <p:cNvPr id="15" name="直接箭头连接符 14"/>
              <p:cNvCxnSpPr>
                <a:stCxn id="53" idx="3"/>
                <a:endCxn id="8" idx="1"/>
              </p:cNvCxnSpPr>
              <p:nvPr/>
            </p:nvCxnSpPr>
            <p:spPr>
              <a:xfrm>
                <a:off x="2749" y="5060"/>
                <a:ext cx="814" cy="0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2749" y="6170"/>
                <a:ext cx="814" cy="0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2749" y="7323"/>
                <a:ext cx="814" cy="0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2749" y="8503"/>
                <a:ext cx="814" cy="0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2749" y="9683"/>
                <a:ext cx="814" cy="0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4511" y="5059"/>
                <a:ext cx="814" cy="0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4511" y="6170"/>
                <a:ext cx="814" cy="0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6858" y="5642"/>
              <a:ext cx="1762" cy="847"/>
              <a:chOff x="5287" y="5842"/>
              <a:chExt cx="1762" cy="84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101" y="5842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287" y="6250"/>
                <a:ext cx="814" cy="0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755" y="1041400"/>
            <a:ext cx="66700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树的三种遍历方式：前序、中序、后序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访问顺序不同，依次为：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前序遍历：根，左子树，右子树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（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中序遍历：左子树，根，右子树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（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后序遍历：左子树，右子树，根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（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186295" y="2002155"/>
            <a:ext cx="3477895" cy="3201670"/>
            <a:chOff x="3875" y="2330"/>
            <a:chExt cx="5477" cy="5042"/>
          </a:xfrm>
        </p:grpSpPr>
        <p:sp>
          <p:nvSpPr>
            <p:cNvPr id="40" name="椭圆 39"/>
            <p:cNvSpPr/>
            <p:nvPr/>
          </p:nvSpPr>
          <p:spPr>
            <a:xfrm>
              <a:off x="6607" y="2330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8153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3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875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273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5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cxnSp>
          <p:nvCxnSpPr>
            <p:cNvPr id="46" name="直接连接符 45"/>
            <p:cNvCxnSpPr>
              <a:stCxn id="40" idx="3"/>
              <a:endCxn id="41" idx="0"/>
            </p:cNvCxnSpPr>
            <p:nvPr/>
          </p:nvCxnSpPr>
          <p:spPr>
            <a:xfrm flipH="1">
              <a:off x="5674" y="3351"/>
              <a:ext cx="1109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0" idx="5"/>
              <a:endCxn id="42" idx="0"/>
            </p:cNvCxnSpPr>
            <p:nvPr/>
          </p:nvCxnSpPr>
          <p:spPr>
            <a:xfrm>
              <a:off x="7630" y="3351"/>
              <a:ext cx="1123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3"/>
              <a:endCxn id="43" idx="0"/>
            </p:cNvCxnSpPr>
            <p:nvPr/>
          </p:nvCxnSpPr>
          <p:spPr>
            <a:xfrm flipH="1">
              <a:off x="4475" y="5324"/>
              <a:ext cx="775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1" idx="5"/>
              <a:endCxn id="44" idx="0"/>
            </p:cNvCxnSpPr>
            <p:nvPr/>
          </p:nvCxnSpPr>
          <p:spPr>
            <a:xfrm>
              <a:off x="6097" y="5324"/>
              <a:ext cx="776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9130" y="1419225"/>
            <a:ext cx="667004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堆：堆是一棵树，每个结点都有一个键值，且满足父结点键值大于等于（或都小于等于）子结点的键值。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父结点键值大于等于子节点：大根堆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父结点键值小于等于子节点：小根堆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易知堆顶即为最值。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186295" y="2002155"/>
            <a:ext cx="3477895" cy="3201670"/>
            <a:chOff x="3875" y="2330"/>
            <a:chExt cx="5477" cy="5042"/>
          </a:xfrm>
        </p:grpSpPr>
        <p:sp>
          <p:nvSpPr>
            <p:cNvPr id="40" name="椭圆 39"/>
            <p:cNvSpPr/>
            <p:nvPr/>
          </p:nvSpPr>
          <p:spPr>
            <a:xfrm>
              <a:off x="6607" y="2330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5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8153" y="430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3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875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273" y="61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cxnSp>
          <p:nvCxnSpPr>
            <p:cNvPr id="46" name="直接连接符 45"/>
            <p:cNvCxnSpPr>
              <a:stCxn id="40" idx="3"/>
              <a:endCxn id="41" idx="0"/>
            </p:cNvCxnSpPr>
            <p:nvPr/>
          </p:nvCxnSpPr>
          <p:spPr>
            <a:xfrm flipH="1">
              <a:off x="5674" y="3351"/>
              <a:ext cx="1109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0" idx="5"/>
              <a:endCxn id="42" idx="0"/>
            </p:cNvCxnSpPr>
            <p:nvPr/>
          </p:nvCxnSpPr>
          <p:spPr>
            <a:xfrm>
              <a:off x="7630" y="3351"/>
              <a:ext cx="1123" cy="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3"/>
              <a:endCxn id="43" idx="0"/>
            </p:cNvCxnSpPr>
            <p:nvPr/>
          </p:nvCxnSpPr>
          <p:spPr>
            <a:xfrm flipH="1">
              <a:off x="4475" y="5324"/>
              <a:ext cx="775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1" idx="5"/>
              <a:endCxn id="44" idx="0"/>
            </p:cNvCxnSpPr>
            <p:nvPr/>
          </p:nvCxnSpPr>
          <p:spPr>
            <a:xfrm>
              <a:off x="6097" y="5324"/>
              <a:ext cx="776" cy="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 txBox="1"/>
          <p:nvPr/>
        </p:nvSpPr>
        <p:spPr>
          <a:xfrm>
            <a:off x="8731250" y="5539740"/>
            <a:ext cx="1141730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大根堆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9872980" y="1496060"/>
            <a:ext cx="841375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堆顶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5445760" y="2439035"/>
            <a:ext cx="3084830" cy="636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数组 </a:t>
            </a:r>
            <a:r>
              <a:rPr lang="en-US" altLang="zh-CN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&amp; </a:t>
            </a:r>
            <a:r>
              <a:rPr lang="zh-CN" altLang="en-US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链表</a:t>
            </a:r>
            <a:r>
              <a:rPr lang="en-US" altLang="zh-CN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endParaRPr lang="en-US" altLang="zh-CN" sz="4135" b="1" dirty="0">
              <a:solidFill>
                <a:srgbClr val="77A9D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087661" y="1851104"/>
            <a:ext cx="2082915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746" tIns="42373" rIns="84746" bIns="423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28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28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1025" y="1905635"/>
            <a:ext cx="69862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二叉堆：一棵完全二叉树（树高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logn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插入、删除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操作：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保证插入后满足堆的性质，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并且满足完全二叉树的性质。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86295" y="1496060"/>
            <a:ext cx="3527425" cy="4549140"/>
            <a:chOff x="11317" y="2356"/>
            <a:chExt cx="5555" cy="7164"/>
          </a:xfrm>
        </p:grpSpPr>
        <p:grpSp>
          <p:nvGrpSpPr>
            <p:cNvPr id="39" name="组合 38"/>
            <p:cNvGrpSpPr/>
            <p:nvPr/>
          </p:nvGrpSpPr>
          <p:grpSpPr>
            <a:xfrm>
              <a:off x="11317" y="3153"/>
              <a:ext cx="5477" cy="5042"/>
              <a:chOff x="3875" y="2330"/>
              <a:chExt cx="5477" cy="504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6607" y="2330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5074" y="4303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4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153" y="4303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3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875" y="6176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273" y="6176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46" name="直接连接符 45"/>
              <p:cNvCxnSpPr>
                <a:stCxn id="40" idx="3"/>
                <a:endCxn id="41" idx="0"/>
              </p:cNvCxnSpPr>
              <p:nvPr/>
            </p:nvCxnSpPr>
            <p:spPr>
              <a:xfrm flipH="1">
                <a:off x="5674" y="3351"/>
                <a:ext cx="1109" cy="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0" idx="5"/>
                <a:endCxn id="42" idx="0"/>
              </p:cNvCxnSpPr>
              <p:nvPr/>
            </p:nvCxnSpPr>
            <p:spPr>
              <a:xfrm>
                <a:off x="7630" y="3351"/>
                <a:ext cx="1123" cy="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1" idx="3"/>
                <a:endCxn id="43" idx="0"/>
              </p:cNvCxnSpPr>
              <p:nvPr/>
            </p:nvCxnSpPr>
            <p:spPr>
              <a:xfrm flipH="1">
                <a:off x="4475" y="5324"/>
                <a:ext cx="775" cy="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41" idx="5"/>
                <a:endCxn id="44" idx="0"/>
              </p:cNvCxnSpPr>
              <p:nvPr/>
            </p:nvCxnSpPr>
            <p:spPr>
              <a:xfrm>
                <a:off x="6097" y="5324"/>
                <a:ext cx="776" cy="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itle 1"/>
            <p:cNvSpPr txBox="1"/>
            <p:nvPr/>
          </p:nvSpPr>
          <p:spPr>
            <a:xfrm>
              <a:off x="13750" y="8724"/>
              <a:ext cx="1798" cy="79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大根堆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Title 1"/>
            <p:cNvSpPr txBox="1"/>
            <p:nvPr/>
          </p:nvSpPr>
          <p:spPr>
            <a:xfrm>
              <a:off x="15548" y="2356"/>
              <a:ext cx="1325" cy="79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堆顶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96900" y="973455"/>
            <a:ext cx="69862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插入操作：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O(logn)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插入到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”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最末端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“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，即最下层最右边叶结点之后插入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-&gt;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满足完全二叉树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向上调整满足堆性质：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若当前键值大于父结点，则交换，重复此过程直到根或者满足堆性质。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463405" y="226187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489950" y="35147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0445115" y="35147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865745" y="470408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9007475" y="470408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46" name="直接连接符 45"/>
          <p:cNvCxnSpPr>
            <a:stCxn id="40" idx="3"/>
            <a:endCxn id="41" idx="0"/>
          </p:cNvCxnSpPr>
          <p:nvPr/>
        </p:nvCxnSpPr>
        <p:spPr>
          <a:xfrm flipH="1">
            <a:off x="8870950" y="2910205"/>
            <a:ext cx="704215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0" idx="5"/>
            <a:endCxn id="42" idx="0"/>
          </p:cNvCxnSpPr>
          <p:nvPr/>
        </p:nvCxnSpPr>
        <p:spPr>
          <a:xfrm>
            <a:off x="10113010" y="2910205"/>
            <a:ext cx="713105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3"/>
            <a:endCxn id="43" idx="0"/>
          </p:cNvCxnSpPr>
          <p:nvPr/>
        </p:nvCxnSpPr>
        <p:spPr>
          <a:xfrm flipH="1">
            <a:off x="8246745" y="4163060"/>
            <a:ext cx="354965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5"/>
            <a:endCxn id="44" idx="0"/>
          </p:cNvCxnSpPr>
          <p:nvPr/>
        </p:nvCxnSpPr>
        <p:spPr>
          <a:xfrm>
            <a:off x="9139555" y="4163060"/>
            <a:ext cx="248920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/>
          <p:nvPr/>
        </p:nvSpPr>
        <p:spPr>
          <a:xfrm>
            <a:off x="9273540" y="5799455"/>
            <a:ext cx="1141730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大根堆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10415270" y="1755775"/>
            <a:ext cx="841375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堆顶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960610" y="4704080"/>
            <a:ext cx="761365" cy="7594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6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6" name="直接连接符 5"/>
          <p:cNvCxnSpPr>
            <a:stCxn id="42" idx="3"/>
            <a:endCxn id="5" idx="0"/>
          </p:cNvCxnSpPr>
          <p:nvPr/>
        </p:nvCxnSpPr>
        <p:spPr>
          <a:xfrm flipH="1">
            <a:off x="10341610" y="4163060"/>
            <a:ext cx="215265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0445115" y="3514725"/>
            <a:ext cx="761365" cy="7594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6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60610" y="470408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45115" y="35147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463405" y="2261870"/>
            <a:ext cx="761365" cy="7594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6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2" grpId="0" animBg="1"/>
      <p:bldP spid="5" grpId="1" animBg="1"/>
      <p:bldP spid="7" grpId="0" bldLvl="0" animBg="1"/>
      <p:bldP spid="8" grpId="0" bldLvl="0" animBg="1"/>
      <p:bldP spid="7" grpId="1" bldLvl="0" animBg="1"/>
      <p:bldP spid="40" grpId="0" animBg="1"/>
      <p:bldP spid="10" grpId="0" animBg="1"/>
      <p:bldP spid="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96900" y="1043305"/>
            <a:ext cx="69862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删除操作（删堆顶）：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O(logn)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堆顶置换到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”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最末端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“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然后删除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		    -&gt;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满足完全二叉树性质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向下调整满足堆性质：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若当前键值不大于等于子结点，则与子结点中最大的那个交换，重复此过程直到叶结点或者满足堆性质。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554845" y="2261870"/>
            <a:ext cx="761365" cy="7594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81390" y="35147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536555" y="35147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957185" y="470408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098915" y="470408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29" name="直接连接符 28"/>
          <p:cNvCxnSpPr>
            <a:stCxn id="22" idx="3"/>
            <a:endCxn id="23" idx="0"/>
          </p:cNvCxnSpPr>
          <p:nvPr/>
        </p:nvCxnSpPr>
        <p:spPr>
          <a:xfrm flipH="1">
            <a:off x="8977630" y="2910205"/>
            <a:ext cx="704215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5"/>
            <a:endCxn id="24" idx="0"/>
          </p:cNvCxnSpPr>
          <p:nvPr/>
        </p:nvCxnSpPr>
        <p:spPr>
          <a:xfrm>
            <a:off x="10219690" y="2910205"/>
            <a:ext cx="713105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3"/>
            <a:endCxn id="25" idx="0"/>
          </p:cNvCxnSpPr>
          <p:nvPr/>
        </p:nvCxnSpPr>
        <p:spPr>
          <a:xfrm flipH="1">
            <a:off x="8353425" y="4163060"/>
            <a:ext cx="354965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5"/>
            <a:endCxn id="27" idx="0"/>
          </p:cNvCxnSpPr>
          <p:nvPr/>
        </p:nvCxnSpPr>
        <p:spPr>
          <a:xfrm>
            <a:off x="9246235" y="4163060"/>
            <a:ext cx="248920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/>
          <p:nvPr/>
        </p:nvSpPr>
        <p:spPr>
          <a:xfrm>
            <a:off x="9364980" y="5799455"/>
            <a:ext cx="1141730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大根堆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itle 1"/>
          <p:cNvSpPr txBox="1"/>
          <p:nvPr/>
        </p:nvSpPr>
        <p:spPr>
          <a:xfrm>
            <a:off x="10506710" y="1755775"/>
            <a:ext cx="841375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堆顶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98915" y="4704080"/>
            <a:ext cx="761365" cy="7594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554845" y="2261870"/>
            <a:ext cx="761365" cy="7594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555480" y="226187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81390" y="35147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947025" y="4704080"/>
            <a:ext cx="761365" cy="7594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581390" y="3514725"/>
            <a:ext cx="761365" cy="7594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52" grpId="0" bldLvl="0" animBg="1"/>
      <p:bldP spid="51" grpId="0" animBg="1"/>
      <p:bldP spid="52" grpId="1" bldLvl="0" animBg="1"/>
      <p:bldP spid="23" grpId="0" animBg="1"/>
      <p:bldP spid="53" grpId="0" bldLvl="0" animBg="1"/>
      <p:bldP spid="25" grpId="0" animBg="1"/>
      <p:bldP spid="56" grpId="0" bldLvl="0" animBg="1"/>
      <p:bldP spid="54" grpId="0" animBg="1"/>
      <p:bldP spid="51" grpId="1" animBg="1"/>
      <p:bldP spid="57" grpId="0" bldLvl="0" animBg="1"/>
      <p:bldP spid="5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3635" y="1214120"/>
            <a:ext cx="6986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优先队列 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priority_queue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2531745"/>
            <a:ext cx="10438765" cy="323469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3635" y="1598930"/>
            <a:ext cx="521208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二叉搜索树：父结点的键值大于左子树所有结点键值，且小于右子树所有结点键值。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中序遍历输出序列是升序的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18045" y="1889760"/>
            <a:ext cx="3477895" cy="4043680"/>
            <a:chOff x="11317" y="3153"/>
            <a:chExt cx="5477" cy="6368"/>
          </a:xfrm>
        </p:grpSpPr>
        <p:grpSp>
          <p:nvGrpSpPr>
            <p:cNvPr id="39" name="组合 38"/>
            <p:cNvGrpSpPr/>
            <p:nvPr/>
          </p:nvGrpSpPr>
          <p:grpSpPr>
            <a:xfrm>
              <a:off x="11317" y="3153"/>
              <a:ext cx="5477" cy="5042"/>
              <a:chOff x="3875" y="2330"/>
              <a:chExt cx="5477" cy="504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6607" y="2330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4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5074" y="4303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153" y="4303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875" y="6176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273" y="6176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3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46" name="直接连接符 45"/>
              <p:cNvCxnSpPr>
                <a:stCxn id="40" idx="3"/>
                <a:endCxn id="41" idx="0"/>
              </p:cNvCxnSpPr>
              <p:nvPr/>
            </p:nvCxnSpPr>
            <p:spPr>
              <a:xfrm flipH="1">
                <a:off x="5674" y="3351"/>
                <a:ext cx="1109" cy="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0" idx="5"/>
                <a:endCxn id="42" idx="0"/>
              </p:cNvCxnSpPr>
              <p:nvPr/>
            </p:nvCxnSpPr>
            <p:spPr>
              <a:xfrm>
                <a:off x="7630" y="3351"/>
                <a:ext cx="1123" cy="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1" idx="3"/>
                <a:endCxn id="43" idx="0"/>
              </p:cNvCxnSpPr>
              <p:nvPr/>
            </p:nvCxnSpPr>
            <p:spPr>
              <a:xfrm flipH="1">
                <a:off x="4475" y="5324"/>
                <a:ext cx="775" cy="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41" idx="5"/>
                <a:endCxn id="44" idx="0"/>
              </p:cNvCxnSpPr>
              <p:nvPr/>
            </p:nvCxnSpPr>
            <p:spPr>
              <a:xfrm>
                <a:off x="6097" y="5324"/>
                <a:ext cx="776" cy="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itle 1"/>
            <p:cNvSpPr txBox="1"/>
            <p:nvPr/>
          </p:nvSpPr>
          <p:spPr>
            <a:xfrm>
              <a:off x="13942" y="8724"/>
              <a:ext cx="1798" cy="79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BST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51560" y="1612265"/>
            <a:ext cx="60293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记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h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为树高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查找最小值：递归查找左子树 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O(h)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查找最大值：递归查找右子树 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O(h)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46645" y="1889760"/>
            <a:ext cx="3477895" cy="4043680"/>
            <a:chOff x="11317" y="3153"/>
            <a:chExt cx="5477" cy="6368"/>
          </a:xfrm>
        </p:grpSpPr>
        <p:grpSp>
          <p:nvGrpSpPr>
            <p:cNvPr id="39" name="组合 38"/>
            <p:cNvGrpSpPr/>
            <p:nvPr/>
          </p:nvGrpSpPr>
          <p:grpSpPr>
            <a:xfrm>
              <a:off x="11317" y="3153"/>
              <a:ext cx="5477" cy="5042"/>
              <a:chOff x="3875" y="2330"/>
              <a:chExt cx="5477" cy="504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6607" y="2330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4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5074" y="4303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153" y="4303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875" y="6176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273" y="6176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3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cxnSp>
            <p:nvCxnSpPr>
              <p:cNvPr id="46" name="直接连接符 45"/>
              <p:cNvCxnSpPr>
                <a:stCxn id="40" idx="3"/>
                <a:endCxn id="41" idx="0"/>
              </p:cNvCxnSpPr>
              <p:nvPr/>
            </p:nvCxnSpPr>
            <p:spPr>
              <a:xfrm flipH="1">
                <a:off x="5674" y="3351"/>
                <a:ext cx="1109" cy="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0" idx="5"/>
                <a:endCxn id="42" idx="0"/>
              </p:cNvCxnSpPr>
              <p:nvPr/>
            </p:nvCxnSpPr>
            <p:spPr>
              <a:xfrm>
                <a:off x="7630" y="3351"/>
                <a:ext cx="1123" cy="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1" idx="3"/>
                <a:endCxn id="43" idx="0"/>
              </p:cNvCxnSpPr>
              <p:nvPr/>
            </p:nvCxnSpPr>
            <p:spPr>
              <a:xfrm flipH="1">
                <a:off x="4475" y="5324"/>
                <a:ext cx="775" cy="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41" idx="5"/>
                <a:endCxn id="44" idx="0"/>
              </p:cNvCxnSpPr>
              <p:nvPr/>
            </p:nvCxnSpPr>
            <p:spPr>
              <a:xfrm>
                <a:off x="6097" y="5324"/>
                <a:ext cx="776" cy="8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itle 1"/>
            <p:cNvSpPr txBox="1"/>
            <p:nvPr/>
          </p:nvSpPr>
          <p:spPr>
            <a:xfrm>
              <a:off x="13942" y="8724"/>
              <a:ext cx="1798" cy="79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BST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52550" y="1781175"/>
            <a:ext cx="46520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插入操作：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O(h)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递归查找插入位置。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（树上的二分查找）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830945" y="164592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857490" y="289877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812655" y="289877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096125" y="408813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618855" y="408813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46" name="直接连接符 45"/>
          <p:cNvCxnSpPr>
            <a:stCxn id="40" idx="3"/>
            <a:endCxn id="41" idx="0"/>
          </p:cNvCxnSpPr>
          <p:nvPr/>
        </p:nvCxnSpPr>
        <p:spPr>
          <a:xfrm flipH="1">
            <a:off x="8223250" y="2294255"/>
            <a:ext cx="704215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0" idx="5"/>
            <a:endCxn id="42" idx="0"/>
          </p:cNvCxnSpPr>
          <p:nvPr/>
        </p:nvCxnSpPr>
        <p:spPr>
          <a:xfrm>
            <a:off x="9465310" y="2294255"/>
            <a:ext cx="713105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3"/>
            <a:endCxn id="43" idx="0"/>
          </p:cNvCxnSpPr>
          <p:nvPr/>
        </p:nvCxnSpPr>
        <p:spPr>
          <a:xfrm flipH="1">
            <a:off x="7461885" y="3547110"/>
            <a:ext cx="492125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5"/>
            <a:endCxn id="44" idx="0"/>
          </p:cNvCxnSpPr>
          <p:nvPr/>
        </p:nvCxnSpPr>
        <p:spPr>
          <a:xfrm>
            <a:off x="8491855" y="3547110"/>
            <a:ext cx="492760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 txBox="1"/>
          <p:nvPr/>
        </p:nvSpPr>
        <p:spPr>
          <a:xfrm>
            <a:off x="9622790" y="5135880"/>
            <a:ext cx="1141730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BST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07095" y="1240155"/>
            <a:ext cx="761365" cy="7594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2.5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7" name="直接连接符 6"/>
          <p:cNvCxnSpPr>
            <a:stCxn id="44" idx="3"/>
            <a:endCxn id="6" idx="0"/>
          </p:cNvCxnSpPr>
          <p:nvPr/>
        </p:nvCxnSpPr>
        <p:spPr>
          <a:xfrm flipH="1">
            <a:off x="8223250" y="4736465"/>
            <a:ext cx="492125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22963 L -0.083698 0.18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052 0.175463 L -0.012240 0.355648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000 0.348704 L -0.060260 0.588889 " pathEditMode="relative" rAng="0" ptsTypes="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5" grpId="2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6935" y="1153160"/>
            <a:ext cx="60293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删除操作：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O(h)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分类讨论：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① 为叶结点：直接删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② 为链结点（只有左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/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右子树）：用左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/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右子树替换上来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③ 否则：与左子树最大值（前驱）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/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右子树最小值（后继）置换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181465" y="1889760"/>
            <a:ext cx="761365" cy="7594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208010" y="314261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0163175" y="314261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446645" y="433197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969375" y="433197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46" name="直接连接符 45"/>
          <p:cNvCxnSpPr>
            <a:stCxn id="40" idx="3"/>
            <a:endCxn id="41" idx="0"/>
          </p:cNvCxnSpPr>
          <p:nvPr/>
        </p:nvCxnSpPr>
        <p:spPr>
          <a:xfrm flipH="1">
            <a:off x="8589010" y="2538095"/>
            <a:ext cx="704215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0" idx="5"/>
            <a:endCxn id="42" idx="0"/>
          </p:cNvCxnSpPr>
          <p:nvPr/>
        </p:nvCxnSpPr>
        <p:spPr>
          <a:xfrm>
            <a:off x="9831070" y="2538095"/>
            <a:ext cx="713105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3"/>
            <a:endCxn id="43" idx="0"/>
          </p:cNvCxnSpPr>
          <p:nvPr/>
        </p:nvCxnSpPr>
        <p:spPr>
          <a:xfrm flipH="1">
            <a:off x="7827645" y="3790950"/>
            <a:ext cx="492125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5"/>
            <a:endCxn id="44" idx="0"/>
          </p:cNvCxnSpPr>
          <p:nvPr/>
        </p:nvCxnSpPr>
        <p:spPr>
          <a:xfrm>
            <a:off x="8857615" y="3790950"/>
            <a:ext cx="492760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 txBox="1"/>
          <p:nvPr/>
        </p:nvSpPr>
        <p:spPr>
          <a:xfrm>
            <a:off x="9113520" y="5427345"/>
            <a:ext cx="1141730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BST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969375" y="4331970"/>
            <a:ext cx="761365" cy="7594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181465" y="188976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6" grpId="0" animBg="1"/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2330" y="1157605"/>
            <a:ext cx="602932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BST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树高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h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，期望为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logn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最坏情况如图，为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n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，不平衡。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各种平衡树：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AVL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、红黑树、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Splay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、替罪羊树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等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等。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各操作时间复杂度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（或均摊复杂度）为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O(logn)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158605" y="215074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509000" y="324739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812655" y="10509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859395" y="439166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225030" y="549846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46" name="直接连接符 45"/>
          <p:cNvCxnSpPr>
            <a:stCxn id="40" idx="3"/>
            <a:endCxn id="41" idx="0"/>
          </p:cNvCxnSpPr>
          <p:nvPr/>
        </p:nvCxnSpPr>
        <p:spPr>
          <a:xfrm flipH="1">
            <a:off x="8890000" y="2799080"/>
            <a:ext cx="380365" cy="4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0" idx="0"/>
            <a:endCxn id="42" idx="3"/>
          </p:cNvCxnSpPr>
          <p:nvPr/>
        </p:nvCxnSpPr>
        <p:spPr>
          <a:xfrm flipV="1">
            <a:off x="9539605" y="1699260"/>
            <a:ext cx="384810" cy="45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3"/>
            <a:endCxn id="43" idx="0"/>
          </p:cNvCxnSpPr>
          <p:nvPr/>
        </p:nvCxnSpPr>
        <p:spPr>
          <a:xfrm flipH="1">
            <a:off x="8240395" y="3895725"/>
            <a:ext cx="380365" cy="49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3" idx="3"/>
            <a:endCxn id="44" idx="0"/>
          </p:cNvCxnSpPr>
          <p:nvPr/>
        </p:nvCxnSpPr>
        <p:spPr>
          <a:xfrm flipH="1">
            <a:off x="7606030" y="5039995"/>
            <a:ext cx="365125" cy="45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 txBox="1"/>
          <p:nvPr/>
        </p:nvSpPr>
        <p:spPr>
          <a:xfrm>
            <a:off x="9304020" y="5427345"/>
            <a:ext cx="1141730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BST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0" grpId="0" animBg="1"/>
      <p:bldP spid="41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8695" y="1001395"/>
            <a:ext cx="6029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set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 红黑树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2072640"/>
            <a:ext cx="10846435" cy="37719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链表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7615" y="915035"/>
            <a:ext cx="97174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数组：预申请所需内存，元素在内存中顺序存放，支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	 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持随机访问。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链表：动态申请内存，通过指针链接下一元素，不支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	 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持随机访问。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88135" y="4512945"/>
            <a:ext cx="4053840" cy="538480"/>
            <a:chOff x="4125" y="6960"/>
            <a:chExt cx="6384" cy="848"/>
          </a:xfrm>
        </p:grpSpPr>
        <p:sp>
          <p:nvSpPr>
            <p:cNvPr id="25" name="矩形 24"/>
            <p:cNvSpPr/>
            <p:nvPr/>
          </p:nvSpPr>
          <p:spPr>
            <a:xfrm>
              <a:off x="4125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E0</a:t>
              </a:r>
              <a:endParaRPr lang="en-US" altLang="zh-CN"/>
            </a:p>
          </p:txBody>
        </p:sp>
        <p:sp>
          <p:nvSpPr>
            <p:cNvPr id="2" name="矩形 1"/>
            <p:cNvSpPr/>
            <p:nvPr/>
          </p:nvSpPr>
          <p:spPr>
            <a:xfrm>
              <a:off x="5721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E1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7317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E2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8913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E3</a:t>
              </a:r>
              <a:endParaRPr lang="en-US" altLang="zh-CN"/>
            </a:p>
          </p:txBody>
        </p:sp>
      </p:grpSp>
      <p:sp>
        <p:nvSpPr>
          <p:cNvPr id="7" name="Title 1"/>
          <p:cNvSpPr txBox="1"/>
          <p:nvPr/>
        </p:nvSpPr>
        <p:spPr>
          <a:xfrm>
            <a:off x="3206750" y="5457825"/>
            <a:ext cx="776605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529070" y="3970655"/>
            <a:ext cx="4140200" cy="1985010"/>
            <a:chOff x="10732" y="5389"/>
            <a:chExt cx="6520" cy="3126"/>
          </a:xfrm>
        </p:grpSpPr>
        <p:grpSp>
          <p:nvGrpSpPr>
            <p:cNvPr id="12" name="组合 11"/>
            <p:cNvGrpSpPr/>
            <p:nvPr/>
          </p:nvGrpSpPr>
          <p:grpSpPr>
            <a:xfrm>
              <a:off x="14674" y="5390"/>
              <a:ext cx="2578" cy="848"/>
              <a:chOff x="11903" y="6259"/>
              <a:chExt cx="2578" cy="8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1903" y="6259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E1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3499" y="6259"/>
                <a:ext cx="982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 w="9525" cap="flat" cmpd="sng" algn="ctr">
                <a:solidFill>
                  <a:srgbClr val="005DA2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P1</a:t>
                </a:r>
                <a:endParaRPr lang="en-US" altLang="zh-CN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732" y="5389"/>
              <a:ext cx="6321" cy="3126"/>
              <a:chOff x="10732" y="5389"/>
              <a:chExt cx="6321" cy="312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0732" y="6259"/>
                <a:ext cx="2578" cy="848"/>
                <a:chOff x="11903" y="6259"/>
                <a:chExt cx="2578" cy="84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1903" y="6259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E0</a:t>
                  </a:r>
                  <a:endParaRPr lang="en-US" altLang="zh-CN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3499" y="6259"/>
                  <a:ext cx="982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ln w="9525" cap="flat" cmpd="sng" algn="ctr">
                  <a:solidFill>
                    <a:srgbClr val="005DA2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P0</a:t>
                  </a:r>
                  <a:endParaRPr lang="en-US" altLang="zh-CN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14474" y="7666"/>
                <a:ext cx="2579" cy="849"/>
                <a:chOff x="12603" y="5970"/>
                <a:chExt cx="2579" cy="849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12603" y="5971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E2</a:t>
                  </a:r>
                  <a:endParaRPr lang="en-US" altLang="zh-CN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4200" y="5970"/>
                  <a:ext cx="982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ln w="9525" cap="flat" cmpd="sng" algn="ctr">
                  <a:solidFill>
                    <a:srgbClr val="005DA2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P2</a:t>
                  </a:r>
                  <a:endParaRPr lang="en-US" altLang="zh-CN"/>
                </a:p>
              </p:txBody>
            </p:sp>
          </p:grpSp>
          <p:cxnSp>
            <p:nvCxnSpPr>
              <p:cNvPr id="19" name="曲线连接符 18"/>
              <p:cNvCxnSpPr>
                <a:stCxn id="10" idx="2"/>
                <a:endCxn id="13" idx="0"/>
              </p:cNvCxnSpPr>
              <p:nvPr/>
            </p:nvCxnSpPr>
            <p:spPr>
              <a:xfrm rot="5400000" flipH="1" flipV="1">
                <a:off x="13287" y="4921"/>
                <a:ext cx="1717" cy="2653"/>
              </a:xfrm>
              <a:prstGeom prst="curvedConnector5">
                <a:avLst>
                  <a:gd name="adj1" fmla="val -21840"/>
                  <a:gd name="adj2" fmla="val 44214"/>
                  <a:gd name="adj3" fmla="val 121840"/>
                </a:avLst>
              </a:prstGeom>
              <a:ln w="53975" cmpd="sng">
                <a:solidFill>
                  <a:schemeClr val="accent1">
                    <a:shade val="50000"/>
                    <a:alpha val="70000"/>
                  </a:schemeClr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曲线连接符 19"/>
              <p:cNvCxnSpPr>
                <a:stCxn id="14" idx="2"/>
                <a:endCxn id="16" idx="0"/>
              </p:cNvCxnSpPr>
              <p:nvPr/>
            </p:nvCxnSpPr>
            <p:spPr>
              <a:xfrm rot="5400000">
                <a:off x="15293" y="6199"/>
                <a:ext cx="1429" cy="1507"/>
              </a:xfrm>
              <a:prstGeom prst="curvedConnector3">
                <a:avLst>
                  <a:gd name="adj1" fmla="val 50035"/>
                </a:avLst>
              </a:prstGeom>
              <a:ln w="53975">
                <a:solidFill>
                  <a:schemeClr val="accent1">
                    <a:shade val="95000"/>
                    <a:satMod val="105000"/>
                    <a:alpha val="7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itle 1"/>
          <p:cNvSpPr txBox="1"/>
          <p:nvPr/>
        </p:nvSpPr>
        <p:spPr>
          <a:xfrm>
            <a:off x="7389495" y="5457825"/>
            <a:ext cx="776605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链表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86510" y="1080135"/>
            <a:ext cx="99402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key - value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查询：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如果树中结点存的不仅仅是一个键值，而是存储一个二元组（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key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value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），根据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key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值索引结点，则可以由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key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值快速查询到相应的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value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值，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即：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key -&gt; value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的映射（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map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可以将其理解为一种数组，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key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对应数组下标（可以为任意数据类型），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value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对应数组的值。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8695" y="1001395"/>
            <a:ext cx="6029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map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2059305"/>
            <a:ext cx="11070590" cy="391096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5445760" y="2439035"/>
            <a:ext cx="3084830" cy="636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哈希表</a:t>
            </a:r>
            <a:r>
              <a:rPr lang="en-US" altLang="zh-CN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endParaRPr lang="en-US" altLang="zh-CN" sz="4135" b="1" dirty="0">
              <a:solidFill>
                <a:srgbClr val="77A9D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087661" y="1851104"/>
            <a:ext cx="2082915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746" tIns="42373" rIns="84746" bIns="423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28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128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哈希表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3635" y="1350010"/>
            <a:ext cx="978154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哈希表：更快的支持（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key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value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）查询的数据结构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map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使用树结构在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O(logn)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的时间里查找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key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哈希表：又称散列表，使用哈希函数先将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key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映射到一个小范围的列表里，在直接索引得到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value   O(1)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哈希表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05230" y="1080770"/>
            <a:ext cx="97815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比如：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给定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n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个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long long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类型的正整数，再给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q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次询问，每次询问某个数是否在之前给出过。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(n, q &lt;= 10^6)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230" y="3608070"/>
            <a:ext cx="9781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①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sort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，二分查找 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O(nlogn + qlogn)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 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230" y="4438015"/>
            <a:ext cx="9781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②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map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，如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map[233333333333333333] = true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5230" y="5267960"/>
            <a:ext cx="9781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③ 哈希表，哈希函数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f(233333333333333333) = ?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哈希表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05230" y="1130300"/>
            <a:ext cx="97815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将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long long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范围的整数映射到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[0, P - 1] (P &gt;= n)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的整数。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比如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key =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233333333333333333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，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计算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f(key) = h ∈ [0, P - 1]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，再令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has[h] = true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对于整型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key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，常用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f(key) = key % P (P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为质数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)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哈希冲突：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f(key1) = f(key2) = h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如：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f(23...3) = f(66...6) = 1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，输入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23...3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has[1] = true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，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查询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66...6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，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has[f(66.6)] = ?     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哈希表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05230" y="1240790"/>
            <a:ext cx="97815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解决哈希冲突：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拉链法，对于每个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h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值，拉一个链表，将所有对应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key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值保存，则查询时检索对应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h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值的链表是否存在相应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key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值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即可。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364615" y="4843145"/>
            <a:ext cx="2712085" cy="5060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空间换时间！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哈希表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83945" y="1555115"/>
            <a:ext cx="9559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unordered_map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：与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map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用法一致，但元素无序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3053080"/>
            <a:ext cx="10069830" cy="168275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5445760" y="2439035"/>
            <a:ext cx="3084830" cy="636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并查集</a:t>
            </a:r>
            <a:endParaRPr lang="en-US" altLang="zh-CN" sz="4135" b="1" dirty="0">
              <a:solidFill>
                <a:srgbClr val="77A9D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087661" y="1851104"/>
            <a:ext cx="2082915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746" tIns="42373" rIns="84746" bIns="423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28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z="128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并查集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8695" y="1001395"/>
            <a:ext cx="102730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问题引入：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有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n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个人，开始时候互相都不认识，现在有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个事件，每个事件为：①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，表示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和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成为朋友（在此之前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和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可能已经成为朋友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）；②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，询问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和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是不是朋友。我们认为朋友的关系是可传递的，即朋友的朋友依然是自己的朋友。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(n, q &lt;= 10^5)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链表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635" y="1681480"/>
            <a:ext cx="99517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数组指定位置元素的读取：按下标访问即可  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a[p] 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						    O(1)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链表指定位置元素的读取：从链表头部开始沿着下一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					  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元素指针逐一访问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						    O(n)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并查集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3635" y="1365250"/>
            <a:ext cx="102730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问题转化：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有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n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集合，开始时候每个集合各有一个元素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i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，现在有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个事件，每个事件为：①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，表示合并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和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集合；②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，询问元素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和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是否在同一集合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(n, q &lt;= 10^5)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并查集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3635" y="1429385"/>
            <a:ext cx="10273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使用树结构来表示集合，一个集合对应一棵树，树结点表示集合元素，树边表示两元素有关系，即在同一集合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为了区分集合，需要一个代表元，即一个根结点。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52650" y="4474210"/>
            <a:ext cx="7886065" cy="759460"/>
            <a:chOff x="3848" y="7844"/>
            <a:chExt cx="12419" cy="1196"/>
          </a:xfrm>
        </p:grpSpPr>
        <p:sp>
          <p:nvSpPr>
            <p:cNvPr id="43" name="椭圆 42"/>
            <p:cNvSpPr/>
            <p:nvPr/>
          </p:nvSpPr>
          <p:spPr>
            <a:xfrm>
              <a:off x="3848" y="7844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6666" y="7844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9466" y="7844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3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251" y="7844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5069" y="7844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5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并查集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3635" y="1097915"/>
            <a:ext cx="102730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① 操作：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union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，合并集合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和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对应操作为在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和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两棵树之间加一条边，为了保证一个集合有且仅有一个代表元，在两代表元之间连边即可。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如：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union 1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152650" y="47593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942080" y="47593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20080" y="47593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8555" y="47593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77985" y="47593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2961005" y="4919980"/>
            <a:ext cx="332740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6198 -0.076204 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4740 0.095093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并查集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3635" y="1269365"/>
            <a:ext cx="102730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② 操作：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find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，查找元素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和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是否在同一集合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对应操作为查找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和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两结点是否在同一棵树上，那么只需要比较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和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y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两结点所在树的根结点是否相同。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为了得到某一结点所在树的根结点，需要沿着父结点向上跳。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故在前面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union 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操作时候，连边操作具体为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endParaRPr lang="zh-CN" altLang="en-US" sz="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fa[root_x] = root_y;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并查集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59485" y="1205865"/>
            <a:ext cx="4763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但树形态可能是这样的：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158605" y="215074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509000" y="324739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812655" y="105092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859395" y="439166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225030" y="549846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46" name="直接连接符 45"/>
          <p:cNvCxnSpPr>
            <a:stCxn id="40" idx="3"/>
            <a:endCxn id="41" idx="0"/>
          </p:cNvCxnSpPr>
          <p:nvPr/>
        </p:nvCxnSpPr>
        <p:spPr>
          <a:xfrm flipH="1">
            <a:off x="8890000" y="2799080"/>
            <a:ext cx="380365" cy="4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0" idx="0"/>
            <a:endCxn id="42" idx="3"/>
          </p:cNvCxnSpPr>
          <p:nvPr/>
        </p:nvCxnSpPr>
        <p:spPr>
          <a:xfrm flipV="1">
            <a:off x="9539605" y="1699260"/>
            <a:ext cx="384810" cy="45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3"/>
            <a:endCxn id="43" idx="0"/>
          </p:cNvCxnSpPr>
          <p:nvPr/>
        </p:nvCxnSpPr>
        <p:spPr>
          <a:xfrm flipH="1">
            <a:off x="8240395" y="3895725"/>
            <a:ext cx="380365" cy="49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3" idx="3"/>
            <a:endCxn id="44" idx="0"/>
          </p:cNvCxnSpPr>
          <p:nvPr/>
        </p:nvCxnSpPr>
        <p:spPr>
          <a:xfrm flipH="1">
            <a:off x="7606030" y="5039995"/>
            <a:ext cx="365125" cy="45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94765" y="2417445"/>
            <a:ext cx="2294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union 1, 2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4765" y="3247390"/>
            <a:ext cx="2294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union 1, 3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4765" y="4107815"/>
            <a:ext cx="2294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union 1, 4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4765" y="4937760"/>
            <a:ext cx="2294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union 1, 5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0" grpId="0" bldLvl="0" animBg="1"/>
      <p:bldP spid="41" grpId="0" bldLvl="0" animBg="1"/>
      <p:bldP spid="43" grpId="0" bldLvl="0" animBg="1"/>
      <p:bldP spid="44" grpId="0" bldLvl="0" animBg="1"/>
      <p:bldP spid="2" grpId="0"/>
      <p:bldP spid="4" grpId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并查集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8485" y="1180465"/>
            <a:ext cx="7280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启发式合并：合并时将小集合作为子树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006590" y="3109595"/>
            <a:ext cx="1395730" cy="1866265"/>
            <a:chOff x="11378" y="6916"/>
            <a:chExt cx="2198" cy="2939"/>
          </a:xfrm>
        </p:grpSpPr>
        <p:sp>
          <p:nvSpPr>
            <p:cNvPr id="43" name="椭圆 42"/>
            <p:cNvSpPr/>
            <p:nvPr/>
          </p:nvSpPr>
          <p:spPr>
            <a:xfrm>
              <a:off x="12377" y="691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1378" y="8659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94765" y="2417445"/>
            <a:ext cx="2294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union 1, 2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4765" y="3247390"/>
            <a:ext cx="2294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union 1, 3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4765" y="4107815"/>
            <a:ext cx="2294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union 4, 5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514080" y="200850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007225" y="3109595"/>
            <a:ext cx="1395095" cy="1866265"/>
            <a:chOff x="11378" y="6916"/>
            <a:chExt cx="2197" cy="2939"/>
          </a:xfrm>
        </p:grpSpPr>
        <p:sp>
          <p:nvSpPr>
            <p:cNvPr id="19" name="椭圆 18"/>
            <p:cNvSpPr/>
            <p:nvPr/>
          </p:nvSpPr>
          <p:spPr>
            <a:xfrm>
              <a:off x="12377" y="691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1378" y="8659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cxnSp>
          <p:nvCxnSpPr>
            <p:cNvPr id="21" name="直接连接符 20"/>
            <p:cNvCxnSpPr>
              <a:stCxn id="19" idx="3"/>
              <a:endCxn id="20" idx="0"/>
            </p:cNvCxnSpPr>
            <p:nvPr/>
          </p:nvCxnSpPr>
          <p:spPr>
            <a:xfrm flipH="1">
              <a:off x="11978" y="7937"/>
              <a:ext cx="575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/>
          <p:cNvSpPr/>
          <p:nvPr/>
        </p:nvSpPr>
        <p:spPr>
          <a:xfrm>
            <a:off x="8259445" y="421640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23" name="直接连接符 22"/>
          <p:cNvCxnSpPr>
            <a:stCxn id="22" idx="0"/>
            <a:endCxn id="19" idx="5"/>
          </p:cNvCxnSpPr>
          <p:nvPr/>
        </p:nvCxnSpPr>
        <p:spPr>
          <a:xfrm flipH="1" flipV="1">
            <a:off x="8275955" y="3757930"/>
            <a:ext cx="349250" cy="45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25245" y="4975860"/>
            <a:ext cx="2294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union 1, 4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876155" y="1474470"/>
            <a:ext cx="1522730" cy="1828165"/>
            <a:chOff x="6044" y="6093"/>
            <a:chExt cx="2398" cy="2879"/>
          </a:xfrm>
        </p:grpSpPr>
        <p:sp>
          <p:nvSpPr>
            <p:cNvPr id="31" name="椭圆 30"/>
            <p:cNvSpPr/>
            <p:nvPr/>
          </p:nvSpPr>
          <p:spPr>
            <a:xfrm>
              <a:off x="6044" y="6093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5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243" y="777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876155" y="1474470"/>
            <a:ext cx="1522730" cy="1827530"/>
            <a:chOff x="15553" y="2322"/>
            <a:chExt cx="2398" cy="2878"/>
          </a:xfrm>
        </p:grpSpPr>
        <p:grpSp>
          <p:nvGrpSpPr>
            <p:cNvPr id="38" name="组合 37"/>
            <p:cNvGrpSpPr/>
            <p:nvPr/>
          </p:nvGrpSpPr>
          <p:grpSpPr>
            <a:xfrm>
              <a:off x="15553" y="2322"/>
              <a:ext cx="2398" cy="2879"/>
              <a:chOff x="6044" y="6093"/>
              <a:chExt cx="2398" cy="2879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044" y="6093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243" y="7776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4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cxnSp>
          <p:nvCxnSpPr>
            <p:cNvPr id="50" name="直接连接符 49"/>
            <p:cNvCxnSpPr>
              <a:stCxn id="39" idx="5"/>
              <a:endCxn id="45" idx="0"/>
            </p:cNvCxnSpPr>
            <p:nvPr/>
          </p:nvCxnSpPr>
          <p:spPr>
            <a:xfrm>
              <a:off x="16576" y="3343"/>
              <a:ext cx="776" cy="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接连接符 53"/>
          <p:cNvCxnSpPr>
            <a:stCxn id="19" idx="6"/>
            <a:endCxn id="52" idx="0"/>
          </p:cNvCxnSpPr>
          <p:nvPr/>
        </p:nvCxnSpPr>
        <p:spPr>
          <a:xfrm>
            <a:off x="8402955" y="3489325"/>
            <a:ext cx="1473200" cy="72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9495155" y="4216400"/>
            <a:ext cx="1522730" cy="1827530"/>
            <a:chOff x="14953" y="6640"/>
            <a:chExt cx="2398" cy="2878"/>
          </a:xfrm>
        </p:grpSpPr>
        <p:grpSp>
          <p:nvGrpSpPr>
            <p:cNvPr id="51" name="组合 50"/>
            <p:cNvGrpSpPr/>
            <p:nvPr/>
          </p:nvGrpSpPr>
          <p:grpSpPr>
            <a:xfrm>
              <a:off x="14953" y="6640"/>
              <a:ext cx="2398" cy="2879"/>
              <a:chOff x="6044" y="6093"/>
              <a:chExt cx="2398" cy="2879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044" y="6093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243" y="7776"/>
                <a:ext cx="1199" cy="119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4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cxnSp>
          <p:nvCxnSpPr>
            <p:cNvPr id="56" name="直接连接符 55"/>
            <p:cNvCxnSpPr>
              <a:stCxn id="52" idx="5"/>
              <a:endCxn id="53" idx="0"/>
            </p:cNvCxnSpPr>
            <p:nvPr/>
          </p:nvCxnSpPr>
          <p:spPr>
            <a:xfrm>
              <a:off x="15976" y="7661"/>
              <a:ext cx="776" cy="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7" grpId="0" bldLvl="0" animBg="1"/>
      <p:bldP spid="17" grpId="1" bldLvl="0" animBg="1"/>
      <p:bldP spid="22" grpId="0" bldLvl="0" animBg="1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并查集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8485" y="1180465"/>
            <a:ext cx="75184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路径压缩：查找操作沿着父结点追溯到根结点，为了进一步降低树高，可以直接将沿途的结点直接挂在根结点下。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006590" y="3109595"/>
            <a:ext cx="1395730" cy="1866265"/>
            <a:chOff x="11378" y="6916"/>
            <a:chExt cx="2198" cy="2939"/>
          </a:xfrm>
        </p:grpSpPr>
        <p:sp>
          <p:nvSpPr>
            <p:cNvPr id="43" name="椭圆 42"/>
            <p:cNvSpPr/>
            <p:nvPr/>
          </p:nvSpPr>
          <p:spPr>
            <a:xfrm>
              <a:off x="12377" y="691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1378" y="8659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416050" y="4216400"/>
            <a:ext cx="2294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find 4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 rot="0">
            <a:off x="7007225" y="3109595"/>
            <a:ext cx="1395095" cy="1866265"/>
            <a:chOff x="11378" y="6916"/>
            <a:chExt cx="2197" cy="2939"/>
          </a:xfrm>
        </p:grpSpPr>
        <p:sp>
          <p:nvSpPr>
            <p:cNvPr id="19" name="椭圆 18"/>
            <p:cNvSpPr/>
            <p:nvPr/>
          </p:nvSpPr>
          <p:spPr>
            <a:xfrm>
              <a:off x="12377" y="6916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1378" y="8659"/>
              <a:ext cx="1199" cy="119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cxnSp>
          <p:nvCxnSpPr>
            <p:cNvPr id="21" name="直接连接符 20"/>
            <p:cNvCxnSpPr>
              <a:stCxn id="19" idx="3"/>
              <a:endCxn id="20" idx="0"/>
            </p:cNvCxnSpPr>
            <p:nvPr/>
          </p:nvCxnSpPr>
          <p:spPr>
            <a:xfrm flipH="1">
              <a:off x="11978" y="7937"/>
              <a:ext cx="575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/>
          <p:cNvSpPr/>
          <p:nvPr/>
        </p:nvSpPr>
        <p:spPr>
          <a:xfrm>
            <a:off x="8259445" y="421640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23" name="直接连接符 22"/>
          <p:cNvCxnSpPr>
            <a:stCxn id="22" idx="0"/>
            <a:endCxn id="19" idx="5"/>
          </p:cNvCxnSpPr>
          <p:nvPr/>
        </p:nvCxnSpPr>
        <p:spPr>
          <a:xfrm flipH="1" flipV="1">
            <a:off x="8275955" y="3757930"/>
            <a:ext cx="349250" cy="45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9" idx="6"/>
            <a:endCxn id="52" idx="0"/>
          </p:cNvCxnSpPr>
          <p:nvPr/>
        </p:nvCxnSpPr>
        <p:spPr>
          <a:xfrm>
            <a:off x="8402955" y="3489325"/>
            <a:ext cx="1473200" cy="72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9495155" y="421640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5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256520" y="5285105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56" name="直接连接符 55"/>
          <p:cNvCxnSpPr>
            <a:stCxn id="52" idx="5"/>
            <a:endCxn id="53" idx="0"/>
          </p:cNvCxnSpPr>
          <p:nvPr/>
        </p:nvCxnSpPr>
        <p:spPr>
          <a:xfrm>
            <a:off x="10144760" y="4864735"/>
            <a:ext cx="492760" cy="42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0906125" y="4216400"/>
            <a:ext cx="761365" cy="75946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7" name="直接连接符 6"/>
          <p:cNvCxnSpPr>
            <a:stCxn id="19" idx="6"/>
          </p:cNvCxnSpPr>
          <p:nvPr/>
        </p:nvCxnSpPr>
        <p:spPr>
          <a:xfrm>
            <a:off x="8402955" y="3489325"/>
            <a:ext cx="2743835" cy="71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37895" y="3792855"/>
            <a:ext cx="55886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一般只使用路径压缩就可以，平均查找时间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O(α(n))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，可视为常数。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" grpId="0" animBg="1"/>
      <p:bldP spid="30" grpId="0"/>
      <p:bldP spid="30" grpId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并查集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1109980"/>
            <a:ext cx="9683115" cy="531431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并查集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38250" y="1354455"/>
            <a:ext cx="36404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更多并查集相关：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-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带权并查集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-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并查集删点操作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-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并查集撤销合并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-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可持久化并查集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5445760" y="2439035"/>
            <a:ext cx="3084830" cy="636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咕咕咕</a:t>
            </a:r>
            <a:endParaRPr lang="en-US" altLang="zh-CN" sz="4135" b="1" dirty="0">
              <a:solidFill>
                <a:srgbClr val="77A9D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087661" y="1851104"/>
            <a:ext cx="2082915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746" tIns="42373" rIns="84746" bIns="423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28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zh-CN" altLang="en-US" sz="12800" cap="all" spc="209" dirty="0" smtClean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链表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40130" y="1315720"/>
            <a:ext cx="4631690" cy="4726305"/>
            <a:chOff x="1182" y="2672"/>
            <a:chExt cx="7294" cy="7443"/>
          </a:xfrm>
        </p:grpSpPr>
        <p:sp>
          <p:nvSpPr>
            <p:cNvPr id="3" name="文本框 2"/>
            <p:cNvSpPr txBox="1"/>
            <p:nvPr/>
          </p:nvSpPr>
          <p:spPr>
            <a:xfrm>
              <a:off x="1182" y="2672"/>
              <a:ext cx="729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3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数组元素的插入： </a:t>
              </a: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O(n)</a:t>
              </a:r>
              <a:endPara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54" y="4865"/>
              <a:ext cx="6384" cy="2835"/>
              <a:chOff x="2501" y="5120"/>
              <a:chExt cx="6384" cy="283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501" y="7107"/>
                <a:ext cx="6384" cy="848"/>
                <a:chOff x="4125" y="6960"/>
                <a:chExt cx="6384" cy="848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4125" y="6960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E0</a:t>
                  </a:r>
                  <a:endParaRPr lang="en-US" altLang="zh-CN"/>
                </a:p>
              </p:txBody>
            </p:sp>
            <p:sp>
              <p:nvSpPr>
                <p:cNvPr id="2" name="矩形 1"/>
                <p:cNvSpPr/>
                <p:nvPr/>
              </p:nvSpPr>
              <p:spPr>
                <a:xfrm>
                  <a:off x="5721" y="6960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E1</a:t>
                  </a:r>
                  <a:endParaRPr lang="en-US" altLang="zh-CN"/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7317" y="6960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E2</a:t>
                  </a:r>
                  <a:endParaRPr lang="en-US" altLang="zh-CN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8913" y="6960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</p:grpSp>
          <p:sp>
            <p:nvSpPr>
              <p:cNvPr id="7" name="矩形 6"/>
              <p:cNvSpPr/>
              <p:nvPr/>
            </p:nvSpPr>
            <p:spPr>
              <a:xfrm>
                <a:off x="4097" y="5120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8" name="上箭头 7"/>
              <p:cNvSpPr/>
              <p:nvPr/>
            </p:nvSpPr>
            <p:spPr>
              <a:xfrm rot="12960000">
                <a:off x="4265" y="6071"/>
                <a:ext cx="379" cy="10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0">
              <a:off x="1254" y="9267"/>
              <a:ext cx="6384" cy="848"/>
              <a:chOff x="4125" y="6960"/>
              <a:chExt cx="6384" cy="84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125" y="6960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E0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721" y="6960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317" y="6960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E1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913" y="6960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E2</a:t>
                </a:r>
                <a:endParaRPr lang="en-US" altLang="zh-CN"/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6266180" y="1315720"/>
            <a:ext cx="4568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链表元素的插入：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O(1)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 rot="0">
            <a:off x="9213215" y="4199890"/>
            <a:ext cx="1637030" cy="541020"/>
            <a:chOff x="11879" y="7099"/>
            <a:chExt cx="2578" cy="852"/>
          </a:xfrm>
        </p:grpSpPr>
        <p:sp>
          <p:nvSpPr>
            <p:cNvPr id="40" name="矩形 39"/>
            <p:cNvSpPr/>
            <p:nvPr/>
          </p:nvSpPr>
          <p:spPr>
            <a:xfrm>
              <a:off x="11879" y="7103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E1</a:t>
              </a:r>
              <a:endParaRPr lang="en-US" altLang="zh-CN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475" y="7099"/>
              <a:ext cx="982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 w="9525" cap="flat" cmpd="sng" algn="ctr">
              <a:solidFill>
                <a:srgbClr val="005DA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P1</a:t>
              </a:r>
              <a:endParaRPr lang="en-US" altLang="zh-CN"/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6725285" y="4218305"/>
            <a:ext cx="1637030" cy="538480"/>
            <a:chOff x="11903" y="6259"/>
            <a:chExt cx="2578" cy="848"/>
          </a:xfrm>
        </p:grpSpPr>
        <p:sp>
          <p:nvSpPr>
            <p:cNvPr id="44" name="矩形 43"/>
            <p:cNvSpPr/>
            <p:nvPr/>
          </p:nvSpPr>
          <p:spPr>
            <a:xfrm>
              <a:off x="11903" y="6259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E0</a:t>
              </a:r>
              <a:endParaRPr lang="en-US" altLang="zh-CN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499" y="6259"/>
              <a:ext cx="982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 w="9525" cap="flat" cmpd="sng" algn="ctr">
              <a:solidFill>
                <a:srgbClr val="005DA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P0</a:t>
              </a:r>
              <a:endParaRPr lang="en-US" altLang="zh-CN"/>
            </a:p>
          </p:txBody>
        </p:sp>
      </p:grpSp>
      <p:cxnSp>
        <p:nvCxnSpPr>
          <p:cNvPr id="49" name="曲线连接符 48"/>
          <p:cNvCxnSpPr>
            <a:stCxn id="45" idx="3"/>
            <a:endCxn id="40" idx="1"/>
          </p:cNvCxnSpPr>
          <p:nvPr/>
        </p:nvCxnSpPr>
        <p:spPr>
          <a:xfrm flipV="1">
            <a:off x="8362315" y="4471670"/>
            <a:ext cx="850900" cy="15875"/>
          </a:xfrm>
          <a:prstGeom prst="curvedConnector3">
            <a:avLst>
              <a:gd name="adj1" fmla="val 50000"/>
            </a:avLst>
          </a:prstGeom>
          <a:ln w="53975" cmpd="sng">
            <a:solidFill>
              <a:schemeClr val="accent1">
                <a:shade val="50000"/>
                <a:alpha val="7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 rot="0">
            <a:off x="8011795" y="2993390"/>
            <a:ext cx="1637030" cy="538480"/>
            <a:chOff x="10482" y="7323"/>
            <a:chExt cx="2578" cy="848"/>
          </a:xfrm>
        </p:grpSpPr>
        <p:sp>
          <p:nvSpPr>
            <p:cNvPr id="51" name="矩形 50"/>
            <p:cNvSpPr/>
            <p:nvPr/>
          </p:nvSpPr>
          <p:spPr>
            <a:xfrm>
              <a:off x="10482" y="7323"/>
              <a:ext cx="1596" cy="848"/>
            </a:xfrm>
            <a:prstGeom prst="rect">
              <a:avLst/>
            </a:prstGeom>
            <a:solidFill>
              <a:srgbClr val="FFC000"/>
            </a:soli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</a:t>
              </a:r>
              <a:endParaRPr lang="en-US" altLang="zh-CN"/>
            </a:p>
          </p:txBody>
        </p:sp>
        <p:sp>
          <p:nvSpPr>
            <p:cNvPr id="52" name="矩形 51"/>
            <p:cNvSpPr/>
            <p:nvPr/>
          </p:nvSpPr>
          <p:spPr>
            <a:xfrm>
              <a:off x="12078" y="7323"/>
              <a:ext cx="982" cy="84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rgbClr val="005DA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P</a:t>
              </a:r>
              <a:endParaRPr lang="en-US" altLang="zh-CN"/>
            </a:p>
          </p:txBody>
        </p:sp>
      </p:grpSp>
      <p:cxnSp>
        <p:nvCxnSpPr>
          <p:cNvPr id="55" name="曲线连接符 54"/>
          <p:cNvCxnSpPr>
            <a:endCxn id="40" idx="0"/>
          </p:cNvCxnSpPr>
          <p:nvPr/>
        </p:nvCxnSpPr>
        <p:spPr>
          <a:xfrm rot="5400000" flipV="1">
            <a:off x="9192895" y="3675380"/>
            <a:ext cx="628650" cy="425450"/>
          </a:xfrm>
          <a:prstGeom prst="curvedConnector3">
            <a:avLst>
              <a:gd name="adj1" fmla="val 50101"/>
            </a:avLst>
          </a:prstGeom>
          <a:ln w="53975" cap="rnd" cmpd="sng">
            <a:solidFill>
              <a:srgbClr val="D80000">
                <a:alpha val="70000"/>
              </a:srgb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45" idx="0"/>
            <a:endCxn id="51" idx="2"/>
          </p:cNvCxnSpPr>
          <p:nvPr/>
        </p:nvCxnSpPr>
        <p:spPr>
          <a:xfrm rot="16200000">
            <a:off x="7940675" y="3641090"/>
            <a:ext cx="686435" cy="467995"/>
          </a:xfrm>
          <a:prstGeom prst="curvedConnector3">
            <a:avLst>
              <a:gd name="adj1" fmla="val 49954"/>
            </a:avLst>
          </a:prstGeom>
          <a:ln w="53975" cmpd="sng">
            <a:solidFill>
              <a:schemeClr val="accent1">
                <a:shade val="50000"/>
                <a:alpha val="7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082040" y="1049020"/>
            <a:ext cx="10027920" cy="290385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题目链接：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https://vjudge.net/contest/350402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密码：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scut_se_day2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链表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130" y="1315720"/>
            <a:ext cx="4631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数组元素的删除：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O(n)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1192530" y="3044190"/>
            <a:ext cx="4053840" cy="538480"/>
            <a:chOff x="4125" y="6960"/>
            <a:chExt cx="6384" cy="848"/>
          </a:xfrm>
        </p:grpSpPr>
        <p:sp>
          <p:nvSpPr>
            <p:cNvPr id="25" name="矩形 24"/>
            <p:cNvSpPr/>
            <p:nvPr/>
          </p:nvSpPr>
          <p:spPr>
            <a:xfrm>
              <a:off x="4125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E0</a:t>
              </a:r>
              <a:endParaRPr lang="en-US" altLang="zh-CN"/>
            </a:p>
          </p:txBody>
        </p:sp>
        <p:sp>
          <p:nvSpPr>
            <p:cNvPr id="2" name="矩形 1"/>
            <p:cNvSpPr/>
            <p:nvPr/>
          </p:nvSpPr>
          <p:spPr>
            <a:xfrm>
              <a:off x="5721" y="6960"/>
              <a:ext cx="1596" cy="848"/>
            </a:xfrm>
            <a:prstGeom prst="rect">
              <a:avLst/>
            </a:prstGeom>
            <a:solidFill>
              <a:srgbClr val="FFC000"/>
            </a:soli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7317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E1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8913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E2</a:t>
              </a:r>
              <a:endParaRPr lang="en-US" altLang="zh-CN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266180" y="1315720"/>
            <a:ext cx="4568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链表元素的删除：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O(1)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 rot="0">
            <a:off x="9213215" y="4199890"/>
            <a:ext cx="1637030" cy="541020"/>
            <a:chOff x="11879" y="7099"/>
            <a:chExt cx="2578" cy="852"/>
          </a:xfrm>
        </p:grpSpPr>
        <p:sp>
          <p:nvSpPr>
            <p:cNvPr id="40" name="矩形 39"/>
            <p:cNvSpPr/>
            <p:nvPr/>
          </p:nvSpPr>
          <p:spPr>
            <a:xfrm>
              <a:off x="11879" y="7103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E1</a:t>
              </a:r>
              <a:endParaRPr lang="en-US" altLang="zh-CN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475" y="7099"/>
              <a:ext cx="982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 w="9525" cap="flat" cmpd="sng" algn="ctr">
              <a:solidFill>
                <a:srgbClr val="005DA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P1</a:t>
              </a:r>
              <a:endParaRPr lang="en-US" altLang="zh-CN"/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6725285" y="4218305"/>
            <a:ext cx="1637030" cy="538480"/>
            <a:chOff x="11903" y="6259"/>
            <a:chExt cx="2578" cy="848"/>
          </a:xfrm>
        </p:grpSpPr>
        <p:sp>
          <p:nvSpPr>
            <p:cNvPr id="44" name="矩形 43"/>
            <p:cNvSpPr/>
            <p:nvPr/>
          </p:nvSpPr>
          <p:spPr>
            <a:xfrm>
              <a:off x="11903" y="6259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E0</a:t>
              </a:r>
              <a:endParaRPr lang="en-US" altLang="zh-CN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499" y="6259"/>
              <a:ext cx="982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 w="9525" cap="flat" cmpd="sng" algn="ctr">
              <a:solidFill>
                <a:srgbClr val="005DA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P0</a:t>
              </a:r>
              <a:endParaRPr lang="en-US" altLang="zh-CN"/>
            </a:p>
          </p:txBody>
        </p:sp>
      </p:grpSp>
      <p:cxnSp>
        <p:nvCxnSpPr>
          <p:cNvPr id="49" name="曲线连接符 48"/>
          <p:cNvCxnSpPr>
            <a:stCxn id="45" idx="3"/>
            <a:endCxn id="40" idx="1"/>
          </p:cNvCxnSpPr>
          <p:nvPr/>
        </p:nvCxnSpPr>
        <p:spPr>
          <a:xfrm flipV="1">
            <a:off x="8362315" y="4471670"/>
            <a:ext cx="850900" cy="15875"/>
          </a:xfrm>
          <a:prstGeom prst="curvedConnector3">
            <a:avLst>
              <a:gd name="adj1" fmla="val 50000"/>
            </a:avLst>
          </a:prstGeom>
          <a:ln w="53975" cmpd="sng">
            <a:solidFill>
              <a:srgbClr val="D80000">
                <a:alpha val="70000"/>
              </a:srgb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 rot="0">
            <a:off x="8011795" y="2993390"/>
            <a:ext cx="1637030" cy="538480"/>
            <a:chOff x="10482" y="7323"/>
            <a:chExt cx="2578" cy="848"/>
          </a:xfrm>
        </p:grpSpPr>
        <p:sp>
          <p:nvSpPr>
            <p:cNvPr id="51" name="矩形 50"/>
            <p:cNvSpPr/>
            <p:nvPr/>
          </p:nvSpPr>
          <p:spPr>
            <a:xfrm>
              <a:off x="10482" y="7323"/>
              <a:ext cx="1596" cy="848"/>
            </a:xfrm>
            <a:prstGeom prst="rect">
              <a:avLst/>
            </a:prstGeom>
            <a:solidFill>
              <a:srgbClr val="FFC000"/>
            </a:soli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</a:t>
              </a:r>
              <a:endParaRPr lang="en-US" altLang="zh-CN"/>
            </a:p>
          </p:txBody>
        </p:sp>
        <p:sp>
          <p:nvSpPr>
            <p:cNvPr id="52" name="矩形 51"/>
            <p:cNvSpPr/>
            <p:nvPr/>
          </p:nvSpPr>
          <p:spPr>
            <a:xfrm>
              <a:off x="12078" y="7323"/>
              <a:ext cx="982" cy="84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rgbClr val="005DA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P</a:t>
              </a:r>
              <a:endParaRPr lang="en-US" altLang="zh-CN"/>
            </a:p>
          </p:txBody>
        </p:sp>
      </p:grpSp>
      <p:cxnSp>
        <p:nvCxnSpPr>
          <p:cNvPr id="55" name="曲线连接符 54"/>
          <p:cNvCxnSpPr>
            <a:endCxn id="40" idx="0"/>
          </p:cNvCxnSpPr>
          <p:nvPr/>
        </p:nvCxnSpPr>
        <p:spPr>
          <a:xfrm rot="5400000" flipV="1">
            <a:off x="9192895" y="3675380"/>
            <a:ext cx="628650" cy="425450"/>
          </a:xfrm>
          <a:prstGeom prst="curvedConnector3">
            <a:avLst>
              <a:gd name="adj1" fmla="val 50101"/>
            </a:avLst>
          </a:prstGeom>
          <a:ln w="53975">
            <a:solidFill>
              <a:schemeClr val="accent1">
                <a:alpha val="70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45" idx="0"/>
            <a:endCxn id="51" idx="2"/>
          </p:cNvCxnSpPr>
          <p:nvPr/>
        </p:nvCxnSpPr>
        <p:spPr>
          <a:xfrm rot="16200000">
            <a:off x="7940675" y="3641090"/>
            <a:ext cx="686435" cy="467995"/>
          </a:xfrm>
          <a:prstGeom prst="curvedConnector3">
            <a:avLst>
              <a:gd name="adj1" fmla="val 49954"/>
            </a:avLst>
          </a:prstGeom>
          <a:ln w="53975" cmpd="sng">
            <a:solidFill>
              <a:schemeClr val="accent1">
                <a:shade val="50000"/>
                <a:alpha val="7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 rot="0">
            <a:off x="1192530" y="4627880"/>
            <a:ext cx="4053840" cy="538480"/>
            <a:chOff x="4125" y="6960"/>
            <a:chExt cx="6384" cy="848"/>
          </a:xfrm>
        </p:grpSpPr>
        <p:sp>
          <p:nvSpPr>
            <p:cNvPr id="17" name="矩形 16"/>
            <p:cNvSpPr/>
            <p:nvPr/>
          </p:nvSpPr>
          <p:spPr>
            <a:xfrm>
              <a:off x="4125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E0</a:t>
              </a:r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21" y="6960"/>
              <a:ext cx="1596" cy="848"/>
            </a:xfrm>
            <a:prstGeom prst="rect">
              <a:avLst/>
            </a:prstGeom>
            <a:solidFill>
              <a:schemeClr val="tx2"/>
            </a:soli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E1</a:t>
              </a:r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17" y="6960"/>
              <a:ext cx="1596" cy="848"/>
            </a:xfrm>
            <a:prstGeom prst="rect">
              <a:avLst/>
            </a:prstGeom>
            <a:solidFill>
              <a:schemeClr val="tx2"/>
            </a:soli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E2</a:t>
              </a:r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913" y="6960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E2</a:t>
              </a:r>
              <a:endParaRPr lang="en-US" altLang="zh-CN"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链表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7740" y="2084070"/>
            <a:ext cx="10255885" cy="3885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635" y="863600"/>
            <a:ext cx="20199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vector</a:t>
            </a:r>
            <a:endParaRPr lang="en-US" altLang="zh-CN" sz="4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链表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2065020"/>
            <a:ext cx="11177905" cy="3466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635" y="863600"/>
            <a:ext cx="1433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list</a:t>
            </a:r>
            <a:endParaRPr lang="en-US" altLang="zh-CN" sz="4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5445760" y="2439035"/>
            <a:ext cx="3084830" cy="636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栈 </a:t>
            </a:r>
            <a:r>
              <a:rPr lang="en-US" altLang="zh-CN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&amp; </a:t>
            </a:r>
            <a:r>
              <a:rPr lang="zh-CN" altLang="en-US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队列</a:t>
            </a:r>
            <a:r>
              <a:rPr lang="en-US" altLang="zh-CN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endParaRPr lang="en-US" altLang="zh-CN" sz="4135" b="1" dirty="0">
              <a:solidFill>
                <a:srgbClr val="77A9D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087661" y="1851104"/>
            <a:ext cx="2082915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746" tIns="42373" rIns="84746" bIns="423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28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128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p="http://schemas.openxmlformats.org/presentationml/2006/main">
  <p:tag name="REFSHAPE" val="954572748"/>
  <p:tag name="KSO_WM_UNIT_PLACING_PICTURE_USER_VIEWPORT" val="{&quot;height&quot;:2040,&quot;width&quot;:5385}"/>
</p:tagLst>
</file>

<file path=ppt/theme/theme1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3597</Words>
  <Application>WPS 演示</Application>
  <PresentationFormat>宽屏</PresentationFormat>
  <Paragraphs>828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Arial</vt:lpstr>
      <vt:lpstr>宋体</vt:lpstr>
      <vt:lpstr>Wingdings</vt:lpstr>
      <vt:lpstr>黑体</vt:lpstr>
      <vt:lpstr>微软雅黑</vt:lpstr>
      <vt:lpstr>Calibri</vt:lpstr>
      <vt:lpstr>Impact</vt:lpstr>
      <vt:lpstr>U.S. 101</vt:lpstr>
      <vt:lpstr>Roboto</vt:lpstr>
      <vt:lpstr>Open Sans Light</vt:lpstr>
      <vt:lpstr>Segoe Print</vt:lpstr>
      <vt:lpstr>Arial Unicode MS</vt:lpstr>
      <vt:lpstr>1_Office 主题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36</cp:revision>
  <dcterms:created xsi:type="dcterms:W3CDTF">2020-01-04T08:42:00Z</dcterms:created>
  <dcterms:modified xsi:type="dcterms:W3CDTF">2020-01-11T00:38:16Z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