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1" r:id="rId4"/>
    <p:sldId id="263" r:id="rId6"/>
    <p:sldId id="260" r:id="rId7"/>
    <p:sldId id="266" r:id="rId8"/>
    <p:sldId id="267" r:id="rId9"/>
    <p:sldId id="270" r:id="rId10"/>
    <p:sldId id="271" r:id="rId11"/>
    <p:sldId id="268" r:id="rId12"/>
    <p:sldId id="272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8" r:id="rId25"/>
    <p:sldId id="292" r:id="rId26"/>
    <p:sldId id="293" r:id="rId27"/>
    <p:sldId id="294" r:id="rId28"/>
    <p:sldId id="303" r:id="rId29"/>
    <p:sldId id="296" r:id="rId30"/>
    <p:sldId id="300" r:id="rId31"/>
    <p:sldId id="301" r:id="rId32"/>
    <p:sldId id="302" r:id="rId33"/>
    <p:sldId id="304" r:id="rId34"/>
    <p:sldId id="305" r:id="rId35"/>
    <p:sldId id="306" r:id="rId36"/>
    <p:sldId id="307" r:id="rId37"/>
    <p:sldId id="308" r:id="rId38"/>
    <p:sldId id="310" r:id="rId39"/>
    <p:sldId id="312" r:id="rId40"/>
    <p:sldId id="314" r:id="rId41"/>
    <p:sldId id="315" r:id="rId42"/>
    <p:sldId id="316" r:id="rId43"/>
    <p:sldId id="313" r:id="rId44"/>
    <p:sldId id="359" r:id="rId45"/>
    <p:sldId id="311" r:id="rId46"/>
    <p:sldId id="318" r:id="rId47"/>
    <p:sldId id="320" r:id="rId48"/>
    <p:sldId id="321" r:id="rId49"/>
    <p:sldId id="323" r:id="rId50"/>
    <p:sldId id="324" r:id="rId51"/>
    <p:sldId id="326" r:id="rId52"/>
    <p:sldId id="329" r:id="rId53"/>
    <p:sldId id="330" r:id="rId54"/>
    <p:sldId id="331" r:id="rId55"/>
    <p:sldId id="332" r:id="rId56"/>
    <p:sldId id="336" r:id="rId57"/>
    <p:sldId id="333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3" r:id="rId73"/>
    <p:sldId id="354" r:id="rId74"/>
    <p:sldId id="355" r:id="rId75"/>
    <p:sldId id="357" r:id="rId76"/>
    <p:sldId id="356" r:id="rId77"/>
    <p:sldId id="358" r:id="rId78"/>
    <p:sldId id="394" r:id="rId79"/>
    <p:sldId id="262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695515" y="740160"/>
            <a:ext cx="11498604" cy="29671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76" tIns="44688" rIns="89376" bIns="446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6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3" y="260648"/>
            <a:ext cx="547381" cy="509181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376" tIns="44688" rIns="89376" bIns="446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65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9744405" y="6117299"/>
            <a:ext cx="1033515" cy="30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117" y="3512"/>
            <a:ext cx="12194117" cy="685309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2117" y="3512"/>
            <a:ext cx="12194117" cy="686011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36" tIns="60968" rIns="121936" bIns="6096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005290" y="1753076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00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60096" y="177852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05290" y="2657151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60096" y="268196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05290" y="3549794"/>
            <a:ext cx="528320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10 </a:t>
            </a:r>
            <a:endParaRPr lang="en-US" altLang="zh-CN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60096" y="3585407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05290" y="4474132"/>
            <a:ext cx="509905" cy="552450"/>
          </a:xfrm>
          <a:prstGeom prst="rect">
            <a:avLst/>
          </a:prstGeom>
          <a:effectLst/>
        </p:spPr>
        <p:txBody>
          <a:bodyPr wrap="none" lIns="84746" tIns="42373" rIns="84746" bIns="42373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11</a:t>
            </a:r>
            <a:r>
              <a:rPr lang="en-US" altLang="zh-CN" sz="2535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535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096" y="4524984"/>
            <a:ext cx="526353" cy="501408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746" tIns="42373" rIns="84746" bIns="42373" rtlCol="0" anchor="ctr"/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2204751" y="2047051"/>
            <a:ext cx="2348041" cy="1080770"/>
          </a:xfrm>
          <a:prstGeom prst="rect">
            <a:avLst/>
          </a:prstGeom>
          <a:noFill/>
        </p:spPr>
        <p:txBody>
          <a:bodyPr vert="horz" wrap="square" lIns="84746" tIns="42373" rIns="84746" bIns="423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Day 6</a:t>
            </a:r>
            <a:endParaRPr lang="en-US" altLang="zh-CN" sz="54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3002311" y="3128138"/>
            <a:ext cx="3173885" cy="822325"/>
          </a:xfrm>
          <a:prstGeom prst="rect">
            <a:avLst/>
          </a:prstGeom>
          <a:noFill/>
        </p:spPr>
        <p:txBody>
          <a:bodyPr vert="horz" wrap="square" lIns="84746" tIns="42373" rIns="84746" bIns="423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by zbs</a:t>
            </a:r>
            <a:endParaRPr lang="en-US" altLang="zh-CN" sz="40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3215520" y="5278185"/>
            <a:ext cx="2301240" cy="31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   </a:t>
            </a:r>
            <a:r>
              <a:rPr lang="zh-CN" altLang="en-US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4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8992868" y="5278185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7" name="椭圆 76"/>
          <p:cNvSpPr/>
          <p:nvPr/>
        </p:nvSpPr>
        <p:spPr>
          <a:xfrm>
            <a:off x="-8216428" y="4666892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8" name="椭圆 77"/>
          <p:cNvSpPr/>
          <p:nvPr/>
        </p:nvSpPr>
        <p:spPr>
          <a:xfrm>
            <a:off x="-10817071" y="4858913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9" name="椭圆 78"/>
          <p:cNvSpPr/>
          <p:nvPr/>
        </p:nvSpPr>
        <p:spPr>
          <a:xfrm>
            <a:off x="-4669760" y="6021288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715885" y="1814195"/>
            <a:ext cx="232473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差分数组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15885" y="2692400"/>
            <a:ext cx="232473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树状数组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5885" y="3600450"/>
            <a:ext cx="255841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线段树基础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5885" y="4530090"/>
            <a:ext cx="2685415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35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charset="-122"/>
              </a:rPr>
              <a:t>线段树应用略讲</a:t>
            </a:r>
            <a:endParaRPr lang="zh-CN" altLang="en-US" sz="2535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/>
      <p:bldP spid="44" grpId="0"/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2890520"/>
            <a:ext cx="539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简记为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lowb (lowest bit)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8595" y="1635760"/>
            <a:ext cx="9717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前置知识：如何求得二进制数的最低位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？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        (the least significant bit)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8595" y="3474085"/>
            <a:ext cx="6297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lowb(1010) = 10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lowb(1100) = 100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lowb(1000) = 1000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...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8595" y="1635760"/>
            <a:ext cx="9717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解决：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lowb(x) = x &amp; -x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8595" y="2411730"/>
            <a:ext cx="9717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将二进制位取反后再加一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考虑这样一个二进制数：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58595" y="4451350"/>
            <a:ext cx="8799830" cy="1638300"/>
            <a:chOff x="2297" y="6511"/>
            <a:chExt cx="13858" cy="2580"/>
          </a:xfrm>
        </p:grpSpPr>
        <p:grpSp>
          <p:nvGrpSpPr>
            <p:cNvPr id="19" name="组合 18"/>
            <p:cNvGrpSpPr/>
            <p:nvPr/>
          </p:nvGrpSpPr>
          <p:grpSpPr>
            <a:xfrm>
              <a:off x="2297" y="6511"/>
              <a:ext cx="13858" cy="2581"/>
              <a:chOff x="2297" y="6412"/>
              <a:chExt cx="13858" cy="258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297" y="6412"/>
                <a:ext cx="3609" cy="2580"/>
                <a:chOff x="2297" y="6268"/>
                <a:chExt cx="3609" cy="2580"/>
              </a:xfrm>
            </p:grpSpPr>
            <p:sp>
              <p:nvSpPr>
                <p:cNvPr id="6" name="左大括号 5"/>
                <p:cNvSpPr/>
                <p:nvPr/>
              </p:nvSpPr>
              <p:spPr>
                <a:xfrm rot="16200000">
                  <a:off x="4541" y="6521"/>
                  <a:ext cx="498" cy="1920"/>
                </a:xfrm>
                <a:prstGeom prst="leftBrace">
                  <a:avLst>
                    <a:gd name="adj1" fmla="val 74939"/>
                    <a:gd name="adj2" fmla="val 50007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3912" y="7929"/>
                  <a:ext cx="183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k</a:t>
                  </a:r>
                  <a:r>
                    <a:rPr lang="zh-CN" alt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个</a:t>
                  </a: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297" y="6268"/>
                  <a:ext cx="36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...0100000</a:t>
                  </a:r>
                  <a:endParaRPr lang="en-US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310" y="6413"/>
                <a:ext cx="3609" cy="2580"/>
                <a:chOff x="2297" y="6268"/>
                <a:chExt cx="3609" cy="2580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 rot="16200000">
                  <a:off x="4541" y="6521"/>
                  <a:ext cx="498" cy="1920"/>
                </a:xfrm>
                <a:prstGeom prst="leftBrace">
                  <a:avLst>
                    <a:gd name="adj1" fmla="val 74939"/>
                    <a:gd name="adj2" fmla="val 50007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912" y="7929"/>
                  <a:ext cx="183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k</a:t>
                  </a:r>
                  <a:r>
                    <a:rPr lang="zh-CN" alt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个</a:t>
                  </a: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1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297" y="6268"/>
                  <a:ext cx="36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...1011111</a:t>
                  </a:r>
                  <a:endParaRPr lang="en-US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2547" y="6413"/>
                <a:ext cx="3609" cy="2580"/>
                <a:chOff x="2297" y="6268"/>
                <a:chExt cx="3609" cy="2580"/>
              </a:xfrm>
            </p:grpSpPr>
            <p:sp>
              <p:nvSpPr>
                <p:cNvPr id="16" name="左大括号 15"/>
                <p:cNvSpPr/>
                <p:nvPr/>
              </p:nvSpPr>
              <p:spPr>
                <a:xfrm rot="16200000">
                  <a:off x="4541" y="6521"/>
                  <a:ext cx="498" cy="1920"/>
                </a:xfrm>
                <a:prstGeom prst="leftBrace">
                  <a:avLst>
                    <a:gd name="adj1" fmla="val 74939"/>
                    <a:gd name="adj2" fmla="val 50007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912" y="7929"/>
                  <a:ext cx="183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k</a:t>
                  </a:r>
                  <a:r>
                    <a:rPr lang="zh-CN" alt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个</a:t>
                  </a:r>
                  <a:r>
                    <a:rPr lang="en-US" altLang="zh-CN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297" y="6268"/>
                  <a:ext cx="36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...1</a:t>
                  </a:r>
                  <a:r>
                    <a:rPr lang="en-US" sz="3200" b="1" dirty="0" smtClean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1</a:t>
                  </a:r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00000</a:t>
                  </a:r>
                  <a:endParaRPr lang="en-US" sz="32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</p:grpSp>
        <p:sp>
          <p:nvSpPr>
            <p:cNvPr id="20" name="右箭头 19"/>
            <p:cNvSpPr/>
            <p:nvPr/>
          </p:nvSpPr>
          <p:spPr>
            <a:xfrm>
              <a:off x="6084" y="6885"/>
              <a:ext cx="1048" cy="591"/>
            </a:xfrm>
            <a:prstGeom prst="rightArrow">
              <a:avLst>
                <a:gd name="adj1" fmla="val 50000"/>
                <a:gd name="adj2" fmla="val 602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1209" y="6885"/>
              <a:ext cx="1048" cy="591"/>
            </a:xfrm>
            <a:prstGeom prst="rightArrow">
              <a:avLst>
                <a:gd name="adj1" fmla="val 50000"/>
                <a:gd name="adj2" fmla="val 602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750310" y="4228465"/>
            <a:ext cx="89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取反</a:t>
            </a:r>
            <a:endParaRPr lang="zh-CN" altLang="en-US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05320" y="4228465"/>
            <a:ext cx="89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+1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74735" y="4382135"/>
            <a:ext cx="235585" cy="721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7630" y="1592580"/>
            <a:ext cx="5659120" cy="73152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431925" y="916305"/>
            <a:ext cx="8140700" cy="15252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从纵向看：下标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对应的层为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lowb(i)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从横向看：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Ci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包含的结点下标为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[i - lowb(i) + 1, i]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C[i]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的父结点为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C[i + lowb(i)]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208405"/>
            <a:ext cx="4318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查询前缀和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sum[x]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061210"/>
            <a:ext cx="10146665" cy="365188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386205" y="799465"/>
            <a:ext cx="9978390" cy="13868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每次减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lowb(x)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，向左上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跳层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，并统计信息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sum += A[x] + A[x - 1] +...+ A[x - lowb(x) + 1]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0111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+ 0010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0111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0001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+ 0010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0111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0010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上箭头 3"/>
          <p:cNvSpPr/>
          <p:nvPr/>
        </p:nvSpPr>
        <p:spPr>
          <a:xfrm rot="18540000">
            <a:off x="8591550" y="437959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0111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+ 0010 +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0100</a:t>
            </a:r>
            <a:endParaRPr lang="en-US" altLang="zh-CN" sz="28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上箭头 3"/>
          <p:cNvSpPr/>
          <p:nvPr/>
        </p:nvSpPr>
        <p:spPr>
          <a:xfrm rot="18540000">
            <a:off x="8591550" y="437959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 rot="18540000">
            <a:off x="6568440" y="333819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US" altLang="zh-CN" sz="24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300" y="899795"/>
            <a:ext cx="5859145" cy="13239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0111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+ 0010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 C[7]  +  C[6]  + C[4]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上箭头 3"/>
          <p:cNvSpPr/>
          <p:nvPr/>
        </p:nvSpPr>
        <p:spPr>
          <a:xfrm rot="18540000">
            <a:off x="8591550" y="437959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 rot="18540000">
            <a:off x="6568440" y="333819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2490470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差分数组</a:t>
            </a:r>
            <a:endParaRPr lang="zh-CN" altLang="en-US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00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0101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0101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0001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3" name="直接连接符 2"/>
            <p:cNvCxnSpPr>
              <a:stCxn id="76" idx="2"/>
              <a:endCxn id="72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62" idx="0"/>
              <a:endCxn id="76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8" idx="2"/>
              <a:endCxn id="76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8" idx="2"/>
              <a:endCxn id="64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9" idx="2"/>
              <a:endCxn id="78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79" idx="2"/>
              <a:endCxn id="69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77" idx="2"/>
              <a:endCxn id="67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7" idx="2"/>
              <a:endCxn id="74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76" name="矩形 75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81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2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4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5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0101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3" name="直接连接符 2"/>
            <p:cNvCxnSpPr>
              <a:stCxn id="76" idx="2"/>
              <a:endCxn id="72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62" idx="0"/>
              <a:endCxn id="76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8" idx="2"/>
              <a:endCxn id="76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8" idx="2"/>
              <a:endCxn id="64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9" idx="2"/>
              <a:endCxn id="78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79" idx="2"/>
              <a:endCxn id="69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77" idx="2"/>
              <a:endCxn id="67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7" idx="2"/>
              <a:endCxn id="74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76" name="矩形 75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81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2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4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5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5" name="上箭头 4"/>
          <p:cNvSpPr/>
          <p:nvPr/>
        </p:nvSpPr>
        <p:spPr>
          <a:xfrm rot="20280000">
            <a:off x="6122670" y="382841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3" name="直接连接符 2"/>
            <p:cNvCxnSpPr>
              <a:stCxn id="76" idx="2"/>
              <a:endCxn id="72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62" idx="0"/>
              <a:endCxn id="76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8" idx="2"/>
              <a:endCxn id="76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8" idx="2"/>
              <a:endCxn id="64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9" idx="2"/>
              <a:endCxn id="78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79" idx="2"/>
              <a:endCxn id="69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77" idx="2"/>
              <a:endCxn id="67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7" idx="2"/>
              <a:endCxn id="74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76" name="矩形 75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80" name="组合 79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81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US" altLang="zh-CN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2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4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5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5" name="上箭头 4"/>
          <p:cNvSpPr/>
          <p:nvPr/>
        </p:nvSpPr>
        <p:spPr>
          <a:xfrm rot="20280000">
            <a:off x="6122670" y="382841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itle 1"/>
          <p:cNvSpPr txBox="1"/>
          <p:nvPr/>
        </p:nvSpPr>
        <p:spPr>
          <a:xfrm>
            <a:off x="1511300" y="899795"/>
            <a:ext cx="5859145" cy="13239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0101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 = 0001 + 0100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 C[5]  + C[4]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208405"/>
            <a:ext cx="6931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单点修改，原数组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A[x] += val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553970"/>
            <a:ext cx="10273030" cy="235775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320800" y="887730"/>
            <a:ext cx="9978390" cy="104775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每次加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lowb(x)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，向右上（父结点）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跳层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，并更新信息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0011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-&gt; 0100 -&gt; 1000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0011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-&gt;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0100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-&gt; 1000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上箭头 1"/>
          <p:cNvSpPr/>
          <p:nvPr/>
        </p:nvSpPr>
        <p:spPr>
          <a:xfrm rot="1620000">
            <a:off x="4789170" y="390461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rgbClr val="D8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0011 -&gt; 0100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-&gt; </a:t>
            </a:r>
            <a:r>
              <a:rPr lang="en-US" altLang="zh-CN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上箭头 1"/>
          <p:cNvSpPr/>
          <p:nvPr/>
        </p:nvSpPr>
        <p:spPr>
          <a:xfrm rot="1620000">
            <a:off x="4789170" y="390461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 rot="4380000">
            <a:off x="7595870" y="213423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8135" y="1239520"/>
            <a:ext cx="10441940" cy="4945380"/>
            <a:chOff x="501" y="1952"/>
            <a:chExt cx="16444" cy="7788"/>
          </a:xfrm>
        </p:grpSpPr>
        <p:cxnSp>
          <p:nvCxnSpPr>
            <p:cNvPr id="29" name="直接连接符 28"/>
            <p:cNvCxnSpPr>
              <a:stCxn id="21" idx="2"/>
              <a:endCxn id="17" idx="0"/>
            </p:cNvCxnSpPr>
            <p:nvPr/>
          </p:nvCxnSpPr>
          <p:spPr>
            <a:xfrm flipH="1">
              <a:off x="3053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0"/>
              <a:endCxn id="21" idx="2"/>
            </p:cNvCxnSpPr>
            <p:nvPr/>
          </p:nvCxnSpPr>
          <p:spPr>
            <a:xfrm flipV="1">
              <a:off x="4924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2"/>
              <a:endCxn id="21" idx="0"/>
            </p:cNvCxnSpPr>
            <p:nvPr/>
          </p:nvCxnSpPr>
          <p:spPr>
            <a:xfrm flipH="1">
              <a:off x="4924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8" idx="0"/>
            </p:cNvCxnSpPr>
            <p:nvPr/>
          </p:nvCxnSpPr>
          <p:spPr>
            <a:xfrm>
              <a:off x="8666" y="5415"/>
              <a:ext cx="0" cy="3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2"/>
              <a:endCxn id="24" idx="0"/>
            </p:cNvCxnSpPr>
            <p:nvPr/>
          </p:nvCxnSpPr>
          <p:spPr>
            <a:xfrm flipH="1">
              <a:off x="8666" y="3845"/>
              <a:ext cx="7481" cy="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2"/>
              <a:endCxn id="14" idx="0"/>
            </p:cNvCxnSpPr>
            <p:nvPr/>
          </p:nvCxnSpPr>
          <p:spPr>
            <a:xfrm>
              <a:off x="16147" y="3845"/>
              <a:ext cx="0" cy="5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3" idx="2"/>
              <a:endCxn id="12" idx="0"/>
            </p:cNvCxnSpPr>
            <p:nvPr/>
          </p:nvCxnSpPr>
          <p:spPr>
            <a:xfrm>
              <a:off x="12405" y="7085"/>
              <a:ext cx="0" cy="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2"/>
              <a:endCxn id="19" idx="0"/>
            </p:cNvCxnSpPr>
            <p:nvPr/>
          </p:nvCxnSpPr>
          <p:spPr>
            <a:xfrm flipH="1">
              <a:off x="10534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795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4276" y="7085"/>
              <a:ext cx="1871" cy="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2405" y="5415"/>
              <a:ext cx="3742" cy="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01" y="1952"/>
              <a:ext cx="16444" cy="7789"/>
              <a:chOff x="501" y="1952"/>
              <a:chExt cx="16444" cy="778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255" y="2997"/>
                <a:ext cx="14690" cy="6745"/>
                <a:chOff x="2255" y="2997"/>
                <a:chExt cx="14690" cy="674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255" y="8894"/>
                  <a:ext cx="14689" cy="848"/>
                  <a:chOff x="1794" y="7897"/>
                  <a:chExt cx="14689" cy="848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794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000</a:t>
                      </a:r>
                      <a:r>
                        <a:rPr lang="zh-CN" alt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</a:t>
                      </a:r>
                      <a:endParaRPr lang="en-US" altLang="zh-CN" sz="3200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0010</a:t>
                      </a:r>
                      <a:endParaRPr lang="en-US" altLang="zh-CN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0011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0100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9275" y="7897"/>
                    <a:ext cx="7209" cy="848"/>
                    <a:chOff x="1794" y="7897"/>
                    <a:chExt cx="7209" cy="84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794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0101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3665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5536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0111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407" y="7897"/>
                      <a:ext cx="1596" cy="84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1000</a:t>
                      </a:r>
                      <a:endPara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255" y="2997"/>
                  <a:ext cx="14690" cy="5728"/>
                  <a:chOff x="2255" y="2493"/>
                  <a:chExt cx="14690" cy="5728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255" y="7373"/>
                    <a:ext cx="12819" cy="848"/>
                    <a:chOff x="2255" y="7373"/>
                    <a:chExt cx="12819" cy="848"/>
                  </a:xfrm>
                </p:grpSpPr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255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C1</a:t>
                      </a:r>
                      <a:endParaRPr lang="en-US" altLang="zh-CN"/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997" y="7373"/>
                      <a:ext cx="1596" cy="84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C3</a:t>
                      </a:r>
                      <a:endParaRPr lang="en-US" altLang="zh-CN"/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736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C5</a:t>
                      </a:r>
                      <a:endParaRPr lang="en-US" altLang="zh-CN"/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3478" y="7373"/>
                      <a:ext cx="1596" cy="848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100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</a:gradFill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Open Sans Light" panose="020B0306030504020204" pitchFamily="34" charset="0"/>
                        </a:rPr>
                        <a:t>C7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1" name="矩形 20"/>
                  <p:cNvSpPr/>
                  <p:nvPr/>
                </p:nvSpPr>
                <p:spPr>
                  <a:xfrm>
                    <a:off x="4126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C2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1607" y="5733"/>
                    <a:ext cx="1596" cy="84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tint val="50000"/>
                          <a:satMod val="300000"/>
                        </a:schemeClr>
                      </a:gs>
                      <a:gs pos="100000">
                        <a:schemeClr val="accent1">
                          <a:tint val="37000"/>
                          <a:satMod val="300000"/>
                        </a:schemeClr>
                      </a:gs>
                      <a:gs pos="100000">
                        <a:schemeClr val="accent1">
                          <a:tint val="15000"/>
                          <a:satMod val="350000"/>
                        </a:schemeClr>
                      </a:gs>
                    </a:gsLst>
                  </a:gra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C6</a:t>
                    </a:r>
                    <a:endParaRPr lang="en-US" altLang="zh-CN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868" y="406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C4</a:t>
                    </a:r>
                    <a:endParaRPr lang="en-US" altLang="zh-CN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5349" y="2493"/>
                    <a:ext cx="1596" cy="848"/>
                  </a:xfrm>
                  <a:prstGeom prst="rect">
                    <a:avLst/>
                  </a:prstGeom>
                  <a:solidFill>
                    <a:schemeClr val="tx2"/>
                  </a:solidFill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2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Open Sans Light" panose="020B0306030504020204" pitchFamily="34" charset="0"/>
                      </a:rPr>
                      <a:t>C8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49" name="组合 48"/>
              <p:cNvGrpSpPr/>
              <p:nvPr/>
            </p:nvGrpSpPr>
            <p:grpSpPr>
              <a:xfrm>
                <a:off x="501" y="1952"/>
                <a:ext cx="1348" cy="6772"/>
                <a:chOff x="501" y="1952"/>
                <a:chExt cx="1348" cy="6772"/>
              </a:xfrm>
            </p:grpSpPr>
            <p:sp>
              <p:nvSpPr>
                <p:cNvPr id="42" name="Title 1"/>
                <p:cNvSpPr txBox="1"/>
                <p:nvPr/>
              </p:nvSpPr>
              <p:spPr>
                <a:xfrm>
                  <a:off x="501" y="792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0001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Title 1"/>
                <p:cNvSpPr txBox="1"/>
                <p:nvPr/>
              </p:nvSpPr>
              <p:spPr>
                <a:xfrm>
                  <a:off x="501" y="628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0010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itle 1"/>
                <p:cNvSpPr txBox="1"/>
                <p:nvPr/>
              </p:nvSpPr>
              <p:spPr>
                <a:xfrm>
                  <a:off x="501" y="461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0100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itle 1"/>
                <p:cNvSpPr txBox="1"/>
                <p:nvPr/>
              </p:nvSpPr>
              <p:spPr>
                <a:xfrm>
                  <a:off x="501" y="3048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1000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itle 1"/>
                <p:cNvSpPr txBox="1"/>
                <p:nvPr/>
              </p:nvSpPr>
              <p:spPr>
                <a:xfrm>
                  <a:off x="549" y="1952"/>
                  <a:ext cx="1300" cy="797"/>
                </a:xfrm>
                <a:prstGeom prst="rect">
                  <a:avLst/>
                </a:prstGeom>
              </p:spPr>
              <p:txBody>
                <a:bodyPr lIns="0" rIns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000" b="0" kern="1200">
                      <a:solidFill>
                        <a:schemeClr val="accent1"/>
                      </a:solidFill>
                      <a:latin typeface="U.S. 101" pitchFamily="2" charset="0"/>
                      <a:ea typeface="Roboto" pitchFamily="2" charset="0"/>
                      <a:cs typeface="Open Sans Light" panose="020B0306030504020204" pitchFamily="34" charset="0"/>
                    </a:defRPr>
                  </a:lvl1pPr>
                </a:lstStyle>
                <a:p>
                  <a:pPr algn="l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lowb</a:t>
                  </a:r>
                  <a:endParaRPr lang="en-GB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47" name="Title 1"/>
          <p:cNvSpPr txBox="1"/>
          <p:nvPr/>
        </p:nvSpPr>
        <p:spPr>
          <a:xfrm>
            <a:off x="1511935" y="945515"/>
            <a:ext cx="5859145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= 0011 -&gt; 0100 -&gt; 1000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511935" y="1546225"/>
            <a:ext cx="6699250" cy="8007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C[3] += val, C[4] += val, C[8] += val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上箭头 2"/>
          <p:cNvSpPr/>
          <p:nvPr/>
        </p:nvSpPr>
        <p:spPr>
          <a:xfrm rot="1620000">
            <a:off x="4789170" y="390461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 rot="4380000">
            <a:off x="7595870" y="2134235"/>
            <a:ext cx="240665" cy="6496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差分数组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1508760"/>
            <a:ext cx="9717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考虑这样一道题：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给定一个长为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的数组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，元素初始化值为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0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，执行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次操作，每次操作格式为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(l, r, x)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，表示将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l+1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... 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r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加上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，要求输出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次操作</a:t>
            </a:r>
            <a:r>
              <a:rPr lang="zh-CN" altLang="en-US" sz="3200" b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全部执行后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的数组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。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1508760"/>
            <a:ext cx="9717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回顾最初那道题：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给定一个长为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的数组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，元素初始化值为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0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，执行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次操作，每次操作格式为 ①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(1, l, r, x)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，表示将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l+1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... 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r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加上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；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或 ② 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(2, x)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，要求输出当前 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sz="20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的值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。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1508760"/>
            <a:ext cx="97174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区间修改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-&gt;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差分数组化为单点修改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单点查询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-&gt;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树状数组求差分数组前缀和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3963670"/>
            <a:ext cx="9717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如果是单点修改，区间查询和呢？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做法更直接，查询两次前缀和作差即可。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1508760"/>
            <a:ext cx="101441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如果是区间修改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+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区间查询呢？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树状数组上操作会很麻烦（可以，但没必要）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树状数组优势在于：常数小，且代码简单，易写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劣势在于：树状结构不明显，基于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“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前缀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”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信息的统计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4073525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线段树基础</a:t>
            </a:r>
            <a:endParaRPr lang="zh-CN" altLang="en-US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10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508760"/>
            <a:ext cx="99390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依然先给出一道题：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给定一个长为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的数组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，元素初始化值为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0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，执行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次操作，每次操作格式为 ①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(1, p, x)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，表示将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加上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；或 ②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(2, l, r, x)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，要求输出当前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l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, a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l+1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, ... , a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r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的和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。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9195" y="1270635"/>
            <a:ext cx="3874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线段树：二分区间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79195" y="2139950"/>
            <a:ext cx="9796780" cy="3958590"/>
            <a:chOff x="2707" y="3145"/>
            <a:chExt cx="15428" cy="6234"/>
          </a:xfrm>
        </p:grpSpPr>
        <p:sp>
          <p:nvSpPr>
            <p:cNvPr id="25" name="矩形 24"/>
            <p:cNvSpPr/>
            <p:nvPr/>
          </p:nvSpPr>
          <p:spPr>
            <a:xfrm>
              <a:off x="9652" y="3145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8]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4]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1353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8]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3754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2]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767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[3, 4]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270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1]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67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[2, 2]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648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[3, 3]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8634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[4, 4]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1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5]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58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[6, 6]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553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[7, 7]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539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[8, 8]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585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6]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50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[7, 8]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25" idx="2"/>
              <a:endCxn id="3" idx="0"/>
            </p:cNvCxnSpPr>
            <p:nvPr/>
          </p:nvCxnSpPr>
          <p:spPr>
            <a:xfrm flipH="1">
              <a:off x="6548" y="3993"/>
              <a:ext cx="3902" cy="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4" idx="0"/>
            </p:cNvCxnSpPr>
            <p:nvPr/>
          </p:nvCxnSpPr>
          <p:spPr>
            <a:xfrm>
              <a:off x="10438" y="3982"/>
              <a:ext cx="3890" cy="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2"/>
              <a:endCxn id="5" idx="0"/>
            </p:cNvCxnSpPr>
            <p:nvPr/>
          </p:nvCxnSpPr>
          <p:spPr>
            <a:xfrm flipH="1">
              <a:off x="4552" y="5639"/>
              <a:ext cx="1996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" idx="2"/>
              <a:endCxn id="6" idx="0"/>
            </p:cNvCxnSpPr>
            <p:nvPr/>
          </p:nvCxnSpPr>
          <p:spPr>
            <a:xfrm>
              <a:off x="6548" y="5639"/>
              <a:ext cx="192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  <a:endCxn id="15" idx="0"/>
            </p:cNvCxnSpPr>
            <p:nvPr/>
          </p:nvCxnSpPr>
          <p:spPr>
            <a:xfrm flipH="1">
              <a:off x="12383" y="5639"/>
              <a:ext cx="1945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6" idx="0"/>
            </p:cNvCxnSpPr>
            <p:nvPr/>
          </p:nvCxnSpPr>
          <p:spPr>
            <a:xfrm>
              <a:off x="14328" y="5639"/>
              <a:ext cx="197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2"/>
              <a:endCxn id="7" idx="0"/>
            </p:cNvCxnSpPr>
            <p:nvPr/>
          </p:nvCxnSpPr>
          <p:spPr>
            <a:xfrm flipH="1">
              <a:off x="3505" y="7459"/>
              <a:ext cx="10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0"/>
              <a:endCxn id="5" idx="2"/>
            </p:cNvCxnSpPr>
            <p:nvPr/>
          </p:nvCxnSpPr>
          <p:spPr>
            <a:xfrm flipH="1" flipV="1">
              <a:off x="4552" y="7459"/>
              <a:ext cx="92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2"/>
              <a:endCxn id="9" idx="0"/>
            </p:cNvCxnSpPr>
            <p:nvPr/>
          </p:nvCxnSpPr>
          <p:spPr>
            <a:xfrm flipH="1">
              <a:off x="7446" y="7459"/>
              <a:ext cx="1022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6" idx="2"/>
              <a:endCxn id="10" idx="0"/>
            </p:cNvCxnSpPr>
            <p:nvPr/>
          </p:nvCxnSpPr>
          <p:spPr>
            <a:xfrm>
              <a:off x="8468" y="7459"/>
              <a:ext cx="964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2"/>
              <a:endCxn id="11" idx="0"/>
            </p:cNvCxnSpPr>
            <p:nvPr/>
          </p:nvCxnSpPr>
          <p:spPr>
            <a:xfrm flipH="1">
              <a:off x="11410" y="7459"/>
              <a:ext cx="97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2"/>
              <a:endCxn id="12" idx="0"/>
            </p:cNvCxnSpPr>
            <p:nvPr/>
          </p:nvCxnSpPr>
          <p:spPr>
            <a:xfrm>
              <a:off x="12383" y="7459"/>
              <a:ext cx="99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2"/>
              <a:endCxn id="13" idx="0"/>
            </p:cNvCxnSpPr>
            <p:nvPr/>
          </p:nvCxnSpPr>
          <p:spPr>
            <a:xfrm flipH="1">
              <a:off x="15351" y="7459"/>
              <a:ext cx="9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2"/>
              <a:endCxn id="14" idx="0"/>
            </p:cNvCxnSpPr>
            <p:nvPr/>
          </p:nvCxnSpPr>
          <p:spPr>
            <a:xfrm>
              <a:off x="16298" y="7459"/>
              <a:ext cx="1039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15" y="1249680"/>
            <a:ext cx="3711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基于数组的二叉树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79195" y="2139950"/>
            <a:ext cx="9796780" cy="3958590"/>
            <a:chOff x="2707" y="3145"/>
            <a:chExt cx="15428" cy="6234"/>
          </a:xfrm>
        </p:grpSpPr>
        <p:sp>
          <p:nvSpPr>
            <p:cNvPr id="25" name="矩形 24"/>
            <p:cNvSpPr/>
            <p:nvPr/>
          </p:nvSpPr>
          <p:spPr>
            <a:xfrm>
              <a:off x="9652" y="3145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[1]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[2]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1353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[3]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3754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[4]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767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[5]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270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[8]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67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[9]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648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[10]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8634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[11]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1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[12]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58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[13]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553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[14]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539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[15]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585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[6]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50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[7]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25" idx="2"/>
              <a:endCxn id="3" idx="0"/>
            </p:cNvCxnSpPr>
            <p:nvPr/>
          </p:nvCxnSpPr>
          <p:spPr>
            <a:xfrm flipH="1">
              <a:off x="6548" y="3993"/>
              <a:ext cx="3902" cy="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4" idx="0"/>
            </p:cNvCxnSpPr>
            <p:nvPr/>
          </p:nvCxnSpPr>
          <p:spPr>
            <a:xfrm>
              <a:off x="10438" y="3982"/>
              <a:ext cx="3890" cy="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2"/>
              <a:endCxn id="5" idx="0"/>
            </p:cNvCxnSpPr>
            <p:nvPr/>
          </p:nvCxnSpPr>
          <p:spPr>
            <a:xfrm flipH="1">
              <a:off x="4552" y="5639"/>
              <a:ext cx="1996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" idx="2"/>
              <a:endCxn id="6" idx="0"/>
            </p:cNvCxnSpPr>
            <p:nvPr/>
          </p:nvCxnSpPr>
          <p:spPr>
            <a:xfrm>
              <a:off x="6548" y="5639"/>
              <a:ext cx="192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  <a:endCxn id="15" idx="0"/>
            </p:cNvCxnSpPr>
            <p:nvPr/>
          </p:nvCxnSpPr>
          <p:spPr>
            <a:xfrm flipH="1">
              <a:off x="12383" y="5639"/>
              <a:ext cx="1945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6" idx="0"/>
            </p:cNvCxnSpPr>
            <p:nvPr/>
          </p:nvCxnSpPr>
          <p:spPr>
            <a:xfrm>
              <a:off x="14328" y="5639"/>
              <a:ext cx="197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2"/>
              <a:endCxn id="7" idx="0"/>
            </p:cNvCxnSpPr>
            <p:nvPr/>
          </p:nvCxnSpPr>
          <p:spPr>
            <a:xfrm flipH="1">
              <a:off x="3505" y="7459"/>
              <a:ext cx="10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0"/>
              <a:endCxn id="5" idx="2"/>
            </p:cNvCxnSpPr>
            <p:nvPr/>
          </p:nvCxnSpPr>
          <p:spPr>
            <a:xfrm flipH="1" flipV="1">
              <a:off x="4552" y="7459"/>
              <a:ext cx="92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2"/>
              <a:endCxn id="9" idx="0"/>
            </p:cNvCxnSpPr>
            <p:nvPr/>
          </p:nvCxnSpPr>
          <p:spPr>
            <a:xfrm flipH="1">
              <a:off x="7446" y="7459"/>
              <a:ext cx="1022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6" idx="2"/>
              <a:endCxn id="10" idx="0"/>
            </p:cNvCxnSpPr>
            <p:nvPr/>
          </p:nvCxnSpPr>
          <p:spPr>
            <a:xfrm>
              <a:off x="8468" y="7459"/>
              <a:ext cx="964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2"/>
              <a:endCxn id="11" idx="0"/>
            </p:cNvCxnSpPr>
            <p:nvPr/>
          </p:nvCxnSpPr>
          <p:spPr>
            <a:xfrm flipH="1">
              <a:off x="11410" y="7459"/>
              <a:ext cx="97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2"/>
              <a:endCxn id="12" idx="0"/>
            </p:cNvCxnSpPr>
            <p:nvPr/>
          </p:nvCxnSpPr>
          <p:spPr>
            <a:xfrm>
              <a:off x="12383" y="7459"/>
              <a:ext cx="99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2"/>
              <a:endCxn id="13" idx="0"/>
            </p:cNvCxnSpPr>
            <p:nvPr/>
          </p:nvCxnSpPr>
          <p:spPr>
            <a:xfrm flipH="1">
              <a:off x="15351" y="7459"/>
              <a:ext cx="9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2"/>
              <a:endCxn id="14" idx="0"/>
            </p:cNvCxnSpPr>
            <p:nvPr/>
          </p:nvCxnSpPr>
          <p:spPr>
            <a:xfrm>
              <a:off x="16298" y="7459"/>
              <a:ext cx="1039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7439660" y="1102995"/>
            <a:ext cx="41382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下标关系：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lson = rt &lt;&lt; 1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rson = rt &lt;&lt; 1 | 1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508760"/>
            <a:ext cx="9939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线段树所需数组空间：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4n 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5245" y="1323340"/>
            <a:ext cx="4691380" cy="953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1595" y="2538095"/>
            <a:ext cx="3970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个人宏定义声明：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60" y="3442335"/>
            <a:ext cx="5989955" cy="171513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9900" y="1123950"/>
            <a:ext cx="5577205" cy="4124325"/>
            <a:chOff x="740" y="1770"/>
            <a:chExt cx="8783" cy="6495"/>
          </a:xfrm>
        </p:grpSpPr>
        <p:sp>
          <p:nvSpPr>
            <p:cNvPr id="2" name="文本框 1"/>
            <p:cNvSpPr txBox="1"/>
            <p:nvPr/>
          </p:nvSpPr>
          <p:spPr>
            <a:xfrm>
              <a:off x="740" y="1770"/>
              <a:ext cx="71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线段树：</a:t>
              </a:r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build(l, r, rt)</a:t>
              </a:r>
              <a:endPara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0" y="3468"/>
              <a:ext cx="8783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l</a:t>
              </a:r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： 当前区间左端点</a:t>
              </a:r>
              <a:endPara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r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： 当前区间右端点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rt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：当前区间对应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	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的数组下标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1850390"/>
            <a:ext cx="7150735" cy="4635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334135"/>
            <a:ext cx="4191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pushUp(rt)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向上更新信息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3339465"/>
            <a:ext cx="6736715" cy="18726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差分数组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508760"/>
            <a:ext cx="182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做法一：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3965" y="1508760"/>
            <a:ext cx="9100185" cy="4571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81070" y="3075305"/>
            <a:ext cx="5229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时间复杂度：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O(nq)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！！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11910" y="1183005"/>
            <a:ext cx="9547860" cy="522541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327785" y="1087755"/>
            <a:ext cx="9103995" cy="51142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270635"/>
            <a:ext cx="477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build(1, 8, 1)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79195" y="2139950"/>
            <a:ext cx="9796780" cy="3958590"/>
            <a:chOff x="2707" y="3145"/>
            <a:chExt cx="15428" cy="6234"/>
          </a:xfrm>
        </p:grpSpPr>
        <p:sp>
          <p:nvSpPr>
            <p:cNvPr id="25" name="矩形 24"/>
            <p:cNvSpPr/>
            <p:nvPr/>
          </p:nvSpPr>
          <p:spPr>
            <a:xfrm>
              <a:off x="9652" y="3145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8]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575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4]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13530" y="479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8]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3754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2]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767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[3, 4]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270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[1, 1]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677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[2, 2]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648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[3, 3]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8634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[4, 4]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1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5]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582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[6, 6]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553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[7, 7]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539" y="853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[8, 8]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585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[5, 6]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500" y="6611"/>
              <a:ext cx="1596" cy="848"/>
            </a:xfrm>
            <a:prstGeom prst="rect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</a:schemeClr>
                </a:gs>
                <a:gs pos="100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[7, 8]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25" idx="2"/>
              <a:endCxn id="3" idx="0"/>
            </p:cNvCxnSpPr>
            <p:nvPr/>
          </p:nvCxnSpPr>
          <p:spPr>
            <a:xfrm flipH="1">
              <a:off x="6548" y="3993"/>
              <a:ext cx="3902" cy="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4" idx="0"/>
            </p:cNvCxnSpPr>
            <p:nvPr/>
          </p:nvCxnSpPr>
          <p:spPr>
            <a:xfrm>
              <a:off x="10438" y="3982"/>
              <a:ext cx="3890" cy="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2"/>
              <a:endCxn id="5" idx="0"/>
            </p:cNvCxnSpPr>
            <p:nvPr/>
          </p:nvCxnSpPr>
          <p:spPr>
            <a:xfrm flipH="1">
              <a:off x="4552" y="5639"/>
              <a:ext cx="1996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" idx="2"/>
              <a:endCxn id="6" idx="0"/>
            </p:cNvCxnSpPr>
            <p:nvPr/>
          </p:nvCxnSpPr>
          <p:spPr>
            <a:xfrm>
              <a:off x="6548" y="5639"/>
              <a:ext cx="192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  <a:endCxn id="15" idx="0"/>
            </p:cNvCxnSpPr>
            <p:nvPr/>
          </p:nvCxnSpPr>
          <p:spPr>
            <a:xfrm flipH="1">
              <a:off x="12383" y="5639"/>
              <a:ext cx="1945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6" idx="0"/>
            </p:cNvCxnSpPr>
            <p:nvPr/>
          </p:nvCxnSpPr>
          <p:spPr>
            <a:xfrm>
              <a:off x="14328" y="5639"/>
              <a:ext cx="1970" cy="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2"/>
              <a:endCxn id="7" idx="0"/>
            </p:cNvCxnSpPr>
            <p:nvPr/>
          </p:nvCxnSpPr>
          <p:spPr>
            <a:xfrm flipH="1">
              <a:off x="3505" y="7459"/>
              <a:ext cx="10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0"/>
              <a:endCxn id="5" idx="2"/>
            </p:cNvCxnSpPr>
            <p:nvPr/>
          </p:nvCxnSpPr>
          <p:spPr>
            <a:xfrm flipH="1" flipV="1">
              <a:off x="4552" y="7459"/>
              <a:ext cx="92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2"/>
              <a:endCxn id="9" idx="0"/>
            </p:cNvCxnSpPr>
            <p:nvPr/>
          </p:nvCxnSpPr>
          <p:spPr>
            <a:xfrm flipH="1">
              <a:off x="7446" y="7459"/>
              <a:ext cx="1022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6" idx="2"/>
              <a:endCxn id="10" idx="0"/>
            </p:cNvCxnSpPr>
            <p:nvPr/>
          </p:nvCxnSpPr>
          <p:spPr>
            <a:xfrm>
              <a:off x="8468" y="7459"/>
              <a:ext cx="964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2"/>
              <a:endCxn id="11" idx="0"/>
            </p:cNvCxnSpPr>
            <p:nvPr/>
          </p:nvCxnSpPr>
          <p:spPr>
            <a:xfrm flipH="1">
              <a:off x="11410" y="7459"/>
              <a:ext cx="973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2"/>
              <a:endCxn id="12" idx="0"/>
            </p:cNvCxnSpPr>
            <p:nvPr/>
          </p:nvCxnSpPr>
          <p:spPr>
            <a:xfrm>
              <a:off x="12383" y="7459"/>
              <a:ext cx="99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2"/>
              <a:endCxn id="13" idx="0"/>
            </p:cNvCxnSpPr>
            <p:nvPr/>
          </p:nvCxnSpPr>
          <p:spPr>
            <a:xfrm flipH="1">
              <a:off x="15351" y="7459"/>
              <a:ext cx="947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2"/>
              <a:endCxn id="14" idx="0"/>
            </p:cNvCxnSpPr>
            <p:nvPr/>
          </p:nvCxnSpPr>
          <p:spPr>
            <a:xfrm>
              <a:off x="16298" y="7459"/>
              <a:ext cx="1039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048500" y="868045"/>
            <a:ext cx="4921250" cy="1151255"/>
            <a:chOff x="10934" y="1217"/>
            <a:chExt cx="7750" cy="1813"/>
          </a:xfrm>
        </p:grpSpPr>
        <p:grpSp>
          <p:nvGrpSpPr>
            <p:cNvPr id="46" name="组合 45"/>
            <p:cNvGrpSpPr/>
            <p:nvPr/>
          </p:nvGrpSpPr>
          <p:grpSpPr>
            <a:xfrm>
              <a:off x="10934" y="1217"/>
              <a:ext cx="7750" cy="847"/>
              <a:chOff x="8646" y="1153"/>
              <a:chExt cx="7750" cy="84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2530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[5]</a:t>
                </a:r>
                <a:endParaRPr lang="en-US" altLang="zh-CN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3502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[6]</a:t>
                </a:r>
                <a:endParaRPr lang="en-US" altLang="zh-CN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476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[7]</a:t>
                </a:r>
                <a:endParaRPr lang="en-US" altLang="zh-CN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5448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[8]</a:t>
                </a:r>
                <a:endParaRPr lang="en-US" altLang="zh-CN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8646" y="1153"/>
                <a:ext cx="3866" cy="847"/>
                <a:chOff x="8814" y="1153"/>
                <a:chExt cx="3866" cy="84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8814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[1]</a:t>
                  </a:r>
                  <a:endParaRPr lang="en-US" altLang="zh-CN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9786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[2]</a:t>
                  </a:r>
                  <a:endParaRPr lang="en-US" altLang="zh-CN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760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[3]</a:t>
                  </a:r>
                  <a:endParaRPr lang="en-US" altLang="zh-CN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1732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[4]</a:t>
                  </a:r>
                  <a:endParaRPr lang="en-US" altLang="zh-CN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10934" y="2184"/>
              <a:ext cx="7750" cy="847"/>
              <a:chOff x="8646" y="1153"/>
              <a:chExt cx="7750" cy="84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2530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502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4476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5448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8646" y="1153"/>
                <a:ext cx="3866" cy="847"/>
                <a:chOff x="8814" y="1153"/>
                <a:chExt cx="3866" cy="847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8814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9786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0760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1732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/>
                </a:p>
              </p:txBody>
            </p:sp>
          </p:grp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188" y="2548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05205" y="1270635"/>
            <a:ext cx="477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build(1, 8, 1)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048500" y="868045"/>
            <a:ext cx="4921250" cy="1151255"/>
            <a:chOff x="10934" y="1217"/>
            <a:chExt cx="7750" cy="1813"/>
          </a:xfrm>
        </p:grpSpPr>
        <p:grpSp>
          <p:nvGrpSpPr>
            <p:cNvPr id="46" name="组合 45"/>
            <p:cNvGrpSpPr/>
            <p:nvPr/>
          </p:nvGrpSpPr>
          <p:grpSpPr>
            <a:xfrm>
              <a:off x="10934" y="1217"/>
              <a:ext cx="7750" cy="847"/>
              <a:chOff x="8646" y="1153"/>
              <a:chExt cx="7750" cy="84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530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[5]</a:t>
                </a:r>
                <a:endParaRPr lang="en-US" altLang="zh-CN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3502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[6]</a:t>
                </a:r>
                <a:endParaRPr lang="en-US" altLang="zh-CN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476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[7]</a:t>
                </a:r>
                <a:endParaRPr lang="en-US" altLang="zh-CN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5448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[8]</a:t>
                </a:r>
                <a:endParaRPr lang="en-US" altLang="zh-CN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8646" y="1153"/>
                <a:ext cx="3866" cy="847"/>
                <a:chOff x="8814" y="1153"/>
                <a:chExt cx="3866" cy="847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8814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[1]</a:t>
                  </a:r>
                  <a:endParaRPr lang="en-US" altLang="zh-CN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9786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[2]</a:t>
                  </a:r>
                  <a:endParaRPr lang="en-US" altLang="zh-CN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760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[3]</a:t>
                  </a:r>
                  <a:endParaRPr lang="en-US" altLang="zh-CN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1732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[4]</a:t>
                  </a:r>
                  <a:endParaRPr lang="en-US" altLang="zh-CN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10934" y="2184"/>
              <a:ext cx="7750" cy="847"/>
              <a:chOff x="8646" y="1153"/>
              <a:chExt cx="7750" cy="8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2530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502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4476" y="1153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5448" y="1154"/>
                <a:ext cx="948" cy="8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altLang="zh-CN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8646" y="1153"/>
                <a:ext cx="3866" cy="847"/>
                <a:chOff x="8814" y="1153"/>
                <a:chExt cx="3866" cy="847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8814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9786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0760" y="1153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1732" y="1154"/>
                  <a:ext cx="948" cy="84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0</a:t>
                  </a:r>
                  <a:endParaRPr lang="en-US" altLang="zh-CN"/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508760"/>
            <a:ext cx="10286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update(l, r, rt, pos, val) //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单点更新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2218690"/>
            <a:ext cx="9419590" cy="42265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27063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update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(..., 4, 5)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// a[4] += 5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188" y="2548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27063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update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(..., 4, 5)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// a[4] += 5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830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7849" cy="822"/>
              <a:chOff x="2246" y="7934"/>
              <a:chExt cx="7849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389" y="7934"/>
                <a:ext cx="170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0-&gt;</a:t>
                </a:r>
                <a:r>
                  <a:rPr lang="en-US" sz="28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19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499" y="4194"/>
              <a:ext cx="232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389" y="2548"/>
              <a:ext cx="296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11-&gt;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16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508760"/>
            <a:ext cx="9939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query(l, r, rt, L, R) //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区间查询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2252980"/>
            <a:ext cx="10991850" cy="379222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27063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query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(..., 4, 7)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// sum of a[4] .. a[7]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188" y="2548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27063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query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(..., 4, 7)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// sum of a[4] .. a[7]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188" y="2548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167765"/>
            <a:ext cx="9939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考虑区间修改操作：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直接进行多次单点修改？ 显然不实际。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仿照区间查询，修改对应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区间。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但这样只确保了向上信息的正确性，对应区间的子区间值并未更新，由此引入懒惰标记（延迟修改）。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595" y="1167765"/>
            <a:ext cx="99390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懒惰标记：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当前区间被包含在修改区间时，直接进行修改，并打上懒惰标记（向上保持信息的正确性，并标记向下访问时需要下放标记保持子区间信息的正确性）。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对于区间加法，懒惰标记就是标记子区间访问时需要加上的数，单种加法标记可叠加。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差分数组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350" y="1261110"/>
            <a:ext cx="384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做法二：差分数组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31875" y="2047875"/>
            <a:ext cx="9716770" cy="3528060"/>
            <a:chOff x="2147" y="3898"/>
            <a:chExt cx="15302" cy="5556"/>
          </a:xfrm>
        </p:grpSpPr>
        <p:sp>
          <p:nvSpPr>
            <p:cNvPr id="2" name="文本框 1"/>
            <p:cNvSpPr txBox="1"/>
            <p:nvPr/>
          </p:nvSpPr>
          <p:spPr>
            <a:xfrm>
              <a:off x="2147" y="3898"/>
              <a:ext cx="15303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令 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d[1] = a[1], d[i] = a[i] - a[i - 1] (i &gt;= 2)</a:t>
              </a:r>
              <a:endPara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则 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a[i] = (a[i] - a[i - 1]) + (a[i - 1] + a[i - 2]) + ... + a[1]</a:t>
              </a:r>
              <a:endPara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	   = d[i] + d[i - 1] + ... + d[1]</a:t>
              </a:r>
              <a:endPara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6" name="左大括号 5"/>
            <p:cNvSpPr/>
            <p:nvPr/>
          </p:nvSpPr>
          <p:spPr>
            <a:xfrm rot="16200000">
              <a:off x="7593" y="4441"/>
              <a:ext cx="822" cy="6706"/>
            </a:xfrm>
            <a:prstGeom prst="leftBrace">
              <a:avLst>
                <a:gd name="adj1" fmla="val 74939"/>
                <a:gd name="adj2" fmla="val 5000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98" y="8536"/>
              <a:ext cx="241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前缀和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381875" y="4150995"/>
            <a:ext cx="452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对于一次操作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(l, r, x)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d[l] += x, d[r + 1] -= x;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15" y="878205"/>
            <a:ext cx="10445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update(l, r, rt, L, R, val) //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区间更新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830070"/>
            <a:ext cx="10165715" cy="47307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15" y="878205"/>
            <a:ext cx="10445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pushDown(l, r, rt) //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标记下放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844040"/>
            <a:ext cx="10614660" cy="44748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177" y="2548"/>
              <a:ext cx="393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16-&gt;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327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96" y="419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24(1)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41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394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64" y="2548"/>
              <a:ext cx="39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24(1)-&gt;24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7-&gt;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74764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9-&gt;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179195" y="1617980"/>
            <a:ext cx="9796780" cy="4480560"/>
            <a:chOff x="1857" y="2548"/>
            <a:chExt cx="15428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246" y="7934"/>
              <a:ext cx="6942" cy="822"/>
              <a:chOff x="2246" y="7934"/>
              <a:chExt cx="6942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64" y="6014"/>
              <a:ext cx="23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05685" y="2678430"/>
            <a:ext cx="2566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13(1)-&gt;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9970135" cy="4480560"/>
            <a:chOff x="1584" y="2548"/>
            <a:chExt cx="15701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0-&gt;</a:t>
                </a:r>
                <a:r>
                  <a:rPr lang="en-US" sz="2800" b="1" dirty="0" smtClean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2-&gt;</a:t>
                </a:r>
                <a:r>
                  <a:rPr lang="en-US" sz="28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150" y="6014"/>
              <a:ext cx="31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4(1)-&gt;4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64" y="6014"/>
              <a:ext cx="23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9970135" cy="4480560"/>
            <a:chOff x="1584" y="2548"/>
            <a:chExt cx="15701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1-&gt;</a:t>
                </a:r>
                <a:r>
                  <a:rPr lang="en-US" sz="2800" b="1" dirty="0" smtClean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64" y="6014"/>
              <a:ext cx="23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9970135" cy="4480560"/>
            <a:chOff x="1584" y="2548"/>
            <a:chExt cx="15701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9(1)-&gt;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1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76" y="6014"/>
              <a:ext cx="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9970135" cy="4480560"/>
            <a:chOff x="1584" y="2548"/>
            <a:chExt cx="15701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158" y="6014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572" y="6014"/>
              <a:ext cx="234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8(1)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40320" y="2678430"/>
            <a:ext cx="2416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11(1)-&gt;11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(0)</a:t>
            </a:r>
            <a:endParaRPr lang="en-US" sz="28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差分数组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350" y="1261110"/>
            <a:ext cx="384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做法二：差分数组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3013710"/>
            <a:ext cx="4286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时间复杂度：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O(n + q)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7110" y="870585"/>
            <a:ext cx="5805805" cy="580580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9970135" cy="4480560"/>
            <a:chOff x="1584" y="2548"/>
            <a:chExt cx="15701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6942" cy="822"/>
              <a:chOff x="2246" y="7934"/>
              <a:chExt cx="6942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696" y="6014"/>
              <a:ext cx="3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3(1)-&gt;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7(3)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572" y="6014"/>
              <a:ext cx="234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8(1)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11(0)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10345420" cy="4480560"/>
            <a:chOff x="1584" y="2548"/>
            <a:chExt cx="16292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7436" cy="822"/>
              <a:chOff x="2246" y="7934"/>
              <a:chExt cx="7436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7911" y="7934"/>
                <a:ext cx="177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5-&gt;</a:t>
                </a:r>
                <a:r>
                  <a:rPr lang="en-US" sz="28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6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411" y="7934"/>
                <a:ext cx="182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1-&gt;</a:t>
                </a:r>
                <a:r>
                  <a:rPr lang="en-US" sz="28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696" y="6014"/>
              <a:ext cx="3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  7(3)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668" y="6014"/>
              <a:ext cx="32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8(1)-&gt;8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11(0)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10142855" cy="4480560"/>
            <a:chOff x="1584" y="2548"/>
            <a:chExt cx="15973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7436" cy="822"/>
              <a:chOff x="2246" y="7934"/>
              <a:chExt cx="7436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7911" y="7934"/>
                <a:ext cx="177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6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411" y="7934"/>
                <a:ext cx="182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2-&gt;</a:t>
                </a:r>
                <a:r>
                  <a:rPr lang="en-US" sz="2800" b="1" dirty="0">
                    <a:solidFill>
                      <a:srgbClr val="D80000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4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696" y="6014"/>
              <a:ext cx="3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  7(3)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572" y="6014"/>
              <a:ext cx="234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8(0)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11(0)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840" y="1617980"/>
            <a:ext cx="10142855" cy="4480560"/>
            <a:chOff x="1584" y="2548"/>
            <a:chExt cx="15973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7436" cy="822"/>
              <a:chOff x="2246" y="7934"/>
              <a:chExt cx="7436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7911" y="7934"/>
                <a:ext cx="177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6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411" y="7934"/>
                <a:ext cx="182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4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2246" y="6014"/>
              <a:ext cx="25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696" y="6014"/>
              <a:ext cx="3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  7(3)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572" y="6014"/>
              <a:ext cx="234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8(0)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802" y="2548"/>
              <a:ext cx="15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a[2..7] += 2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188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11(0)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5725" y="267843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05205" y="1617980"/>
            <a:ext cx="10589895" cy="4480560"/>
            <a:chOff x="1583" y="2548"/>
            <a:chExt cx="16677" cy="7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857" y="3370"/>
              <a:ext cx="15428" cy="6234"/>
              <a:chOff x="2707" y="3145"/>
              <a:chExt cx="15428" cy="623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652" y="3145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8]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575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4]</a:t>
                </a:r>
                <a:endParaRPr lang="en-US" altLang="zh-CN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30" y="479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8]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754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2]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0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4]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707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[1, 1]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7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[2, 2]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48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[3, 3]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634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[4, 4]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1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5]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582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[6, 6]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553" y="853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7]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539" y="8531"/>
                <a:ext cx="1596" cy="8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100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[8, 8]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585" y="6611"/>
                <a:ext cx="1596" cy="848"/>
              </a:xfrm>
              <a:prstGeom prst="rect">
                <a:avLst/>
              </a:prstGeom>
              <a:solidFill>
                <a:srgbClr val="FFC000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[5, 6]</a:t>
                </a:r>
                <a:endParaRPr lang="en-US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500" y="6611"/>
                <a:ext cx="1596" cy="848"/>
              </a:xfrm>
              <a:prstGeom prst="rect">
                <a:avLst/>
              </a:prstGeom>
              <a:solidFill>
                <a:schemeClr val="tx2"/>
              </a:solid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[7, 8]</a:t>
                </a:r>
                <a:endParaRPr lang="en-US" altLang="zh-CN"/>
              </a:p>
            </p:txBody>
          </p:sp>
          <p:cxnSp>
            <p:nvCxnSpPr>
              <p:cNvPr id="17" name="直接连接符 16"/>
              <p:cNvCxnSpPr>
                <a:stCxn id="25" idx="2"/>
                <a:endCxn id="3" idx="0"/>
              </p:cNvCxnSpPr>
              <p:nvPr/>
            </p:nvCxnSpPr>
            <p:spPr>
              <a:xfrm flipH="1">
                <a:off x="6548" y="3993"/>
                <a:ext cx="3902" cy="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4" idx="0"/>
              </p:cNvCxnSpPr>
              <p:nvPr/>
            </p:nvCxnSpPr>
            <p:spPr>
              <a:xfrm>
                <a:off x="10438" y="3982"/>
                <a:ext cx="3890" cy="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" idx="2"/>
                <a:endCxn id="5" idx="0"/>
              </p:cNvCxnSpPr>
              <p:nvPr/>
            </p:nvCxnSpPr>
            <p:spPr>
              <a:xfrm flipH="1">
                <a:off x="4552" y="5639"/>
                <a:ext cx="1996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" idx="2"/>
                <a:endCxn id="6" idx="0"/>
              </p:cNvCxnSpPr>
              <p:nvPr/>
            </p:nvCxnSpPr>
            <p:spPr>
              <a:xfrm>
                <a:off x="6548" y="5639"/>
                <a:ext cx="192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2"/>
                <a:endCxn id="15" idx="0"/>
              </p:cNvCxnSpPr>
              <p:nvPr/>
            </p:nvCxnSpPr>
            <p:spPr>
              <a:xfrm flipH="1">
                <a:off x="12383" y="5639"/>
                <a:ext cx="1945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4" idx="2"/>
                <a:endCxn id="16" idx="0"/>
              </p:cNvCxnSpPr>
              <p:nvPr/>
            </p:nvCxnSpPr>
            <p:spPr>
              <a:xfrm>
                <a:off x="14328" y="5639"/>
                <a:ext cx="1970" cy="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5" idx="2"/>
                <a:endCxn id="7" idx="0"/>
              </p:cNvCxnSpPr>
              <p:nvPr/>
            </p:nvCxnSpPr>
            <p:spPr>
              <a:xfrm flipH="1">
                <a:off x="3505" y="7459"/>
                <a:ext cx="10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0"/>
                <a:endCxn id="5" idx="2"/>
              </p:cNvCxnSpPr>
              <p:nvPr/>
            </p:nvCxnSpPr>
            <p:spPr>
              <a:xfrm flipH="1" flipV="1">
                <a:off x="4552" y="7459"/>
                <a:ext cx="92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2"/>
                <a:endCxn id="9" idx="0"/>
              </p:cNvCxnSpPr>
              <p:nvPr/>
            </p:nvCxnSpPr>
            <p:spPr>
              <a:xfrm flipH="1">
                <a:off x="7446" y="7459"/>
                <a:ext cx="1022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2"/>
                <a:endCxn id="10" idx="0"/>
              </p:cNvCxnSpPr>
              <p:nvPr/>
            </p:nvCxnSpPr>
            <p:spPr>
              <a:xfrm>
                <a:off x="8468" y="7459"/>
                <a:ext cx="964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15" idx="2"/>
                <a:endCxn id="11" idx="0"/>
              </p:cNvCxnSpPr>
              <p:nvPr/>
            </p:nvCxnSpPr>
            <p:spPr>
              <a:xfrm flipH="1">
                <a:off x="11410" y="7459"/>
                <a:ext cx="973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5" idx="2"/>
                <a:endCxn id="12" idx="0"/>
              </p:cNvCxnSpPr>
              <p:nvPr/>
            </p:nvCxnSpPr>
            <p:spPr>
              <a:xfrm>
                <a:off x="12383" y="7459"/>
                <a:ext cx="99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6" idx="2"/>
                <a:endCxn id="13" idx="0"/>
              </p:cNvCxnSpPr>
              <p:nvPr/>
            </p:nvCxnSpPr>
            <p:spPr>
              <a:xfrm flipH="1">
                <a:off x="15351" y="7459"/>
                <a:ext cx="947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6" idx="2"/>
                <a:endCxn id="14" idx="0"/>
              </p:cNvCxnSpPr>
              <p:nvPr/>
            </p:nvCxnSpPr>
            <p:spPr>
              <a:xfrm>
                <a:off x="16298" y="7459"/>
                <a:ext cx="1039" cy="1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84" y="7934"/>
              <a:ext cx="7604" cy="822"/>
              <a:chOff x="1584" y="7934"/>
              <a:chExt cx="7604" cy="82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416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5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135" y="7934"/>
                <a:ext cx="1663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84" y="7934"/>
                <a:ext cx="165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3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68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2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21" y="7934"/>
              <a:ext cx="7436" cy="822"/>
              <a:chOff x="2246" y="7934"/>
              <a:chExt cx="7436" cy="82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7911" y="7934"/>
                <a:ext cx="177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6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452" y="7934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1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46" y="793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0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411" y="7934"/>
                <a:ext cx="182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    4</a:t>
                </a:r>
                <a:endParaRPr lang="en-US" sz="2800" b="1" dirty="0" smtClean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583" y="6014"/>
              <a:ext cx="31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4(0)-&gt;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524" y="6014"/>
              <a:ext cx="35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13(3)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696" y="6014"/>
              <a:ext cx="34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      7(3)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620" y="6014"/>
              <a:ext cx="36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8(0)-&gt;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10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90" y="2548"/>
              <a:ext cx="387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24(0)-&gt;</a:t>
              </a:r>
              <a:r>
                <a:rPr lang="en-US" sz="2800" b="1" dirty="0">
                  <a:solidFill>
                    <a:srgbClr val="D80000"/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36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(0)</a:t>
              </a:r>
              <a:endPara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5205" y="1063625"/>
            <a:ext cx="4187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例：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a[1..8] += 1</a:t>
            </a:r>
            <a:endParaRPr lang="en-US" altLang="zh-CN" sz="3200" b="1" dirty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r>
              <a:rPr lang="en-US" altLang="zh-CN" sz="32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a[2..7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] </a:t>
            </a:r>
            <a:r>
              <a:rPr lang="en-US" altLang="zh-CN" sz="32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+= 2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51800" y="2678430"/>
            <a:ext cx="292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11(0)-&gt;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17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(0)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23465" y="2678430"/>
            <a:ext cx="2566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13(0)-&gt;</a:t>
            </a:r>
            <a:r>
              <a:rPr lang="en-US" sz="2800" b="1" dirty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19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(0)</a:t>
            </a:r>
            <a:endParaRPr lang="en-US" sz="2800" b="1" dirty="0" smtClean="0">
              <a:solidFill>
                <a:srgbClr val="D80000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7865" y="1021715"/>
            <a:ext cx="2874010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再补上没画的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pushUp( )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000" y="1762125"/>
            <a:ext cx="10527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注意：存在懒惰标记时，任何对子区间的访问都应当提前下放标记（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query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时也添加上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pushDown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语句）。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线段树基础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000" y="1762125"/>
            <a:ext cx="105270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线段树：通用性强，若信息为区间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“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可加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”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（即可合并），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     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那么线段树就可以维护（区间和、区间最值等）。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之于树状数组：常数大，代码较多。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125720" y="2439035"/>
            <a:ext cx="3756025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线段树应用略讲</a:t>
            </a:r>
            <a:endParaRPr lang="zh-CN" altLang="en-US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11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0" y="1097280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求有序数组中左起第一个大于等于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的数？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5750" y="2808605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若数组无序？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0" y="4645660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若数组无序且查询范围为某一区间？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5750" y="1927225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lower_bound( )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5750" y="3638550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线段树上二分（维护区间最值）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5750" y="5475605"/>
            <a:ext cx="9783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线段树区间查询套单点查询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8" grpId="0"/>
      <p:bldP spid="6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1875" y="1033780"/>
            <a:ext cx="107016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线段树维护多重标记（如赋值、乘法、加法操作）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赋值操作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 = b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等价于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 = a * 0 + b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，化乘法和加法操作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乘法标记（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）和加法标记（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）的维护（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pushDown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标记处理：（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 * xi + 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*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 +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  M = M *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 = A *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 +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维护的和：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sum =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∑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xi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xi -&gt;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xi *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 +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	  sum =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 *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sum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+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∆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 * len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5445760" y="2439035"/>
            <a:ext cx="2553335" cy="636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135" b="1" dirty="0">
                <a:solidFill>
                  <a:srgbClr val="77A9D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树状数组</a:t>
            </a:r>
            <a:endParaRPr lang="zh-CN" altLang="en-US" sz="4135" b="1" dirty="0">
              <a:solidFill>
                <a:srgbClr val="77A9D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087661" y="1851104"/>
            <a:ext cx="2082915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746" tIns="42373" rIns="84746" bIns="423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128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28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457960"/>
            <a:ext cx="107016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线段树区间合并（如维护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01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段中的最长连续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长度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mx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：记录区间最长连续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的长度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lmx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：记录以区间左端点开始的最长连续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的长度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rmx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：记录以区间右端点开始的最长连续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的长度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1810" y="866775"/>
            <a:ext cx="8628380" cy="4227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pushUp: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mx[rt] = max(mx[lson], mx[rson]);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mx[rt] = max(mx[rt], lmx[rson] + rmx[lson]);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lmx[rt] = lmx[lson], rmx[rt] = rmx[rson];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if(lmx[rt] == mid - l + 1) lmx[rt] += lmx[rson];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if(rmx[rt] == r - mid) rmx[rt] += rmx[lson];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3275" y="5204460"/>
            <a:ext cx="7124700" cy="1082675"/>
            <a:chOff x="3366" y="8136"/>
            <a:chExt cx="11220" cy="1705"/>
          </a:xfrm>
        </p:grpSpPr>
        <p:sp>
          <p:nvSpPr>
            <p:cNvPr id="3" name="矩形 2"/>
            <p:cNvSpPr/>
            <p:nvPr/>
          </p:nvSpPr>
          <p:spPr>
            <a:xfrm>
              <a:off x="3366" y="9119"/>
              <a:ext cx="5535" cy="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1 1 1 1 1 1 1 1 1 1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050" y="9119"/>
              <a:ext cx="5536" cy="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1 1 1 0 0 1 0 0 0 1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67" y="8136"/>
              <a:ext cx="11218" cy="7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1 1 1 1 1 1 1 1 1 1    1 1 1 0 0 1 0 0 0 1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15970" y="2726055"/>
            <a:ext cx="4777105" cy="3435350"/>
            <a:chOff x="9636" y="4169"/>
            <a:chExt cx="7523" cy="5410"/>
          </a:xfrm>
        </p:grpSpPr>
        <p:grpSp>
          <p:nvGrpSpPr>
            <p:cNvPr id="72" name="组合 71"/>
            <p:cNvGrpSpPr/>
            <p:nvPr/>
          </p:nvGrpSpPr>
          <p:grpSpPr>
            <a:xfrm>
              <a:off x="9636" y="4991"/>
              <a:ext cx="7523" cy="4588"/>
              <a:chOff x="9762" y="5016"/>
              <a:chExt cx="7523" cy="458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9762" y="5016"/>
                <a:ext cx="7523" cy="4588"/>
                <a:chOff x="10612" y="4791"/>
                <a:chExt cx="7523" cy="458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3530" y="479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[1, 4]</a:t>
                  </a:r>
                  <a:endParaRPr lang="en-US" altLang="zh-CN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0612" y="853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[1, 1]</a:t>
                  </a:r>
                  <a:endParaRPr lang="en-US" altLang="zh-CN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582" y="853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[2, 2]</a:t>
                  </a:r>
                  <a:endParaRPr lang="en-US" altLang="zh-CN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4553" y="853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[3, 3]</a:t>
                  </a:r>
                  <a:endParaRPr lang="en-US" altLang="zh-CN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6539" y="853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[4, 4]</a:t>
                  </a:r>
                  <a:endParaRPr lang="en-US" altLang="zh-CN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1585" y="661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[1, 2]</a:t>
                  </a:r>
                  <a:endParaRPr lang="en-US" altLang="zh-CN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5500" y="6611"/>
                  <a:ext cx="1596" cy="8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100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[3, 4]</a:t>
                  </a:r>
                  <a:endParaRPr lang="en-US" altLang="zh-CN"/>
                </a:p>
              </p:txBody>
            </p:sp>
            <p:cxnSp>
              <p:nvCxnSpPr>
                <p:cNvPr id="21" name="直接连接符 20"/>
                <p:cNvCxnSpPr>
                  <a:stCxn id="4" idx="2"/>
                  <a:endCxn id="15" idx="0"/>
                </p:cNvCxnSpPr>
                <p:nvPr/>
              </p:nvCxnSpPr>
              <p:spPr>
                <a:xfrm flipH="1">
                  <a:off x="12383" y="5639"/>
                  <a:ext cx="1945" cy="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4" idx="2"/>
                  <a:endCxn id="16" idx="0"/>
                </p:cNvCxnSpPr>
                <p:nvPr/>
              </p:nvCxnSpPr>
              <p:spPr>
                <a:xfrm>
                  <a:off x="14328" y="5639"/>
                  <a:ext cx="1970" cy="9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15" idx="2"/>
                  <a:endCxn id="11" idx="0"/>
                </p:cNvCxnSpPr>
                <p:nvPr/>
              </p:nvCxnSpPr>
              <p:spPr>
                <a:xfrm flipH="1">
                  <a:off x="11410" y="7459"/>
                  <a:ext cx="973" cy="1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15" idx="2"/>
                  <a:endCxn id="12" idx="0"/>
                </p:cNvCxnSpPr>
                <p:nvPr/>
              </p:nvCxnSpPr>
              <p:spPr>
                <a:xfrm>
                  <a:off x="12383" y="7459"/>
                  <a:ext cx="997" cy="1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16" idx="2"/>
                  <a:endCxn id="13" idx="0"/>
                </p:cNvCxnSpPr>
                <p:nvPr/>
              </p:nvCxnSpPr>
              <p:spPr>
                <a:xfrm flipH="1">
                  <a:off x="15351" y="7459"/>
                  <a:ext cx="947" cy="1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6" idx="2"/>
                  <a:endCxn id="14" idx="0"/>
                </p:cNvCxnSpPr>
                <p:nvPr/>
              </p:nvCxnSpPr>
              <p:spPr>
                <a:xfrm>
                  <a:off x="16298" y="7459"/>
                  <a:ext cx="1039" cy="1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/>
              <p:nvPr/>
            </p:nvGrpSpPr>
            <p:grpSpPr>
              <a:xfrm>
                <a:off x="10121" y="7934"/>
                <a:ext cx="6942" cy="822"/>
                <a:chOff x="2246" y="7934"/>
                <a:chExt cx="6942" cy="822"/>
              </a:xfrm>
            </p:grpSpPr>
            <p:sp>
              <p:nvSpPr>
                <p:cNvPr id="61" name="文本框 60"/>
                <p:cNvSpPr txBox="1"/>
                <p:nvPr/>
              </p:nvSpPr>
              <p:spPr>
                <a:xfrm>
                  <a:off x="8416" y="7934"/>
                  <a:ext cx="772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8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452" y="7934"/>
                  <a:ext cx="772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8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1</a:t>
                  </a:r>
                  <a:endPara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2246" y="7934"/>
                  <a:ext cx="995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8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2</a:t>
                  </a:r>
                  <a:endPara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168" y="7934"/>
                  <a:ext cx="772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8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Light" panose="020B0306030504020204" pitchFamily="34" charset="0"/>
                    </a:rPr>
                    <a:t>1</a:t>
                  </a:r>
                  <a:endParaRPr lang="en-US" sz="28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67" name="文本框 66"/>
              <p:cNvSpPr txBox="1"/>
              <p:nvPr/>
            </p:nvSpPr>
            <p:spPr>
              <a:xfrm>
                <a:off x="11116" y="601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176" y="6014"/>
                <a:ext cx="99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Light" panose="020B0306030504020204" pitchFamily="34" charset="0"/>
                  </a:rPr>
                  <a:t>3</a:t>
                </a:r>
                <a:endPara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2973" y="4169"/>
              <a:ext cx="108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6</a:t>
              </a:r>
              <a:endParaRPr lang="en-US" sz="2800" b="1" dirty="0" smtClean="0">
                <a:solidFill>
                  <a:srgbClr val="D80000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75080" y="965200"/>
            <a:ext cx="10701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权值线段树（线段树节点维护点值个数）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如：有元素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5655" y="1586230"/>
            <a:ext cx="10985500" cy="4001770"/>
            <a:chOff x="1652" y="1847"/>
            <a:chExt cx="17300" cy="6302"/>
          </a:xfrm>
        </p:grpSpPr>
        <p:sp>
          <p:nvSpPr>
            <p:cNvPr id="2" name="文本框 1"/>
            <p:cNvSpPr txBox="1"/>
            <p:nvPr/>
          </p:nvSpPr>
          <p:spPr>
            <a:xfrm>
              <a:off x="1652" y="1847"/>
              <a:ext cx="1685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权值线段树：可以快速求得某一值域范围的元素个数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		     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进一步可维护某一值域范围的元素和，等等。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52" y="4516"/>
              <a:ext cx="17300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值域范围过大？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（如最大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10^9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，但只用到其中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10^5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  <a:sym typeface="+mn-ea"/>
                </a:rPr>
                <a:t>个点）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① 离散化（已知使用的点值）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sort, unique, lower_bound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② 动态开点（未知，至多</a:t>
              </a:r>
              <a:r>
                <a:rPr lang="en-US" altLang="zh-CN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10^5*log(10^9)</a:t>
              </a:r>
              <a:r>
                <a:rPr lang="zh-CN" altLang="en-US" sz="3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 Light" panose="020B0306030504020204" pitchFamily="34" charset="0"/>
                </a:rPr>
                <a:t>个线段树节点）</a:t>
              </a:r>
              <a:endPara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280" y="1079500"/>
            <a:ext cx="109702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二维偏序问题：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给定两个数组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，有多少个二元组（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i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j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）满足：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	ai &gt; aj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且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bi &gt; bj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？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：其中一维排序（如按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ai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升序排），另一维用值域树状     数组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or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权值线段树统计满足条件的个数，逐一加入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bi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（此前加入的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bj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都已经满足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aj &lt; ai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），查询值域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[1, bi - 1]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的元素个数即为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bj &lt; bi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的满足的 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j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个数。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线段树应用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570355"/>
            <a:ext cx="109702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更多专题：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线段树扫描线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主席树（可持久化线段树）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082040" y="1049020"/>
            <a:ext cx="10027920" cy="290385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题目链接：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https://vjudge.net/contest/350375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密码：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scut_se_day6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01787" y="5395424"/>
            <a:ext cx="12385373" cy="9985109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3378227" y="4784131"/>
            <a:ext cx="12385373" cy="9985109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777584" y="4976152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6924895" y="6138527"/>
            <a:ext cx="12385373" cy="9985109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1508760"/>
            <a:ext cx="9717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再考虑这样一道题：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给定一个长为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n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的数组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，元素初始化值为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0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，执行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q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次操作，每次操作格式为 ①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(1, l, r, x)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，表示将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l+1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, ... , a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r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加上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；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或 ② 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(2, x)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，要求输出当前 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a</a:t>
            </a:r>
            <a:r>
              <a:rPr lang="en-US" altLang="zh-CN" sz="20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x</a:t>
            </a:r>
            <a:r>
              <a:rPr lang="en-US" altLang="zh-CN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zh-CN" altLang="en-US" sz="3200" b="1" i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的值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。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(n, q &lt;= 10^5)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2465" y="5046980"/>
            <a:ext cx="2877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动态询问！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143840" y="26693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树状数组</a:t>
            </a:r>
            <a:endParaRPr lang="en-GB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3575" y="1678940"/>
            <a:ext cx="7533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          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修改             查询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做法一：     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O(n)            O(1)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做法二：     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O(1)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          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3575" y="3985895"/>
            <a:ext cx="685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树状数组：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    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 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O(logn)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57845" y="4926330"/>
            <a:ext cx="403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如何快速求前缀和？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4315" y="3653790"/>
            <a:ext cx="3340100" cy="240601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2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p="http://schemas.openxmlformats.org/presentationml/2006/main">
  <p:tag name="REFSHAPE" val="360665380"/>
  <p:tag name="KSO_WM_UNIT_PLACING_PICTURE_USER_VIEWPORT" val="{&quot;height&quot;:3285,&quot;width&quot;:6540}"/>
</p:tagLst>
</file>

<file path=ppt/tags/tag7.xml><?xml version="1.0" encoding="utf-8"?>
<p:tagLst xmlns:p="http://schemas.openxmlformats.org/presentationml/2006/main">
  <p:tag name="REFSHAPE" val="857195964"/>
  <p:tag name="KSO_WM_UNIT_PLACING_PICTURE_USER_VIEWPORT" val="{&quot;height&quot;:4455,&quot;width&quot;:4455}"/>
</p:tagLst>
</file>

<file path=ppt/theme/theme1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8622</Words>
  <Application>WPS 演示</Application>
  <PresentationFormat>宽屏</PresentationFormat>
  <Paragraphs>2414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91" baseType="lpstr">
      <vt:lpstr>Arial</vt:lpstr>
      <vt:lpstr>宋体</vt:lpstr>
      <vt:lpstr>Wingdings</vt:lpstr>
      <vt:lpstr>黑体</vt:lpstr>
      <vt:lpstr>微软雅黑</vt:lpstr>
      <vt:lpstr>Calibri</vt:lpstr>
      <vt:lpstr>Impact</vt:lpstr>
      <vt:lpstr>U.S. 101</vt:lpstr>
      <vt:lpstr>Roboto</vt:lpstr>
      <vt:lpstr>Open Sans Light</vt:lpstr>
      <vt:lpstr>Segoe Print</vt:lpstr>
      <vt:lpstr>Times New Roman</vt:lpstr>
      <vt:lpstr>Arial Unicode MS</vt:lpstr>
      <vt:lpstr>1_Office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</cp:revision>
  <dcterms:created xsi:type="dcterms:W3CDTF">2020-01-04T08:42:00Z</dcterms:created>
  <dcterms:modified xsi:type="dcterms:W3CDTF">2020-01-14T14:29:08Z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