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9"/>
  </p:notesMasterIdLst>
  <p:handoutMasterIdLst>
    <p:handoutMasterId r:id="rId290"/>
  </p:handoutMasterIdLst>
  <p:sldIdLst>
    <p:sldId id="256" r:id="rId3"/>
    <p:sldId id="301" r:id="rId4"/>
    <p:sldId id="510" r:id="rId5"/>
    <p:sldId id="509" r:id="rId6"/>
    <p:sldId id="302" r:id="rId7"/>
    <p:sldId id="304" r:id="rId8"/>
    <p:sldId id="305" r:id="rId9"/>
    <p:sldId id="419" r:id="rId10"/>
    <p:sldId id="420" r:id="rId11"/>
    <p:sldId id="421" r:id="rId12"/>
    <p:sldId id="468" r:id="rId13"/>
    <p:sldId id="470" r:id="rId14"/>
    <p:sldId id="469" r:id="rId15"/>
    <p:sldId id="422" r:id="rId16"/>
    <p:sldId id="309" r:id="rId17"/>
    <p:sldId id="3034" r:id="rId18"/>
    <p:sldId id="3035" r:id="rId19"/>
    <p:sldId id="306" r:id="rId20"/>
    <p:sldId id="511" r:id="rId21"/>
    <p:sldId id="512" r:id="rId22"/>
    <p:sldId id="307" r:id="rId23"/>
    <p:sldId id="1612" r:id="rId24"/>
    <p:sldId id="308" r:id="rId25"/>
    <p:sldId id="1613" r:id="rId26"/>
    <p:sldId id="1799" r:id="rId27"/>
    <p:sldId id="303" r:id="rId28"/>
    <p:sldId id="310" r:id="rId29"/>
    <p:sldId id="1794" r:id="rId30"/>
    <p:sldId id="1795" r:id="rId31"/>
    <p:sldId id="3161" r:id="rId32"/>
    <p:sldId id="1797" r:id="rId33"/>
    <p:sldId id="451" r:id="rId34"/>
    <p:sldId id="1796" r:id="rId35"/>
    <p:sldId id="452" r:id="rId36"/>
    <p:sldId id="395" r:id="rId37"/>
    <p:sldId id="312" r:id="rId38"/>
    <p:sldId id="313" r:id="rId39"/>
    <p:sldId id="1798" r:id="rId40"/>
    <p:sldId id="1262" r:id="rId41"/>
    <p:sldId id="314" r:id="rId42"/>
    <p:sldId id="3162" r:id="rId43"/>
    <p:sldId id="3163" r:id="rId44"/>
    <p:sldId id="1800" r:id="rId45"/>
    <p:sldId id="315" r:id="rId46"/>
    <p:sldId id="2615" r:id="rId47"/>
    <p:sldId id="3164" r:id="rId48"/>
    <p:sldId id="394" r:id="rId49"/>
    <p:sldId id="709" r:id="rId50"/>
    <p:sldId id="710" r:id="rId51"/>
    <p:sldId id="706" r:id="rId52"/>
    <p:sldId id="316" r:id="rId53"/>
    <p:sldId id="2616" r:id="rId54"/>
    <p:sldId id="3165" r:id="rId55"/>
    <p:sldId id="2617" r:id="rId56"/>
    <p:sldId id="2451" r:id="rId57"/>
    <p:sldId id="2452" r:id="rId58"/>
    <p:sldId id="2793" r:id="rId59"/>
    <p:sldId id="317" r:id="rId60"/>
    <p:sldId id="2289" r:id="rId61"/>
    <p:sldId id="2288" r:id="rId62"/>
    <p:sldId id="319" r:id="rId63"/>
    <p:sldId id="2788" r:id="rId64"/>
    <p:sldId id="2789" r:id="rId65"/>
    <p:sldId id="406" r:id="rId66"/>
    <p:sldId id="2450" r:id="rId67"/>
    <p:sldId id="320" r:id="rId68"/>
    <p:sldId id="713" r:id="rId69"/>
    <p:sldId id="716" r:id="rId70"/>
    <p:sldId id="2619" r:id="rId71"/>
    <p:sldId id="321" r:id="rId72"/>
    <p:sldId id="402" r:id="rId73"/>
    <p:sldId id="401" r:id="rId74"/>
    <p:sldId id="2791" r:id="rId75"/>
    <p:sldId id="717" r:id="rId76"/>
    <p:sldId id="2959" r:id="rId77"/>
    <p:sldId id="3166" r:id="rId78"/>
    <p:sldId id="3167" r:id="rId79"/>
    <p:sldId id="2960" r:id="rId80"/>
    <p:sldId id="2961" r:id="rId81"/>
    <p:sldId id="322" r:id="rId82"/>
    <p:sldId id="3168" r:id="rId83"/>
    <p:sldId id="299" r:id="rId84"/>
    <p:sldId id="300" r:id="rId85"/>
    <p:sldId id="2795" r:id="rId86"/>
    <p:sldId id="323" r:id="rId87"/>
    <p:sldId id="2962" r:id="rId88"/>
    <p:sldId id="3169" r:id="rId89"/>
    <p:sldId id="329" r:id="rId90"/>
    <p:sldId id="516" r:id="rId91"/>
    <p:sldId id="517" r:id="rId92"/>
    <p:sldId id="330" r:id="rId93"/>
    <p:sldId id="331" r:id="rId94"/>
    <p:sldId id="332" r:id="rId95"/>
    <p:sldId id="333" r:id="rId96"/>
    <p:sldId id="407" r:id="rId97"/>
    <p:sldId id="1137" r:id="rId98"/>
    <p:sldId id="876" r:id="rId99"/>
    <p:sldId id="335" r:id="rId100"/>
    <p:sldId id="1138" r:id="rId101"/>
    <p:sldId id="1139" r:id="rId102"/>
    <p:sldId id="2983" r:id="rId103"/>
    <p:sldId id="2984" r:id="rId104"/>
    <p:sldId id="2985" r:id="rId105"/>
    <p:sldId id="2986" r:id="rId106"/>
    <p:sldId id="2987" r:id="rId107"/>
    <p:sldId id="2988" r:id="rId108"/>
    <p:sldId id="2989" r:id="rId109"/>
    <p:sldId id="2990" r:id="rId110"/>
    <p:sldId id="2991" r:id="rId111"/>
    <p:sldId id="2992" r:id="rId112"/>
    <p:sldId id="2993" r:id="rId113"/>
    <p:sldId id="2994" r:id="rId114"/>
    <p:sldId id="2995" r:id="rId115"/>
    <p:sldId id="2996" r:id="rId116"/>
    <p:sldId id="2997" r:id="rId117"/>
    <p:sldId id="2998" r:id="rId118"/>
    <p:sldId id="2999" r:id="rId119"/>
    <p:sldId id="3000" r:id="rId120"/>
    <p:sldId id="3001" r:id="rId121"/>
    <p:sldId id="3002" r:id="rId122"/>
    <p:sldId id="3003" r:id="rId123"/>
    <p:sldId id="3004" r:id="rId124"/>
    <p:sldId id="3005" r:id="rId125"/>
    <p:sldId id="3006" r:id="rId126"/>
    <p:sldId id="3007" r:id="rId127"/>
    <p:sldId id="3008" r:id="rId128"/>
    <p:sldId id="3009" r:id="rId129"/>
    <p:sldId id="3010" r:id="rId130"/>
    <p:sldId id="3011" r:id="rId131"/>
    <p:sldId id="3012" r:id="rId132"/>
    <p:sldId id="3013" r:id="rId133"/>
    <p:sldId id="3014" r:id="rId134"/>
    <p:sldId id="3015" r:id="rId135"/>
    <p:sldId id="3016" r:id="rId136"/>
    <p:sldId id="3017" r:id="rId137"/>
    <p:sldId id="3018" r:id="rId138"/>
    <p:sldId id="3019" r:id="rId139"/>
    <p:sldId id="3020" r:id="rId140"/>
    <p:sldId id="3021" r:id="rId141"/>
    <p:sldId id="3022" r:id="rId142"/>
    <p:sldId id="3023" r:id="rId143"/>
    <p:sldId id="3024" r:id="rId144"/>
    <p:sldId id="3025" r:id="rId145"/>
    <p:sldId id="3026" r:id="rId146"/>
    <p:sldId id="3027" r:id="rId147"/>
    <p:sldId id="3028" r:id="rId148"/>
    <p:sldId id="3029" r:id="rId149"/>
    <p:sldId id="3030" r:id="rId150"/>
    <p:sldId id="3031" r:id="rId151"/>
    <p:sldId id="3032" r:id="rId152"/>
    <p:sldId id="3170" r:id="rId153"/>
    <p:sldId id="3171" r:id="rId154"/>
    <p:sldId id="336" r:id="rId155"/>
    <p:sldId id="3172" r:id="rId156"/>
    <p:sldId id="3173" r:id="rId157"/>
    <p:sldId id="3174" r:id="rId158"/>
    <p:sldId id="3175" r:id="rId159"/>
    <p:sldId id="473" r:id="rId160"/>
    <p:sldId id="337" r:id="rId161"/>
    <p:sldId id="3180" r:id="rId162"/>
    <p:sldId id="488" r:id="rId163"/>
    <p:sldId id="489" r:id="rId164"/>
    <p:sldId id="490" r:id="rId165"/>
    <p:sldId id="491" r:id="rId166"/>
    <p:sldId id="492" r:id="rId167"/>
    <p:sldId id="493" r:id="rId168"/>
    <p:sldId id="495" r:id="rId169"/>
    <p:sldId id="496" r:id="rId170"/>
    <p:sldId id="497" r:id="rId171"/>
    <p:sldId id="414" r:id="rId172"/>
    <p:sldId id="499" r:id="rId173"/>
    <p:sldId id="2159" r:id="rId174"/>
    <p:sldId id="474" r:id="rId175"/>
    <p:sldId id="475" r:id="rId176"/>
    <p:sldId id="476" r:id="rId177"/>
    <p:sldId id="498" r:id="rId178"/>
    <p:sldId id="338" r:id="rId179"/>
    <p:sldId id="500" r:id="rId180"/>
    <p:sldId id="339" r:id="rId181"/>
    <p:sldId id="878" r:id="rId182"/>
    <p:sldId id="881" r:id="rId183"/>
    <p:sldId id="340" r:id="rId184"/>
    <p:sldId id="341" r:id="rId185"/>
    <p:sldId id="342" r:id="rId186"/>
    <p:sldId id="343" r:id="rId187"/>
    <p:sldId id="1979" r:id="rId188"/>
    <p:sldId id="345" r:id="rId189"/>
    <p:sldId id="346" r:id="rId190"/>
    <p:sldId id="347" r:id="rId191"/>
    <p:sldId id="2161" r:id="rId192"/>
    <p:sldId id="348" r:id="rId193"/>
    <p:sldId id="501" r:id="rId194"/>
    <p:sldId id="502" r:id="rId195"/>
    <p:sldId id="503" r:id="rId196"/>
    <p:sldId id="504" r:id="rId197"/>
    <p:sldId id="3088" r:id="rId198"/>
    <p:sldId id="505" r:id="rId199"/>
    <p:sldId id="506" r:id="rId200"/>
    <p:sldId id="2074" r:id="rId201"/>
    <p:sldId id="438" r:id="rId202"/>
    <p:sldId id="349" r:id="rId203"/>
    <p:sldId id="3308" r:id="rId204"/>
    <p:sldId id="350" r:id="rId205"/>
    <p:sldId id="3089" r:id="rId206"/>
    <p:sldId id="3090" r:id="rId207"/>
    <p:sldId id="3091" r:id="rId208"/>
    <p:sldId id="3092" r:id="rId209"/>
    <p:sldId id="351" r:id="rId210"/>
    <p:sldId id="463" r:id="rId211"/>
    <p:sldId id="352" r:id="rId212"/>
    <p:sldId id="464" r:id="rId213"/>
    <p:sldId id="465" r:id="rId214"/>
    <p:sldId id="353" r:id="rId215"/>
    <p:sldId id="354" r:id="rId216"/>
    <p:sldId id="415" r:id="rId217"/>
    <p:sldId id="355" r:id="rId218"/>
    <p:sldId id="356" r:id="rId219"/>
    <p:sldId id="1009" r:id="rId220"/>
    <p:sldId id="357" r:id="rId221"/>
    <p:sldId id="1011" r:id="rId222"/>
    <p:sldId id="520" r:id="rId223"/>
    <p:sldId id="483" r:id="rId224"/>
    <p:sldId id="358" r:id="rId225"/>
    <p:sldId id="484" r:id="rId226"/>
    <p:sldId id="411" r:id="rId227"/>
    <p:sldId id="412" r:id="rId228"/>
    <p:sldId id="413" r:id="rId229"/>
    <p:sldId id="485" r:id="rId230"/>
    <p:sldId id="365" r:id="rId231"/>
    <p:sldId id="416" r:id="rId232"/>
    <p:sldId id="366" r:id="rId233"/>
    <p:sldId id="3395" r:id="rId234"/>
    <p:sldId id="368" r:id="rId235"/>
    <p:sldId id="369" r:id="rId236"/>
    <p:sldId id="3396" r:id="rId237"/>
    <p:sldId id="370" r:id="rId238"/>
    <p:sldId id="1078" r:id="rId239"/>
    <p:sldId id="1079" r:id="rId240"/>
    <p:sldId id="371" r:id="rId241"/>
    <p:sldId id="373" r:id="rId242"/>
    <p:sldId id="374" r:id="rId243"/>
    <p:sldId id="417" r:id="rId244"/>
    <p:sldId id="375" r:id="rId245"/>
    <p:sldId id="376" r:id="rId246"/>
    <p:sldId id="377" r:id="rId247"/>
    <p:sldId id="378" r:id="rId248"/>
    <p:sldId id="379" r:id="rId249"/>
    <p:sldId id="380" r:id="rId250"/>
    <p:sldId id="383" r:id="rId251"/>
    <p:sldId id="381" r:id="rId252"/>
    <p:sldId id="440" r:id="rId253"/>
    <p:sldId id="486" r:id="rId254"/>
    <p:sldId id="372" r:id="rId255"/>
    <p:sldId id="384" r:id="rId256"/>
    <p:sldId id="385" r:id="rId257"/>
    <p:sldId id="386" r:id="rId258"/>
    <p:sldId id="387" r:id="rId259"/>
    <p:sldId id="467" r:id="rId260"/>
    <p:sldId id="388" r:id="rId261"/>
    <p:sldId id="450" r:id="rId262"/>
    <p:sldId id="3452" r:id="rId263"/>
    <p:sldId id="3478" r:id="rId264"/>
    <p:sldId id="507" r:id="rId265"/>
    <p:sldId id="382" r:id="rId266"/>
    <p:sldId id="3453" r:id="rId267"/>
    <p:sldId id="418" r:id="rId268"/>
    <p:sldId id="439" r:id="rId269"/>
    <p:sldId id="3454" r:id="rId270"/>
    <p:sldId id="458" r:id="rId271"/>
    <p:sldId id="389" r:id="rId272"/>
    <p:sldId id="459" r:id="rId273"/>
    <p:sldId id="2270" r:id="rId274"/>
    <p:sldId id="390" r:id="rId275"/>
    <p:sldId id="508" r:id="rId276"/>
    <p:sldId id="460" r:id="rId277"/>
    <p:sldId id="441" r:id="rId278"/>
    <p:sldId id="442" r:id="rId279"/>
    <p:sldId id="443" r:id="rId280"/>
    <p:sldId id="444" r:id="rId281"/>
    <p:sldId id="1128" r:id="rId282"/>
    <p:sldId id="446" r:id="rId283"/>
    <p:sldId id="1129" r:id="rId284"/>
    <p:sldId id="393" r:id="rId285"/>
    <p:sldId id="448" r:id="rId286"/>
    <p:sldId id="449" r:id="rId287"/>
    <p:sldId id="2271" r:id="rId288"/>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9pPr>
  </p:defaultTextStyle>
  <p:extLst>
    <p:ext uri="{EFAFB233-063F-42B5-8137-9DF3F51BA10A}">
      <p15:sldGuideLst xmlns:p15="http://schemas.microsoft.com/office/powerpoint/2012/main">
        <p15:guide id="1" orient="horz" pos="2098">
          <p15:clr>
            <a:srgbClr val="A4A3A4"/>
          </p15:clr>
        </p15:guide>
        <p15:guide id="2" pos="29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A50021"/>
    <a:srgbClr val="EFFB8F"/>
    <a:srgbClr val="3333FF"/>
    <a:srgbClr val="993366"/>
    <a:srgbClr val="CCFFFF"/>
    <a:srgbClr val="66FFFF"/>
    <a:srgbClr val="9966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1" d="100"/>
          <a:sy n="51" d="100"/>
        </p:scale>
        <p:origin x="1387" y="48"/>
      </p:cViewPr>
      <p:guideLst>
        <p:guide orient="horz" pos="2098"/>
        <p:guide pos="2906"/>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handoutMaster" Target="handoutMasters/handoutMaster1.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280" Type="http://schemas.openxmlformats.org/officeDocument/2006/relationships/slide" Target="slides/slide278.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presProps" Target="presProps.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viewProps" Target="viewProps.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theme" Target="theme/theme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tableStyles" Target="tableStyles.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notesMaster" Target="notesMasters/notesMaster1.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12" Type="http://schemas.openxmlformats.org/officeDocument/2006/relationships/image" Target="../media/image34.wmf"/><Relationship Id="rId2" Type="http://schemas.openxmlformats.org/officeDocument/2006/relationships/image" Target="../media/image24.wmf"/><Relationship Id="rId1" Type="http://schemas.openxmlformats.org/officeDocument/2006/relationships/image" Target="../media/image23.emf"/><Relationship Id="rId6" Type="http://schemas.openxmlformats.org/officeDocument/2006/relationships/image" Target="../media/image28.wmf"/><Relationship Id="rId11" Type="http://schemas.openxmlformats.org/officeDocument/2006/relationships/image" Target="../media/image33.wmf"/><Relationship Id="rId5" Type="http://schemas.openxmlformats.org/officeDocument/2006/relationships/image" Target="../media/image27.wmf"/><Relationship Id="rId10" Type="http://schemas.openxmlformats.org/officeDocument/2006/relationships/image" Target="../media/image32.wmf"/><Relationship Id="rId4" Type="http://schemas.openxmlformats.org/officeDocument/2006/relationships/image" Target="../media/image26.wmf"/><Relationship Id="rId9"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9.wmf"/><Relationship Id="rId1" Type="http://schemas.openxmlformats.org/officeDocument/2006/relationships/image" Target="../media/image46.wmf"/><Relationship Id="rId4" Type="http://schemas.openxmlformats.org/officeDocument/2006/relationships/image" Target="../media/image5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9.wmf"/><Relationship Id="rId1" Type="http://schemas.openxmlformats.org/officeDocument/2006/relationships/image" Target="../media/image46.wmf"/><Relationship Id="rId4"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9.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5" Type="http://schemas.openxmlformats.org/officeDocument/2006/relationships/image" Target="../media/image79.wmf"/><Relationship Id="rId4" Type="http://schemas.openxmlformats.org/officeDocument/2006/relationships/image" Target="../media/image7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2019/12/13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hdr" sz="quarter"/>
          </p:nvPr>
        </p:nvSpPr>
        <p:spPr>
          <a:xfrm>
            <a:off x="0" y="0"/>
            <a:ext cx="2971800" cy="457200"/>
          </a:xfrm>
          <a:prstGeom prst="rect">
            <a:avLst/>
          </a:prstGeom>
          <a:noFill/>
          <a:ln w="9525">
            <a:noFill/>
            <a:miter/>
          </a:ln>
        </p:spPr>
        <p:txBody>
          <a:bodyPr/>
          <a:lstStyle/>
          <a:p>
            <a:pPr lvl="0" algn="l" eaLnBrk="1" fontAlgn="base" hangingPunct="1"/>
            <a:endParaRPr lang="zh-CN" altLang="en-US" sz="1200" strike="noStrike" noProof="1">
              <a:ea typeface="宋体" panose="02010600030101010101" pitchFamily="2" charset="-122"/>
            </a:endParaRPr>
          </a:p>
        </p:txBody>
      </p:sp>
      <p:sp>
        <p:nvSpPr>
          <p:cNvPr id="2051" name="Rectangle 3"/>
          <p:cNvSpPr>
            <a:spLocks noGrp="1"/>
          </p:cNvSpPr>
          <p:nvPr>
            <p:ph type="dt" idx="1"/>
          </p:nvPr>
        </p:nvSpPr>
        <p:spPr>
          <a:xfrm>
            <a:off x="3886200" y="0"/>
            <a:ext cx="2971800" cy="457200"/>
          </a:xfrm>
          <a:prstGeom prst="rect">
            <a:avLst/>
          </a:prstGeom>
          <a:noFill/>
          <a:ln w="9525">
            <a:noFill/>
            <a:miter/>
          </a:ln>
        </p:spPr>
        <p:txBody>
          <a:bodyPr/>
          <a:lstStyle/>
          <a:p>
            <a:pPr lvl="0" algn="r" eaLnBrk="1" fontAlgn="base" hangingPunct="1"/>
            <a:endParaRPr lang="en-US" altLang="x-none" sz="1200" strike="noStrike" noProof="1">
              <a:ea typeface="宋体" panose="02010600030101010101" pitchFamily="2" charset="-122"/>
            </a:endParaRPr>
          </a:p>
        </p:txBody>
      </p:sp>
      <p:sp>
        <p:nvSpPr>
          <p:cNvPr id="2052"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p:cNvSpPr>
          <p:nvPr>
            <p:ph type="body" sz="quarter"/>
          </p:nvPr>
        </p:nvSpPr>
        <p:spPr>
          <a:xfrm>
            <a:off x="914400" y="4343400"/>
            <a:ext cx="5029200" cy="4114800"/>
          </a:xfrm>
          <a:prstGeom prst="rect">
            <a:avLst/>
          </a:prstGeom>
          <a:noFill/>
          <a:ln w="9525">
            <a:noFill/>
          </a:ln>
        </p:spPr>
        <p:txBody>
          <a:bodyPr anchor="ctr"/>
          <a:lstStyle/>
          <a:p>
            <a:pPr lvl="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2054" name="Rectangle 6"/>
          <p:cNvSpPr>
            <a:spLocks noGrp="1"/>
          </p:cNvSpPr>
          <p:nvPr>
            <p:ph type="ftr" sz="quarter" idx="4"/>
          </p:nvPr>
        </p:nvSpPr>
        <p:spPr>
          <a:xfrm>
            <a:off x="0" y="8686800"/>
            <a:ext cx="2971800" cy="457200"/>
          </a:xfrm>
          <a:prstGeom prst="rect">
            <a:avLst/>
          </a:prstGeom>
          <a:noFill/>
          <a:ln w="9525">
            <a:noFill/>
            <a:miter/>
          </a:ln>
        </p:spPr>
        <p:txBody>
          <a:bodyPr anchor="b"/>
          <a:lstStyle/>
          <a:p>
            <a:pPr lvl="0" algn="l" eaLnBrk="1" fontAlgn="base" hangingPunct="1"/>
            <a:endParaRPr lang="en-US" altLang="x-none" sz="1200" strike="noStrike" noProof="1">
              <a:ea typeface="宋体" panose="02010600030101010101" pitchFamily="2" charset="-122"/>
            </a:endParaRPr>
          </a:p>
        </p:txBody>
      </p:sp>
      <p:sp>
        <p:nvSpPr>
          <p:cNvPr id="2055" name="Rectangle 7"/>
          <p:cNvSpPr>
            <a:spLocks noGrp="1"/>
          </p:cNvSpPr>
          <p:nvPr>
            <p:ph type="sldNum" sz="quarter" idx="5"/>
          </p:nvPr>
        </p:nvSpPr>
        <p:spPr>
          <a:xfrm>
            <a:off x="3886200" y="8686800"/>
            <a:ext cx="2971800" cy="457200"/>
          </a:xfrm>
          <a:prstGeom prst="rect">
            <a:avLst/>
          </a:prstGeom>
          <a:noFill/>
          <a:ln w="9525">
            <a:noFill/>
            <a:miter/>
          </a:ln>
        </p:spPr>
        <p:txBody>
          <a:bodyPr anchor="b"/>
          <a:lstStyle/>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t>‹#›</a:t>
            </a:fld>
            <a:endParaRPr lang="en-US" altLang="x-none" sz="1200" strike="noStrike" noProof="1">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在该关系中，</a:t>
            </a:r>
            <a:r>
              <a:rPr lang="en-US" altLang="zh-CN"/>
              <a:t>cno</a:t>
            </a:r>
            <a:r>
              <a:rPr lang="zh-CN" altLang="en-US"/>
              <a:t>是其关键字的组成部分。如果允许插入一条还没有选课信息的学生元组，那么该新元组的</a:t>
            </a:r>
            <a:r>
              <a:rPr lang="en-US" altLang="zh-CN"/>
              <a:t>cno</a:t>
            </a:r>
            <a:r>
              <a:rPr lang="zh-CN" altLang="en-US"/>
              <a:t>取值为空，这违反了关系上的实体完整性约束！</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card(Instructors, teaches)=(0, N): </a:t>
            </a:r>
            <a:r>
              <a:rPr lang="zh-CN" altLang="zh-CN"/>
              <a:t>允许有一些老师在</a:t>
            </a:r>
            <a:r>
              <a:rPr lang="en-US" altLang="zh-CN"/>
              <a:t>teaches</a:t>
            </a:r>
            <a:r>
              <a:rPr lang="zh-CN" altLang="en-US"/>
              <a:t>联系中没有出现过（</a:t>
            </a:r>
            <a:r>
              <a:rPr lang="zh-CN" altLang="zh-CN"/>
              <a:t>从未担任过授课任务），也允许一些老师</a:t>
            </a:r>
            <a:r>
              <a:rPr lang="zh-CN" altLang="zh-CN">
                <a:sym typeface="+mn-ea"/>
              </a:rPr>
              <a:t>在</a:t>
            </a:r>
            <a:r>
              <a:rPr lang="en-US" altLang="zh-CN">
                <a:sym typeface="+mn-ea"/>
              </a:rPr>
              <a:t>teaches</a:t>
            </a:r>
            <a:r>
              <a:rPr lang="zh-CN" altLang="en-US">
                <a:sym typeface="+mn-ea"/>
              </a:rPr>
              <a:t>联系中出现过多次（</a:t>
            </a:r>
            <a:r>
              <a:rPr lang="zh-CN" altLang="zh-CN"/>
              <a:t>担任过多次授课任务）</a:t>
            </a:r>
          </a:p>
          <a:p>
            <a:r>
              <a:rPr lang="en-US" altLang="zh-CN">
                <a:sym typeface="+mn-ea"/>
              </a:rPr>
              <a:t>card(Course_sections, teaches)=(1, 1): </a:t>
            </a:r>
            <a:r>
              <a:rPr lang="zh-CN" altLang="en-US">
                <a:sym typeface="+mn-ea"/>
              </a:rPr>
              <a:t>每一个</a:t>
            </a:r>
            <a:r>
              <a:rPr lang="en-US" altLang="zh-CN">
                <a:sym typeface="+mn-ea"/>
              </a:rPr>
              <a:t>Course_sections</a:t>
            </a:r>
            <a:r>
              <a:rPr lang="zh-CN" altLang="en-US">
                <a:sym typeface="+mn-ea"/>
              </a:rPr>
              <a:t>都应该安排且只安排一位授课老师</a:t>
            </a:r>
          </a:p>
          <a:p>
            <a:r>
              <a:rPr lang="en-US" altLang="zh-CN">
                <a:sym typeface="+mn-ea"/>
              </a:rPr>
              <a:t>card(Employees, works_on)=(1, N): </a:t>
            </a:r>
            <a:r>
              <a:rPr lang="zh-CN" altLang="en-US">
                <a:sym typeface="+mn-ea"/>
              </a:rPr>
              <a:t>每一位员工，至少要参与到一个项目中去，允许一个员工参与到多个项目中去</a:t>
            </a:r>
          </a:p>
          <a:p>
            <a:r>
              <a:rPr lang="en-US" altLang="zh-CN">
                <a:sym typeface="+mn-ea"/>
              </a:rPr>
              <a:t>card(Projects, works_on)=(0, N): </a:t>
            </a:r>
            <a:r>
              <a:rPr lang="zh-CN" altLang="zh-CN">
                <a:sym typeface="+mn-ea"/>
              </a:rPr>
              <a:t>一个项目可以暂时没有参与的员工，也允许一个项目中有多位参与的员工</a:t>
            </a:r>
          </a:p>
          <a:p>
            <a:r>
              <a:rPr lang="en-US" altLang="zh-CN">
                <a:sym typeface="+mn-ea"/>
              </a:rPr>
              <a:t>card(Employees(report_to), manages)=(0, 1)       card(Employees(manager_of), manages)=(0, N)</a:t>
            </a:r>
          </a:p>
          <a:p>
            <a:r>
              <a:rPr lang="zh-CN" altLang="en-US">
                <a:sym typeface="+mn-ea"/>
              </a:rPr>
              <a:t>一位员工以</a:t>
            </a:r>
            <a:r>
              <a:rPr lang="en-US" altLang="zh-CN">
                <a:sym typeface="+mn-ea"/>
              </a:rPr>
              <a:t>reports_to</a:t>
            </a:r>
            <a:r>
              <a:rPr lang="zh-CN" altLang="en-US">
                <a:sym typeface="+mn-ea"/>
              </a:rPr>
              <a:t>角色（被管理者）在</a:t>
            </a:r>
            <a:r>
              <a:rPr lang="en-US" altLang="zh-CN">
                <a:sym typeface="+mn-ea"/>
              </a:rPr>
              <a:t>manages</a:t>
            </a:r>
            <a:r>
              <a:rPr lang="zh-CN" altLang="en-US">
                <a:sym typeface="+mn-ea"/>
              </a:rPr>
              <a:t>联系中</a:t>
            </a:r>
            <a:r>
              <a:rPr lang="en-US" altLang="zh-CN">
                <a:sym typeface="+mn-ea"/>
              </a:rPr>
              <a:t>“</a:t>
            </a:r>
            <a:r>
              <a:rPr lang="zh-CN" altLang="en-US">
                <a:sym typeface="+mn-ea"/>
              </a:rPr>
              <a:t>最多出现一次，也可以不出现</a:t>
            </a:r>
            <a:r>
              <a:rPr lang="en-US" altLang="zh-CN">
                <a:sym typeface="+mn-ea"/>
              </a:rPr>
              <a:t>’</a:t>
            </a:r>
            <a:r>
              <a:rPr lang="zh-CN" altLang="en-US">
                <a:sym typeface="+mn-ea"/>
              </a:rPr>
              <a:t>； 而一位员工以</a:t>
            </a:r>
            <a:r>
              <a:rPr lang="en-US" altLang="zh-CN">
                <a:sym typeface="+mn-ea"/>
              </a:rPr>
              <a:t>manager_of</a:t>
            </a:r>
            <a:r>
              <a:rPr lang="zh-CN" altLang="en-US">
                <a:sym typeface="+mn-ea"/>
              </a:rPr>
              <a:t>角色（管理者）在</a:t>
            </a:r>
            <a:r>
              <a:rPr lang="en-US" altLang="zh-CN">
                <a:sym typeface="+mn-ea"/>
              </a:rPr>
              <a:t>manages</a:t>
            </a:r>
            <a:r>
              <a:rPr lang="zh-CN" altLang="en-US">
                <a:sym typeface="+mn-ea"/>
              </a:rPr>
              <a:t>联系中</a:t>
            </a:r>
            <a:r>
              <a:rPr lang="en-US" altLang="zh-CN">
                <a:sym typeface="+mn-ea"/>
              </a:rPr>
              <a:t>“</a:t>
            </a:r>
            <a:r>
              <a:rPr lang="zh-CN" altLang="en-US">
                <a:sym typeface="+mn-ea"/>
              </a:rPr>
              <a:t>可以出现多次，也可以不出现</a:t>
            </a:r>
            <a:r>
              <a:rPr lang="en-US" altLang="zh-CN">
                <a:sym typeface="+mn-ea"/>
              </a:rPr>
              <a:t>”</a:t>
            </a:r>
            <a:r>
              <a:rPr lang="zh-CN" altLang="en-US">
                <a:sym typeface="+mn-ea"/>
              </a:rPr>
              <a:t>。</a:t>
            </a:r>
            <a:r>
              <a:rPr lang="en-US" altLang="zh-CN">
                <a:sym typeface="+mn-ea"/>
              </a:rPr>
              <a:t>manages</a:t>
            </a:r>
            <a:r>
              <a:rPr lang="zh-CN" altLang="en-US">
                <a:sym typeface="+mn-ea"/>
              </a:rPr>
              <a:t>联系上的这次参与方式的定义，反映了在现实世界的企业管理制度中，严格的</a:t>
            </a:r>
            <a:r>
              <a:rPr lang="en-US" altLang="zh-CN">
                <a:sym typeface="+mn-ea"/>
              </a:rPr>
              <a:t>‘</a:t>
            </a:r>
            <a:r>
              <a:rPr lang="zh-CN" altLang="en-US">
                <a:sym typeface="+mn-ea"/>
              </a:rPr>
              <a:t>树</a:t>
            </a:r>
            <a:r>
              <a:rPr lang="en-US" altLang="zh-CN">
                <a:sym typeface="+mn-ea"/>
              </a:rPr>
              <a:t>’</a:t>
            </a:r>
            <a:r>
              <a:rPr lang="zh-CN" altLang="en-US">
                <a:sym typeface="+mn-ea"/>
              </a:rPr>
              <a:t>状上下级层次关系。</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zh-CN"/>
              <a:t>可以将图</a:t>
            </a:r>
            <a:r>
              <a:rPr lang="en-US" altLang="zh-CN"/>
              <a:t>6.7</a:t>
            </a:r>
            <a:r>
              <a:rPr lang="zh-CN" altLang="en-US"/>
              <a:t>中的</a:t>
            </a:r>
            <a:r>
              <a:rPr lang="en-US" altLang="zh-CN"/>
              <a:t>manages</a:t>
            </a:r>
            <a:r>
              <a:rPr lang="zh-CN" altLang="en-US"/>
              <a:t>联系拆成如图所示的二元联系，只不过其中的</a:t>
            </a:r>
            <a:r>
              <a:rPr lang="en-US" altLang="zh-CN"/>
              <a:t>Emps_One</a:t>
            </a:r>
            <a:r>
              <a:rPr lang="zh-CN" altLang="zh-CN"/>
              <a:t>和</a:t>
            </a:r>
            <a:r>
              <a:rPr lang="en-US" altLang="zh-CN"/>
              <a:t>Emps_Two</a:t>
            </a:r>
            <a:r>
              <a:rPr lang="zh-CN" altLang="zh-CN"/>
              <a:t>是同一个</a:t>
            </a:r>
            <a:r>
              <a:rPr lang="en-US" altLang="zh-CN"/>
              <a:t>Entity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zh-CN"/>
              <a:t>单值参与 </a:t>
            </a:r>
            <a:r>
              <a:rPr lang="en-US" altLang="zh-CN"/>
              <a:t>Vs </a:t>
            </a:r>
            <a:r>
              <a:rPr lang="zh-CN" altLang="en-US"/>
              <a:t>多值参与：根据最大参与基数的取值来区分</a:t>
            </a:r>
          </a:p>
          <a:p>
            <a:r>
              <a:rPr lang="zh-CN" altLang="en-US"/>
              <a:t>可选参与 </a:t>
            </a:r>
            <a:r>
              <a:rPr lang="en-US" altLang="zh-CN"/>
              <a:t>Vs </a:t>
            </a:r>
            <a:r>
              <a:rPr lang="zh-CN" altLang="en-US"/>
              <a:t>强制参与：根据最小参与基数的取值来区分</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Many-to-One </a:t>
            </a:r>
            <a:r>
              <a:rPr lang="zh-CN" altLang="zh-CN"/>
              <a:t>要注意方向性，区分清楚哪一端是 </a:t>
            </a:r>
            <a:r>
              <a:rPr lang="en-US" altLang="zh-CN"/>
              <a:t>Many</a:t>
            </a:r>
            <a:r>
              <a:rPr lang="zh-CN" altLang="en-US"/>
              <a:t>，哪一端是 </a:t>
            </a:r>
            <a:r>
              <a:rPr lang="en-US" altLang="zh-CN"/>
              <a:t>One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one-to-many </a:t>
            </a:r>
            <a:r>
              <a:rPr lang="zh-CN" altLang="zh-CN"/>
              <a:t>需要注意方向性</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如果采用本页所显示的</a:t>
            </a:r>
            <a:r>
              <a:rPr lang="en-US" altLang="zh-CN"/>
              <a:t>3</a:t>
            </a:r>
            <a:r>
              <a:rPr lang="zh-CN" altLang="en-US"/>
              <a:t>个关系的模式设计方案，那么前述的几个问题都不存在了！</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如果是 </a:t>
            </a:r>
            <a:r>
              <a:rPr lang="en-US" altLang="zh-CN"/>
              <a:t>Many to Many</a:t>
            </a:r>
            <a:r>
              <a:rPr lang="zh-CN" altLang="en-US"/>
              <a:t>，可参照 </a:t>
            </a:r>
            <a:r>
              <a:rPr lang="en-US" altLang="zh-CN"/>
              <a:t>rule 3</a:t>
            </a:r>
            <a:r>
              <a:rPr lang="zh-CN" altLang="en-US"/>
              <a:t>；</a:t>
            </a:r>
          </a:p>
          <a:p>
            <a:r>
              <a:rPr lang="zh-CN" altLang="en-US">
                <a:sym typeface="+mn-ea"/>
              </a:rPr>
              <a:t>如果是 </a:t>
            </a:r>
            <a:r>
              <a:rPr lang="en-US" altLang="zh-CN">
                <a:sym typeface="+mn-ea"/>
              </a:rPr>
              <a:t>Many to One</a:t>
            </a:r>
            <a:r>
              <a:rPr lang="zh-CN" altLang="en-US">
                <a:sym typeface="+mn-ea"/>
              </a:rPr>
              <a:t>，可参照 </a:t>
            </a:r>
            <a:r>
              <a:rPr lang="en-US" altLang="zh-CN">
                <a:sym typeface="+mn-ea"/>
              </a:rPr>
              <a:t>rule 4</a:t>
            </a:r>
            <a:r>
              <a:rPr lang="zh-CN" altLang="en-US">
                <a:sym typeface="+mn-ea"/>
              </a:rPr>
              <a:t>；</a:t>
            </a:r>
            <a:endParaRPr lang="en-US" altLang="zh-CN"/>
          </a:p>
          <a:p>
            <a:r>
              <a:rPr lang="zh-CN" altLang="en-US">
                <a:sym typeface="+mn-ea"/>
              </a:rPr>
              <a:t>如果是 </a:t>
            </a:r>
            <a:r>
              <a:rPr lang="en-US" altLang="zh-CN">
                <a:sym typeface="+mn-ea"/>
              </a:rPr>
              <a:t>One to One</a:t>
            </a:r>
            <a:r>
              <a:rPr lang="zh-CN" altLang="en-US">
                <a:sym typeface="+mn-ea"/>
              </a:rPr>
              <a:t>，可参照 </a:t>
            </a:r>
            <a:r>
              <a:rPr lang="en-US" altLang="zh-CN">
                <a:sym typeface="+mn-ea"/>
              </a:rPr>
              <a:t>rule 5 or 6</a:t>
            </a:r>
            <a:r>
              <a:rPr lang="zh-CN" altLang="en-US">
                <a:sym typeface="+mn-ea"/>
              </a:rPr>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有了属性基数的标注后，就不再需要</a:t>
            </a:r>
            <a:r>
              <a:rPr lang="en-US" altLang="zh-CN"/>
              <a:t>‘</a:t>
            </a:r>
            <a:r>
              <a:rPr lang="zh-CN" altLang="en-US"/>
              <a:t>双线段</a:t>
            </a:r>
            <a:r>
              <a:rPr lang="en-US" altLang="zh-CN"/>
              <a:t>’</a:t>
            </a:r>
            <a:r>
              <a:rPr lang="zh-CN" altLang="en-US"/>
              <a:t>来表示 </a:t>
            </a:r>
            <a:r>
              <a:rPr lang="en-US" altLang="zh-CN"/>
              <a:t>multi-valued attribute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在这里，没有为 </a:t>
            </a:r>
            <a:r>
              <a:rPr lang="en-US" altLang="zh-CN"/>
              <a:t>weak entity </a:t>
            </a:r>
            <a:r>
              <a:rPr lang="zh-CN" altLang="en-US"/>
              <a:t>定义特定的表示符号，而是通过 </a:t>
            </a:r>
            <a:r>
              <a:rPr lang="en-US" altLang="zh-CN"/>
              <a:t>card(Line_items, has_item)=(1,1) </a:t>
            </a:r>
            <a:r>
              <a:rPr lang="zh-CN" altLang="en-US"/>
              <a:t>来描述该语义。</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146" name="幻灯片图像占位符 6145"/>
          <p:cNvSpPr>
            <a:spLocks noGrp="1" noRot="1" noChangeAspect="1" noTextEdit="1"/>
          </p:cNvSpPr>
          <p:nvPr>
            <p:ph type="sldImg"/>
          </p:nvPr>
        </p:nvSpPr>
        <p:spPr>
          <a:xfrm>
            <a:off x="1141413" y="684213"/>
            <a:ext cx="4572000" cy="3429000"/>
          </a:xfrm>
        </p:spPr>
      </p:sp>
      <p:sp>
        <p:nvSpPr>
          <p:cNvPr id="6147" name="文本占位符 6146"/>
          <p:cNvSpPr>
            <a:spLocks noGrp="1"/>
          </p:cNvSpPr>
          <p:nvPr>
            <p:ph type="body"/>
          </p:nvPr>
        </p:nvSpPr>
        <p:spPr>
          <a:xfrm>
            <a:off x="912813" y="4341813"/>
            <a:ext cx="5029200" cy="4114800"/>
          </a:xfrm>
        </p:spPr>
        <p:txBody>
          <a:bodyPr anchor="ctr"/>
          <a:lstStyle/>
          <a:p>
            <a:pPr marL="228600" lvl="0" indent="-228600">
              <a:buAutoNum type="arabicPeriod"/>
            </a:pPr>
            <a:r>
              <a:rPr lang="zh-CN" altLang="en-US" dirty="0">
                <a:ea typeface="宋体" panose="02010600030101010101" pitchFamily="2" charset="-122"/>
              </a:rPr>
              <a:t>是</a:t>
            </a:r>
            <a:r>
              <a:rPr lang="en-US" altLang="x-none" dirty="0"/>
              <a:t>3</a:t>
            </a:r>
            <a:r>
              <a:rPr lang="zh-CN" altLang="en-US" dirty="0"/>
              <a:t>个实体集，还是</a:t>
            </a:r>
            <a:r>
              <a:rPr lang="en-US" altLang="x-none" dirty="0"/>
              <a:t>2</a:t>
            </a:r>
            <a:r>
              <a:rPr lang="zh-CN" altLang="en-US" dirty="0"/>
              <a:t>个实体集？‘回帖’也是一份‘帖子’，所有只有</a:t>
            </a:r>
            <a:r>
              <a:rPr lang="en-US" altLang="x-none" dirty="0"/>
              <a:t>2</a:t>
            </a:r>
            <a:r>
              <a:rPr lang="zh-CN" altLang="en-US" dirty="0"/>
              <a:t>个实体集：‘用户’和‘帖子’</a:t>
            </a:r>
          </a:p>
          <a:p>
            <a:pPr marL="228600" lvl="0" indent="-228600">
              <a:buAutoNum type="arabicPeriod"/>
            </a:pPr>
            <a:r>
              <a:rPr lang="zh-CN" altLang="en-US" dirty="0"/>
              <a:t>有</a:t>
            </a:r>
            <a:r>
              <a:rPr lang="en-US" altLang="x-none" dirty="0"/>
              <a:t>2</a:t>
            </a:r>
            <a:r>
              <a:rPr lang="zh-CN" altLang="en-US" dirty="0"/>
              <a:t>个联系：‘用户’和‘帖子’之间的‘发表’联系，‘帖子’和‘帖子’之间的‘回复’联系（单个实体集内部的联系）</a:t>
            </a:r>
          </a:p>
          <a:p>
            <a:pPr marL="228600" lvl="0" indent="-228600">
              <a:buAutoNum type="arabicPeriod"/>
            </a:pPr>
            <a:r>
              <a:rPr lang="zh-CN" altLang="en-US" dirty="0"/>
              <a:t>从‘用户’到‘帖子’之间的‘发表’联系是“一对多”，从‘帖子’到‘回帖’之间的‘回复’联系也是“一对多”的。（注意：在“一对多”的联系中，请关注‘谁’是‘一’，‘谁’是‘多’！）</a:t>
            </a:r>
          </a:p>
          <a:p>
            <a:pPr marL="228600" lvl="0" indent="-228600">
              <a:buAutoNum type="arabicPeriod"/>
            </a:pPr>
            <a:r>
              <a:rPr lang="zh-CN" altLang="en-US" dirty="0"/>
              <a:t>（略）</a:t>
            </a: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194" name="幻灯片图像占位符 8193"/>
          <p:cNvSpPr>
            <a:spLocks noGrp="1" noRot="1" noChangeAspect="1" noTextEdit="1"/>
          </p:cNvSpPr>
          <p:nvPr>
            <p:ph type="sldImg"/>
          </p:nvPr>
        </p:nvSpPr>
        <p:spPr>
          <a:xfrm>
            <a:off x="1141413" y="684213"/>
            <a:ext cx="4572000" cy="3429000"/>
          </a:xfrm>
        </p:spPr>
      </p:sp>
      <p:sp>
        <p:nvSpPr>
          <p:cNvPr id="8195" name="文本占位符 8194"/>
          <p:cNvSpPr>
            <a:spLocks noGrp="1"/>
          </p:cNvSpPr>
          <p:nvPr>
            <p:ph type="body"/>
          </p:nvPr>
        </p:nvSpPr>
        <p:spPr>
          <a:xfrm>
            <a:off x="912813" y="4341813"/>
            <a:ext cx="5029200" cy="588962"/>
          </a:xfrm>
        </p:spPr>
        <p:txBody>
          <a:bodyPr anchor="ctr"/>
          <a:lstStyle/>
          <a:p>
            <a:pPr lvl="0"/>
            <a:r>
              <a:rPr lang="zh-CN" altLang="en-US" dirty="0"/>
              <a:t>两个实体集及其各自的属性</a:t>
            </a: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242" name="幻灯片图像占位符 10241"/>
          <p:cNvSpPr>
            <a:spLocks noGrp="1" noRot="1" noChangeAspect="1" noTextEdit="1"/>
          </p:cNvSpPr>
          <p:nvPr>
            <p:ph type="sldImg"/>
          </p:nvPr>
        </p:nvSpPr>
        <p:spPr>
          <a:xfrm>
            <a:off x="1141413" y="684213"/>
            <a:ext cx="4572000" cy="3429000"/>
          </a:xfrm>
        </p:spPr>
      </p:sp>
      <p:sp>
        <p:nvSpPr>
          <p:cNvPr id="10243" name="文本占位符 10242"/>
          <p:cNvSpPr>
            <a:spLocks noGrp="1"/>
          </p:cNvSpPr>
          <p:nvPr>
            <p:ph type="body"/>
          </p:nvPr>
        </p:nvSpPr>
        <p:spPr>
          <a:xfrm>
            <a:off x="912813" y="4341813"/>
            <a:ext cx="5029200" cy="4114800"/>
          </a:xfrm>
        </p:spPr>
        <p:txBody>
          <a:bodyPr anchor="ctr"/>
          <a:lstStyle/>
          <a:p>
            <a:pPr marL="228600" lvl="0" indent="-228600">
              <a:buAutoNum type="arabicPeriod"/>
            </a:pPr>
            <a:r>
              <a:rPr lang="zh-CN" altLang="en-US" dirty="0">
                <a:ea typeface="宋体" panose="02010600030101010101" pitchFamily="2" charset="-122"/>
              </a:rPr>
              <a:t>两个联系</a:t>
            </a:r>
          </a:p>
          <a:p>
            <a:pPr marL="228600" lvl="0" indent="-228600">
              <a:buAutoNum type="arabicPeriod"/>
            </a:pPr>
            <a:r>
              <a:rPr lang="zh-CN" altLang="en-US" dirty="0"/>
              <a:t>请关注‘回复’联系：因为是单个实体集内部的联系，因此必须知道与上下两根线段相关的两份‘帖子’在‘回复’联系中所担当的角色，之后才能标注上正确的函数对应关系。一般采用如图所示的‘文字标注’的方式。</a:t>
            </a:r>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290" name="幻灯片图像占位符 12289"/>
          <p:cNvSpPr>
            <a:spLocks noGrp="1" noRot="1" noChangeAspect="1" noTextEdit="1"/>
          </p:cNvSpPr>
          <p:nvPr>
            <p:ph type="sldImg"/>
          </p:nvPr>
        </p:nvSpPr>
        <p:spPr>
          <a:xfrm>
            <a:off x="1139825" y="682625"/>
            <a:ext cx="4572000" cy="3429000"/>
          </a:xfrm>
        </p:spPr>
      </p:sp>
      <p:sp>
        <p:nvSpPr>
          <p:cNvPr id="12291" name="文本占位符 12290"/>
          <p:cNvSpPr>
            <a:spLocks noGrp="1"/>
          </p:cNvSpPr>
          <p:nvPr>
            <p:ph type="body"/>
          </p:nvPr>
        </p:nvSpPr>
        <p:spPr>
          <a:xfrm>
            <a:off x="911225" y="4340225"/>
            <a:ext cx="5029200" cy="4114800"/>
          </a:xfrm>
        </p:spPr>
        <p:txBody>
          <a:bodyPr anchor="ctr"/>
          <a:lstStyle/>
          <a:p>
            <a:pPr marL="228600" lvl="0" indent="-228600">
              <a:buAutoNum type="arabicPeriod"/>
            </a:pPr>
            <a:r>
              <a:rPr lang="zh-CN" altLang="en-US" sz="1000" dirty="0"/>
              <a:t>我们可以通过在实体集与联系之间的线段上加上‘势’的标注来描述一个‘实体集’在一个‘联系’中的参与方式。</a:t>
            </a:r>
          </a:p>
          <a:p>
            <a:pPr marL="228600" lvl="0" indent="-228600">
              <a:buAutoNum type="arabicPeriod"/>
            </a:pPr>
            <a:r>
              <a:rPr lang="zh-CN" altLang="en-US" sz="1000" dirty="0"/>
              <a:t>一个实体集</a:t>
            </a:r>
            <a:r>
              <a:rPr lang="en-US" altLang="x-none" sz="1000" dirty="0"/>
              <a:t>E</a:t>
            </a:r>
            <a:r>
              <a:rPr lang="zh-CN" altLang="en-US" sz="1000" dirty="0"/>
              <a:t>在一个联系</a:t>
            </a:r>
            <a:r>
              <a:rPr lang="en-US" altLang="x-none" sz="1000" dirty="0"/>
              <a:t>R</a:t>
            </a:r>
            <a:r>
              <a:rPr lang="zh-CN" altLang="en-US" sz="1000" dirty="0"/>
              <a:t>中的参与方式可以用一个二元组</a:t>
            </a:r>
            <a:r>
              <a:rPr lang="en-US" altLang="x-none" sz="1000" dirty="0"/>
              <a:t>(x, y)</a:t>
            </a:r>
            <a:r>
              <a:rPr lang="zh-CN" altLang="en-US" sz="1000" dirty="0"/>
              <a:t>来表示，其中：</a:t>
            </a:r>
          </a:p>
          <a:p>
            <a:pPr marL="685800" lvl="1" indent="-228600">
              <a:buAutoNum type="alphaLcParenR"/>
            </a:pPr>
            <a:r>
              <a:rPr lang="en-US" altLang="x-none" sz="1000" dirty="0">
                <a:ea typeface="宋体" panose="02010600030101010101" pitchFamily="2" charset="-122"/>
              </a:rPr>
              <a:t> x </a:t>
            </a:r>
            <a:r>
              <a:rPr lang="zh-CN" altLang="en-US" sz="1000" dirty="0"/>
              <a:t>表示实体集</a:t>
            </a:r>
            <a:r>
              <a:rPr lang="en-US" altLang="x-none" sz="1000" dirty="0"/>
              <a:t>E</a:t>
            </a:r>
            <a:r>
              <a:rPr lang="zh-CN" altLang="en-US" sz="1000" dirty="0"/>
              <a:t>在联系</a:t>
            </a:r>
            <a:r>
              <a:rPr lang="en-US" altLang="x-none" sz="1000" dirty="0"/>
              <a:t>R</a:t>
            </a:r>
            <a:r>
              <a:rPr lang="zh-CN" altLang="en-US" sz="1000" dirty="0"/>
              <a:t>中的“最小参与基数”，其取值只有</a:t>
            </a:r>
            <a:r>
              <a:rPr lang="en-US" altLang="x-none" sz="1000" dirty="0"/>
              <a:t>0</a:t>
            </a:r>
            <a:r>
              <a:rPr lang="zh-CN" altLang="en-US" sz="1000" dirty="0"/>
              <a:t>和</a:t>
            </a:r>
            <a:r>
              <a:rPr lang="en-US" altLang="x-none" sz="1000" dirty="0"/>
              <a:t>1</a:t>
            </a:r>
            <a:r>
              <a:rPr lang="zh-CN" altLang="en-US" sz="1000" dirty="0"/>
              <a:t>。其中：‘</a:t>
            </a:r>
            <a:r>
              <a:rPr lang="en-US" altLang="x-none" sz="1000" dirty="0"/>
              <a:t>1’</a:t>
            </a:r>
            <a:r>
              <a:rPr lang="zh-CN" altLang="en-US" sz="1000" dirty="0"/>
              <a:t>表示实体集</a:t>
            </a:r>
            <a:r>
              <a:rPr lang="en-US" altLang="x-none" sz="1000" dirty="0"/>
              <a:t>E</a:t>
            </a:r>
            <a:r>
              <a:rPr lang="zh-CN" altLang="en-US" sz="1000" dirty="0"/>
              <a:t>中的每一个实体都“至少”要参与到联系</a:t>
            </a:r>
            <a:r>
              <a:rPr lang="en-US" altLang="x-none" sz="1000" dirty="0"/>
              <a:t>R</a:t>
            </a:r>
            <a:r>
              <a:rPr lang="zh-CN" altLang="en-US" sz="1000" dirty="0"/>
              <a:t>中‘</a:t>
            </a:r>
            <a:r>
              <a:rPr lang="en-US" altLang="x-none" sz="1000" dirty="0"/>
              <a:t>1’</a:t>
            </a:r>
            <a:r>
              <a:rPr lang="zh-CN" altLang="en-US" sz="1000" dirty="0"/>
              <a:t>次，而‘</a:t>
            </a:r>
            <a:r>
              <a:rPr lang="en-US" altLang="x-none" sz="1000" dirty="0"/>
              <a:t>0’</a:t>
            </a:r>
            <a:r>
              <a:rPr lang="zh-CN" altLang="en-US" sz="1000" dirty="0"/>
              <a:t>则表示允许实体集</a:t>
            </a:r>
            <a:r>
              <a:rPr lang="en-US" altLang="x-none" sz="1000" dirty="0"/>
              <a:t>E</a:t>
            </a:r>
            <a:r>
              <a:rPr lang="zh-CN" altLang="en-US" sz="1000" dirty="0"/>
              <a:t>中的某个（些）实体没有参与到联系‘</a:t>
            </a:r>
            <a:r>
              <a:rPr lang="en-US" altLang="x-none" sz="1000" dirty="0"/>
              <a:t>R’</a:t>
            </a:r>
            <a:r>
              <a:rPr lang="zh-CN" altLang="en-US" sz="1000" dirty="0"/>
              <a:t>中去。</a:t>
            </a:r>
          </a:p>
          <a:p>
            <a:pPr marL="685800" lvl="1" indent="-228600">
              <a:buAutoNum type="alphaLcParenR"/>
            </a:pPr>
            <a:r>
              <a:rPr lang="en-US" altLang="x-none" sz="1000" dirty="0">
                <a:ea typeface="宋体" panose="02010600030101010101" pitchFamily="2" charset="-122"/>
              </a:rPr>
              <a:t> y </a:t>
            </a:r>
            <a:r>
              <a:rPr lang="zh-CN" altLang="en-US" sz="1000" dirty="0"/>
              <a:t>表示实体集</a:t>
            </a:r>
            <a:r>
              <a:rPr lang="en-US" altLang="x-none" sz="1000" dirty="0"/>
              <a:t>E</a:t>
            </a:r>
            <a:r>
              <a:rPr lang="zh-CN" altLang="en-US" sz="1000" dirty="0"/>
              <a:t>在联系</a:t>
            </a:r>
            <a:r>
              <a:rPr lang="en-US" altLang="x-none" sz="1000" dirty="0"/>
              <a:t>R</a:t>
            </a:r>
            <a:r>
              <a:rPr lang="zh-CN" altLang="en-US" sz="1000" dirty="0"/>
              <a:t>中的“最大参与基数”，其取值只有</a:t>
            </a:r>
            <a:r>
              <a:rPr lang="en-US" altLang="x-none" sz="1000" dirty="0"/>
              <a:t>1</a:t>
            </a:r>
            <a:r>
              <a:rPr lang="zh-CN" altLang="en-US" sz="1000" dirty="0"/>
              <a:t>和</a:t>
            </a:r>
            <a:r>
              <a:rPr lang="en-US" altLang="x-none" sz="1000" dirty="0"/>
              <a:t>N(</a:t>
            </a:r>
            <a:r>
              <a:rPr lang="zh-CN" altLang="en-US" sz="1000" dirty="0"/>
              <a:t>注：任意一个字母符号</a:t>
            </a:r>
            <a:r>
              <a:rPr lang="en-US" altLang="x-none" sz="1000" dirty="0"/>
              <a:t>)</a:t>
            </a:r>
            <a:r>
              <a:rPr lang="zh-CN" altLang="en-US" sz="1000" dirty="0"/>
              <a:t>。其中：‘</a:t>
            </a:r>
            <a:r>
              <a:rPr lang="en-US" altLang="x-none" sz="1000" dirty="0"/>
              <a:t>1’</a:t>
            </a:r>
            <a:r>
              <a:rPr lang="zh-CN" altLang="en-US" sz="1000" dirty="0"/>
              <a:t>表示实体集</a:t>
            </a:r>
            <a:r>
              <a:rPr lang="en-US" altLang="x-none" sz="1000" dirty="0"/>
              <a:t>E</a:t>
            </a:r>
            <a:r>
              <a:rPr lang="zh-CN" altLang="en-US" sz="1000" dirty="0"/>
              <a:t>中的每一个实体“最多”只能参与到联系</a:t>
            </a:r>
            <a:r>
              <a:rPr lang="en-US" altLang="x-none" sz="1000" dirty="0"/>
              <a:t>R</a:t>
            </a:r>
            <a:r>
              <a:rPr lang="zh-CN" altLang="en-US" sz="1000" dirty="0"/>
              <a:t>中‘</a:t>
            </a:r>
            <a:r>
              <a:rPr lang="en-US" altLang="x-none" sz="1000" dirty="0"/>
              <a:t>1’</a:t>
            </a:r>
            <a:r>
              <a:rPr lang="zh-CN" altLang="en-US" sz="1000" dirty="0"/>
              <a:t>次，而‘</a:t>
            </a:r>
            <a:r>
              <a:rPr lang="en-US" altLang="x-none" sz="1000" dirty="0"/>
              <a:t>N’</a:t>
            </a:r>
            <a:r>
              <a:rPr lang="zh-CN" altLang="en-US" sz="1000" dirty="0"/>
              <a:t>则表示允许实体集</a:t>
            </a:r>
            <a:r>
              <a:rPr lang="en-US" altLang="x-none" sz="1000" dirty="0"/>
              <a:t>E</a:t>
            </a:r>
            <a:r>
              <a:rPr lang="zh-CN" altLang="en-US" sz="1000" dirty="0"/>
              <a:t>中的某个（些）实体多次参与到联系‘</a:t>
            </a:r>
            <a:r>
              <a:rPr lang="en-US" altLang="x-none" sz="1000" dirty="0"/>
              <a:t>R’</a:t>
            </a:r>
            <a:r>
              <a:rPr lang="zh-CN" altLang="en-US" sz="1000" dirty="0"/>
              <a:t>中去。</a:t>
            </a:r>
          </a:p>
          <a:p>
            <a:pPr marL="228600" lvl="0" indent="-228600">
              <a:buAutoNum type="arabicPeriod"/>
            </a:pPr>
            <a:r>
              <a:rPr lang="zh-CN" altLang="en-US" sz="1000" dirty="0"/>
              <a:t>注：一个实体</a:t>
            </a:r>
            <a:r>
              <a:rPr lang="en-US" altLang="x-none" sz="1000" dirty="0"/>
              <a:t>E</a:t>
            </a:r>
            <a:r>
              <a:rPr lang="zh-CN" altLang="en-US" sz="1000" dirty="0"/>
              <a:t>参与到联系</a:t>
            </a:r>
            <a:r>
              <a:rPr lang="en-US" altLang="x-none" sz="1000" dirty="0"/>
              <a:t>R</a:t>
            </a:r>
            <a:r>
              <a:rPr lang="zh-CN" altLang="en-US" sz="1000" dirty="0"/>
              <a:t>中‘</a:t>
            </a:r>
            <a:r>
              <a:rPr lang="en-US" altLang="x-none" sz="1000" dirty="0"/>
              <a:t>1’</a:t>
            </a:r>
            <a:r>
              <a:rPr lang="zh-CN" altLang="en-US" sz="1000" dirty="0"/>
              <a:t>次，意味着实体</a:t>
            </a:r>
            <a:r>
              <a:rPr lang="en-US" altLang="x-none" sz="1000" dirty="0"/>
              <a:t>E</a:t>
            </a:r>
            <a:r>
              <a:rPr lang="zh-CN" altLang="en-US" sz="1000" dirty="0"/>
              <a:t>与另外一个实体集中的某个实体具有联系</a:t>
            </a:r>
            <a:r>
              <a:rPr lang="en-US" altLang="x-none" sz="1000" dirty="0"/>
              <a:t>R</a:t>
            </a:r>
            <a:r>
              <a:rPr lang="zh-CN" altLang="en-US" sz="1000" dirty="0"/>
              <a:t>。如果说一个实体</a:t>
            </a:r>
            <a:r>
              <a:rPr lang="en-US" altLang="x-none" sz="1000" dirty="0"/>
              <a:t>E</a:t>
            </a:r>
            <a:r>
              <a:rPr lang="zh-CN" altLang="en-US" sz="1000" dirty="0"/>
              <a:t>参与到联系</a:t>
            </a:r>
            <a:r>
              <a:rPr lang="en-US" altLang="x-none" sz="1000" dirty="0"/>
              <a:t>R</a:t>
            </a:r>
            <a:r>
              <a:rPr lang="zh-CN" altLang="en-US" sz="1000" dirty="0"/>
              <a:t>中多次，则表明该实体</a:t>
            </a:r>
            <a:r>
              <a:rPr lang="en-US" altLang="x-none" sz="1000" dirty="0"/>
              <a:t>E</a:t>
            </a:r>
            <a:r>
              <a:rPr lang="zh-CN" altLang="en-US" sz="1000" dirty="0"/>
              <a:t>与另外一个实体集中的多个实体具有这样的联系</a:t>
            </a:r>
            <a:r>
              <a:rPr lang="en-US" altLang="x-none" sz="1000" dirty="0"/>
              <a:t>R</a:t>
            </a:r>
            <a:r>
              <a:rPr lang="zh-CN" altLang="en-US" sz="1000" dirty="0"/>
              <a:t>。（这里的‘另外一个实体集’也可能就是实体集</a:t>
            </a:r>
            <a:r>
              <a:rPr lang="en-US" altLang="x-none" sz="1000" dirty="0"/>
              <a:t>E</a:t>
            </a:r>
            <a:r>
              <a:rPr lang="zh-CN" altLang="en-US" sz="1000" dirty="0"/>
              <a:t>，即</a:t>
            </a:r>
            <a:r>
              <a:rPr lang="en-US" altLang="x-none" sz="1000" dirty="0"/>
              <a:t>R</a:t>
            </a:r>
            <a:r>
              <a:rPr lang="zh-CN" altLang="en-US" sz="1000" dirty="0"/>
              <a:t>是单个实体集内部的联系。）</a:t>
            </a:r>
          </a:p>
          <a:p>
            <a:pPr marL="228600" lvl="0" indent="-228600">
              <a:buAutoNum type="arabicPeriod"/>
            </a:pPr>
            <a:endParaRPr lang="zh-CN" altLang="en-US" sz="1000" dirty="0"/>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4338" name="幻灯片图像占位符 14337"/>
          <p:cNvSpPr>
            <a:spLocks noGrp="1" noRot="1" noChangeAspect="1" noTextEdit="1"/>
          </p:cNvSpPr>
          <p:nvPr>
            <p:ph type="sldImg"/>
          </p:nvPr>
        </p:nvSpPr>
        <p:spPr>
          <a:xfrm>
            <a:off x="1141413" y="684213"/>
            <a:ext cx="4572000" cy="3429000"/>
          </a:xfrm>
        </p:spPr>
      </p:sp>
      <p:sp>
        <p:nvSpPr>
          <p:cNvPr id="14339" name="文本占位符 14338"/>
          <p:cNvSpPr>
            <a:spLocks noGrp="1"/>
          </p:cNvSpPr>
          <p:nvPr>
            <p:ph type="body"/>
          </p:nvPr>
        </p:nvSpPr>
        <p:spPr>
          <a:xfrm>
            <a:off x="912813" y="4341813"/>
            <a:ext cx="5029200" cy="4114800"/>
          </a:xfrm>
        </p:spPr>
        <p:txBody>
          <a:bodyPr anchor="ctr"/>
          <a:lstStyle/>
          <a:p>
            <a:pPr marL="228600" lvl="0" indent="-228600">
              <a:buAutoNum type="arabicPeriod"/>
            </a:pPr>
            <a:r>
              <a:rPr lang="zh-CN" altLang="en-US" sz="1000" dirty="0"/>
              <a:t>联系上的‘参与方式’也可以被简化为‘函数对应关系’的表示。以‘用户’和‘帖子’之间的发表联系为例：</a:t>
            </a:r>
          </a:p>
          <a:p>
            <a:pPr marL="685800" lvl="1" indent="-228600">
              <a:buSzPct val="100000"/>
              <a:buAutoNum type="alphaLcParenR"/>
            </a:pPr>
            <a:r>
              <a:rPr lang="zh-CN" altLang="en-US" sz="1000" dirty="0"/>
              <a:t>‘用户’是‘多值’参与的（最大参与系数为N），意味着允许一个用户发表多份帖子；</a:t>
            </a:r>
          </a:p>
          <a:p>
            <a:pPr marL="685800" lvl="1" indent="-228600">
              <a:buSzPct val="100000"/>
              <a:buAutoNum type="alphaLcParenR"/>
            </a:pPr>
            <a:r>
              <a:rPr lang="zh-CN" altLang="en-US" sz="1000" dirty="0"/>
              <a:t>‘帖子’是‘单值’参与的（最大参与系数为1），意味着一份帖子最多只能有一位发帖者；</a:t>
            </a:r>
          </a:p>
          <a:p>
            <a:pPr marL="685800" lvl="1" indent="-228600">
              <a:buSzPct val="100000"/>
              <a:buAutoNum type="alphaLcParenR"/>
            </a:pPr>
            <a:r>
              <a:rPr lang="zh-CN" altLang="en-US" sz="1000" dirty="0"/>
              <a:t>因此，在‘发表’联系中，一个用户可以对应着多份帖子，而一份帖子只能对应着一个用户（发帖者），所以，从‘用户’到‘帖子’之间的发表联系是‘1对多’的（或者说，从‘帖子’到‘用户’是‘多对1’）。</a:t>
            </a:r>
          </a:p>
          <a:p>
            <a:pPr marL="685800" lvl="1" indent="-228600">
              <a:buAutoNum type="arabicPeriod"/>
            </a:pPr>
            <a:endParaRPr lang="zh-CN" altLang="en-US" sz="1000" dirty="0"/>
          </a:p>
          <a:p>
            <a:pPr marL="228600" lvl="0" indent="-228600">
              <a:buAutoNum type="arabicPeriod"/>
            </a:pPr>
            <a:r>
              <a:rPr lang="zh-CN" altLang="en-US" sz="1000" dirty="0"/>
              <a:t>但是，仅仅使用‘函数对应关系’无法完整地描述清楚一个‘联系’上的语义关系！以这里的‘发表’联系为例：从‘用户’到‘帖子’的“一对多”联系，仅仅表示“一个用户可以发多份帖子”，但每一个用户是不是都必须‘发表’帖子？在‘函数对应’关系中并没有这样的语义（‘是’或‘否’）。</a:t>
            </a: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幻灯片图像占位符 16385"/>
          <p:cNvSpPr>
            <a:spLocks noGrp="1" noRot="1" noChangeAspect="1" noTextEdit="1"/>
          </p:cNvSpPr>
          <p:nvPr>
            <p:ph type="sldImg"/>
          </p:nvPr>
        </p:nvSpPr>
        <p:spPr>
          <a:xfrm>
            <a:off x="1141413" y="684213"/>
            <a:ext cx="4572000" cy="3429000"/>
          </a:xfrm>
        </p:spPr>
      </p:sp>
      <p:sp>
        <p:nvSpPr>
          <p:cNvPr id="16387" name="文本占位符 16386"/>
          <p:cNvSpPr>
            <a:spLocks noGrp="1"/>
          </p:cNvSpPr>
          <p:nvPr>
            <p:ph type="body"/>
          </p:nvPr>
        </p:nvSpPr>
        <p:spPr>
          <a:xfrm>
            <a:off x="912813" y="4341813"/>
            <a:ext cx="5029200" cy="4114800"/>
          </a:xfrm>
        </p:spPr>
        <p:txBody>
          <a:bodyPr anchor="ctr"/>
          <a:lstStyle/>
          <a:p>
            <a:pPr marL="228600" lvl="0" indent="-228600"/>
            <a:r>
              <a:rPr lang="zh-CN" altLang="en-US" dirty="0"/>
              <a:t>在该例子中，各个‘参与方式’的语义如下：</a:t>
            </a:r>
          </a:p>
          <a:p>
            <a:pPr marL="228600" lvl="0" indent="-228600">
              <a:buAutoNum type="arabicPeriod"/>
            </a:pPr>
            <a:r>
              <a:rPr lang="zh-CN" altLang="en-US" dirty="0"/>
              <a:t>实体集‘用户’与联系‘发表’之间的</a:t>
            </a:r>
            <a:r>
              <a:rPr lang="en-US" altLang="x-none" dirty="0"/>
              <a:t>(0,N)</a:t>
            </a:r>
            <a:r>
              <a:rPr lang="zh-CN" altLang="en-US" dirty="0"/>
              <a:t>：‘</a:t>
            </a:r>
            <a:r>
              <a:rPr lang="en-US" altLang="x-none" dirty="0"/>
              <a:t>0’</a:t>
            </a:r>
            <a:r>
              <a:rPr lang="zh-CN" altLang="en-US" dirty="0"/>
              <a:t>表示有一个（些）用户没有发表过任何帖子；‘</a:t>
            </a:r>
            <a:r>
              <a:rPr lang="en-US" altLang="x-none" dirty="0"/>
              <a:t>N’</a:t>
            </a:r>
            <a:r>
              <a:rPr lang="zh-CN" altLang="en-US" dirty="0"/>
              <a:t>表示允许一个用户发表多份帖子。</a:t>
            </a:r>
          </a:p>
          <a:p>
            <a:pPr marL="228600" lvl="0" indent="-228600">
              <a:buAutoNum type="arabicPeriod"/>
            </a:pPr>
            <a:r>
              <a:rPr lang="zh-CN" altLang="en-US" dirty="0"/>
              <a:t>实体集‘帖子’与联系‘发表’之间的</a:t>
            </a:r>
            <a:r>
              <a:rPr lang="en-US" altLang="x-none" dirty="0"/>
              <a:t>(1,1)</a:t>
            </a:r>
            <a:r>
              <a:rPr lang="zh-CN" altLang="en-US" dirty="0"/>
              <a:t>：第一个‘</a:t>
            </a:r>
            <a:r>
              <a:rPr lang="en-US" altLang="x-none" dirty="0"/>
              <a:t>1’</a:t>
            </a:r>
            <a:r>
              <a:rPr lang="zh-CN" altLang="en-US" dirty="0"/>
              <a:t>表示每一份‘帖子’都必须有发表它的‘用户’；第二个‘</a:t>
            </a:r>
            <a:r>
              <a:rPr lang="en-US" altLang="x-none" dirty="0"/>
              <a:t>1’</a:t>
            </a:r>
            <a:r>
              <a:rPr lang="zh-CN" altLang="en-US" dirty="0"/>
              <a:t>表示每一份‘帖子’只能有唯一的一个发帖者（用户）。</a:t>
            </a:r>
          </a:p>
          <a:p>
            <a:pPr marL="228600" lvl="0" indent="-228600">
              <a:buAutoNum type="arabicPeriod"/>
            </a:pPr>
            <a:r>
              <a:rPr lang="zh-CN" altLang="en-US" dirty="0"/>
              <a:t>‘原帖’线段上</a:t>
            </a:r>
            <a:r>
              <a:rPr lang="en-US" altLang="x-none" dirty="0"/>
              <a:t>(0,N)</a:t>
            </a:r>
            <a:r>
              <a:rPr lang="zh-CN" altLang="en-US" dirty="0"/>
              <a:t>：‘</a:t>
            </a:r>
            <a:r>
              <a:rPr lang="en-US" altLang="x-none" dirty="0"/>
              <a:t>0’</a:t>
            </a:r>
            <a:r>
              <a:rPr lang="zh-CN" altLang="en-US" dirty="0"/>
              <a:t>表示有一些‘帖子’没有任何用户‘回复’过（一份没有人回复过的‘帖子’，它就不会以‘原帖’的身份参与到‘回复’这个联系中去）；‘</a:t>
            </a:r>
            <a:r>
              <a:rPr lang="en-US" altLang="x-none" dirty="0"/>
              <a:t>N’</a:t>
            </a:r>
            <a:r>
              <a:rPr lang="zh-CN" altLang="en-US" dirty="0"/>
              <a:t>表示有一些‘帖子’是有多份回复的（一份有多个回复的‘帖子’，它就会‘多次’以‘原帖’的身份参与到‘回复’联系中去）。</a:t>
            </a:r>
          </a:p>
          <a:p>
            <a:pPr marL="228600" lvl="0" indent="-228600">
              <a:buAutoNum type="arabicPeriod"/>
            </a:pPr>
            <a:r>
              <a:rPr lang="zh-CN" altLang="en-US" dirty="0"/>
              <a:t>‘回帖’线段上</a:t>
            </a:r>
            <a:r>
              <a:rPr lang="en-US" altLang="x-none" dirty="0"/>
              <a:t>(0,1)</a:t>
            </a:r>
            <a:r>
              <a:rPr lang="zh-CN" altLang="en-US" dirty="0"/>
              <a:t>：‘</a:t>
            </a:r>
            <a:r>
              <a:rPr lang="en-US" altLang="x-none" dirty="0"/>
              <a:t>0’</a:t>
            </a:r>
            <a:r>
              <a:rPr lang="zh-CN" altLang="en-US" dirty="0"/>
              <a:t>表示有一些‘帖子’是原创的，并不是‘回复’其他帖子的（一份‘原创’的‘帖子’，它不会以‘回帖’的身份参与到‘回复’这个联系中去）；‘</a:t>
            </a:r>
            <a:r>
              <a:rPr lang="en-US" altLang="x-none" dirty="0"/>
              <a:t>1’</a:t>
            </a:r>
            <a:r>
              <a:rPr lang="zh-CN" altLang="en-US" dirty="0"/>
              <a:t>表示每一份回复的‘帖子’，只能回复唯一的一份‘原帖’（一份回复的‘帖子’，以‘回帖’的身份在‘回复’这个联系中只能出现一次）。</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a:t>
            </a:r>
            <a:r>
              <a:rPr lang="zh-CN" altLang="en-US"/>
              <a:t>实体</a:t>
            </a:r>
            <a:r>
              <a:rPr lang="en-US" altLang="zh-CN"/>
              <a:t>’</a:t>
            </a:r>
            <a:r>
              <a:rPr lang="zh-CN" altLang="en-US"/>
              <a:t>是现实世界中的客观对象在</a:t>
            </a:r>
            <a:r>
              <a:rPr lang="en-US" altLang="zh-CN"/>
              <a:t>ER</a:t>
            </a:r>
            <a:r>
              <a:rPr lang="zh-CN" altLang="en-US"/>
              <a:t>模型中的抽象表示，一个实体具有若干方面的信息特征，每一个信息特征又被抽象表示为该实体上的一个</a:t>
            </a:r>
            <a:r>
              <a:rPr lang="en-US" altLang="zh-CN"/>
              <a:t>‘</a:t>
            </a:r>
            <a:r>
              <a:rPr lang="zh-CN" altLang="en-US"/>
              <a:t>属性</a:t>
            </a:r>
            <a:r>
              <a:rPr lang="en-US" altLang="zh-CN"/>
              <a:t>’</a:t>
            </a:r>
            <a:r>
              <a:rPr lang="zh-CN" altLang="en-US"/>
              <a:t>。</a:t>
            </a:r>
          </a:p>
          <a:p>
            <a:r>
              <a:rPr lang="zh-CN" altLang="en-US"/>
              <a:t>一个实体拥有哪些方面的信息特征，这被称为实体的</a:t>
            </a:r>
            <a:r>
              <a:rPr lang="en-US" altLang="zh-CN"/>
              <a:t>‘</a:t>
            </a:r>
            <a:r>
              <a:rPr lang="zh-CN" altLang="en-US"/>
              <a:t>实体型</a:t>
            </a:r>
            <a:r>
              <a:rPr lang="en-US" altLang="zh-CN"/>
              <a:t>’</a:t>
            </a:r>
            <a:r>
              <a:rPr lang="zh-CN" altLang="en-US"/>
              <a:t>；由一个实体在各个信息特征上的取值所构成的</a:t>
            </a:r>
            <a:r>
              <a:rPr lang="en-US" altLang="zh-CN"/>
              <a:t>‘</a:t>
            </a:r>
            <a:r>
              <a:rPr lang="zh-CN" altLang="en-US"/>
              <a:t>值的集合</a:t>
            </a:r>
            <a:r>
              <a:rPr lang="en-US" altLang="zh-CN"/>
              <a:t>’</a:t>
            </a:r>
            <a:r>
              <a:rPr lang="zh-CN" altLang="en-US"/>
              <a:t>，被称为实体的</a:t>
            </a:r>
            <a:r>
              <a:rPr lang="en-US" altLang="zh-CN"/>
              <a:t>‘</a:t>
            </a:r>
            <a:r>
              <a:rPr lang="zh-CN" altLang="en-US"/>
              <a:t>实体值</a:t>
            </a:r>
            <a:r>
              <a:rPr lang="en-US" altLang="zh-CN"/>
              <a:t>’</a:t>
            </a:r>
            <a:r>
              <a:rPr lang="zh-CN" altLang="en-US"/>
              <a:t>。</a:t>
            </a:r>
          </a:p>
          <a:p>
            <a:r>
              <a:rPr lang="zh-CN" altLang="en-US"/>
              <a:t>一组具有相同</a:t>
            </a:r>
            <a:r>
              <a:rPr lang="en-US" altLang="zh-CN"/>
              <a:t>‘</a:t>
            </a:r>
            <a:r>
              <a:rPr lang="zh-CN" altLang="en-US"/>
              <a:t>实体型</a:t>
            </a:r>
            <a:r>
              <a:rPr lang="en-US" altLang="zh-CN"/>
              <a:t>’</a:t>
            </a:r>
            <a:r>
              <a:rPr lang="zh-CN" altLang="en-US"/>
              <a:t>的实体所构成的集合被称为</a:t>
            </a:r>
            <a:r>
              <a:rPr lang="en-US" altLang="zh-CN"/>
              <a:t>‘</a:t>
            </a:r>
            <a:r>
              <a:rPr lang="zh-CN" altLang="en-US"/>
              <a:t>实体集</a:t>
            </a:r>
            <a:r>
              <a:rPr lang="en-US" altLang="zh-CN"/>
              <a:t>’</a:t>
            </a:r>
            <a:r>
              <a:rPr lang="zh-CN" altLang="en-US"/>
              <a:t>。在一个实体集中，所有实体都具有相同的</a:t>
            </a:r>
            <a:r>
              <a:rPr lang="en-US" altLang="zh-CN"/>
              <a:t>‘</a:t>
            </a:r>
            <a:r>
              <a:rPr lang="zh-CN" altLang="en-US"/>
              <a:t>实体型</a:t>
            </a:r>
            <a:r>
              <a:rPr lang="en-US" altLang="zh-CN"/>
              <a:t>’</a:t>
            </a:r>
            <a:r>
              <a:rPr lang="zh-CN" altLang="en-US"/>
              <a:t>，相互之间的区别只在于</a:t>
            </a:r>
            <a:r>
              <a:rPr lang="en-US" altLang="zh-CN"/>
              <a:t>‘</a:t>
            </a:r>
            <a:r>
              <a:rPr lang="zh-CN" altLang="en-US"/>
              <a:t>实体值</a:t>
            </a:r>
            <a:r>
              <a:rPr lang="en-US" altLang="zh-CN"/>
              <a:t>’</a:t>
            </a:r>
            <a:r>
              <a:rPr lang="zh-CN" altLang="en-US"/>
              <a:t>的不同。</a:t>
            </a:r>
          </a:p>
          <a:p>
            <a:endParaRPr lang="zh-CN" altLang="en-US"/>
          </a:p>
          <a:p>
            <a:r>
              <a:rPr lang="zh-CN" altLang="en-US"/>
              <a:t>在有些参考文献中，用</a:t>
            </a:r>
            <a:r>
              <a:rPr lang="en-US" altLang="zh-CN"/>
              <a:t>‘entity’</a:t>
            </a:r>
            <a:r>
              <a:rPr lang="zh-CN" altLang="en-US"/>
              <a:t>来表示现实世界中那些具有相同实体型的实体所构成的实体集，其中的每一个实体被称为是该实体集中的一个实体实例（</a:t>
            </a:r>
            <a:r>
              <a:rPr lang="en-US" altLang="zh-CN"/>
              <a:t>entity instance</a:t>
            </a:r>
            <a:r>
              <a:rPr lang="zh-CN" altLang="en-US"/>
              <a:t>）；而在另外一些参考书中，</a:t>
            </a:r>
            <a:r>
              <a:rPr lang="en-US" altLang="zh-CN"/>
              <a:t>‘entity’</a:t>
            </a:r>
            <a:r>
              <a:rPr lang="zh-CN" altLang="en-US"/>
              <a:t>仅仅是指现实世界中的一个客观对象，而由一组具有相同实体型的实体所构成的实体集则被称为</a:t>
            </a:r>
            <a:r>
              <a:rPr lang="en-US" altLang="zh-CN"/>
              <a:t>‘entity set’</a:t>
            </a:r>
            <a:r>
              <a:rPr lang="zh-CN" altLang="en-US"/>
              <a:t>。</a:t>
            </a:r>
          </a:p>
          <a:p>
            <a:endParaRPr lang="zh-CN" altLang="en-US"/>
          </a:p>
          <a:p>
            <a:r>
              <a:rPr lang="zh-CN" altLang="en-US"/>
              <a:t>在本课程的参考教材中，采用的是前一种描述方法，即：用</a:t>
            </a:r>
            <a:r>
              <a:rPr lang="en-US" altLang="zh-CN"/>
              <a:t>‘entity’</a:t>
            </a:r>
            <a:r>
              <a:rPr lang="zh-CN" altLang="en-US"/>
              <a:t>（</a:t>
            </a:r>
            <a:r>
              <a:rPr lang="zh-CN" altLang="en-US">
                <a:sym typeface="+mn-ea"/>
              </a:rPr>
              <a:t>中文称之为</a:t>
            </a:r>
            <a:r>
              <a:rPr lang="en-US" altLang="zh-CN">
                <a:sym typeface="+mn-ea"/>
              </a:rPr>
              <a:t>‘</a:t>
            </a:r>
            <a:r>
              <a:rPr lang="zh-CN" altLang="en-US">
                <a:sym typeface="+mn-ea"/>
              </a:rPr>
              <a:t>实体集</a:t>
            </a:r>
            <a:r>
              <a:rPr lang="en-US" altLang="zh-CN">
                <a:sym typeface="+mn-ea"/>
              </a:rPr>
              <a:t>’</a:t>
            </a:r>
            <a:r>
              <a:rPr lang="zh-CN" altLang="en-US">
                <a:sym typeface="+mn-ea"/>
              </a:rPr>
              <a:t>）来指代现实世界中由一组具有相同实体型的实体所构成的实体集合；用</a:t>
            </a:r>
            <a:r>
              <a:rPr lang="en-US" altLang="zh-CN">
                <a:sym typeface="+mn-ea"/>
              </a:rPr>
              <a:t>‘entity instacne’</a:t>
            </a:r>
            <a:r>
              <a:rPr lang="zh-CN" altLang="en-US"/>
              <a:t>或</a:t>
            </a:r>
            <a:r>
              <a:rPr lang="en-US" altLang="zh-CN"/>
              <a:t>‘entity occurrence’</a:t>
            </a:r>
            <a:r>
              <a:rPr lang="zh-CN" altLang="en-US"/>
              <a:t>来指代现实世界中特定的某个客观对象。</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幻灯片图像占位符 18433"/>
          <p:cNvSpPr>
            <a:spLocks noGrp="1" noRot="1" noChangeAspect="1" noTextEdit="1"/>
          </p:cNvSpPr>
          <p:nvPr>
            <p:ph type="sldImg"/>
          </p:nvPr>
        </p:nvSpPr>
        <p:spPr>
          <a:xfrm>
            <a:off x="1139825" y="682625"/>
            <a:ext cx="4572000" cy="3429000"/>
          </a:xfrm>
        </p:spPr>
      </p:sp>
      <p:sp>
        <p:nvSpPr>
          <p:cNvPr id="18435" name="文本占位符 18434"/>
          <p:cNvSpPr>
            <a:spLocks noGrp="1"/>
          </p:cNvSpPr>
          <p:nvPr>
            <p:ph type="body"/>
          </p:nvPr>
        </p:nvSpPr>
        <p:spPr>
          <a:xfrm>
            <a:off x="911225" y="4340225"/>
            <a:ext cx="5029200" cy="4114800"/>
          </a:xfrm>
        </p:spPr>
        <p:txBody>
          <a:bodyPr anchor="ctr"/>
          <a:lstStyle/>
          <a:p>
            <a:pPr marL="228600" lvl="0" indent="-228600"/>
            <a:r>
              <a:rPr lang="zh-CN" altLang="en-US" dirty="0"/>
              <a:t>各‘函数对应关系’的语义如下：</a:t>
            </a:r>
          </a:p>
          <a:p>
            <a:pPr marL="228600" lvl="0" indent="-228600">
              <a:buSzPct val="100000"/>
              <a:buAutoNum type="circleNumDbPlain"/>
            </a:pPr>
            <a:r>
              <a:rPr lang="zh-CN" altLang="en-US" dirty="0"/>
              <a:t>‘发表’联系：一个用户可以发表多份帖子，但每一份帖子最多只能有一位‘发帖者’；</a:t>
            </a:r>
          </a:p>
          <a:p>
            <a:pPr marL="228600" lvl="0" indent="-228600">
              <a:buSzPct val="100000"/>
              <a:buAutoNum type="circleNumDbPlain"/>
            </a:pPr>
            <a:r>
              <a:rPr lang="zh-CN" altLang="en-US" dirty="0"/>
              <a:t>‘回复’联系：一份‘帖子’可能有多份回复（回帖），但每一份‘回帖’只能回复唯一一份‘原帖’；</a:t>
            </a:r>
          </a:p>
          <a:p>
            <a:pPr marL="228600" lvl="0" indent="-228600">
              <a:buSzPct val="100000"/>
              <a:buAutoNum type="circleNumDbPlain"/>
            </a:pPr>
            <a:endParaRPr lang="zh-CN" altLang="en-US" dirty="0"/>
          </a:p>
          <a:p>
            <a:pPr marL="228600" lvl="0" indent="-228600">
              <a:buSzPct val="100000"/>
              <a:buAutoNum type="circleNumDbPlain"/>
            </a:pPr>
            <a:r>
              <a:rPr lang="zh-CN" altLang="en-US" dirty="0"/>
              <a:t>‘1对多’包含着‘1对1’：在‘1对多’的‘发表’联系中，一个用户可以发表过多份帖子，当然也允许某些用户只发表过一份帖子，或者某些用户没有发表过帖子。</a:t>
            </a:r>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幻灯片图像占位符 20481"/>
          <p:cNvSpPr>
            <a:spLocks noGrp="1" noRot="1" noChangeAspect="1" noTextEdit="1"/>
          </p:cNvSpPr>
          <p:nvPr>
            <p:ph type="sldImg"/>
          </p:nvPr>
        </p:nvSpPr>
        <p:spPr>
          <a:xfrm>
            <a:off x="1141413" y="684213"/>
            <a:ext cx="4572000" cy="3429000"/>
          </a:xfrm>
        </p:spPr>
      </p:sp>
      <p:sp>
        <p:nvSpPr>
          <p:cNvPr id="20483" name="文本占位符 20482"/>
          <p:cNvSpPr>
            <a:spLocks noGrp="1"/>
          </p:cNvSpPr>
          <p:nvPr>
            <p:ph type="body"/>
          </p:nvPr>
        </p:nvSpPr>
        <p:spPr>
          <a:xfrm>
            <a:off x="912813" y="4341813"/>
            <a:ext cx="5029200" cy="4114800"/>
          </a:xfrm>
        </p:spPr>
        <p:txBody>
          <a:bodyPr anchor="ctr"/>
          <a:lstStyle/>
          <a:p>
            <a:pPr marL="228600" lvl="0" indent="-228600"/>
            <a:r>
              <a:rPr lang="zh-CN" altLang="en-US" dirty="0"/>
              <a:t>每个实体集都被转换成一个关系。</a:t>
            </a:r>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幻灯片图像占位符 22529"/>
          <p:cNvSpPr>
            <a:spLocks noGrp="1" noRot="1" noChangeAspect="1" noTextEdit="1"/>
          </p:cNvSpPr>
          <p:nvPr>
            <p:ph type="sldImg"/>
          </p:nvPr>
        </p:nvSpPr>
        <p:spPr>
          <a:xfrm>
            <a:off x="1139825" y="682625"/>
            <a:ext cx="4572000" cy="3429000"/>
          </a:xfrm>
        </p:spPr>
      </p:sp>
      <p:sp>
        <p:nvSpPr>
          <p:cNvPr id="22531" name="文本占位符 22530"/>
          <p:cNvSpPr>
            <a:spLocks noGrp="1"/>
          </p:cNvSpPr>
          <p:nvPr>
            <p:ph type="body"/>
          </p:nvPr>
        </p:nvSpPr>
        <p:spPr>
          <a:xfrm>
            <a:off x="911225" y="4340225"/>
            <a:ext cx="5029200" cy="4114800"/>
          </a:xfrm>
        </p:spPr>
        <p:txBody>
          <a:bodyPr anchor="ctr"/>
          <a:lstStyle/>
          <a:p>
            <a:pPr marL="228600" lvl="0" indent="-228600"/>
            <a:r>
              <a:rPr lang="zh-CN" altLang="en-US" dirty="0">
                <a:ea typeface="宋体" panose="02010600030101010101" pitchFamily="2" charset="-122"/>
              </a:rPr>
              <a:t>转换规则4：在‘1对多’的联系中，可以将‘联系’合并到‘多’那一端的关系中去。</a:t>
            </a:r>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578" name="幻灯片图像占位符 24577"/>
          <p:cNvSpPr>
            <a:spLocks noGrp="1" noRot="1" noChangeAspect="1" noTextEdit="1"/>
          </p:cNvSpPr>
          <p:nvPr>
            <p:ph type="sldImg"/>
          </p:nvPr>
        </p:nvSpPr>
        <p:spPr>
          <a:xfrm>
            <a:off x="1139825" y="682625"/>
            <a:ext cx="4572000" cy="3429000"/>
          </a:xfrm>
        </p:spPr>
      </p:sp>
      <p:sp>
        <p:nvSpPr>
          <p:cNvPr id="24579" name="文本占位符 24578"/>
          <p:cNvSpPr>
            <a:spLocks noGrp="1"/>
          </p:cNvSpPr>
          <p:nvPr>
            <p:ph type="body"/>
          </p:nvPr>
        </p:nvSpPr>
        <p:spPr>
          <a:xfrm>
            <a:off x="911225" y="4340225"/>
            <a:ext cx="5029200" cy="4114800"/>
          </a:xfrm>
        </p:spPr>
        <p:txBody>
          <a:bodyPr anchor="ctr"/>
          <a:lstStyle/>
          <a:p>
            <a:pPr marL="228600" lvl="0" indent="-228600"/>
            <a:r>
              <a:rPr lang="zh-CN" altLang="en-US" dirty="0"/>
              <a:t>单个实体集内部的联系，向关系模型的转换比较麻烦，可以参照规则3将其转换成单独的一个关系！</a:t>
            </a:r>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626" name="幻灯片图像占位符 26625"/>
          <p:cNvSpPr>
            <a:spLocks noGrp="1" noRot="1" noChangeAspect="1" noTextEdit="1"/>
          </p:cNvSpPr>
          <p:nvPr>
            <p:ph type="sldImg"/>
          </p:nvPr>
        </p:nvSpPr>
        <p:spPr>
          <a:xfrm>
            <a:off x="1139825" y="682625"/>
            <a:ext cx="4572000" cy="3429000"/>
          </a:xfrm>
        </p:spPr>
      </p:sp>
      <p:sp>
        <p:nvSpPr>
          <p:cNvPr id="26627" name="文本占位符 26626"/>
          <p:cNvSpPr>
            <a:spLocks noGrp="1"/>
          </p:cNvSpPr>
          <p:nvPr>
            <p:ph type="body"/>
          </p:nvPr>
        </p:nvSpPr>
        <p:spPr>
          <a:xfrm>
            <a:off x="911225" y="4340225"/>
            <a:ext cx="5029200" cy="4114800"/>
          </a:xfrm>
        </p:spPr>
        <p:txBody>
          <a:bodyPr anchor="ctr"/>
          <a:lstStyle/>
          <a:p>
            <a:pPr marL="228600" lvl="0" indent="-228600">
              <a:buSzPct val="100000"/>
              <a:buAutoNum type="arabicPeriod"/>
            </a:pPr>
            <a:r>
              <a:rPr lang="zh-CN" altLang="en-US" dirty="0"/>
              <a:t>将一个‘二元’联系转换成关系时，其关键字的定义如下：</a:t>
            </a:r>
          </a:p>
          <a:p>
            <a:pPr marL="685800" lvl="1" indent="-228600">
              <a:buSzPct val="100000"/>
              <a:buAutoNum type="alphaLcParenR"/>
            </a:pPr>
            <a:r>
              <a:rPr lang="zh-CN" altLang="en-US" dirty="0"/>
              <a:t>‘多对多’的二元联系：由两个实体集的标识属性联合起来构成关键字；</a:t>
            </a:r>
          </a:p>
          <a:p>
            <a:pPr marL="685800" lvl="1" indent="-228600">
              <a:buSzPct val="100000"/>
              <a:buAutoNum type="alphaLcParenR"/>
            </a:pPr>
            <a:r>
              <a:rPr lang="zh-CN" altLang="en-US" dirty="0"/>
              <a:t>‘一对多’的二元联系：由‘多’那一端的实体集的标识属性构成关键字；</a:t>
            </a:r>
          </a:p>
          <a:p>
            <a:pPr marL="685800" lvl="1" indent="-228600">
              <a:buSzPct val="100000"/>
              <a:buAutoNum type="alphaLcParenR"/>
            </a:pPr>
            <a:r>
              <a:rPr lang="zh-CN" altLang="en-US" dirty="0"/>
              <a:t>‘一对一’的二元联系：每一个实体集的标识属性都可以作为关系上的关键字。</a:t>
            </a:r>
          </a:p>
          <a:p>
            <a:pPr marL="685800" lvl="1" indent="-228600">
              <a:buSzPct val="100000"/>
              <a:buAutoNum type="alphaLcParenR"/>
            </a:pPr>
            <a:endParaRPr lang="zh-CN" altLang="en-US" dirty="0"/>
          </a:p>
          <a:p>
            <a:pPr marL="228600" lvl="0" indent="-228600">
              <a:buSzPct val="100000"/>
              <a:buAutoNum type="arabicPeriod"/>
            </a:pPr>
            <a:r>
              <a:rPr lang="zh-CN" altLang="en-US" dirty="0"/>
              <a:t>单个实体集内部的联系，也可以参照上面的方式来确定其关系上的关键字。</a:t>
            </a:r>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8674" name="幻灯片图像占位符 28673"/>
          <p:cNvSpPr>
            <a:spLocks noGrp="1" noRot="1" noChangeAspect="1" noTextEdit="1"/>
          </p:cNvSpPr>
          <p:nvPr>
            <p:ph type="sldImg"/>
          </p:nvPr>
        </p:nvSpPr>
        <p:spPr>
          <a:xfrm>
            <a:off x="1139825" y="682625"/>
            <a:ext cx="4572000" cy="3429000"/>
          </a:xfrm>
        </p:spPr>
      </p:sp>
      <p:sp>
        <p:nvSpPr>
          <p:cNvPr id="28675" name="文本占位符 28674"/>
          <p:cNvSpPr>
            <a:spLocks noGrp="1"/>
          </p:cNvSpPr>
          <p:nvPr>
            <p:ph type="body"/>
          </p:nvPr>
        </p:nvSpPr>
        <p:spPr>
          <a:xfrm>
            <a:off x="911225" y="4340225"/>
            <a:ext cx="5029200" cy="4114800"/>
          </a:xfrm>
        </p:spPr>
        <p:txBody>
          <a:bodyPr anchor="ctr"/>
          <a:lstStyle/>
          <a:p>
            <a:pPr marL="228600" lvl="0" indent="-228600"/>
            <a:r>
              <a:rPr lang="zh-CN" altLang="en-US" dirty="0">
                <a:ea typeface="宋体" panose="02010600030101010101" pitchFamily="2" charset="-122"/>
              </a:rPr>
              <a:t>转换后的结果！</a:t>
            </a:r>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0722" name="幻灯片图像占位符 30721"/>
          <p:cNvSpPr>
            <a:spLocks noGrp="1" noRot="1" noChangeAspect="1" noTextEdit="1"/>
          </p:cNvSpPr>
          <p:nvPr>
            <p:ph type="sldImg"/>
          </p:nvPr>
        </p:nvSpPr>
        <p:spPr>
          <a:xfrm>
            <a:off x="1138238" y="681038"/>
            <a:ext cx="4572000" cy="3429000"/>
          </a:xfrm>
        </p:spPr>
      </p:sp>
      <p:sp>
        <p:nvSpPr>
          <p:cNvPr id="30723" name="文本占位符 30722"/>
          <p:cNvSpPr>
            <a:spLocks noGrp="1"/>
          </p:cNvSpPr>
          <p:nvPr>
            <p:ph type="body"/>
          </p:nvPr>
        </p:nvSpPr>
        <p:spPr>
          <a:xfrm>
            <a:off x="909638" y="4338638"/>
            <a:ext cx="5029200" cy="4114800"/>
          </a:xfrm>
        </p:spPr>
        <p:txBody>
          <a:bodyPr anchor="ctr"/>
          <a:lstStyle/>
          <a:p>
            <a:pPr marL="228600" lvl="0" indent="0"/>
            <a:r>
              <a:rPr lang="zh-CN" altLang="en-US" dirty="0">
                <a:ea typeface="宋体" panose="02010600030101010101" pitchFamily="2" charset="-122"/>
              </a:rPr>
              <a:t>也可以按照规则4对‘回复’联系进行转换，即将上一页中的‘帖子’和‘回复’两个关系合并起来，形成这一页的设计结果</a:t>
            </a:r>
          </a:p>
          <a:p>
            <a:pPr marL="228600" lvl="0" indent="0"/>
            <a:r>
              <a:rPr lang="zh-CN" altLang="en-US" dirty="0">
                <a:ea typeface="宋体" panose="02010600030101010101" pitchFamily="2" charset="-122"/>
              </a:rPr>
              <a:t>请注意：帖子关系用于存放每一份帖子的信息。如果一份帖子是用于‘回复’另外一份帖子的，那么被回复的那份帖子（即原帖）的ID将被记录在‘原帖ID’这个外关键字中。</a:t>
            </a:r>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218" name="幻灯片图像占位符 9217"/>
          <p:cNvSpPr>
            <a:spLocks noGrp="1" noRot="1" noChangeAspect="1"/>
          </p:cNvSpPr>
          <p:nvPr>
            <p:ph type="sldImg"/>
          </p:nvPr>
        </p:nvSpPr>
        <p:spPr>
          <a:ln w="1"/>
        </p:spPr>
      </p:sp>
      <p:sp>
        <p:nvSpPr>
          <p:cNvPr id="9219" name="文本占位符 9218"/>
          <p:cNvSpPr>
            <a:spLocks noGrp="1"/>
          </p:cNvSpPr>
          <p:nvPr>
            <p:ph type="body"/>
          </p:nvPr>
        </p:nvSpPr>
        <p:spPr>
          <a:ln w="1"/>
        </p:spPr>
        <p:txBody>
          <a:bodyPr anchor="ctr"/>
          <a:lstStyle/>
          <a:p>
            <a:pPr lvl="0" indent="0"/>
            <a:r>
              <a:rPr lang="zh-CN" altLang="en-US" dirty="0">
                <a:ea typeface="宋体" panose="02010600030101010101" pitchFamily="2" charset="-122"/>
              </a:rPr>
              <a:t>每个实体集被转换为一个关系</a:t>
            </a:r>
            <a:endParaRPr lang="zh-CN" altLang="en-US" dirty="0">
              <a:ea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266" name="幻灯片图像占位符 11265"/>
          <p:cNvSpPr>
            <a:spLocks noGrp="1" noRot="1" noChangeAspect="1"/>
          </p:cNvSpPr>
          <p:nvPr>
            <p:ph type="sldImg"/>
          </p:nvPr>
        </p:nvSpPr>
        <p:spPr>
          <a:ln w="1"/>
        </p:spPr>
      </p:sp>
      <p:sp>
        <p:nvSpPr>
          <p:cNvPr id="11267" name="文本占位符 11266"/>
          <p:cNvSpPr>
            <a:spLocks noGrp="1"/>
          </p:cNvSpPr>
          <p:nvPr>
            <p:ph type="body"/>
          </p:nvPr>
        </p:nvSpPr>
        <p:spPr>
          <a:ln w="1"/>
        </p:spPr>
        <p:txBody>
          <a:bodyPr anchor="ctr"/>
          <a:lstStyle/>
          <a:p>
            <a:pPr lvl="0" indent="0"/>
            <a:r>
              <a:rPr lang="zh-CN" altLang="en-US" dirty="0">
                <a:ea typeface="宋体" panose="02010600030101010101" pitchFamily="2" charset="-122"/>
              </a:rPr>
              <a:t>‘一对多’的联系，可以被合并到‘多’那一方（单值参与的实体）。</a:t>
            </a:r>
            <a:endParaRPr lang="zh-CN" altLang="en-US" dirty="0">
              <a:ea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3314" name="幻灯片图像占位符 13313"/>
          <p:cNvSpPr>
            <a:spLocks noGrp="1" noRot="1" noChangeAspect="1"/>
          </p:cNvSpPr>
          <p:nvPr>
            <p:ph type="sldImg"/>
          </p:nvPr>
        </p:nvSpPr>
        <p:spPr>
          <a:ln w="1"/>
        </p:spPr>
      </p:sp>
      <p:sp>
        <p:nvSpPr>
          <p:cNvPr id="13315" name="文本占位符 13314"/>
          <p:cNvSpPr>
            <a:spLocks noGrp="1"/>
          </p:cNvSpPr>
          <p:nvPr>
            <p:ph type="body"/>
          </p:nvPr>
        </p:nvSpPr>
        <p:spPr>
          <a:ln w="1"/>
        </p:spPr>
        <p:txBody>
          <a:bodyPr anchor="ctr"/>
          <a:lstStyle/>
          <a:p>
            <a:pPr lvl="0" indent="0"/>
            <a:r>
              <a:rPr lang="zh-CN" altLang="en-US" dirty="0">
                <a:ea typeface="宋体" panose="02010600030101010101" pitchFamily="2" charset="-122"/>
              </a:rPr>
              <a:t>道理同上。可以将一对多的‘回复’联系合并到‘多’的一方（即单值参与一方‘回复的邮件’）。</a:t>
            </a:r>
            <a:endParaRPr lang="zh-CN" altLang="en-US" dirty="0">
              <a:ea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ER Diagrams </a:t>
            </a:r>
            <a:r>
              <a:rPr lang="zh-CN" altLang="en-US"/>
              <a:t>（</a:t>
            </a:r>
            <a:r>
              <a:rPr lang="en-US" altLang="zh-CN"/>
              <a:t>ER</a:t>
            </a:r>
            <a:r>
              <a:rPr lang="zh-CN" altLang="en-US"/>
              <a:t>图）是</a:t>
            </a:r>
            <a:r>
              <a:rPr lang="en-US" altLang="zh-CN"/>
              <a:t>E-R</a:t>
            </a:r>
            <a:r>
              <a:rPr lang="zh-CN" altLang="en-US"/>
              <a:t>模型的图形化表示法。</a:t>
            </a:r>
          </a:p>
          <a:p>
            <a:r>
              <a:rPr lang="en-US" altLang="zh-CN"/>
              <a:t>E-R</a:t>
            </a:r>
            <a:r>
              <a:rPr lang="zh-CN" altLang="en-US"/>
              <a:t>模型中有三个基本概念：实体（集），属性，联系，在</a:t>
            </a:r>
            <a:r>
              <a:rPr lang="en-US" altLang="zh-CN"/>
              <a:t>ER</a:t>
            </a:r>
            <a:r>
              <a:rPr lang="zh-CN" altLang="en-US"/>
              <a:t>图中分别对应着三种不同的图形符号：长方形，椭圆形，菱形；这些基本概念之间的组成连接关系，可通过他们之间的无向线段进行相连。</a:t>
            </a:r>
          </a:p>
          <a:p>
            <a:r>
              <a:rPr lang="zh-CN" altLang="en-US"/>
              <a:t>在后面的扩充</a:t>
            </a:r>
            <a:r>
              <a:rPr lang="en-US" altLang="zh-CN"/>
              <a:t>ER</a:t>
            </a:r>
            <a:r>
              <a:rPr lang="zh-CN" altLang="en-US"/>
              <a:t>模型中，引入了一些新的概念，并扩展了对应的扩充</a:t>
            </a:r>
            <a:r>
              <a:rPr lang="en-US" altLang="zh-CN"/>
              <a:t>ER</a:t>
            </a:r>
            <a:r>
              <a:rPr lang="zh-CN" altLang="en-US"/>
              <a:t>图（</a:t>
            </a:r>
            <a:r>
              <a:rPr lang="en-US" altLang="zh-CN"/>
              <a:t>EER Diagram</a:t>
            </a:r>
            <a:r>
              <a:rPr lang="zh-CN" altLang="en-US"/>
              <a:t>）的表示符号。</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5362" name="幻灯片图像占位符 15361"/>
          <p:cNvSpPr>
            <a:spLocks noGrp="1" noRot="1" noChangeAspect="1"/>
          </p:cNvSpPr>
          <p:nvPr>
            <p:ph type="sldImg"/>
          </p:nvPr>
        </p:nvSpPr>
        <p:spPr>
          <a:ln w="1"/>
        </p:spPr>
      </p:sp>
      <p:sp>
        <p:nvSpPr>
          <p:cNvPr id="15363" name="文本占位符 15362"/>
          <p:cNvSpPr>
            <a:spLocks noGrp="1"/>
          </p:cNvSpPr>
          <p:nvPr>
            <p:ph type="body"/>
          </p:nvPr>
        </p:nvSpPr>
        <p:spPr>
          <a:ln w="1"/>
        </p:spPr>
        <p:txBody>
          <a:bodyPr anchor="ctr"/>
          <a:lstStyle/>
          <a:p>
            <a:pPr lvl="0" indent="0"/>
            <a:r>
              <a:rPr lang="zh-CN" altLang="en-US" dirty="0">
                <a:ea typeface="宋体" panose="02010600030101010101" pitchFamily="2" charset="-122"/>
              </a:rPr>
              <a:t>多对多的联系必须被单独转换成一个关系。</a:t>
            </a:r>
            <a:endParaRPr lang="zh-CN" altLang="en-US" dirty="0">
              <a:ea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8434" name="幻灯片图像占位符 18433"/>
          <p:cNvSpPr>
            <a:spLocks noGrp="1" noRot="1" noChangeAspect="1"/>
          </p:cNvSpPr>
          <p:nvPr>
            <p:ph type="sldImg"/>
          </p:nvPr>
        </p:nvSpPr>
        <p:spPr>
          <a:ln w="1"/>
        </p:spPr>
      </p:sp>
      <p:sp>
        <p:nvSpPr>
          <p:cNvPr id="18435" name="文本占位符 18434"/>
          <p:cNvSpPr>
            <a:spLocks noGrp="1"/>
          </p:cNvSpPr>
          <p:nvPr>
            <p:ph type="body"/>
          </p:nvPr>
        </p:nvSpPr>
        <p:spPr>
          <a:ln w="1"/>
        </p:spPr>
        <p:txBody>
          <a:bodyPr anchor="ctr"/>
          <a:lstStyle/>
          <a:p>
            <a:pPr lvl="0" indent="0"/>
            <a:r>
              <a:rPr lang="zh-CN" altLang="en-US" dirty="0">
                <a:ea typeface="宋体" panose="02010600030101010101" pitchFamily="2" charset="-122"/>
              </a:rPr>
              <a:t>红色带下划线的是各个关系的‘关键字’</a:t>
            </a:r>
            <a:endParaRPr lang="zh-CN" altLang="en-US" dirty="0">
              <a:ea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XZ </a:t>
            </a:r>
            <a:r>
              <a:rPr lang="zh-CN" altLang="en-US"/>
              <a:t>是集合</a:t>
            </a:r>
            <a:r>
              <a:rPr lang="en-US" altLang="zh-CN"/>
              <a:t>X</a:t>
            </a:r>
            <a:r>
              <a:rPr lang="zh-CN" altLang="en-US"/>
              <a:t>和集合</a:t>
            </a:r>
            <a:r>
              <a:rPr lang="en-US" altLang="zh-CN"/>
              <a:t>Z</a:t>
            </a:r>
            <a:r>
              <a:rPr lang="zh-CN" altLang="en-US"/>
              <a:t>的并集，</a:t>
            </a:r>
            <a:r>
              <a:rPr lang="zh-CN" altLang="zh-CN"/>
              <a:t>是  </a:t>
            </a:r>
            <a:r>
              <a:rPr lang="en-US" altLang="zh-CN"/>
              <a:t>X</a:t>
            </a:r>
            <a:r>
              <a:rPr lang="en-US" altLang="zh-CN">
                <a:latin typeface="微软雅黑" panose="020B0503020204020204" charset="-122"/>
                <a:ea typeface="微软雅黑" panose="020B0503020204020204" charset="-122"/>
              </a:rPr>
              <a:t>∪Z </a:t>
            </a:r>
            <a:r>
              <a:rPr lang="zh-CN" altLang="en-US">
                <a:latin typeface="微软雅黑" panose="020B0503020204020204" charset="-122"/>
                <a:ea typeface="微软雅黑" panose="020B0503020204020204" charset="-122"/>
              </a:rPr>
              <a:t>的一种简化表示</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List a minimal set of functional dependencies satisfied by the table, below, where we assume that it is the intent of the designer that exactly this set of rows lies in the table. Once again, we point out that it is unusual to derive FDs from the content of a table. Normally we determine functional dependencies from understanding the data items and rules of the enterprise.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List a minimal set of functional dependencies satisfied by the table, below, where we assume that it is the intent of the designer that exactly this set of rows lies in the table. Once again, we point out that it is unusual to derive FDs from the content of a table. Normally we determine functional dependencies from understanding the data items and rules of the enterprise.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zh-CN"/>
              <a:t>采用由简单到复杂的思路，首先考虑单个属性之间的函数依赖（共</a:t>
            </a:r>
            <a:r>
              <a:rPr lang="en-US" altLang="zh-CN"/>
              <a:t>12</a:t>
            </a:r>
            <a:r>
              <a:rPr lang="zh-CN" altLang="en-US"/>
              <a:t>种情况）</a:t>
            </a:r>
            <a:r>
              <a:rPr lang="zh-CN" altLang="zh-CN"/>
              <a:t>。</a:t>
            </a:r>
            <a:r>
              <a:rPr lang="zh-CN" altLang="zh-CN">
                <a:sym typeface="+mn-ea"/>
              </a:rPr>
              <a:t>（注：不考虑应用 </a:t>
            </a:r>
            <a:r>
              <a:rPr lang="en-US" altLang="zh-CN">
                <a:sym typeface="+mn-ea"/>
              </a:rPr>
              <a:t>Inclusion rule </a:t>
            </a:r>
            <a:r>
              <a:rPr lang="zh-CN" altLang="zh-CN">
                <a:sym typeface="+mn-ea"/>
              </a:rPr>
              <a:t>可以得到的平凡函数依赖）</a:t>
            </a:r>
          </a:p>
          <a:p>
            <a:r>
              <a:rPr lang="zh-CN" altLang="zh-CN"/>
              <a:t>具体思考过程如下：</a:t>
            </a:r>
          </a:p>
          <a:p>
            <a:r>
              <a:rPr lang="en-US" altLang="zh-CN"/>
              <a:t>1</a:t>
            </a:r>
            <a:r>
              <a:rPr lang="zh-CN" altLang="en-US"/>
              <a:t>、根据各个属性上的取值分布情况，可以快速排除或确认某些函数依赖（如下所述）</a:t>
            </a:r>
          </a:p>
          <a:p>
            <a:r>
              <a:rPr lang="en-US" altLang="zh-CN"/>
              <a:t>2</a:t>
            </a:r>
            <a:r>
              <a:rPr lang="zh-CN" altLang="en-US"/>
              <a:t>、因为</a:t>
            </a:r>
            <a:r>
              <a:rPr lang="en-US" altLang="zh-CN"/>
              <a:t>“</a:t>
            </a:r>
            <a:r>
              <a:rPr lang="zh-CN" altLang="en-US"/>
              <a:t>所有元组在属性</a:t>
            </a:r>
            <a:r>
              <a:rPr lang="en-US" altLang="zh-CN"/>
              <a:t>B</a:t>
            </a:r>
            <a:r>
              <a:rPr lang="zh-CN" altLang="en-US"/>
              <a:t>上的取值都相等，在其他属性上都有取值不等的情况</a:t>
            </a:r>
            <a:r>
              <a:rPr lang="en-US" altLang="zh-CN"/>
              <a:t>”</a:t>
            </a:r>
            <a:r>
              <a:rPr lang="zh-CN" altLang="en-US"/>
              <a:t>，因此有如下结论：</a:t>
            </a:r>
          </a:p>
          <a:p>
            <a:r>
              <a:rPr lang="zh-CN" altLang="en-US"/>
              <a:t>      </a:t>
            </a:r>
            <a:r>
              <a:rPr lang="en-US" altLang="zh-CN"/>
              <a:t>1</a:t>
            </a:r>
            <a:r>
              <a:rPr lang="zh-CN" altLang="en-US"/>
              <a:t>）所有</a:t>
            </a:r>
            <a:r>
              <a:rPr lang="en-US" altLang="zh-CN"/>
              <a:t>‘</a:t>
            </a:r>
            <a:r>
              <a:rPr lang="zh-CN" altLang="en-US"/>
              <a:t>以</a:t>
            </a:r>
            <a:r>
              <a:rPr lang="en-US" altLang="zh-CN"/>
              <a:t>B</a:t>
            </a:r>
            <a:r>
              <a:rPr lang="zh-CN" altLang="en-US"/>
              <a:t>作为决定因素</a:t>
            </a:r>
            <a:r>
              <a:rPr lang="en-US" altLang="zh-CN"/>
              <a:t>’</a:t>
            </a:r>
            <a:r>
              <a:rPr lang="zh-CN" altLang="en-US"/>
              <a:t>的函数依赖都不成立；     </a:t>
            </a:r>
            <a:r>
              <a:rPr lang="en-US" altLang="zh-CN"/>
              <a:t>2</a:t>
            </a:r>
            <a:r>
              <a:rPr lang="zh-CN" altLang="en-US"/>
              <a:t>）所有</a:t>
            </a:r>
            <a:r>
              <a:rPr lang="en-US" altLang="zh-CN"/>
              <a:t>‘</a:t>
            </a:r>
            <a:r>
              <a:rPr lang="zh-CN" altLang="en-US"/>
              <a:t>以</a:t>
            </a:r>
            <a:r>
              <a:rPr lang="en-US" altLang="zh-CN"/>
              <a:t>B</a:t>
            </a:r>
            <a:r>
              <a:rPr lang="zh-CN" altLang="en-US"/>
              <a:t>作为依赖因素</a:t>
            </a:r>
            <a:r>
              <a:rPr lang="en-US" altLang="zh-CN"/>
              <a:t>’</a:t>
            </a:r>
            <a:r>
              <a:rPr lang="zh-CN" altLang="en-US"/>
              <a:t>的函数依赖都成立。</a:t>
            </a:r>
          </a:p>
          <a:p>
            <a:r>
              <a:rPr lang="en-US" altLang="zh-CN"/>
              <a:t>3</a:t>
            </a:r>
            <a:r>
              <a:rPr lang="zh-CN" altLang="en-US"/>
              <a:t>、对剩下的另外</a:t>
            </a:r>
            <a:r>
              <a:rPr lang="en-US" altLang="zh-CN"/>
              <a:t>6</a:t>
            </a:r>
            <a:r>
              <a:rPr lang="zh-CN" altLang="en-US"/>
              <a:t>种情况，分别用函数依赖的定义进行检查。例如：对于</a:t>
            </a:r>
            <a:r>
              <a:rPr lang="en-US" altLang="zh-CN"/>
              <a:t>A</a:t>
            </a:r>
            <a:r>
              <a:rPr lang="en-US" altLang="zh-CN">
                <a:cs typeface="宋体" panose="02010600030101010101" pitchFamily="2" charset="-122"/>
              </a:rPr>
              <a:t>→C</a:t>
            </a:r>
            <a:r>
              <a:rPr lang="zh-CN" altLang="en-US">
                <a:cs typeface="宋体" panose="02010600030101010101" pitchFamily="2" charset="-122"/>
              </a:rPr>
              <a:t>，如果能够从该关系中找到</a:t>
            </a:r>
            <a:r>
              <a:rPr lang="en-US" altLang="zh-CN">
                <a:cs typeface="宋体" panose="02010600030101010101" pitchFamily="2" charset="-122"/>
              </a:rPr>
              <a:t>‘</a:t>
            </a:r>
            <a:r>
              <a:rPr lang="zh-CN" altLang="en-US">
                <a:cs typeface="宋体" panose="02010600030101010101" pitchFamily="2" charset="-122"/>
              </a:rPr>
              <a:t>反例</a:t>
            </a:r>
            <a:r>
              <a:rPr lang="en-US" altLang="zh-CN">
                <a:cs typeface="宋体" panose="02010600030101010101" pitchFamily="2" charset="-122"/>
              </a:rPr>
              <a:t>’</a:t>
            </a:r>
            <a:r>
              <a:rPr lang="zh-CN" altLang="en-US">
                <a:cs typeface="宋体" panose="02010600030101010101" pitchFamily="2" charset="-122"/>
              </a:rPr>
              <a:t>（即找到两个元组，它们在</a:t>
            </a:r>
            <a:r>
              <a:rPr lang="en-US" altLang="zh-CN">
                <a:cs typeface="宋体" panose="02010600030101010101" pitchFamily="2" charset="-122"/>
              </a:rPr>
              <a:t>A</a:t>
            </a:r>
            <a:r>
              <a:rPr lang="zh-CN" altLang="en-US">
                <a:cs typeface="宋体" panose="02010600030101010101" pitchFamily="2" charset="-122"/>
              </a:rPr>
              <a:t>上的取值相同但在</a:t>
            </a:r>
            <a:r>
              <a:rPr lang="en-US" altLang="zh-CN">
                <a:cs typeface="宋体" panose="02010600030101010101" pitchFamily="2" charset="-122"/>
              </a:rPr>
              <a:t>C</a:t>
            </a:r>
            <a:r>
              <a:rPr lang="zh-CN" altLang="en-US">
                <a:cs typeface="宋体" panose="02010600030101010101" pitchFamily="2" charset="-122"/>
              </a:rPr>
              <a:t>上的取值不同），则</a:t>
            </a:r>
            <a:r>
              <a:rPr lang="en-US" altLang="zh-CN">
                <a:cs typeface="宋体" panose="02010600030101010101" pitchFamily="2" charset="-122"/>
              </a:rPr>
              <a:t>A</a:t>
            </a:r>
            <a:r>
              <a:rPr lang="en-US" altLang="zh-CN">
                <a:cs typeface="宋体" panose="02010600030101010101" pitchFamily="2" charset="-122"/>
                <a:sym typeface="+mn-ea"/>
              </a:rPr>
              <a:t>→C</a:t>
            </a:r>
            <a:r>
              <a:rPr lang="zh-CN" altLang="en-US">
                <a:cs typeface="宋体" panose="02010600030101010101" pitchFamily="2" charset="-122"/>
                <a:sym typeface="+mn-ea"/>
              </a:rPr>
              <a:t>不成立；否则（即找不到反例），则</a:t>
            </a:r>
            <a:r>
              <a:rPr lang="en-US" altLang="zh-CN">
                <a:sym typeface="+mn-ea"/>
              </a:rPr>
              <a:t>A</a:t>
            </a:r>
            <a:r>
              <a:rPr lang="en-US" altLang="zh-CN">
                <a:cs typeface="宋体" panose="02010600030101010101" pitchFamily="2" charset="-122"/>
                <a:sym typeface="+mn-ea"/>
              </a:rPr>
              <a:t>→C</a:t>
            </a:r>
            <a:r>
              <a:rPr lang="zh-CN" altLang="en-US">
                <a:cs typeface="宋体" panose="02010600030101010101" pitchFamily="2" charset="-122"/>
                <a:sym typeface="+mn-ea"/>
              </a:rPr>
              <a:t>成立。</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还有一种情况，能够帮助我们快速确认某些函数依赖。</a:t>
            </a:r>
          </a:p>
          <a:p>
            <a:r>
              <a:rPr lang="zh-CN" altLang="en-US"/>
              <a:t>在本例中，任意两个元组在属性</a:t>
            </a:r>
            <a:r>
              <a:rPr lang="en-US" altLang="zh-CN"/>
              <a:t>D</a:t>
            </a:r>
            <a:r>
              <a:rPr lang="zh-CN" altLang="en-US"/>
              <a:t>上的取值都不相等（即属性</a:t>
            </a:r>
            <a:r>
              <a:rPr lang="en-US" altLang="zh-CN"/>
              <a:t>D</a:t>
            </a:r>
            <a:r>
              <a:rPr lang="zh-CN" altLang="en-US"/>
              <a:t>的取值，在该关系中具有唯一性），那么，所有</a:t>
            </a:r>
            <a:r>
              <a:rPr lang="en-US" altLang="zh-CN"/>
              <a:t>‘</a:t>
            </a:r>
            <a:r>
              <a:rPr lang="zh-CN" altLang="en-US"/>
              <a:t>以属性</a:t>
            </a:r>
            <a:r>
              <a:rPr lang="en-US" altLang="zh-CN"/>
              <a:t>D</a:t>
            </a:r>
            <a:r>
              <a:rPr lang="zh-CN" altLang="en-US"/>
              <a:t>作为决定因素</a:t>
            </a:r>
            <a:r>
              <a:rPr lang="en-US" altLang="zh-CN"/>
              <a:t>’</a:t>
            </a:r>
            <a:r>
              <a:rPr lang="zh-CN" altLang="en-US"/>
              <a:t>的函数都成立！（因为找不到</a:t>
            </a:r>
            <a:r>
              <a:rPr lang="en-US" altLang="zh-CN"/>
              <a:t>‘</a:t>
            </a:r>
            <a:r>
              <a:rPr lang="zh-CN" altLang="en-US"/>
              <a:t>不满足函数依赖要求</a:t>
            </a:r>
            <a:r>
              <a:rPr lang="en-US" altLang="zh-CN"/>
              <a:t>’</a:t>
            </a:r>
            <a:r>
              <a:rPr lang="zh-CN" altLang="en-US"/>
              <a:t>的一对元组）</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第一，为了简化工作，这里不需要考虑右边的依赖因素是</a:t>
            </a:r>
            <a:r>
              <a:rPr lang="en-US" altLang="zh-CN" dirty="0"/>
              <a:t>‘</a:t>
            </a:r>
            <a:r>
              <a:rPr lang="zh-CN" altLang="en-US" dirty="0"/>
              <a:t>多个属性</a:t>
            </a:r>
            <a:r>
              <a:rPr lang="en-US" altLang="zh-CN" dirty="0"/>
              <a:t>’</a:t>
            </a:r>
            <a:r>
              <a:rPr lang="zh-CN" altLang="en-US" dirty="0"/>
              <a:t>的情况！（原因：如果存在这样的函数依赖，那么一定可以通过我们所找到的右边是单个属性的函数依赖，然后调用</a:t>
            </a:r>
            <a:r>
              <a:rPr lang="en-US" altLang="zh-CN" dirty="0"/>
              <a:t>‘</a:t>
            </a:r>
            <a:r>
              <a:rPr lang="zh-CN" altLang="en-US" dirty="0"/>
              <a:t>合并规则</a:t>
            </a:r>
            <a:r>
              <a:rPr lang="en-US" altLang="zh-CN" dirty="0"/>
              <a:t>’</a:t>
            </a:r>
            <a:r>
              <a:rPr lang="zh-CN" altLang="en-US" dirty="0"/>
              <a:t>推理得到）</a:t>
            </a:r>
          </a:p>
          <a:p>
            <a:endParaRPr lang="zh-CN" altLang="en-US" dirty="0"/>
          </a:p>
          <a:p>
            <a:r>
              <a:rPr lang="zh-CN" altLang="en-US" dirty="0"/>
              <a:t>第二，在本例中</a:t>
            </a:r>
          </a:p>
          <a:p>
            <a:r>
              <a:rPr lang="zh-CN" altLang="en-US" dirty="0"/>
              <a:t>    </a:t>
            </a:r>
            <a:r>
              <a:rPr lang="en-US" altLang="zh-CN" dirty="0"/>
              <a:t>1</a:t>
            </a:r>
            <a:r>
              <a:rPr lang="zh-CN" altLang="en-US" dirty="0"/>
              <a:t>）如果左边含属性</a:t>
            </a:r>
            <a:r>
              <a:rPr lang="en-US" altLang="zh-CN" dirty="0"/>
              <a:t>D</a:t>
            </a:r>
            <a:r>
              <a:rPr lang="zh-CN" altLang="en-US" dirty="0"/>
              <a:t>，那么这样的函数依赖肯定成立，且</a:t>
            </a:r>
            <a:r>
              <a:rPr lang="en-US" altLang="zh-CN" dirty="0"/>
              <a:t>/</a:t>
            </a:r>
            <a:r>
              <a:rPr lang="zh-CN" altLang="en-US" dirty="0"/>
              <a:t>但  可以通过我们已经找到的</a:t>
            </a:r>
            <a:r>
              <a:rPr lang="en-US" altLang="zh-CN" dirty="0"/>
              <a:t>D</a:t>
            </a:r>
            <a:r>
              <a:rPr lang="en-US" altLang="zh-CN" dirty="0">
                <a:cs typeface="宋体" panose="02010600030101010101" pitchFamily="2" charset="-122"/>
              </a:rPr>
              <a:t>→ABC</a:t>
            </a:r>
            <a:r>
              <a:rPr lang="zh-CN" altLang="en-US" dirty="0">
                <a:cs typeface="宋体" panose="02010600030101010101" pitchFamily="2" charset="-122"/>
              </a:rPr>
              <a:t>推导得到；</a:t>
            </a:r>
          </a:p>
          <a:p>
            <a:r>
              <a:rPr lang="zh-CN" altLang="en-US" dirty="0">
                <a:cs typeface="宋体" panose="02010600030101010101" pitchFamily="2" charset="-122"/>
              </a:rPr>
              <a:t>    </a:t>
            </a:r>
            <a:r>
              <a:rPr lang="en-US" altLang="zh-CN" dirty="0">
                <a:cs typeface="宋体" panose="02010600030101010101" pitchFamily="2" charset="-122"/>
              </a:rPr>
              <a:t>2</a:t>
            </a:r>
            <a:r>
              <a:rPr lang="zh-CN" altLang="en-US" dirty="0">
                <a:cs typeface="宋体" panose="02010600030101010101" pitchFamily="2" charset="-122"/>
              </a:rPr>
              <a:t>）如果存在一个左边含属性</a:t>
            </a:r>
            <a:r>
              <a:rPr lang="en-US" altLang="zh-CN" dirty="0">
                <a:cs typeface="宋体" panose="02010600030101010101" pitchFamily="2" charset="-122"/>
              </a:rPr>
              <a:t>B</a:t>
            </a:r>
            <a:r>
              <a:rPr lang="zh-CN" altLang="en-US" dirty="0">
                <a:cs typeface="宋体" panose="02010600030101010101" pitchFamily="2" charset="-122"/>
              </a:rPr>
              <a:t>的函数依赖</a:t>
            </a:r>
            <a:r>
              <a:rPr lang="en-US" altLang="zh-CN" dirty="0">
                <a:cs typeface="宋体" panose="02010600030101010101" pitchFamily="2" charset="-122"/>
              </a:rPr>
              <a:t>F1</a:t>
            </a:r>
            <a:r>
              <a:rPr lang="zh-CN" altLang="en-US" dirty="0">
                <a:cs typeface="宋体" panose="02010600030101010101" pitchFamily="2" charset="-122"/>
              </a:rPr>
              <a:t>，那么一定存在着另一个左边不含属性</a:t>
            </a:r>
            <a:r>
              <a:rPr lang="en-US" altLang="zh-CN" dirty="0">
                <a:cs typeface="宋体" panose="02010600030101010101" pitchFamily="2" charset="-122"/>
              </a:rPr>
              <a:t>B</a:t>
            </a:r>
            <a:r>
              <a:rPr lang="zh-CN" altLang="en-US" dirty="0">
                <a:cs typeface="宋体" panose="02010600030101010101" pitchFamily="2" charset="-122"/>
              </a:rPr>
              <a:t>的函数依赖</a:t>
            </a:r>
            <a:r>
              <a:rPr lang="en-US" altLang="zh-CN" dirty="0">
                <a:cs typeface="宋体" panose="02010600030101010101" pitchFamily="2" charset="-122"/>
              </a:rPr>
              <a:t>F2</a:t>
            </a:r>
            <a:r>
              <a:rPr lang="zh-CN" altLang="en-US" dirty="0">
                <a:cs typeface="宋体" panose="02010600030101010101" pitchFamily="2" charset="-122"/>
              </a:rPr>
              <a:t>，且可以由</a:t>
            </a:r>
            <a:r>
              <a:rPr lang="en-US" altLang="zh-CN" dirty="0">
                <a:cs typeface="宋体" panose="02010600030101010101" pitchFamily="2" charset="-122"/>
              </a:rPr>
              <a:t>F2</a:t>
            </a:r>
            <a:r>
              <a:rPr lang="zh-CN" altLang="en-US" dirty="0">
                <a:cs typeface="宋体" panose="02010600030101010101" pitchFamily="2" charset="-122"/>
              </a:rPr>
              <a:t>推导得到</a:t>
            </a:r>
            <a:r>
              <a:rPr lang="en-US" altLang="zh-CN" dirty="0">
                <a:cs typeface="宋体" panose="02010600030101010101" pitchFamily="2" charset="-122"/>
              </a:rPr>
              <a:t>F1</a:t>
            </a:r>
            <a:r>
              <a:rPr lang="zh-CN" altLang="en-US" dirty="0">
                <a:cs typeface="宋体" panose="02010600030101010101" pitchFamily="2" charset="-122"/>
              </a:rPr>
              <a:t>。</a:t>
            </a:r>
          </a:p>
          <a:p>
            <a:r>
              <a:rPr lang="zh-CN" altLang="en-US" dirty="0">
                <a:cs typeface="宋体" panose="02010600030101010101" pitchFamily="2" charset="-122"/>
              </a:rPr>
              <a:t>         在本例中，</a:t>
            </a:r>
            <a:r>
              <a:rPr lang="en-US" altLang="zh-CN" dirty="0">
                <a:cs typeface="宋体" panose="02010600030101010101" pitchFamily="2" charset="-122"/>
              </a:rPr>
              <a:t>BX→Y </a:t>
            </a:r>
            <a:r>
              <a:rPr lang="zh-CN" altLang="en-US" dirty="0">
                <a:cs typeface="宋体" panose="02010600030101010101" pitchFamily="2" charset="-122"/>
              </a:rPr>
              <a:t>和 </a:t>
            </a:r>
            <a:r>
              <a:rPr lang="en-US" altLang="zh-CN" dirty="0">
                <a:cs typeface="宋体" panose="02010600030101010101" pitchFamily="2" charset="-122"/>
              </a:rPr>
              <a:t>X→Y “</a:t>
            </a:r>
            <a:r>
              <a:rPr lang="zh-CN" altLang="en-US" dirty="0">
                <a:cs typeface="宋体" panose="02010600030101010101" pitchFamily="2" charset="-122"/>
              </a:rPr>
              <a:t>要么都成立，要么都不成立</a:t>
            </a:r>
            <a:r>
              <a:rPr lang="en-US" altLang="zh-CN" dirty="0">
                <a:cs typeface="宋体" panose="02010600030101010101" pitchFamily="2" charset="-122"/>
              </a:rPr>
              <a:t>”</a:t>
            </a:r>
            <a:r>
              <a:rPr lang="zh-CN" altLang="en-US" dirty="0">
                <a:cs typeface="宋体" panose="02010600030101010101" pitchFamily="2" charset="-122"/>
              </a:rPr>
              <a:t>！（因为：</a:t>
            </a:r>
            <a:r>
              <a:rPr lang="en-US" altLang="zh-CN" dirty="0">
                <a:cs typeface="宋体" panose="02010600030101010101" pitchFamily="2" charset="-122"/>
              </a:rPr>
              <a:t>B</a:t>
            </a:r>
            <a:r>
              <a:rPr lang="zh-CN" altLang="en-US" dirty="0">
                <a:cs typeface="宋体" panose="02010600030101010101" pitchFamily="2" charset="-122"/>
              </a:rPr>
              <a:t>的取值不变）</a:t>
            </a:r>
          </a:p>
          <a:p>
            <a:r>
              <a:rPr lang="zh-CN" altLang="en-US" dirty="0">
                <a:cs typeface="宋体" panose="02010600030101010101" pitchFamily="2" charset="-122"/>
              </a:rPr>
              <a:t>         如果</a:t>
            </a:r>
            <a:r>
              <a:rPr lang="en-US" altLang="zh-CN" dirty="0">
                <a:cs typeface="宋体" panose="02010600030101010101" pitchFamily="2" charset="-122"/>
              </a:rPr>
              <a:t>‘</a:t>
            </a:r>
            <a:r>
              <a:rPr lang="en-US" altLang="zh-CN" dirty="0">
                <a:cs typeface="宋体" panose="02010600030101010101" pitchFamily="2" charset="-122"/>
                <a:sym typeface="+mn-ea"/>
              </a:rPr>
              <a:t>X→Y </a:t>
            </a:r>
            <a:r>
              <a:rPr lang="zh-CN" altLang="en-US" dirty="0">
                <a:cs typeface="宋体" panose="02010600030101010101" pitchFamily="2" charset="-122"/>
                <a:sym typeface="+mn-ea"/>
              </a:rPr>
              <a:t>成立</a:t>
            </a:r>
            <a:r>
              <a:rPr lang="en-US" altLang="zh-CN" dirty="0">
                <a:cs typeface="宋体" panose="02010600030101010101" pitchFamily="2" charset="-122"/>
                <a:sym typeface="+mn-ea"/>
              </a:rPr>
              <a:t>’</a:t>
            </a:r>
            <a:r>
              <a:rPr lang="zh-CN" altLang="en-US" dirty="0">
                <a:cs typeface="宋体" panose="02010600030101010101" pitchFamily="2" charset="-122"/>
                <a:sym typeface="+mn-ea"/>
              </a:rPr>
              <a:t>，由 </a:t>
            </a:r>
            <a:r>
              <a:rPr lang="en-US" altLang="zh-CN" dirty="0">
                <a:cs typeface="宋体" panose="02010600030101010101" pitchFamily="2" charset="-122"/>
                <a:sym typeface="+mn-ea"/>
              </a:rPr>
              <a:t>BX→X </a:t>
            </a:r>
            <a:r>
              <a:rPr lang="zh-CN" altLang="en-US" dirty="0">
                <a:cs typeface="宋体" panose="02010600030101010101" pitchFamily="2" charset="-122"/>
                <a:sym typeface="+mn-ea"/>
              </a:rPr>
              <a:t>及 </a:t>
            </a:r>
            <a:r>
              <a:rPr lang="en-US" altLang="zh-CN" dirty="0">
                <a:cs typeface="宋体" panose="02010600030101010101" pitchFamily="2" charset="-122"/>
                <a:sym typeface="+mn-ea"/>
              </a:rPr>
              <a:t>X→Y </a:t>
            </a:r>
            <a:r>
              <a:rPr lang="zh-CN" altLang="en-US" dirty="0">
                <a:cs typeface="宋体" panose="02010600030101010101" pitchFamily="2" charset="-122"/>
                <a:sym typeface="+mn-ea"/>
              </a:rPr>
              <a:t>可得 </a:t>
            </a:r>
            <a:r>
              <a:rPr lang="en-US" altLang="zh-CN" dirty="0">
                <a:cs typeface="宋体" panose="02010600030101010101" pitchFamily="2" charset="-122"/>
                <a:sym typeface="+mn-ea"/>
              </a:rPr>
              <a:t>BX→Y </a:t>
            </a:r>
            <a:r>
              <a:rPr lang="zh-CN" altLang="en-US" dirty="0">
                <a:cs typeface="宋体" panose="02010600030101010101" pitchFamily="2" charset="-122"/>
                <a:sym typeface="+mn-ea"/>
              </a:rPr>
              <a:t>； 如果</a:t>
            </a:r>
            <a:r>
              <a:rPr lang="en-US" altLang="zh-CN" dirty="0">
                <a:cs typeface="宋体" panose="02010600030101010101" pitchFamily="2" charset="-122"/>
                <a:sym typeface="+mn-ea"/>
              </a:rPr>
              <a:t>‘X→Y </a:t>
            </a:r>
            <a:r>
              <a:rPr lang="zh-CN" altLang="en-US" dirty="0">
                <a:cs typeface="宋体" panose="02010600030101010101" pitchFamily="2" charset="-122"/>
                <a:sym typeface="+mn-ea"/>
              </a:rPr>
              <a:t>不成立</a:t>
            </a:r>
            <a:r>
              <a:rPr lang="en-US" altLang="zh-CN" dirty="0">
                <a:cs typeface="宋体" panose="02010600030101010101" pitchFamily="2" charset="-122"/>
                <a:sym typeface="+mn-ea"/>
              </a:rPr>
              <a:t>’</a:t>
            </a:r>
            <a:r>
              <a:rPr lang="zh-CN" altLang="en-US" dirty="0">
                <a:cs typeface="宋体" panose="02010600030101010101" pitchFamily="2" charset="-122"/>
                <a:sym typeface="+mn-ea"/>
              </a:rPr>
              <a:t>，那么肯定存在不满足要求的</a:t>
            </a:r>
            <a:r>
              <a:rPr lang="en-US" altLang="zh-CN" dirty="0">
                <a:cs typeface="宋体" panose="02010600030101010101" pitchFamily="2" charset="-122"/>
                <a:sym typeface="+mn-ea"/>
              </a:rPr>
              <a:t>‘</a:t>
            </a:r>
            <a:r>
              <a:rPr lang="zh-CN" altLang="en-US" dirty="0">
                <a:cs typeface="宋体" panose="02010600030101010101" pitchFamily="2" charset="-122"/>
                <a:sym typeface="+mn-ea"/>
              </a:rPr>
              <a:t>反例</a:t>
            </a:r>
            <a:r>
              <a:rPr lang="en-US" altLang="zh-CN" dirty="0">
                <a:cs typeface="宋体" panose="02010600030101010101" pitchFamily="2" charset="-122"/>
                <a:sym typeface="+mn-ea"/>
              </a:rPr>
              <a:t>’</a:t>
            </a:r>
            <a:r>
              <a:rPr lang="zh-CN" altLang="en-US" dirty="0">
                <a:cs typeface="宋体" panose="02010600030101010101" pitchFamily="2" charset="-122"/>
                <a:sym typeface="+mn-ea"/>
              </a:rPr>
              <a:t>，该</a:t>
            </a:r>
            <a:r>
              <a:rPr lang="en-US" altLang="zh-CN" dirty="0">
                <a:cs typeface="宋体" panose="02010600030101010101" pitchFamily="2" charset="-122"/>
                <a:sym typeface="+mn-ea"/>
              </a:rPr>
              <a:t>‘</a:t>
            </a:r>
            <a:r>
              <a:rPr lang="zh-CN" altLang="en-US" dirty="0">
                <a:cs typeface="宋体" panose="02010600030101010101" pitchFamily="2" charset="-122"/>
                <a:sym typeface="+mn-ea"/>
              </a:rPr>
              <a:t>反例</a:t>
            </a:r>
            <a:r>
              <a:rPr lang="en-US" altLang="zh-CN" dirty="0">
                <a:cs typeface="宋体" panose="02010600030101010101" pitchFamily="2" charset="-122"/>
                <a:sym typeface="+mn-ea"/>
              </a:rPr>
              <a:t>’</a:t>
            </a:r>
            <a:r>
              <a:rPr lang="zh-CN" altLang="en-US" dirty="0">
                <a:cs typeface="宋体" panose="02010600030101010101" pitchFamily="2" charset="-122"/>
                <a:sym typeface="+mn-ea"/>
              </a:rPr>
              <a:t>也是 </a:t>
            </a:r>
            <a:r>
              <a:rPr lang="en-US" altLang="zh-CN" dirty="0">
                <a:cs typeface="宋体" panose="02010600030101010101" pitchFamily="2" charset="-122"/>
                <a:sym typeface="+mn-ea"/>
              </a:rPr>
              <a:t>BX→Y </a:t>
            </a:r>
            <a:r>
              <a:rPr lang="zh-CN" altLang="en-US" dirty="0">
                <a:cs typeface="宋体" panose="02010600030101010101" pitchFamily="2" charset="-122"/>
                <a:sym typeface="+mn-ea"/>
              </a:rPr>
              <a:t>的</a:t>
            </a:r>
            <a:r>
              <a:rPr lang="en-US" altLang="zh-CN" dirty="0">
                <a:cs typeface="宋体" panose="02010600030101010101" pitchFamily="2" charset="-122"/>
                <a:sym typeface="+mn-ea"/>
              </a:rPr>
              <a:t>‘</a:t>
            </a:r>
            <a:r>
              <a:rPr lang="zh-CN" altLang="en-US" dirty="0">
                <a:cs typeface="宋体" panose="02010600030101010101" pitchFamily="2" charset="-122"/>
                <a:sym typeface="+mn-ea"/>
              </a:rPr>
              <a:t>反例</a:t>
            </a:r>
            <a:r>
              <a:rPr lang="en-US" altLang="zh-CN" dirty="0">
                <a:cs typeface="宋体" panose="02010600030101010101" pitchFamily="2" charset="-122"/>
                <a:sym typeface="+mn-ea"/>
              </a:rPr>
              <a:t>’</a:t>
            </a:r>
            <a:r>
              <a:rPr lang="zh-CN" altLang="en-US" dirty="0">
                <a:cs typeface="宋体" panose="02010600030101010101" pitchFamily="2" charset="-122"/>
                <a:sym typeface="+mn-ea"/>
              </a:rPr>
              <a:t>！</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在这里不用考虑 </a:t>
            </a:r>
            <a:r>
              <a:rPr lang="en-US" altLang="zh-CN"/>
              <a:t>AC</a:t>
            </a:r>
            <a:r>
              <a:rPr lang="en-US" altLang="zh-CN">
                <a:cs typeface="宋体" panose="02010600030101010101" pitchFamily="2" charset="-122"/>
              </a:rPr>
              <a:t>→B </a:t>
            </a:r>
            <a:r>
              <a:rPr lang="zh-CN" altLang="en-US">
                <a:cs typeface="宋体" panose="02010600030101010101" pitchFamily="2" charset="-122"/>
              </a:rPr>
              <a:t>，是因为该函数依赖肯定成立（</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cs typeface="宋体" panose="02010600030101010101" pitchFamily="2" charset="-122"/>
              </a:rPr>
              <a:t>B</a:t>
            </a:r>
            <a:r>
              <a:rPr lang="zh-CN" altLang="en-US">
                <a:cs typeface="宋体" panose="02010600030101010101" pitchFamily="2" charset="-122"/>
              </a:rPr>
              <a:t>的取值不变），且可以由之前我们已经找到的函数依赖推导得到（</a:t>
            </a:r>
            <a:r>
              <a:rPr lang="zh-CN" altLang="en-US">
                <a:latin typeface="宋体" panose="02010600030101010101" pitchFamily="2" charset="-122"/>
                <a:ea typeface="宋体" panose="02010600030101010101" pitchFamily="2" charset="-122"/>
                <a:cs typeface="宋体" panose="02010600030101010101" pitchFamily="2" charset="-122"/>
              </a:rPr>
              <a:t>∵决定因素中的属性数量由少到多考虑的</a:t>
            </a:r>
            <a:r>
              <a:rPr lang="zh-CN" altLang="en-US">
                <a:cs typeface="宋体" panose="02010600030101010101" pitchFamily="2" charset="-122"/>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对属性的细分：</a:t>
            </a:r>
          </a:p>
          <a:p>
            <a:r>
              <a:rPr lang="zh-CN" altLang="en-US"/>
              <a:t>一、根据一个属性的取值是否能用于</a:t>
            </a:r>
            <a:r>
              <a:rPr lang="en-US" altLang="zh-CN"/>
              <a:t>“</a:t>
            </a:r>
            <a:r>
              <a:rPr lang="zh-CN" altLang="en-US"/>
              <a:t>标识该实体集中的实体</a:t>
            </a:r>
            <a:r>
              <a:rPr lang="en-US" altLang="zh-CN"/>
              <a:t>”</a:t>
            </a:r>
            <a:r>
              <a:rPr lang="zh-CN" altLang="en-US"/>
              <a:t>，我们可以将其划分为</a:t>
            </a:r>
            <a:r>
              <a:rPr lang="en-US" altLang="zh-CN"/>
              <a:t>identifier</a:t>
            </a:r>
            <a:r>
              <a:rPr lang="zh-CN" altLang="en-US"/>
              <a:t>（标识属性）和</a:t>
            </a:r>
            <a:r>
              <a:rPr lang="en-US" altLang="zh-CN"/>
              <a:t>descriptor</a:t>
            </a:r>
            <a:r>
              <a:rPr lang="zh-CN" altLang="en-US"/>
              <a:t>（描述属性）两大类；在一个</a:t>
            </a:r>
            <a:r>
              <a:rPr lang="en-US" altLang="zh-CN"/>
              <a:t>entity</a:t>
            </a:r>
            <a:r>
              <a:rPr lang="zh-CN" altLang="en-US"/>
              <a:t>中，能够起到 </a:t>
            </a:r>
            <a:r>
              <a:rPr lang="en-US" altLang="zh-CN"/>
              <a:t>identifier </a:t>
            </a:r>
            <a:r>
              <a:rPr lang="zh-CN" altLang="en-US"/>
              <a:t>作用的属性子集（即实体集的关键字）可能不只一个，在每一个</a:t>
            </a:r>
            <a:r>
              <a:rPr lang="en-US" altLang="zh-CN"/>
              <a:t>entity</a:t>
            </a:r>
            <a:r>
              <a:rPr lang="zh-CN" altLang="en-US"/>
              <a:t>上，我们只能选择其中的一个关键字（通常是后面被选择作为关系表的 </a:t>
            </a:r>
            <a:r>
              <a:rPr lang="en-US" altLang="zh-CN"/>
              <a:t>primary key </a:t>
            </a:r>
            <a:r>
              <a:rPr lang="zh-CN" altLang="en-US"/>
              <a:t>的那一个）并在</a:t>
            </a:r>
            <a:r>
              <a:rPr lang="en-US" altLang="zh-CN"/>
              <a:t>ER</a:t>
            </a:r>
            <a:r>
              <a:rPr lang="zh-CN" altLang="en-US"/>
              <a:t>图中通过为属性名加下划线的方式来表示，其他的关键字只能在附加的需求文件中用文字来进行描述。</a:t>
            </a:r>
          </a:p>
          <a:p>
            <a:endParaRPr lang="zh-CN" altLang="en-US"/>
          </a:p>
          <a:p>
            <a:r>
              <a:rPr lang="zh-CN" altLang="en-US"/>
              <a:t>二、根据一个属性的属性值的取值情况，我们也可以将实体的属性划分为以下的三类：</a:t>
            </a:r>
          </a:p>
          <a:p>
            <a:r>
              <a:rPr lang="zh-CN" altLang="en-US"/>
              <a:t>    （</a:t>
            </a:r>
            <a:r>
              <a:rPr lang="en-US" altLang="zh-CN"/>
              <a:t>1</a:t>
            </a:r>
            <a:r>
              <a:rPr lang="zh-CN" altLang="en-US"/>
              <a:t>）</a:t>
            </a:r>
            <a:r>
              <a:rPr lang="en-US" altLang="zh-CN"/>
              <a:t>single-valued attribute</a:t>
            </a:r>
            <a:r>
              <a:rPr lang="zh-CN" altLang="en-US"/>
              <a:t>（单值属性）：其取值是一个不可分割的原子值</a:t>
            </a:r>
          </a:p>
          <a:p>
            <a:r>
              <a:rPr lang="zh-CN" altLang="en-US"/>
              <a:t>    （</a:t>
            </a:r>
            <a:r>
              <a:rPr lang="en-US" altLang="zh-CN"/>
              <a:t>2</a:t>
            </a:r>
            <a:r>
              <a:rPr lang="zh-CN" altLang="en-US"/>
              <a:t>）</a:t>
            </a:r>
            <a:r>
              <a:rPr lang="en-US" altLang="zh-CN"/>
              <a:t>composite attribute</a:t>
            </a:r>
            <a:r>
              <a:rPr lang="zh-CN" altLang="en-US"/>
              <a:t>（组合属性）：其取值是一个由若干个成员属性值所构成的</a:t>
            </a:r>
            <a:r>
              <a:rPr lang="en-US" altLang="zh-CN"/>
              <a:t>‘</a:t>
            </a:r>
            <a:r>
              <a:rPr lang="zh-CN" altLang="en-US"/>
              <a:t>结构化</a:t>
            </a:r>
            <a:r>
              <a:rPr lang="en-US" altLang="zh-CN"/>
              <a:t>’</a:t>
            </a:r>
            <a:r>
              <a:rPr lang="zh-CN" altLang="en-US"/>
              <a:t>值（</a:t>
            </a:r>
            <a:r>
              <a:rPr lang="en-US" altLang="zh-CN"/>
              <a:t>record-value</a:t>
            </a:r>
            <a:r>
              <a:rPr lang="zh-CN" altLang="en-US"/>
              <a:t>）</a:t>
            </a:r>
          </a:p>
          <a:p>
            <a:r>
              <a:rPr lang="zh-CN" altLang="en-US"/>
              <a:t>    （</a:t>
            </a:r>
            <a:r>
              <a:rPr lang="en-US" altLang="zh-CN"/>
              <a:t>3</a:t>
            </a:r>
            <a:r>
              <a:rPr lang="zh-CN" altLang="en-US"/>
              <a:t>）</a:t>
            </a:r>
            <a:r>
              <a:rPr lang="en-US" altLang="zh-CN"/>
              <a:t>multi-valued attribute</a:t>
            </a:r>
            <a:r>
              <a:rPr lang="zh-CN" altLang="en-US"/>
              <a:t>（集合属性）：其取值是一个由若干个具有相同类型的值所构成的集合值（</a:t>
            </a:r>
            <a:r>
              <a:rPr lang="en-US" altLang="zh-CN"/>
              <a:t>set-value</a:t>
            </a:r>
            <a:r>
              <a:rPr lang="zh-CN" altLang="en-US"/>
              <a:t>）</a:t>
            </a:r>
          </a:p>
          <a:p>
            <a:r>
              <a:rPr lang="zh-CN" altLang="en-US"/>
              <a:t>其中，</a:t>
            </a:r>
            <a:r>
              <a:rPr lang="en-US" altLang="zh-CN">
                <a:sym typeface="+mn-ea"/>
              </a:rPr>
              <a:t>composite attribute </a:t>
            </a:r>
            <a:r>
              <a:rPr lang="zh-CN" altLang="en-US">
                <a:sym typeface="+mn-ea"/>
              </a:rPr>
              <a:t>和 </a:t>
            </a:r>
            <a:r>
              <a:rPr lang="en-US" altLang="zh-CN">
                <a:sym typeface="+mn-ea"/>
              </a:rPr>
              <a:t>multi-valued attribute </a:t>
            </a:r>
            <a:r>
              <a:rPr lang="zh-CN" altLang="en-US">
                <a:sym typeface="+mn-ea"/>
              </a:rPr>
              <a:t>又被统称为是 </a:t>
            </a:r>
            <a:r>
              <a:rPr lang="en-US" altLang="zh-CN">
                <a:sym typeface="+mn-ea"/>
              </a:rPr>
              <a:t>‘</a:t>
            </a:r>
            <a:r>
              <a:rPr lang="zh-CN" altLang="en-US">
                <a:sym typeface="+mn-ea"/>
              </a:rPr>
              <a:t>多值属性</a:t>
            </a:r>
            <a:r>
              <a:rPr lang="en-US" altLang="zh-CN">
                <a:sym typeface="+mn-ea"/>
              </a:rPr>
              <a:t>’</a:t>
            </a:r>
            <a:r>
              <a:rPr lang="zh-CN" altLang="en-US">
                <a:sym typeface="+mn-ea"/>
              </a:rPr>
              <a:t>。</a:t>
            </a:r>
          </a:p>
          <a:p>
            <a:endParaRPr lang="zh-CN" altLang="en-US">
              <a:sym typeface="+mn-ea"/>
            </a:endParaRPr>
          </a:p>
          <a:p>
            <a:r>
              <a:rPr lang="zh-CN" altLang="en-US">
                <a:sym typeface="+mn-ea"/>
              </a:rPr>
              <a:t>在</a:t>
            </a:r>
            <a:r>
              <a:rPr lang="en-US" altLang="zh-CN">
                <a:sym typeface="+mn-ea"/>
              </a:rPr>
              <a:t>ER</a:t>
            </a:r>
            <a:r>
              <a:rPr lang="zh-CN" altLang="en-US">
                <a:sym typeface="+mn-ea"/>
              </a:rPr>
              <a:t>图中，</a:t>
            </a:r>
            <a:r>
              <a:rPr lang="en-US" altLang="zh-CN">
                <a:sym typeface="+mn-ea"/>
              </a:rPr>
              <a:t>composite attribute</a:t>
            </a:r>
            <a:r>
              <a:rPr lang="zh-CN" altLang="en-US">
                <a:sym typeface="+mn-ea"/>
              </a:rPr>
              <a:t>的表示方法相对简单，只需要在</a:t>
            </a:r>
            <a:r>
              <a:rPr lang="en-US" altLang="zh-CN">
                <a:sym typeface="+mn-ea"/>
              </a:rPr>
              <a:t>composite attribute</a:t>
            </a:r>
            <a:r>
              <a:rPr lang="zh-CN" altLang="en-US">
                <a:sym typeface="+mn-ea"/>
              </a:rPr>
              <a:t>和其各个成员属性之间用</a:t>
            </a:r>
            <a:r>
              <a:rPr lang="en-US" altLang="zh-CN">
                <a:sym typeface="+mn-ea"/>
              </a:rPr>
              <a:t>‘</a:t>
            </a:r>
            <a:r>
              <a:rPr lang="zh-CN" altLang="en-US">
                <a:sym typeface="+mn-ea"/>
              </a:rPr>
              <a:t>无向线段</a:t>
            </a:r>
            <a:r>
              <a:rPr lang="en-US" altLang="zh-CN">
                <a:sym typeface="+mn-ea"/>
              </a:rPr>
              <a:t>’</a:t>
            </a:r>
            <a:r>
              <a:rPr lang="zh-CN" altLang="en-US">
                <a:sym typeface="+mn-ea"/>
              </a:rPr>
              <a:t>直接相连即可。</a:t>
            </a:r>
          </a:p>
          <a:p>
            <a:r>
              <a:rPr lang="zh-CN" altLang="en-US">
                <a:sym typeface="+mn-ea"/>
              </a:rPr>
              <a:t>而对于 </a:t>
            </a:r>
            <a:r>
              <a:rPr lang="en-US" altLang="zh-CN">
                <a:sym typeface="+mn-ea"/>
              </a:rPr>
              <a:t>multi-valued attribute </a:t>
            </a:r>
            <a:r>
              <a:rPr lang="zh-CN" altLang="en-US">
                <a:sym typeface="+mn-ea"/>
              </a:rPr>
              <a:t>则提供了两种表示方法：</a:t>
            </a:r>
          </a:p>
          <a:p>
            <a:r>
              <a:rPr lang="zh-CN" altLang="en-US">
                <a:sym typeface="+mn-ea"/>
              </a:rPr>
              <a:t>    （</a:t>
            </a:r>
            <a:r>
              <a:rPr lang="en-US" altLang="zh-CN">
                <a:sym typeface="+mn-ea"/>
              </a:rPr>
              <a:t>1</a:t>
            </a:r>
            <a:r>
              <a:rPr lang="zh-CN" altLang="en-US">
                <a:sym typeface="+mn-ea"/>
              </a:rPr>
              <a:t>）在 </a:t>
            </a:r>
            <a:r>
              <a:rPr lang="en-US" altLang="zh-CN">
                <a:sym typeface="+mn-ea"/>
              </a:rPr>
              <a:t>multi-valued attribute </a:t>
            </a:r>
            <a:r>
              <a:rPr lang="zh-CN" altLang="en-US">
                <a:sym typeface="+mn-ea"/>
              </a:rPr>
              <a:t>和 实体集（长方形）之间用无向的双线段进行连接（如图，</a:t>
            </a:r>
            <a:r>
              <a:rPr lang="en-US" altLang="zh-CN">
                <a:sym typeface="+mn-ea"/>
              </a:rPr>
              <a:t>hobbies</a:t>
            </a:r>
            <a:r>
              <a:rPr lang="zh-CN" altLang="en-US">
                <a:sym typeface="+mn-ea"/>
              </a:rPr>
              <a:t>和</a:t>
            </a:r>
            <a:r>
              <a:rPr lang="en-US" altLang="zh-CN">
                <a:sym typeface="+mn-ea"/>
              </a:rPr>
              <a:t>Employees</a:t>
            </a:r>
            <a:r>
              <a:rPr lang="zh-CN" altLang="en-US">
                <a:sym typeface="+mn-ea"/>
              </a:rPr>
              <a:t>之间的双线段）；</a:t>
            </a:r>
          </a:p>
          <a:p>
            <a:r>
              <a:rPr lang="zh-CN" altLang="en-US">
                <a:sym typeface="+mn-ea"/>
              </a:rPr>
              <a:t>    （</a:t>
            </a:r>
            <a:r>
              <a:rPr lang="en-US" altLang="zh-CN">
                <a:sym typeface="+mn-ea"/>
              </a:rPr>
              <a:t>2</a:t>
            </a:r>
            <a:r>
              <a:rPr lang="zh-CN" altLang="en-US">
                <a:sym typeface="+mn-ea"/>
              </a:rPr>
              <a:t>）在扩充</a:t>
            </a:r>
            <a:r>
              <a:rPr lang="en-US" altLang="zh-CN">
                <a:sym typeface="+mn-ea"/>
              </a:rPr>
              <a:t>ER</a:t>
            </a:r>
            <a:r>
              <a:rPr lang="zh-CN" altLang="en-US">
                <a:sym typeface="+mn-ea"/>
              </a:rPr>
              <a:t>模型中，引入了 </a:t>
            </a:r>
            <a:r>
              <a:rPr lang="en-US" altLang="x-none" dirty="0">
                <a:ea typeface="宋体" panose="02010600030101010101" pitchFamily="2" charset="-122"/>
                <a:sym typeface="+mn-ea"/>
              </a:rPr>
              <a:t>Cardinality of Attributes </a:t>
            </a:r>
            <a:r>
              <a:rPr lang="zh-CN" altLang="en-US" dirty="0">
                <a:ea typeface="宋体" panose="02010600030101010101" pitchFamily="2" charset="-122"/>
                <a:sym typeface="+mn-ea"/>
              </a:rPr>
              <a:t>（属性基数）的定义，可用于描述一个属性的取值特征（单值 </a:t>
            </a:r>
            <a:r>
              <a:rPr lang="en-US" altLang="zh-CN" dirty="0">
                <a:ea typeface="宋体" panose="02010600030101010101" pitchFamily="2" charset="-122"/>
                <a:sym typeface="+mn-ea"/>
              </a:rPr>
              <a:t>or </a:t>
            </a:r>
            <a:r>
              <a:rPr lang="zh-CN" altLang="en-US" dirty="0">
                <a:ea typeface="宋体" panose="02010600030101010101" pitchFamily="2" charset="-122"/>
                <a:sym typeface="+mn-ea"/>
              </a:rPr>
              <a:t>集合值）。</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zh-CN"/>
              <a:t>利用</a:t>
            </a:r>
            <a:r>
              <a:rPr lang="en-US" altLang="zh-CN"/>
              <a:t>‘</a:t>
            </a:r>
            <a:r>
              <a:rPr lang="zh-CN" altLang="en-US"/>
              <a:t>合并规则</a:t>
            </a:r>
            <a:r>
              <a:rPr lang="en-US" altLang="zh-CN"/>
              <a:t>’</a:t>
            </a:r>
            <a:r>
              <a:rPr lang="zh-CN" altLang="en-US"/>
              <a:t>可以将 </a:t>
            </a:r>
            <a:r>
              <a:rPr lang="en-US" altLang="zh-CN"/>
              <a:t>D</a:t>
            </a:r>
            <a:r>
              <a:rPr lang="en-US" altLang="zh-CN">
                <a:cs typeface="宋体" panose="02010600030101010101" pitchFamily="2" charset="-122"/>
              </a:rPr>
              <a:t>→A, D→B, D→C </a:t>
            </a:r>
            <a:r>
              <a:rPr lang="zh-CN" altLang="en-US">
                <a:cs typeface="宋体" panose="02010600030101010101" pitchFamily="2" charset="-122"/>
              </a:rPr>
              <a:t>合并为一个 </a:t>
            </a:r>
            <a:r>
              <a:rPr lang="en-US" altLang="zh-CN">
                <a:cs typeface="宋体" panose="02010600030101010101" pitchFamily="2" charset="-122"/>
              </a:rPr>
              <a:t>D→ABC</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35</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1</a:t>
            </a:r>
            <a:r>
              <a:rPr lang="zh-CN" altLang="en-US"/>
              <a:t>）和 </a:t>
            </a:r>
            <a:r>
              <a:rPr lang="en-US" altLang="zh-CN"/>
              <a:t>2</a:t>
            </a:r>
            <a:r>
              <a:rPr lang="zh-CN" altLang="en-US"/>
              <a:t>）是无损分解，</a:t>
            </a:r>
            <a:r>
              <a:rPr lang="en-US" altLang="zh-CN"/>
              <a:t>3</a:t>
            </a:r>
            <a:r>
              <a:rPr lang="zh-CN" altLang="en-US"/>
              <a:t>）和 </a:t>
            </a:r>
            <a:r>
              <a:rPr lang="en-US" altLang="zh-CN"/>
              <a:t>4</a:t>
            </a:r>
            <a:r>
              <a:rPr lang="zh-CN" altLang="en-US"/>
              <a:t>）不是无损分解。</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R</a:t>
            </a:r>
            <a:r>
              <a:rPr lang="en-US" altLang="zh-CN" baseline="-25000"/>
              <a:t>2</a:t>
            </a:r>
            <a:r>
              <a:rPr lang="zh-CN" altLang="zh-CN"/>
              <a:t>有两个关键字，分别是由单个属性</a:t>
            </a:r>
            <a:r>
              <a:rPr lang="en-US" altLang="zh-CN"/>
              <a:t>A</a:t>
            </a:r>
            <a:r>
              <a:rPr lang="zh-CN" altLang="en-US"/>
              <a:t>构成的</a:t>
            </a:r>
            <a:r>
              <a:rPr lang="zh-CN" altLang="zh-CN"/>
              <a:t>关键字</a:t>
            </a:r>
            <a:r>
              <a:rPr lang="zh-CN" altLang="en-US"/>
              <a:t>和</a:t>
            </a:r>
            <a:r>
              <a:rPr lang="zh-CN" altLang="zh-CN">
                <a:sym typeface="+mn-ea"/>
              </a:rPr>
              <a:t>由单个属性</a:t>
            </a:r>
            <a:r>
              <a:rPr lang="en-US" altLang="zh-CN">
                <a:sym typeface="+mn-ea"/>
              </a:rPr>
              <a:t>B</a:t>
            </a:r>
            <a:r>
              <a:rPr lang="zh-CN" altLang="en-US">
                <a:sym typeface="+mn-ea"/>
              </a:rPr>
              <a:t>构成的</a:t>
            </a:r>
            <a:r>
              <a:rPr lang="zh-CN" altLang="en-US"/>
              <a:t>关键字</a:t>
            </a:r>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4</a:t>
            </a:r>
            <a:r>
              <a:rPr lang="zh-CN" altLang="zh-CN"/>
              <a:t>个关系都满足</a:t>
            </a:r>
            <a:r>
              <a:rPr lang="en-US" altLang="zh-CN"/>
              <a:t>BCNF</a:t>
            </a:r>
            <a:r>
              <a:rPr lang="zh-CN" altLang="en-US"/>
              <a:t>的定义</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identifier </a:t>
            </a:r>
            <a:r>
              <a:rPr lang="zh-CN" altLang="en-US"/>
              <a:t>相当于是关系数据模型中的关键字的概念</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t>identifier </a:t>
            </a:r>
            <a:r>
              <a:rPr lang="zh-CN" altLang="en-US"/>
              <a:t>相当于是关系数据模型中的关键字的概念</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转换后得到的</a:t>
            </a:r>
            <a:r>
              <a:rPr lang="en-US" altLang="zh-CN"/>
              <a:t>table</a:t>
            </a:r>
            <a:r>
              <a:rPr lang="zh-CN" altLang="en-US"/>
              <a:t>和</a:t>
            </a:r>
            <a:r>
              <a:rPr lang="en-US" altLang="zh-CN"/>
              <a:t>column</a:t>
            </a:r>
            <a:r>
              <a:rPr lang="zh-CN" altLang="en-US"/>
              <a:t>的命名，可以直接使用对应实体的实体名和属性的属性名。</a:t>
            </a:r>
          </a:p>
          <a:p>
            <a:r>
              <a:rPr lang="zh-CN" altLang="en-US"/>
              <a:t>组合属性将被替换为它的所有成员属性。</a:t>
            </a:r>
          </a:p>
          <a:p>
            <a:r>
              <a:rPr lang="zh-CN" altLang="en-US"/>
              <a:t>在转换后的</a:t>
            </a:r>
            <a:r>
              <a:rPr lang="en-US" altLang="zh-CN"/>
              <a:t>table</a:t>
            </a:r>
            <a:r>
              <a:rPr lang="zh-CN" altLang="en-US"/>
              <a:t>中，如果存在</a:t>
            </a:r>
            <a:r>
              <a:rPr lang="en-US" altLang="zh-CN"/>
              <a:t>column</a:t>
            </a:r>
            <a:r>
              <a:rPr lang="zh-CN" altLang="en-US"/>
              <a:t>的</a:t>
            </a:r>
            <a:r>
              <a:rPr lang="en-US" altLang="zh-CN"/>
              <a:t>‘</a:t>
            </a:r>
            <a:r>
              <a:rPr lang="zh-CN" altLang="en-US"/>
              <a:t>重名</a:t>
            </a:r>
            <a:r>
              <a:rPr lang="en-US" altLang="zh-CN"/>
              <a:t>’</a:t>
            </a:r>
            <a:r>
              <a:rPr lang="zh-CN" altLang="en-US"/>
              <a:t>问题，可以对其进行适当的重命名（</a:t>
            </a:r>
            <a:r>
              <a:rPr lang="en-US" altLang="zh-CN"/>
              <a:t>rename</a:t>
            </a:r>
            <a:r>
              <a:rPr lang="zh-CN" altLang="en-US"/>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为了描述一个实体在一个联系中所担当的角色，可以在它们之间的连线上添加适当的有意义的</a:t>
            </a:r>
            <a:r>
              <a:rPr lang="en-US" altLang="zh-CN"/>
              <a:t>‘</a:t>
            </a:r>
            <a:r>
              <a:rPr lang="zh-CN" altLang="en-US"/>
              <a:t>文字标注</a:t>
            </a:r>
            <a:r>
              <a:rPr lang="en-US" altLang="zh-CN"/>
              <a:t>’</a:t>
            </a:r>
            <a:r>
              <a:rPr lang="zh-CN" altLang="en-US"/>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770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0" y="0"/>
            <a:ext cx="6725478" cy="64770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838200"/>
            <a:ext cx="4032504" cy="5638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838200"/>
            <a:ext cx="4032504" cy="5638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770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0" y="0"/>
            <a:ext cx="6725478" cy="64770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838200"/>
            <a:ext cx="4032504" cy="5638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838200"/>
            <a:ext cx="4032504" cy="5638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685800"/>
          </a:xfrm>
          <a:prstGeom prst="rect">
            <a:avLst/>
          </a:prstGeom>
          <a:solidFill>
            <a:srgbClr val="DDDDDD">
              <a:alpha val="50000"/>
            </a:srgbClr>
          </a:solidFill>
          <a:ln w="9525">
            <a:noFill/>
          </a:ln>
        </p:spPr>
        <p:txBody>
          <a:bodyPr anchor="ctr"/>
          <a:lstStyle/>
          <a:p>
            <a:pPr lvl="0"/>
            <a:r>
              <a:rPr lang="zh-CN" altLang="en-US"/>
              <a:t>单击此处编辑母版标题样式</a:t>
            </a:r>
          </a:p>
        </p:txBody>
      </p:sp>
      <p:sp>
        <p:nvSpPr>
          <p:cNvPr id="1027" name="Rectangle 3"/>
          <p:cNvSpPr>
            <a:spLocks noGrp="1"/>
          </p:cNvSpPr>
          <p:nvPr>
            <p:ph type="body"/>
          </p:nvPr>
        </p:nvSpPr>
        <p:spPr>
          <a:xfrm>
            <a:off x="457200" y="838200"/>
            <a:ext cx="8229600" cy="5638800"/>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4"/>
          <p:cNvSpPr>
            <a:spLocks noGrp="1"/>
          </p:cNvSpPr>
          <p:nvPr>
            <p:ph type="dt" sz="half" idx="2"/>
          </p:nvPr>
        </p:nvSpPr>
        <p:spPr>
          <a:xfrm>
            <a:off x="76200" y="6629400"/>
            <a:ext cx="1905000" cy="228600"/>
          </a:xfrm>
          <a:prstGeom prst="rect">
            <a:avLst/>
          </a:prstGeom>
          <a:noFill/>
          <a:ln w="9525">
            <a:noFill/>
            <a:miter/>
          </a:ln>
        </p:spPr>
        <p:txBody>
          <a:bodyPr/>
          <a:lstStyle>
            <a:lvl1pPr algn="l">
              <a:defRPr sz="1200" b="1" i="1">
                <a:ea typeface="宋体" panose="02010600030101010101" pitchFamily="2" charset="-122"/>
              </a:defRPr>
            </a:lvl1p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1029" name="Rectangle 5"/>
          <p:cNvSpPr>
            <a:spLocks noGrp="1"/>
          </p:cNvSpPr>
          <p:nvPr>
            <p:ph type="ftr" sz="quarter" idx="3"/>
          </p:nvPr>
        </p:nvSpPr>
        <p:spPr>
          <a:xfrm>
            <a:off x="2590800" y="6629400"/>
            <a:ext cx="3962400" cy="228600"/>
          </a:xfrm>
          <a:prstGeom prst="rect">
            <a:avLst/>
          </a:prstGeom>
          <a:noFill/>
          <a:ln w="9525">
            <a:noFill/>
            <a:miter/>
          </a:ln>
        </p:spPr>
        <p:txBody>
          <a:bodyPr/>
          <a:lstStyle>
            <a:lvl1pPr>
              <a:defRPr sz="1200" b="1" i="1">
                <a:ea typeface="宋体" panose="02010600030101010101" pitchFamily="2" charset="-122"/>
              </a:defRPr>
            </a:lvl1p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1030" name="Rectangle 6"/>
          <p:cNvSpPr>
            <a:spLocks noGrp="1"/>
          </p:cNvSpPr>
          <p:nvPr>
            <p:ph type="sldNum" sz="quarter" idx="4"/>
          </p:nvPr>
        </p:nvSpPr>
        <p:spPr>
          <a:xfrm>
            <a:off x="7162800" y="6629400"/>
            <a:ext cx="1905000" cy="228600"/>
          </a:xfrm>
          <a:prstGeom prst="rect">
            <a:avLst/>
          </a:prstGeom>
          <a:noFill/>
          <a:ln w="9525">
            <a:noFill/>
            <a:miter/>
          </a:ln>
        </p:spPr>
        <p:txBody>
          <a:bodyPr/>
          <a:lstStyle>
            <a:lvl1pPr algn="r">
              <a:defRPr sz="1200" b="1" i="1">
                <a:ea typeface="宋体" panose="02010600030101010101" pitchFamily="2" charset="-122"/>
              </a:defRPr>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685800"/>
          </a:xfrm>
          <a:prstGeom prst="rect">
            <a:avLst/>
          </a:prstGeom>
          <a:solidFill>
            <a:srgbClr val="DDDDDD">
              <a:alpha val="50000"/>
            </a:srgbClr>
          </a:solidFill>
          <a:ln w="9525">
            <a:noFill/>
          </a:ln>
        </p:spPr>
        <p:txBody>
          <a:bodyPr anchor="ctr"/>
          <a:lstStyle/>
          <a:p>
            <a:pPr lvl="0"/>
            <a:r>
              <a:rPr lang="zh-CN" altLang="en-US"/>
              <a:t>单击此处编辑母版标题样式</a:t>
            </a:r>
          </a:p>
        </p:txBody>
      </p:sp>
      <p:sp>
        <p:nvSpPr>
          <p:cNvPr id="1027" name="Rectangle 3"/>
          <p:cNvSpPr>
            <a:spLocks noGrp="1"/>
          </p:cNvSpPr>
          <p:nvPr>
            <p:ph type="body"/>
          </p:nvPr>
        </p:nvSpPr>
        <p:spPr>
          <a:xfrm>
            <a:off x="457200" y="838200"/>
            <a:ext cx="8229600" cy="5638800"/>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4"/>
          <p:cNvSpPr>
            <a:spLocks noGrp="1"/>
          </p:cNvSpPr>
          <p:nvPr>
            <p:ph type="dt" sz="half" idx="2"/>
          </p:nvPr>
        </p:nvSpPr>
        <p:spPr>
          <a:xfrm>
            <a:off x="76200" y="6629400"/>
            <a:ext cx="1905000" cy="228600"/>
          </a:xfrm>
          <a:prstGeom prst="rect">
            <a:avLst/>
          </a:prstGeom>
          <a:noFill/>
          <a:ln w="9525">
            <a:noFill/>
            <a:miter/>
          </a:ln>
        </p:spPr>
        <p:txBody>
          <a:bodyPr/>
          <a:lstStyle>
            <a:lvl1pPr algn="l">
              <a:defRPr sz="1200" b="1" i="1">
                <a:ea typeface="宋体" panose="02010600030101010101" pitchFamily="2" charset="-122"/>
              </a:defRPr>
            </a:lvl1p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t>2019/12/13</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1029" name="Rectangle 5"/>
          <p:cNvSpPr>
            <a:spLocks noGrp="1"/>
          </p:cNvSpPr>
          <p:nvPr>
            <p:ph type="ftr" sz="quarter" idx="3"/>
          </p:nvPr>
        </p:nvSpPr>
        <p:spPr>
          <a:xfrm>
            <a:off x="2590800" y="6629400"/>
            <a:ext cx="3962400" cy="228600"/>
          </a:xfrm>
          <a:prstGeom prst="rect">
            <a:avLst/>
          </a:prstGeom>
          <a:noFill/>
          <a:ln w="9525">
            <a:noFill/>
            <a:miter/>
          </a:ln>
        </p:spPr>
        <p:txBody>
          <a:bodyPr/>
          <a:lstStyle>
            <a:lvl1pPr>
              <a:defRPr sz="1200" b="1" i="1">
                <a:ea typeface="宋体" panose="02010600030101010101" pitchFamily="2" charset="-122"/>
              </a:defRPr>
            </a:lvl1pPr>
          </a:lstStyle>
          <a:p>
            <a:pPr lvl="0" eaLnBrk="1" fontAlgn="base" hangingPunct="1"/>
            <a:endParaRPr lang="zh-CN" altLang="en-US" strike="noStrike" noProof="1">
              <a:latin typeface="Times New Roman" panose="02020603050405020304" pitchFamily="2" charset="0"/>
              <a:ea typeface="宋体" panose="02010600030101010101" pitchFamily="2" charset="-122"/>
              <a:cs typeface="+mn-ea"/>
            </a:endParaRPr>
          </a:p>
        </p:txBody>
      </p:sp>
      <p:sp>
        <p:nvSpPr>
          <p:cNvPr id="1030" name="Rectangle 6"/>
          <p:cNvSpPr>
            <a:spLocks noGrp="1"/>
          </p:cNvSpPr>
          <p:nvPr>
            <p:ph type="sldNum" sz="quarter" idx="4"/>
          </p:nvPr>
        </p:nvSpPr>
        <p:spPr>
          <a:xfrm>
            <a:off x="7162800" y="6629400"/>
            <a:ext cx="1905000" cy="228600"/>
          </a:xfrm>
          <a:prstGeom prst="rect">
            <a:avLst/>
          </a:prstGeom>
          <a:noFill/>
          <a:ln w="9525">
            <a:noFill/>
            <a:miter/>
          </a:ln>
        </p:spPr>
        <p:txBody>
          <a:bodyPr/>
          <a:lstStyle>
            <a:lvl1pPr algn="r">
              <a:defRPr sz="1200" b="1" i="1">
                <a:ea typeface="宋体" panose="02010600030101010101" pitchFamily="2" charset="-122"/>
              </a:defRPr>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100.xml.rels><?xml version="1.0" encoding="UTF-8" standalone="yes"?>
<Relationships xmlns="http://schemas.openxmlformats.org/package/2006/relationships"><Relationship Id="rId2" Type="http://schemas.openxmlformats.org/officeDocument/2006/relationships/slide" Target="slide14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6.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7.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8.wmf"/></Relationships>
</file>

<file path=ppt/slides/_rels/slide106.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9.wmf"/><Relationship Id="rId5" Type="http://schemas.openxmlformats.org/officeDocument/2006/relationships/oleObject" Target="../embeddings/oleObject33.bin"/><Relationship Id="rId4" Type="http://schemas.openxmlformats.org/officeDocument/2006/relationships/image" Target="../media/image46.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7.wmf"/><Relationship Id="rId5" Type="http://schemas.openxmlformats.org/officeDocument/2006/relationships/oleObject" Target="../embeddings/oleObject36.bin"/><Relationship Id="rId4" Type="http://schemas.openxmlformats.org/officeDocument/2006/relationships/image" Target="../media/image46.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6.wmf"/><Relationship Id="rId5" Type="http://schemas.openxmlformats.org/officeDocument/2006/relationships/oleObject" Target="../embeddings/oleObject38.bin"/><Relationship Id="rId4" Type="http://schemas.openxmlformats.org/officeDocument/2006/relationships/image" Target="../media/image47.wmf"/></Relationships>
</file>

<file path=ppt/slides/_rels/slide109.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9.wmf"/><Relationship Id="rId5" Type="http://schemas.openxmlformats.org/officeDocument/2006/relationships/oleObject" Target="../embeddings/oleObject40.bin"/><Relationship Id="rId10" Type="http://schemas.openxmlformats.org/officeDocument/2006/relationships/image" Target="../media/image50.wmf"/><Relationship Id="rId4" Type="http://schemas.openxmlformats.org/officeDocument/2006/relationships/image" Target="../media/image46.wmf"/><Relationship Id="rId9" Type="http://schemas.openxmlformats.org/officeDocument/2006/relationships/oleObject" Target="../embeddings/oleObject4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wmf"/></Relationships>
</file>

<file path=ppt/slides/_rels/slide110.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9.wmf"/><Relationship Id="rId5" Type="http://schemas.openxmlformats.org/officeDocument/2006/relationships/oleObject" Target="../embeddings/oleObject44.bin"/><Relationship Id="rId10" Type="http://schemas.openxmlformats.org/officeDocument/2006/relationships/image" Target="../media/image50.wmf"/><Relationship Id="rId4" Type="http://schemas.openxmlformats.org/officeDocument/2006/relationships/image" Target="../media/image46.wmf"/><Relationship Id="rId9" Type="http://schemas.openxmlformats.org/officeDocument/2006/relationships/oleObject" Target="../embeddings/oleObject46.bin"/></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49.wmf"/><Relationship Id="rId5" Type="http://schemas.openxmlformats.org/officeDocument/2006/relationships/oleObject" Target="../embeddings/oleObject48.bin"/><Relationship Id="rId4" Type="http://schemas.openxmlformats.org/officeDocument/2006/relationships/image" Target="../media/image46.wmf"/></Relationships>
</file>

<file path=ppt/slides/_rels/slide112.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49.wmf"/><Relationship Id="rId5" Type="http://schemas.openxmlformats.org/officeDocument/2006/relationships/oleObject" Target="../embeddings/oleObject50.bin"/><Relationship Id="rId4" Type="http://schemas.openxmlformats.org/officeDocument/2006/relationships/image" Target="../media/image46.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47.w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47.wmf"/><Relationship Id="rId5" Type="http://schemas.openxmlformats.org/officeDocument/2006/relationships/oleObject" Target="../embeddings/oleObject54.bin"/><Relationship Id="rId4" Type="http://schemas.openxmlformats.org/officeDocument/2006/relationships/image" Target="../media/image46.w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52.wmf"/><Relationship Id="rId5" Type="http://schemas.openxmlformats.org/officeDocument/2006/relationships/oleObject" Target="../embeddings/oleObject56.bin"/><Relationship Id="rId4" Type="http://schemas.openxmlformats.org/officeDocument/2006/relationships/image" Target="../media/image51.wmf"/></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52.wmf"/><Relationship Id="rId5" Type="http://schemas.openxmlformats.org/officeDocument/2006/relationships/oleObject" Target="../embeddings/oleObject59.bin"/><Relationship Id="rId4" Type="http://schemas.openxmlformats.org/officeDocument/2006/relationships/image" Target="../media/image5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wmf"/></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52.wmf"/><Relationship Id="rId5" Type="http://schemas.openxmlformats.org/officeDocument/2006/relationships/oleObject" Target="../embeddings/oleObject61.bin"/><Relationship Id="rId4" Type="http://schemas.openxmlformats.org/officeDocument/2006/relationships/image" Target="../media/image51.w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53.wmf"/><Relationship Id="rId5" Type="http://schemas.openxmlformats.org/officeDocument/2006/relationships/oleObject" Target="../embeddings/oleObject63.bin"/><Relationship Id="rId4" Type="http://schemas.openxmlformats.org/officeDocument/2006/relationships/image" Target="../media/image52.wmf"/></Relationships>
</file>

<file path=ppt/slides/_rels/slide1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wmf"/><Relationship Id="rId4" Type="http://schemas.openxmlformats.org/officeDocument/2006/relationships/oleObject" Target="../embeddings/oleObject8.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image" Target="../media/image4.wmf"/><Relationship Id="rId4" Type="http://schemas.openxmlformats.org/officeDocument/2006/relationships/oleObject" Target="../embeddings/oleObject9.bin"/><Relationship Id="rId9" Type="http://schemas.openxmlformats.org/officeDocument/2006/relationships/image" Target="../media/image6.wmf"/></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57.w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57.wmf"/></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57.wmf"/></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58.emf"/></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59.emf"/></Relationships>
</file>

<file path=ppt/slides/_rels/slide16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58.emf"/><Relationship Id="rId5" Type="http://schemas.openxmlformats.org/officeDocument/2006/relationships/oleObject" Target="../embeddings/oleObject70.bin"/><Relationship Id="rId4" Type="http://schemas.openxmlformats.org/officeDocument/2006/relationships/image" Target="../media/image5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64.wmf"/><Relationship Id="rId2" Type="http://schemas.openxmlformats.org/officeDocument/2006/relationships/slideLayout" Target="../slideLayouts/slideLayout7.xml"/><Relationship Id="rId16" Type="http://schemas.openxmlformats.org/officeDocument/2006/relationships/image" Target="../media/image66.wmf"/><Relationship Id="rId1" Type="http://schemas.openxmlformats.org/officeDocument/2006/relationships/vmlDrawing" Target="../drawings/vmlDrawing38.vml"/><Relationship Id="rId6" Type="http://schemas.openxmlformats.org/officeDocument/2006/relationships/image" Target="../media/image61.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74.bin"/><Relationship Id="rId14" Type="http://schemas.openxmlformats.org/officeDocument/2006/relationships/image" Target="../media/image65.wmf"/></Relationships>
</file>

<file path=ppt/slides/_rels/slide187.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68.wmf"/><Relationship Id="rId5" Type="http://schemas.openxmlformats.org/officeDocument/2006/relationships/oleObject" Target="../embeddings/oleObject79.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81.bin"/></Relationships>
</file>

<file path=ppt/slides/_rels/slide188.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72.wmf"/><Relationship Id="rId5" Type="http://schemas.openxmlformats.org/officeDocument/2006/relationships/oleObject" Target="../embeddings/oleObject83.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85.bin"/></Relationships>
</file>

<file path=ppt/slides/_rels/slide189.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76.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8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80.wmf"/></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5" Type="http://schemas.openxmlformats.org/officeDocument/2006/relationships/image" Target="../media/image84.png"/><Relationship Id="rId4" Type="http://schemas.openxmlformats.org/officeDocument/2006/relationships/image" Target="../media/image83.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hyperlink" Target="ch06_exp_of_668.ppt" TargetMode="Externa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hyperlink" Target="ch06_exp_of_min_cover.ppt" TargetMode="External"/><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slide" Target="slide230.xml"/><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slide" Target="slide259.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slide" Target="slide26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7.wmf"/></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slide" Target="slide27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8.wmf"/><Relationship Id="rId5" Type="http://schemas.openxmlformats.org/officeDocument/2006/relationships/oleObject" Target="../embeddings/oleObject13.bin"/><Relationship Id="rId4" Type="http://schemas.openxmlformats.org/officeDocument/2006/relationships/image" Target="../media/image9.png"/></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0.bin"/><Relationship Id="rId18" Type="http://schemas.openxmlformats.org/officeDocument/2006/relationships/image" Target="../media/image30.wmf"/><Relationship Id="rId26" Type="http://schemas.openxmlformats.org/officeDocument/2006/relationships/image" Target="../media/image34.wmf"/><Relationship Id="rId3" Type="http://schemas.openxmlformats.org/officeDocument/2006/relationships/oleObject" Target="../embeddings/oleObject15.bin"/><Relationship Id="rId21" Type="http://schemas.openxmlformats.org/officeDocument/2006/relationships/oleObject" Target="../embeddings/oleObject24.bin"/><Relationship Id="rId7" Type="http://schemas.openxmlformats.org/officeDocument/2006/relationships/oleObject" Target="../embeddings/oleObject17.bin"/><Relationship Id="rId12" Type="http://schemas.openxmlformats.org/officeDocument/2006/relationships/image" Target="../media/image27.wmf"/><Relationship Id="rId17" Type="http://schemas.openxmlformats.org/officeDocument/2006/relationships/oleObject" Target="../embeddings/oleObject22.bin"/><Relationship Id="rId25" Type="http://schemas.openxmlformats.org/officeDocument/2006/relationships/oleObject" Target="../embeddings/oleObject26.bin"/><Relationship Id="rId2" Type="http://schemas.openxmlformats.org/officeDocument/2006/relationships/slideLayout" Target="../slideLayouts/slideLayout2.xml"/><Relationship Id="rId16" Type="http://schemas.openxmlformats.org/officeDocument/2006/relationships/image" Target="../media/image29.wmf"/><Relationship Id="rId20" Type="http://schemas.openxmlformats.org/officeDocument/2006/relationships/image" Target="../media/image31.wmf"/><Relationship Id="rId1" Type="http://schemas.openxmlformats.org/officeDocument/2006/relationships/vmlDrawing" Target="../drawings/vmlDrawing13.vml"/><Relationship Id="rId6" Type="http://schemas.openxmlformats.org/officeDocument/2006/relationships/image" Target="../media/image24.wmf"/><Relationship Id="rId11" Type="http://schemas.openxmlformats.org/officeDocument/2006/relationships/oleObject" Target="../embeddings/oleObject19.bin"/><Relationship Id="rId24" Type="http://schemas.openxmlformats.org/officeDocument/2006/relationships/image" Target="../media/image33.wmf"/><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oleObject" Target="../embeddings/oleObject25.bin"/><Relationship Id="rId10" Type="http://schemas.openxmlformats.org/officeDocument/2006/relationships/image" Target="../media/image26.wmf"/><Relationship Id="rId19" Type="http://schemas.openxmlformats.org/officeDocument/2006/relationships/oleObject" Target="../embeddings/oleObject23.bin"/><Relationship Id="rId4" Type="http://schemas.openxmlformats.org/officeDocument/2006/relationships/image" Target="../media/image23.emf"/><Relationship Id="rId9" Type="http://schemas.openxmlformats.org/officeDocument/2006/relationships/oleObject" Target="../embeddings/oleObject18.bin"/><Relationship Id="rId14" Type="http://schemas.openxmlformats.org/officeDocument/2006/relationships/image" Target="../media/image28.wmf"/><Relationship Id="rId22" Type="http://schemas.openxmlformats.org/officeDocument/2006/relationships/image" Target="../media/image3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44.wmf"/><Relationship Id="rId4" Type="http://schemas.openxmlformats.org/officeDocument/2006/relationships/oleObject" Target="../embeddings/oleObject27.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5.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 Target="slide101.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slide" Target="slide116.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 Target="slide12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p:cNvSpPr>
          <p:nvPr>
            <p:ph type="ctrTitle"/>
          </p:nvPr>
        </p:nvSpPr>
        <p:spPr>
          <a:xfrm>
            <a:off x="381000" y="762000"/>
            <a:ext cx="8382000" cy="4787900"/>
          </a:xfrm>
        </p:spPr>
        <p:txBody>
          <a:bodyPr wrap="square" anchor="ctr"/>
          <a:lstStyle>
            <a:lvl1pPr lvl="0">
              <a:defRPr/>
            </a:lvl1pPr>
          </a:lstStyle>
          <a:p>
            <a:pPr lvl="0" eaLnBrk="1" hangingPunct="1">
              <a:lnSpc>
                <a:spcPct val="150000"/>
              </a:lnSpc>
            </a:pPr>
            <a:r>
              <a:rPr lang="en-US" altLang="x-none" sz="4400" dirty="0">
                <a:solidFill>
                  <a:schemeClr val="accent2"/>
                </a:solidFill>
                <a:latin typeface="Arial" panose="020B0604020202020204" pitchFamily="34" charset="0"/>
                <a:ea typeface="宋体" panose="02010600030101010101" pitchFamily="2" charset="-122"/>
              </a:rPr>
              <a:t>Chapter 6</a:t>
            </a:r>
            <a:br>
              <a:rPr lang="en-US" altLang="x-none" sz="4400" dirty="0">
                <a:solidFill>
                  <a:schemeClr val="accent2"/>
                </a:solidFill>
                <a:latin typeface="Arial" panose="020B0604020202020204" pitchFamily="34" charset="0"/>
                <a:ea typeface="宋体" panose="02010600030101010101" pitchFamily="2" charset="-122"/>
              </a:rPr>
            </a:br>
            <a:r>
              <a:rPr lang="en-US" altLang="x-none" sz="4400" dirty="0">
                <a:solidFill>
                  <a:schemeClr val="accent2"/>
                </a:solidFill>
                <a:latin typeface="Arial" panose="020B0604020202020204" pitchFamily="34" charset="0"/>
                <a:ea typeface="宋体" panose="02010600030101010101" pitchFamily="2" charset="-122"/>
              </a:rPr>
              <a:t> </a:t>
            </a:r>
            <a:r>
              <a:rPr lang="en-US" altLang="x-none" sz="4400" dirty="0">
                <a:solidFill>
                  <a:srgbClr val="FF0066"/>
                </a:solidFill>
                <a:ea typeface="宋体" panose="02010600030101010101" pitchFamily="2" charset="-122"/>
              </a:rPr>
              <a:t>Database Design</a:t>
            </a:r>
            <a:br>
              <a:rPr lang="en-US" altLang="x-none" sz="4400" dirty="0">
                <a:solidFill>
                  <a:srgbClr val="FF0066"/>
                </a:solidFill>
                <a:ea typeface="宋体" panose="02010600030101010101" pitchFamily="2" charset="-122"/>
              </a:rPr>
            </a:br>
            <a:br>
              <a:rPr lang="en-US" altLang="x-none" sz="4400" dirty="0">
                <a:solidFill>
                  <a:srgbClr val="FF0066"/>
                </a:solidFill>
                <a:ea typeface="宋体" panose="02010600030101010101" pitchFamily="2" charset="-122"/>
              </a:rPr>
            </a:br>
            <a:r>
              <a:rPr lang="en-US" altLang="x-none" sz="4400" dirty="0">
                <a:solidFill>
                  <a:schemeClr val="accent6"/>
                </a:solidFill>
                <a:ea typeface="宋体" panose="02010600030101010101" pitchFamily="2" charset="-122"/>
              </a:rPr>
              <a:t>(Part </a:t>
            </a:r>
            <a:r>
              <a:rPr lang="en-US" altLang="x-none" sz="4400" dirty="0">
                <a:solidFill>
                  <a:schemeClr val="accent6"/>
                </a:solidFill>
                <a:latin typeface="微软雅黑" panose="020B0503020204020204" charset="-122"/>
                <a:ea typeface="微软雅黑" panose="020B0503020204020204" charset="-122"/>
              </a:rPr>
              <a:t>Ⅰ</a:t>
            </a:r>
            <a:r>
              <a:rPr lang="en-US" altLang="x-none" sz="4400" dirty="0">
                <a:solidFill>
                  <a:schemeClr val="accent6"/>
                </a:solidFill>
                <a:ea typeface="宋体" panose="02010600030101010101" pitchFamily="2" charset="-122"/>
              </a:rPr>
              <a:t>)</a:t>
            </a:r>
            <a:endParaRPr lang="en-US" altLang="x-none" sz="4400" dirty="0">
              <a:solidFill>
                <a:schemeClr val="accent6"/>
              </a:soli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229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1229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10</a:t>
            </a:fld>
            <a:endParaRPr lang="zh-CN" altLang="en-US" sz="1200" b="1" i="1" dirty="0">
              <a:latin typeface="Times New Roman" panose="02020603050405020304" pitchFamily="2" charset="0"/>
              <a:ea typeface="宋体" panose="02010600030101010101" pitchFamily="2" charset="-122"/>
            </a:endParaRPr>
          </a:p>
        </p:txBody>
      </p:sp>
      <p:graphicFrame>
        <p:nvGraphicFramePr>
          <p:cNvPr id="12292" name="Object 5"/>
          <p:cNvGraphicFramePr>
            <a:graphicFrameLocks noChangeAspect="1"/>
          </p:cNvGraphicFramePr>
          <p:nvPr/>
        </p:nvGraphicFramePr>
        <p:xfrm>
          <a:off x="0" y="1348740"/>
          <a:ext cx="9144000" cy="4648200"/>
        </p:xfrm>
        <a:graphic>
          <a:graphicData uri="http://schemas.openxmlformats.org/presentationml/2006/ole">
            <mc:AlternateContent xmlns:mc="http://schemas.openxmlformats.org/markup-compatibility/2006">
              <mc:Choice xmlns:v="urn:schemas-microsoft-com:vml" Requires="v">
                <p:oleObj spid="_x0000_s6148" r:id="rId3" imgW="3197225" imgH="1877060" progId="Word.Picture.8">
                  <p:embed/>
                </p:oleObj>
              </mc:Choice>
              <mc:Fallback>
                <p:oleObj r:id="rId3" imgW="3197225" imgH="1877060" progId="Word.Picture.8">
                  <p:embed/>
                  <p:pic>
                    <p:nvPicPr>
                      <p:cNvPr id="0" name="图片 3078"/>
                      <p:cNvPicPr/>
                      <p:nvPr/>
                    </p:nvPicPr>
                    <p:blipFill>
                      <a:blip r:embed="rId4"/>
                      <a:stretch>
                        <a:fillRect/>
                      </a:stretch>
                    </p:blipFill>
                    <p:spPr>
                      <a:xfrm>
                        <a:off x="0" y="1348740"/>
                        <a:ext cx="9144000" cy="4648200"/>
                      </a:xfrm>
                      <a:prstGeom prst="rect">
                        <a:avLst/>
                      </a:prstGeom>
                      <a:solidFill>
                        <a:schemeClr val="bg1"/>
                      </a:solidFill>
                      <a:ln w="38100">
                        <a:noFill/>
                        <a:miter/>
                      </a:ln>
                    </p:spPr>
                  </p:pic>
                </p:oleObj>
              </mc:Fallback>
            </mc:AlternateContent>
          </a:graphicData>
        </a:graphic>
      </p:graphicFrame>
      <p:sp>
        <p:nvSpPr>
          <p:cNvPr id="12294" name="Rectangle 4"/>
          <p:cNvSpPr>
            <a:spLocks noGrp="1"/>
          </p:cNvSpPr>
          <p:nvPr>
            <p:ph type="body"/>
          </p:nvPr>
        </p:nvSpPr>
        <p:spPr>
          <a:xfrm>
            <a:off x="457200" y="-22860"/>
            <a:ext cx="8229600" cy="5638800"/>
          </a:xfrm>
        </p:spPr>
        <p:txBody>
          <a:bodyPr wrap="square" anchor="t"/>
          <a:lstStyle/>
          <a:p>
            <a:pPr marL="457200" lvl="0" indent="-457200" eaLnBrk="1" hangingPunct="1">
              <a:lnSpc>
                <a:spcPct val="120000"/>
              </a:lnSpc>
              <a:buAutoNum type="arabicParenR" startAt="3"/>
            </a:pPr>
            <a:r>
              <a:rPr lang="en-US" altLang="x-none" dirty="0">
                <a:ea typeface="宋体" panose="02010600030101010101" pitchFamily="2" charset="-122"/>
              </a:rPr>
              <a:t>abnormity of delete（</a:t>
            </a:r>
            <a:r>
              <a:rPr lang="zh-CN" altLang="en-US" dirty="0">
                <a:ea typeface="宋体" panose="02010600030101010101" pitchFamily="2" charset="-122"/>
              </a:rPr>
              <a:t>删除异常）</a:t>
            </a:r>
          </a:p>
          <a:p>
            <a:pPr marL="914400" lvl="1" indent="-457200" eaLnBrk="1" hangingPunct="1">
              <a:lnSpc>
                <a:spcPct val="120000"/>
              </a:lnSpc>
            </a:pPr>
            <a:r>
              <a:rPr lang="en-US" altLang="x-none" dirty="0">
                <a:ea typeface="宋体" panose="02010600030101010101" pitchFamily="2" charset="-122"/>
              </a:rPr>
              <a:t>might lose some informations</a:t>
            </a:r>
          </a:p>
        </p:txBody>
      </p:sp>
      <p:sp>
        <p:nvSpPr>
          <p:cNvPr id="2" name="文本框 1"/>
          <p:cNvSpPr txBox="1"/>
          <p:nvPr/>
        </p:nvSpPr>
        <p:spPr>
          <a:xfrm>
            <a:off x="76200" y="6295390"/>
            <a:ext cx="8919845" cy="545465"/>
          </a:xfrm>
          <a:prstGeom prst="rect">
            <a:avLst/>
          </a:prstGeom>
          <a:solidFill>
            <a:schemeClr val="bg1"/>
          </a:solidFill>
        </p:spPr>
        <p:txBody>
          <a:bodyPr wrap="square" tIns="71755" bIns="107950" rtlCol="0">
            <a:spAutoFit/>
          </a:bodyPr>
          <a:lstStyle/>
          <a:p>
            <a:r>
              <a:rPr lang="zh-CN" altLang="zh-CN" b="1">
                <a:solidFill>
                  <a:srgbClr val="0000CC"/>
                </a:solidFill>
                <a:ea typeface="宋体" panose="02010600030101010101" pitchFamily="2" charset="-122"/>
              </a:rPr>
              <a:t>执行元组删除操作，可能连带删除掉一些本不该被删除的信息！</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8192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8192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100</a:t>
            </a:fld>
            <a:endParaRPr lang="zh-CN" altLang="en-US" sz="1200" b="1" i="1" dirty="0">
              <a:latin typeface="Times New Roman" panose="02020603050405020304" pitchFamily="2" charset="0"/>
              <a:ea typeface="宋体" panose="02010600030101010101" pitchFamily="2" charset="-122"/>
            </a:endParaRPr>
          </a:p>
        </p:txBody>
      </p:sp>
      <p:sp>
        <p:nvSpPr>
          <p:cNvPr id="8192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6.4  </a:t>
            </a:r>
            <a:r>
              <a:rPr lang="en-US" altLang="x-none" dirty="0">
                <a:ea typeface="宋体" panose="02010600030101010101" pitchFamily="2" charset="-122"/>
              </a:rPr>
              <a:t>Case Study</a:t>
            </a:r>
            <a:r>
              <a:rPr lang="zh-CN" altLang="en-US" dirty="0">
                <a:latin typeface="宋体" panose="02010600030101010101" pitchFamily="2" charset="-122"/>
                <a:ea typeface="宋体" panose="02010600030101010101" pitchFamily="2" charset="-122"/>
              </a:rPr>
              <a:t>（</a:t>
            </a:r>
            <a:r>
              <a:rPr lang="zh-CN" altLang="en-US" dirty="0">
                <a:ea typeface="宋体" panose="02010600030101010101" pitchFamily="2" charset="-122"/>
                <a:sym typeface="Arial" panose="020B0604020202020204" pitchFamily="34" charset="0"/>
              </a:rPr>
              <a:t>例6.4.4</a:t>
            </a:r>
            <a:r>
              <a:rPr lang="zh-CN" altLang="en-US" dirty="0">
                <a:latin typeface="宋体" panose="02010600030101010101" pitchFamily="2" charset="-122"/>
                <a:ea typeface="宋体" panose="02010600030101010101" pitchFamily="2" charset="-122"/>
              </a:rPr>
              <a:t>）</a:t>
            </a:r>
          </a:p>
        </p:txBody>
      </p:sp>
      <p:sp>
        <p:nvSpPr>
          <p:cNvPr id="81925" name="Rectangle 3"/>
          <p:cNvSpPr>
            <a:spLocks noGrp="1"/>
          </p:cNvSpPr>
          <p:nvPr>
            <p:ph type="body"/>
          </p:nvPr>
        </p:nvSpPr>
        <p:spPr>
          <a:xfrm>
            <a:off x="241300" y="695325"/>
            <a:ext cx="8686800" cy="5902325"/>
          </a:xfrm>
        </p:spPr>
        <p:txBody>
          <a:bodyPr wrap="square" anchor="t"/>
          <a:lstStyle/>
          <a:p>
            <a:pPr marL="1905" lvl="0" indent="371475" eaLnBrk="1" hangingPunct="1"/>
            <a:r>
              <a:rPr lang="zh-CN" altLang="en-US" sz="3000" dirty="0">
                <a:solidFill>
                  <a:srgbClr val="0000CC"/>
                </a:solidFill>
                <a:ea typeface="宋体" panose="02010600030101010101" pitchFamily="2" charset="-122"/>
              </a:rPr>
              <a:t>有一个邮件管理数据库，其信息如下</a:t>
            </a:r>
            <a:r>
              <a:rPr lang="zh-CN" altLang="en-US" sz="3000" dirty="0">
                <a:solidFill>
                  <a:srgbClr val="0000CC"/>
                </a:solidFill>
                <a:latin typeface="宋体" panose="02010600030101010101" pitchFamily="2" charset="-122"/>
                <a:ea typeface="宋体" panose="02010600030101010101" pitchFamily="2" charset="-122"/>
              </a:rPr>
              <a:t>：</a:t>
            </a:r>
          </a:p>
          <a:p>
            <a:pPr marL="1905" lvl="0" indent="371475" eaLnBrk="1" hangingPunct="1"/>
            <a:endParaRPr lang="zh-CN" altLang="en-US" sz="1000" dirty="0">
              <a:solidFill>
                <a:srgbClr val="0000CC"/>
              </a:solidFill>
              <a:latin typeface="宋体" panose="02010600030101010101" pitchFamily="2" charset="-122"/>
              <a:ea typeface="宋体" panose="02010600030101010101" pitchFamily="2" charset="-122"/>
            </a:endParaRPr>
          </a:p>
          <a:p>
            <a:pPr marL="1905" lvl="2" indent="414020" eaLnBrk="1" hangingPunct="1"/>
            <a:r>
              <a:rPr lang="zh-CN" altLang="en-US" sz="3000" dirty="0">
                <a:solidFill>
                  <a:srgbClr val="0000CC"/>
                </a:solidFill>
                <a:ea typeface="宋体" panose="02010600030101010101" pitchFamily="2" charset="-122"/>
              </a:rPr>
              <a:t>联系人：用户名，</a:t>
            </a:r>
            <a:r>
              <a:rPr lang="en-US" altLang="x-none" sz="3000" dirty="0">
                <a:solidFill>
                  <a:srgbClr val="0000CC"/>
                </a:solidFill>
                <a:ea typeface="宋体" panose="02010600030101010101" pitchFamily="2" charset="-122"/>
              </a:rPr>
              <a:t>email</a:t>
            </a:r>
            <a:r>
              <a:rPr lang="zh-CN" altLang="en-US" sz="3000" dirty="0">
                <a:solidFill>
                  <a:srgbClr val="0000CC"/>
                </a:solidFill>
                <a:ea typeface="宋体" panose="02010600030101010101" pitchFamily="2" charset="-122"/>
              </a:rPr>
              <a:t> (关键字)，电话，联系地址</a:t>
            </a:r>
          </a:p>
          <a:p>
            <a:pPr marL="1905" lvl="2" indent="414020" eaLnBrk="1" hangingPunct="1"/>
            <a:r>
              <a:rPr lang="zh-CN" altLang="en-US" sz="3000" dirty="0">
                <a:solidFill>
                  <a:srgbClr val="0000CC"/>
                </a:solidFill>
                <a:ea typeface="宋体" panose="02010600030101010101" pitchFamily="2" charset="-122"/>
              </a:rPr>
              <a:t>邮件：邮件</a:t>
            </a:r>
            <a:r>
              <a:rPr lang="en-US" altLang="x-none" sz="3000" dirty="0">
                <a:solidFill>
                  <a:srgbClr val="0000CC"/>
                </a:solidFill>
                <a:ea typeface="宋体" panose="02010600030101010101" pitchFamily="2" charset="-122"/>
              </a:rPr>
              <a:t>ID</a:t>
            </a:r>
            <a:r>
              <a:rPr lang="zh-CN" altLang="en-US" sz="3000" dirty="0">
                <a:solidFill>
                  <a:srgbClr val="0000CC"/>
                </a:solidFill>
                <a:ea typeface="宋体" panose="02010600030101010101" pitchFamily="2" charset="-122"/>
              </a:rPr>
              <a:t>，邮件标题，邮件内容，收信人集合，抄送人集合</a:t>
            </a:r>
          </a:p>
          <a:p>
            <a:pPr marL="1905" lvl="2" indent="414020" eaLnBrk="1" hangingPunct="1"/>
            <a:r>
              <a:rPr lang="zh-CN" altLang="en-US" sz="3000" dirty="0">
                <a:solidFill>
                  <a:srgbClr val="0000CC"/>
                </a:solidFill>
                <a:ea typeface="宋体" panose="02010600030101010101" pitchFamily="2" charset="-122"/>
              </a:rPr>
              <a:t>邮件之间的回复关系</a:t>
            </a:r>
          </a:p>
          <a:p>
            <a:pPr lvl="1" indent="-285750" eaLnBrk="1" hangingPunct="1"/>
            <a:endParaRPr lang="en-US" altLang="x-none" sz="1000" dirty="0">
              <a:solidFill>
                <a:srgbClr val="0000CC"/>
              </a:solidFill>
              <a:latin typeface="宋体" panose="02010600030101010101" pitchFamily="2" charset="-122"/>
              <a:ea typeface="宋体" panose="02010600030101010101" pitchFamily="2" charset="-122"/>
            </a:endParaRPr>
          </a:p>
          <a:p>
            <a:pPr marL="1905" lvl="0" indent="371475" eaLnBrk="1" hangingPunct="1">
              <a:buNone/>
            </a:pPr>
            <a:r>
              <a:rPr lang="zh-CN" altLang="en-US" sz="3000" dirty="0">
                <a:solidFill>
                  <a:srgbClr val="0000CC"/>
                </a:solidFill>
                <a:latin typeface="宋体" panose="02010600030101010101" pitchFamily="2" charset="-122"/>
                <a:ea typeface="宋体" panose="02010600030101010101" pitchFamily="2" charset="-122"/>
              </a:rPr>
              <a:t>请用</a:t>
            </a:r>
            <a:r>
              <a:rPr lang="en-US" altLang="x-none" sz="3000" dirty="0">
                <a:solidFill>
                  <a:srgbClr val="0000CC"/>
                </a:solidFill>
                <a:latin typeface="宋体" panose="02010600030101010101" pitchFamily="2" charset="-122"/>
                <a:ea typeface="宋体" panose="02010600030101010101" pitchFamily="2" charset="-122"/>
              </a:rPr>
              <a:t>E-R</a:t>
            </a:r>
            <a:r>
              <a:rPr lang="zh-CN" altLang="en-US" sz="3000" dirty="0">
                <a:solidFill>
                  <a:srgbClr val="0000CC"/>
                </a:solidFill>
                <a:latin typeface="宋体" panose="02010600030101010101" pitchFamily="2" charset="-122"/>
                <a:ea typeface="宋体" panose="02010600030101010101" pitchFamily="2" charset="-122"/>
              </a:rPr>
              <a:t>模型表示该数据库系统的概念模型，并将其转换成等价的关系模式。</a:t>
            </a:r>
          </a:p>
        </p:txBody>
      </p:sp>
      <p:sp>
        <p:nvSpPr>
          <p:cNvPr id="81926" name="动作按钮: 前进或下一项 81926">
            <a:hlinkClick r:id="rId2" action="ppaction://hlinksldjump"/>
          </p:cNvPr>
          <p:cNvSpPr/>
          <p:nvPr/>
        </p:nvSpPr>
        <p:spPr>
          <a:xfrm>
            <a:off x="8016875" y="6196013"/>
            <a:ext cx="1035050" cy="373062"/>
          </a:xfrm>
          <a:prstGeom prst="actionButtonForwardNext">
            <a:avLst/>
          </a:prstGeom>
          <a:solidFill>
            <a:srgbClr val="CCFFFF"/>
          </a:solidFill>
          <a:ln w="9525">
            <a:noFill/>
          </a:ln>
        </p:spPr>
        <p:txBody>
          <a:bodyPr wrap="none" anchor="ctr">
            <a:spAutoFit/>
          </a:bodyPr>
          <a:lstStyle/>
          <a:p>
            <a:pPr lvl="0" algn="ctr"/>
            <a:r>
              <a:rPr lang="zh-CN" altLang="en-US" sz="1600" b="1" dirty="0">
                <a:solidFill>
                  <a:srgbClr val="FF0000"/>
                </a:solidFill>
                <a:latin typeface="Times New Roman" panose="02020603050405020304" pitchFamily="2" charset="0"/>
                <a:ea typeface="宋体" panose="02010600030101010101" pitchFamily="2" charset="-122"/>
              </a:rPr>
              <a:t>模型设计</a:t>
            </a:r>
            <a:endParaRPr lang="zh-CN" altLang="en-US" sz="1600" b="1" dirty="0">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3073"/>
          <p:cNvSpPr>
            <a:spLocks noGrp="1"/>
          </p:cNvSpPr>
          <p:nvPr>
            <p:ph type="ctrTitle"/>
          </p:nvPr>
        </p:nvSpPr>
        <p:spPr>
          <a:xfrm>
            <a:off x="685800" y="623888"/>
            <a:ext cx="7772400" cy="1470025"/>
          </a:xfrm>
        </p:spPr>
        <p:txBody>
          <a:bodyPr anchor="ctr"/>
          <a:lstStyle/>
          <a:p>
            <a:pPr defTabSz="914400">
              <a:buNone/>
            </a:pPr>
            <a:r>
              <a:rPr lang="zh-CN" altLang="en-US" sz="3200" kern="1200" baseline="0" dirty="0">
                <a:latin typeface="+mj-lt"/>
                <a:ea typeface="宋体" panose="02010600030101010101" pitchFamily="2" charset="-122"/>
                <a:cs typeface="+mj-cs"/>
              </a:rPr>
              <a:t>6.4 Case Study</a:t>
            </a:r>
            <a:endParaRPr lang="zh-CN" altLang="en-US" sz="3200" kern="1200" baseline="0" dirty="0">
              <a:latin typeface="+mj-lt"/>
              <a:ea typeface="+mj-ea"/>
              <a:cs typeface="+mj-cs"/>
            </a:endParaRPr>
          </a:p>
        </p:txBody>
      </p:sp>
      <p:sp>
        <p:nvSpPr>
          <p:cNvPr id="3074" name="副标题 3074"/>
          <p:cNvSpPr>
            <a:spLocks noGrp="1"/>
          </p:cNvSpPr>
          <p:nvPr>
            <p:ph type="subTitle" idx="1"/>
          </p:nvPr>
        </p:nvSpPr>
        <p:spPr>
          <a:xfrm>
            <a:off x="1371600" y="3743325"/>
            <a:ext cx="6400800" cy="1752600"/>
          </a:xfrm>
        </p:spPr>
        <p:txBody>
          <a:bodyPr anchor="t"/>
          <a:lstStyle/>
          <a:p>
            <a:pPr defTabSz="914400"/>
            <a:r>
              <a:rPr lang="zh-CN" altLang="en-US" sz="2800" kern="1200" baseline="0" dirty="0">
                <a:latin typeface="+mn-lt"/>
                <a:ea typeface="宋体" panose="02010600030101010101" pitchFamily="2" charset="-122"/>
                <a:cs typeface="+mn-cs"/>
              </a:rPr>
              <a:t>6.4.1  图书借阅管理</a:t>
            </a:r>
            <a:endParaRPr lang="zh-CN" altLang="en-US" sz="2800" kern="1200" baseline="0" dirty="0">
              <a:latin typeface="+mn-lt"/>
              <a:ea typeface="+mn-ea"/>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日期占位符 3"/>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098" name="页脚占位符 4"/>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4099" name="灯片编号占位符 5"/>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102</a:t>
            </a:fld>
            <a:endParaRPr lang="zh-CN" altLang="en-US" sz="1200" b="1" i="1" dirty="0">
              <a:latin typeface="Times New Roman" panose="02020603050405020304" pitchFamily="2" charset="0"/>
              <a:ea typeface="宋体" panose="02010600030101010101" pitchFamily="2" charset="-122"/>
            </a:endParaRPr>
          </a:p>
        </p:txBody>
      </p:sp>
      <p:sp>
        <p:nvSpPr>
          <p:cNvPr id="4100" name="Rectangle 3"/>
          <p:cNvSpPr>
            <a:spLocks noGrp="1"/>
          </p:cNvSpPr>
          <p:nvPr>
            <p:ph type="body"/>
          </p:nvPr>
        </p:nvSpPr>
        <p:spPr>
          <a:xfrm>
            <a:off x="179388" y="47625"/>
            <a:ext cx="8686800" cy="6165850"/>
          </a:xfrm>
          <a:solidFill>
            <a:schemeClr val="bg1"/>
          </a:solidFill>
        </p:spPr>
        <p:txBody>
          <a:bodyPr wrap="square" lIns="90170" tIns="46990" rIns="90170" bIns="46990" anchor="t"/>
          <a:lstStyle/>
          <a:p>
            <a:pPr marL="101600" indent="596900" eaLnBrk="1" hangingPunct="1">
              <a:buNone/>
            </a:pPr>
            <a:r>
              <a:rPr lang="zh-CN" altLang="en-US" sz="3200" dirty="0">
                <a:solidFill>
                  <a:schemeClr val="accent2"/>
                </a:solidFill>
                <a:latin typeface="宋体" panose="02010600030101010101" pitchFamily="2" charset="-122"/>
                <a:ea typeface="宋体" panose="02010600030101010101" pitchFamily="2" charset="-122"/>
              </a:rPr>
              <a:t>设有一个图书借阅管理数据库，已知：</a:t>
            </a:r>
            <a:r>
              <a:rPr lang="zh-CN" altLang="en-US" sz="3200" u="sng" dirty="0">
                <a:latin typeface="宋体" panose="02010600030101010101" pitchFamily="2" charset="-122"/>
                <a:ea typeface="宋体" panose="02010600030101010101" pitchFamily="2" charset="-122"/>
              </a:rPr>
              <a:t>图书</a:t>
            </a:r>
            <a:r>
              <a:rPr lang="zh-CN" altLang="en-US" sz="3200" u="sng" dirty="0">
                <a:solidFill>
                  <a:schemeClr val="accent2"/>
                </a:solidFill>
                <a:latin typeface="宋体" panose="02010600030101010101" pitchFamily="2" charset="-122"/>
                <a:ea typeface="宋体" panose="02010600030101010101" pitchFamily="2" charset="-122"/>
              </a:rPr>
              <a:t>的属性有</a:t>
            </a:r>
            <a:r>
              <a:rPr lang="zh-CN" altLang="en-US" sz="3200" u="sng" dirty="0">
                <a:latin typeface="宋体" panose="02010600030101010101" pitchFamily="2" charset="-122"/>
                <a:ea typeface="宋体" panose="02010600030101010101" pitchFamily="2" charset="-122"/>
              </a:rPr>
              <a:t>书号</a:t>
            </a:r>
            <a:r>
              <a:rPr lang="zh-CN" altLang="en-US" sz="3200" u="sng" dirty="0">
                <a:solidFill>
                  <a:schemeClr val="accent2"/>
                </a:solidFill>
                <a:latin typeface="宋体" panose="02010600030101010101" pitchFamily="2" charset="-122"/>
                <a:ea typeface="宋体" panose="02010600030101010101" pitchFamily="2" charset="-122"/>
              </a:rPr>
              <a:t>（具有唯一性）、</a:t>
            </a:r>
            <a:r>
              <a:rPr lang="zh-CN" altLang="en-US" sz="3200" u="sng" dirty="0">
                <a:latin typeface="宋体" panose="02010600030101010101" pitchFamily="2" charset="-122"/>
                <a:ea typeface="宋体" panose="02010600030101010101" pitchFamily="2" charset="-122"/>
              </a:rPr>
              <a:t>书名</a:t>
            </a:r>
            <a:r>
              <a:rPr lang="zh-CN" altLang="en-US" sz="3200" dirty="0">
                <a:solidFill>
                  <a:schemeClr val="accent2"/>
                </a:solidFill>
                <a:latin typeface="宋体" panose="02010600030101010101" pitchFamily="2" charset="-122"/>
                <a:ea typeface="宋体" panose="02010600030101010101" pitchFamily="2" charset="-122"/>
              </a:rPr>
              <a:t>；</a:t>
            </a:r>
            <a:r>
              <a:rPr lang="zh-CN" altLang="en-US" sz="3200" u="sng" dirty="0">
                <a:latin typeface="宋体" panose="02010600030101010101" pitchFamily="2" charset="-122"/>
                <a:ea typeface="宋体" panose="02010600030101010101" pitchFamily="2" charset="-122"/>
              </a:rPr>
              <a:t>读者</a:t>
            </a:r>
            <a:r>
              <a:rPr lang="zh-CN" altLang="en-US" sz="3200" u="sng" dirty="0">
                <a:solidFill>
                  <a:schemeClr val="accent2"/>
                </a:solidFill>
                <a:latin typeface="宋体" panose="02010600030101010101" pitchFamily="2" charset="-122"/>
                <a:ea typeface="宋体" panose="02010600030101010101" pitchFamily="2" charset="-122"/>
              </a:rPr>
              <a:t>的属性有</a:t>
            </a:r>
            <a:r>
              <a:rPr lang="zh-CN" altLang="en-US" sz="3200" u="sng" dirty="0">
                <a:latin typeface="宋体" panose="02010600030101010101" pitchFamily="2" charset="-122"/>
                <a:ea typeface="宋体" panose="02010600030101010101" pitchFamily="2" charset="-122"/>
              </a:rPr>
              <a:t>借书证号</a:t>
            </a:r>
            <a:r>
              <a:rPr lang="zh-CN" altLang="en-US" sz="3200" u="sng" dirty="0">
                <a:solidFill>
                  <a:schemeClr val="accent2"/>
                </a:solidFill>
                <a:latin typeface="宋体" panose="02010600030101010101" pitchFamily="2" charset="-122"/>
                <a:ea typeface="宋体" panose="02010600030101010101" pitchFamily="2" charset="-122"/>
              </a:rPr>
              <a:t>（具有唯一性，每个读者只能有一个借书证号）、</a:t>
            </a:r>
            <a:r>
              <a:rPr lang="zh-CN" altLang="en-US" sz="3200" u="sng" dirty="0">
                <a:latin typeface="宋体" panose="02010600030101010101" pitchFamily="2" charset="-122"/>
                <a:ea typeface="宋体" panose="02010600030101010101" pitchFamily="2" charset="-122"/>
              </a:rPr>
              <a:t>姓名</a:t>
            </a:r>
            <a:r>
              <a:rPr lang="zh-CN" altLang="en-US" sz="3200" u="sng" dirty="0">
                <a:solidFill>
                  <a:schemeClr val="accent2"/>
                </a:solidFill>
                <a:latin typeface="宋体" panose="02010600030101010101" pitchFamily="2" charset="-122"/>
                <a:ea typeface="宋体" panose="02010600030101010101" pitchFamily="2" charset="-122"/>
              </a:rPr>
              <a:t>、</a:t>
            </a:r>
            <a:r>
              <a:rPr lang="zh-CN" altLang="en-US" sz="3200" u="sng" dirty="0">
                <a:latin typeface="宋体" panose="02010600030101010101" pitchFamily="2" charset="-122"/>
                <a:ea typeface="宋体" panose="02010600030101010101" pitchFamily="2" charset="-122"/>
              </a:rPr>
              <a:t>身份证号</a:t>
            </a:r>
            <a:r>
              <a:rPr lang="zh-CN" altLang="en-US" sz="3200" u="sng" dirty="0">
                <a:solidFill>
                  <a:schemeClr val="accent2"/>
                </a:solidFill>
                <a:latin typeface="宋体" panose="02010600030101010101" pitchFamily="2" charset="-122"/>
                <a:ea typeface="宋体" panose="02010600030101010101" pitchFamily="2" charset="-122"/>
              </a:rPr>
              <a:t>、</a:t>
            </a:r>
            <a:r>
              <a:rPr lang="zh-CN" altLang="en-US" sz="3200" u="sng" dirty="0">
                <a:latin typeface="宋体" panose="02010600030101010101" pitchFamily="2" charset="-122"/>
                <a:ea typeface="宋体" panose="02010600030101010101" pitchFamily="2" charset="-122"/>
              </a:rPr>
              <a:t>住址</a:t>
            </a:r>
            <a:r>
              <a:rPr lang="zh-CN" altLang="en-US" sz="3200" u="sng" dirty="0">
                <a:solidFill>
                  <a:schemeClr val="accent2"/>
                </a:solidFill>
                <a:latin typeface="宋体" panose="02010600030101010101" pitchFamily="2" charset="-122"/>
                <a:ea typeface="宋体" panose="02010600030101010101" pitchFamily="2" charset="-122"/>
              </a:rPr>
              <a:t>、</a:t>
            </a:r>
            <a:r>
              <a:rPr lang="zh-CN" altLang="en-US" sz="3200" u="sng" dirty="0">
                <a:latin typeface="宋体" panose="02010600030101010101" pitchFamily="2" charset="-122"/>
                <a:ea typeface="宋体" panose="02010600030101010101" pitchFamily="2" charset="-122"/>
              </a:rPr>
              <a:t>电话</a:t>
            </a:r>
            <a:r>
              <a:rPr lang="zh-CN" altLang="en-US" sz="3200" dirty="0">
                <a:solidFill>
                  <a:schemeClr val="accent2"/>
                </a:solidFill>
                <a:latin typeface="宋体" panose="02010600030101010101" pitchFamily="2" charset="-122"/>
                <a:ea typeface="宋体" panose="02010600030101010101" pitchFamily="2" charset="-122"/>
              </a:rPr>
              <a:t>；</a:t>
            </a:r>
            <a:r>
              <a:rPr lang="zh-CN" altLang="en-US" sz="3200" u="sng" dirty="0">
                <a:latin typeface="宋体" panose="02010600030101010101" pitchFamily="2" charset="-122"/>
                <a:ea typeface="宋体" panose="02010600030101010101" pitchFamily="2" charset="-122"/>
              </a:rPr>
              <a:t>出版社</a:t>
            </a:r>
            <a:r>
              <a:rPr lang="zh-CN" altLang="en-US" sz="3200" u="sng" dirty="0">
                <a:solidFill>
                  <a:schemeClr val="accent2"/>
                </a:solidFill>
                <a:latin typeface="宋体" panose="02010600030101010101" pitchFamily="2" charset="-122"/>
                <a:ea typeface="宋体" panose="02010600030101010101" pitchFamily="2" charset="-122"/>
              </a:rPr>
              <a:t>的属性有</a:t>
            </a:r>
            <a:r>
              <a:rPr lang="zh-CN" altLang="en-US" sz="3200" u="sng" dirty="0">
                <a:latin typeface="宋体" panose="02010600030101010101" pitchFamily="2" charset="-122"/>
                <a:ea typeface="宋体" panose="02010600030101010101" pitchFamily="2" charset="-122"/>
              </a:rPr>
              <a:t>出版社名称</a:t>
            </a:r>
            <a:r>
              <a:rPr lang="zh-CN" altLang="en-US" sz="3200" u="sng" dirty="0">
                <a:solidFill>
                  <a:schemeClr val="accent2"/>
                </a:solidFill>
                <a:latin typeface="宋体" panose="02010600030101010101" pitchFamily="2" charset="-122"/>
                <a:ea typeface="宋体" panose="02010600030101010101" pitchFamily="2" charset="-122"/>
              </a:rPr>
              <a:t>（具有唯一性）、</a:t>
            </a:r>
            <a:r>
              <a:rPr lang="zh-CN" altLang="en-US" sz="3200" u="sng" dirty="0">
                <a:latin typeface="宋体" panose="02010600030101010101" pitchFamily="2" charset="-122"/>
                <a:ea typeface="宋体" panose="02010600030101010101" pitchFamily="2" charset="-122"/>
              </a:rPr>
              <a:t>地址</a:t>
            </a:r>
            <a:r>
              <a:rPr lang="zh-CN" altLang="en-US" sz="3200" u="sng" dirty="0">
                <a:solidFill>
                  <a:schemeClr val="accent2"/>
                </a:solidFill>
                <a:latin typeface="宋体" panose="02010600030101010101" pitchFamily="2" charset="-122"/>
                <a:ea typeface="宋体" panose="02010600030101010101" pitchFamily="2" charset="-122"/>
              </a:rPr>
              <a:t>、</a:t>
            </a:r>
            <a:r>
              <a:rPr lang="zh-CN" altLang="en-US" sz="3200" u="sng" dirty="0">
                <a:latin typeface="宋体" panose="02010600030101010101" pitchFamily="2" charset="-122"/>
                <a:ea typeface="宋体" panose="02010600030101010101" pitchFamily="2" charset="-122"/>
              </a:rPr>
              <a:t>联系电话</a:t>
            </a:r>
            <a:r>
              <a:rPr lang="zh-CN" altLang="en-US" sz="3200" dirty="0">
                <a:solidFill>
                  <a:schemeClr val="accent2"/>
                </a:solidFill>
                <a:latin typeface="宋体" panose="02010600030101010101" pitchFamily="2" charset="-122"/>
                <a:ea typeface="宋体" panose="02010600030101010101" pitchFamily="2" charset="-122"/>
              </a:rPr>
              <a:t>。</a:t>
            </a:r>
          </a:p>
          <a:p>
            <a:pPr marL="101600" indent="596900" eaLnBrk="1" hangingPunct="1">
              <a:buNone/>
            </a:pPr>
            <a:r>
              <a:rPr lang="zh-CN" altLang="en-US" sz="3200" dirty="0">
                <a:solidFill>
                  <a:schemeClr val="accent2"/>
                </a:solidFill>
                <a:latin typeface="宋体" panose="02010600030101010101" pitchFamily="2" charset="-122"/>
                <a:ea typeface="宋体" panose="02010600030101010101" pitchFamily="2" charset="-122"/>
              </a:rPr>
              <a:t>其中：</a:t>
            </a:r>
            <a:r>
              <a:rPr lang="zh-CN" altLang="en-US" sz="3200" u="sng" dirty="0">
                <a:solidFill>
                  <a:schemeClr val="accent2"/>
                </a:solidFill>
                <a:latin typeface="宋体" panose="02010600030101010101" pitchFamily="2" charset="-122"/>
                <a:ea typeface="宋体" panose="02010600030101010101" pitchFamily="2" charset="-122"/>
              </a:rPr>
              <a:t>每本图书只能由一个出版社出版发行</a:t>
            </a:r>
            <a:r>
              <a:rPr lang="zh-CN" altLang="en-US" sz="3200" dirty="0">
                <a:solidFill>
                  <a:schemeClr val="accent2"/>
                </a:solidFill>
                <a:latin typeface="宋体" panose="02010600030101010101" pitchFamily="2" charset="-122"/>
                <a:ea typeface="宋体" panose="02010600030101010101" pitchFamily="2" charset="-122"/>
              </a:rPr>
              <a:t>；</a:t>
            </a:r>
            <a:r>
              <a:rPr lang="zh-CN" altLang="en-US" sz="3200" u="sng" dirty="0">
                <a:solidFill>
                  <a:schemeClr val="accent2"/>
                </a:solidFill>
                <a:latin typeface="宋体" panose="02010600030101010101" pitchFamily="2" charset="-122"/>
                <a:ea typeface="宋体" panose="02010600030101010101" pitchFamily="2" charset="-122"/>
              </a:rPr>
              <a:t>每个读者可以同时借阅多本图书，也可以在不同时候借阅同一本图书</a:t>
            </a:r>
            <a:r>
              <a:rPr lang="zh-CN" altLang="en-US" sz="3200" dirty="0">
                <a:solidFill>
                  <a:schemeClr val="accent2"/>
                </a:solidFill>
                <a:latin typeface="宋体" panose="02010600030101010101" pitchFamily="2" charset="-122"/>
                <a:ea typeface="宋体" panose="02010600030101010101" pitchFamily="2" charset="-122"/>
              </a:rPr>
              <a:t>；</a:t>
            </a:r>
            <a:r>
              <a:rPr lang="zh-CN" altLang="en-US" sz="3200" u="sng" dirty="0">
                <a:solidFill>
                  <a:schemeClr val="accent2"/>
                </a:solidFill>
                <a:latin typeface="宋体" panose="02010600030101010101" pitchFamily="2" charset="-122"/>
                <a:ea typeface="宋体" panose="02010600030101010101" pitchFamily="2" charset="-122"/>
              </a:rPr>
              <a:t>系统需要记录每本图书被借阅的</a:t>
            </a:r>
            <a:r>
              <a:rPr lang="zh-CN" altLang="en-US" sz="3200" u="sng" dirty="0">
                <a:latin typeface="宋体" panose="02010600030101010101" pitchFamily="2" charset="-122"/>
                <a:ea typeface="宋体" panose="02010600030101010101" pitchFamily="2" charset="-122"/>
              </a:rPr>
              <a:t>借阅日期</a:t>
            </a:r>
            <a:r>
              <a:rPr lang="zh-CN" altLang="en-US" sz="3200" u="sng" dirty="0">
                <a:solidFill>
                  <a:schemeClr val="accent2"/>
                </a:solidFill>
                <a:latin typeface="宋体" panose="02010600030101010101" pitchFamily="2" charset="-122"/>
                <a:ea typeface="宋体" panose="02010600030101010101" pitchFamily="2" charset="-122"/>
              </a:rPr>
              <a:t>和</a:t>
            </a:r>
            <a:r>
              <a:rPr lang="zh-CN" altLang="en-US" sz="3200" u="sng" dirty="0">
                <a:latin typeface="宋体" panose="02010600030101010101" pitchFamily="2" charset="-122"/>
                <a:ea typeface="宋体" panose="02010600030101010101" pitchFamily="2" charset="-122"/>
              </a:rPr>
              <a:t>归还日期</a:t>
            </a:r>
            <a:r>
              <a:rPr lang="zh-CN" altLang="en-US" sz="3200" dirty="0">
                <a:solidFill>
                  <a:schemeClr val="accent2"/>
                </a:solidFill>
                <a:latin typeface="宋体" panose="02010600030101010101" pitchFamily="2" charset="-122"/>
                <a:ea typeface="宋体" panose="02010600030101010101" pitchFamily="2" charset="-122"/>
              </a:rPr>
              <a:t>。</a:t>
            </a:r>
          </a:p>
          <a:p>
            <a:pPr marL="101600" indent="596900" eaLnBrk="1" hangingPunct="1">
              <a:buNone/>
            </a:pPr>
            <a:r>
              <a:rPr lang="zh-CN" altLang="en-US" sz="3200" dirty="0">
                <a:solidFill>
                  <a:schemeClr val="accent2"/>
                </a:solidFill>
                <a:latin typeface="宋体" panose="02010600030101010101" pitchFamily="2" charset="-122"/>
                <a:ea typeface="宋体" panose="02010600030101010101" pitchFamily="2" charset="-122"/>
              </a:rPr>
              <a:t>请用</a:t>
            </a:r>
            <a:r>
              <a:rPr lang="en-US" altLang="x-none" sz="3200" dirty="0">
                <a:solidFill>
                  <a:schemeClr val="accent2"/>
                </a:solidFill>
                <a:latin typeface="宋体" panose="02010600030101010101" pitchFamily="2" charset="-122"/>
                <a:ea typeface="宋体" panose="02010600030101010101" pitchFamily="2" charset="-122"/>
              </a:rPr>
              <a:t>E-R</a:t>
            </a:r>
            <a:r>
              <a:rPr lang="zh-CN" altLang="en-US" sz="3200" dirty="0">
                <a:solidFill>
                  <a:schemeClr val="accent2"/>
                </a:solidFill>
                <a:latin typeface="宋体" panose="02010600030101010101" pitchFamily="2" charset="-122"/>
                <a:ea typeface="宋体" panose="02010600030101010101" pitchFamily="2" charset="-122"/>
              </a:rPr>
              <a:t>模型表示该数据库系统的概念模型，并将其转换成等价的关系模式。</a:t>
            </a:r>
            <a:endParaRPr lang="zh-CN" altLang="en-US" sz="3200" dirty="0">
              <a:solidFill>
                <a:schemeClr val="accent2"/>
              </a:solidFill>
              <a:ea typeface="宋体" panose="02010600030101010101" pitchFamily="2" charset="-122"/>
            </a:endParaRPr>
          </a:p>
        </p:txBody>
      </p:sp>
      <p:sp>
        <p:nvSpPr>
          <p:cNvPr id="4101" name="日期占位符 1"/>
          <p:cNvSpPr>
            <a:spLocks noGrp="1"/>
          </p:cNvSpPr>
          <p:nvPr>
            <p:ph type="dt" sz="half" idx="10"/>
          </p:nvPr>
        </p:nvSpPr>
        <p:spPr/>
        <p:txBody>
          <a:bodyPr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日期占位符 4"/>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5122" name="页脚占位符 5"/>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5123" name="灯片编号占位符 6"/>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103</a:t>
            </a:fld>
            <a:endParaRPr lang="zh-CN" altLang="en-US" sz="1200" b="1" i="1" dirty="0">
              <a:latin typeface="Times New Roman" panose="02020603050405020304" pitchFamily="2" charset="0"/>
              <a:ea typeface="宋体" panose="02010600030101010101" pitchFamily="2" charset="-122"/>
            </a:endParaRPr>
          </a:p>
        </p:txBody>
      </p:sp>
      <p:sp>
        <p:nvSpPr>
          <p:cNvPr id="5124" name="Rectangle 2"/>
          <p:cNvSpPr>
            <a:spLocks noGrp="1"/>
          </p:cNvSpPr>
          <p:nvPr>
            <p:ph type="title"/>
          </p:nvPr>
        </p:nvSpPr>
        <p:spPr/>
        <p:txBody>
          <a:bodyPr wrap="square" anchor="ctr"/>
          <a:lstStyle/>
          <a:p>
            <a:pPr eaLnBrk="1" hangingPunct="1"/>
            <a:r>
              <a:rPr lang="zh-CN" altLang="en-US" dirty="0">
                <a:ea typeface="宋体" panose="02010600030101010101" pitchFamily="2" charset="-122"/>
              </a:rPr>
              <a:t>6.4.1  Case Study one</a:t>
            </a:r>
            <a:endParaRPr lang="en-US" altLang="x-none" dirty="0">
              <a:ea typeface="宋体" panose="02010600030101010101" pitchFamily="2" charset="-122"/>
            </a:endParaRPr>
          </a:p>
        </p:txBody>
      </p:sp>
      <p:sp>
        <p:nvSpPr>
          <p:cNvPr id="5125" name="Rectangle 3"/>
          <p:cNvSpPr>
            <a:spLocks noGrp="1"/>
          </p:cNvSpPr>
          <p:nvPr>
            <p:ph type="body" sz="half"/>
          </p:nvPr>
        </p:nvSpPr>
        <p:spPr>
          <a:xfrm>
            <a:off x="34925" y="838200"/>
            <a:ext cx="9074150" cy="5638800"/>
          </a:xfrm>
        </p:spPr>
        <p:txBody>
          <a:bodyPr wrap="square" anchor="t"/>
          <a:lstStyle>
            <a:lvl1pPr lvl="0">
              <a:defRPr sz="2800"/>
            </a:lvl1pPr>
            <a:lvl2pPr lvl="1">
              <a:defRPr sz="2400"/>
            </a:lvl2pPr>
            <a:lvl3pPr lvl="2">
              <a:defRPr sz="2000"/>
            </a:lvl3pPr>
            <a:lvl4pPr lvl="3">
              <a:defRPr sz="1800"/>
            </a:lvl4pPr>
            <a:lvl5pPr lvl="4">
              <a:defRPr sz="1800"/>
            </a:lvl5pPr>
          </a:lstStyle>
          <a:p>
            <a:pPr lvl="0" indent="-342900" eaLnBrk="1" hangingPunct="1">
              <a:buNone/>
            </a:pPr>
            <a:r>
              <a:rPr lang="zh-CN" altLang="en-US" sz="2800" dirty="0">
                <a:latin typeface="宋体" panose="02010600030101010101" pitchFamily="2" charset="-122"/>
                <a:ea typeface="宋体" panose="02010600030101010101" pitchFamily="2" charset="-122"/>
              </a:rPr>
              <a:t>[例6.4.1]</a:t>
            </a:r>
            <a:r>
              <a:rPr lang="zh-CN" altLang="en-US" sz="2800" dirty="0">
                <a:solidFill>
                  <a:schemeClr val="accent2"/>
                </a:solidFill>
                <a:latin typeface="宋体" panose="02010600030101010101" pitchFamily="2" charset="-122"/>
                <a:ea typeface="宋体" panose="02010600030101010101" pitchFamily="2" charset="-122"/>
              </a:rPr>
              <a:t>设有一个图书借阅管理数据库，已知：</a:t>
            </a:r>
          </a:p>
          <a:p>
            <a:pPr lvl="1" indent="-285750" eaLnBrk="1" hangingPunct="1">
              <a:buSzPct val="80000"/>
              <a:buChar char="n"/>
            </a:pPr>
            <a:r>
              <a:rPr lang="zh-CN" altLang="en-US" sz="2800" dirty="0">
                <a:latin typeface="宋体" panose="02010600030101010101" pitchFamily="2" charset="-122"/>
                <a:ea typeface="宋体" panose="02010600030101010101" pitchFamily="2" charset="-122"/>
              </a:rPr>
              <a:t>图书的属性有书号（具有唯一性）、书名</a:t>
            </a:r>
          </a:p>
          <a:p>
            <a:pPr lvl="1" indent="-285750" eaLnBrk="1" hangingPunct="1">
              <a:buSzPct val="80000"/>
              <a:buChar char="n"/>
            </a:pPr>
            <a:r>
              <a:rPr lang="zh-CN" altLang="en-US" sz="2800" dirty="0">
                <a:latin typeface="宋体" panose="02010600030101010101" pitchFamily="2" charset="-122"/>
                <a:ea typeface="宋体" panose="02010600030101010101" pitchFamily="2" charset="-122"/>
              </a:rPr>
              <a:t>读者的属性有借书证号</a:t>
            </a:r>
            <a:r>
              <a:rPr lang="en-US" altLang="x-none"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具有唯一性，每个读者只能有一个借书证号</a:t>
            </a:r>
            <a:r>
              <a:rPr lang="en-US" altLang="x-none"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、姓名、身份证号、住址、电话</a:t>
            </a:r>
          </a:p>
          <a:p>
            <a:pPr lvl="1" indent="-285750" eaLnBrk="1" hangingPunct="1">
              <a:buSzPct val="80000"/>
              <a:buChar char="n"/>
            </a:pPr>
            <a:r>
              <a:rPr lang="zh-CN" altLang="en-US" sz="2800" dirty="0">
                <a:latin typeface="宋体" panose="02010600030101010101" pitchFamily="2" charset="-122"/>
                <a:ea typeface="宋体" panose="02010600030101010101" pitchFamily="2" charset="-122"/>
              </a:rPr>
              <a:t>出版社的属性有出版社名称（具有唯一性）、地址、联系电话。</a:t>
            </a:r>
          </a:p>
        </p:txBody>
      </p:sp>
      <p:sp>
        <p:nvSpPr>
          <p:cNvPr id="5127" name="Freeform 4"/>
          <p:cNvSpPr/>
          <p:nvPr/>
        </p:nvSpPr>
        <p:spPr>
          <a:xfrm>
            <a:off x="900113" y="1844675"/>
            <a:ext cx="6408737" cy="714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629" h="53">
                <a:moveTo>
                  <a:pt x="46" y="8"/>
                </a:moveTo>
                <a:cubicBezTo>
                  <a:pt x="23" y="8"/>
                  <a:pt x="0" y="8"/>
                  <a:pt x="91" y="8"/>
                </a:cubicBezTo>
                <a:cubicBezTo>
                  <a:pt x="182" y="8"/>
                  <a:pt x="424" y="8"/>
                  <a:pt x="590" y="8"/>
                </a:cubicBezTo>
                <a:cubicBezTo>
                  <a:pt x="756" y="8"/>
                  <a:pt x="961" y="1"/>
                  <a:pt x="1089" y="8"/>
                </a:cubicBezTo>
                <a:cubicBezTo>
                  <a:pt x="1217" y="15"/>
                  <a:pt x="1270" y="53"/>
                  <a:pt x="1361" y="53"/>
                </a:cubicBezTo>
                <a:cubicBezTo>
                  <a:pt x="1452" y="53"/>
                  <a:pt x="1542" y="8"/>
                  <a:pt x="1633" y="8"/>
                </a:cubicBezTo>
                <a:cubicBezTo>
                  <a:pt x="1724" y="8"/>
                  <a:pt x="1822" y="53"/>
                  <a:pt x="1905" y="53"/>
                </a:cubicBezTo>
                <a:cubicBezTo>
                  <a:pt x="1988" y="53"/>
                  <a:pt x="2056" y="8"/>
                  <a:pt x="2132" y="8"/>
                </a:cubicBezTo>
                <a:cubicBezTo>
                  <a:pt x="2208" y="8"/>
                  <a:pt x="2283" y="53"/>
                  <a:pt x="2359" y="53"/>
                </a:cubicBezTo>
                <a:cubicBezTo>
                  <a:pt x="2435" y="53"/>
                  <a:pt x="2518" y="8"/>
                  <a:pt x="2586" y="8"/>
                </a:cubicBezTo>
                <a:cubicBezTo>
                  <a:pt x="2654" y="8"/>
                  <a:pt x="2692" y="53"/>
                  <a:pt x="2767" y="53"/>
                </a:cubicBezTo>
                <a:cubicBezTo>
                  <a:pt x="2842" y="53"/>
                  <a:pt x="2956" y="8"/>
                  <a:pt x="3039" y="8"/>
                </a:cubicBezTo>
                <a:cubicBezTo>
                  <a:pt x="3122" y="8"/>
                  <a:pt x="3206" y="53"/>
                  <a:pt x="3266" y="53"/>
                </a:cubicBezTo>
                <a:cubicBezTo>
                  <a:pt x="3326" y="53"/>
                  <a:pt x="3342" y="16"/>
                  <a:pt x="3402" y="8"/>
                </a:cubicBezTo>
                <a:cubicBezTo>
                  <a:pt x="3462" y="0"/>
                  <a:pt x="3584" y="8"/>
                  <a:pt x="3629" y="8"/>
                </a:cubicBezTo>
              </a:path>
            </a:pathLst>
          </a:custGeom>
          <a:noFill/>
          <a:ln w="25400" cap="flat" cmpd="sng">
            <a:solidFill>
              <a:srgbClr val="FF0000"/>
            </a:solidFill>
            <a:prstDash val="solid"/>
            <a:round/>
            <a:headEnd type="none" w="med" len="med"/>
            <a:tailEnd type="none" w="med" len="med"/>
          </a:ln>
        </p:spPr>
        <p:txBody>
          <a:bodyPr/>
          <a:lstStyle/>
          <a:p>
            <a:endParaRPr lang="zh-CN" altLang="en-US"/>
          </a:p>
        </p:txBody>
      </p:sp>
      <p:graphicFrame>
        <p:nvGraphicFramePr>
          <p:cNvPr id="5128" name="Object 9"/>
          <p:cNvGraphicFramePr>
            <a:graphicFrameLocks noGrp="1" noChangeAspect="1"/>
          </p:cNvGraphicFramePr>
          <p:nvPr>
            <p:ph sz="half" idx="4294967295"/>
          </p:nvPr>
        </p:nvGraphicFramePr>
        <p:xfrm>
          <a:off x="2195513" y="2133600"/>
          <a:ext cx="4752975" cy="2592388"/>
        </p:xfrm>
        <a:graphic>
          <a:graphicData uri="http://schemas.openxmlformats.org/presentationml/2006/ole">
            <mc:AlternateContent xmlns:mc="http://schemas.openxmlformats.org/markup-compatibility/2006">
              <mc:Choice xmlns:v="urn:schemas-microsoft-com:vml" Requires="v">
                <p:oleObj spid="_x0000_s16388" r:id="rId3" imgW="1597025" imgH="1085215" progId="Word.Picture.8">
                  <p:embed/>
                </p:oleObj>
              </mc:Choice>
              <mc:Fallback>
                <p:oleObj r:id="rId3" imgW="1597025" imgH="1085215" progId="Word.Picture.8">
                  <p:embed/>
                  <p:pic>
                    <p:nvPicPr>
                      <p:cNvPr id="0" name="图片 3077"/>
                      <p:cNvPicPr/>
                      <p:nvPr/>
                    </p:nvPicPr>
                    <p:blipFill>
                      <a:blip r:embed="rId4"/>
                      <a:stretch>
                        <a:fillRect/>
                      </a:stretch>
                    </p:blipFill>
                    <p:spPr>
                      <a:xfrm>
                        <a:off x="2195513" y="2133600"/>
                        <a:ext cx="4752975" cy="2592388"/>
                      </a:xfrm>
                      <a:prstGeom prst="rect">
                        <a:avLst/>
                      </a:prstGeom>
                      <a:solidFill>
                        <a:srgbClr val="CCFFCC"/>
                      </a:solidFill>
                      <a:ln w="38100">
                        <a:miter/>
                      </a:ln>
                    </p:spPr>
                  </p:pic>
                </p:oleObj>
              </mc:Fallback>
            </mc:AlternateContent>
          </a:graphicData>
        </a:graphic>
      </p:graphicFrame>
      <p:sp>
        <p:nvSpPr>
          <p:cNvPr id="2" name="日期占位符 1"/>
          <p:cNvSpPr>
            <a:spLocks noGrp="1"/>
          </p:cNvSpPr>
          <p:nvPr>
            <p:ph type="dt" sz="half" idx="10"/>
          </p:nvPr>
        </p:nvSpPr>
        <p:spPr/>
        <p:txBody>
          <a:bodyPr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5127"/>
                                        </p:tgtEl>
                                        <p:attrNameLst>
                                          <p:attrName>style.visibility</p:attrName>
                                        </p:attrNameLst>
                                      </p:cBhvr>
                                      <p:to>
                                        <p:strVal val="visible"/>
                                      </p:to>
                                    </p:set>
                                    <p:anim calcmode="lin" valueType="num">
                                      <p:cBhvr>
                                        <p:cTn id="7" dur="1000" fill="hold"/>
                                        <p:tgtEl>
                                          <p:spTgt spid="5127"/>
                                        </p:tgtEl>
                                        <p:attrNameLst>
                                          <p:attrName>ppt_x</p:attrName>
                                        </p:attrNameLst>
                                      </p:cBhvr>
                                      <p:tavLst>
                                        <p:tav tm="0">
                                          <p:val>
                                            <p:strVal val="#ppt_x-#ppt_w/2"/>
                                          </p:val>
                                        </p:tav>
                                        <p:tav tm="100000">
                                          <p:val>
                                            <p:strVal val="#ppt_x"/>
                                          </p:val>
                                        </p:tav>
                                      </p:tavLst>
                                    </p:anim>
                                    <p:anim calcmode="lin" valueType="num">
                                      <p:cBhvr>
                                        <p:cTn id="8" dur="1000" fill="hold"/>
                                        <p:tgtEl>
                                          <p:spTgt spid="5127"/>
                                        </p:tgtEl>
                                        <p:attrNameLst>
                                          <p:attrName>ppt_y</p:attrName>
                                        </p:attrNameLst>
                                      </p:cBhvr>
                                      <p:tavLst>
                                        <p:tav tm="0">
                                          <p:val>
                                            <p:strVal val="#ppt_y"/>
                                          </p:val>
                                        </p:tav>
                                        <p:tav tm="100000">
                                          <p:val>
                                            <p:strVal val="#ppt_y"/>
                                          </p:val>
                                        </p:tav>
                                      </p:tavLst>
                                    </p:anim>
                                    <p:anim calcmode="lin" valueType="num">
                                      <p:cBhvr>
                                        <p:cTn id="9" dur="1000" fill="hold"/>
                                        <p:tgtEl>
                                          <p:spTgt spid="5127"/>
                                        </p:tgtEl>
                                        <p:attrNameLst>
                                          <p:attrName>ppt_w</p:attrName>
                                        </p:attrNameLst>
                                      </p:cBhvr>
                                      <p:tavLst>
                                        <p:tav tm="0">
                                          <p:val>
                                            <p:fltVal val="0"/>
                                          </p:val>
                                        </p:tav>
                                        <p:tav tm="100000">
                                          <p:val>
                                            <p:strVal val="#ppt_w"/>
                                          </p:val>
                                        </p:tav>
                                      </p:tavLst>
                                    </p:anim>
                                    <p:anim calcmode="lin" valueType="num">
                                      <p:cBhvr>
                                        <p:cTn id="10" dur="1000" fill="hold"/>
                                        <p:tgtEl>
                                          <p:spTgt spid="512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128"/>
                                        </p:tgtEl>
                                        <p:attrNameLst>
                                          <p:attrName>style.visibility</p:attrName>
                                        </p:attrNameLst>
                                      </p:cBhvr>
                                      <p:to>
                                        <p:strVal val="visible"/>
                                      </p:to>
                                    </p:set>
                                    <p:animEffect transition="in" filter="blinds(horizontal)">
                                      <p:cBhvr>
                                        <p:cTn id="15"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日期占位符 4"/>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6146" name="页脚占位符 5"/>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6147" name="灯片编号占位符 6"/>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104</a:t>
            </a:fld>
            <a:endParaRPr lang="zh-CN" altLang="en-US" sz="1200" b="1" i="1" dirty="0">
              <a:latin typeface="Times New Roman" panose="02020603050405020304" pitchFamily="2" charset="0"/>
              <a:ea typeface="宋体" panose="02010600030101010101" pitchFamily="2" charset="-122"/>
            </a:endParaRPr>
          </a:p>
        </p:txBody>
      </p:sp>
      <p:sp>
        <p:nvSpPr>
          <p:cNvPr id="6148" name="Rectangle 2"/>
          <p:cNvSpPr>
            <a:spLocks noGrp="1"/>
          </p:cNvSpPr>
          <p:nvPr>
            <p:ph type="title"/>
          </p:nvPr>
        </p:nvSpPr>
        <p:spPr/>
        <p:txBody>
          <a:bodyPr wrap="square" anchor="ctr"/>
          <a:lstStyle/>
          <a:p>
            <a:pPr eaLnBrk="1" hangingPunct="1"/>
            <a:r>
              <a:rPr lang="zh-CN" altLang="en-US" dirty="0">
                <a:ea typeface="宋体" panose="02010600030101010101" pitchFamily="2" charset="-122"/>
              </a:rPr>
              <a:t>6.4.1  Case Study one</a:t>
            </a:r>
            <a:endParaRPr lang="en-US" altLang="x-none" dirty="0">
              <a:ea typeface="宋体" panose="02010600030101010101" pitchFamily="2" charset="-122"/>
            </a:endParaRPr>
          </a:p>
        </p:txBody>
      </p:sp>
      <p:sp>
        <p:nvSpPr>
          <p:cNvPr id="6149" name="Rectangle 3"/>
          <p:cNvSpPr>
            <a:spLocks noGrp="1"/>
          </p:cNvSpPr>
          <p:nvPr>
            <p:ph type="body" sz="half"/>
          </p:nvPr>
        </p:nvSpPr>
        <p:spPr>
          <a:xfrm>
            <a:off x="34925" y="838200"/>
            <a:ext cx="9074150" cy="5638800"/>
          </a:xfrm>
        </p:spPr>
        <p:txBody>
          <a:bodyPr wrap="square" anchor="t"/>
          <a:lstStyle>
            <a:lvl1pPr lvl="0">
              <a:defRPr sz="2800"/>
            </a:lvl1pPr>
            <a:lvl2pPr lvl="1">
              <a:defRPr sz="2400"/>
            </a:lvl2pPr>
            <a:lvl3pPr lvl="2">
              <a:defRPr sz="2000"/>
            </a:lvl3pPr>
            <a:lvl4pPr lvl="3">
              <a:defRPr sz="1800"/>
            </a:lvl4pPr>
            <a:lvl5pPr lvl="4">
              <a:defRPr sz="1800"/>
            </a:lvl5pPr>
          </a:lstStyle>
          <a:p>
            <a:pPr lvl="0" indent="-342900" eaLnBrk="1" hangingPunct="1">
              <a:buNone/>
            </a:pPr>
            <a:r>
              <a:rPr lang="zh-CN" altLang="en-US" sz="2800" dirty="0">
                <a:latin typeface="宋体" panose="02010600030101010101" pitchFamily="2" charset="-122"/>
                <a:ea typeface="宋体" panose="02010600030101010101" pitchFamily="2" charset="-122"/>
              </a:rPr>
              <a:t>[例6.4.1]</a:t>
            </a:r>
            <a:r>
              <a:rPr lang="zh-CN" altLang="en-US" sz="2800" dirty="0">
                <a:solidFill>
                  <a:schemeClr val="accent2"/>
                </a:solidFill>
                <a:latin typeface="宋体" panose="02010600030101010101" pitchFamily="2" charset="-122"/>
                <a:ea typeface="宋体" panose="02010600030101010101" pitchFamily="2" charset="-122"/>
              </a:rPr>
              <a:t>设有一个图书借阅管理数据库，已知：</a:t>
            </a:r>
          </a:p>
          <a:p>
            <a:pPr lvl="1" indent="-285750" eaLnBrk="1" hangingPunct="1">
              <a:buSzPct val="80000"/>
              <a:buChar char="n"/>
            </a:pPr>
            <a:r>
              <a:rPr lang="zh-CN" altLang="en-US" sz="2800" dirty="0">
                <a:latin typeface="宋体" panose="02010600030101010101" pitchFamily="2" charset="-122"/>
                <a:ea typeface="宋体" panose="02010600030101010101" pitchFamily="2" charset="-122"/>
              </a:rPr>
              <a:t>图书的属性有书号（具有唯一性）、书名</a:t>
            </a:r>
          </a:p>
          <a:p>
            <a:pPr lvl="1" indent="-285750" eaLnBrk="1" hangingPunct="1">
              <a:buSzPct val="80000"/>
              <a:buChar char="n"/>
            </a:pPr>
            <a:r>
              <a:rPr lang="zh-CN" altLang="en-US" sz="2800" dirty="0">
                <a:latin typeface="宋体" panose="02010600030101010101" pitchFamily="2" charset="-122"/>
                <a:ea typeface="宋体" panose="02010600030101010101" pitchFamily="2" charset="-122"/>
              </a:rPr>
              <a:t>读者的属性有借书证号</a:t>
            </a:r>
            <a:r>
              <a:rPr lang="en-US" altLang="x-none"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具有唯一性，每个读者只能有一个借书证号</a:t>
            </a:r>
            <a:r>
              <a:rPr lang="en-US" altLang="x-none"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、姓名、身份证号、住址、电话</a:t>
            </a:r>
          </a:p>
          <a:p>
            <a:pPr lvl="1" indent="-285750" eaLnBrk="1" hangingPunct="1">
              <a:buSzPct val="80000"/>
              <a:buChar char="n"/>
            </a:pPr>
            <a:r>
              <a:rPr lang="zh-CN" altLang="en-US" sz="2800" dirty="0">
                <a:latin typeface="宋体" panose="02010600030101010101" pitchFamily="2" charset="-122"/>
                <a:ea typeface="宋体" panose="02010600030101010101" pitchFamily="2" charset="-122"/>
              </a:rPr>
              <a:t>出版社的属性有出版社名称（具有唯一性）、地址、联系电话。</a:t>
            </a:r>
          </a:p>
        </p:txBody>
      </p:sp>
      <p:sp>
        <p:nvSpPr>
          <p:cNvPr id="6151" name="Freeform 4"/>
          <p:cNvSpPr/>
          <p:nvPr/>
        </p:nvSpPr>
        <p:spPr>
          <a:xfrm>
            <a:off x="900113" y="2349500"/>
            <a:ext cx="7920037" cy="714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629" h="53">
                <a:moveTo>
                  <a:pt x="46" y="8"/>
                </a:moveTo>
                <a:cubicBezTo>
                  <a:pt x="23" y="8"/>
                  <a:pt x="0" y="8"/>
                  <a:pt x="91" y="8"/>
                </a:cubicBezTo>
                <a:cubicBezTo>
                  <a:pt x="182" y="8"/>
                  <a:pt x="424" y="8"/>
                  <a:pt x="590" y="8"/>
                </a:cubicBezTo>
                <a:cubicBezTo>
                  <a:pt x="756" y="8"/>
                  <a:pt x="961" y="1"/>
                  <a:pt x="1089" y="8"/>
                </a:cubicBezTo>
                <a:cubicBezTo>
                  <a:pt x="1217" y="15"/>
                  <a:pt x="1270" y="53"/>
                  <a:pt x="1361" y="53"/>
                </a:cubicBezTo>
                <a:cubicBezTo>
                  <a:pt x="1452" y="53"/>
                  <a:pt x="1542" y="8"/>
                  <a:pt x="1633" y="8"/>
                </a:cubicBezTo>
                <a:cubicBezTo>
                  <a:pt x="1724" y="8"/>
                  <a:pt x="1822" y="53"/>
                  <a:pt x="1905" y="53"/>
                </a:cubicBezTo>
                <a:cubicBezTo>
                  <a:pt x="1988" y="53"/>
                  <a:pt x="2056" y="8"/>
                  <a:pt x="2132" y="8"/>
                </a:cubicBezTo>
                <a:cubicBezTo>
                  <a:pt x="2208" y="8"/>
                  <a:pt x="2283" y="53"/>
                  <a:pt x="2359" y="53"/>
                </a:cubicBezTo>
                <a:cubicBezTo>
                  <a:pt x="2435" y="53"/>
                  <a:pt x="2518" y="8"/>
                  <a:pt x="2586" y="8"/>
                </a:cubicBezTo>
                <a:cubicBezTo>
                  <a:pt x="2654" y="8"/>
                  <a:pt x="2692" y="53"/>
                  <a:pt x="2767" y="53"/>
                </a:cubicBezTo>
                <a:cubicBezTo>
                  <a:pt x="2842" y="53"/>
                  <a:pt x="2956" y="8"/>
                  <a:pt x="3039" y="8"/>
                </a:cubicBezTo>
                <a:cubicBezTo>
                  <a:pt x="3122" y="8"/>
                  <a:pt x="3206" y="53"/>
                  <a:pt x="3266" y="53"/>
                </a:cubicBezTo>
                <a:cubicBezTo>
                  <a:pt x="3326" y="53"/>
                  <a:pt x="3342" y="16"/>
                  <a:pt x="3402" y="8"/>
                </a:cubicBezTo>
                <a:cubicBezTo>
                  <a:pt x="3462" y="0"/>
                  <a:pt x="3584" y="8"/>
                  <a:pt x="3629" y="8"/>
                </a:cubicBezTo>
              </a:path>
            </a:pathLst>
          </a:custGeom>
          <a:noFill/>
          <a:ln w="25400" cap="flat" cmpd="sng">
            <a:solidFill>
              <a:srgbClr val="FF0000"/>
            </a:solidFill>
            <a:prstDash val="solid"/>
            <a:round/>
            <a:headEnd type="none" w="med" len="med"/>
            <a:tailEnd type="none" w="med" len="med"/>
          </a:ln>
        </p:spPr>
        <p:txBody>
          <a:bodyPr/>
          <a:lstStyle/>
          <a:p>
            <a:endParaRPr lang="zh-CN" altLang="en-US"/>
          </a:p>
        </p:txBody>
      </p:sp>
      <p:sp>
        <p:nvSpPr>
          <p:cNvPr id="6152" name="Freeform 9"/>
          <p:cNvSpPr/>
          <p:nvPr/>
        </p:nvSpPr>
        <p:spPr>
          <a:xfrm>
            <a:off x="827088" y="2795588"/>
            <a:ext cx="7993062" cy="7143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629" h="53">
                <a:moveTo>
                  <a:pt x="46" y="8"/>
                </a:moveTo>
                <a:cubicBezTo>
                  <a:pt x="23" y="8"/>
                  <a:pt x="0" y="8"/>
                  <a:pt x="91" y="8"/>
                </a:cubicBezTo>
                <a:cubicBezTo>
                  <a:pt x="182" y="8"/>
                  <a:pt x="424" y="8"/>
                  <a:pt x="590" y="8"/>
                </a:cubicBezTo>
                <a:cubicBezTo>
                  <a:pt x="756" y="8"/>
                  <a:pt x="961" y="1"/>
                  <a:pt x="1089" y="8"/>
                </a:cubicBezTo>
                <a:cubicBezTo>
                  <a:pt x="1217" y="15"/>
                  <a:pt x="1270" y="53"/>
                  <a:pt x="1361" y="53"/>
                </a:cubicBezTo>
                <a:cubicBezTo>
                  <a:pt x="1452" y="53"/>
                  <a:pt x="1542" y="8"/>
                  <a:pt x="1633" y="8"/>
                </a:cubicBezTo>
                <a:cubicBezTo>
                  <a:pt x="1724" y="8"/>
                  <a:pt x="1822" y="53"/>
                  <a:pt x="1905" y="53"/>
                </a:cubicBezTo>
                <a:cubicBezTo>
                  <a:pt x="1988" y="53"/>
                  <a:pt x="2056" y="8"/>
                  <a:pt x="2132" y="8"/>
                </a:cubicBezTo>
                <a:cubicBezTo>
                  <a:pt x="2208" y="8"/>
                  <a:pt x="2283" y="53"/>
                  <a:pt x="2359" y="53"/>
                </a:cubicBezTo>
                <a:cubicBezTo>
                  <a:pt x="2435" y="53"/>
                  <a:pt x="2518" y="8"/>
                  <a:pt x="2586" y="8"/>
                </a:cubicBezTo>
                <a:cubicBezTo>
                  <a:pt x="2654" y="8"/>
                  <a:pt x="2692" y="53"/>
                  <a:pt x="2767" y="53"/>
                </a:cubicBezTo>
                <a:cubicBezTo>
                  <a:pt x="2842" y="53"/>
                  <a:pt x="2956" y="8"/>
                  <a:pt x="3039" y="8"/>
                </a:cubicBezTo>
                <a:cubicBezTo>
                  <a:pt x="3122" y="8"/>
                  <a:pt x="3206" y="53"/>
                  <a:pt x="3266" y="53"/>
                </a:cubicBezTo>
                <a:cubicBezTo>
                  <a:pt x="3326" y="53"/>
                  <a:pt x="3342" y="16"/>
                  <a:pt x="3402" y="8"/>
                </a:cubicBezTo>
                <a:cubicBezTo>
                  <a:pt x="3462" y="0"/>
                  <a:pt x="3584" y="8"/>
                  <a:pt x="3629" y="8"/>
                </a:cubicBezTo>
              </a:path>
            </a:pathLst>
          </a:custGeom>
          <a:noFill/>
          <a:ln w="25400" cap="flat" cmpd="sng">
            <a:solidFill>
              <a:srgbClr val="FF0000"/>
            </a:solidFill>
            <a:prstDash val="solid"/>
            <a:round/>
            <a:headEnd type="none" w="med" len="med"/>
            <a:tailEnd type="none" w="med" len="med"/>
          </a:ln>
        </p:spPr>
        <p:txBody>
          <a:bodyPr/>
          <a:lstStyle/>
          <a:p>
            <a:endParaRPr lang="zh-CN" altLang="en-US"/>
          </a:p>
        </p:txBody>
      </p:sp>
      <p:graphicFrame>
        <p:nvGraphicFramePr>
          <p:cNvPr id="6153" name="Object 11"/>
          <p:cNvGraphicFramePr>
            <a:graphicFrameLocks noGrp="1" noChangeAspect="1"/>
          </p:cNvGraphicFramePr>
          <p:nvPr>
            <p:ph sz="half" idx="4294967295"/>
          </p:nvPr>
        </p:nvGraphicFramePr>
        <p:xfrm>
          <a:off x="1619250" y="2997200"/>
          <a:ext cx="6697663" cy="3414713"/>
        </p:xfrm>
        <a:graphic>
          <a:graphicData uri="http://schemas.openxmlformats.org/presentationml/2006/ole">
            <mc:AlternateContent xmlns:mc="http://schemas.openxmlformats.org/markup-compatibility/2006">
              <mc:Choice xmlns:v="urn:schemas-microsoft-com:vml" Requires="v">
                <p:oleObj spid="_x0000_s17412" r:id="rId3" imgW="2968625" imgH="1382395" progId="Word.Picture.8">
                  <p:embed/>
                </p:oleObj>
              </mc:Choice>
              <mc:Fallback>
                <p:oleObj r:id="rId3" imgW="2968625" imgH="1382395" progId="Word.Picture.8">
                  <p:embed/>
                  <p:pic>
                    <p:nvPicPr>
                      <p:cNvPr id="0" name="图片 3076"/>
                      <p:cNvPicPr/>
                      <p:nvPr/>
                    </p:nvPicPr>
                    <p:blipFill>
                      <a:blip r:embed="rId4"/>
                      <a:stretch>
                        <a:fillRect/>
                      </a:stretch>
                    </p:blipFill>
                    <p:spPr>
                      <a:xfrm>
                        <a:off x="1619250" y="2997200"/>
                        <a:ext cx="6697663" cy="3414713"/>
                      </a:xfrm>
                      <a:prstGeom prst="rect">
                        <a:avLst/>
                      </a:prstGeom>
                      <a:solidFill>
                        <a:srgbClr val="CCFFCC"/>
                      </a:solidFill>
                      <a:ln w="38100">
                        <a:miter/>
                      </a:ln>
                    </p:spPr>
                  </p:pic>
                </p:oleObj>
              </mc:Fallback>
            </mc:AlternateContent>
          </a:graphicData>
        </a:graphic>
      </p:graphicFrame>
      <p:sp>
        <p:nvSpPr>
          <p:cNvPr id="2" name="日期占位符 1"/>
          <p:cNvSpPr>
            <a:spLocks noGrp="1"/>
          </p:cNvSpPr>
          <p:nvPr>
            <p:ph type="dt" sz="half" idx="10"/>
          </p:nvPr>
        </p:nvSpPr>
        <p:spPr/>
        <p:txBody>
          <a:bodyPr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6151"/>
                                        </p:tgtEl>
                                        <p:attrNameLst>
                                          <p:attrName>style.visibility</p:attrName>
                                        </p:attrNameLst>
                                      </p:cBhvr>
                                      <p:to>
                                        <p:strVal val="visible"/>
                                      </p:to>
                                    </p:set>
                                    <p:anim calcmode="lin" valueType="num">
                                      <p:cBhvr>
                                        <p:cTn id="7" dur="1000" fill="hold"/>
                                        <p:tgtEl>
                                          <p:spTgt spid="6151"/>
                                        </p:tgtEl>
                                        <p:attrNameLst>
                                          <p:attrName>ppt_x</p:attrName>
                                        </p:attrNameLst>
                                      </p:cBhvr>
                                      <p:tavLst>
                                        <p:tav tm="0">
                                          <p:val>
                                            <p:strVal val="#ppt_x-#ppt_w/2"/>
                                          </p:val>
                                        </p:tav>
                                        <p:tav tm="100000">
                                          <p:val>
                                            <p:strVal val="#ppt_x"/>
                                          </p:val>
                                        </p:tav>
                                      </p:tavLst>
                                    </p:anim>
                                    <p:anim calcmode="lin" valueType="num">
                                      <p:cBhvr>
                                        <p:cTn id="8" dur="1000" fill="hold"/>
                                        <p:tgtEl>
                                          <p:spTgt spid="6151"/>
                                        </p:tgtEl>
                                        <p:attrNameLst>
                                          <p:attrName>ppt_y</p:attrName>
                                        </p:attrNameLst>
                                      </p:cBhvr>
                                      <p:tavLst>
                                        <p:tav tm="0">
                                          <p:val>
                                            <p:strVal val="#ppt_y"/>
                                          </p:val>
                                        </p:tav>
                                        <p:tav tm="100000">
                                          <p:val>
                                            <p:strVal val="#ppt_y"/>
                                          </p:val>
                                        </p:tav>
                                      </p:tavLst>
                                    </p:anim>
                                    <p:anim calcmode="lin" valueType="num">
                                      <p:cBhvr>
                                        <p:cTn id="9" dur="1000" fill="hold"/>
                                        <p:tgtEl>
                                          <p:spTgt spid="6151"/>
                                        </p:tgtEl>
                                        <p:attrNameLst>
                                          <p:attrName>ppt_w</p:attrName>
                                        </p:attrNameLst>
                                      </p:cBhvr>
                                      <p:tavLst>
                                        <p:tav tm="0">
                                          <p:val>
                                            <p:fltVal val="0"/>
                                          </p:val>
                                        </p:tav>
                                        <p:tav tm="100000">
                                          <p:val>
                                            <p:strVal val="#ppt_w"/>
                                          </p:val>
                                        </p:tav>
                                      </p:tavLst>
                                    </p:anim>
                                    <p:anim calcmode="lin" valueType="num">
                                      <p:cBhvr>
                                        <p:cTn id="10" dur="1000" fill="hold"/>
                                        <p:tgtEl>
                                          <p:spTgt spid="6151"/>
                                        </p:tgtEl>
                                        <p:attrNameLst>
                                          <p:attrName>ppt_h</p:attrName>
                                        </p:attrNameLst>
                                      </p:cBhvr>
                                      <p:tavLst>
                                        <p:tav tm="0">
                                          <p:val>
                                            <p:strVal val="#ppt_h"/>
                                          </p:val>
                                        </p:tav>
                                        <p:tav tm="100000">
                                          <p:val>
                                            <p:strVal val="#ppt_h"/>
                                          </p:val>
                                        </p:tav>
                                      </p:tavLst>
                                    </p:anim>
                                  </p:childTnLst>
                                </p:cTn>
                              </p:par>
                            </p:childTnLst>
                          </p:cTn>
                        </p:par>
                        <p:par>
                          <p:cTn id="11" fill="hold">
                            <p:stCondLst>
                              <p:cond delay="1000"/>
                            </p:stCondLst>
                            <p:childTnLst>
                              <p:par>
                                <p:cTn id="12" presetID="17" presetClass="entr" presetSubtype="8" fill="hold" nodeType="afterEffect">
                                  <p:stCondLst>
                                    <p:cond delay="0"/>
                                  </p:stCondLst>
                                  <p:childTnLst>
                                    <p:set>
                                      <p:cBhvr>
                                        <p:cTn id="13" dur="1" fill="hold">
                                          <p:stCondLst>
                                            <p:cond delay="0"/>
                                          </p:stCondLst>
                                        </p:cTn>
                                        <p:tgtEl>
                                          <p:spTgt spid="6152"/>
                                        </p:tgtEl>
                                        <p:attrNameLst>
                                          <p:attrName>style.visibility</p:attrName>
                                        </p:attrNameLst>
                                      </p:cBhvr>
                                      <p:to>
                                        <p:strVal val="visible"/>
                                      </p:to>
                                    </p:set>
                                    <p:anim calcmode="lin" valueType="num">
                                      <p:cBhvr>
                                        <p:cTn id="14" dur="1000" fill="hold"/>
                                        <p:tgtEl>
                                          <p:spTgt spid="6152"/>
                                        </p:tgtEl>
                                        <p:attrNameLst>
                                          <p:attrName>ppt_x</p:attrName>
                                        </p:attrNameLst>
                                      </p:cBhvr>
                                      <p:tavLst>
                                        <p:tav tm="0">
                                          <p:val>
                                            <p:strVal val="#ppt_x-#ppt_w/2"/>
                                          </p:val>
                                        </p:tav>
                                        <p:tav tm="100000">
                                          <p:val>
                                            <p:strVal val="#ppt_x"/>
                                          </p:val>
                                        </p:tav>
                                      </p:tavLst>
                                    </p:anim>
                                    <p:anim calcmode="lin" valueType="num">
                                      <p:cBhvr>
                                        <p:cTn id="15" dur="1000" fill="hold"/>
                                        <p:tgtEl>
                                          <p:spTgt spid="6152"/>
                                        </p:tgtEl>
                                        <p:attrNameLst>
                                          <p:attrName>ppt_y</p:attrName>
                                        </p:attrNameLst>
                                      </p:cBhvr>
                                      <p:tavLst>
                                        <p:tav tm="0">
                                          <p:val>
                                            <p:strVal val="#ppt_y"/>
                                          </p:val>
                                        </p:tav>
                                        <p:tav tm="100000">
                                          <p:val>
                                            <p:strVal val="#ppt_y"/>
                                          </p:val>
                                        </p:tav>
                                      </p:tavLst>
                                    </p:anim>
                                    <p:anim calcmode="lin" valueType="num">
                                      <p:cBhvr>
                                        <p:cTn id="16" dur="1000" fill="hold"/>
                                        <p:tgtEl>
                                          <p:spTgt spid="6152"/>
                                        </p:tgtEl>
                                        <p:attrNameLst>
                                          <p:attrName>ppt_w</p:attrName>
                                        </p:attrNameLst>
                                      </p:cBhvr>
                                      <p:tavLst>
                                        <p:tav tm="0">
                                          <p:val>
                                            <p:fltVal val="0"/>
                                          </p:val>
                                        </p:tav>
                                        <p:tav tm="100000">
                                          <p:val>
                                            <p:strVal val="#ppt_w"/>
                                          </p:val>
                                        </p:tav>
                                      </p:tavLst>
                                    </p:anim>
                                    <p:anim calcmode="lin" valueType="num">
                                      <p:cBhvr>
                                        <p:cTn id="17" dur="1000" fill="hold"/>
                                        <p:tgtEl>
                                          <p:spTgt spid="615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53"/>
                                        </p:tgtEl>
                                        <p:attrNameLst>
                                          <p:attrName>style.visibility</p:attrName>
                                        </p:attrNameLst>
                                      </p:cBhvr>
                                      <p:to>
                                        <p:strVal val="visible"/>
                                      </p:to>
                                    </p:set>
                                    <p:animEffect transition="in" filter="blinds(horizontal)">
                                      <p:cBhvr>
                                        <p:cTn id="22"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日期占位符 4"/>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7170" name="页脚占位符 5"/>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7171" name="灯片编号占位符 6"/>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105</a:t>
            </a:fld>
            <a:endParaRPr lang="zh-CN" altLang="en-US" sz="1200" b="1" i="1" dirty="0">
              <a:latin typeface="Times New Roman" panose="02020603050405020304" pitchFamily="2" charset="0"/>
              <a:ea typeface="宋体" panose="02010600030101010101" pitchFamily="2" charset="-122"/>
            </a:endParaRPr>
          </a:p>
        </p:txBody>
      </p:sp>
      <p:sp>
        <p:nvSpPr>
          <p:cNvPr id="7172" name="Rectangle 2"/>
          <p:cNvSpPr>
            <a:spLocks noGrp="1"/>
          </p:cNvSpPr>
          <p:nvPr>
            <p:ph type="title"/>
          </p:nvPr>
        </p:nvSpPr>
        <p:spPr/>
        <p:txBody>
          <a:bodyPr wrap="square" anchor="ctr"/>
          <a:lstStyle/>
          <a:p>
            <a:pPr eaLnBrk="1" hangingPunct="1"/>
            <a:r>
              <a:rPr lang="zh-CN" altLang="en-US" dirty="0">
                <a:ea typeface="宋体" panose="02010600030101010101" pitchFamily="2" charset="-122"/>
              </a:rPr>
              <a:t>6.4.1  Case Study one</a:t>
            </a:r>
            <a:endParaRPr lang="en-US" altLang="x-none" dirty="0">
              <a:ea typeface="宋体" panose="02010600030101010101" pitchFamily="2" charset="-122"/>
            </a:endParaRPr>
          </a:p>
        </p:txBody>
      </p:sp>
      <p:sp>
        <p:nvSpPr>
          <p:cNvPr id="7173" name="Rectangle 3"/>
          <p:cNvSpPr>
            <a:spLocks noGrp="1"/>
          </p:cNvSpPr>
          <p:nvPr>
            <p:ph type="body" sz="half"/>
          </p:nvPr>
        </p:nvSpPr>
        <p:spPr>
          <a:xfrm>
            <a:off x="34925" y="838200"/>
            <a:ext cx="9074150" cy="5638800"/>
          </a:xfrm>
        </p:spPr>
        <p:txBody>
          <a:bodyPr wrap="square" anchor="t"/>
          <a:lstStyle>
            <a:lvl1pPr lvl="0">
              <a:defRPr sz="2800"/>
            </a:lvl1pPr>
            <a:lvl2pPr lvl="1">
              <a:defRPr sz="2400"/>
            </a:lvl2pPr>
            <a:lvl3pPr lvl="2">
              <a:defRPr sz="2000"/>
            </a:lvl3pPr>
            <a:lvl4pPr lvl="3">
              <a:defRPr sz="1800"/>
            </a:lvl4pPr>
            <a:lvl5pPr lvl="4">
              <a:defRPr sz="1800"/>
            </a:lvl5pPr>
          </a:lstStyle>
          <a:p>
            <a:pPr lvl="0" indent="-342900" eaLnBrk="1" hangingPunct="1">
              <a:buNone/>
            </a:pPr>
            <a:r>
              <a:rPr lang="zh-CN" altLang="en-US" sz="2800" dirty="0">
                <a:latin typeface="宋体" panose="02010600030101010101" pitchFamily="2" charset="-122"/>
                <a:ea typeface="宋体" panose="02010600030101010101" pitchFamily="2" charset="-122"/>
              </a:rPr>
              <a:t>[例6.4.1]</a:t>
            </a:r>
            <a:r>
              <a:rPr lang="zh-CN" altLang="en-US" sz="2800" dirty="0">
                <a:solidFill>
                  <a:schemeClr val="accent2"/>
                </a:solidFill>
                <a:latin typeface="宋体" panose="02010600030101010101" pitchFamily="2" charset="-122"/>
                <a:ea typeface="宋体" panose="02010600030101010101" pitchFamily="2" charset="-122"/>
              </a:rPr>
              <a:t>设有一个图书借阅管理数据库，已知：</a:t>
            </a:r>
          </a:p>
          <a:p>
            <a:pPr lvl="1" indent="-285750" eaLnBrk="1" hangingPunct="1">
              <a:buSzPct val="80000"/>
              <a:buChar char="n"/>
            </a:pPr>
            <a:r>
              <a:rPr lang="zh-CN" altLang="en-US" sz="2800" dirty="0">
                <a:latin typeface="宋体" panose="02010600030101010101" pitchFamily="2" charset="-122"/>
                <a:ea typeface="宋体" panose="02010600030101010101" pitchFamily="2" charset="-122"/>
              </a:rPr>
              <a:t>图书的属性有书号（具有唯一性）、书名</a:t>
            </a:r>
          </a:p>
          <a:p>
            <a:pPr lvl="1" indent="-285750" eaLnBrk="1" hangingPunct="1">
              <a:buSzPct val="80000"/>
              <a:buChar char="n"/>
            </a:pPr>
            <a:r>
              <a:rPr lang="zh-CN" altLang="en-US" sz="2800" dirty="0">
                <a:latin typeface="宋体" panose="02010600030101010101" pitchFamily="2" charset="-122"/>
                <a:ea typeface="宋体" panose="02010600030101010101" pitchFamily="2" charset="-122"/>
              </a:rPr>
              <a:t>读者的属性有借书证号</a:t>
            </a:r>
            <a:r>
              <a:rPr lang="en-US" altLang="x-none"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具有唯一性，每个读者只能有一个借书证号</a:t>
            </a:r>
            <a:r>
              <a:rPr lang="en-US" altLang="x-none"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、姓名、身份证号、住址、电话</a:t>
            </a:r>
          </a:p>
          <a:p>
            <a:pPr lvl="1" indent="-285750" eaLnBrk="1" hangingPunct="1">
              <a:buSzPct val="80000"/>
              <a:buChar char="n"/>
            </a:pPr>
            <a:r>
              <a:rPr lang="zh-CN" altLang="en-US" sz="2800" dirty="0">
                <a:latin typeface="宋体" panose="02010600030101010101" pitchFamily="2" charset="-122"/>
                <a:ea typeface="宋体" panose="02010600030101010101" pitchFamily="2" charset="-122"/>
              </a:rPr>
              <a:t>出版社的属性有出版社名称（具有唯一性）、地址、联系电话。</a:t>
            </a:r>
          </a:p>
        </p:txBody>
      </p:sp>
      <p:sp>
        <p:nvSpPr>
          <p:cNvPr id="7175" name="Freeform 4"/>
          <p:cNvSpPr/>
          <p:nvPr/>
        </p:nvSpPr>
        <p:spPr>
          <a:xfrm>
            <a:off x="900113" y="3284538"/>
            <a:ext cx="7920037" cy="7143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629" h="53">
                <a:moveTo>
                  <a:pt x="46" y="8"/>
                </a:moveTo>
                <a:cubicBezTo>
                  <a:pt x="23" y="8"/>
                  <a:pt x="0" y="8"/>
                  <a:pt x="91" y="8"/>
                </a:cubicBezTo>
                <a:cubicBezTo>
                  <a:pt x="182" y="8"/>
                  <a:pt x="424" y="8"/>
                  <a:pt x="590" y="8"/>
                </a:cubicBezTo>
                <a:cubicBezTo>
                  <a:pt x="756" y="8"/>
                  <a:pt x="961" y="1"/>
                  <a:pt x="1089" y="8"/>
                </a:cubicBezTo>
                <a:cubicBezTo>
                  <a:pt x="1217" y="15"/>
                  <a:pt x="1270" y="53"/>
                  <a:pt x="1361" y="53"/>
                </a:cubicBezTo>
                <a:cubicBezTo>
                  <a:pt x="1452" y="53"/>
                  <a:pt x="1542" y="8"/>
                  <a:pt x="1633" y="8"/>
                </a:cubicBezTo>
                <a:cubicBezTo>
                  <a:pt x="1724" y="8"/>
                  <a:pt x="1822" y="53"/>
                  <a:pt x="1905" y="53"/>
                </a:cubicBezTo>
                <a:cubicBezTo>
                  <a:pt x="1988" y="53"/>
                  <a:pt x="2056" y="8"/>
                  <a:pt x="2132" y="8"/>
                </a:cubicBezTo>
                <a:cubicBezTo>
                  <a:pt x="2208" y="8"/>
                  <a:pt x="2283" y="53"/>
                  <a:pt x="2359" y="53"/>
                </a:cubicBezTo>
                <a:cubicBezTo>
                  <a:pt x="2435" y="53"/>
                  <a:pt x="2518" y="8"/>
                  <a:pt x="2586" y="8"/>
                </a:cubicBezTo>
                <a:cubicBezTo>
                  <a:pt x="2654" y="8"/>
                  <a:pt x="2692" y="53"/>
                  <a:pt x="2767" y="53"/>
                </a:cubicBezTo>
                <a:cubicBezTo>
                  <a:pt x="2842" y="53"/>
                  <a:pt x="2956" y="8"/>
                  <a:pt x="3039" y="8"/>
                </a:cubicBezTo>
                <a:cubicBezTo>
                  <a:pt x="3122" y="8"/>
                  <a:pt x="3206" y="53"/>
                  <a:pt x="3266" y="53"/>
                </a:cubicBezTo>
                <a:cubicBezTo>
                  <a:pt x="3326" y="53"/>
                  <a:pt x="3342" y="16"/>
                  <a:pt x="3402" y="8"/>
                </a:cubicBezTo>
                <a:cubicBezTo>
                  <a:pt x="3462" y="0"/>
                  <a:pt x="3584" y="8"/>
                  <a:pt x="3629" y="8"/>
                </a:cubicBezTo>
              </a:path>
            </a:pathLst>
          </a:custGeom>
          <a:noFill/>
          <a:ln w="25400" cap="flat" cmpd="sng">
            <a:solidFill>
              <a:srgbClr val="FF0000"/>
            </a:solidFill>
            <a:prstDash val="solid"/>
            <a:round/>
            <a:headEnd type="none" w="med" len="med"/>
            <a:tailEnd type="none" w="med" len="med"/>
          </a:ln>
        </p:spPr>
        <p:txBody>
          <a:bodyPr/>
          <a:lstStyle/>
          <a:p>
            <a:endParaRPr lang="zh-CN" altLang="en-US"/>
          </a:p>
        </p:txBody>
      </p:sp>
      <p:graphicFrame>
        <p:nvGraphicFramePr>
          <p:cNvPr id="7176" name="Object 5"/>
          <p:cNvGraphicFramePr>
            <a:graphicFrameLocks noGrp="1" noChangeAspect="1"/>
          </p:cNvGraphicFramePr>
          <p:nvPr>
            <p:ph sz="half" idx="4294967295"/>
          </p:nvPr>
        </p:nvGraphicFramePr>
        <p:xfrm>
          <a:off x="2195513" y="3933825"/>
          <a:ext cx="5543550" cy="2447925"/>
        </p:xfrm>
        <a:graphic>
          <a:graphicData uri="http://schemas.openxmlformats.org/presentationml/2006/ole">
            <mc:AlternateContent xmlns:mc="http://schemas.openxmlformats.org/markup-compatibility/2006">
              <mc:Choice xmlns:v="urn:schemas-microsoft-com:vml" Requires="v">
                <p:oleObj spid="_x0000_s18436" r:id="rId3" imgW="1714500" imgH="809625" progId="Word.Picture.8">
                  <p:embed/>
                </p:oleObj>
              </mc:Choice>
              <mc:Fallback>
                <p:oleObj r:id="rId3" imgW="1714500" imgH="809625" progId="Word.Picture.8">
                  <p:embed/>
                  <p:pic>
                    <p:nvPicPr>
                      <p:cNvPr id="0" name="图片 3075"/>
                      <p:cNvPicPr/>
                      <p:nvPr/>
                    </p:nvPicPr>
                    <p:blipFill>
                      <a:blip r:embed="rId4"/>
                      <a:stretch>
                        <a:fillRect/>
                      </a:stretch>
                    </p:blipFill>
                    <p:spPr>
                      <a:xfrm>
                        <a:off x="2195513" y="3933825"/>
                        <a:ext cx="5543550" cy="2447925"/>
                      </a:xfrm>
                      <a:prstGeom prst="rect">
                        <a:avLst/>
                      </a:prstGeom>
                      <a:solidFill>
                        <a:srgbClr val="CCFFCC"/>
                      </a:solidFill>
                      <a:ln w="38100">
                        <a:miter/>
                      </a:ln>
                    </p:spPr>
                  </p:pic>
                </p:oleObj>
              </mc:Fallback>
            </mc:AlternateContent>
          </a:graphicData>
        </a:graphic>
      </p:graphicFrame>
      <p:sp>
        <p:nvSpPr>
          <p:cNvPr id="7177" name="Freeform 6"/>
          <p:cNvSpPr/>
          <p:nvPr/>
        </p:nvSpPr>
        <p:spPr>
          <a:xfrm>
            <a:off x="827088" y="3716338"/>
            <a:ext cx="1512887" cy="7143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629" h="53">
                <a:moveTo>
                  <a:pt x="46" y="8"/>
                </a:moveTo>
                <a:cubicBezTo>
                  <a:pt x="23" y="8"/>
                  <a:pt x="0" y="8"/>
                  <a:pt x="91" y="8"/>
                </a:cubicBezTo>
                <a:cubicBezTo>
                  <a:pt x="182" y="8"/>
                  <a:pt x="424" y="8"/>
                  <a:pt x="590" y="8"/>
                </a:cubicBezTo>
                <a:cubicBezTo>
                  <a:pt x="756" y="8"/>
                  <a:pt x="961" y="1"/>
                  <a:pt x="1089" y="8"/>
                </a:cubicBezTo>
                <a:cubicBezTo>
                  <a:pt x="1217" y="15"/>
                  <a:pt x="1270" y="53"/>
                  <a:pt x="1361" y="53"/>
                </a:cubicBezTo>
                <a:cubicBezTo>
                  <a:pt x="1452" y="53"/>
                  <a:pt x="1542" y="8"/>
                  <a:pt x="1633" y="8"/>
                </a:cubicBezTo>
                <a:cubicBezTo>
                  <a:pt x="1724" y="8"/>
                  <a:pt x="1822" y="53"/>
                  <a:pt x="1905" y="53"/>
                </a:cubicBezTo>
                <a:cubicBezTo>
                  <a:pt x="1988" y="53"/>
                  <a:pt x="2056" y="8"/>
                  <a:pt x="2132" y="8"/>
                </a:cubicBezTo>
                <a:cubicBezTo>
                  <a:pt x="2208" y="8"/>
                  <a:pt x="2283" y="53"/>
                  <a:pt x="2359" y="53"/>
                </a:cubicBezTo>
                <a:cubicBezTo>
                  <a:pt x="2435" y="53"/>
                  <a:pt x="2518" y="8"/>
                  <a:pt x="2586" y="8"/>
                </a:cubicBezTo>
                <a:cubicBezTo>
                  <a:pt x="2654" y="8"/>
                  <a:pt x="2692" y="53"/>
                  <a:pt x="2767" y="53"/>
                </a:cubicBezTo>
                <a:cubicBezTo>
                  <a:pt x="2842" y="53"/>
                  <a:pt x="2956" y="8"/>
                  <a:pt x="3039" y="8"/>
                </a:cubicBezTo>
                <a:cubicBezTo>
                  <a:pt x="3122" y="8"/>
                  <a:pt x="3206" y="53"/>
                  <a:pt x="3266" y="53"/>
                </a:cubicBezTo>
                <a:cubicBezTo>
                  <a:pt x="3326" y="53"/>
                  <a:pt x="3342" y="16"/>
                  <a:pt x="3402" y="8"/>
                </a:cubicBezTo>
                <a:cubicBezTo>
                  <a:pt x="3462" y="0"/>
                  <a:pt x="3584" y="8"/>
                  <a:pt x="3629" y="8"/>
                </a:cubicBezTo>
              </a:path>
            </a:pathLst>
          </a:custGeom>
          <a:noFill/>
          <a:ln w="25400" cap="flat" cmpd="sng">
            <a:solidFill>
              <a:srgbClr val="FF0000"/>
            </a:solidFill>
            <a:prstDash val="solid"/>
            <a:round/>
            <a:headEnd type="none" w="med" len="med"/>
            <a:tailEnd type="none" w="med" len="med"/>
          </a:ln>
        </p:spPr>
        <p:txBody>
          <a:bodyPr/>
          <a:lstStyle/>
          <a:p>
            <a:endParaRPr lang="zh-CN" altLang="en-US"/>
          </a:p>
        </p:txBody>
      </p:sp>
      <p:sp>
        <p:nvSpPr>
          <p:cNvPr id="2" name="日期占位符 1"/>
          <p:cNvSpPr>
            <a:spLocks noGrp="1"/>
          </p:cNvSpPr>
          <p:nvPr>
            <p:ph type="dt" sz="half" idx="10"/>
          </p:nvPr>
        </p:nvSpPr>
        <p:spPr/>
        <p:txBody>
          <a:bodyPr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ppt_x-#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anim calcmode="lin" valueType="num">
                                      <p:cBhvr>
                                        <p:cTn id="9" dur="1000" fill="hold"/>
                                        <p:tgtEl>
                                          <p:spTgt spid="7175"/>
                                        </p:tgtEl>
                                        <p:attrNameLst>
                                          <p:attrName>ppt_w</p:attrName>
                                        </p:attrNameLst>
                                      </p:cBhvr>
                                      <p:tavLst>
                                        <p:tav tm="0">
                                          <p:val>
                                            <p:fltVal val="0"/>
                                          </p:val>
                                        </p:tav>
                                        <p:tav tm="100000">
                                          <p:val>
                                            <p:strVal val="#ppt_w"/>
                                          </p:val>
                                        </p:tav>
                                      </p:tavLst>
                                    </p:anim>
                                    <p:anim calcmode="lin" valueType="num">
                                      <p:cBhvr>
                                        <p:cTn id="10" dur="1000" fill="hold"/>
                                        <p:tgtEl>
                                          <p:spTgt spid="7175"/>
                                        </p:tgtEl>
                                        <p:attrNameLst>
                                          <p:attrName>ppt_h</p:attrName>
                                        </p:attrNameLst>
                                      </p:cBhvr>
                                      <p:tavLst>
                                        <p:tav tm="0">
                                          <p:val>
                                            <p:strVal val="#ppt_h"/>
                                          </p:val>
                                        </p:tav>
                                        <p:tav tm="100000">
                                          <p:val>
                                            <p:strVal val="#ppt_h"/>
                                          </p:val>
                                        </p:tav>
                                      </p:tavLst>
                                    </p:anim>
                                  </p:childTnLst>
                                </p:cTn>
                              </p:par>
                            </p:childTnLst>
                          </p:cTn>
                        </p:par>
                        <p:par>
                          <p:cTn id="11" fill="hold">
                            <p:stCondLst>
                              <p:cond delay="1000"/>
                            </p:stCondLst>
                            <p:childTnLst>
                              <p:par>
                                <p:cTn id="12" presetID="17" presetClass="entr" presetSubtype="8" fill="hold" nodeType="afterEffect">
                                  <p:stCondLst>
                                    <p:cond delay="0"/>
                                  </p:stCondLst>
                                  <p:childTnLst>
                                    <p:set>
                                      <p:cBhvr>
                                        <p:cTn id="13" dur="1" fill="hold">
                                          <p:stCondLst>
                                            <p:cond delay="0"/>
                                          </p:stCondLst>
                                        </p:cTn>
                                        <p:tgtEl>
                                          <p:spTgt spid="7177"/>
                                        </p:tgtEl>
                                        <p:attrNameLst>
                                          <p:attrName>style.visibility</p:attrName>
                                        </p:attrNameLst>
                                      </p:cBhvr>
                                      <p:to>
                                        <p:strVal val="visible"/>
                                      </p:to>
                                    </p:set>
                                    <p:anim calcmode="lin" valueType="num">
                                      <p:cBhvr>
                                        <p:cTn id="14" dur="1000" fill="hold"/>
                                        <p:tgtEl>
                                          <p:spTgt spid="7177"/>
                                        </p:tgtEl>
                                        <p:attrNameLst>
                                          <p:attrName>ppt_x</p:attrName>
                                        </p:attrNameLst>
                                      </p:cBhvr>
                                      <p:tavLst>
                                        <p:tav tm="0">
                                          <p:val>
                                            <p:strVal val="#ppt_x-#ppt_w/2"/>
                                          </p:val>
                                        </p:tav>
                                        <p:tav tm="100000">
                                          <p:val>
                                            <p:strVal val="#ppt_x"/>
                                          </p:val>
                                        </p:tav>
                                      </p:tavLst>
                                    </p:anim>
                                    <p:anim calcmode="lin" valueType="num">
                                      <p:cBhvr>
                                        <p:cTn id="15" dur="1000" fill="hold"/>
                                        <p:tgtEl>
                                          <p:spTgt spid="7177"/>
                                        </p:tgtEl>
                                        <p:attrNameLst>
                                          <p:attrName>ppt_y</p:attrName>
                                        </p:attrNameLst>
                                      </p:cBhvr>
                                      <p:tavLst>
                                        <p:tav tm="0">
                                          <p:val>
                                            <p:strVal val="#ppt_y"/>
                                          </p:val>
                                        </p:tav>
                                        <p:tav tm="100000">
                                          <p:val>
                                            <p:strVal val="#ppt_y"/>
                                          </p:val>
                                        </p:tav>
                                      </p:tavLst>
                                    </p:anim>
                                    <p:anim calcmode="lin" valueType="num">
                                      <p:cBhvr>
                                        <p:cTn id="16" dur="1000" fill="hold"/>
                                        <p:tgtEl>
                                          <p:spTgt spid="7177"/>
                                        </p:tgtEl>
                                        <p:attrNameLst>
                                          <p:attrName>ppt_w</p:attrName>
                                        </p:attrNameLst>
                                      </p:cBhvr>
                                      <p:tavLst>
                                        <p:tav tm="0">
                                          <p:val>
                                            <p:fltVal val="0"/>
                                          </p:val>
                                        </p:tav>
                                        <p:tav tm="100000">
                                          <p:val>
                                            <p:strVal val="#ppt_w"/>
                                          </p:val>
                                        </p:tav>
                                      </p:tavLst>
                                    </p:anim>
                                    <p:anim calcmode="lin" valueType="num">
                                      <p:cBhvr>
                                        <p:cTn id="17" dur="1000" fill="hold"/>
                                        <p:tgtEl>
                                          <p:spTgt spid="7177"/>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76"/>
                                        </p:tgtEl>
                                        <p:attrNameLst>
                                          <p:attrName>style.visibility</p:attrName>
                                        </p:attrNameLst>
                                      </p:cBhvr>
                                      <p:to>
                                        <p:strVal val="visible"/>
                                      </p:to>
                                    </p:set>
                                    <p:animEffect transition="in" filter="blinds(horizontal)">
                                      <p:cBhvr>
                                        <p:cTn id="22"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日期占位符 4"/>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8194" name="页脚占位符 5"/>
          <p:cNvSpPr txBox="1">
            <a:spLocks noGrp="1"/>
          </p:cNvSpPr>
          <p:nvPr/>
        </p:nvSpPr>
        <p:spPr>
          <a:xfrm>
            <a:off x="2251075"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8195" name="灯片编号占位符 6"/>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106</a:t>
            </a:fld>
            <a:endParaRPr lang="zh-CN" altLang="en-US" sz="1200" b="1" i="1" dirty="0">
              <a:latin typeface="Times New Roman" panose="02020603050405020304" pitchFamily="2" charset="0"/>
              <a:ea typeface="宋体" panose="02010600030101010101" pitchFamily="2" charset="-122"/>
            </a:endParaRPr>
          </a:p>
        </p:txBody>
      </p:sp>
      <p:sp>
        <p:nvSpPr>
          <p:cNvPr id="8196" name="Rectangle 2"/>
          <p:cNvSpPr>
            <a:spLocks noGrp="1"/>
          </p:cNvSpPr>
          <p:nvPr>
            <p:ph type="title"/>
          </p:nvPr>
        </p:nvSpPr>
        <p:spPr/>
        <p:txBody>
          <a:bodyPr wrap="square" anchor="ctr"/>
          <a:lstStyle/>
          <a:p>
            <a:pPr eaLnBrk="1" hangingPunct="1"/>
            <a:r>
              <a:rPr lang="zh-CN" altLang="en-US" dirty="0">
                <a:ea typeface="宋体" panose="02010600030101010101" pitchFamily="2" charset="-122"/>
              </a:rPr>
              <a:t>6.4.1  Case Study one</a:t>
            </a:r>
            <a:endParaRPr lang="en-US" altLang="x-none" dirty="0">
              <a:ea typeface="宋体" panose="02010600030101010101" pitchFamily="2" charset="-122"/>
            </a:endParaRPr>
          </a:p>
        </p:txBody>
      </p:sp>
      <p:sp>
        <p:nvSpPr>
          <p:cNvPr id="8197" name="Rectangle 3"/>
          <p:cNvSpPr>
            <a:spLocks noGrp="1"/>
          </p:cNvSpPr>
          <p:nvPr>
            <p:ph type="body" sz="half"/>
          </p:nvPr>
        </p:nvSpPr>
        <p:spPr>
          <a:xfrm>
            <a:off x="34925" y="838200"/>
            <a:ext cx="9074150" cy="5638800"/>
          </a:xfrm>
        </p:spPr>
        <p:txBody>
          <a:bodyPr wrap="square" anchor="t"/>
          <a:lstStyle>
            <a:lvl1pPr lvl="0">
              <a:defRPr sz="2800"/>
            </a:lvl1pPr>
            <a:lvl2pPr lvl="1">
              <a:defRPr sz="2400"/>
            </a:lvl2pPr>
            <a:lvl3pPr lvl="2">
              <a:defRPr sz="2000"/>
            </a:lvl3pPr>
            <a:lvl4pPr lvl="3">
              <a:defRPr sz="1800"/>
            </a:lvl4pPr>
            <a:lvl5pPr lvl="4">
              <a:defRPr sz="1800"/>
            </a:lvl5pPr>
          </a:lstStyle>
          <a:p>
            <a:pPr lvl="0" indent="-342900" eaLnBrk="1" hangingPunct="1"/>
            <a:r>
              <a:rPr lang="zh-CN" altLang="en-US" sz="2800">
                <a:latin typeface="宋体" panose="02010600030101010101" pitchFamily="2" charset="-122"/>
                <a:ea typeface="宋体" panose="02010600030101010101" pitchFamily="2" charset="-122"/>
              </a:rPr>
              <a:t>其中：</a:t>
            </a:r>
          </a:p>
          <a:p>
            <a:pPr lvl="1" indent="-285750" eaLnBrk="1" hangingPunct="1">
              <a:buSzPct val="80000"/>
              <a:buChar char="n"/>
            </a:pPr>
            <a:r>
              <a:rPr lang="zh-CN" altLang="en-US" sz="2800">
                <a:latin typeface="宋体" panose="02010600030101010101" pitchFamily="2" charset="-122"/>
                <a:ea typeface="宋体" panose="02010600030101010101" pitchFamily="2" charset="-122"/>
              </a:rPr>
              <a:t>每本图书只能有一个出版社出版发行</a:t>
            </a:r>
          </a:p>
          <a:p>
            <a:pPr lvl="1" indent="-285750" eaLnBrk="1" hangingPunct="1">
              <a:buSzPct val="80000"/>
              <a:buChar char="n"/>
            </a:pPr>
            <a:r>
              <a:rPr lang="zh-CN" altLang="en-US" sz="2800">
                <a:latin typeface="宋体" panose="02010600030101010101" pitchFamily="2" charset="-122"/>
                <a:ea typeface="宋体" panose="02010600030101010101" pitchFamily="2" charset="-122"/>
              </a:rPr>
              <a:t>每个读者可以同时借阅多本图书，也可以在不同时候借阅同一本图书</a:t>
            </a:r>
          </a:p>
          <a:p>
            <a:pPr lvl="1" indent="-285750" eaLnBrk="1" hangingPunct="1">
              <a:buSzPct val="80000"/>
              <a:buChar char="n"/>
            </a:pPr>
            <a:r>
              <a:rPr lang="zh-CN" altLang="en-US" sz="2800">
                <a:latin typeface="宋体" panose="02010600030101010101" pitchFamily="2" charset="-122"/>
                <a:ea typeface="宋体" panose="02010600030101010101" pitchFamily="2" charset="-122"/>
              </a:rPr>
              <a:t>系统需要记录图书被借阅的借阅日期和归还日期</a:t>
            </a:r>
          </a:p>
        </p:txBody>
      </p:sp>
      <p:sp>
        <p:nvSpPr>
          <p:cNvPr id="8199" name="Freeform 4"/>
          <p:cNvSpPr/>
          <p:nvPr/>
        </p:nvSpPr>
        <p:spPr>
          <a:xfrm>
            <a:off x="900113" y="1844675"/>
            <a:ext cx="5759450" cy="714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629" h="53">
                <a:moveTo>
                  <a:pt x="46" y="8"/>
                </a:moveTo>
                <a:cubicBezTo>
                  <a:pt x="23" y="8"/>
                  <a:pt x="0" y="8"/>
                  <a:pt x="91" y="8"/>
                </a:cubicBezTo>
                <a:cubicBezTo>
                  <a:pt x="182" y="8"/>
                  <a:pt x="424" y="8"/>
                  <a:pt x="590" y="8"/>
                </a:cubicBezTo>
                <a:cubicBezTo>
                  <a:pt x="756" y="8"/>
                  <a:pt x="961" y="1"/>
                  <a:pt x="1089" y="8"/>
                </a:cubicBezTo>
                <a:cubicBezTo>
                  <a:pt x="1217" y="15"/>
                  <a:pt x="1270" y="53"/>
                  <a:pt x="1361" y="53"/>
                </a:cubicBezTo>
                <a:cubicBezTo>
                  <a:pt x="1452" y="53"/>
                  <a:pt x="1542" y="8"/>
                  <a:pt x="1633" y="8"/>
                </a:cubicBezTo>
                <a:cubicBezTo>
                  <a:pt x="1724" y="8"/>
                  <a:pt x="1822" y="53"/>
                  <a:pt x="1905" y="53"/>
                </a:cubicBezTo>
                <a:cubicBezTo>
                  <a:pt x="1988" y="53"/>
                  <a:pt x="2056" y="8"/>
                  <a:pt x="2132" y="8"/>
                </a:cubicBezTo>
                <a:cubicBezTo>
                  <a:pt x="2208" y="8"/>
                  <a:pt x="2283" y="53"/>
                  <a:pt x="2359" y="53"/>
                </a:cubicBezTo>
                <a:cubicBezTo>
                  <a:pt x="2435" y="53"/>
                  <a:pt x="2518" y="8"/>
                  <a:pt x="2586" y="8"/>
                </a:cubicBezTo>
                <a:cubicBezTo>
                  <a:pt x="2654" y="8"/>
                  <a:pt x="2692" y="53"/>
                  <a:pt x="2767" y="53"/>
                </a:cubicBezTo>
                <a:cubicBezTo>
                  <a:pt x="2842" y="53"/>
                  <a:pt x="2956" y="8"/>
                  <a:pt x="3039" y="8"/>
                </a:cubicBezTo>
                <a:cubicBezTo>
                  <a:pt x="3122" y="8"/>
                  <a:pt x="3206" y="53"/>
                  <a:pt x="3266" y="53"/>
                </a:cubicBezTo>
                <a:cubicBezTo>
                  <a:pt x="3326" y="53"/>
                  <a:pt x="3342" y="16"/>
                  <a:pt x="3402" y="8"/>
                </a:cubicBezTo>
                <a:cubicBezTo>
                  <a:pt x="3462" y="0"/>
                  <a:pt x="3584" y="8"/>
                  <a:pt x="3629" y="8"/>
                </a:cubicBezTo>
              </a:path>
            </a:pathLst>
          </a:custGeom>
          <a:noFill/>
          <a:ln w="25400" cap="flat" cmpd="sng">
            <a:solidFill>
              <a:srgbClr val="FF0000"/>
            </a:solidFill>
            <a:prstDash val="solid"/>
            <a:round/>
            <a:headEnd type="none" w="med" len="med"/>
            <a:tailEnd type="none" w="med" len="med"/>
          </a:ln>
        </p:spPr>
        <p:txBody>
          <a:bodyPr/>
          <a:lstStyle/>
          <a:p>
            <a:endParaRPr lang="zh-CN" altLang="en-US"/>
          </a:p>
        </p:txBody>
      </p:sp>
      <p:graphicFrame>
        <p:nvGraphicFramePr>
          <p:cNvPr id="8200" name="Object 8"/>
          <p:cNvGraphicFramePr>
            <a:graphicFrameLocks noChangeAspect="1"/>
          </p:cNvGraphicFramePr>
          <p:nvPr/>
        </p:nvGraphicFramePr>
        <p:xfrm>
          <a:off x="-171450" y="3803650"/>
          <a:ext cx="3875088" cy="2286000"/>
        </p:xfrm>
        <a:graphic>
          <a:graphicData uri="http://schemas.openxmlformats.org/presentationml/2006/ole">
            <mc:AlternateContent xmlns:mc="http://schemas.openxmlformats.org/markup-compatibility/2006">
              <mc:Choice xmlns:v="urn:schemas-microsoft-com:vml" Requires="v">
                <p:oleObj spid="_x0000_s19466" r:id="rId3" imgW="1597025" imgH="1085215" progId="Word.Picture.8">
                  <p:embed/>
                </p:oleObj>
              </mc:Choice>
              <mc:Fallback>
                <p:oleObj r:id="rId3" imgW="1597025" imgH="1085215" progId="Word.Picture.8">
                  <p:embed/>
                  <p:pic>
                    <p:nvPicPr>
                      <p:cNvPr id="0" name="图片 3078"/>
                      <p:cNvPicPr/>
                      <p:nvPr/>
                    </p:nvPicPr>
                    <p:blipFill>
                      <a:blip r:embed="rId4"/>
                      <a:stretch>
                        <a:fillRect/>
                      </a:stretch>
                    </p:blipFill>
                    <p:spPr>
                      <a:xfrm>
                        <a:off x="-171450" y="3803650"/>
                        <a:ext cx="3875088" cy="2286000"/>
                      </a:xfrm>
                      <a:prstGeom prst="rect">
                        <a:avLst/>
                      </a:prstGeom>
                      <a:noFill/>
                      <a:ln w="38100">
                        <a:noFill/>
                        <a:miter/>
                      </a:ln>
                    </p:spPr>
                  </p:pic>
                </p:oleObj>
              </mc:Fallback>
            </mc:AlternateContent>
          </a:graphicData>
        </a:graphic>
      </p:graphicFrame>
      <p:graphicFrame>
        <p:nvGraphicFramePr>
          <p:cNvPr id="8201" name="Object 9"/>
          <p:cNvGraphicFramePr>
            <a:graphicFrameLocks noChangeAspect="1"/>
          </p:cNvGraphicFramePr>
          <p:nvPr/>
        </p:nvGraphicFramePr>
        <p:xfrm>
          <a:off x="4829175" y="3827463"/>
          <a:ext cx="4494213" cy="2143125"/>
        </p:xfrm>
        <a:graphic>
          <a:graphicData uri="http://schemas.openxmlformats.org/presentationml/2006/ole">
            <mc:AlternateContent xmlns:mc="http://schemas.openxmlformats.org/markup-compatibility/2006">
              <mc:Choice xmlns:v="urn:schemas-microsoft-com:vml" Requires="v">
                <p:oleObj spid="_x0000_s19467" r:id="rId5" imgW="2282825" imgH="1085215" progId="Word.Picture.8">
                  <p:embed/>
                </p:oleObj>
              </mc:Choice>
              <mc:Fallback>
                <p:oleObj r:id="rId5" imgW="2282825" imgH="1085215" progId="Word.Picture.8">
                  <p:embed/>
                  <p:pic>
                    <p:nvPicPr>
                      <p:cNvPr id="0" name="图片 3079"/>
                      <p:cNvPicPr/>
                      <p:nvPr/>
                    </p:nvPicPr>
                    <p:blipFill>
                      <a:blip r:embed="rId6"/>
                      <a:stretch>
                        <a:fillRect/>
                      </a:stretch>
                    </p:blipFill>
                    <p:spPr>
                      <a:xfrm>
                        <a:off x="4829175" y="3827463"/>
                        <a:ext cx="4494213" cy="2143125"/>
                      </a:xfrm>
                      <a:prstGeom prst="rect">
                        <a:avLst/>
                      </a:prstGeom>
                      <a:noFill/>
                      <a:ln w="38100">
                        <a:noFill/>
                        <a:miter/>
                      </a:ln>
                    </p:spPr>
                  </p:pic>
                </p:oleObj>
              </mc:Fallback>
            </mc:AlternateContent>
          </a:graphicData>
        </a:graphic>
      </p:graphicFrame>
      <p:graphicFrame>
        <p:nvGraphicFramePr>
          <p:cNvPr id="8202" name="Object 10"/>
          <p:cNvGraphicFramePr>
            <a:graphicFrameLocks noChangeAspect="1"/>
          </p:cNvGraphicFramePr>
          <p:nvPr/>
        </p:nvGraphicFramePr>
        <p:xfrm>
          <a:off x="2627313" y="5013325"/>
          <a:ext cx="2879725" cy="1127125"/>
        </p:xfrm>
        <a:graphic>
          <a:graphicData uri="http://schemas.openxmlformats.org/presentationml/2006/ole">
            <mc:AlternateContent xmlns:mc="http://schemas.openxmlformats.org/markup-compatibility/2006">
              <mc:Choice xmlns:v="urn:schemas-microsoft-com:vml" Requires="v">
                <p:oleObj spid="_x0000_s19468" r:id="rId7" imgW="1825625" imgH="591185" progId="Word.Picture.8">
                  <p:embed/>
                </p:oleObj>
              </mc:Choice>
              <mc:Fallback>
                <p:oleObj r:id="rId7" imgW="1825625" imgH="591185" progId="Word.Picture.8">
                  <p:embed/>
                  <p:pic>
                    <p:nvPicPr>
                      <p:cNvPr id="0" name="图片 3080"/>
                      <p:cNvPicPr/>
                      <p:nvPr/>
                    </p:nvPicPr>
                    <p:blipFill>
                      <a:blip r:embed="rId8"/>
                      <a:stretch>
                        <a:fillRect/>
                      </a:stretch>
                    </p:blipFill>
                    <p:spPr>
                      <a:xfrm>
                        <a:off x="2627313" y="5013325"/>
                        <a:ext cx="2879725" cy="1127125"/>
                      </a:xfrm>
                      <a:prstGeom prst="rect">
                        <a:avLst/>
                      </a:prstGeom>
                      <a:noFill/>
                      <a:ln w="38100">
                        <a:noFill/>
                        <a:miter/>
                      </a:ln>
                    </p:spPr>
                  </p:pic>
                </p:oleObj>
              </mc:Fallback>
            </mc:AlternateContent>
          </a:graphicData>
        </a:graphic>
      </p:graphicFrame>
      <p:grpSp>
        <p:nvGrpSpPr>
          <p:cNvPr id="3" name="组合 2"/>
          <p:cNvGrpSpPr/>
          <p:nvPr/>
        </p:nvGrpSpPr>
        <p:grpSpPr>
          <a:xfrm>
            <a:off x="2632075" y="5086350"/>
            <a:ext cx="2819400" cy="365125"/>
            <a:chOff x="0" y="0"/>
            <a:chExt cx="1776" cy="230"/>
          </a:xfrm>
        </p:grpSpPr>
        <p:sp>
          <p:nvSpPr>
            <p:cNvPr id="8203" name="Text Box 12"/>
            <p:cNvSpPr txBox="1"/>
            <p:nvPr/>
          </p:nvSpPr>
          <p:spPr>
            <a:xfrm>
              <a:off x="0" y="0"/>
              <a:ext cx="576" cy="230"/>
            </a:xfrm>
            <a:prstGeom prst="rect">
              <a:avLst/>
            </a:prstGeom>
            <a:noFill/>
            <a:ln w="9525">
              <a:noFill/>
            </a:ln>
          </p:spPr>
          <p:txBody>
            <a:bodyPr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a:t>
              </a:r>
              <a:r>
                <a:rPr lang="en-US" altLang="zh-CN" b="1" dirty="0">
                  <a:solidFill>
                    <a:srgbClr val="FF0000"/>
                  </a:solidFill>
                  <a:latin typeface="Arial" panose="020B0604020202020204" pitchFamily="34" charset="0"/>
                  <a:ea typeface="宋体" panose="02010600030101010101" pitchFamily="2" charset="-122"/>
                </a:rPr>
                <a:t>?</a:t>
              </a:r>
              <a:r>
                <a:rPr lang="zh-CN" altLang="en-US" b="1" dirty="0">
                  <a:solidFill>
                    <a:srgbClr val="FF0000"/>
                  </a:solidFill>
                  <a:latin typeface="Arial" panose="020B0604020202020204" pitchFamily="34" charset="0"/>
                  <a:ea typeface="宋体" panose="02010600030101010101" pitchFamily="2" charset="-122"/>
                </a:rPr>
                <a:t>,</a:t>
              </a:r>
              <a:r>
                <a:rPr lang="en-US" altLang="zh-CN" b="1" dirty="0">
                  <a:solidFill>
                    <a:srgbClr val="FF0000"/>
                  </a:solidFill>
                  <a:latin typeface="Arial" panose="020B0604020202020204" pitchFamily="34" charset="0"/>
                  <a:ea typeface="宋体" panose="02010600030101010101" pitchFamily="2" charset="-122"/>
                </a:rPr>
                <a:t>?</a:t>
              </a:r>
              <a:r>
                <a:rPr lang="zh-CN" altLang="en-US" b="1" dirty="0">
                  <a:solidFill>
                    <a:srgbClr val="FF0000"/>
                  </a:solidFill>
                  <a:latin typeface="Arial" panose="020B0604020202020204" pitchFamily="34" charset="0"/>
                  <a:ea typeface="宋体" panose="02010600030101010101" pitchFamily="2" charset="-122"/>
                </a:rPr>
                <a:t>)</a:t>
              </a:r>
            </a:p>
          </p:txBody>
        </p:sp>
        <p:sp>
          <p:nvSpPr>
            <p:cNvPr id="8204" name="Text Box 13"/>
            <p:cNvSpPr txBox="1"/>
            <p:nvPr/>
          </p:nvSpPr>
          <p:spPr>
            <a:xfrm>
              <a:off x="1200" y="0"/>
              <a:ext cx="576" cy="230"/>
            </a:xfrm>
            <a:prstGeom prst="rect">
              <a:avLst/>
            </a:prstGeom>
            <a:noFill/>
            <a:ln w="9525">
              <a:noFill/>
            </a:ln>
          </p:spPr>
          <p:txBody>
            <a:bodyPr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a:t>
              </a:r>
              <a:r>
                <a:rPr lang="en-US" altLang="zh-CN" b="1" dirty="0">
                  <a:solidFill>
                    <a:srgbClr val="FF0000"/>
                  </a:solidFill>
                  <a:latin typeface="Arial" panose="020B0604020202020204" pitchFamily="34" charset="0"/>
                  <a:ea typeface="宋体" panose="02010600030101010101" pitchFamily="2" charset="-122"/>
                </a:rPr>
                <a:t>?</a:t>
              </a:r>
              <a:r>
                <a:rPr lang="zh-CN" altLang="en-US" b="1" dirty="0">
                  <a:solidFill>
                    <a:srgbClr val="FF0000"/>
                  </a:solidFill>
                  <a:latin typeface="Arial" panose="020B0604020202020204" pitchFamily="34" charset="0"/>
                  <a:ea typeface="宋体" panose="02010600030101010101" pitchFamily="2" charset="-122"/>
                </a:rPr>
                <a:t>,</a:t>
              </a:r>
              <a:r>
                <a:rPr lang="en-US" altLang="zh-CN" b="1" dirty="0">
                  <a:solidFill>
                    <a:srgbClr val="FF0000"/>
                  </a:solidFill>
                  <a:latin typeface="Arial" panose="020B0604020202020204" pitchFamily="34" charset="0"/>
                  <a:ea typeface="宋体" panose="02010600030101010101" pitchFamily="2" charset="-122"/>
                </a:rPr>
                <a:t>?</a:t>
              </a:r>
              <a:r>
                <a:rPr lang="en-US" altLang="x-none" b="1" dirty="0">
                  <a:solidFill>
                    <a:srgbClr val="FF0000"/>
                  </a:solidFill>
                  <a:latin typeface="Arial" panose="020B0604020202020204" pitchFamily="34" charset="0"/>
                  <a:ea typeface="宋体" panose="02010600030101010101" pitchFamily="2" charset="-122"/>
                </a:rPr>
                <a:t>)</a:t>
              </a:r>
            </a:p>
          </p:txBody>
        </p:sp>
      </p:grpSp>
      <p:grpSp>
        <p:nvGrpSpPr>
          <p:cNvPr id="2" name="组合 8202"/>
          <p:cNvGrpSpPr/>
          <p:nvPr/>
        </p:nvGrpSpPr>
        <p:grpSpPr>
          <a:xfrm>
            <a:off x="2632075" y="5103813"/>
            <a:ext cx="2819400" cy="365125"/>
            <a:chOff x="0" y="0"/>
            <a:chExt cx="1776" cy="230"/>
          </a:xfrm>
        </p:grpSpPr>
        <p:sp>
          <p:nvSpPr>
            <p:cNvPr id="8206" name="Text Box 12"/>
            <p:cNvSpPr txBox="1"/>
            <p:nvPr/>
          </p:nvSpPr>
          <p:spPr>
            <a:xfrm>
              <a:off x="0" y="0"/>
              <a:ext cx="576" cy="230"/>
            </a:xfrm>
            <a:prstGeom prst="rect">
              <a:avLst/>
            </a:prstGeom>
            <a:solidFill>
              <a:schemeClr val="bg1"/>
            </a:solidFill>
            <a:ln w="9525">
              <a:noFill/>
            </a:ln>
          </p:spPr>
          <p:txBody>
            <a:bodyPr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(1,1)</a:t>
              </a:r>
            </a:p>
          </p:txBody>
        </p:sp>
        <p:sp>
          <p:nvSpPr>
            <p:cNvPr id="8207" name="Text Box 13"/>
            <p:cNvSpPr txBox="1"/>
            <p:nvPr/>
          </p:nvSpPr>
          <p:spPr>
            <a:xfrm>
              <a:off x="1200" y="0"/>
              <a:ext cx="576" cy="230"/>
            </a:xfrm>
            <a:prstGeom prst="rect">
              <a:avLst/>
            </a:prstGeom>
            <a:solidFill>
              <a:schemeClr val="bg1"/>
            </a:solidFill>
            <a:ln w="9525">
              <a:noFill/>
            </a:ln>
          </p:spPr>
          <p:txBody>
            <a:bodyPr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(0,</a:t>
              </a:r>
              <a:r>
                <a:rPr lang="en-US" altLang="x-none" b="1" dirty="0">
                  <a:solidFill>
                    <a:srgbClr val="FF0000"/>
                  </a:solidFill>
                  <a:latin typeface="Arial" panose="020B0604020202020204" pitchFamily="34" charset="0"/>
                  <a:ea typeface="宋体" panose="02010600030101010101" pitchFamily="2" charset="-122"/>
                </a:rPr>
                <a:t>N)</a:t>
              </a:r>
            </a:p>
          </p:txBody>
        </p:sp>
      </p:grpSp>
      <p:sp>
        <p:nvSpPr>
          <p:cNvPr id="8208" name="日期占位符 1"/>
          <p:cNvSpPr>
            <a:spLocks noGrp="1"/>
          </p:cNvSpPr>
          <p:nvPr>
            <p:ph type="dt" sz="half" idx="10"/>
          </p:nvPr>
        </p:nvSpPr>
        <p:spPr/>
        <p:txBody>
          <a:bodyPr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000" fill="hold"/>
                                        <p:tgtEl>
                                          <p:spTgt spid="8199"/>
                                        </p:tgtEl>
                                        <p:attrNameLst>
                                          <p:attrName>ppt_x</p:attrName>
                                        </p:attrNameLst>
                                      </p:cBhvr>
                                      <p:tavLst>
                                        <p:tav tm="0">
                                          <p:val>
                                            <p:strVal val="#ppt_x-#ppt_w/2"/>
                                          </p:val>
                                        </p:tav>
                                        <p:tav tm="100000">
                                          <p:val>
                                            <p:strVal val="#ppt_x"/>
                                          </p:val>
                                        </p:tav>
                                      </p:tavLst>
                                    </p:anim>
                                    <p:anim calcmode="lin" valueType="num">
                                      <p:cBhvr>
                                        <p:cTn id="8" dur="1000" fill="hold"/>
                                        <p:tgtEl>
                                          <p:spTgt spid="8199"/>
                                        </p:tgtEl>
                                        <p:attrNameLst>
                                          <p:attrName>ppt_y</p:attrName>
                                        </p:attrNameLst>
                                      </p:cBhvr>
                                      <p:tavLst>
                                        <p:tav tm="0">
                                          <p:val>
                                            <p:strVal val="#ppt_y"/>
                                          </p:val>
                                        </p:tav>
                                        <p:tav tm="100000">
                                          <p:val>
                                            <p:strVal val="#ppt_y"/>
                                          </p:val>
                                        </p:tav>
                                      </p:tavLst>
                                    </p:anim>
                                    <p:anim calcmode="lin" valueType="num">
                                      <p:cBhvr>
                                        <p:cTn id="9" dur="1000" fill="hold"/>
                                        <p:tgtEl>
                                          <p:spTgt spid="8199"/>
                                        </p:tgtEl>
                                        <p:attrNameLst>
                                          <p:attrName>ppt_w</p:attrName>
                                        </p:attrNameLst>
                                      </p:cBhvr>
                                      <p:tavLst>
                                        <p:tav tm="0">
                                          <p:val>
                                            <p:fltVal val="0"/>
                                          </p:val>
                                        </p:tav>
                                        <p:tav tm="100000">
                                          <p:val>
                                            <p:strVal val="#ppt_w"/>
                                          </p:val>
                                        </p:tav>
                                      </p:tavLst>
                                    </p:anim>
                                    <p:anim calcmode="lin" valueType="num">
                                      <p:cBhvr>
                                        <p:cTn id="10" dur="1000" fill="hold"/>
                                        <p:tgtEl>
                                          <p:spTgt spid="819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0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820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8202"/>
                                        </p:tgtEl>
                                        <p:attrNameLst>
                                          <p:attrName>style.visibility</p:attrName>
                                        </p:attrNameLst>
                                      </p:cBhvr>
                                      <p:to>
                                        <p:strVal val="visible"/>
                                      </p:to>
                                    </p:set>
                                    <p:animEffect transition="in" filter="barn(outVertical)">
                                      <p:cBhvr>
                                        <p:cTn id="22" dur="500"/>
                                        <p:tgtEl>
                                          <p:spTgt spid="820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subTnLst>
                                    <p:set>
                                      <p:cBhvr override="childStyle">
                                        <p:cTn dur="65" fill="hold" display="1" masterRel="nextClick" afterEffect="1"/>
                                        <p:tgtEl>
                                          <p:spTgt spid="3"/>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日期占位符 4"/>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9218" name="页脚占位符 5"/>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9219" name="灯片编号占位符 6"/>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107</a:t>
            </a:fld>
            <a:endParaRPr lang="zh-CN" altLang="en-US" sz="1200" b="1" i="1" dirty="0">
              <a:latin typeface="Times New Roman" panose="02020603050405020304" pitchFamily="2" charset="0"/>
              <a:ea typeface="宋体" panose="02010600030101010101" pitchFamily="2" charset="-122"/>
            </a:endParaRPr>
          </a:p>
        </p:txBody>
      </p:sp>
      <p:sp>
        <p:nvSpPr>
          <p:cNvPr id="9220" name="Rectangle 2"/>
          <p:cNvSpPr>
            <a:spLocks noGrp="1"/>
          </p:cNvSpPr>
          <p:nvPr>
            <p:ph type="title"/>
          </p:nvPr>
        </p:nvSpPr>
        <p:spPr/>
        <p:txBody>
          <a:bodyPr wrap="square" anchor="ctr"/>
          <a:lstStyle/>
          <a:p>
            <a:pPr eaLnBrk="1" hangingPunct="1"/>
            <a:r>
              <a:rPr lang="zh-CN" altLang="en-US" dirty="0">
                <a:ea typeface="宋体" panose="02010600030101010101" pitchFamily="2" charset="-122"/>
              </a:rPr>
              <a:t>6.4.1  Case Study one</a:t>
            </a:r>
            <a:endParaRPr lang="en-US" altLang="x-none" dirty="0">
              <a:ea typeface="宋体" panose="02010600030101010101" pitchFamily="2" charset="-122"/>
            </a:endParaRPr>
          </a:p>
        </p:txBody>
      </p:sp>
      <p:sp>
        <p:nvSpPr>
          <p:cNvPr id="9221" name="Rectangle 3"/>
          <p:cNvSpPr>
            <a:spLocks noGrp="1"/>
          </p:cNvSpPr>
          <p:nvPr>
            <p:ph type="body" sz="half"/>
          </p:nvPr>
        </p:nvSpPr>
        <p:spPr>
          <a:xfrm>
            <a:off x="34925" y="115888"/>
            <a:ext cx="9074150" cy="3024187"/>
          </a:xfrm>
        </p:spPr>
        <p:txBody>
          <a:bodyPr wrap="square" anchor="t"/>
          <a:lstStyle>
            <a:lvl1pPr lvl="0">
              <a:defRPr sz="2800"/>
            </a:lvl1pPr>
            <a:lvl2pPr lvl="1">
              <a:defRPr sz="2400"/>
            </a:lvl2pPr>
            <a:lvl3pPr lvl="2">
              <a:defRPr sz="2000"/>
            </a:lvl3pPr>
            <a:lvl4pPr lvl="3">
              <a:defRPr sz="1800"/>
            </a:lvl4pPr>
            <a:lvl5pPr lvl="4">
              <a:defRPr sz="1800"/>
            </a:lvl5pPr>
          </a:lstStyle>
          <a:p>
            <a:pPr lvl="0" indent="-342900" eaLnBrk="1" hangingPunct="1"/>
            <a:r>
              <a:rPr lang="zh-CN" altLang="en-US" sz="2800">
                <a:latin typeface="宋体" panose="02010600030101010101" pitchFamily="2" charset="-122"/>
                <a:ea typeface="宋体" panose="02010600030101010101" pitchFamily="2" charset="-122"/>
              </a:rPr>
              <a:t>其中：</a:t>
            </a:r>
          </a:p>
          <a:p>
            <a:pPr lvl="1" indent="-285750" eaLnBrk="1" hangingPunct="1">
              <a:buSzPct val="80000"/>
              <a:buChar char="n"/>
            </a:pPr>
            <a:r>
              <a:rPr lang="zh-CN" altLang="en-US" sz="2800">
                <a:latin typeface="宋体" panose="02010600030101010101" pitchFamily="2" charset="-122"/>
                <a:ea typeface="宋体" panose="02010600030101010101" pitchFamily="2" charset="-122"/>
              </a:rPr>
              <a:t>每本图书只能有一个出版社出版发行</a:t>
            </a:r>
          </a:p>
          <a:p>
            <a:pPr lvl="1" indent="-285750" eaLnBrk="1" hangingPunct="1">
              <a:buSzPct val="80000"/>
              <a:buChar char="n"/>
            </a:pPr>
            <a:r>
              <a:rPr lang="zh-CN" altLang="en-US" sz="2800">
                <a:latin typeface="宋体" panose="02010600030101010101" pitchFamily="2" charset="-122"/>
                <a:ea typeface="宋体" panose="02010600030101010101" pitchFamily="2" charset="-122"/>
              </a:rPr>
              <a:t>每个读者可以同时借阅多本图书，也可以在不同时候借阅同一本图书</a:t>
            </a:r>
          </a:p>
          <a:p>
            <a:pPr lvl="1" indent="-285750" eaLnBrk="1" hangingPunct="1">
              <a:buSzPct val="80000"/>
              <a:buChar char="n"/>
            </a:pPr>
            <a:r>
              <a:rPr lang="zh-CN" altLang="en-US" sz="2800">
                <a:latin typeface="宋体" panose="02010600030101010101" pitchFamily="2" charset="-122"/>
                <a:ea typeface="宋体" panose="02010600030101010101" pitchFamily="2" charset="-122"/>
              </a:rPr>
              <a:t>系统需要记录图书被借阅的借阅日期和归还日期</a:t>
            </a:r>
          </a:p>
        </p:txBody>
      </p:sp>
      <p:sp>
        <p:nvSpPr>
          <p:cNvPr id="9223" name="Freeform 4"/>
          <p:cNvSpPr/>
          <p:nvPr/>
        </p:nvSpPr>
        <p:spPr>
          <a:xfrm>
            <a:off x="900113" y="1628775"/>
            <a:ext cx="7775575" cy="730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629" h="53">
                <a:moveTo>
                  <a:pt x="46" y="8"/>
                </a:moveTo>
                <a:cubicBezTo>
                  <a:pt x="23" y="8"/>
                  <a:pt x="0" y="8"/>
                  <a:pt x="91" y="8"/>
                </a:cubicBezTo>
                <a:cubicBezTo>
                  <a:pt x="182" y="8"/>
                  <a:pt x="424" y="8"/>
                  <a:pt x="590" y="8"/>
                </a:cubicBezTo>
                <a:cubicBezTo>
                  <a:pt x="756" y="8"/>
                  <a:pt x="961" y="1"/>
                  <a:pt x="1089" y="8"/>
                </a:cubicBezTo>
                <a:cubicBezTo>
                  <a:pt x="1217" y="15"/>
                  <a:pt x="1270" y="53"/>
                  <a:pt x="1361" y="53"/>
                </a:cubicBezTo>
                <a:cubicBezTo>
                  <a:pt x="1452" y="53"/>
                  <a:pt x="1542" y="8"/>
                  <a:pt x="1633" y="8"/>
                </a:cubicBezTo>
                <a:cubicBezTo>
                  <a:pt x="1724" y="8"/>
                  <a:pt x="1822" y="53"/>
                  <a:pt x="1905" y="53"/>
                </a:cubicBezTo>
                <a:cubicBezTo>
                  <a:pt x="1988" y="53"/>
                  <a:pt x="2056" y="8"/>
                  <a:pt x="2132" y="8"/>
                </a:cubicBezTo>
                <a:cubicBezTo>
                  <a:pt x="2208" y="8"/>
                  <a:pt x="2283" y="53"/>
                  <a:pt x="2359" y="53"/>
                </a:cubicBezTo>
                <a:cubicBezTo>
                  <a:pt x="2435" y="53"/>
                  <a:pt x="2518" y="8"/>
                  <a:pt x="2586" y="8"/>
                </a:cubicBezTo>
                <a:cubicBezTo>
                  <a:pt x="2654" y="8"/>
                  <a:pt x="2692" y="53"/>
                  <a:pt x="2767" y="53"/>
                </a:cubicBezTo>
                <a:cubicBezTo>
                  <a:pt x="2842" y="53"/>
                  <a:pt x="2956" y="8"/>
                  <a:pt x="3039" y="8"/>
                </a:cubicBezTo>
                <a:cubicBezTo>
                  <a:pt x="3122" y="8"/>
                  <a:pt x="3206" y="53"/>
                  <a:pt x="3266" y="53"/>
                </a:cubicBezTo>
                <a:cubicBezTo>
                  <a:pt x="3326" y="53"/>
                  <a:pt x="3342" y="16"/>
                  <a:pt x="3402" y="8"/>
                </a:cubicBezTo>
                <a:cubicBezTo>
                  <a:pt x="3462" y="0"/>
                  <a:pt x="3584" y="8"/>
                  <a:pt x="3629" y="8"/>
                </a:cubicBezTo>
              </a:path>
            </a:pathLst>
          </a:custGeom>
          <a:noFill/>
          <a:ln w="25400" cap="flat" cmpd="sng">
            <a:solidFill>
              <a:srgbClr val="FF0000"/>
            </a:solidFill>
            <a:prstDash val="solid"/>
            <a:round/>
            <a:headEnd type="none" w="med" len="med"/>
            <a:tailEnd type="none" w="med" len="med"/>
          </a:ln>
        </p:spPr>
        <p:txBody>
          <a:bodyPr/>
          <a:lstStyle/>
          <a:p>
            <a:endParaRPr lang="zh-CN" altLang="en-US"/>
          </a:p>
        </p:txBody>
      </p:sp>
      <p:sp>
        <p:nvSpPr>
          <p:cNvPr id="9224" name="Freeform 11"/>
          <p:cNvSpPr/>
          <p:nvPr/>
        </p:nvSpPr>
        <p:spPr>
          <a:xfrm>
            <a:off x="900113" y="2060575"/>
            <a:ext cx="2808287" cy="730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629" h="53">
                <a:moveTo>
                  <a:pt x="46" y="8"/>
                </a:moveTo>
                <a:cubicBezTo>
                  <a:pt x="23" y="8"/>
                  <a:pt x="0" y="8"/>
                  <a:pt x="91" y="8"/>
                </a:cubicBezTo>
                <a:cubicBezTo>
                  <a:pt x="182" y="8"/>
                  <a:pt x="424" y="8"/>
                  <a:pt x="590" y="8"/>
                </a:cubicBezTo>
                <a:cubicBezTo>
                  <a:pt x="756" y="8"/>
                  <a:pt x="961" y="1"/>
                  <a:pt x="1089" y="8"/>
                </a:cubicBezTo>
                <a:cubicBezTo>
                  <a:pt x="1217" y="15"/>
                  <a:pt x="1270" y="53"/>
                  <a:pt x="1361" y="53"/>
                </a:cubicBezTo>
                <a:cubicBezTo>
                  <a:pt x="1452" y="53"/>
                  <a:pt x="1542" y="8"/>
                  <a:pt x="1633" y="8"/>
                </a:cubicBezTo>
                <a:cubicBezTo>
                  <a:pt x="1724" y="8"/>
                  <a:pt x="1822" y="53"/>
                  <a:pt x="1905" y="53"/>
                </a:cubicBezTo>
                <a:cubicBezTo>
                  <a:pt x="1988" y="53"/>
                  <a:pt x="2056" y="8"/>
                  <a:pt x="2132" y="8"/>
                </a:cubicBezTo>
                <a:cubicBezTo>
                  <a:pt x="2208" y="8"/>
                  <a:pt x="2283" y="53"/>
                  <a:pt x="2359" y="53"/>
                </a:cubicBezTo>
                <a:cubicBezTo>
                  <a:pt x="2435" y="53"/>
                  <a:pt x="2518" y="8"/>
                  <a:pt x="2586" y="8"/>
                </a:cubicBezTo>
                <a:cubicBezTo>
                  <a:pt x="2654" y="8"/>
                  <a:pt x="2692" y="53"/>
                  <a:pt x="2767" y="53"/>
                </a:cubicBezTo>
                <a:cubicBezTo>
                  <a:pt x="2842" y="53"/>
                  <a:pt x="2956" y="8"/>
                  <a:pt x="3039" y="8"/>
                </a:cubicBezTo>
                <a:cubicBezTo>
                  <a:pt x="3122" y="8"/>
                  <a:pt x="3206" y="53"/>
                  <a:pt x="3266" y="53"/>
                </a:cubicBezTo>
                <a:cubicBezTo>
                  <a:pt x="3326" y="53"/>
                  <a:pt x="3342" y="16"/>
                  <a:pt x="3402" y="8"/>
                </a:cubicBezTo>
                <a:cubicBezTo>
                  <a:pt x="3462" y="0"/>
                  <a:pt x="3584" y="8"/>
                  <a:pt x="3629" y="8"/>
                </a:cubicBezTo>
              </a:path>
            </a:pathLst>
          </a:custGeom>
          <a:noFill/>
          <a:ln w="25400" cap="flat" cmpd="sng">
            <a:solidFill>
              <a:srgbClr val="FF0000"/>
            </a:solidFill>
            <a:prstDash val="solid"/>
            <a:round/>
            <a:headEnd type="none" w="med" len="med"/>
            <a:tailEnd type="none" w="med" len="med"/>
          </a:ln>
        </p:spPr>
        <p:txBody>
          <a:bodyPr/>
          <a:lstStyle/>
          <a:p>
            <a:endParaRPr lang="zh-CN" altLang="en-US"/>
          </a:p>
        </p:txBody>
      </p:sp>
      <p:graphicFrame>
        <p:nvGraphicFramePr>
          <p:cNvPr id="9225" name="Object 18"/>
          <p:cNvGraphicFramePr>
            <a:graphicFrameLocks noChangeAspect="1"/>
          </p:cNvGraphicFramePr>
          <p:nvPr/>
        </p:nvGraphicFramePr>
        <p:xfrm>
          <a:off x="-169862" y="2852738"/>
          <a:ext cx="3875087" cy="2286000"/>
        </p:xfrm>
        <a:graphic>
          <a:graphicData uri="http://schemas.openxmlformats.org/presentationml/2006/ole">
            <mc:AlternateContent xmlns:mc="http://schemas.openxmlformats.org/markup-compatibility/2006">
              <mc:Choice xmlns:v="urn:schemas-microsoft-com:vml" Requires="v">
                <p:oleObj spid="_x0000_s20487" r:id="rId3" imgW="1597025" imgH="1085215" progId="Word.Picture.8">
                  <p:embed/>
                </p:oleObj>
              </mc:Choice>
              <mc:Fallback>
                <p:oleObj r:id="rId3" imgW="1597025" imgH="1085215" progId="Word.Picture.8">
                  <p:embed/>
                  <p:pic>
                    <p:nvPicPr>
                      <p:cNvPr id="0" name="图片 3081"/>
                      <p:cNvPicPr/>
                      <p:nvPr/>
                    </p:nvPicPr>
                    <p:blipFill>
                      <a:blip r:embed="rId4"/>
                      <a:stretch>
                        <a:fillRect/>
                      </a:stretch>
                    </p:blipFill>
                    <p:spPr>
                      <a:xfrm>
                        <a:off x="-169862" y="2852738"/>
                        <a:ext cx="3875087" cy="2286000"/>
                      </a:xfrm>
                      <a:prstGeom prst="rect">
                        <a:avLst/>
                      </a:prstGeom>
                      <a:noFill/>
                      <a:ln w="38100">
                        <a:noFill/>
                        <a:miter/>
                      </a:ln>
                    </p:spPr>
                  </p:pic>
                </p:oleObj>
              </mc:Fallback>
            </mc:AlternateContent>
          </a:graphicData>
        </a:graphic>
      </p:graphicFrame>
      <p:graphicFrame>
        <p:nvGraphicFramePr>
          <p:cNvPr id="9226" name="Object 20"/>
          <p:cNvGraphicFramePr>
            <a:graphicFrameLocks noChangeAspect="1"/>
          </p:cNvGraphicFramePr>
          <p:nvPr/>
        </p:nvGraphicFramePr>
        <p:xfrm>
          <a:off x="3152775" y="4005263"/>
          <a:ext cx="6172200" cy="2895600"/>
        </p:xfrm>
        <a:graphic>
          <a:graphicData uri="http://schemas.openxmlformats.org/presentationml/2006/ole">
            <mc:AlternateContent xmlns:mc="http://schemas.openxmlformats.org/markup-compatibility/2006">
              <mc:Choice xmlns:v="urn:schemas-microsoft-com:vml" Requires="v">
                <p:oleObj spid="_x0000_s20488" r:id="rId5" imgW="2968625" imgH="1382395" progId="Word.Picture.8">
                  <p:embed/>
                </p:oleObj>
              </mc:Choice>
              <mc:Fallback>
                <p:oleObj r:id="rId5" imgW="2968625" imgH="1382395" progId="Word.Picture.8">
                  <p:embed/>
                  <p:pic>
                    <p:nvPicPr>
                      <p:cNvPr id="0" name="图片 3082"/>
                      <p:cNvPicPr/>
                      <p:nvPr/>
                    </p:nvPicPr>
                    <p:blipFill>
                      <a:blip r:embed="rId6"/>
                      <a:stretch>
                        <a:fillRect/>
                      </a:stretch>
                    </p:blipFill>
                    <p:spPr>
                      <a:xfrm>
                        <a:off x="3152775" y="4005263"/>
                        <a:ext cx="6172200" cy="2895600"/>
                      </a:xfrm>
                      <a:prstGeom prst="rect">
                        <a:avLst/>
                      </a:prstGeom>
                      <a:noFill/>
                      <a:ln w="38100">
                        <a:noFill/>
                        <a:miter/>
                      </a:ln>
                    </p:spPr>
                  </p:pic>
                </p:oleObj>
              </mc:Fallback>
            </mc:AlternateContent>
          </a:graphicData>
        </a:graphic>
      </p:graphicFrame>
      <p:grpSp>
        <p:nvGrpSpPr>
          <p:cNvPr id="9227" name="组合 9226"/>
          <p:cNvGrpSpPr/>
          <p:nvPr/>
        </p:nvGrpSpPr>
        <p:grpSpPr>
          <a:xfrm>
            <a:off x="2627313" y="3429000"/>
            <a:ext cx="3730625" cy="1438275"/>
            <a:chOff x="0" y="0"/>
            <a:chExt cx="2350" cy="906"/>
          </a:xfrm>
        </p:grpSpPr>
        <p:sp>
          <p:nvSpPr>
            <p:cNvPr id="2" name="AutoShape 26"/>
            <p:cNvSpPr/>
            <p:nvPr/>
          </p:nvSpPr>
          <p:spPr>
            <a:xfrm>
              <a:off x="953" y="0"/>
              <a:ext cx="912" cy="480"/>
            </a:xfrm>
            <a:prstGeom prst="diamond">
              <a:avLst/>
            </a:prstGeom>
            <a:noFill/>
            <a:ln w="31750" cap="flat" cmpd="sng">
              <a:solidFill>
                <a:srgbClr val="000000"/>
              </a:solidFill>
              <a:prstDash val="solid"/>
              <a:miter/>
              <a:headEnd type="none" w="med" len="med"/>
              <a:tailEnd type="none" w="med" len="med"/>
            </a:ln>
          </p:spPr>
          <p:txBody>
            <a:bodyPr lIns="0" tIns="0" rIns="0" bIns="0" anchor="ctr"/>
            <a:lstStyle/>
            <a:p>
              <a:pPr algn="ctr" eaLnBrk="0" hangingPunct="0"/>
              <a:r>
                <a:rPr lang="zh-CN" altLang="en-US" b="1" dirty="0">
                  <a:latin typeface="Times New Roman" panose="02020603050405020304" pitchFamily="2" charset="0"/>
                  <a:ea typeface="宋体" panose="02010600030101010101" pitchFamily="2" charset="-122"/>
                </a:rPr>
                <a:t>借 阅</a:t>
              </a:r>
            </a:p>
          </p:txBody>
        </p:sp>
        <p:sp>
          <p:nvSpPr>
            <p:cNvPr id="9228" name="Line 27"/>
            <p:cNvSpPr/>
            <p:nvPr/>
          </p:nvSpPr>
          <p:spPr>
            <a:xfrm flipV="1">
              <a:off x="0" y="226"/>
              <a:ext cx="953" cy="499"/>
            </a:xfrm>
            <a:prstGeom prst="line">
              <a:avLst/>
            </a:prstGeom>
            <a:ln w="38100" cap="flat" cmpd="sng">
              <a:solidFill>
                <a:schemeClr val="tx1"/>
              </a:solidFill>
              <a:prstDash val="solid"/>
              <a:round/>
              <a:headEnd type="none" w="med" len="med"/>
              <a:tailEnd type="none" w="med" len="med"/>
            </a:ln>
          </p:spPr>
        </p:sp>
        <p:sp>
          <p:nvSpPr>
            <p:cNvPr id="9229" name="Line 28"/>
            <p:cNvSpPr/>
            <p:nvPr/>
          </p:nvSpPr>
          <p:spPr>
            <a:xfrm>
              <a:off x="1851" y="226"/>
              <a:ext cx="499" cy="680"/>
            </a:xfrm>
            <a:prstGeom prst="line">
              <a:avLst/>
            </a:prstGeom>
            <a:ln w="31750" cap="flat" cmpd="sng">
              <a:solidFill>
                <a:schemeClr val="tx1"/>
              </a:solidFill>
              <a:prstDash val="solid"/>
              <a:round/>
              <a:headEnd type="none" w="med" len="med"/>
              <a:tailEnd type="none" w="med" len="med"/>
            </a:ln>
          </p:spPr>
        </p:sp>
      </p:grpSp>
      <p:grpSp>
        <p:nvGrpSpPr>
          <p:cNvPr id="9231" name="组合 9230"/>
          <p:cNvGrpSpPr/>
          <p:nvPr/>
        </p:nvGrpSpPr>
        <p:grpSpPr>
          <a:xfrm>
            <a:off x="3203575" y="4148138"/>
            <a:ext cx="2747963" cy="438150"/>
            <a:chOff x="0" y="0"/>
            <a:chExt cx="1731" cy="276"/>
          </a:xfrm>
        </p:grpSpPr>
        <p:sp>
          <p:nvSpPr>
            <p:cNvPr id="3" name="Text Box 34"/>
            <p:cNvSpPr txBox="1"/>
            <p:nvPr/>
          </p:nvSpPr>
          <p:spPr>
            <a:xfrm>
              <a:off x="0" y="46"/>
              <a:ext cx="576" cy="230"/>
            </a:xfrm>
            <a:prstGeom prst="rect">
              <a:avLst/>
            </a:prstGeom>
            <a:noFill/>
            <a:ln w="9525">
              <a:noFill/>
            </a:ln>
          </p:spPr>
          <p:txBody>
            <a:bodyPr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a:t>
              </a:r>
              <a:r>
                <a:rPr lang="en-US" altLang="zh-CN" b="1" dirty="0">
                  <a:solidFill>
                    <a:srgbClr val="FF0000"/>
                  </a:solidFill>
                  <a:latin typeface="Arial" panose="020B0604020202020204" pitchFamily="34" charset="0"/>
                  <a:ea typeface="宋体" panose="02010600030101010101" pitchFamily="2" charset="-122"/>
                </a:rPr>
                <a:t>?</a:t>
              </a:r>
              <a:r>
                <a:rPr lang="zh-CN" altLang="en-US" b="1" dirty="0">
                  <a:solidFill>
                    <a:srgbClr val="FF0000"/>
                  </a:solidFill>
                  <a:latin typeface="Arial" panose="020B0604020202020204" pitchFamily="34" charset="0"/>
                  <a:ea typeface="宋体" panose="02010600030101010101" pitchFamily="2" charset="-122"/>
                </a:rPr>
                <a:t>,</a:t>
              </a:r>
              <a:r>
                <a:rPr lang="en-US" altLang="x-none" b="1" dirty="0">
                  <a:solidFill>
                    <a:srgbClr val="FF0000"/>
                  </a:solidFill>
                  <a:latin typeface="Arial" panose="020B0604020202020204" pitchFamily="34" charset="0"/>
                  <a:ea typeface="宋体" panose="02010600030101010101" pitchFamily="2" charset="-122"/>
                </a:rPr>
                <a:t>?)</a:t>
              </a:r>
            </a:p>
          </p:txBody>
        </p:sp>
        <p:sp>
          <p:nvSpPr>
            <p:cNvPr id="9232" name="Text Box 35"/>
            <p:cNvSpPr txBox="1"/>
            <p:nvPr/>
          </p:nvSpPr>
          <p:spPr>
            <a:xfrm>
              <a:off x="1155" y="0"/>
              <a:ext cx="576" cy="230"/>
            </a:xfrm>
            <a:prstGeom prst="rect">
              <a:avLst/>
            </a:prstGeom>
            <a:noFill/>
            <a:ln w="9525">
              <a:noFill/>
            </a:ln>
          </p:spPr>
          <p:txBody>
            <a:bodyPr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a:t>
              </a:r>
              <a:r>
                <a:rPr lang="en-US" altLang="zh-CN" b="1" dirty="0">
                  <a:solidFill>
                    <a:srgbClr val="FF0000"/>
                  </a:solidFill>
                  <a:latin typeface="Arial" panose="020B0604020202020204" pitchFamily="34" charset="0"/>
                  <a:ea typeface="宋体" panose="02010600030101010101" pitchFamily="2" charset="-122"/>
                </a:rPr>
                <a:t>?</a:t>
              </a:r>
              <a:r>
                <a:rPr lang="zh-CN" altLang="en-US" b="1" dirty="0">
                  <a:solidFill>
                    <a:srgbClr val="FF0000"/>
                  </a:solidFill>
                  <a:latin typeface="Arial" panose="020B0604020202020204" pitchFamily="34" charset="0"/>
                  <a:ea typeface="宋体" panose="02010600030101010101" pitchFamily="2" charset="-122"/>
                </a:rPr>
                <a:t>,</a:t>
              </a:r>
              <a:r>
                <a:rPr lang="en-US" altLang="x-none" b="1" dirty="0">
                  <a:solidFill>
                    <a:srgbClr val="FF0000"/>
                  </a:solidFill>
                  <a:latin typeface="Arial" panose="020B0604020202020204" pitchFamily="34" charset="0"/>
                  <a:ea typeface="宋体" panose="02010600030101010101" pitchFamily="2" charset="-122"/>
                </a:rPr>
                <a:t>?)</a:t>
              </a:r>
            </a:p>
          </p:txBody>
        </p:sp>
      </p:grpSp>
      <p:sp>
        <p:nvSpPr>
          <p:cNvPr id="9233" name="日期占位符 1"/>
          <p:cNvSpPr>
            <a:spLocks noGrp="1"/>
          </p:cNvSpPr>
          <p:nvPr>
            <p:ph type="dt" sz="half" idx="10"/>
          </p:nvPr>
        </p:nvSpPr>
        <p:spPr/>
        <p:txBody>
          <a:bodyPr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grpSp>
        <p:nvGrpSpPr>
          <p:cNvPr id="4" name="组合 3"/>
          <p:cNvGrpSpPr/>
          <p:nvPr/>
        </p:nvGrpSpPr>
        <p:grpSpPr>
          <a:xfrm>
            <a:off x="3203575" y="4221163"/>
            <a:ext cx="2676525" cy="438150"/>
            <a:chOff x="0" y="0"/>
            <a:chExt cx="1686" cy="276"/>
          </a:xfrm>
        </p:grpSpPr>
        <p:sp>
          <p:nvSpPr>
            <p:cNvPr id="9235" name="Text Box 34"/>
            <p:cNvSpPr txBox="1"/>
            <p:nvPr/>
          </p:nvSpPr>
          <p:spPr>
            <a:xfrm>
              <a:off x="0" y="46"/>
              <a:ext cx="576" cy="230"/>
            </a:xfrm>
            <a:prstGeom prst="rect">
              <a:avLst/>
            </a:prstGeom>
            <a:solidFill>
              <a:schemeClr val="bg1"/>
            </a:solidFill>
            <a:ln w="9525">
              <a:noFill/>
            </a:ln>
          </p:spPr>
          <p:txBody>
            <a:bodyPr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(0,</a:t>
              </a:r>
              <a:r>
                <a:rPr lang="en-US" altLang="x-none" b="1" dirty="0">
                  <a:solidFill>
                    <a:srgbClr val="FF0000"/>
                  </a:solidFill>
                  <a:latin typeface="Arial" panose="020B0604020202020204" pitchFamily="34" charset="0"/>
                  <a:ea typeface="宋体" panose="02010600030101010101" pitchFamily="2" charset="-122"/>
                </a:rPr>
                <a:t>N)</a:t>
              </a:r>
            </a:p>
          </p:txBody>
        </p:sp>
        <p:sp>
          <p:nvSpPr>
            <p:cNvPr id="9236" name="Text Box 35"/>
            <p:cNvSpPr txBox="1"/>
            <p:nvPr/>
          </p:nvSpPr>
          <p:spPr>
            <a:xfrm>
              <a:off x="1110" y="0"/>
              <a:ext cx="576" cy="230"/>
            </a:xfrm>
            <a:prstGeom prst="rect">
              <a:avLst/>
            </a:prstGeom>
            <a:solidFill>
              <a:schemeClr val="bg1"/>
            </a:solidFill>
            <a:ln w="9525">
              <a:noFill/>
            </a:ln>
          </p:spPr>
          <p:txBody>
            <a:bodyPr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(0,</a:t>
              </a:r>
              <a:r>
                <a:rPr lang="en-US" altLang="x-none" b="1" dirty="0">
                  <a:solidFill>
                    <a:srgbClr val="FF0000"/>
                  </a:solidFill>
                  <a:latin typeface="Arial" panose="020B0604020202020204" pitchFamily="34" charset="0"/>
                  <a:ea typeface="宋体" panose="02010600030101010101" pitchFamily="2" charset="-122"/>
                </a:rPr>
                <a:t>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9223"/>
                                        </p:tgtEl>
                                        <p:attrNameLst>
                                          <p:attrName>style.visibility</p:attrName>
                                        </p:attrNameLst>
                                      </p:cBhvr>
                                      <p:to>
                                        <p:strVal val="visible"/>
                                      </p:to>
                                    </p:set>
                                    <p:anim calcmode="lin" valueType="num">
                                      <p:cBhvr>
                                        <p:cTn id="7" dur="1000" fill="hold"/>
                                        <p:tgtEl>
                                          <p:spTgt spid="9223"/>
                                        </p:tgtEl>
                                        <p:attrNameLst>
                                          <p:attrName>ppt_x</p:attrName>
                                        </p:attrNameLst>
                                      </p:cBhvr>
                                      <p:tavLst>
                                        <p:tav tm="0">
                                          <p:val>
                                            <p:strVal val="#ppt_x-#ppt_w/2"/>
                                          </p:val>
                                        </p:tav>
                                        <p:tav tm="100000">
                                          <p:val>
                                            <p:strVal val="#ppt_x"/>
                                          </p:val>
                                        </p:tav>
                                      </p:tavLst>
                                    </p:anim>
                                    <p:anim calcmode="lin" valueType="num">
                                      <p:cBhvr>
                                        <p:cTn id="8" dur="1000" fill="hold"/>
                                        <p:tgtEl>
                                          <p:spTgt spid="9223"/>
                                        </p:tgtEl>
                                        <p:attrNameLst>
                                          <p:attrName>ppt_y</p:attrName>
                                        </p:attrNameLst>
                                      </p:cBhvr>
                                      <p:tavLst>
                                        <p:tav tm="0">
                                          <p:val>
                                            <p:strVal val="#ppt_y"/>
                                          </p:val>
                                        </p:tav>
                                        <p:tav tm="100000">
                                          <p:val>
                                            <p:strVal val="#ppt_y"/>
                                          </p:val>
                                        </p:tav>
                                      </p:tavLst>
                                    </p:anim>
                                    <p:anim calcmode="lin" valueType="num">
                                      <p:cBhvr>
                                        <p:cTn id="9" dur="1000" fill="hold"/>
                                        <p:tgtEl>
                                          <p:spTgt spid="9223"/>
                                        </p:tgtEl>
                                        <p:attrNameLst>
                                          <p:attrName>ppt_w</p:attrName>
                                        </p:attrNameLst>
                                      </p:cBhvr>
                                      <p:tavLst>
                                        <p:tav tm="0">
                                          <p:val>
                                            <p:fltVal val="0"/>
                                          </p:val>
                                        </p:tav>
                                        <p:tav tm="100000">
                                          <p:val>
                                            <p:strVal val="#ppt_w"/>
                                          </p:val>
                                        </p:tav>
                                      </p:tavLst>
                                    </p:anim>
                                    <p:anim calcmode="lin" valueType="num">
                                      <p:cBhvr>
                                        <p:cTn id="10" dur="1000" fill="hold"/>
                                        <p:tgtEl>
                                          <p:spTgt spid="9223"/>
                                        </p:tgtEl>
                                        <p:attrNameLst>
                                          <p:attrName>ppt_h</p:attrName>
                                        </p:attrNameLst>
                                      </p:cBhvr>
                                      <p:tavLst>
                                        <p:tav tm="0">
                                          <p:val>
                                            <p:strVal val="#ppt_h"/>
                                          </p:val>
                                        </p:tav>
                                        <p:tav tm="100000">
                                          <p:val>
                                            <p:strVal val="#ppt_h"/>
                                          </p:val>
                                        </p:tav>
                                      </p:tavLst>
                                    </p:anim>
                                  </p:childTnLst>
                                </p:cTn>
                              </p:par>
                            </p:childTnLst>
                          </p:cTn>
                        </p:par>
                        <p:par>
                          <p:cTn id="11" fill="hold">
                            <p:stCondLst>
                              <p:cond delay="1000"/>
                            </p:stCondLst>
                            <p:childTnLst>
                              <p:par>
                                <p:cTn id="12" presetID="17" presetClass="entr" presetSubtype="8" fill="hold" nodeType="afterEffect">
                                  <p:stCondLst>
                                    <p:cond delay="0"/>
                                  </p:stCondLst>
                                  <p:childTnLst>
                                    <p:set>
                                      <p:cBhvr>
                                        <p:cTn id="13" dur="1" fill="hold">
                                          <p:stCondLst>
                                            <p:cond delay="0"/>
                                          </p:stCondLst>
                                        </p:cTn>
                                        <p:tgtEl>
                                          <p:spTgt spid="9224"/>
                                        </p:tgtEl>
                                        <p:attrNameLst>
                                          <p:attrName>style.visibility</p:attrName>
                                        </p:attrNameLst>
                                      </p:cBhvr>
                                      <p:to>
                                        <p:strVal val="visible"/>
                                      </p:to>
                                    </p:set>
                                    <p:anim calcmode="lin" valueType="num">
                                      <p:cBhvr>
                                        <p:cTn id="14" dur="1000" fill="hold"/>
                                        <p:tgtEl>
                                          <p:spTgt spid="9224"/>
                                        </p:tgtEl>
                                        <p:attrNameLst>
                                          <p:attrName>ppt_x</p:attrName>
                                        </p:attrNameLst>
                                      </p:cBhvr>
                                      <p:tavLst>
                                        <p:tav tm="0">
                                          <p:val>
                                            <p:strVal val="#ppt_x-#ppt_w/2"/>
                                          </p:val>
                                        </p:tav>
                                        <p:tav tm="100000">
                                          <p:val>
                                            <p:strVal val="#ppt_x"/>
                                          </p:val>
                                        </p:tav>
                                      </p:tavLst>
                                    </p:anim>
                                    <p:anim calcmode="lin" valueType="num">
                                      <p:cBhvr>
                                        <p:cTn id="15" dur="1000" fill="hold"/>
                                        <p:tgtEl>
                                          <p:spTgt spid="9224"/>
                                        </p:tgtEl>
                                        <p:attrNameLst>
                                          <p:attrName>ppt_y</p:attrName>
                                        </p:attrNameLst>
                                      </p:cBhvr>
                                      <p:tavLst>
                                        <p:tav tm="0">
                                          <p:val>
                                            <p:strVal val="#ppt_y"/>
                                          </p:val>
                                        </p:tav>
                                        <p:tav tm="100000">
                                          <p:val>
                                            <p:strVal val="#ppt_y"/>
                                          </p:val>
                                        </p:tav>
                                      </p:tavLst>
                                    </p:anim>
                                    <p:anim calcmode="lin" valueType="num">
                                      <p:cBhvr>
                                        <p:cTn id="16" dur="1000" fill="hold"/>
                                        <p:tgtEl>
                                          <p:spTgt spid="9224"/>
                                        </p:tgtEl>
                                        <p:attrNameLst>
                                          <p:attrName>ppt_w</p:attrName>
                                        </p:attrNameLst>
                                      </p:cBhvr>
                                      <p:tavLst>
                                        <p:tav tm="0">
                                          <p:val>
                                            <p:fltVal val="0"/>
                                          </p:val>
                                        </p:tav>
                                        <p:tav tm="100000">
                                          <p:val>
                                            <p:strVal val="#ppt_w"/>
                                          </p:val>
                                        </p:tav>
                                      </p:tavLst>
                                    </p:anim>
                                    <p:anim calcmode="lin" valueType="num">
                                      <p:cBhvr>
                                        <p:cTn id="17" dur="1000" fill="hold"/>
                                        <p:tgtEl>
                                          <p:spTgt spid="9224"/>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225"/>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2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9227"/>
                                        </p:tgtEl>
                                        <p:attrNameLst>
                                          <p:attrName>style.visibility</p:attrName>
                                        </p:attrNameLst>
                                      </p:cBhvr>
                                      <p:to>
                                        <p:strVal val="visible"/>
                                      </p:to>
                                    </p:set>
                                    <p:animEffect transition="in" filter="blinds(horizontal)">
                                      <p:cBhvr>
                                        <p:cTn id="29" dur="500"/>
                                        <p:tgtEl>
                                          <p:spTgt spid="922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9231"/>
                                        </p:tgtEl>
                                        <p:attrNameLst>
                                          <p:attrName>style.visibility</p:attrName>
                                        </p:attrNameLst>
                                      </p:cBhvr>
                                      <p:to>
                                        <p:strVal val="visible"/>
                                      </p:to>
                                    </p:set>
                                    <p:animEffect transition="in" filter="blinds(horizontal)">
                                      <p:cBhvr>
                                        <p:cTn id="34" dur="500"/>
                                        <p:tgtEl>
                                          <p:spTgt spid="9231"/>
                                        </p:tgtEl>
                                      </p:cBhvr>
                                    </p:animEffect>
                                  </p:childTnLst>
                                  <p:subTnLst>
                                    <p:set>
                                      <p:cBhvr override="childStyle">
                                        <p:cTn dur="65" fill="hold" display="1" masterRel="nextClick" afterEffect="1"/>
                                        <p:tgtEl>
                                          <p:spTgt spid="923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linds(horizontal)">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日期占位符 4"/>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0242" name="页脚占位符 5"/>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10243" name="灯片编号占位符 6"/>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108</a:t>
            </a:fld>
            <a:endParaRPr lang="zh-CN" altLang="en-US" sz="1200" b="1" i="1" dirty="0">
              <a:latin typeface="Times New Roman" panose="02020603050405020304" pitchFamily="2" charset="0"/>
              <a:ea typeface="宋体" panose="02010600030101010101" pitchFamily="2" charset="-122"/>
            </a:endParaRPr>
          </a:p>
        </p:txBody>
      </p:sp>
      <p:graphicFrame>
        <p:nvGraphicFramePr>
          <p:cNvPr id="10244" name="Object 7"/>
          <p:cNvGraphicFramePr>
            <a:graphicFrameLocks noChangeAspect="1"/>
          </p:cNvGraphicFramePr>
          <p:nvPr/>
        </p:nvGraphicFramePr>
        <p:xfrm>
          <a:off x="3132138" y="4005263"/>
          <a:ext cx="6172200" cy="2895600"/>
        </p:xfrm>
        <a:graphic>
          <a:graphicData uri="http://schemas.openxmlformats.org/presentationml/2006/ole">
            <mc:AlternateContent xmlns:mc="http://schemas.openxmlformats.org/markup-compatibility/2006">
              <mc:Choice xmlns:v="urn:schemas-microsoft-com:vml" Requires="v">
                <p:oleObj spid="_x0000_s21511" r:id="rId3" imgW="2968625" imgH="1382395" progId="Word.Picture.8">
                  <p:embed/>
                </p:oleObj>
              </mc:Choice>
              <mc:Fallback>
                <p:oleObj r:id="rId3" imgW="2968625" imgH="1382395" progId="Word.Picture.8">
                  <p:embed/>
                  <p:pic>
                    <p:nvPicPr>
                      <p:cNvPr id="0" name="图片 3083"/>
                      <p:cNvPicPr/>
                      <p:nvPr/>
                    </p:nvPicPr>
                    <p:blipFill>
                      <a:blip r:embed="rId4"/>
                      <a:stretch>
                        <a:fillRect/>
                      </a:stretch>
                    </p:blipFill>
                    <p:spPr>
                      <a:xfrm>
                        <a:off x="3132138" y="4005263"/>
                        <a:ext cx="6172200" cy="2895600"/>
                      </a:xfrm>
                      <a:prstGeom prst="rect">
                        <a:avLst/>
                      </a:prstGeom>
                      <a:noFill/>
                      <a:ln w="38100">
                        <a:noFill/>
                        <a:miter/>
                      </a:ln>
                    </p:spPr>
                  </p:pic>
                </p:oleObj>
              </mc:Fallback>
            </mc:AlternateContent>
          </a:graphicData>
        </a:graphic>
      </p:graphicFrame>
      <p:sp>
        <p:nvSpPr>
          <p:cNvPr id="10245" name="Rectangle 2"/>
          <p:cNvSpPr>
            <a:spLocks noGrp="1"/>
          </p:cNvSpPr>
          <p:nvPr>
            <p:ph type="title"/>
          </p:nvPr>
        </p:nvSpPr>
        <p:spPr/>
        <p:txBody>
          <a:bodyPr wrap="square" anchor="ctr"/>
          <a:lstStyle/>
          <a:p>
            <a:pPr eaLnBrk="1" hangingPunct="1"/>
            <a:r>
              <a:rPr lang="zh-CN" altLang="en-US" dirty="0">
                <a:ea typeface="宋体" panose="02010600030101010101" pitchFamily="2" charset="-122"/>
              </a:rPr>
              <a:t>6.4.1  Case Study one</a:t>
            </a:r>
            <a:endParaRPr lang="en-US" altLang="x-none" dirty="0">
              <a:ea typeface="宋体" panose="02010600030101010101" pitchFamily="2" charset="-122"/>
            </a:endParaRPr>
          </a:p>
        </p:txBody>
      </p:sp>
      <p:sp>
        <p:nvSpPr>
          <p:cNvPr id="10246" name="Rectangle 3"/>
          <p:cNvSpPr>
            <a:spLocks noGrp="1"/>
          </p:cNvSpPr>
          <p:nvPr>
            <p:ph type="body" sz="half"/>
          </p:nvPr>
        </p:nvSpPr>
        <p:spPr>
          <a:xfrm>
            <a:off x="34925" y="115888"/>
            <a:ext cx="9074150" cy="3024187"/>
          </a:xfrm>
        </p:spPr>
        <p:txBody>
          <a:bodyPr wrap="square" anchor="t"/>
          <a:lstStyle>
            <a:lvl1pPr lvl="0">
              <a:defRPr sz="2800"/>
            </a:lvl1pPr>
            <a:lvl2pPr lvl="1">
              <a:defRPr sz="2400"/>
            </a:lvl2pPr>
            <a:lvl3pPr lvl="2">
              <a:defRPr sz="2000"/>
            </a:lvl3pPr>
            <a:lvl4pPr lvl="3">
              <a:defRPr sz="1800"/>
            </a:lvl4pPr>
            <a:lvl5pPr lvl="4">
              <a:defRPr sz="1800"/>
            </a:lvl5pPr>
          </a:lstStyle>
          <a:p>
            <a:pPr lvl="0" indent="-342900" eaLnBrk="1" hangingPunct="1"/>
            <a:r>
              <a:rPr lang="zh-CN" altLang="en-US" sz="2800">
                <a:latin typeface="宋体" panose="02010600030101010101" pitchFamily="2" charset="-122"/>
                <a:ea typeface="宋体" panose="02010600030101010101" pitchFamily="2" charset="-122"/>
              </a:rPr>
              <a:t>其中：</a:t>
            </a:r>
          </a:p>
          <a:p>
            <a:pPr lvl="1" indent="-285750" eaLnBrk="1" hangingPunct="1">
              <a:buSzPct val="80000"/>
              <a:buChar char="n"/>
            </a:pPr>
            <a:r>
              <a:rPr lang="zh-CN" altLang="en-US" sz="2800">
                <a:latin typeface="宋体" panose="02010600030101010101" pitchFamily="2" charset="-122"/>
                <a:ea typeface="宋体" panose="02010600030101010101" pitchFamily="2" charset="-122"/>
              </a:rPr>
              <a:t>每本图书只能有一个出版社出版发行</a:t>
            </a:r>
          </a:p>
          <a:p>
            <a:pPr lvl="1" indent="-285750" eaLnBrk="1" hangingPunct="1">
              <a:buSzPct val="80000"/>
              <a:buChar char="n"/>
            </a:pPr>
            <a:r>
              <a:rPr lang="zh-CN" altLang="en-US" sz="2800">
                <a:latin typeface="宋体" panose="02010600030101010101" pitchFamily="2" charset="-122"/>
                <a:ea typeface="宋体" panose="02010600030101010101" pitchFamily="2" charset="-122"/>
              </a:rPr>
              <a:t>每个读者可以同时借阅多本图书，也可以在不同时候借阅同一本图书</a:t>
            </a:r>
          </a:p>
          <a:p>
            <a:pPr lvl="1" indent="-285750" eaLnBrk="1" hangingPunct="1">
              <a:buSzPct val="80000"/>
              <a:buChar char="n"/>
            </a:pPr>
            <a:r>
              <a:rPr lang="zh-CN" altLang="en-US" sz="2800">
                <a:latin typeface="宋体" panose="02010600030101010101" pitchFamily="2" charset="-122"/>
                <a:ea typeface="宋体" panose="02010600030101010101" pitchFamily="2" charset="-122"/>
              </a:rPr>
              <a:t>系统需要记录图书被借阅的借阅日期和归还日期</a:t>
            </a:r>
          </a:p>
        </p:txBody>
      </p:sp>
      <p:sp>
        <p:nvSpPr>
          <p:cNvPr id="10248" name="Freeform 4"/>
          <p:cNvSpPr/>
          <p:nvPr/>
        </p:nvSpPr>
        <p:spPr>
          <a:xfrm>
            <a:off x="900113" y="2563813"/>
            <a:ext cx="7775575" cy="730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629" h="53">
                <a:moveTo>
                  <a:pt x="46" y="8"/>
                </a:moveTo>
                <a:cubicBezTo>
                  <a:pt x="23" y="8"/>
                  <a:pt x="0" y="8"/>
                  <a:pt x="91" y="8"/>
                </a:cubicBezTo>
                <a:cubicBezTo>
                  <a:pt x="182" y="8"/>
                  <a:pt x="424" y="8"/>
                  <a:pt x="590" y="8"/>
                </a:cubicBezTo>
                <a:cubicBezTo>
                  <a:pt x="756" y="8"/>
                  <a:pt x="961" y="1"/>
                  <a:pt x="1089" y="8"/>
                </a:cubicBezTo>
                <a:cubicBezTo>
                  <a:pt x="1217" y="15"/>
                  <a:pt x="1270" y="53"/>
                  <a:pt x="1361" y="53"/>
                </a:cubicBezTo>
                <a:cubicBezTo>
                  <a:pt x="1452" y="53"/>
                  <a:pt x="1542" y="8"/>
                  <a:pt x="1633" y="8"/>
                </a:cubicBezTo>
                <a:cubicBezTo>
                  <a:pt x="1724" y="8"/>
                  <a:pt x="1822" y="53"/>
                  <a:pt x="1905" y="53"/>
                </a:cubicBezTo>
                <a:cubicBezTo>
                  <a:pt x="1988" y="53"/>
                  <a:pt x="2056" y="8"/>
                  <a:pt x="2132" y="8"/>
                </a:cubicBezTo>
                <a:cubicBezTo>
                  <a:pt x="2208" y="8"/>
                  <a:pt x="2283" y="53"/>
                  <a:pt x="2359" y="53"/>
                </a:cubicBezTo>
                <a:cubicBezTo>
                  <a:pt x="2435" y="53"/>
                  <a:pt x="2518" y="8"/>
                  <a:pt x="2586" y="8"/>
                </a:cubicBezTo>
                <a:cubicBezTo>
                  <a:pt x="2654" y="8"/>
                  <a:pt x="2692" y="53"/>
                  <a:pt x="2767" y="53"/>
                </a:cubicBezTo>
                <a:cubicBezTo>
                  <a:pt x="2842" y="53"/>
                  <a:pt x="2956" y="8"/>
                  <a:pt x="3039" y="8"/>
                </a:cubicBezTo>
                <a:cubicBezTo>
                  <a:pt x="3122" y="8"/>
                  <a:pt x="3206" y="53"/>
                  <a:pt x="3266" y="53"/>
                </a:cubicBezTo>
                <a:cubicBezTo>
                  <a:pt x="3326" y="53"/>
                  <a:pt x="3342" y="16"/>
                  <a:pt x="3402" y="8"/>
                </a:cubicBezTo>
                <a:cubicBezTo>
                  <a:pt x="3462" y="0"/>
                  <a:pt x="3584" y="8"/>
                  <a:pt x="3629" y="8"/>
                </a:cubicBezTo>
              </a:path>
            </a:pathLst>
          </a:custGeom>
          <a:noFill/>
          <a:ln w="25400" cap="flat" cmpd="sng">
            <a:solidFill>
              <a:srgbClr val="FF0000"/>
            </a:solidFill>
            <a:prstDash val="solid"/>
            <a:round/>
            <a:headEnd type="none" w="med" len="med"/>
            <a:tailEnd type="none" w="med" len="med"/>
          </a:ln>
        </p:spPr>
        <p:txBody>
          <a:bodyPr/>
          <a:lstStyle/>
          <a:p>
            <a:endParaRPr lang="zh-CN" altLang="en-US"/>
          </a:p>
        </p:txBody>
      </p:sp>
      <p:graphicFrame>
        <p:nvGraphicFramePr>
          <p:cNvPr id="2" name="Object 6"/>
          <p:cNvGraphicFramePr>
            <a:graphicFrameLocks noChangeAspect="1"/>
          </p:cNvGraphicFramePr>
          <p:nvPr/>
        </p:nvGraphicFramePr>
        <p:xfrm>
          <a:off x="-169862" y="2852738"/>
          <a:ext cx="3875087" cy="2286000"/>
        </p:xfrm>
        <a:graphic>
          <a:graphicData uri="http://schemas.openxmlformats.org/presentationml/2006/ole">
            <mc:AlternateContent xmlns:mc="http://schemas.openxmlformats.org/markup-compatibility/2006">
              <mc:Choice xmlns:v="urn:schemas-microsoft-com:vml" Requires="v">
                <p:oleObj spid="_x0000_s21512" r:id="rId5" imgW="1597025" imgH="1085215" progId="Word.Picture.8">
                  <p:embed/>
                </p:oleObj>
              </mc:Choice>
              <mc:Fallback>
                <p:oleObj r:id="rId5" imgW="1597025" imgH="1085215" progId="Word.Picture.8">
                  <p:embed/>
                  <p:pic>
                    <p:nvPicPr>
                      <p:cNvPr id="0" name="图片 3084"/>
                      <p:cNvPicPr/>
                      <p:nvPr/>
                    </p:nvPicPr>
                    <p:blipFill>
                      <a:blip r:embed="rId6"/>
                      <a:stretch>
                        <a:fillRect/>
                      </a:stretch>
                    </p:blipFill>
                    <p:spPr>
                      <a:xfrm>
                        <a:off x="-169862" y="2852738"/>
                        <a:ext cx="3875087" cy="2286000"/>
                      </a:xfrm>
                      <a:prstGeom prst="rect">
                        <a:avLst/>
                      </a:prstGeom>
                      <a:noFill/>
                      <a:ln w="38100">
                        <a:noFill/>
                        <a:miter/>
                      </a:ln>
                    </p:spPr>
                  </p:pic>
                </p:oleObj>
              </mc:Fallback>
            </mc:AlternateContent>
          </a:graphicData>
        </a:graphic>
      </p:graphicFrame>
      <p:grpSp>
        <p:nvGrpSpPr>
          <p:cNvPr id="10249" name="组合 10249"/>
          <p:cNvGrpSpPr/>
          <p:nvPr/>
        </p:nvGrpSpPr>
        <p:grpSpPr>
          <a:xfrm>
            <a:off x="2627313" y="4076700"/>
            <a:ext cx="2881312" cy="941388"/>
            <a:chOff x="0" y="0"/>
            <a:chExt cx="1815" cy="593"/>
          </a:xfrm>
        </p:grpSpPr>
        <p:sp>
          <p:nvSpPr>
            <p:cNvPr id="10250" name="AutoShape 9"/>
            <p:cNvSpPr/>
            <p:nvPr/>
          </p:nvSpPr>
          <p:spPr>
            <a:xfrm>
              <a:off x="499" y="0"/>
              <a:ext cx="912" cy="480"/>
            </a:xfrm>
            <a:prstGeom prst="diamond">
              <a:avLst/>
            </a:prstGeom>
            <a:noFill/>
            <a:ln w="31750" cap="flat" cmpd="sng">
              <a:solidFill>
                <a:srgbClr val="000000"/>
              </a:solidFill>
              <a:prstDash val="solid"/>
              <a:miter/>
              <a:headEnd type="none" w="med" len="med"/>
              <a:tailEnd type="none" w="med" len="med"/>
            </a:ln>
          </p:spPr>
          <p:txBody>
            <a:bodyPr lIns="0" tIns="0" rIns="0" bIns="0" anchor="ctr"/>
            <a:lstStyle/>
            <a:p>
              <a:pPr algn="ctr" eaLnBrk="0" hangingPunct="0"/>
              <a:r>
                <a:rPr lang="zh-CN" altLang="en-US" b="1" dirty="0">
                  <a:latin typeface="Times New Roman" panose="02020603050405020304" pitchFamily="2" charset="0"/>
                  <a:ea typeface="宋体" panose="02010600030101010101" pitchFamily="2" charset="-122"/>
                </a:rPr>
                <a:t>借 阅</a:t>
              </a:r>
            </a:p>
          </p:txBody>
        </p:sp>
        <p:sp>
          <p:nvSpPr>
            <p:cNvPr id="10251" name="Line 10"/>
            <p:cNvSpPr/>
            <p:nvPr/>
          </p:nvSpPr>
          <p:spPr>
            <a:xfrm flipV="1">
              <a:off x="0" y="227"/>
              <a:ext cx="545" cy="91"/>
            </a:xfrm>
            <a:prstGeom prst="line">
              <a:avLst/>
            </a:prstGeom>
            <a:ln w="38100" cap="flat" cmpd="sng">
              <a:solidFill>
                <a:schemeClr val="tx1"/>
              </a:solidFill>
              <a:prstDash val="solid"/>
              <a:round/>
              <a:headEnd type="none" w="med" len="med"/>
              <a:tailEnd type="none" w="med" len="med"/>
            </a:ln>
          </p:spPr>
        </p:sp>
        <p:sp>
          <p:nvSpPr>
            <p:cNvPr id="10252" name="Line 11"/>
            <p:cNvSpPr/>
            <p:nvPr/>
          </p:nvSpPr>
          <p:spPr>
            <a:xfrm>
              <a:off x="1406" y="227"/>
              <a:ext cx="409" cy="227"/>
            </a:xfrm>
            <a:prstGeom prst="line">
              <a:avLst/>
            </a:prstGeom>
            <a:ln w="31750" cap="flat" cmpd="sng">
              <a:solidFill>
                <a:schemeClr val="tx1"/>
              </a:solidFill>
              <a:prstDash val="solid"/>
              <a:round/>
              <a:headEnd type="none" w="med" len="med"/>
              <a:tailEnd type="none" w="med" len="med"/>
            </a:ln>
          </p:spPr>
        </p:sp>
        <p:sp>
          <p:nvSpPr>
            <p:cNvPr id="10253" name="Text Box 13"/>
            <p:cNvSpPr txBox="1"/>
            <p:nvPr/>
          </p:nvSpPr>
          <p:spPr>
            <a:xfrm>
              <a:off x="46" y="363"/>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a:t>
              </a:r>
              <a:r>
                <a:rPr lang="en-US" altLang="x-none" b="1" dirty="0">
                  <a:latin typeface="Arial" panose="020B0604020202020204" pitchFamily="34" charset="0"/>
                  <a:ea typeface="宋体" panose="02010600030101010101" pitchFamily="2" charset="-122"/>
                </a:rPr>
                <a:t>N)</a:t>
              </a:r>
            </a:p>
          </p:txBody>
        </p:sp>
        <p:sp>
          <p:nvSpPr>
            <p:cNvPr id="10254" name="Text Box 14"/>
            <p:cNvSpPr txBox="1"/>
            <p:nvPr/>
          </p:nvSpPr>
          <p:spPr>
            <a:xfrm>
              <a:off x="1134" y="363"/>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a:t>
              </a:r>
              <a:r>
                <a:rPr lang="en-US" altLang="x-none" b="1" dirty="0">
                  <a:latin typeface="Arial" panose="020B0604020202020204" pitchFamily="34" charset="0"/>
                  <a:ea typeface="宋体" panose="02010600030101010101" pitchFamily="2" charset="-122"/>
                </a:rPr>
                <a:t>N)</a:t>
              </a:r>
            </a:p>
          </p:txBody>
        </p:sp>
      </p:grpSp>
      <p:grpSp>
        <p:nvGrpSpPr>
          <p:cNvPr id="10256" name="组合 10255"/>
          <p:cNvGrpSpPr/>
          <p:nvPr/>
        </p:nvGrpSpPr>
        <p:grpSpPr>
          <a:xfrm>
            <a:off x="3924300" y="2951163"/>
            <a:ext cx="3095625" cy="1341437"/>
            <a:chOff x="0" y="0"/>
            <a:chExt cx="1950" cy="845"/>
          </a:xfrm>
        </p:grpSpPr>
        <p:sp>
          <p:nvSpPr>
            <p:cNvPr id="3" name="Oval 19"/>
            <p:cNvSpPr/>
            <p:nvPr/>
          </p:nvSpPr>
          <p:spPr>
            <a:xfrm>
              <a:off x="0" y="0"/>
              <a:ext cx="1153" cy="392"/>
            </a:xfrm>
            <a:prstGeom prst="ellipse">
              <a:avLst/>
            </a:prstGeom>
            <a:noFill/>
            <a:ln w="31750" cap="flat" cmpd="sng">
              <a:solidFill>
                <a:srgbClr val="FF0000"/>
              </a:solidFill>
              <a:prstDash val="solid"/>
              <a:round/>
              <a:headEnd type="none" w="med" len="med"/>
              <a:tailEnd type="none" w="med" len="med"/>
            </a:ln>
          </p:spPr>
          <p:txBody>
            <a:bodyPr lIns="0" tIns="36000" rIns="0" bIns="36000" anchor="ctr">
              <a:spAutoFit/>
            </a:bodyPr>
            <a:lstStyle/>
            <a:p>
              <a:pPr algn="ctr">
                <a:spcBef>
                  <a:spcPct val="50000"/>
                </a:spcBef>
              </a:pPr>
              <a:r>
                <a:rPr lang="zh-CN" altLang="en-US" b="1" dirty="0">
                  <a:solidFill>
                    <a:srgbClr val="FF0000"/>
                  </a:solidFill>
                  <a:latin typeface="Times New Roman" panose="02020603050405020304" pitchFamily="2" charset="0"/>
                  <a:ea typeface="宋体" panose="02010600030101010101" pitchFamily="2" charset="-122"/>
                </a:rPr>
                <a:t>借阅日期</a:t>
              </a:r>
            </a:p>
          </p:txBody>
        </p:sp>
        <p:sp>
          <p:nvSpPr>
            <p:cNvPr id="10257" name="Oval 20"/>
            <p:cNvSpPr/>
            <p:nvPr/>
          </p:nvSpPr>
          <p:spPr>
            <a:xfrm>
              <a:off x="793" y="408"/>
              <a:ext cx="1157" cy="392"/>
            </a:xfrm>
            <a:prstGeom prst="ellipse">
              <a:avLst/>
            </a:prstGeom>
            <a:noFill/>
            <a:ln w="31750" cap="flat" cmpd="sng">
              <a:solidFill>
                <a:srgbClr val="FF0000"/>
              </a:solidFill>
              <a:prstDash val="solid"/>
              <a:round/>
              <a:headEnd type="none" w="med" len="med"/>
              <a:tailEnd type="none" w="med" len="med"/>
            </a:ln>
          </p:spPr>
          <p:txBody>
            <a:bodyPr lIns="0" tIns="36000" rIns="0" bIns="36000" anchor="ctr">
              <a:spAutoFit/>
            </a:bodyPr>
            <a:lstStyle/>
            <a:p>
              <a:pPr algn="ctr">
                <a:spcBef>
                  <a:spcPct val="50000"/>
                </a:spcBef>
              </a:pPr>
              <a:r>
                <a:rPr lang="zh-CN" altLang="en-US" b="1" dirty="0">
                  <a:solidFill>
                    <a:srgbClr val="FF0000"/>
                  </a:solidFill>
                  <a:latin typeface="Times New Roman" panose="02020603050405020304" pitchFamily="2" charset="0"/>
                  <a:ea typeface="宋体" panose="02010600030101010101" pitchFamily="2" charset="-122"/>
                </a:rPr>
                <a:t>归还日期</a:t>
              </a:r>
            </a:p>
          </p:txBody>
        </p:sp>
        <p:sp>
          <p:nvSpPr>
            <p:cNvPr id="10258" name="Line 21"/>
            <p:cNvSpPr/>
            <p:nvPr/>
          </p:nvSpPr>
          <p:spPr>
            <a:xfrm flipV="1">
              <a:off x="408" y="664"/>
              <a:ext cx="387" cy="181"/>
            </a:xfrm>
            <a:prstGeom prst="line">
              <a:avLst/>
            </a:prstGeom>
            <a:ln w="31750" cap="flat" cmpd="sng">
              <a:solidFill>
                <a:srgbClr val="FF0000"/>
              </a:solidFill>
              <a:prstDash val="solid"/>
              <a:round/>
              <a:headEnd type="none" w="med" len="med"/>
              <a:tailEnd type="none" w="med" len="med"/>
            </a:ln>
          </p:spPr>
        </p:sp>
        <p:sp>
          <p:nvSpPr>
            <p:cNvPr id="10259" name="Line 22"/>
            <p:cNvSpPr/>
            <p:nvPr/>
          </p:nvSpPr>
          <p:spPr>
            <a:xfrm flipV="1">
              <a:off x="272" y="392"/>
              <a:ext cx="272" cy="363"/>
            </a:xfrm>
            <a:prstGeom prst="line">
              <a:avLst/>
            </a:prstGeom>
            <a:ln w="31750" cap="flat" cmpd="sng">
              <a:solidFill>
                <a:srgbClr val="FF0000"/>
              </a:solidFill>
              <a:prstDash val="solid"/>
              <a:round/>
              <a:headEnd type="none" w="med" len="med"/>
              <a:tailEnd type="none" w="med" len="med"/>
            </a:ln>
          </p:spPr>
        </p:sp>
      </p:grpSp>
      <p:sp>
        <p:nvSpPr>
          <p:cNvPr id="10260" name="日期占位符 1"/>
          <p:cNvSpPr>
            <a:spLocks noGrp="1"/>
          </p:cNvSpPr>
          <p:nvPr>
            <p:ph type="dt" sz="half" idx="10"/>
          </p:nvPr>
        </p:nvSpPr>
        <p:spPr/>
        <p:txBody>
          <a:bodyPr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0248"/>
                                        </p:tgtEl>
                                        <p:attrNameLst>
                                          <p:attrName>style.visibility</p:attrName>
                                        </p:attrNameLst>
                                      </p:cBhvr>
                                      <p:to>
                                        <p:strVal val="visible"/>
                                      </p:to>
                                    </p:set>
                                    <p:anim calcmode="lin" valueType="num">
                                      <p:cBhvr>
                                        <p:cTn id="7" dur="1000" fill="hold"/>
                                        <p:tgtEl>
                                          <p:spTgt spid="10248"/>
                                        </p:tgtEl>
                                        <p:attrNameLst>
                                          <p:attrName>ppt_x</p:attrName>
                                        </p:attrNameLst>
                                      </p:cBhvr>
                                      <p:tavLst>
                                        <p:tav tm="0">
                                          <p:val>
                                            <p:strVal val="#ppt_x-#ppt_w/2"/>
                                          </p:val>
                                        </p:tav>
                                        <p:tav tm="100000">
                                          <p:val>
                                            <p:strVal val="#ppt_x"/>
                                          </p:val>
                                        </p:tav>
                                      </p:tavLst>
                                    </p:anim>
                                    <p:anim calcmode="lin" valueType="num">
                                      <p:cBhvr>
                                        <p:cTn id="8" dur="1000" fill="hold"/>
                                        <p:tgtEl>
                                          <p:spTgt spid="10248"/>
                                        </p:tgtEl>
                                        <p:attrNameLst>
                                          <p:attrName>ppt_y</p:attrName>
                                        </p:attrNameLst>
                                      </p:cBhvr>
                                      <p:tavLst>
                                        <p:tav tm="0">
                                          <p:val>
                                            <p:strVal val="#ppt_y"/>
                                          </p:val>
                                        </p:tav>
                                        <p:tav tm="100000">
                                          <p:val>
                                            <p:strVal val="#ppt_y"/>
                                          </p:val>
                                        </p:tav>
                                      </p:tavLst>
                                    </p:anim>
                                    <p:anim calcmode="lin" valueType="num">
                                      <p:cBhvr>
                                        <p:cTn id="9" dur="1000" fill="hold"/>
                                        <p:tgtEl>
                                          <p:spTgt spid="10248"/>
                                        </p:tgtEl>
                                        <p:attrNameLst>
                                          <p:attrName>ppt_w</p:attrName>
                                        </p:attrNameLst>
                                      </p:cBhvr>
                                      <p:tavLst>
                                        <p:tav tm="0">
                                          <p:val>
                                            <p:fltVal val="0"/>
                                          </p:val>
                                        </p:tav>
                                        <p:tav tm="100000">
                                          <p:val>
                                            <p:strVal val="#ppt_w"/>
                                          </p:val>
                                        </p:tav>
                                      </p:tavLst>
                                    </p:anim>
                                    <p:anim calcmode="lin" valueType="num">
                                      <p:cBhvr>
                                        <p:cTn id="10" dur="1000" fill="hold"/>
                                        <p:tgtEl>
                                          <p:spTgt spid="1024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56"/>
                                        </p:tgtEl>
                                        <p:attrNameLst>
                                          <p:attrName>style.visibility</p:attrName>
                                        </p:attrNameLst>
                                      </p:cBhvr>
                                      <p:to>
                                        <p:strVal val="visible"/>
                                      </p:to>
                                    </p:set>
                                    <p:animEffect transition="in" filter="blinds(horizontal)">
                                      <p:cBhvr>
                                        <p:cTn id="15" dur="500"/>
                                        <p:tgtEl>
                                          <p:spTgt spid="10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5" name="Object 2"/>
          <p:cNvGraphicFramePr>
            <a:graphicFrameLocks noChangeAspect="1"/>
          </p:cNvGraphicFramePr>
          <p:nvPr/>
        </p:nvGraphicFramePr>
        <p:xfrm>
          <a:off x="-174625" y="-96837"/>
          <a:ext cx="3875088" cy="2286000"/>
        </p:xfrm>
        <a:graphic>
          <a:graphicData uri="http://schemas.openxmlformats.org/presentationml/2006/ole">
            <mc:AlternateContent xmlns:mc="http://schemas.openxmlformats.org/markup-compatibility/2006">
              <mc:Choice xmlns:v="urn:schemas-microsoft-com:vml" Requires="v">
                <p:oleObj spid="_x0000_s22541" r:id="rId3" imgW="1597025" imgH="1085215" progId="Word.Picture.8">
                  <p:embed/>
                </p:oleObj>
              </mc:Choice>
              <mc:Fallback>
                <p:oleObj r:id="rId3" imgW="1597025" imgH="1085215" progId="Word.Picture.8">
                  <p:embed/>
                  <p:pic>
                    <p:nvPicPr>
                      <p:cNvPr id="0" name="图片 3085"/>
                      <p:cNvPicPr/>
                      <p:nvPr/>
                    </p:nvPicPr>
                    <p:blipFill>
                      <a:blip r:embed="rId4"/>
                      <a:stretch>
                        <a:fillRect/>
                      </a:stretch>
                    </p:blipFill>
                    <p:spPr>
                      <a:xfrm>
                        <a:off x="-174625" y="-96837"/>
                        <a:ext cx="3875088" cy="2286000"/>
                      </a:xfrm>
                      <a:prstGeom prst="rect">
                        <a:avLst/>
                      </a:prstGeom>
                      <a:noFill/>
                      <a:ln w="38100">
                        <a:noFill/>
                        <a:miter/>
                      </a:ln>
                    </p:spPr>
                  </p:pic>
                </p:oleObj>
              </mc:Fallback>
            </mc:AlternateContent>
          </a:graphicData>
        </a:graphic>
      </p:graphicFrame>
      <p:graphicFrame>
        <p:nvGraphicFramePr>
          <p:cNvPr id="11266" name="Object 3"/>
          <p:cNvGraphicFramePr>
            <a:graphicFrameLocks noChangeAspect="1"/>
          </p:cNvGraphicFramePr>
          <p:nvPr/>
        </p:nvGraphicFramePr>
        <p:xfrm>
          <a:off x="4716463" y="-96837"/>
          <a:ext cx="4494212" cy="2143125"/>
        </p:xfrm>
        <a:graphic>
          <a:graphicData uri="http://schemas.openxmlformats.org/presentationml/2006/ole">
            <mc:AlternateContent xmlns:mc="http://schemas.openxmlformats.org/markup-compatibility/2006">
              <mc:Choice xmlns:v="urn:schemas-microsoft-com:vml" Requires="v">
                <p:oleObj spid="_x0000_s22542" r:id="rId5" imgW="2282825" imgH="1085215" progId="Word.Picture.8">
                  <p:embed/>
                </p:oleObj>
              </mc:Choice>
              <mc:Fallback>
                <p:oleObj r:id="rId5" imgW="2282825" imgH="1085215" progId="Word.Picture.8">
                  <p:embed/>
                  <p:pic>
                    <p:nvPicPr>
                      <p:cNvPr id="0" name="图片 3086"/>
                      <p:cNvPicPr/>
                      <p:nvPr/>
                    </p:nvPicPr>
                    <p:blipFill>
                      <a:blip r:embed="rId6"/>
                      <a:stretch>
                        <a:fillRect/>
                      </a:stretch>
                    </p:blipFill>
                    <p:spPr>
                      <a:xfrm>
                        <a:off x="4716463" y="-96837"/>
                        <a:ext cx="4494212" cy="2143125"/>
                      </a:xfrm>
                      <a:prstGeom prst="rect">
                        <a:avLst/>
                      </a:prstGeom>
                      <a:noFill/>
                      <a:ln w="38100">
                        <a:noFill/>
                        <a:miter/>
                      </a:ln>
                    </p:spPr>
                  </p:pic>
                </p:oleObj>
              </mc:Fallback>
            </mc:AlternateContent>
          </a:graphicData>
        </a:graphic>
      </p:graphicFrame>
      <p:graphicFrame>
        <p:nvGraphicFramePr>
          <p:cNvPr id="11267" name="Object 4"/>
          <p:cNvGraphicFramePr>
            <a:graphicFrameLocks noChangeAspect="1"/>
          </p:cNvGraphicFramePr>
          <p:nvPr/>
        </p:nvGraphicFramePr>
        <p:xfrm>
          <a:off x="2819400" y="3308350"/>
          <a:ext cx="6172200" cy="2895600"/>
        </p:xfrm>
        <a:graphic>
          <a:graphicData uri="http://schemas.openxmlformats.org/presentationml/2006/ole">
            <mc:AlternateContent xmlns:mc="http://schemas.openxmlformats.org/markup-compatibility/2006">
              <mc:Choice xmlns:v="urn:schemas-microsoft-com:vml" Requires="v">
                <p:oleObj spid="_x0000_s22543" r:id="rId7" imgW="2968625" imgH="1382395" progId="Word.Picture.8">
                  <p:embed/>
                </p:oleObj>
              </mc:Choice>
              <mc:Fallback>
                <p:oleObj r:id="rId7" imgW="2968625" imgH="1382395" progId="Word.Picture.8">
                  <p:embed/>
                  <p:pic>
                    <p:nvPicPr>
                      <p:cNvPr id="0" name="图片 3087"/>
                      <p:cNvPicPr/>
                      <p:nvPr/>
                    </p:nvPicPr>
                    <p:blipFill>
                      <a:blip r:embed="rId8"/>
                      <a:stretch>
                        <a:fillRect/>
                      </a:stretch>
                    </p:blipFill>
                    <p:spPr>
                      <a:xfrm>
                        <a:off x="2819400" y="3308350"/>
                        <a:ext cx="6172200" cy="2895600"/>
                      </a:xfrm>
                      <a:prstGeom prst="rect">
                        <a:avLst/>
                      </a:prstGeom>
                      <a:noFill/>
                      <a:ln w="38100">
                        <a:noFill/>
                        <a:miter/>
                      </a:ln>
                    </p:spPr>
                  </p:pic>
                </p:oleObj>
              </mc:Fallback>
            </mc:AlternateContent>
          </a:graphicData>
        </a:graphic>
      </p:graphicFrame>
      <p:graphicFrame>
        <p:nvGraphicFramePr>
          <p:cNvPr id="11268" name="Object 6"/>
          <p:cNvGraphicFramePr>
            <a:graphicFrameLocks noChangeAspect="1"/>
          </p:cNvGraphicFramePr>
          <p:nvPr/>
        </p:nvGraphicFramePr>
        <p:xfrm>
          <a:off x="2590800" y="1098550"/>
          <a:ext cx="2743200" cy="1143000"/>
        </p:xfrm>
        <a:graphic>
          <a:graphicData uri="http://schemas.openxmlformats.org/presentationml/2006/ole">
            <mc:AlternateContent xmlns:mc="http://schemas.openxmlformats.org/markup-compatibility/2006">
              <mc:Choice xmlns:v="urn:schemas-microsoft-com:vml" Requires="v">
                <p:oleObj spid="_x0000_s22544" r:id="rId9" imgW="1825625" imgH="591185" progId="Word.Picture.8">
                  <p:embed/>
                </p:oleObj>
              </mc:Choice>
              <mc:Fallback>
                <p:oleObj r:id="rId9" imgW="1825625" imgH="591185" progId="Word.Picture.8">
                  <p:embed/>
                  <p:pic>
                    <p:nvPicPr>
                      <p:cNvPr id="0" name="图片 3088"/>
                      <p:cNvPicPr/>
                      <p:nvPr/>
                    </p:nvPicPr>
                    <p:blipFill>
                      <a:blip r:embed="rId10"/>
                      <a:stretch>
                        <a:fillRect/>
                      </a:stretch>
                    </p:blipFill>
                    <p:spPr>
                      <a:xfrm>
                        <a:off x="2590800" y="1098550"/>
                        <a:ext cx="2743200" cy="1143000"/>
                      </a:xfrm>
                      <a:prstGeom prst="rect">
                        <a:avLst/>
                      </a:prstGeom>
                      <a:noFill/>
                      <a:ln w="38100">
                        <a:noFill/>
                        <a:miter/>
                      </a:ln>
                    </p:spPr>
                  </p:pic>
                </p:oleObj>
              </mc:Fallback>
            </mc:AlternateContent>
          </a:graphicData>
        </a:graphic>
      </p:graphicFrame>
      <p:grpSp>
        <p:nvGrpSpPr>
          <p:cNvPr id="11269" name="组合 11269"/>
          <p:cNvGrpSpPr/>
          <p:nvPr/>
        </p:nvGrpSpPr>
        <p:grpSpPr>
          <a:xfrm>
            <a:off x="179388" y="1990725"/>
            <a:ext cx="5026025" cy="2597150"/>
            <a:chOff x="0" y="0"/>
            <a:chExt cx="3166" cy="1636"/>
          </a:xfrm>
        </p:grpSpPr>
        <p:sp>
          <p:nvSpPr>
            <p:cNvPr id="11270" name="AutoShape 9"/>
            <p:cNvSpPr/>
            <p:nvPr/>
          </p:nvSpPr>
          <p:spPr>
            <a:xfrm>
              <a:off x="1534" y="672"/>
              <a:ext cx="912" cy="480"/>
            </a:xfrm>
            <a:prstGeom prst="diamond">
              <a:avLst/>
            </a:prstGeom>
            <a:noFill/>
            <a:ln w="31750" cap="flat" cmpd="sng">
              <a:solidFill>
                <a:srgbClr val="000000"/>
              </a:solidFill>
              <a:prstDash val="solid"/>
              <a:miter/>
              <a:headEnd type="none" w="med" len="med"/>
              <a:tailEnd type="none" w="med" len="med"/>
            </a:ln>
          </p:spPr>
          <p:txBody>
            <a:bodyPr lIns="0" tIns="0" rIns="0" bIns="0" anchor="ctr"/>
            <a:lstStyle/>
            <a:p>
              <a:pPr algn="ctr" eaLnBrk="0" hangingPunct="0"/>
              <a:r>
                <a:rPr lang="zh-CN" altLang="en-US" b="1" dirty="0">
                  <a:latin typeface="Times New Roman" panose="02020603050405020304" pitchFamily="2" charset="0"/>
                  <a:ea typeface="宋体" panose="02010600030101010101" pitchFamily="2" charset="-122"/>
                </a:rPr>
                <a:t>借 阅</a:t>
              </a:r>
            </a:p>
          </p:txBody>
        </p:sp>
        <p:sp>
          <p:nvSpPr>
            <p:cNvPr id="11271" name="Line 12"/>
            <p:cNvSpPr/>
            <p:nvPr/>
          </p:nvSpPr>
          <p:spPr>
            <a:xfrm>
              <a:off x="1006" y="0"/>
              <a:ext cx="816" cy="768"/>
            </a:xfrm>
            <a:prstGeom prst="line">
              <a:avLst/>
            </a:prstGeom>
            <a:ln w="38100" cap="flat" cmpd="sng">
              <a:solidFill>
                <a:schemeClr val="tx1"/>
              </a:solidFill>
              <a:prstDash val="solid"/>
              <a:round/>
              <a:headEnd type="none" w="med" len="med"/>
              <a:tailEnd type="none" w="med" len="med"/>
            </a:ln>
          </p:spPr>
        </p:sp>
        <p:sp>
          <p:nvSpPr>
            <p:cNvPr id="11272" name="Line 13"/>
            <p:cNvSpPr/>
            <p:nvPr/>
          </p:nvSpPr>
          <p:spPr>
            <a:xfrm>
              <a:off x="2206" y="1056"/>
              <a:ext cx="960" cy="432"/>
            </a:xfrm>
            <a:prstGeom prst="line">
              <a:avLst/>
            </a:prstGeom>
            <a:ln w="31750" cap="flat" cmpd="sng">
              <a:solidFill>
                <a:schemeClr val="tx1"/>
              </a:solidFill>
              <a:prstDash val="solid"/>
              <a:round/>
              <a:headEnd type="none" w="med" len="med"/>
              <a:tailEnd type="none" w="med" len="med"/>
            </a:ln>
          </p:spPr>
        </p:sp>
        <p:sp>
          <p:nvSpPr>
            <p:cNvPr id="11273" name="Oval 14"/>
            <p:cNvSpPr/>
            <p:nvPr/>
          </p:nvSpPr>
          <p:spPr>
            <a:xfrm>
              <a:off x="0" y="668"/>
              <a:ext cx="1153" cy="392"/>
            </a:xfrm>
            <a:prstGeom prst="ellipse">
              <a:avLst/>
            </a:prstGeom>
            <a:noFill/>
            <a:ln w="31750" cap="flat" cmpd="sng">
              <a:solidFill>
                <a:schemeClr val="tx1"/>
              </a:solidFill>
              <a:prstDash val="solid"/>
              <a:round/>
              <a:headEnd type="none" w="med" len="med"/>
              <a:tailEnd type="none" w="med" len="med"/>
            </a:ln>
          </p:spPr>
          <p:txBody>
            <a:bodyPr lIns="0" tIns="36000" rIns="0" bIns="36000" anchor="ctr">
              <a:spAutoFit/>
            </a:bodyPr>
            <a:lstStyle/>
            <a:p>
              <a:pPr algn="ctr">
                <a:spcBef>
                  <a:spcPct val="50000"/>
                </a:spcBef>
              </a:pPr>
              <a:r>
                <a:rPr lang="zh-CN" altLang="en-US" b="1" dirty="0">
                  <a:latin typeface="Times New Roman" panose="02020603050405020304" pitchFamily="2" charset="0"/>
                  <a:ea typeface="宋体" panose="02010600030101010101" pitchFamily="2" charset="-122"/>
                </a:rPr>
                <a:t>借阅日期</a:t>
              </a:r>
            </a:p>
          </p:txBody>
        </p:sp>
        <p:sp>
          <p:nvSpPr>
            <p:cNvPr id="11274" name="Oval 15"/>
            <p:cNvSpPr/>
            <p:nvPr/>
          </p:nvSpPr>
          <p:spPr>
            <a:xfrm>
              <a:off x="238" y="1244"/>
              <a:ext cx="1157" cy="392"/>
            </a:xfrm>
            <a:prstGeom prst="ellipse">
              <a:avLst/>
            </a:prstGeom>
            <a:noFill/>
            <a:ln w="31750" cap="flat" cmpd="sng">
              <a:solidFill>
                <a:schemeClr val="tx1"/>
              </a:solidFill>
              <a:prstDash val="solid"/>
              <a:round/>
              <a:headEnd type="none" w="med" len="med"/>
              <a:tailEnd type="none" w="med" len="med"/>
            </a:ln>
          </p:spPr>
          <p:txBody>
            <a:bodyPr lIns="0" tIns="36000" rIns="0" bIns="36000" anchor="ctr">
              <a:spAutoFit/>
            </a:bodyPr>
            <a:lstStyle/>
            <a:p>
              <a:pPr algn="ctr">
                <a:spcBef>
                  <a:spcPct val="50000"/>
                </a:spcBef>
              </a:pPr>
              <a:r>
                <a:rPr lang="zh-CN" altLang="en-US" b="1" dirty="0">
                  <a:latin typeface="Times New Roman" panose="02020603050405020304" pitchFamily="2" charset="0"/>
                  <a:ea typeface="宋体" panose="02010600030101010101" pitchFamily="2" charset="-122"/>
                </a:rPr>
                <a:t>归还日期</a:t>
              </a:r>
            </a:p>
          </p:txBody>
        </p:sp>
        <p:sp>
          <p:nvSpPr>
            <p:cNvPr id="11275" name="Line 16"/>
            <p:cNvSpPr/>
            <p:nvPr/>
          </p:nvSpPr>
          <p:spPr>
            <a:xfrm>
              <a:off x="1102" y="912"/>
              <a:ext cx="432" cy="0"/>
            </a:xfrm>
            <a:prstGeom prst="line">
              <a:avLst/>
            </a:prstGeom>
            <a:ln w="31750" cap="flat" cmpd="sng">
              <a:solidFill>
                <a:schemeClr val="tx1"/>
              </a:solidFill>
              <a:prstDash val="solid"/>
              <a:round/>
              <a:headEnd type="none" w="med" len="med"/>
              <a:tailEnd type="none" w="med" len="med"/>
            </a:ln>
          </p:spPr>
        </p:sp>
        <p:sp>
          <p:nvSpPr>
            <p:cNvPr id="11276" name="Line 17"/>
            <p:cNvSpPr/>
            <p:nvPr/>
          </p:nvSpPr>
          <p:spPr>
            <a:xfrm flipV="1">
              <a:off x="1390" y="1056"/>
              <a:ext cx="432" cy="384"/>
            </a:xfrm>
            <a:prstGeom prst="line">
              <a:avLst/>
            </a:prstGeom>
            <a:ln w="31750" cap="flat" cmpd="sng">
              <a:solidFill>
                <a:schemeClr val="tx1"/>
              </a:solidFill>
              <a:prstDash val="solid"/>
              <a:round/>
              <a:headEnd type="none" w="med" len="med"/>
              <a:tailEnd type="none" w="med" len="med"/>
            </a:ln>
          </p:spPr>
        </p:sp>
      </p:grpSp>
      <p:grpSp>
        <p:nvGrpSpPr>
          <p:cNvPr id="11277" name="组合 11280"/>
          <p:cNvGrpSpPr/>
          <p:nvPr/>
        </p:nvGrpSpPr>
        <p:grpSpPr>
          <a:xfrm>
            <a:off x="2590800" y="1250950"/>
            <a:ext cx="2819400" cy="365125"/>
            <a:chOff x="0" y="0"/>
            <a:chExt cx="1776" cy="230"/>
          </a:xfrm>
        </p:grpSpPr>
        <p:sp>
          <p:nvSpPr>
            <p:cNvPr id="11278" name="Text Box 7"/>
            <p:cNvSpPr txBox="1"/>
            <p:nvPr/>
          </p:nvSpPr>
          <p:spPr>
            <a:xfrm>
              <a:off x="0" y="0"/>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(1,1)</a:t>
              </a:r>
            </a:p>
          </p:txBody>
        </p:sp>
        <p:sp>
          <p:nvSpPr>
            <p:cNvPr id="11279" name="Text Box 8"/>
            <p:cNvSpPr txBox="1"/>
            <p:nvPr/>
          </p:nvSpPr>
          <p:spPr>
            <a:xfrm>
              <a:off x="1200" y="0"/>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a:t>
              </a:r>
              <a:r>
                <a:rPr lang="en-US" altLang="x-none" b="1" dirty="0">
                  <a:latin typeface="Arial" panose="020B0604020202020204" pitchFamily="34" charset="0"/>
                  <a:ea typeface="宋体" panose="02010600030101010101" pitchFamily="2" charset="-122"/>
                </a:rPr>
                <a:t>N)</a:t>
              </a:r>
            </a:p>
          </p:txBody>
        </p:sp>
      </p:grpSp>
      <p:grpSp>
        <p:nvGrpSpPr>
          <p:cNvPr id="11280" name="组合 11283"/>
          <p:cNvGrpSpPr/>
          <p:nvPr/>
        </p:nvGrpSpPr>
        <p:grpSpPr>
          <a:xfrm>
            <a:off x="2667000" y="2562225"/>
            <a:ext cx="2209800" cy="1279525"/>
            <a:chOff x="0" y="0"/>
            <a:chExt cx="1392" cy="806"/>
          </a:xfrm>
        </p:grpSpPr>
        <p:sp>
          <p:nvSpPr>
            <p:cNvPr id="11281" name="Text Box 19"/>
            <p:cNvSpPr txBox="1"/>
            <p:nvPr/>
          </p:nvSpPr>
          <p:spPr>
            <a:xfrm>
              <a:off x="0" y="0"/>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a:t>
              </a:r>
              <a:r>
                <a:rPr lang="en-US" altLang="x-none" b="1" dirty="0">
                  <a:latin typeface="Arial" panose="020B0604020202020204" pitchFamily="34" charset="0"/>
                  <a:ea typeface="宋体" panose="02010600030101010101" pitchFamily="2" charset="-122"/>
                </a:rPr>
                <a:t>N)</a:t>
              </a:r>
            </a:p>
          </p:txBody>
        </p:sp>
        <p:sp>
          <p:nvSpPr>
            <p:cNvPr id="11282" name="Text Box 20"/>
            <p:cNvSpPr txBox="1"/>
            <p:nvPr/>
          </p:nvSpPr>
          <p:spPr>
            <a:xfrm>
              <a:off x="816" y="576"/>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a:t>
              </a:r>
              <a:r>
                <a:rPr lang="en-US" altLang="x-none" b="1" dirty="0">
                  <a:latin typeface="Arial" panose="020B0604020202020204" pitchFamily="34" charset="0"/>
                  <a:ea typeface="宋体" panose="02010600030101010101" pitchFamily="2" charset="-122"/>
                </a:rPr>
                <a:t>N)</a:t>
              </a:r>
            </a:p>
          </p:txBody>
        </p:sp>
      </p:grpSp>
      <p:grpSp>
        <p:nvGrpSpPr>
          <p:cNvPr id="11287" name="组合 11286"/>
          <p:cNvGrpSpPr/>
          <p:nvPr/>
        </p:nvGrpSpPr>
        <p:grpSpPr>
          <a:xfrm>
            <a:off x="171450" y="623888"/>
            <a:ext cx="7643813" cy="4754562"/>
            <a:chOff x="0" y="0"/>
            <a:chExt cx="12037" cy="7488"/>
          </a:xfrm>
        </p:grpSpPr>
        <p:sp>
          <p:nvSpPr>
            <p:cNvPr id="11284" name="Text Box 24"/>
            <p:cNvSpPr txBox="1"/>
            <p:nvPr/>
          </p:nvSpPr>
          <p:spPr>
            <a:xfrm>
              <a:off x="0" y="360"/>
              <a:ext cx="1397" cy="576"/>
            </a:xfrm>
            <a:prstGeom prst="rect">
              <a:avLst/>
            </a:prstGeom>
            <a:noFill/>
            <a:ln w="9525">
              <a:noFill/>
            </a:ln>
          </p:spPr>
          <p:txBody>
            <a:bodyPr wrap="square"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(1,1)</a:t>
              </a:r>
            </a:p>
          </p:txBody>
        </p:sp>
        <p:sp>
          <p:nvSpPr>
            <p:cNvPr id="11285" name="Text Box 25"/>
            <p:cNvSpPr txBox="1"/>
            <p:nvPr/>
          </p:nvSpPr>
          <p:spPr>
            <a:xfrm>
              <a:off x="2131" y="247"/>
              <a:ext cx="1385" cy="576"/>
            </a:xfrm>
            <a:prstGeom prst="rect">
              <a:avLst/>
            </a:prstGeom>
            <a:noFill/>
            <a:ln w="9525">
              <a:noFill/>
            </a:ln>
          </p:spPr>
          <p:txBody>
            <a:bodyPr wrap="square"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(1,1)</a:t>
              </a:r>
            </a:p>
          </p:txBody>
        </p:sp>
        <p:sp>
          <p:nvSpPr>
            <p:cNvPr id="11286" name="Text Box 26"/>
            <p:cNvSpPr txBox="1"/>
            <p:nvPr/>
          </p:nvSpPr>
          <p:spPr>
            <a:xfrm>
              <a:off x="7710" y="240"/>
              <a:ext cx="1486" cy="576"/>
            </a:xfrm>
            <a:prstGeom prst="rect">
              <a:avLst/>
            </a:prstGeom>
            <a:noFill/>
            <a:ln w="9525">
              <a:noFill/>
            </a:ln>
          </p:spPr>
          <p:txBody>
            <a:bodyPr wrap="square"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(1,1)</a:t>
              </a:r>
            </a:p>
          </p:txBody>
        </p:sp>
        <p:sp>
          <p:nvSpPr>
            <p:cNvPr id="2" name="Text Box 27"/>
            <p:cNvSpPr txBox="1"/>
            <p:nvPr/>
          </p:nvSpPr>
          <p:spPr>
            <a:xfrm>
              <a:off x="6088" y="6049"/>
              <a:ext cx="1267" cy="576"/>
            </a:xfrm>
            <a:prstGeom prst="rect">
              <a:avLst/>
            </a:prstGeom>
            <a:noFill/>
            <a:ln w="9525">
              <a:noFill/>
            </a:ln>
          </p:spPr>
          <p:txBody>
            <a:bodyPr wrap="square"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(1,1)</a:t>
              </a:r>
            </a:p>
          </p:txBody>
        </p:sp>
        <p:sp>
          <p:nvSpPr>
            <p:cNvPr id="11288" name="Text Box 28"/>
            <p:cNvSpPr txBox="1"/>
            <p:nvPr/>
          </p:nvSpPr>
          <p:spPr>
            <a:xfrm>
              <a:off x="8242" y="6912"/>
              <a:ext cx="1379" cy="576"/>
            </a:xfrm>
            <a:prstGeom prst="rect">
              <a:avLst/>
            </a:prstGeom>
            <a:noFill/>
            <a:ln w="9525">
              <a:noFill/>
            </a:ln>
          </p:spPr>
          <p:txBody>
            <a:bodyPr wrap="square"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(1,1)</a:t>
              </a:r>
            </a:p>
          </p:txBody>
        </p:sp>
        <p:sp>
          <p:nvSpPr>
            <p:cNvPr id="11289" name="Text Box 29"/>
            <p:cNvSpPr txBox="1"/>
            <p:nvPr/>
          </p:nvSpPr>
          <p:spPr>
            <a:xfrm>
              <a:off x="10115" y="6912"/>
              <a:ext cx="1303" cy="576"/>
            </a:xfrm>
            <a:prstGeom prst="rect">
              <a:avLst/>
            </a:prstGeom>
            <a:noFill/>
            <a:ln w="9525">
              <a:noFill/>
            </a:ln>
          </p:spPr>
          <p:txBody>
            <a:bodyPr wrap="square"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(1,1)</a:t>
              </a:r>
            </a:p>
          </p:txBody>
        </p:sp>
        <p:sp>
          <p:nvSpPr>
            <p:cNvPr id="11290" name="Text Box 30"/>
            <p:cNvSpPr txBox="1"/>
            <p:nvPr/>
          </p:nvSpPr>
          <p:spPr>
            <a:xfrm>
              <a:off x="10737" y="5827"/>
              <a:ext cx="1300" cy="576"/>
            </a:xfrm>
            <a:prstGeom prst="rect">
              <a:avLst/>
            </a:prstGeom>
            <a:noFill/>
            <a:ln w="9525">
              <a:noFill/>
            </a:ln>
          </p:spPr>
          <p:txBody>
            <a:bodyPr wrap="square"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(0,1)</a:t>
              </a:r>
            </a:p>
          </p:txBody>
        </p:sp>
        <p:sp>
          <p:nvSpPr>
            <p:cNvPr id="11291" name="Text Box 31"/>
            <p:cNvSpPr txBox="1"/>
            <p:nvPr/>
          </p:nvSpPr>
          <p:spPr>
            <a:xfrm>
              <a:off x="10396" y="4693"/>
              <a:ext cx="1080" cy="575"/>
            </a:xfrm>
            <a:prstGeom prst="rect">
              <a:avLst/>
            </a:prstGeom>
            <a:noFill/>
            <a:ln w="9525">
              <a:noFill/>
            </a:ln>
          </p:spPr>
          <p:txBody>
            <a:bodyPr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(0,</a:t>
              </a:r>
              <a:r>
                <a:rPr lang="en-US" altLang="x-none" b="1" dirty="0">
                  <a:solidFill>
                    <a:srgbClr val="FF0000"/>
                  </a:solidFill>
                  <a:latin typeface="Arial" panose="020B0604020202020204" pitchFamily="34" charset="0"/>
                  <a:ea typeface="宋体" panose="02010600030101010101" pitchFamily="2" charset="-122"/>
                </a:rPr>
                <a:t>N)</a:t>
              </a:r>
            </a:p>
          </p:txBody>
        </p:sp>
        <p:sp>
          <p:nvSpPr>
            <p:cNvPr id="11292" name="Text Box 32"/>
            <p:cNvSpPr txBox="1"/>
            <p:nvPr/>
          </p:nvSpPr>
          <p:spPr>
            <a:xfrm>
              <a:off x="10206" y="0"/>
              <a:ext cx="1271" cy="576"/>
            </a:xfrm>
            <a:prstGeom prst="rect">
              <a:avLst/>
            </a:prstGeom>
            <a:noFill/>
            <a:ln w="9525">
              <a:noFill/>
            </a:ln>
          </p:spPr>
          <p:txBody>
            <a:bodyPr wrap="square"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(1,1)</a:t>
              </a:r>
            </a:p>
          </p:txBody>
        </p:sp>
        <p:sp>
          <p:nvSpPr>
            <p:cNvPr id="11293" name="Text Box 33"/>
            <p:cNvSpPr txBox="1"/>
            <p:nvPr/>
          </p:nvSpPr>
          <p:spPr>
            <a:xfrm>
              <a:off x="10546" y="1705"/>
              <a:ext cx="1291" cy="576"/>
            </a:xfrm>
            <a:prstGeom prst="rect">
              <a:avLst/>
            </a:prstGeom>
            <a:noFill/>
            <a:ln w="9525">
              <a:noFill/>
            </a:ln>
          </p:spPr>
          <p:txBody>
            <a:bodyPr wrap="square"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(1,1)</a:t>
              </a:r>
            </a:p>
          </p:txBody>
        </p:sp>
        <p:sp>
          <p:nvSpPr>
            <p:cNvPr id="11294" name="Text Box 34"/>
            <p:cNvSpPr txBox="1"/>
            <p:nvPr/>
          </p:nvSpPr>
          <p:spPr>
            <a:xfrm>
              <a:off x="2737" y="4444"/>
              <a:ext cx="1246" cy="576"/>
            </a:xfrm>
            <a:prstGeom prst="rect">
              <a:avLst/>
            </a:prstGeom>
            <a:noFill/>
            <a:ln w="9525">
              <a:noFill/>
            </a:ln>
          </p:spPr>
          <p:txBody>
            <a:bodyPr wrap="square"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(1,1)</a:t>
              </a:r>
            </a:p>
          </p:txBody>
        </p:sp>
        <p:sp>
          <p:nvSpPr>
            <p:cNvPr id="11295" name="Text Box 35"/>
            <p:cNvSpPr txBox="1"/>
            <p:nvPr/>
          </p:nvSpPr>
          <p:spPr>
            <a:xfrm>
              <a:off x="3755" y="5329"/>
              <a:ext cx="1313" cy="576"/>
            </a:xfrm>
            <a:prstGeom prst="rect">
              <a:avLst/>
            </a:prstGeom>
            <a:noFill/>
            <a:ln w="9525">
              <a:noFill/>
            </a:ln>
          </p:spPr>
          <p:txBody>
            <a:bodyPr wrap="square" lIns="0" tIns="0" rIns="0" bIns="0" anchor="t">
              <a:spAutoFit/>
            </a:bodyPr>
            <a:lstStyle/>
            <a:p>
              <a:pPr algn="ctr">
                <a:spcBef>
                  <a:spcPct val="50000"/>
                </a:spcBef>
              </a:pPr>
              <a:r>
                <a:rPr lang="zh-CN" altLang="en-US" b="1" dirty="0">
                  <a:solidFill>
                    <a:srgbClr val="FF0000"/>
                  </a:solidFill>
                  <a:latin typeface="Arial" panose="020B0604020202020204" pitchFamily="34" charset="0"/>
                  <a:ea typeface="宋体" panose="02010600030101010101" pitchFamily="2" charset="-122"/>
                </a:rPr>
                <a:t>(0,1)</a:t>
              </a:r>
            </a:p>
          </p:txBody>
        </p:sp>
      </p:grpSp>
      <p:sp>
        <p:nvSpPr>
          <p:cNvPr id="3" name="文本框 2"/>
          <p:cNvSpPr txBox="1"/>
          <p:nvPr/>
        </p:nvSpPr>
        <p:spPr>
          <a:xfrm>
            <a:off x="179388" y="6243638"/>
            <a:ext cx="8653462" cy="519112"/>
          </a:xfrm>
          <a:prstGeom prst="rect">
            <a:avLst/>
          </a:prstGeom>
          <a:noFill/>
          <a:ln w="9525">
            <a:noFill/>
          </a:ln>
        </p:spPr>
        <p:txBody>
          <a:bodyPr wrap="square" anchor="t">
            <a:spAutoFit/>
          </a:bodyPr>
          <a:lstStyle/>
          <a:p>
            <a:r>
              <a:rPr lang="zh-CN" altLang="en-US" sz="2800" b="1">
                <a:solidFill>
                  <a:srgbClr val="0000CC"/>
                </a:solidFill>
                <a:latin typeface="Times New Roman" panose="02020603050405020304" pitchFamily="2" charset="0"/>
              </a:rPr>
              <a:t>假设：读者的</a:t>
            </a:r>
            <a:r>
              <a:rPr lang="en-US" altLang="zh-CN" sz="2800" b="1">
                <a:solidFill>
                  <a:srgbClr val="0000CC"/>
                </a:solidFill>
                <a:latin typeface="Times New Roman" panose="02020603050405020304" pitchFamily="2" charset="0"/>
              </a:rPr>
              <a:t>‘</a:t>
            </a:r>
            <a:r>
              <a:rPr lang="zh-CN" altLang="en-US" sz="2800" b="1">
                <a:solidFill>
                  <a:srgbClr val="0000CC"/>
                </a:solidFill>
                <a:latin typeface="Times New Roman" panose="02020603050405020304" pitchFamily="2" charset="0"/>
              </a:rPr>
              <a:t>电话</a:t>
            </a:r>
            <a:r>
              <a:rPr lang="en-US" altLang="zh-CN" sz="2800" b="1">
                <a:solidFill>
                  <a:srgbClr val="0000CC"/>
                </a:solidFill>
                <a:latin typeface="Times New Roman" panose="02020603050405020304" pitchFamily="2" charset="0"/>
              </a:rPr>
              <a:t>’</a:t>
            </a:r>
            <a:r>
              <a:rPr lang="zh-CN" altLang="en-US" sz="2800" b="1">
                <a:solidFill>
                  <a:srgbClr val="0000CC"/>
                </a:solidFill>
                <a:latin typeface="Times New Roman" panose="02020603050405020304" pitchFamily="2" charset="0"/>
                <a:ea typeface="宋体" panose="02010600030101010101" pitchFamily="2" charset="-122"/>
              </a:rPr>
              <a:t>是</a:t>
            </a:r>
            <a:r>
              <a:rPr lang="zh-CN" altLang="en-US" sz="2800" b="1" u="sng">
                <a:solidFill>
                  <a:srgbClr val="0000CC"/>
                </a:solidFill>
                <a:latin typeface="Times New Roman" panose="02020603050405020304" pitchFamily="2" charset="0"/>
                <a:ea typeface="宋体" panose="02010600030101010101" pitchFamily="2" charset="-122"/>
              </a:rPr>
              <a:t>多值属性</a:t>
            </a:r>
            <a:r>
              <a:rPr lang="zh-CN" altLang="en-US" sz="2800" b="1">
                <a:solidFill>
                  <a:srgbClr val="0000CC"/>
                </a:solidFill>
                <a:latin typeface="Times New Roman" panose="02020603050405020304" pitchFamily="2" charset="0"/>
                <a:ea typeface="宋体" panose="02010600030101010101" pitchFamily="2" charset="-122"/>
              </a:rPr>
              <a:t>，其他都是</a:t>
            </a:r>
            <a:r>
              <a:rPr lang="zh-CN" altLang="en-US" sz="2800" b="1" u="sng">
                <a:solidFill>
                  <a:srgbClr val="0000CC"/>
                </a:solidFill>
                <a:latin typeface="Times New Roman" panose="02020603050405020304" pitchFamily="2" charset="0"/>
                <a:ea typeface="宋体" panose="02010600030101010101" pitchFamily="2" charset="-122"/>
              </a:rPr>
              <a:t>单值属性</a:t>
            </a:r>
            <a:r>
              <a:rPr lang="en-US" altLang="zh-CN" sz="2800" b="1">
                <a:solidFill>
                  <a:srgbClr val="0000CC"/>
                </a:solidFill>
                <a:latin typeface="Times New Roman" panose="02020603050405020304" pitchFamily="2"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87"/>
                                        </p:tgtEl>
                                        <p:attrNameLst>
                                          <p:attrName>style.visibility</p:attrName>
                                        </p:attrNameLst>
                                      </p:cBhvr>
                                      <p:to>
                                        <p:strVal val="visible"/>
                                      </p:to>
                                    </p:set>
                                    <p:animEffect transition="in" filter="blinds(horizontal)">
                                      <p:cBhvr>
                                        <p:cTn id="12" dur="500"/>
                                        <p:tgtEl>
                                          <p:spTgt spid="11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3314"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1331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11</a:t>
            </a:fld>
            <a:endParaRPr lang="zh-CN" altLang="en-US" sz="1200" b="1" i="1" dirty="0">
              <a:latin typeface="Times New Roman" panose="02020603050405020304" pitchFamily="2" charset="0"/>
              <a:ea typeface="宋体" panose="02010600030101010101" pitchFamily="2" charset="-122"/>
            </a:endParaRPr>
          </a:p>
        </p:txBody>
      </p:sp>
      <p:graphicFrame>
        <p:nvGraphicFramePr>
          <p:cNvPr id="13316" name="Object 2"/>
          <p:cNvGraphicFramePr>
            <a:graphicFrameLocks noChangeAspect="1"/>
          </p:cNvGraphicFramePr>
          <p:nvPr/>
        </p:nvGraphicFramePr>
        <p:xfrm>
          <a:off x="0" y="1348740"/>
          <a:ext cx="9144000" cy="4648200"/>
        </p:xfrm>
        <a:graphic>
          <a:graphicData uri="http://schemas.openxmlformats.org/presentationml/2006/ole">
            <mc:AlternateContent xmlns:mc="http://schemas.openxmlformats.org/markup-compatibility/2006">
              <mc:Choice xmlns:v="urn:schemas-microsoft-com:vml" Requires="v">
                <p:oleObj spid="_x0000_s7172" r:id="rId3" imgW="3197225" imgH="1877060" progId="Word.Picture.8">
                  <p:embed/>
                </p:oleObj>
              </mc:Choice>
              <mc:Fallback>
                <p:oleObj r:id="rId3" imgW="3197225" imgH="1877060" progId="Word.Picture.8">
                  <p:embed/>
                  <p:pic>
                    <p:nvPicPr>
                      <p:cNvPr id="0" name="图片 3075"/>
                      <p:cNvPicPr/>
                      <p:nvPr/>
                    </p:nvPicPr>
                    <p:blipFill>
                      <a:blip r:embed="rId4"/>
                      <a:stretch>
                        <a:fillRect/>
                      </a:stretch>
                    </p:blipFill>
                    <p:spPr>
                      <a:xfrm>
                        <a:off x="0" y="1348740"/>
                        <a:ext cx="9144000" cy="4648200"/>
                      </a:xfrm>
                      <a:prstGeom prst="rect">
                        <a:avLst/>
                      </a:prstGeom>
                      <a:solidFill>
                        <a:schemeClr val="bg1"/>
                      </a:solidFill>
                      <a:ln w="38100">
                        <a:noFill/>
                        <a:miter/>
                      </a:ln>
                    </p:spPr>
                  </p:pic>
                </p:oleObj>
              </mc:Fallback>
            </mc:AlternateContent>
          </a:graphicData>
        </a:graphic>
      </p:graphicFrame>
      <p:sp>
        <p:nvSpPr>
          <p:cNvPr id="13318" name="Rectangle 4"/>
          <p:cNvSpPr>
            <a:spLocks noGrp="1"/>
          </p:cNvSpPr>
          <p:nvPr>
            <p:ph type="body"/>
          </p:nvPr>
        </p:nvSpPr>
        <p:spPr>
          <a:xfrm>
            <a:off x="457200" y="-22860"/>
            <a:ext cx="8229600" cy="5638800"/>
          </a:xfrm>
        </p:spPr>
        <p:txBody>
          <a:bodyPr wrap="square" anchor="t"/>
          <a:lstStyle/>
          <a:p>
            <a:pPr marL="457200" lvl="0" indent="-457200" eaLnBrk="1" hangingPunct="1">
              <a:lnSpc>
                <a:spcPct val="120000"/>
              </a:lnSpc>
              <a:buAutoNum type="arabicParenR" startAt="3"/>
            </a:pPr>
            <a:r>
              <a:rPr lang="en-US" altLang="x-none" dirty="0">
                <a:ea typeface="宋体" panose="02010600030101010101" pitchFamily="2" charset="-122"/>
              </a:rPr>
              <a:t>abnormity of delete（</a:t>
            </a:r>
            <a:r>
              <a:rPr lang="en-US" altLang="zh-CN" dirty="0">
                <a:ea typeface="宋体" panose="02010600030101010101" pitchFamily="2" charset="-122"/>
              </a:rPr>
              <a:t>cont.</a:t>
            </a:r>
            <a:r>
              <a:rPr lang="zh-CN" altLang="en-US" dirty="0">
                <a:ea typeface="宋体" panose="02010600030101010101" pitchFamily="2" charset="-122"/>
              </a:rPr>
              <a:t>）</a:t>
            </a:r>
          </a:p>
          <a:p>
            <a:pPr marL="914400" lvl="1" indent="-457200" eaLnBrk="1" hangingPunct="1">
              <a:lnSpc>
                <a:spcPct val="120000"/>
              </a:lnSpc>
            </a:pPr>
            <a:r>
              <a:rPr lang="en-US" altLang="x-none" dirty="0">
                <a:ea typeface="宋体" panose="02010600030101010101" pitchFamily="2" charset="-122"/>
              </a:rPr>
              <a:t>might lose some informations</a:t>
            </a:r>
          </a:p>
        </p:txBody>
      </p:sp>
      <p:sp>
        <p:nvSpPr>
          <p:cNvPr id="13319" name="Oval 5"/>
          <p:cNvSpPr/>
          <p:nvPr/>
        </p:nvSpPr>
        <p:spPr>
          <a:xfrm>
            <a:off x="0" y="4872990"/>
            <a:ext cx="5219700" cy="647700"/>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endParaRPr lang="zh-CN" altLang="en-US" dirty="0">
              <a:latin typeface="Times New Roman" panose="02020603050405020304" pitchFamily="2" charset="0"/>
              <a:ea typeface="宋体" panose="02010600030101010101" pitchFamily="2" charset="-122"/>
            </a:endParaRPr>
          </a:p>
        </p:txBody>
      </p:sp>
      <p:sp>
        <p:nvSpPr>
          <p:cNvPr id="2" name="文本框 1"/>
          <p:cNvSpPr txBox="1"/>
          <p:nvPr/>
        </p:nvSpPr>
        <p:spPr>
          <a:xfrm>
            <a:off x="76200" y="6223635"/>
            <a:ext cx="8919845" cy="648335"/>
          </a:xfrm>
          <a:prstGeom prst="rect">
            <a:avLst/>
          </a:prstGeom>
          <a:solidFill>
            <a:schemeClr val="bg1"/>
          </a:solidFill>
        </p:spPr>
        <p:txBody>
          <a:bodyPr wrap="square" tIns="107950" bIns="144145" rtlCol="0">
            <a:spAutoFit/>
          </a:bodyPr>
          <a:lstStyle/>
          <a:p>
            <a:r>
              <a:rPr lang="zh-CN" altLang="zh-CN" sz="2600" b="1">
                <a:solidFill>
                  <a:srgbClr val="0000CC"/>
                </a:solidFill>
                <a:ea typeface="宋体" panose="02010600030101010101" pitchFamily="2" charset="-122"/>
              </a:rPr>
              <a:t>假设需要删除学生元组：</a:t>
            </a:r>
            <a:r>
              <a:rPr lang="en-US" altLang="zh-CN" sz="2600" b="1">
                <a:solidFill>
                  <a:srgbClr val="0000CC"/>
                </a:solidFill>
                <a:ea typeface="宋体" panose="02010600030101010101" pitchFamily="2" charset="-122"/>
              </a:rPr>
              <a:t>“S0003, Zhang Yimou, CS, 17”</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9" name="Object 2"/>
          <p:cNvGraphicFramePr>
            <a:graphicFrameLocks noChangeAspect="1"/>
          </p:cNvGraphicFramePr>
          <p:nvPr/>
        </p:nvGraphicFramePr>
        <p:xfrm>
          <a:off x="-174625" y="-96837"/>
          <a:ext cx="3875088" cy="2286000"/>
        </p:xfrm>
        <a:graphic>
          <a:graphicData uri="http://schemas.openxmlformats.org/presentationml/2006/ole">
            <mc:AlternateContent xmlns:mc="http://schemas.openxmlformats.org/markup-compatibility/2006">
              <mc:Choice xmlns:v="urn:schemas-microsoft-com:vml" Requires="v">
                <p:oleObj spid="_x0000_s23565" r:id="rId3" imgW="1597025" imgH="1085215" progId="Word.Picture.8">
                  <p:embed/>
                </p:oleObj>
              </mc:Choice>
              <mc:Fallback>
                <p:oleObj r:id="rId3" imgW="1597025" imgH="1085215" progId="Word.Picture.8">
                  <p:embed/>
                  <p:pic>
                    <p:nvPicPr>
                      <p:cNvPr id="0" name="图片 3092"/>
                      <p:cNvPicPr/>
                      <p:nvPr/>
                    </p:nvPicPr>
                    <p:blipFill>
                      <a:blip r:embed="rId4"/>
                      <a:stretch>
                        <a:fillRect/>
                      </a:stretch>
                    </p:blipFill>
                    <p:spPr>
                      <a:xfrm>
                        <a:off x="-174625" y="-96837"/>
                        <a:ext cx="3875088" cy="2286000"/>
                      </a:xfrm>
                      <a:prstGeom prst="rect">
                        <a:avLst/>
                      </a:prstGeom>
                      <a:noFill/>
                      <a:ln w="38100">
                        <a:noFill/>
                        <a:miter/>
                      </a:ln>
                    </p:spPr>
                  </p:pic>
                </p:oleObj>
              </mc:Fallback>
            </mc:AlternateContent>
          </a:graphicData>
        </a:graphic>
      </p:graphicFrame>
      <p:graphicFrame>
        <p:nvGraphicFramePr>
          <p:cNvPr id="12290" name="Object 3"/>
          <p:cNvGraphicFramePr>
            <a:graphicFrameLocks noChangeAspect="1"/>
          </p:cNvGraphicFramePr>
          <p:nvPr/>
        </p:nvGraphicFramePr>
        <p:xfrm>
          <a:off x="4716463" y="-96837"/>
          <a:ext cx="4494212" cy="2143125"/>
        </p:xfrm>
        <a:graphic>
          <a:graphicData uri="http://schemas.openxmlformats.org/presentationml/2006/ole">
            <mc:AlternateContent xmlns:mc="http://schemas.openxmlformats.org/markup-compatibility/2006">
              <mc:Choice xmlns:v="urn:schemas-microsoft-com:vml" Requires="v">
                <p:oleObj spid="_x0000_s23566" r:id="rId5" imgW="2282825" imgH="1085215" progId="Word.Picture.8">
                  <p:embed/>
                </p:oleObj>
              </mc:Choice>
              <mc:Fallback>
                <p:oleObj r:id="rId5" imgW="2282825" imgH="1085215" progId="Word.Picture.8">
                  <p:embed/>
                  <p:pic>
                    <p:nvPicPr>
                      <p:cNvPr id="0" name="图片 3089"/>
                      <p:cNvPicPr/>
                      <p:nvPr/>
                    </p:nvPicPr>
                    <p:blipFill>
                      <a:blip r:embed="rId6"/>
                      <a:stretch>
                        <a:fillRect/>
                      </a:stretch>
                    </p:blipFill>
                    <p:spPr>
                      <a:xfrm>
                        <a:off x="4716463" y="-96837"/>
                        <a:ext cx="4494212" cy="2143125"/>
                      </a:xfrm>
                      <a:prstGeom prst="rect">
                        <a:avLst/>
                      </a:prstGeom>
                      <a:noFill/>
                      <a:ln w="38100">
                        <a:noFill/>
                        <a:miter/>
                      </a:ln>
                    </p:spPr>
                  </p:pic>
                </p:oleObj>
              </mc:Fallback>
            </mc:AlternateContent>
          </a:graphicData>
        </a:graphic>
      </p:graphicFrame>
      <p:graphicFrame>
        <p:nvGraphicFramePr>
          <p:cNvPr id="12291" name="Object 4"/>
          <p:cNvGraphicFramePr>
            <a:graphicFrameLocks noChangeAspect="1"/>
          </p:cNvGraphicFramePr>
          <p:nvPr/>
        </p:nvGraphicFramePr>
        <p:xfrm>
          <a:off x="2819400" y="3308350"/>
          <a:ext cx="6172200" cy="2895600"/>
        </p:xfrm>
        <a:graphic>
          <a:graphicData uri="http://schemas.openxmlformats.org/presentationml/2006/ole">
            <mc:AlternateContent xmlns:mc="http://schemas.openxmlformats.org/markup-compatibility/2006">
              <mc:Choice xmlns:v="urn:schemas-microsoft-com:vml" Requires="v">
                <p:oleObj spid="_x0000_s23567" r:id="rId7" imgW="2968625" imgH="1382395" progId="Word.Picture.8">
                  <p:embed/>
                </p:oleObj>
              </mc:Choice>
              <mc:Fallback>
                <p:oleObj r:id="rId7" imgW="2968625" imgH="1382395" progId="Word.Picture.8">
                  <p:embed/>
                  <p:pic>
                    <p:nvPicPr>
                      <p:cNvPr id="0" name="图片 3090"/>
                      <p:cNvPicPr/>
                      <p:nvPr/>
                    </p:nvPicPr>
                    <p:blipFill>
                      <a:blip r:embed="rId8"/>
                      <a:stretch>
                        <a:fillRect/>
                      </a:stretch>
                    </p:blipFill>
                    <p:spPr>
                      <a:xfrm>
                        <a:off x="2819400" y="3308350"/>
                        <a:ext cx="6172200" cy="2895600"/>
                      </a:xfrm>
                      <a:prstGeom prst="rect">
                        <a:avLst/>
                      </a:prstGeom>
                      <a:noFill/>
                      <a:ln w="38100">
                        <a:noFill/>
                        <a:miter/>
                      </a:ln>
                    </p:spPr>
                  </p:pic>
                </p:oleObj>
              </mc:Fallback>
            </mc:AlternateContent>
          </a:graphicData>
        </a:graphic>
      </p:graphicFrame>
      <p:graphicFrame>
        <p:nvGraphicFramePr>
          <p:cNvPr id="12292" name="Object 6"/>
          <p:cNvGraphicFramePr>
            <a:graphicFrameLocks noChangeAspect="1"/>
          </p:cNvGraphicFramePr>
          <p:nvPr/>
        </p:nvGraphicFramePr>
        <p:xfrm>
          <a:off x="2590800" y="1098550"/>
          <a:ext cx="2743200" cy="1143000"/>
        </p:xfrm>
        <a:graphic>
          <a:graphicData uri="http://schemas.openxmlformats.org/presentationml/2006/ole">
            <mc:AlternateContent xmlns:mc="http://schemas.openxmlformats.org/markup-compatibility/2006">
              <mc:Choice xmlns:v="urn:schemas-microsoft-com:vml" Requires="v">
                <p:oleObj spid="_x0000_s23568" r:id="rId9" imgW="1825625" imgH="591185" progId="Word.Picture.8">
                  <p:embed/>
                </p:oleObj>
              </mc:Choice>
              <mc:Fallback>
                <p:oleObj r:id="rId9" imgW="1825625" imgH="591185" progId="Word.Picture.8">
                  <p:embed/>
                  <p:pic>
                    <p:nvPicPr>
                      <p:cNvPr id="0" name="图片 3091"/>
                      <p:cNvPicPr/>
                      <p:nvPr/>
                    </p:nvPicPr>
                    <p:blipFill>
                      <a:blip r:embed="rId10"/>
                      <a:stretch>
                        <a:fillRect/>
                      </a:stretch>
                    </p:blipFill>
                    <p:spPr>
                      <a:xfrm>
                        <a:off x="2590800" y="1098550"/>
                        <a:ext cx="2743200" cy="1143000"/>
                      </a:xfrm>
                      <a:prstGeom prst="rect">
                        <a:avLst/>
                      </a:prstGeom>
                      <a:noFill/>
                      <a:ln w="38100">
                        <a:noFill/>
                        <a:miter/>
                      </a:ln>
                    </p:spPr>
                  </p:pic>
                </p:oleObj>
              </mc:Fallback>
            </mc:AlternateContent>
          </a:graphicData>
        </a:graphic>
      </p:graphicFrame>
      <p:grpSp>
        <p:nvGrpSpPr>
          <p:cNvPr id="12293" name="组合 11269"/>
          <p:cNvGrpSpPr/>
          <p:nvPr/>
        </p:nvGrpSpPr>
        <p:grpSpPr>
          <a:xfrm>
            <a:off x="179388" y="1990725"/>
            <a:ext cx="5026025" cy="2597150"/>
            <a:chOff x="0" y="0"/>
            <a:chExt cx="3166" cy="1636"/>
          </a:xfrm>
        </p:grpSpPr>
        <p:sp>
          <p:nvSpPr>
            <p:cNvPr id="12294" name="AutoShape 9"/>
            <p:cNvSpPr/>
            <p:nvPr/>
          </p:nvSpPr>
          <p:spPr>
            <a:xfrm>
              <a:off x="1534" y="672"/>
              <a:ext cx="912" cy="480"/>
            </a:xfrm>
            <a:prstGeom prst="diamond">
              <a:avLst/>
            </a:prstGeom>
            <a:noFill/>
            <a:ln w="31750" cap="flat" cmpd="sng">
              <a:solidFill>
                <a:srgbClr val="000000"/>
              </a:solidFill>
              <a:prstDash val="solid"/>
              <a:miter/>
              <a:headEnd type="none" w="med" len="med"/>
              <a:tailEnd type="none" w="med" len="med"/>
            </a:ln>
          </p:spPr>
          <p:txBody>
            <a:bodyPr lIns="0" tIns="0" rIns="0" bIns="0" anchor="ctr"/>
            <a:lstStyle/>
            <a:p>
              <a:pPr algn="ctr" eaLnBrk="0" hangingPunct="0"/>
              <a:r>
                <a:rPr lang="zh-CN" altLang="en-US" b="1" dirty="0">
                  <a:latin typeface="Times New Roman" panose="02020603050405020304" pitchFamily="2" charset="0"/>
                  <a:ea typeface="宋体" panose="02010600030101010101" pitchFamily="2" charset="-122"/>
                </a:rPr>
                <a:t>借 阅</a:t>
              </a:r>
            </a:p>
          </p:txBody>
        </p:sp>
        <p:sp>
          <p:nvSpPr>
            <p:cNvPr id="12295" name="Line 12"/>
            <p:cNvSpPr/>
            <p:nvPr/>
          </p:nvSpPr>
          <p:spPr>
            <a:xfrm>
              <a:off x="1006" y="0"/>
              <a:ext cx="816" cy="768"/>
            </a:xfrm>
            <a:prstGeom prst="line">
              <a:avLst/>
            </a:prstGeom>
            <a:ln w="38100" cap="flat" cmpd="sng">
              <a:solidFill>
                <a:schemeClr val="tx1"/>
              </a:solidFill>
              <a:prstDash val="solid"/>
              <a:round/>
              <a:headEnd type="none" w="med" len="med"/>
              <a:tailEnd type="none" w="med" len="med"/>
            </a:ln>
          </p:spPr>
        </p:sp>
        <p:sp>
          <p:nvSpPr>
            <p:cNvPr id="12296" name="Line 13"/>
            <p:cNvSpPr/>
            <p:nvPr/>
          </p:nvSpPr>
          <p:spPr>
            <a:xfrm>
              <a:off x="2206" y="1056"/>
              <a:ext cx="960" cy="432"/>
            </a:xfrm>
            <a:prstGeom prst="line">
              <a:avLst/>
            </a:prstGeom>
            <a:ln w="31750" cap="flat" cmpd="sng">
              <a:solidFill>
                <a:schemeClr val="tx1"/>
              </a:solidFill>
              <a:prstDash val="solid"/>
              <a:round/>
              <a:headEnd type="none" w="med" len="med"/>
              <a:tailEnd type="none" w="med" len="med"/>
            </a:ln>
          </p:spPr>
        </p:sp>
        <p:sp>
          <p:nvSpPr>
            <p:cNvPr id="12297" name="Oval 14"/>
            <p:cNvSpPr/>
            <p:nvPr/>
          </p:nvSpPr>
          <p:spPr>
            <a:xfrm>
              <a:off x="0" y="668"/>
              <a:ext cx="1153" cy="392"/>
            </a:xfrm>
            <a:prstGeom prst="ellipse">
              <a:avLst/>
            </a:prstGeom>
            <a:noFill/>
            <a:ln w="31750" cap="flat" cmpd="sng">
              <a:solidFill>
                <a:schemeClr val="tx1"/>
              </a:solidFill>
              <a:prstDash val="solid"/>
              <a:round/>
              <a:headEnd type="none" w="med" len="med"/>
              <a:tailEnd type="none" w="med" len="med"/>
            </a:ln>
          </p:spPr>
          <p:txBody>
            <a:bodyPr lIns="0" tIns="36000" rIns="0" bIns="36000" anchor="ctr">
              <a:spAutoFit/>
            </a:bodyPr>
            <a:lstStyle/>
            <a:p>
              <a:pPr algn="ctr">
                <a:spcBef>
                  <a:spcPct val="50000"/>
                </a:spcBef>
              </a:pPr>
              <a:r>
                <a:rPr lang="zh-CN" altLang="en-US" b="1" dirty="0">
                  <a:latin typeface="Times New Roman" panose="02020603050405020304" pitchFamily="2" charset="0"/>
                  <a:ea typeface="宋体" panose="02010600030101010101" pitchFamily="2" charset="-122"/>
                </a:rPr>
                <a:t>借阅日期</a:t>
              </a:r>
            </a:p>
          </p:txBody>
        </p:sp>
        <p:sp>
          <p:nvSpPr>
            <p:cNvPr id="12298" name="Oval 15"/>
            <p:cNvSpPr/>
            <p:nvPr/>
          </p:nvSpPr>
          <p:spPr>
            <a:xfrm>
              <a:off x="238" y="1244"/>
              <a:ext cx="1157" cy="392"/>
            </a:xfrm>
            <a:prstGeom prst="ellipse">
              <a:avLst/>
            </a:prstGeom>
            <a:noFill/>
            <a:ln w="31750" cap="flat" cmpd="sng">
              <a:solidFill>
                <a:schemeClr val="tx1"/>
              </a:solidFill>
              <a:prstDash val="solid"/>
              <a:round/>
              <a:headEnd type="none" w="med" len="med"/>
              <a:tailEnd type="none" w="med" len="med"/>
            </a:ln>
          </p:spPr>
          <p:txBody>
            <a:bodyPr lIns="0" tIns="36000" rIns="0" bIns="36000" anchor="ctr">
              <a:spAutoFit/>
            </a:bodyPr>
            <a:lstStyle/>
            <a:p>
              <a:pPr algn="ctr">
                <a:spcBef>
                  <a:spcPct val="50000"/>
                </a:spcBef>
              </a:pPr>
              <a:r>
                <a:rPr lang="zh-CN" altLang="en-US" b="1" dirty="0">
                  <a:latin typeface="Times New Roman" panose="02020603050405020304" pitchFamily="2" charset="0"/>
                  <a:ea typeface="宋体" panose="02010600030101010101" pitchFamily="2" charset="-122"/>
                </a:rPr>
                <a:t>归还日期</a:t>
              </a:r>
            </a:p>
          </p:txBody>
        </p:sp>
        <p:sp>
          <p:nvSpPr>
            <p:cNvPr id="12299" name="Line 16"/>
            <p:cNvSpPr/>
            <p:nvPr/>
          </p:nvSpPr>
          <p:spPr>
            <a:xfrm>
              <a:off x="1102" y="912"/>
              <a:ext cx="432" cy="0"/>
            </a:xfrm>
            <a:prstGeom prst="line">
              <a:avLst/>
            </a:prstGeom>
            <a:ln w="31750" cap="flat" cmpd="sng">
              <a:solidFill>
                <a:schemeClr val="tx1"/>
              </a:solidFill>
              <a:prstDash val="solid"/>
              <a:round/>
              <a:headEnd type="none" w="med" len="med"/>
              <a:tailEnd type="none" w="med" len="med"/>
            </a:ln>
          </p:spPr>
        </p:sp>
        <p:sp>
          <p:nvSpPr>
            <p:cNvPr id="12300" name="Line 17"/>
            <p:cNvSpPr/>
            <p:nvPr/>
          </p:nvSpPr>
          <p:spPr>
            <a:xfrm flipV="1">
              <a:off x="1390" y="1056"/>
              <a:ext cx="432" cy="384"/>
            </a:xfrm>
            <a:prstGeom prst="line">
              <a:avLst/>
            </a:prstGeom>
            <a:ln w="31750" cap="flat" cmpd="sng">
              <a:solidFill>
                <a:schemeClr val="tx1"/>
              </a:solidFill>
              <a:prstDash val="solid"/>
              <a:round/>
              <a:headEnd type="none" w="med" len="med"/>
              <a:tailEnd type="none" w="med" len="med"/>
            </a:ln>
          </p:spPr>
        </p:sp>
      </p:grpSp>
      <p:grpSp>
        <p:nvGrpSpPr>
          <p:cNvPr id="12301" name="组合 11280"/>
          <p:cNvGrpSpPr/>
          <p:nvPr/>
        </p:nvGrpSpPr>
        <p:grpSpPr>
          <a:xfrm>
            <a:off x="2590800" y="1250950"/>
            <a:ext cx="2819400" cy="365125"/>
            <a:chOff x="0" y="0"/>
            <a:chExt cx="1776" cy="230"/>
          </a:xfrm>
        </p:grpSpPr>
        <p:sp>
          <p:nvSpPr>
            <p:cNvPr id="12302" name="Text Box 7"/>
            <p:cNvSpPr txBox="1"/>
            <p:nvPr/>
          </p:nvSpPr>
          <p:spPr>
            <a:xfrm>
              <a:off x="0" y="0"/>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(1,1)</a:t>
              </a:r>
            </a:p>
          </p:txBody>
        </p:sp>
        <p:sp>
          <p:nvSpPr>
            <p:cNvPr id="12303" name="Text Box 8"/>
            <p:cNvSpPr txBox="1"/>
            <p:nvPr/>
          </p:nvSpPr>
          <p:spPr>
            <a:xfrm>
              <a:off x="1200" y="0"/>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a:t>
              </a:r>
              <a:r>
                <a:rPr lang="en-US" altLang="x-none" b="1" dirty="0">
                  <a:latin typeface="Arial" panose="020B0604020202020204" pitchFamily="34" charset="0"/>
                  <a:ea typeface="宋体" panose="02010600030101010101" pitchFamily="2" charset="-122"/>
                </a:rPr>
                <a:t>N)</a:t>
              </a:r>
            </a:p>
          </p:txBody>
        </p:sp>
      </p:grpSp>
      <p:grpSp>
        <p:nvGrpSpPr>
          <p:cNvPr id="12304" name="组合 11283"/>
          <p:cNvGrpSpPr/>
          <p:nvPr/>
        </p:nvGrpSpPr>
        <p:grpSpPr>
          <a:xfrm>
            <a:off x="2667000" y="2562225"/>
            <a:ext cx="2209800" cy="1279525"/>
            <a:chOff x="0" y="0"/>
            <a:chExt cx="1392" cy="806"/>
          </a:xfrm>
        </p:grpSpPr>
        <p:sp>
          <p:nvSpPr>
            <p:cNvPr id="12305" name="Text Box 19"/>
            <p:cNvSpPr txBox="1"/>
            <p:nvPr/>
          </p:nvSpPr>
          <p:spPr>
            <a:xfrm>
              <a:off x="0" y="0"/>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a:t>
              </a:r>
              <a:r>
                <a:rPr lang="en-US" altLang="x-none" b="1" dirty="0">
                  <a:latin typeface="Arial" panose="020B0604020202020204" pitchFamily="34" charset="0"/>
                  <a:ea typeface="宋体" panose="02010600030101010101" pitchFamily="2" charset="-122"/>
                </a:rPr>
                <a:t>N)</a:t>
              </a:r>
            </a:p>
          </p:txBody>
        </p:sp>
        <p:sp>
          <p:nvSpPr>
            <p:cNvPr id="12306" name="Text Box 20"/>
            <p:cNvSpPr txBox="1"/>
            <p:nvPr/>
          </p:nvSpPr>
          <p:spPr>
            <a:xfrm>
              <a:off x="816" y="576"/>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a:t>
              </a:r>
              <a:r>
                <a:rPr lang="en-US" altLang="x-none" b="1" dirty="0">
                  <a:latin typeface="Arial" panose="020B0604020202020204" pitchFamily="34" charset="0"/>
                  <a:ea typeface="宋体" panose="02010600030101010101" pitchFamily="2" charset="-122"/>
                </a:rPr>
                <a:t>N)</a:t>
              </a:r>
            </a:p>
          </p:txBody>
        </p:sp>
      </p:grpSp>
      <p:grpSp>
        <p:nvGrpSpPr>
          <p:cNvPr id="11287" name="组合 11286"/>
          <p:cNvGrpSpPr/>
          <p:nvPr/>
        </p:nvGrpSpPr>
        <p:grpSpPr>
          <a:xfrm>
            <a:off x="171450" y="623888"/>
            <a:ext cx="7643813" cy="4754562"/>
            <a:chOff x="0" y="0"/>
            <a:chExt cx="12037" cy="7488"/>
          </a:xfrm>
        </p:grpSpPr>
        <p:sp>
          <p:nvSpPr>
            <p:cNvPr id="12308" name="Text Box 24"/>
            <p:cNvSpPr txBox="1"/>
            <p:nvPr/>
          </p:nvSpPr>
          <p:spPr>
            <a:xfrm>
              <a:off x="0" y="360"/>
              <a:ext cx="1397" cy="576"/>
            </a:xfrm>
            <a:prstGeom prst="rect">
              <a:avLst/>
            </a:prstGeom>
            <a:noFill/>
            <a:ln w="9525">
              <a:noFill/>
            </a:ln>
          </p:spPr>
          <p:txBody>
            <a:bodyPr wrap="square"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(1,1)</a:t>
              </a:r>
            </a:p>
          </p:txBody>
        </p:sp>
        <p:sp>
          <p:nvSpPr>
            <p:cNvPr id="12309" name="Text Box 25"/>
            <p:cNvSpPr txBox="1"/>
            <p:nvPr/>
          </p:nvSpPr>
          <p:spPr>
            <a:xfrm>
              <a:off x="2131" y="247"/>
              <a:ext cx="1385" cy="576"/>
            </a:xfrm>
            <a:prstGeom prst="rect">
              <a:avLst/>
            </a:prstGeom>
            <a:noFill/>
            <a:ln w="9525">
              <a:noFill/>
            </a:ln>
          </p:spPr>
          <p:txBody>
            <a:bodyPr wrap="square"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(1,1)</a:t>
              </a:r>
            </a:p>
          </p:txBody>
        </p:sp>
        <p:sp>
          <p:nvSpPr>
            <p:cNvPr id="12310" name="Text Box 26"/>
            <p:cNvSpPr txBox="1"/>
            <p:nvPr/>
          </p:nvSpPr>
          <p:spPr>
            <a:xfrm>
              <a:off x="7710" y="240"/>
              <a:ext cx="1486" cy="576"/>
            </a:xfrm>
            <a:prstGeom prst="rect">
              <a:avLst/>
            </a:prstGeom>
            <a:noFill/>
            <a:ln w="9525">
              <a:noFill/>
            </a:ln>
          </p:spPr>
          <p:txBody>
            <a:bodyPr wrap="square"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(1,1)</a:t>
              </a:r>
            </a:p>
          </p:txBody>
        </p:sp>
        <p:sp>
          <p:nvSpPr>
            <p:cNvPr id="12311" name="Text Box 27"/>
            <p:cNvSpPr txBox="1"/>
            <p:nvPr/>
          </p:nvSpPr>
          <p:spPr>
            <a:xfrm>
              <a:off x="6088" y="6049"/>
              <a:ext cx="1267" cy="576"/>
            </a:xfrm>
            <a:prstGeom prst="rect">
              <a:avLst/>
            </a:prstGeom>
            <a:noFill/>
            <a:ln w="9525">
              <a:noFill/>
            </a:ln>
          </p:spPr>
          <p:txBody>
            <a:bodyPr wrap="square"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(1,1)</a:t>
              </a:r>
            </a:p>
          </p:txBody>
        </p:sp>
        <p:sp>
          <p:nvSpPr>
            <p:cNvPr id="12312" name="Text Box 28"/>
            <p:cNvSpPr txBox="1"/>
            <p:nvPr/>
          </p:nvSpPr>
          <p:spPr>
            <a:xfrm>
              <a:off x="8242" y="6912"/>
              <a:ext cx="1379" cy="576"/>
            </a:xfrm>
            <a:prstGeom prst="rect">
              <a:avLst/>
            </a:prstGeom>
            <a:noFill/>
            <a:ln w="9525">
              <a:noFill/>
            </a:ln>
          </p:spPr>
          <p:txBody>
            <a:bodyPr wrap="square"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(1,1)</a:t>
              </a:r>
            </a:p>
          </p:txBody>
        </p:sp>
        <p:sp>
          <p:nvSpPr>
            <p:cNvPr id="12313" name="Text Box 29"/>
            <p:cNvSpPr txBox="1"/>
            <p:nvPr/>
          </p:nvSpPr>
          <p:spPr>
            <a:xfrm>
              <a:off x="10115" y="6912"/>
              <a:ext cx="1303" cy="576"/>
            </a:xfrm>
            <a:prstGeom prst="rect">
              <a:avLst/>
            </a:prstGeom>
            <a:noFill/>
            <a:ln w="9525">
              <a:noFill/>
            </a:ln>
          </p:spPr>
          <p:txBody>
            <a:bodyPr wrap="square"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(1,1)</a:t>
              </a:r>
            </a:p>
          </p:txBody>
        </p:sp>
        <p:sp>
          <p:nvSpPr>
            <p:cNvPr id="12314" name="Text Box 30"/>
            <p:cNvSpPr txBox="1"/>
            <p:nvPr/>
          </p:nvSpPr>
          <p:spPr>
            <a:xfrm>
              <a:off x="10737" y="5827"/>
              <a:ext cx="1300" cy="576"/>
            </a:xfrm>
            <a:prstGeom prst="rect">
              <a:avLst/>
            </a:prstGeom>
            <a:noFill/>
            <a:ln w="9525">
              <a:noFill/>
            </a:ln>
          </p:spPr>
          <p:txBody>
            <a:bodyPr wrap="square"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(0,1)</a:t>
              </a:r>
            </a:p>
          </p:txBody>
        </p:sp>
        <p:sp>
          <p:nvSpPr>
            <p:cNvPr id="12315" name="Text Box 31"/>
            <p:cNvSpPr txBox="1"/>
            <p:nvPr/>
          </p:nvSpPr>
          <p:spPr>
            <a:xfrm>
              <a:off x="10396" y="4693"/>
              <a:ext cx="1080" cy="575"/>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a:t>
              </a:r>
              <a:r>
                <a:rPr lang="en-US" altLang="x-none" b="1" dirty="0">
                  <a:latin typeface="Arial" panose="020B0604020202020204" pitchFamily="34" charset="0"/>
                  <a:ea typeface="宋体" panose="02010600030101010101" pitchFamily="2" charset="-122"/>
                </a:rPr>
                <a:t>N)</a:t>
              </a:r>
            </a:p>
          </p:txBody>
        </p:sp>
        <p:sp>
          <p:nvSpPr>
            <p:cNvPr id="12316" name="Text Box 32"/>
            <p:cNvSpPr txBox="1"/>
            <p:nvPr/>
          </p:nvSpPr>
          <p:spPr>
            <a:xfrm>
              <a:off x="10206" y="0"/>
              <a:ext cx="1271" cy="576"/>
            </a:xfrm>
            <a:prstGeom prst="rect">
              <a:avLst/>
            </a:prstGeom>
            <a:noFill/>
            <a:ln w="9525">
              <a:noFill/>
            </a:ln>
          </p:spPr>
          <p:txBody>
            <a:bodyPr wrap="square"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(1,1)</a:t>
              </a:r>
            </a:p>
          </p:txBody>
        </p:sp>
        <p:sp>
          <p:nvSpPr>
            <p:cNvPr id="12317" name="Text Box 33"/>
            <p:cNvSpPr txBox="1"/>
            <p:nvPr/>
          </p:nvSpPr>
          <p:spPr>
            <a:xfrm>
              <a:off x="10546" y="1705"/>
              <a:ext cx="1291" cy="576"/>
            </a:xfrm>
            <a:prstGeom prst="rect">
              <a:avLst/>
            </a:prstGeom>
            <a:noFill/>
            <a:ln w="9525">
              <a:noFill/>
            </a:ln>
          </p:spPr>
          <p:txBody>
            <a:bodyPr wrap="square"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(1,1)</a:t>
              </a:r>
            </a:p>
          </p:txBody>
        </p:sp>
        <p:sp>
          <p:nvSpPr>
            <p:cNvPr id="12318" name="Text Box 34"/>
            <p:cNvSpPr txBox="1"/>
            <p:nvPr/>
          </p:nvSpPr>
          <p:spPr>
            <a:xfrm>
              <a:off x="2737" y="4444"/>
              <a:ext cx="1246" cy="576"/>
            </a:xfrm>
            <a:prstGeom prst="rect">
              <a:avLst/>
            </a:prstGeom>
            <a:noFill/>
            <a:ln w="9525">
              <a:noFill/>
            </a:ln>
          </p:spPr>
          <p:txBody>
            <a:bodyPr wrap="square"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(1,1)</a:t>
              </a:r>
            </a:p>
          </p:txBody>
        </p:sp>
        <p:sp>
          <p:nvSpPr>
            <p:cNvPr id="12319" name="Text Box 35"/>
            <p:cNvSpPr txBox="1"/>
            <p:nvPr/>
          </p:nvSpPr>
          <p:spPr>
            <a:xfrm>
              <a:off x="3755" y="5329"/>
              <a:ext cx="1313" cy="576"/>
            </a:xfrm>
            <a:prstGeom prst="rect">
              <a:avLst/>
            </a:prstGeom>
            <a:noFill/>
            <a:ln w="9525">
              <a:noFill/>
            </a:ln>
          </p:spPr>
          <p:txBody>
            <a:bodyPr wrap="square"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(0,1)</a:t>
              </a:r>
            </a:p>
          </p:txBody>
        </p:sp>
      </p:grpSp>
      <p:sp>
        <p:nvSpPr>
          <p:cNvPr id="4" name="文本框 3"/>
          <p:cNvSpPr txBox="1"/>
          <p:nvPr/>
        </p:nvSpPr>
        <p:spPr>
          <a:xfrm>
            <a:off x="179388" y="6243638"/>
            <a:ext cx="8653462" cy="519112"/>
          </a:xfrm>
          <a:prstGeom prst="rect">
            <a:avLst/>
          </a:prstGeom>
          <a:noFill/>
          <a:ln w="9525">
            <a:noFill/>
          </a:ln>
        </p:spPr>
        <p:txBody>
          <a:bodyPr wrap="square" anchor="t">
            <a:spAutoFit/>
          </a:bodyPr>
          <a:lstStyle/>
          <a:p>
            <a:r>
              <a:rPr lang="zh-CN" altLang="en-US" sz="2800" b="1">
                <a:solidFill>
                  <a:srgbClr val="0000CC"/>
                </a:solidFill>
                <a:latin typeface="Times New Roman" panose="02020603050405020304" pitchFamily="2" charset="0"/>
                <a:ea typeface="宋体" panose="02010600030101010101" pitchFamily="2" charset="-122"/>
              </a:rPr>
              <a:t>请将上述的</a:t>
            </a:r>
            <a:r>
              <a:rPr lang="en-US" altLang="zh-CN" sz="2800" b="1">
                <a:solidFill>
                  <a:srgbClr val="0000CC"/>
                </a:solidFill>
                <a:latin typeface="Times New Roman" panose="02020603050405020304" pitchFamily="2" charset="0"/>
                <a:ea typeface="宋体" panose="02010600030101010101" pitchFamily="2" charset="-122"/>
              </a:rPr>
              <a:t>E-R</a:t>
            </a:r>
            <a:r>
              <a:rPr lang="zh-CN" altLang="en-US" sz="2800" b="1">
                <a:solidFill>
                  <a:srgbClr val="0000CC"/>
                </a:solidFill>
                <a:latin typeface="Times New Roman" panose="02020603050405020304" pitchFamily="2" charset="0"/>
                <a:ea typeface="宋体" panose="02010600030101010101" pitchFamily="2" charset="-122"/>
              </a:rPr>
              <a:t>模型转换为关系模型</a:t>
            </a:r>
            <a:r>
              <a:rPr lang="en-US" altLang="zh-CN" sz="2800" b="1">
                <a:solidFill>
                  <a:srgbClr val="0000CC"/>
                </a:solidFill>
                <a:latin typeface="Times New Roman" panose="02020603050405020304" pitchFamily="2" charset="0"/>
                <a:ea typeface="宋体" panose="02010600030101010101" pitchFamily="2" charset="-122"/>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日期占位符 1"/>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3314" name="页脚占位符 2"/>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13315" name="灯片编号占位符 3"/>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111</a:t>
            </a:fld>
            <a:endParaRPr lang="zh-CN" altLang="en-US" sz="1200" b="1" i="1" dirty="0">
              <a:latin typeface="Times New Roman" panose="02020603050405020304" pitchFamily="2" charset="0"/>
              <a:ea typeface="宋体" panose="02010600030101010101" pitchFamily="2" charset="-122"/>
            </a:endParaRPr>
          </a:p>
        </p:txBody>
      </p:sp>
      <p:sp>
        <p:nvSpPr>
          <p:cNvPr id="13316" name="Rectangle 2"/>
          <p:cNvSpPr/>
          <p:nvPr/>
        </p:nvSpPr>
        <p:spPr>
          <a:xfrm>
            <a:off x="0" y="0"/>
            <a:ext cx="9144000" cy="6858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2" charset="0"/>
              <a:ea typeface="宋体" panose="02010600030101010101" pitchFamily="2" charset="-122"/>
            </a:endParaRPr>
          </a:p>
        </p:txBody>
      </p:sp>
      <p:graphicFrame>
        <p:nvGraphicFramePr>
          <p:cNvPr id="13317" name="Object 3"/>
          <p:cNvGraphicFramePr>
            <a:graphicFrameLocks noChangeAspect="1"/>
          </p:cNvGraphicFramePr>
          <p:nvPr/>
        </p:nvGraphicFramePr>
        <p:xfrm>
          <a:off x="-141287" y="381000"/>
          <a:ext cx="3875087" cy="2286000"/>
        </p:xfrm>
        <a:graphic>
          <a:graphicData uri="http://schemas.openxmlformats.org/presentationml/2006/ole">
            <mc:AlternateContent xmlns:mc="http://schemas.openxmlformats.org/markup-compatibility/2006">
              <mc:Choice xmlns:v="urn:schemas-microsoft-com:vml" Requires="v">
                <p:oleObj spid="_x0000_s24583" r:id="rId3" imgW="1597025" imgH="1085215" progId="Word.Picture.8">
                  <p:embed/>
                </p:oleObj>
              </mc:Choice>
              <mc:Fallback>
                <p:oleObj r:id="rId3" imgW="1597025" imgH="1085215" progId="Word.Picture.8">
                  <p:embed/>
                  <p:pic>
                    <p:nvPicPr>
                      <p:cNvPr id="0" name="图片 3093"/>
                      <p:cNvPicPr/>
                      <p:nvPr/>
                    </p:nvPicPr>
                    <p:blipFill>
                      <a:blip r:embed="rId4"/>
                      <a:stretch>
                        <a:fillRect/>
                      </a:stretch>
                    </p:blipFill>
                    <p:spPr>
                      <a:xfrm>
                        <a:off x="-141287" y="381000"/>
                        <a:ext cx="3875087" cy="2286000"/>
                      </a:xfrm>
                      <a:prstGeom prst="rect">
                        <a:avLst/>
                      </a:prstGeom>
                      <a:noFill/>
                      <a:ln w="38100">
                        <a:noFill/>
                        <a:miter/>
                      </a:ln>
                    </p:spPr>
                  </p:pic>
                </p:oleObj>
              </mc:Fallback>
            </mc:AlternateContent>
          </a:graphicData>
        </a:graphic>
      </p:graphicFrame>
      <p:graphicFrame>
        <p:nvGraphicFramePr>
          <p:cNvPr id="13318" name="Object 4"/>
          <p:cNvGraphicFramePr>
            <a:graphicFrameLocks noChangeAspect="1"/>
          </p:cNvGraphicFramePr>
          <p:nvPr/>
        </p:nvGraphicFramePr>
        <p:xfrm>
          <a:off x="4725988" y="381000"/>
          <a:ext cx="4494212" cy="2143125"/>
        </p:xfrm>
        <a:graphic>
          <a:graphicData uri="http://schemas.openxmlformats.org/presentationml/2006/ole">
            <mc:AlternateContent xmlns:mc="http://schemas.openxmlformats.org/markup-compatibility/2006">
              <mc:Choice xmlns:v="urn:schemas-microsoft-com:vml" Requires="v">
                <p:oleObj spid="_x0000_s24584" r:id="rId5" imgW="2282825" imgH="1085215" progId="Word.Picture.8">
                  <p:embed/>
                </p:oleObj>
              </mc:Choice>
              <mc:Fallback>
                <p:oleObj r:id="rId5" imgW="2282825" imgH="1085215" progId="Word.Picture.8">
                  <p:embed/>
                  <p:pic>
                    <p:nvPicPr>
                      <p:cNvPr id="0" name="图片 3094"/>
                      <p:cNvPicPr/>
                      <p:nvPr/>
                    </p:nvPicPr>
                    <p:blipFill>
                      <a:blip r:embed="rId6"/>
                      <a:stretch>
                        <a:fillRect/>
                      </a:stretch>
                    </p:blipFill>
                    <p:spPr>
                      <a:xfrm>
                        <a:off x="4725988" y="381000"/>
                        <a:ext cx="4494212" cy="2143125"/>
                      </a:xfrm>
                      <a:prstGeom prst="rect">
                        <a:avLst/>
                      </a:prstGeom>
                      <a:noFill/>
                      <a:ln w="38100">
                        <a:noFill/>
                        <a:miter/>
                      </a:ln>
                    </p:spPr>
                  </p:pic>
                </p:oleObj>
              </mc:Fallback>
            </mc:AlternateContent>
          </a:graphicData>
        </a:graphic>
      </p:graphicFrame>
      <p:sp>
        <p:nvSpPr>
          <p:cNvPr id="13319" name="Text Box 22"/>
          <p:cNvSpPr txBox="1"/>
          <p:nvPr/>
        </p:nvSpPr>
        <p:spPr>
          <a:xfrm>
            <a:off x="323850" y="1295400"/>
            <a:ext cx="742950"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3320" name="Text Box 23"/>
          <p:cNvSpPr txBox="1"/>
          <p:nvPr/>
        </p:nvSpPr>
        <p:spPr>
          <a:xfrm>
            <a:off x="1533525" y="1295400"/>
            <a:ext cx="879475"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3321" name="Text Box 24"/>
          <p:cNvSpPr txBox="1"/>
          <p:nvPr/>
        </p:nvSpPr>
        <p:spPr>
          <a:xfrm>
            <a:off x="5221288" y="1219200"/>
            <a:ext cx="798512"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3322" name="Text Box 30"/>
          <p:cNvSpPr txBox="1"/>
          <p:nvPr/>
        </p:nvSpPr>
        <p:spPr>
          <a:xfrm>
            <a:off x="6661150" y="1066800"/>
            <a:ext cx="806450"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3323" name="Text Box 31"/>
          <p:cNvSpPr txBox="1"/>
          <p:nvPr/>
        </p:nvSpPr>
        <p:spPr>
          <a:xfrm>
            <a:off x="7086600" y="2149475"/>
            <a:ext cx="727075"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3324" name="Text Box 34"/>
          <p:cNvSpPr txBox="1"/>
          <p:nvPr/>
        </p:nvSpPr>
        <p:spPr>
          <a:xfrm>
            <a:off x="533400" y="3395663"/>
            <a:ext cx="8153400" cy="13303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1" indent="0" algn="l" eaLnBrk="1" hangingPunct="1">
              <a:spcBef>
                <a:spcPct val="50000"/>
              </a:spcBef>
            </a:pPr>
            <a:r>
              <a:rPr lang="zh-CN" altLang="en-US" sz="3200" b="1" dirty="0">
                <a:solidFill>
                  <a:schemeClr val="accent2"/>
                </a:solidFill>
                <a:latin typeface="Times New Roman" panose="02020603050405020304" pitchFamily="2" charset="0"/>
                <a:ea typeface="宋体" panose="02010600030101010101" pitchFamily="2" charset="-122"/>
              </a:rPr>
              <a:t>图书（</a:t>
            </a:r>
            <a:r>
              <a:rPr lang="zh-CN" altLang="en-US" sz="3200" b="1" u="sng" dirty="0">
                <a:solidFill>
                  <a:schemeClr val="accent2"/>
                </a:solidFill>
                <a:latin typeface="Times New Roman" panose="02020603050405020304" pitchFamily="2" charset="0"/>
                <a:ea typeface="宋体" panose="02010600030101010101" pitchFamily="2" charset="-122"/>
              </a:rPr>
              <a:t>书号</a:t>
            </a:r>
            <a:r>
              <a:rPr lang="zh-CN" altLang="en-US" sz="3200" b="1" dirty="0">
                <a:solidFill>
                  <a:schemeClr val="accent2"/>
                </a:solidFill>
                <a:latin typeface="Times New Roman" panose="02020603050405020304" pitchFamily="2" charset="0"/>
                <a:ea typeface="宋体" panose="02010600030101010101" pitchFamily="2" charset="-122"/>
              </a:rPr>
              <a:t>，书名）</a:t>
            </a:r>
          </a:p>
          <a:p>
            <a:pPr lvl="1" indent="0" algn="l" eaLnBrk="1" hangingPunct="1">
              <a:spcBef>
                <a:spcPct val="50000"/>
              </a:spcBef>
            </a:pPr>
            <a:r>
              <a:rPr lang="zh-CN" altLang="en-US" sz="3200" b="1" dirty="0">
                <a:solidFill>
                  <a:schemeClr val="accent2"/>
                </a:solidFill>
                <a:latin typeface="Times New Roman" panose="02020603050405020304" pitchFamily="2" charset="0"/>
                <a:ea typeface="宋体" panose="02010600030101010101" pitchFamily="2" charset="-122"/>
              </a:rPr>
              <a:t>出版社（</a:t>
            </a:r>
            <a:r>
              <a:rPr lang="zh-CN" altLang="en-US" sz="3200" b="1" u="sng" dirty="0">
                <a:solidFill>
                  <a:schemeClr val="accent2"/>
                </a:solidFill>
                <a:latin typeface="Times New Roman" panose="02020603050405020304" pitchFamily="2" charset="0"/>
                <a:ea typeface="宋体" panose="02010600030101010101" pitchFamily="2" charset="-122"/>
              </a:rPr>
              <a:t>出版社名称</a:t>
            </a:r>
            <a:r>
              <a:rPr lang="zh-CN" altLang="en-US" sz="3200" b="1" dirty="0">
                <a:solidFill>
                  <a:schemeClr val="accent2"/>
                </a:solidFill>
                <a:latin typeface="Times New Roman" panose="02020603050405020304" pitchFamily="2" charset="0"/>
                <a:ea typeface="宋体" panose="02010600030101010101" pitchFamily="2" charset="-122"/>
              </a:rPr>
              <a:t>，联系电话，地址）</a:t>
            </a:r>
          </a:p>
        </p:txBody>
      </p:sp>
      <p:sp>
        <p:nvSpPr>
          <p:cNvPr id="13325" name="Text Box 35"/>
          <p:cNvSpPr txBox="1"/>
          <p:nvPr/>
        </p:nvSpPr>
        <p:spPr>
          <a:xfrm>
            <a:off x="533400" y="4926013"/>
            <a:ext cx="8153400" cy="579437"/>
          </a:xfrm>
          <a:prstGeom prst="rect">
            <a:avLst/>
          </a:prstGeom>
          <a:noFill/>
          <a:ln w="9525">
            <a:noFill/>
          </a:ln>
        </p:spPr>
        <p:txBody>
          <a:bodyPr anchor="t">
            <a:spAutoFit/>
          </a:bodyPr>
          <a:lstStyle/>
          <a:p>
            <a:pPr algn="ctr">
              <a:spcBef>
                <a:spcPct val="50000"/>
              </a:spcBef>
            </a:pPr>
            <a:r>
              <a:rPr lang="zh-CN" altLang="en-US" sz="3200" dirty="0">
                <a:latin typeface="Times New Roman" panose="02020603050405020304" pitchFamily="2" charset="0"/>
                <a:ea typeface="宋体" panose="02010600030101010101" pitchFamily="2" charset="-122"/>
              </a:rPr>
              <a:t>转换得到的关系模式</a:t>
            </a:r>
          </a:p>
        </p:txBody>
      </p:sp>
      <p:sp>
        <p:nvSpPr>
          <p:cNvPr id="13326" name="日期占位符 1"/>
          <p:cNvSpPr>
            <a:spLocks noGrp="1"/>
          </p:cNvSpPr>
          <p:nvPr>
            <p:ph type="dt" sz="half" idx="10"/>
          </p:nvPr>
        </p:nvSpPr>
        <p:spPr/>
        <p:txBody>
          <a:bodyPr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日期占位符 1"/>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4338" name="页脚占位符 2"/>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14339" name="灯片编号占位符 3"/>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112</a:t>
            </a:fld>
            <a:endParaRPr lang="zh-CN" altLang="en-US" sz="1200" b="1" i="1" dirty="0">
              <a:latin typeface="Times New Roman" panose="02020603050405020304" pitchFamily="2" charset="0"/>
              <a:ea typeface="宋体" panose="02010600030101010101" pitchFamily="2" charset="-122"/>
            </a:endParaRPr>
          </a:p>
        </p:txBody>
      </p:sp>
      <p:sp>
        <p:nvSpPr>
          <p:cNvPr id="14340" name="Rectangle 2"/>
          <p:cNvSpPr/>
          <p:nvPr/>
        </p:nvSpPr>
        <p:spPr>
          <a:xfrm>
            <a:off x="0" y="-20637"/>
            <a:ext cx="9144000" cy="68516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2" charset="0"/>
              <a:ea typeface="宋体" panose="02010600030101010101" pitchFamily="2" charset="-122"/>
            </a:endParaRPr>
          </a:p>
        </p:txBody>
      </p:sp>
      <p:sp>
        <p:nvSpPr>
          <p:cNvPr id="14341" name="Text Box 18"/>
          <p:cNvSpPr txBox="1"/>
          <p:nvPr/>
        </p:nvSpPr>
        <p:spPr>
          <a:xfrm>
            <a:off x="533400" y="4854575"/>
            <a:ext cx="8153400" cy="579438"/>
          </a:xfrm>
          <a:prstGeom prst="rect">
            <a:avLst/>
          </a:prstGeom>
          <a:noFill/>
          <a:ln w="9525">
            <a:noFill/>
          </a:ln>
        </p:spPr>
        <p:txBody>
          <a:bodyPr anchor="t">
            <a:spAutoFit/>
          </a:bodyPr>
          <a:lstStyle/>
          <a:p>
            <a:pPr algn="ctr">
              <a:spcBef>
                <a:spcPct val="50000"/>
              </a:spcBef>
            </a:pPr>
            <a:r>
              <a:rPr lang="zh-CN" altLang="en-US" sz="3200" dirty="0">
                <a:latin typeface="Times New Roman" panose="02020603050405020304" pitchFamily="2" charset="0"/>
                <a:ea typeface="宋体" panose="02010600030101010101" pitchFamily="2" charset="-122"/>
              </a:rPr>
              <a:t>‘图书’和‘出版社’实体集转换得到的关系模式</a:t>
            </a:r>
          </a:p>
        </p:txBody>
      </p:sp>
      <p:graphicFrame>
        <p:nvGraphicFramePr>
          <p:cNvPr id="14342" name="Object 3"/>
          <p:cNvGraphicFramePr>
            <a:graphicFrameLocks noChangeAspect="1"/>
          </p:cNvGraphicFramePr>
          <p:nvPr/>
        </p:nvGraphicFramePr>
        <p:xfrm>
          <a:off x="-141287" y="381000"/>
          <a:ext cx="3875087" cy="2286000"/>
        </p:xfrm>
        <a:graphic>
          <a:graphicData uri="http://schemas.openxmlformats.org/presentationml/2006/ole">
            <mc:AlternateContent xmlns:mc="http://schemas.openxmlformats.org/markup-compatibility/2006">
              <mc:Choice xmlns:v="urn:schemas-microsoft-com:vml" Requires="v">
                <p:oleObj spid="_x0000_s25610" r:id="rId3" imgW="1597025" imgH="1085215" progId="Word.Picture.8">
                  <p:embed/>
                </p:oleObj>
              </mc:Choice>
              <mc:Fallback>
                <p:oleObj r:id="rId3" imgW="1597025" imgH="1085215" progId="Word.Picture.8">
                  <p:embed/>
                  <p:pic>
                    <p:nvPicPr>
                      <p:cNvPr id="0" name="图片 3095"/>
                      <p:cNvPicPr/>
                      <p:nvPr/>
                    </p:nvPicPr>
                    <p:blipFill>
                      <a:blip r:embed="rId4"/>
                      <a:stretch>
                        <a:fillRect/>
                      </a:stretch>
                    </p:blipFill>
                    <p:spPr>
                      <a:xfrm>
                        <a:off x="-141287" y="381000"/>
                        <a:ext cx="3875087" cy="2286000"/>
                      </a:xfrm>
                      <a:prstGeom prst="rect">
                        <a:avLst/>
                      </a:prstGeom>
                      <a:noFill/>
                      <a:ln w="38100">
                        <a:noFill/>
                        <a:miter/>
                      </a:ln>
                    </p:spPr>
                  </p:pic>
                </p:oleObj>
              </mc:Fallback>
            </mc:AlternateContent>
          </a:graphicData>
        </a:graphic>
      </p:graphicFrame>
      <p:graphicFrame>
        <p:nvGraphicFramePr>
          <p:cNvPr id="14343" name="Object 4"/>
          <p:cNvGraphicFramePr>
            <a:graphicFrameLocks noChangeAspect="1"/>
          </p:cNvGraphicFramePr>
          <p:nvPr/>
        </p:nvGraphicFramePr>
        <p:xfrm>
          <a:off x="4725988" y="381000"/>
          <a:ext cx="4494212" cy="2143125"/>
        </p:xfrm>
        <a:graphic>
          <a:graphicData uri="http://schemas.openxmlformats.org/presentationml/2006/ole">
            <mc:AlternateContent xmlns:mc="http://schemas.openxmlformats.org/markup-compatibility/2006">
              <mc:Choice xmlns:v="urn:schemas-microsoft-com:vml" Requires="v">
                <p:oleObj spid="_x0000_s25611" r:id="rId5" imgW="2282825" imgH="1085215" progId="Word.Picture.8">
                  <p:embed/>
                </p:oleObj>
              </mc:Choice>
              <mc:Fallback>
                <p:oleObj r:id="rId5" imgW="2282825" imgH="1085215" progId="Word.Picture.8">
                  <p:embed/>
                  <p:pic>
                    <p:nvPicPr>
                      <p:cNvPr id="0" name="图片 3096"/>
                      <p:cNvPicPr/>
                      <p:nvPr/>
                    </p:nvPicPr>
                    <p:blipFill>
                      <a:blip r:embed="rId6"/>
                      <a:stretch>
                        <a:fillRect/>
                      </a:stretch>
                    </p:blipFill>
                    <p:spPr>
                      <a:xfrm>
                        <a:off x="4725988" y="381000"/>
                        <a:ext cx="4494212" cy="2143125"/>
                      </a:xfrm>
                      <a:prstGeom prst="rect">
                        <a:avLst/>
                      </a:prstGeom>
                      <a:noFill/>
                      <a:ln w="38100">
                        <a:noFill/>
                        <a:miter/>
                      </a:ln>
                    </p:spPr>
                  </p:pic>
                </p:oleObj>
              </mc:Fallback>
            </mc:AlternateContent>
          </a:graphicData>
        </a:graphic>
      </p:graphicFrame>
      <p:sp>
        <p:nvSpPr>
          <p:cNvPr id="14344" name="Text Box 5"/>
          <p:cNvSpPr txBox="1"/>
          <p:nvPr/>
        </p:nvSpPr>
        <p:spPr>
          <a:xfrm>
            <a:off x="252413" y="1295400"/>
            <a:ext cx="814387"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4345" name="Text Box 6"/>
          <p:cNvSpPr txBox="1"/>
          <p:nvPr/>
        </p:nvSpPr>
        <p:spPr>
          <a:xfrm>
            <a:off x="1476375" y="1295400"/>
            <a:ext cx="809625"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4346" name="Text Box 7"/>
          <p:cNvSpPr txBox="1"/>
          <p:nvPr/>
        </p:nvSpPr>
        <p:spPr>
          <a:xfrm>
            <a:off x="5076825" y="1219200"/>
            <a:ext cx="942975"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4347" name="Text Box 8"/>
          <p:cNvSpPr txBox="1"/>
          <p:nvPr/>
        </p:nvSpPr>
        <p:spPr>
          <a:xfrm>
            <a:off x="6661150" y="1066800"/>
            <a:ext cx="806450"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4348" name="Text Box 9"/>
          <p:cNvSpPr txBox="1"/>
          <p:nvPr/>
        </p:nvSpPr>
        <p:spPr>
          <a:xfrm>
            <a:off x="6877050" y="2149475"/>
            <a:ext cx="819150"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4349" name="Text Box 10"/>
          <p:cNvSpPr txBox="1"/>
          <p:nvPr/>
        </p:nvSpPr>
        <p:spPr>
          <a:xfrm>
            <a:off x="533400" y="3395663"/>
            <a:ext cx="8153400" cy="13303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1" indent="0" algn="l" eaLnBrk="1" hangingPunct="1">
              <a:spcBef>
                <a:spcPct val="50000"/>
              </a:spcBef>
            </a:pPr>
            <a:r>
              <a:rPr lang="zh-CN" altLang="en-US" sz="3200" b="1" dirty="0">
                <a:solidFill>
                  <a:schemeClr val="accent2"/>
                </a:solidFill>
                <a:latin typeface="Times New Roman" panose="02020603050405020304" pitchFamily="2" charset="0"/>
                <a:ea typeface="宋体" panose="02010600030101010101" pitchFamily="2" charset="-122"/>
              </a:rPr>
              <a:t>图书（</a:t>
            </a:r>
            <a:r>
              <a:rPr lang="zh-CN" altLang="en-US" sz="3200" b="1" u="sng" dirty="0">
                <a:solidFill>
                  <a:schemeClr val="accent2"/>
                </a:solidFill>
                <a:latin typeface="Times New Roman" panose="02020603050405020304" pitchFamily="2" charset="0"/>
                <a:ea typeface="宋体" panose="02010600030101010101" pitchFamily="2" charset="-122"/>
              </a:rPr>
              <a:t>书号</a:t>
            </a:r>
            <a:r>
              <a:rPr lang="zh-CN" altLang="en-US" sz="3200" b="1" dirty="0">
                <a:solidFill>
                  <a:schemeClr val="accent2"/>
                </a:solidFill>
                <a:latin typeface="Times New Roman" panose="02020603050405020304" pitchFamily="2" charset="0"/>
                <a:ea typeface="宋体" panose="02010600030101010101" pitchFamily="2" charset="-122"/>
              </a:rPr>
              <a:t>，书名）</a:t>
            </a:r>
          </a:p>
          <a:p>
            <a:pPr lvl="1" indent="0" algn="l" eaLnBrk="1" hangingPunct="1">
              <a:spcBef>
                <a:spcPct val="50000"/>
              </a:spcBef>
            </a:pPr>
            <a:r>
              <a:rPr lang="zh-CN" altLang="en-US" sz="3200" b="1" dirty="0">
                <a:solidFill>
                  <a:schemeClr val="accent2"/>
                </a:solidFill>
                <a:latin typeface="Times New Roman" panose="02020603050405020304" pitchFamily="2" charset="0"/>
                <a:ea typeface="宋体" panose="02010600030101010101" pitchFamily="2" charset="-122"/>
              </a:rPr>
              <a:t>出版社（</a:t>
            </a:r>
            <a:r>
              <a:rPr lang="zh-CN" altLang="en-US" sz="3200" b="1" u="sng" dirty="0">
                <a:solidFill>
                  <a:schemeClr val="accent2"/>
                </a:solidFill>
                <a:latin typeface="Times New Roman" panose="02020603050405020304" pitchFamily="2" charset="0"/>
                <a:ea typeface="宋体" panose="02010600030101010101" pitchFamily="2" charset="-122"/>
              </a:rPr>
              <a:t>出版社名称</a:t>
            </a:r>
            <a:r>
              <a:rPr lang="zh-CN" altLang="en-US" sz="3200" b="1" dirty="0">
                <a:solidFill>
                  <a:schemeClr val="accent2"/>
                </a:solidFill>
                <a:latin typeface="Times New Roman" panose="02020603050405020304" pitchFamily="2" charset="0"/>
                <a:ea typeface="宋体" panose="02010600030101010101" pitchFamily="2" charset="-122"/>
              </a:rPr>
              <a:t>，联系电话，地址）</a:t>
            </a:r>
          </a:p>
        </p:txBody>
      </p:sp>
      <p:graphicFrame>
        <p:nvGraphicFramePr>
          <p:cNvPr id="14350" name="Object 12"/>
          <p:cNvGraphicFramePr>
            <a:graphicFrameLocks noChangeAspect="1"/>
          </p:cNvGraphicFramePr>
          <p:nvPr/>
        </p:nvGraphicFramePr>
        <p:xfrm>
          <a:off x="2590800" y="1600200"/>
          <a:ext cx="2743200" cy="1143000"/>
        </p:xfrm>
        <a:graphic>
          <a:graphicData uri="http://schemas.openxmlformats.org/presentationml/2006/ole">
            <mc:AlternateContent xmlns:mc="http://schemas.openxmlformats.org/markup-compatibility/2006">
              <mc:Choice xmlns:v="urn:schemas-microsoft-com:vml" Requires="v">
                <p:oleObj spid="_x0000_s25612" r:id="rId7" imgW="1825625" imgH="591185" progId="Word.Picture.8">
                  <p:embed/>
                </p:oleObj>
              </mc:Choice>
              <mc:Fallback>
                <p:oleObj r:id="rId7" imgW="1825625" imgH="591185" progId="Word.Picture.8">
                  <p:embed/>
                  <p:pic>
                    <p:nvPicPr>
                      <p:cNvPr id="0" name="图片 3097"/>
                      <p:cNvPicPr/>
                      <p:nvPr/>
                    </p:nvPicPr>
                    <p:blipFill>
                      <a:blip r:embed="rId8"/>
                      <a:stretch>
                        <a:fillRect/>
                      </a:stretch>
                    </p:blipFill>
                    <p:spPr>
                      <a:xfrm>
                        <a:off x="2590800" y="1600200"/>
                        <a:ext cx="2743200" cy="1143000"/>
                      </a:xfrm>
                      <a:prstGeom prst="rect">
                        <a:avLst/>
                      </a:prstGeom>
                      <a:noFill/>
                      <a:ln w="38100">
                        <a:noFill/>
                        <a:miter/>
                      </a:ln>
                    </p:spPr>
                  </p:pic>
                </p:oleObj>
              </mc:Fallback>
            </mc:AlternateContent>
          </a:graphicData>
        </a:graphic>
      </p:graphicFrame>
      <p:grpSp>
        <p:nvGrpSpPr>
          <p:cNvPr id="14351" name="组合 13327"/>
          <p:cNvGrpSpPr/>
          <p:nvPr/>
        </p:nvGrpSpPr>
        <p:grpSpPr>
          <a:xfrm>
            <a:off x="2590800" y="1752600"/>
            <a:ext cx="2819400" cy="365125"/>
            <a:chOff x="0" y="0"/>
            <a:chExt cx="1776" cy="230"/>
          </a:xfrm>
        </p:grpSpPr>
        <p:sp>
          <p:nvSpPr>
            <p:cNvPr id="14352" name="Text Box 14"/>
            <p:cNvSpPr txBox="1"/>
            <p:nvPr/>
          </p:nvSpPr>
          <p:spPr>
            <a:xfrm>
              <a:off x="0" y="0"/>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(1,1)</a:t>
              </a:r>
            </a:p>
          </p:txBody>
        </p:sp>
        <p:sp>
          <p:nvSpPr>
            <p:cNvPr id="14353" name="Text Box 15"/>
            <p:cNvSpPr txBox="1"/>
            <p:nvPr/>
          </p:nvSpPr>
          <p:spPr>
            <a:xfrm>
              <a:off x="1200" y="0"/>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a:t>
              </a:r>
              <a:r>
                <a:rPr lang="en-US" altLang="x-none" b="1" dirty="0">
                  <a:latin typeface="Arial" panose="020B0604020202020204" pitchFamily="34" charset="0"/>
                  <a:ea typeface="宋体" panose="02010600030101010101" pitchFamily="2" charset="-122"/>
                </a:rPr>
                <a:t>N)</a:t>
              </a:r>
            </a:p>
          </p:txBody>
        </p:sp>
      </p:grpSp>
      <p:grpSp>
        <p:nvGrpSpPr>
          <p:cNvPr id="13331" name="组合 13330"/>
          <p:cNvGrpSpPr/>
          <p:nvPr/>
        </p:nvGrpSpPr>
        <p:grpSpPr>
          <a:xfrm>
            <a:off x="533400" y="3397250"/>
            <a:ext cx="8153400" cy="2193925"/>
            <a:chOff x="0" y="0"/>
            <a:chExt cx="5136" cy="981"/>
          </a:xfrm>
        </p:grpSpPr>
        <p:sp>
          <p:nvSpPr>
            <p:cNvPr id="14355" name="Text Box 11"/>
            <p:cNvSpPr txBox="1"/>
            <p:nvPr/>
          </p:nvSpPr>
          <p:spPr>
            <a:xfrm>
              <a:off x="0" y="693"/>
              <a:ext cx="5136" cy="288"/>
            </a:xfrm>
            <a:prstGeom prst="rect">
              <a:avLst/>
            </a:prstGeom>
            <a:solidFill>
              <a:schemeClr val="bg1"/>
            </a:solidFill>
            <a:ln w="9525">
              <a:noFill/>
            </a:ln>
          </p:spPr>
          <p:txBody>
            <a:bodyPr anchor="t">
              <a:spAutoFit/>
            </a:bodyPr>
            <a:lstStyle/>
            <a:p>
              <a:pPr algn="ctr">
                <a:spcBef>
                  <a:spcPct val="50000"/>
                </a:spcBef>
              </a:pPr>
              <a:r>
                <a:rPr lang="zh-CN" altLang="en-US" sz="3200" b="1" dirty="0">
                  <a:latin typeface="Times New Roman" panose="02020603050405020304" pitchFamily="2" charset="0"/>
                  <a:ea typeface="宋体" panose="02010600030101010101" pitchFamily="2" charset="-122"/>
                </a:rPr>
                <a:t>加入‘出版’联系后的关系模式</a:t>
              </a:r>
            </a:p>
          </p:txBody>
        </p:sp>
        <p:sp>
          <p:nvSpPr>
            <p:cNvPr id="14356" name="Text Box 16"/>
            <p:cNvSpPr txBox="1"/>
            <p:nvPr/>
          </p:nvSpPr>
          <p:spPr>
            <a:xfrm>
              <a:off x="0" y="0"/>
              <a:ext cx="5136" cy="645"/>
            </a:xfrm>
            <a:prstGeom prst="rect">
              <a:avLst/>
            </a:prstGeom>
            <a:solidFill>
              <a:schemeClr val="bg1"/>
            </a:solidFill>
            <a:ln w="19050" cap="flat" cmpd="sng">
              <a:solidFill>
                <a:schemeClr val="tx1"/>
              </a:solidFill>
              <a:prstDash val="solid"/>
              <a:miter/>
              <a:headEnd type="none" w="med" len="med"/>
              <a:tailEnd type="none" w="med" len="med"/>
            </a:ln>
          </p:spPr>
          <p:txBody>
            <a:bodyPr anchor="t">
              <a:spAutoFit/>
            </a:bodyPr>
            <a:lstStyle/>
            <a:p>
              <a:pPr lvl="1" indent="0" algn="l" eaLnBrk="1" hangingPunct="1">
                <a:spcBef>
                  <a:spcPct val="50000"/>
                </a:spcBef>
              </a:pPr>
              <a:r>
                <a:rPr lang="zh-CN" altLang="en-US" sz="3200" b="1" dirty="0">
                  <a:solidFill>
                    <a:schemeClr val="accent2"/>
                  </a:solidFill>
                  <a:latin typeface="Times New Roman" panose="02020603050405020304" pitchFamily="2" charset="0"/>
                  <a:ea typeface="宋体" panose="02010600030101010101" pitchFamily="2" charset="-122"/>
                </a:rPr>
                <a:t>图书（</a:t>
              </a:r>
              <a:r>
                <a:rPr lang="zh-CN" altLang="en-US" sz="3200" b="1" u="sng" dirty="0">
                  <a:solidFill>
                    <a:schemeClr val="accent2"/>
                  </a:solidFill>
                  <a:latin typeface="Times New Roman" panose="02020603050405020304" pitchFamily="2" charset="0"/>
                  <a:ea typeface="宋体" panose="02010600030101010101" pitchFamily="2" charset="-122"/>
                </a:rPr>
                <a:t>书号</a:t>
              </a:r>
              <a:r>
                <a:rPr lang="zh-CN" altLang="en-US" sz="3200" b="1" dirty="0">
                  <a:solidFill>
                    <a:schemeClr val="accent2"/>
                  </a:solidFill>
                  <a:latin typeface="Times New Roman" panose="02020603050405020304" pitchFamily="2" charset="0"/>
                  <a:ea typeface="宋体" panose="02010600030101010101" pitchFamily="2" charset="-122"/>
                </a:rPr>
                <a:t>，书名，</a:t>
              </a:r>
              <a:r>
                <a:rPr lang="zh-CN" altLang="en-US" sz="3200" b="1" dirty="0">
                  <a:solidFill>
                    <a:srgbClr val="FF0066"/>
                  </a:solidFill>
                  <a:latin typeface="Times New Roman" panose="02020603050405020304" pitchFamily="2" charset="0"/>
                  <a:ea typeface="宋体" panose="02010600030101010101" pitchFamily="2" charset="-122"/>
                </a:rPr>
                <a:t>出版社名称</a:t>
              </a:r>
              <a:r>
                <a:rPr lang="zh-CN" altLang="en-US" sz="3200" b="1" dirty="0">
                  <a:solidFill>
                    <a:schemeClr val="accent2"/>
                  </a:solidFill>
                  <a:latin typeface="Times New Roman" panose="02020603050405020304" pitchFamily="2" charset="0"/>
                  <a:ea typeface="宋体" panose="02010600030101010101" pitchFamily="2" charset="-122"/>
                </a:rPr>
                <a:t>）</a:t>
              </a:r>
            </a:p>
            <a:p>
              <a:pPr lvl="1" indent="0" algn="l" eaLnBrk="1" hangingPunct="1">
                <a:spcBef>
                  <a:spcPct val="50000"/>
                </a:spcBef>
              </a:pPr>
              <a:r>
                <a:rPr lang="zh-CN" altLang="en-US" sz="3200" b="1" dirty="0">
                  <a:solidFill>
                    <a:schemeClr val="accent2"/>
                  </a:solidFill>
                  <a:latin typeface="Times New Roman" panose="02020603050405020304" pitchFamily="2" charset="0"/>
                  <a:ea typeface="宋体" panose="02010600030101010101" pitchFamily="2" charset="-122"/>
                </a:rPr>
                <a:t>出版社（</a:t>
              </a:r>
              <a:r>
                <a:rPr lang="zh-CN" altLang="en-US" sz="3200" b="1" u="sng" dirty="0">
                  <a:solidFill>
                    <a:schemeClr val="accent2"/>
                  </a:solidFill>
                  <a:latin typeface="Times New Roman" panose="02020603050405020304" pitchFamily="2" charset="0"/>
                  <a:ea typeface="宋体" panose="02010600030101010101" pitchFamily="2" charset="-122"/>
                </a:rPr>
                <a:t>出版社名称</a:t>
              </a:r>
              <a:r>
                <a:rPr lang="zh-CN" altLang="en-US" sz="3200" b="1" dirty="0">
                  <a:solidFill>
                    <a:schemeClr val="accent2"/>
                  </a:solidFill>
                  <a:latin typeface="Times New Roman" panose="02020603050405020304" pitchFamily="2" charset="0"/>
                  <a:ea typeface="宋体" panose="02010600030101010101" pitchFamily="2" charset="-122"/>
                </a:rPr>
                <a:t>，联系电话，地址）</a:t>
              </a:r>
            </a:p>
          </p:txBody>
        </p:sp>
      </p:grpSp>
      <p:sp>
        <p:nvSpPr>
          <p:cNvPr id="14357" name="日期占位符 1"/>
          <p:cNvSpPr>
            <a:spLocks noGrp="1"/>
          </p:cNvSpPr>
          <p:nvPr>
            <p:ph type="dt" sz="half" idx="10"/>
          </p:nvPr>
        </p:nvSpPr>
        <p:spPr/>
        <p:txBody>
          <a:bodyPr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31"/>
                                        </p:tgtEl>
                                        <p:attrNameLst>
                                          <p:attrName>style.visibility</p:attrName>
                                        </p:attrNameLst>
                                      </p:cBhvr>
                                      <p:to>
                                        <p:strVal val="visible"/>
                                      </p:to>
                                    </p:set>
                                    <p:animEffect transition="in" filter="blinds(horizontal)">
                                      <p:cBhvr>
                                        <p:cTn id="7" dur="500"/>
                                        <p:tgtEl>
                                          <p:spTgt spid="13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1"/>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5362" name="页脚占位符 2"/>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15363" name="灯片编号占位符 3"/>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113</a:t>
            </a:fld>
            <a:endParaRPr lang="zh-CN" altLang="en-US" sz="1200" b="1" i="1" dirty="0">
              <a:latin typeface="Times New Roman" panose="02020603050405020304" pitchFamily="2" charset="0"/>
              <a:ea typeface="宋体" panose="02010600030101010101" pitchFamily="2" charset="-122"/>
            </a:endParaRPr>
          </a:p>
        </p:txBody>
      </p:sp>
      <p:sp>
        <p:nvSpPr>
          <p:cNvPr id="15364" name="Rectangle 2"/>
          <p:cNvSpPr/>
          <p:nvPr/>
        </p:nvSpPr>
        <p:spPr>
          <a:xfrm>
            <a:off x="0" y="0"/>
            <a:ext cx="9144000" cy="6858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2" charset="0"/>
              <a:ea typeface="宋体" panose="02010600030101010101" pitchFamily="2" charset="-122"/>
            </a:endParaRPr>
          </a:p>
        </p:txBody>
      </p:sp>
      <p:graphicFrame>
        <p:nvGraphicFramePr>
          <p:cNvPr id="15365" name="Object 5"/>
          <p:cNvGraphicFramePr>
            <a:graphicFrameLocks noChangeAspect="1"/>
          </p:cNvGraphicFramePr>
          <p:nvPr/>
        </p:nvGraphicFramePr>
        <p:xfrm>
          <a:off x="1447800" y="533400"/>
          <a:ext cx="6172200" cy="2895600"/>
        </p:xfrm>
        <a:graphic>
          <a:graphicData uri="http://schemas.openxmlformats.org/presentationml/2006/ole">
            <mc:AlternateContent xmlns:mc="http://schemas.openxmlformats.org/markup-compatibility/2006">
              <mc:Choice xmlns:v="urn:schemas-microsoft-com:vml" Requires="v">
                <p:oleObj spid="_x0000_s26628" r:id="rId3" imgW="2968625" imgH="1382395" progId="Word.Picture.8">
                  <p:embed/>
                </p:oleObj>
              </mc:Choice>
              <mc:Fallback>
                <p:oleObj r:id="rId3" imgW="2968625" imgH="1382395" progId="Word.Picture.8">
                  <p:embed/>
                  <p:pic>
                    <p:nvPicPr>
                      <p:cNvPr id="0" name="图片 3098"/>
                      <p:cNvPicPr/>
                      <p:nvPr/>
                    </p:nvPicPr>
                    <p:blipFill>
                      <a:blip r:embed="rId4"/>
                      <a:stretch>
                        <a:fillRect/>
                      </a:stretch>
                    </p:blipFill>
                    <p:spPr>
                      <a:xfrm>
                        <a:off x="1447800" y="533400"/>
                        <a:ext cx="6172200" cy="2895600"/>
                      </a:xfrm>
                      <a:prstGeom prst="rect">
                        <a:avLst/>
                      </a:prstGeom>
                      <a:noFill/>
                      <a:ln w="38100">
                        <a:noFill/>
                        <a:miter/>
                      </a:ln>
                    </p:spPr>
                  </p:pic>
                </p:oleObj>
              </mc:Fallback>
            </mc:AlternateContent>
          </a:graphicData>
        </a:graphic>
      </p:graphicFrame>
      <p:sp>
        <p:nvSpPr>
          <p:cNvPr id="15366" name="Text Box 9"/>
          <p:cNvSpPr txBox="1"/>
          <p:nvPr/>
        </p:nvSpPr>
        <p:spPr>
          <a:xfrm>
            <a:off x="2628900" y="1701800"/>
            <a:ext cx="792163" cy="365125"/>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5367" name="Text Box 10"/>
          <p:cNvSpPr txBox="1"/>
          <p:nvPr/>
        </p:nvSpPr>
        <p:spPr>
          <a:xfrm>
            <a:off x="4114800" y="2209800"/>
            <a:ext cx="746125"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5368" name="Text Box 11"/>
          <p:cNvSpPr txBox="1"/>
          <p:nvPr/>
        </p:nvSpPr>
        <p:spPr>
          <a:xfrm>
            <a:off x="5181600" y="2209800"/>
            <a:ext cx="758825"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5369" name="Text Box 12"/>
          <p:cNvSpPr txBox="1"/>
          <p:nvPr/>
        </p:nvSpPr>
        <p:spPr>
          <a:xfrm>
            <a:off x="5508625" y="1524000"/>
            <a:ext cx="739775"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(0,1)</a:t>
            </a:r>
          </a:p>
        </p:txBody>
      </p:sp>
      <p:sp>
        <p:nvSpPr>
          <p:cNvPr id="15370" name="Text Box 13"/>
          <p:cNvSpPr txBox="1"/>
          <p:nvPr/>
        </p:nvSpPr>
        <p:spPr>
          <a:xfrm>
            <a:off x="5292725" y="914400"/>
            <a:ext cx="803275"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N)</a:t>
            </a:r>
          </a:p>
        </p:txBody>
      </p:sp>
      <p:grpSp>
        <p:nvGrpSpPr>
          <p:cNvPr id="14348" name="组合 14347"/>
          <p:cNvGrpSpPr/>
          <p:nvPr/>
        </p:nvGrpSpPr>
        <p:grpSpPr>
          <a:xfrm>
            <a:off x="252413" y="4090988"/>
            <a:ext cx="8650287" cy="2076450"/>
            <a:chOff x="0" y="0"/>
            <a:chExt cx="5136" cy="981"/>
          </a:xfrm>
        </p:grpSpPr>
        <p:sp>
          <p:nvSpPr>
            <p:cNvPr id="15372" name="Text Box 17"/>
            <p:cNvSpPr txBox="1"/>
            <p:nvPr/>
          </p:nvSpPr>
          <p:spPr>
            <a:xfrm>
              <a:off x="0" y="0"/>
              <a:ext cx="5136" cy="645"/>
            </a:xfrm>
            <a:prstGeom prst="rect">
              <a:avLst/>
            </a:prstGeom>
            <a:noFill/>
            <a:ln w="19050" cap="flat" cmpd="sng">
              <a:solidFill>
                <a:schemeClr val="tx1"/>
              </a:solidFill>
              <a:prstDash val="solid"/>
              <a:miter/>
              <a:headEnd type="none" w="med" len="med"/>
              <a:tailEnd type="none" w="med" len="med"/>
            </a:ln>
          </p:spPr>
          <p:txBody>
            <a:bodyPr anchor="t">
              <a:spAutoFit/>
            </a:bodyPr>
            <a:lstStyle/>
            <a:p>
              <a:pPr lvl="1" indent="0" algn="l" eaLnBrk="0" hangingPunct="0">
                <a:spcBef>
                  <a:spcPct val="50000"/>
                </a:spcBef>
              </a:pPr>
              <a:r>
                <a:rPr lang="zh-CN" altLang="en-US" sz="3200" b="1" dirty="0">
                  <a:solidFill>
                    <a:schemeClr val="accent2"/>
                  </a:solidFill>
                  <a:latin typeface="Times New Roman" panose="02020603050405020304" pitchFamily="2" charset="0"/>
                  <a:ea typeface="宋体" panose="02010600030101010101" pitchFamily="2" charset="-122"/>
                </a:rPr>
                <a:t>读者（</a:t>
              </a:r>
              <a:r>
                <a:rPr lang="zh-CN" altLang="en-US" sz="3200" b="1" u="sng" dirty="0">
                  <a:solidFill>
                    <a:srgbClr val="FF0066"/>
                  </a:solidFill>
                  <a:latin typeface="Times New Roman" panose="02020603050405020304" pitchFamily="2" charset="0"/>
                  <a:ea typeface="宋体" panose="02010600030101010101" pitchFamily="2" charset="-122"/>
                </a:rPr>
                <a:t>借书证号</a:t>
              </a:r>
              <a:r>
                <a:rPr lang="zh-CN" altLang="en-US" sz="3200" b="1" dirty="0">
                  <a:solidFill>
                    <a:schemeClr val="accent2"/>
                  </a:solidFill>
                  <a:latin typeface="Times New Roman" panose="02020603050405020304" pitchFamily="2" charset="0"/>
                  <a:ea typeface="宋体" panose="02010600030101010101" pitchFamily="2" charset="-122"/>
                </a:rPr>
                <a:t>，姓名，身份证号，地址）</a:t>
              </a:r>
            </a:p>
            <a:p>
              <a:pPr lvl="1" indent="0" algn="l" eaLnBrk="0" hangingPunct="0">
                <a:spcBef>
                  <a:spcPct val="50000"/>
                </a:spcBef>
              </a:pPr>
              <a:r>
                <a:rPr lang="zh-CN" altLang="en-US" sz="3200" b="1" dirty="0">
                  <a:solidFill>
                    <a:schemeClr val="accent2"/>
                  </a:solidFill>
                  <a:latin typeface="Times New Roman" panose="02020603050405020304" pitchFamily="2" charset="0"/>
                  <a:ea typeface="宋体" panose="02010600030101010101" pitchFamily="2" charset="-122"/>
                </a:rPr>
                <a:t>读者电话（</a:t>
              </a:r>
              <a:r>
                <a:rPr lang="zh-CN" altLang="en-US" sz="3200" b="1" u="sng" dirty="0">
                  <a:solidFill>
                    <a:srgbClr val="FF0066"/>
                  </a:solidFill>
                  <a:latin typeface="Times New Roman" panose="02020603050405020304" pitchFamily="2" charset="0"/>
                  <a:ea typeface="宋体" panose="02010600030101010101" pitchFamily="2" charset="-122"/>
                </a:rPr>
                <a:t>借书证号，电话</a:t>
              </a:r>
              <a:r>
                <a:rPr lang="zh-CN" altLang="en-US" sz="3200" b="1" dirty="0">
                  <a:solidFill>
                    <a:schemeClr val="accent2"/>
                  </a:solidFill>
                  <a:latin typeface="Times New Roman" panose="02020603050405020304" pitchFamily="2" charset="0"/>
                  <a:ea typeface="宋体" panose="02010600030101010101" pitchFamily="2" charset="-122"/>
                </a:rPr>
                <a:t>）</a:t>
              </a:r>
            </a:p>
          </p:txBody>
        </p:sp>
        <p:sp>
          <p:nvSpPr>
            <p:cNvPr id="15373" name="Text Box 18"/>
            <p:cNvSpPr txBox="1"/>
            <p:nvPr/>
          </p:nvSpPr>
          <p:spPr>
            <a:xfrm>
              <a:off x="0" y="693"/>
              <a:ext cx="5136" cy="288"/>
            </a:xfrm>
            <a:prstGeom prst="rect">
              <a:avLst/>
            </a:prstGeom>
            <a:noFill/>
            <a:ln w="9525">
              <a:noFill/>
            </a:ln>
          </p:spPr>
          <p:txBody>
            <a:bodyPr anchor="t">
              <a:spAutoFit/>
            </a:bodyPr>
            <a:lstStyle/>
            <a:p>
              <a:pPr algn="ctr">
                <a:spcBef>
                  <a:spcPct val="50000"/>
                </a:spcBef>
              </a:pPr>
              <a:r>
                <a:rPr lang="zh-CN" altLang="en-US" sz="3200" b="1" dirty="0">
                  <a:latin typeface="Times New Roman" panose="02020603050405020304" pitchFamily="2" charset="0"/>
                  <a:ea typeface="宋体" panose="02010600030101010101" pitchFamily="2" charset="-122"/>
                </a:rPr>
                <a:t>‘读者’实体集转换得到的关系模式</a:t>
              </a:r>
            </a:p>
          </p:txBody>
        </p:sp>
      </p:grpSp>
      <p:sp>
        <p:nvSpPr>
          <p:cNvPr id="15374" name="日期占位符 1"/>
          <p:cNvSpPr>
            <a:spLocks noGrp="1"/>
          </p:cNvSpPr>
          <p:nvPr>
            <p:ph type="dt" sz="half" idx="10"/>
          </p:nvPr>
        </p:nvSpPr>
        <p:spPr/>
        <p:txBody>
          <a:bodyPr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48"/>
                                        </p:tgtEl>
                                        <p:attrNameLst>
                                          <p:attrName>style.visibility</p:attrName>
                                        </p:attrNameLst>
                                      </p:cBhvr>
                                      <p:to>
                                        <p:strVal val="visible"/>
                                      </p:to>
                                    </p:set>
                                    <p:animEffect transition="in" filter="blinds(horizontal)">
                                      <p:cBhvr>
                                        <p:cTn id="7" dur="500"/>
                                        <p:tgtEl>
                                          <p:spTgt spid="1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1"/>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6386" name="页脚占位符 2"/>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16387" name="灯片编号占位符 3"/>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114</a:t>
            </a:fld>
            <a:endParaRPr lang="zh-CN" altLang="en-US" sz="1200" b="1" i="1" dirty="0">
              <a:latin typeface="Times New Roman" panose="02020603050405020304" pitchFamily="2" charset="0"/>
              <a:ea typeface="宋体" panose="02010600030101010101" pitchFamily="2" charset="-122"/>
            </a:endParaRPr>
          </a:p>
        </p:txBody>
      </p:sp>
      <p:sp>
        <p:nvSpPr>
          <p:cNvPr id="16388" name="Rectangle 2"/>
          <p:cNvSpPr/>
          <p:nvPr/>
        </p:nvSpPr>
        <p:spPr>
          <a:xfrm>
            <a:off x="0" y="0"/>
            <a:ext cx="9144000" cy="6858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2" charset="0"/>
              <a:ea typeface="宋体" panose="02010600030101010101" pitchFamily="2" charset="-122"/>
            </a:endParaRPr>
          </a:p>
        </p:txBody>
      </p:sp>
      <p:graphicFrame>
        <p:nvGraphicFramePr>
          <p:cNvPr id="16389" name="Object 3"/>
          <p:cNvGraphicFramePr>
            <a:graphicFrameLocks noChangeAspect="1"/>
          </p:cNvGraphicFramePr>
          <p:nvPr/>
        </p:nvGraphicFramePr>
        <p:xfrm>
          <a:off x="-141287" y="381000"/>
          <a:ext cx="3875087" cy="2286000"/>
        </p:xfrm>
        <a:graphic>
          <a:graphicData uri="http://schemas.openxmlformats.org/presentationml/2006/ole">
            <mc:AlternateContent xmlns:mc="http://schemas.openxmlformats.org/markup-compatibility/2006">
              <mc:Choice xmlns:v="urn:schemas-microsoft-com:vml" Requires="v">
                <p:oleObj spid="_x0000_s27655" r:id="rId3" imgW="1597025" imgH="1085215" progId="Word.Picture.8">
                  <p:embed/>
                </p:oleObj>
              </mc:Choice>
              <mc:Fallback>
                <p:oleObj r:id="rId3" imgW="1597025" imgH="1085215" progId="Word.Picture.8">
                  <p:embed/>
                  <p:pic>
                    <p:nvPicPr>
                      <p:cNvPr id="0" name="图片 3099"/>
                      <p:cNvPicPr/>
                      <p:nvPr/>
                    </p:nvPicPr>
                    <p:blipFill>
                      <a:blip r:embed="rId4"/>
                      <a:stretch>
                        <a:fillRect/>
                      </a:stretch>
                    </p:blipFill>
                    <p:spPr>
                      <a:xfrm>
                        <a:off x="-141287" y="381000"/>
                        <a:ext cx="3875087" cy="2286000"/>
                      </a:xfrm>
                      <a:prstGeom prst="rect">
                        <a:avLst/>
                      </a:prstGeom>
                      <a:noFill/>
                      <a:ln w="38100">
                        <a:noFill/>
                        <a:miter/>
                      </a:ln>
                    </p:spPr>
                  </p:pic>
                </p:oleObj>
              </mc:Fallback>
            </mc:AlternateContent>
          </a:graphicData>
        </a:graphic>
      </p:graphicFrame>
      <p:graphicFrame>
        <p:nvGraphicFramePr>
          <p:cNvPr id="16390" name="Object 5"/>
          <p:cNvGraphicFramePr>
            <a:graphicFrameLocks noChangeAspect="1"/>
          </p:cNvGraphicFramePr>
          <p:nvPr/>
        </p:nvGraphicFramePr>
        <p:xfrm>
          <a:off x="2819400" y="3810000"/>
          <a:ext cx="6172200" cy="2895600"/>
        </p:xfrm>
        <a:graphic>
          <a:graphicData uri="http://schemas.openxmlformats.org/presentationml/2006/ole">
            <mc:AlternateContent xmlns:mc="http://schemas.openxmlformats.org/markup-compatibility/2006">
              <mc:Choice xmlns:v="urn:schemas-microsoft-com:vml" Requires="v">
                <p:oleObj spid="_x0000_s27656" r:id="rId5" imgW="2968625" imgH="1382395" progId="Word.Picture.8">
                  <p:embed/>
                </p:oleObj>
              </mc:Choice>
              <mc:Fallback>
                <p:oleObj r:id="rId5" imgW="2968625" imgH="1382395" progId="Word.Picture.8">
                  <p:embed/>
                  <p:pic>
                    <p:nvPicPr>
                      <p:cNvPr id="0" name="图片 3100"/>
                      <p:cNvPicPr/>
                      <p:nvPr/>
                    </p:nvPicPr>
                    <p:blipFill>
                      <a:blip r:embed="rId6"/>
                      <a:stretch>
                        <a:fillRect/>
                      </a:stretch>
                    </p:blipFill>
                    <p:spPr>
                      <a:xfrm>
                        <a:off x="2819400" y="3810000"/>
                        <a:ext cx="6172200" cy="2895600"/>
                      </a:xfrm>
                      <a:prstGeom prst="rect">
                        <a:avLst/>
                      </a:prstGeom>
                      <a:noFill/>
                      <a:ln w="38100">
                        <a:noFill/>
                        <a:miter/>
                      </a:ln>
                    </p:spPr>
                  </p:pic>
                </p:oleObj>
              </mc:Fallback>
            </mc:AlternateContent>
          </a:graphicData>
        </a:graphic>
      </p:graphicFrame>
      <p:grpSp>
        <p:nvGrpSpPr>
          <p:cNvPr id="16391" name="组合 15367"/>
          <p:cNvGrpSpPr/>
          <p:nvPr/>
        </p:nvGrpSpPr>
        <p:grpSpPr>
          <a:xfrm>
            <a:off x="155575" y="2438400"/>
            <a:ext cx="5026025" cy="2597150"/>
            <a:chOff x="0" y="0"/>
            <a:chExt cx="3166" cy="1636"/>
          </a:xfrm>
        </p:grpSpPr>
        <p:sp>
          <p:nvSpPr>
            <p:cNvPr id="16392" name="AutoShape 11"/>
            <p:cNvSpPr/>
            <p:nvPr/>
          </p:nvSpPr>
          <p:spPr>
            <a:xfrm>
              <a:off x="1534" y="672"/>
              <a:ext cx="912" cy="480"/>
            </a:xfrm>
            <a:prstGeom prst="diamond">
              <a:avLst/>
            </a:prstGeom>
            <a:noFill/>
            <a:ln w="31750" cap="flat" cmpd="sng">
              <a:solidFill>
                <a:srgbClr val="000000"/>
              </a:solidFill>
              <a:prstDash val="solid"/>
              <a:miter/>
              <a:headEnd type="none" w="med" len="med"/>
              <a:tailEnd type="none" w="med" len="med"/>
            </a:ln>
          </p:spPr>
          <p:txBody>
            <a:bodyPr lIns="0" tIns="0" rIns="0" bIns="0" anchor="ctr"/>
            <a:lstStyle/>
            <a:p>
              <a:pPr algn="ctr" eaLnBrk="0" hangingPunct="0"/>
              <a:r>
                <a:rPr lang="zh-CN" altLang="en-US" b="1" dirty="0">
                  <a:latin typeface="Times New Roman" panose="02020603050405020304" pitchFamily="2" charset="0"/>
                  <a:ea typeface="宋体" panose="02010600030101010101" pitchFamily="2" charset="-122"/>
                </a:rPr>
                <a:t>借 阅</a:t>
              </a:r>
            </a:p>
          </p:txBody>
        </p:sp>
        <p:sp>
          <p:nvSpPr>
            <p:cNvPr id="16393" name="Line 12"/>
            <p:cNvSpPr/>
            <p:nvPr/>
          </p:nvSpPr>
          <p:spPr>
            <a:xfrm>
              <a:off x="1006" y="0"/>
              <a:ext cx="816" cy="768"/>
            </a:xfrm>
            <a:prstGeom prst="line">
              <a:avLst/>
            </a:prstGeom>
            <a:ln w="38100" cap="flat" cmpd="sng">
              <a:solidFill>
                <a:schemeClr val="tx1"/>
              </a:solidFill>
              <a:prstDash val="solid"/>
              <a:round/>
              <a:headEnd type="none" w="med" len="med"/>
              <a:tailEnd type="none" w="med" len="med"/>
            </a:ln>
          </p:spPr>
        </p:sp>
        <p:sp>
          <p:nvSpPr>
            <p:cNvPr id="16394" name="Line 13"/>
            <p:cNvSpPr/>
            <p:nvPr/>
          </p:nvSpPr>
          <p:spPr>
            <a:xfrm>
              <a:off x="2206" y="1056"/>
              <a:ext cx="960" cy="432"/>
            </a:xfrm>
            <a:prstGeom prst="line">
              <a:avLst/>
            </a:prstGeom>
            <a:ln w="31750" cap="flat" cmpd="sng">
              <a:solidFill>
                <a:schemeClr val="tx1"/>
              </a:solidFill>
              <a:prstDash val="solid"/>
              <a:round/>
              <a:headEnd type="none" w="med" len="med"/>
              <a:tailEnd type="none" w="med" len="med"/>
            </a:ln>
          </p:spPr>
        </p:sp>
        <p:sp>
          <p:nvSpPr>
            <p:cNvPr id="16395" name="Oval 14"/>
            <p:cNvSpPr/>
            <p:nvPr/>
          </p:nvSpPr>
          <p:spPr>
            <a:xfrm>
              <a:off x="0" y="668"/>
              <a:ext cx="1153" cy="392"/>
            </a:xfrm>
            <a:prstGeom prst="ellipse">
              <a:avLst/>
            </a:prstGeom>
            <a:noFill/>
            <a:ln w="31750" cap="flat" cmpd="sng">
              <a:solidFill>
                <a:schemeClr val="tx1"/>
              </a:solidFill>
              <a:prstDash val="solid"/>
              <a:round/>
              <a:headEnd type="none" w="med" len="med"/>
              <a:tailEnd type="none" w="med" len="med"/>
            </a:ln>
          </p:spPr>
          <p:txBody>
            <a:bodyPr lIns="0" tIns="36000" rIns="0" bIns="36000" anchor="ctr">
              <a:spAutoFit/>
            </a:bodyPr>
            <a:lstStyle/>
            <a:p>
              <a:pPr algn="ctr">
                <a:spcBef>
                  <a:spcPct val="50000"/>
                </a:spcBef>
              </a:pPr>
              <a:r>
                <a:rPr lang="zh-CN" altLang="en-US" b="1" dirty="0">
                  <a:latin typeface="Times New Roman" panose="02020603050405020304" pitchFamily="2" charset="0"/>
                  <a:ea typeface="宋体" panose="02010600030101010101" pitchFamily="2" charset="-122"/>
                </a:rPr>
                <a:t>借阅日期</a:t>
              </a:r>
            </a:p>
          </p:txBody>
        </p:sp>
        <p:sp>
          <p:nvSpPr>
            <p:cNvPr id="16396" name="Oval 15"/>
            <p:cNvSpPr/>
            <p:nvPr/>
          </p:nvSpPr>
          <p:spPr>
            <a:xfrm>
              <a:off x="238" y="1244"/>
              <a:ext cx="1157" cy="392"/>
            </a:xfrm>
            <a:prstGeom prst="ellipse">
              <a:avLst/>
            </a:prstGeom>
            <a:noFill/>
            <a:ln w="31750" cap="flat" cmpd="sng">
              <a:solidFill>
                <a:schemeClr val="tx1"/>
              </a:solidFill>
              <a:prstDash val="solid"/>
              <a:round/>
              <a:headEnd type="none" w="med" len="med"/>
              <a:tailEnd type="none" w="med" len="med"/>
            </a:ln>
          </p:spPr>
          <p:txBody>
            <a:bodyPr lIns="0" tIns="36000" rIns="0" bIns="36000" anchor="ctr">
              <a:spAutoFit/>
            </a:bodyPr>
            <a:lstStyle/>
            <a:p>
              <a:pPr algn="ctr">
                <a:spcBef>
                  <a:spcPct val="50000"/>
                </a:spcBef>
              </a:pPr>
              <a:r>
                <a:rPr lang="zh-CN" altLang="en-US" b="1" dirty="0">
                  <a:latin typeface="Times New Roman" panose="02020603050405020304" pitchFamily="2" charset="0"/>
                  <a:ea typeface="宋体" panose="02010600030101010101" pitchFamily="2" charset="-122"/>
                </a:rPr>
                <a:t>归还日期</a:t>
              </a:r>
            </a:p>
          </p:txBody>
        </p:sp>
        <p:sp>
          <p:nvSpPr>
            <p:cNvPr id="16397" name="Line 16"/>
            <p:cNvSpPr/>
            <p:nvPr/>
          </p:nvSpPr>
          <p:spPr>
            <a:xfrm>
              <a:off x="1102" y="912"/>
              <a:ext cx="432" cy="0"/>
            </a:xfrm>
            <a:prstGeom prst="line">
              <a:avLst/>
            </a:prstGeom>
            <a:ln w="31750" cap="flat" cmpd="sng">
              <a:solidFill>
                <a:schemeClr val="tx1"/>
              </a:solidFill>
              <a:prstDash val="solid"/>
              <a:round/>
              <a:headEnd type="none" w="med" len="med"/>
              <a:tailEnd type="none" w="med" len="med"/>
            </a:ln>
          </p:spPr>
        </p:sp>
        <p:sp>
          <p:nvSpPr>
            <p:cNvPr id="16398" name="Line 17"/>
            <p:cNvSpPr/>
            <p:nvPr/>
          </p:nvSpPr>
          <p:spPr>
            <a:xfrm flipV="1">
              <a:off x="1390" y="1056"/>
              <a:ext cx="432" cy="384"/>
            </a:xfrm>
            <a:prstGeom prst="line">
              <a:avLst/>
            </a:prstGeom>
            <a:ln w="31750" cap="flat" cmpd="sng">
              <a:solidFill>
                <a:schemeClr val="tx1"/>
              </a:solidFill>
              <a:prstDash val="solid"/>
              <a:round/>
              <a:headEnd type="none" w="med" len="med"/>
              <a:tailEnd type="none" w="med" len="med"/>
            </a:ln>
          </p:spPr>
        </p:sp>
      </p:grpSp>
      <p:grpSp>
        <p:nvGrpSpPr>
          <p:cNvPr id="16399" name="组合 15375"/>
          <p:cNvGrpSpPr/>
          <p:nvPr/>
        </p:nvGrpSpPr>
        <p:grpSpPr>
          <a:xfrm>
            <a:off x="2667000" y="3063875"/>
            <a:ext cx="2209800" cy="1279525"/>
            <a:chOff x="0" y="0"/>
            <a:chExt cx="1392" cy="806"/>
          </a:xfrm>
        </p:grpSpPr>
        <p:sp>
          <p:nvSpPr>
            <p:cNvPr id="16400" name="Text Box 19"/>
            <p:cNvSpPr txBox="1"/>
            <p:nvPr/>
          </p:nvSpPr>
          <p:spPr>
            <a:xfrm>
              <a:off x="0" y="0"/>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a:t>
              </a:r>
              <a:r>
                <a:rPr lang="en-US" altLang="x-none" b="1" dirty="0">
                  <a:latin typeface="Arial" panose="020B0604020202020204" pitchFamily="34" charset="0"/>
                  <a:ea typeface="宋体" panose="02010600030101010101" pitchFamily="2" charset="-122"/>
                </a:rPr>
                <a:t>N)</a:t>
              </a:r>
            </a:p>
          </p:txBody>
        </p:sp>
        <p:sp>
          <p:nvSpPr>
            <p:cNvPr id="16401" name="Text Box 20"/>
            <p:cNvSpPr txBox="1"/>
            <p:nvPr/>
          </p:nvSpPr>
          <p:spPr>
            <a:xfrm>
              <a:off x="816" y="576"/>
              <a:ext cx="576" cy="230"/>
            </a:xfrm>
            <a:prstGeom prst="rect">
              <a:avLst/>
            </a:prstGeom>
            <a:noFill/>
            <a:ln w="9525">
              <a:noFill/>
            </a:ln>
          </p:spPr>
          <p:txBody>
            <a:bodyPr lIns="0" tIns="0" rIns="0" bIns="0" anchor="t">
              <a:spAutoFit/>
            </a:bodyPr>
            <a:lstStyle/>
            <a:p>
              <a:pPr algn="ctr">
                <a:spcBef>
                  <a:spcPct val="50000"/>
                </a:spcBef>
              </a:pPr>
              <a:r>
                <a:rPr lang="zh-CN" altLang="en-US" b="1" dirty="0">
                  <a:latin typeface="Arial" panose="020B0604020202020204" pitchFamily="34" charset="0"/>
                  <a:ea typeface="宋体" panose="02010600030101010101" pitchFamily="2" charset="-122"/>
                </a:rPr>
                <a:t>(0,</a:t>
              </a:r>
              <a:r>
                <a:rPr lang="en-US" altLang="x-none" b="1" dirty="0">
                  <a:latin typeface="Arial" panose="020B0604020202020204" pitchFamily="34" charset="0"/>
                  <a:ea typeface="宋体" panose="02010600030101010101" pitchFamily="2" charset="-122"/>
                </a:rPr>
                <a:t>N)</a:t>
              </a:r>
            </a:p>
          </p:txBody>
        </p:sp>
      </p:grpSp>
      <p:sp>
        <p:nvSpPr>
          <p:cNvPr id="16402" name="Text Box 21"/>
          <p:cNvSpPr txBox="1"/>
          <p:nvPr/>
        </p:nvSpPr>
        <p:spPr>
          <a:xfrm>
            <a:off x="180975" y="1270000"/>
            <a:ext cx="790575" cy="365125"/>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6403" name="Text Box 22"/>
          <p:cNvSpPr txBox="1"/>
          <p:nvPr/>
        </p:nvSpPr>
        <p:spPr>
          <a:xfrm>
            <a:off x="1476375" y="1295400"/>
            <a:ext cx="809625"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6404" name="Text Box 24"/>
          <p:cNvSpPr txBox="1"/>
          <p:nvPr/>
        </p:nvSpPr>
        <p:spPr>
          <a:xfrm>
            <a:off x="4067175" y="4968875"/>
            <a:ext cx="865188"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6405" name="Text Box 25"/>
          <p:cNvSpPr txBox="1"/>
          <p:nvPr/>
        </p:nvSpPr>
        <p:spPr>
          <a:xfrm>
            <a:off x="5486400" y="5486400"/>
            <a:ext cx="814388"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6406" name="Text Box 26"/>
          <p:cNvSpPr txBox="1"/>
          <p:nvPr/>
        </p:nvSpPr>
        <p:spPr>
          <a:xfrm>
            <a:off x="6553200" y="5486400"/>
            <a:ext cx="755650"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6407" name="Text Box 27"/>
          <p:cNvSpPr txBox="1"/>
          <p:nvPr/>
        </p:nvSpPr>
        <p:spPr>
          <a:xfrm>
            <a:off x="7010400" y="4800600"/>
            <a:ext cx="874713"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(0,1)</a:t>
            </a:r>
          </a:p>
        </p:txBody>
      </p:sp>
      <p:sp>
        <p:nvSpPr>
          <p:cNvPr id="16408" name="Text Box 28"/>
          <p:cNvSpPr txBox="1"/>
          <p:nvPr/>
        </p:nvSpPr>
        <p:spPr>
          <a:xfrm>
            <a:off x="6661150" y="4191000"/>
            <a:ext cx="806450"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N)</a:t>
            </a:r>
          </a:p>
        </p:txBody>
      </p:sp>
      <p:sp>
        <p:nvSpPr>
          <p:cNvPr id="16409" name="Text Box 31"/>
          <p:cNvSpPr txBox="1"/>
          <p:nvPr/>
        </p:nvSpPr>
        <p:spPr>
          <a:xfrm>
            <a:off x="1981200" y="3444875"/>
            <a:ext cx="790575"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(1,1)</a:t>
            </a:r>
          </a:p>
        </p:txBody>
      </p:sp>
      <p:sp>
        <p:nvSpPr>
          <p:cNvPr id="16410" name="Text Box 32"/>
          <p:cNvSpPr txBox="1"/>
          <p:nvPr/>
        </p:nvSpPr>
        <p:spPr>
          <a:xfrm>
            <a:off x="2514600" y="4511675"/>
            <a:ext cx="833438" cy="366713"/>
          </a:xfrm>
          <a:prstGeom prst="rect">
            <a:avLst/>
          </a:prstGeom>
          <a:noFill/>
          <a:ln w="9525">
            <a:noFill/>
          </a:ln>
        </p:spPr>
        <p:txBody>
          <a:bodyPr wrap="square"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(0,1)</a:t>
            </a:r>
          </a:p>
        </p:txBody>
      </p:sp>
      <p:grpSp>
        <p:nvGrpSpPr>
          <p:cNvPr id="15388" name="组合 15387"/>
          <p:cNvGrpSpPr/>
          <p:nvPr/>
        </p:nvGrpSpPr>
        <p:grpSpPr>
          <a:xfrm>
            <a:off x="2844800" y="404813"/>
            <a:ext cx="6248400" cy="1995487"/>
            <a:chOff x="0" y="0"/>
            <a:chExt cx="3936" cy="520"/>
          </a:xfrm>
        </p:grpSpPr>
        <p:sp>
          <p:nvSpPr>
            <p:cNvPr id="16412" name="Text Box 34"/>
            <p:cNvSpPr txBox="1"/>
            <p:nvPr/>
          </p:nvSpPr>
          <p:spPr>
            <a:xfrm>
              <a:off x="0" y="0"/>
              <a:ext cx="3936" cy="300"/>
            </a:xfrm>
            <a:prstGeom prst="rect">
              <a:avLst/>
            </a:prstGeom>
            <a:solidFill>
              <a:srgbClr val="DDDDDD"/>
            </a:solidFill>
            <a:ln w="19050" cap="flat" cmpd="sng">
              <a:solidFill>
                <a:schemeClr val="tx1"/>
              </a:solidFill>
              <a:prstDash val="solid"/>
              <a:miter/>
              <a:headEnd type="none" w="med" len="med"/>
              <a:tailEnd type="none" w="med" len="med"/>
            </a:ln>
          </p:spPr>
          <p:txBody>
            <a:bodyPr anchor="t">
              <a:spAutoFit/>
            </a:bodyPr>
            <a:lstStyle/>
            <a:p>
              <a:pPr marL="1381125" indent="-1381125" eaLnBrk="0" hangingPunct="0">
                <a:spcBef>
                  <a:spcPct val="50000"/>
                </a:spcBef>
              </a:pPr>
              <a:r>
                <a:rPr lang="zh-CN" altLang="en-US" sz="3200" b="1" dirty="0">
                  <a:solidFill>
                    <a:schemeClr val="accent2"/>
                  </a:solidFill>
                  <a:latin typeface="Arial" panose="020B0604020202020204" pitchFamily="34" charset="0"/>
                  <a:ea typeface="宋体" panose="02010600030101010101" pitchFamily="2" charset="-122"/>
                </a:rPr>
                <a:t>  借阅 ( </a:t>
              </a:r>
              <a:r>
                <a:rPr lang="zh-CN" altLang="en-US" sz="3200" b="1" u="sng" dirty="0">
                  <a:solidFill>
                    <a:srgbClr val="FF0066"/>
                  </a:solidFill>
                  <a:latin typeface="Arial" panose="020B0604020202020204" pitchFamily="34" charset="0"/>
                  <a:ea typeface="宋体" panose="02010600030101010101" pitchFamily="2" charset="-122"/>
                </a:rPr>
                <a:t>借书证号, 书号</a:t>
              </a:r>
              <a:r>
                <a:rPr lang="zh-CN" altLang="en-US" sz="3200" b="1" dirty="0">
                  <a:solidFill>
                    <a:schemeClr val="accent2"/>
                  </a:solidFill>
                  <a:latin typeface="Arial" panose="020B0604020202020204" pitchFamily="34" charset="0"/>
                  <a:ea typeface="宋体" panose="02010600030101010101" pitchFamily="2" charset="-122"/>
                </a:rPr>
                <a:t>, 借阅日期, 归还日期 )</a:t>
              </a:r>
            </a:p>
          </p:txBody>
        </p:sp>
        <p:sp>
          <p:nvSpPr>
            <p:cNvPr id="16413" name="Text Box 35"/>
            <p:cNvSpPr txBox="1"/>
            <p:nvPr/>
          </p:nvSpPr>
          <p:spPr>
            <a:xfrm>
              <a:off x="0" y="369"/>
              <a:ext cx="3936" cy="151"/>
            </a:xfrm>
            <a:prstGeom prst="rect">
              <a:avLst/>
            </a:prstGeom>
            <a:solidFill>
              <a:srgbClr val="DDDDDD"/>
            </a:solidFill>
            <a:ln w="9525">
              <a:noFill/>
            </a:ln>
          </p:spPr>
          <p:txBody>
            <a:bodyPr wrap="square" anchor="t">
              <a:spAutoFit/>
            </a:bodyPr>
            <a:lstStyle/>
            <a:p>
              <a:pPr algn="ctr">
                <a:spcBef>
                  <a:spcPct val="50000"/>
                </a:spcBef>
              </a:pPr>
              <a:r>
                <a:rPr lang="zh-CN" altLang="en-US" sz="3200" b="1" dirty="0">
                  <a:latin typeface="Times New Roman" panose="02020603050405020304" pitchFamily="2" charset="0"/>
                  <a:ea typeface="宋体" panose="02010600030101010101" pitchFamily="2" charset="-122"/>
                </a:rPr>
                <a:t>‘借阅</a:t>
              </a:r>
              <a:r>
                <a:rPr lang="en-US" altLang="x-none" sz="3200" b="1" dirty="0">
                  <a:latin typeface="Times New Roman" panose="02020603050405020304" pitchFamily="2" charset="0"/>
                  <a:ea typeface="宋体" panose="02010600030101010101" pitchFamily="2" charset="-122"/>
                </a:rPr>
                <a:t>’</a:t>
              </a:r>
              <a:r>
                <a:rPr lang="zh-CN" altLang="en-US" sz="3200" b="1" dirty="0">
                  <a:latin typeface="Times New Roman" panose="02020603050405020304" pitchFamily="2" charset="0"/>
                  <a:ea typeface="宋体" panose="02010600030101010101" pitchFamily="2" charset="-122"/>
                </a:rPr>
                <a:t>联系转换得到的关系模式</a:t>
              </a:r>
            </a:p>
          </p:txBody>
        </p:sp>
      </p:grpSp>
      <p:sp>
        <p:nvSpPr>
          <p:cNvPr id="16414" name="日期占位符 1"/>
          <p:cNvSpPr>
            <a:spLocks noGrp="1"/>
          </p:cNvSpPr>
          <p:nvPr>
            <p:ph type="dt" sz="half" idx="10"/>
          </p:nvPr>
        </p:nvSpPr>
        <p:spPr/>
        <p:txBody>
          <a:bodyPr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88"/>
                                        </p:tgtEl>
                                        <p:attrNameLst>
                                          <p:attrName>style.visibility</p:attrName>
                                        </p:attrNameLst>
                                      </p:cBhvr>
                                      <p:to>
                                        <p:strVal val="visible"/>
                                      </p:to>
                                    </p:set>
                                    <p:animEffect transition="in" filter="blinds(horizontal)">
                                      <p:cBhvr>
                                        <p:cTn id="7" dur="500"/>
                                        <p:tgtEl>
                                          <p:spTgt spid="15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日期占位符 3"/>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7410" name="页脚占位符 4"/>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17411" name="灯片编号占位符 5"/>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115</a:t>
            </a:fld>
            <a:endParaRPr lang="zh-CN" altLang="en-US" sz="1200" b="1" i="1" dirty="0">
              <a:latin typeface="Times New Roman" panose="02020603050405020304" pitchFamily="2" charset="0"/>
              <a:ea typeface="宋体" panose="02010600030101010101" pitchFamily="2" charset="-122"/>
            </a:endParaRPr>
          </a:p>
        </p:txBody>
      </p:sp>
      <p:sp>
        <p:nvSpPr>
          <p:cNvPr id="17412" name="Rectangle 3"/>
          <p:cNvSpPr>
            <a:spLocks noGrp="1"/>
          </p:cNvSpPr>
          <p:nvPr>
            <p:ph type="body"/>
          </p:nvPr>
        </p:nvSpPr>
        <p:spPr>
          <a:xfrm>
            <a:off x="254000" y="44450"/>
            <a:ext cx="8675688" cy="3740785"/>
          </a:xfrm>
          <a:ln w="25400">
            <a:solidFill>
              <a:schemeClr val="accent2"/>
            </a:solidFill>
            <a:miter/>
          </a:ln>
        </p:spPr>
        <p:txBody>
          <a:bodyPr wrap="square" lIns="90170" tIns="46990" rIns="90170" bIns="46990" anchor="t">
            <a:spAutoFit/>
          </a:bodyPr>
          <a:lstStyle/>
          <a:p>
            <a:pPr eaLnBrk="1" hangingPunct="1">
              <a:lnSpc>
                <a:spcPct val="90000"/>
              </a:lnSpc>
            </a:pPr>
            <a:r>
              <a:rPr lang="zh-CN" altLang="en-US" sz="3000" dirty="0">
                <a:latin typeface="宋体" panose="02010600030101010101" pitchFamily="2" charset="-122"/>
                <a:ea typeface="宋体" panose="02010600030101010101" pitchFamily="2" charset="-122"/>
              </a:rPr>
              <a:t>[例6.4.1] </a:t>
            </a:r>
            <a:r>
              <a:rPr lang="zh-CN" altLang="en-US" sz="3000" dirty="0">
                <a:solidFill>
                  <a:schemeClr val="tx1"/>
                </a:solidFill>
                <a:latin typeface="宋体" panose="02010600030101010101" pitchFamily="2" charset="-122"/>
                <a:ea typeface="宋体" panose="02010600030101010101" pitchFamily="2" charset="-122"/>
              </a:rPr>
              <a:t>转换得到的关系模式如下</a:t>
            </a:r>
          </a:p>
          <a:p>
            <a:pPr lvl="1" eaLnBrk="1" hangingPunct="1">
              <a:lnSpc>
                <a:spcPct val="90000"/>
              </a:lnSpc>
              <a:spcBef>
                <a:spcPct val="50000"/>
              </a:spcBef>
              <a:buClrTx/>
              <a:buNone/>
            </a:pPr>
            <a:r>
              <a:rPr lang="zh-CN" altLang="en-US" sz="3000" dirty="0">
                <a:latin typeface="Times New Roman" panose="02020603050405020304" pitchFamily="2" charset="0"/>
                <a:ea typeface="宋体" panose="02010600030101010101" pitchFamily="2" charset="-122"/>
              </a:rPr>
              <a:t>图书（</a:t>
            </a:r>
            <a:r>
              <a:rPr lang="zh-CN" altLang="en-US" sz="3000" u="sng" dirty="0">
                <a:solidFill>
                  <a:srgbClr val="FF0066"/>
                </a:solidFill>
                <a:latin typeface="Times New Roman" panose="02020603050405020304" pitchFamily="2" charset="0"/>
                <a:ea typeface="宋体" panose="02010600030101010101" pitchFamily="2" charset="-122"/>
              </a:rPr>
              <a:t>书号</a:t>
            </a:r>
            <a:r>
              <a:rPr lang="zh-CN" altLang="en-US" sz="3000" dirty="0">
                <a:latin typeface="Times New Roman" panose="02020603050405020304" pitchFamily="2" charset="0"/>
                <a:ea typeface="宋体" panose="02010600030101010101" pitchFamily="2" charset="-122"/>
              </a:rPr>
              <a:t>，书名，出版社名称）</a:t>
            </a:r>
          </a:p>
          <a:p>
            <a:pPr lvl="1" eaLnBrk="1" hangingPunct="1">
              <a:lnSpc>
                <a:spcPct val="90000"/>
              </a:lnSpc>
              <a:spcBef>
                <a:spcPct val="50000"/>
              </a:spcBef>
              <a:buClrTx/>
              <a:buNone/>
            </a:pPr>
            <a:r>
              <a:rPr lang="zh-CN" altLang="en-US" sz="3000" dirty="0">
                <a:latin typeface="Times New Roman" panose="02020603050405020304" pitchFamily="2" charset="0"/>
                <a:ea typeface="宋体" panose="02010600030101010101" pitchFamily="2" charset="-122"/>
              </a:rPr>
              <a:t>出版社（</a:t>
            </a:r>
            <a:r>
              <a:rPr lang="zh-CN" altLang="en-US" sz="3000" u="sng" dirty="0">
                <a:solidFill>
                  <a:srgbClr val="FF0066"/>
                </a:solidFill>
                <a:latin typeface="Times New Roman" panose="02020603050405020304" pitchFamily="2" charset="0"/>
                <a:ea typeface="宋体" panose="02010600030101010101" pitchFamily="2" charset="-122"/>
              </a:rPr>
              <a:t>出版社名称</a:t>
            </a:r>
            <a:r>
              <a:rPr lang="zh-CN" altLang="en-US" sz="3000" dirty="0">
                <a:latin typeface="Times New Roman" panose="02020603050405020304" pitchFamily="2" charset="0"/>
                <a:ea typeface="宋体" panose="02010600030101010101" pitchFamily="2" charset="-122"/>
              </a:rPr>
              <a:t>，联系电话，地址）</a:t>
            </a:r>
          </a:p>
          <a:p>
            <a:pPr lvl="1" eaLnBrk="1" hangingPunct="1">
              <a:lnSpc>
                <a:spcPct val="90000"/>
              </a:lnSpc>
              <a:spcBef>
                <a:spcPct val="50000"/>
              </a:spcBef>
              <a:buClrTx/>
              <a:buNone/>
            </a:pPr>
            <a:r>
              <a:rPr lang="zh-CN" altLang="en-US" sz="3000" dirty="0">
                <a:latin typeface="Times New Roman" panose="02020603050405020304" pitchFamily="2" charset="0"/>
                <a:ea typeface="宋体" panose="02010600030101010101" pitchFamily="2" charset="-122"/>
              </a:rPr>
              <a:t>读者（</a:t>
            </a:r>
            <a:r>
              <a:rPr lang="zh-CN" altLang="en-US" sz="3000" u="sng" dirty="0">
                <a:solidFill>
                  <a:srgbClr val="FF0066"/>
                </a:solidFill>
                <a:latin typeface="Times New Roman" panose="02020603050405020304" pitchFamily="2" charset="0"/>
                <a:ea typeface="宋体" panose="02010600030101010101" pitchFamily="2" charset="-122"/>
              </a:rPr>
              <a:t>借书证号</a:t>
            </a:r>
            <a:r>
              <a:rPr lang="zh-CN" altLang="en-US" sz="3000" dirty="0">
                <a:latin typeface="Times New Roman" panose="02020603050405020304" pitchFamily="2" charset="0"/>
                <a:ea typeface="宋体" panose="02010600030101010101" pitchFamily="2" charset="-122"/>
              </a:rPr>
              <a:t>，姓名，身份证号，地址）</a:t>
            </a:r>
          </a:p>
          <a:p>
            <a:pPr lvl="1" eaLnBrk="1" hangingPunct="1">
              <a:lnSpc>
                <a:spcPct val="90000"/>
              </a:lnSpc>
              <a:spcBef>
                <a:spcPct val="50000"/>
              </a:spcBef>
              <a:buClrTx/>
              <a:buNone/>
            </a:pPr>
            <a:r>
              <a:rPr lang="zh-CN" altLang="en-US" sz="3000" dirty="0">
                <a:latin typeface="Times New Roman" panose="02020603050405020304" pitchFamily="2" charset="0"/>
                <a:ea typeface="宋体" panose="02010600030101010101" pitchFamily="2" charset="-122"/>
              </a:rPr>
              <a:t>读者电话（</a:t>
            </a:r>
            <a:r>
              <a:rPr lang="zh-CN" altLang="en-US" sz="3000" u="sng" dirty="0">
                <a:solidFill>
                  <a:srgbClr val="FF0066"/>
                </a:solidFill>
                <a:latin typeface="Times New Roman" panose="02020603050405020304" pitchFamily="2" charset="0"/>
                <a:ea typeface="宋体" panose="02010600030101010101" pitchFamily="2" charset="-122"/>
              </a:rPr>
              <a:t>借书证号，电话</a:t>
            </a:r>
            <a:r>
              <a:rPr lang="zh-CN" altLang="en-US" sz="3000" dirty="0">
                <a:latin typeface="Times New Roman" panose="02020603050405020304" pitchFamily="2" charset="0"/>
                <a:ea typeface="宋体" panose="02010600030101010101" pitchFamily="2" charset="-122"/>
              </a:rPr>
              <a:t>）</a:t>
            </a:r>
          </a:p>
          <a:p>
            <a:pPr lvl="1" eaLnBrk="1" hangingPunct="1">
              <a:lnSpc>
                <a:spcPct val="90000"/>
              </a:lnSpc>
              <a:spcBef>
                <a:spcPct val="50000"/>
              </a:spcBef>
              <a:buClrTx/>
              <a:buNone/>
            </a:pPr>
            <a:r>
              <a:rPr lang="zh-CN" altLang="en-US" sz="3000" dirty="0">
                <a:ea typeface="宋体" panose="02010600030101010101" pitchFamily="2" charset="-122"/>
              </a:rPr>
              <a:t>借阅 ( </a:t>
            </a:r>
            <a:r>
              <a:rPr lang="zh-CN" altLang="en-US" sz="3000" u="sng" dirty="0">
                <a:solidFill>
                  <a:srgbClr val="FF0066"/>
                </a:solidFill>
                <a:ea typeface="宋体" panose="02010600030101010101" pitchFamily="2" charset="-122"/>
              </a:rPr>
              <a:t>借书证号, 书号</a:t>
            </a:r>
            <a:r>
              <a:rPr lang="zh-CN" altLang="en-US" sz="3000" dirty="0">
                <a:ea typeface="宋体" panose="02010600030101010101" pitchFamily="2" charset="-122"/>
              </a:rPr>
              <a:t>, 借阅日期, 归还日期 )</a:t>
            </a:r>
          </a:p>
        </p:txBody>
      </p:sp>
      <p:sp>
        <p:nvSpPr>
          <p:cNvPr id="16390" name="Rectangle 4"/>
          <p:cNvSpPr/>
          <p:nvPr/>
        </p:nvSpPr>
        <p:spPr>
          <a:xfrm>
            <a:off x="254000" y="4009390"/>
            <a:ext cx="8676640" cy="2072640"/>
          </a:xfrm>
          <a:prstGeom prst="rect">
            <a:avLst/>
          </a:prstGeom>
          <a:solidFill>
            <a:schemeClr val="bg1"/>
          </a:solidFill>
          <a:ln w="9525">
            <a:noFill/>
          </a:ln>
        </p:spPr>
        <p:txBody>
          <a:bodyPr lIns="36195" rIns="36195" anchor="t">
            <a:spAutoFit/>
          </a:bodyPr>
          <a:lstStyle/>
          <a:p>
            <a:pPr lvl="0" algn="l" eaLnBrk="0" fontAlgn="base" hangingPunct="0">
              <a:lnSpc>
                <a:spcPct val="110000"/>
              </a:lnSpc>
              <a:spcBef>
                <a:spcPct val="20000"/>
              </a:spcBef>
              <a:buClr>
                <a:srgbClr val="996633"/>
              </a:buClr>
            </a:pPr>
            <a:r>
              <a:rPr lang="zh-CN" altLang="en-US" sz="2800" b="1" strike="noStrike" noProof="1">
                <a:solidFill>
                  <a:schemeClr val="accent2"/>
                </a:solidFill>
                <a:latin typeface="Arial" panose="020B0604020202020204" pitchFamily="34" charset="0"/>
                <a:ea typeface="宋体" panose="02010600030101010101" pitchFamily="2" charset="-122"/>
                <a:cs typeface="+mn-ea"/>
              </a:rPr>
              <a:t>【思考题】如果一</a:t>
            </a:r>
            <a:r>
              <a:rPr lang="zh-CN" altLang="en-US" sz="2800" b="1" strike="noStrike" noProof="1">
                <a:solidFill>
                  <a:schemeClr val="accent2"/>
                </a:solidFill>
                <a:latin typeface="Times New Roman" panose="02020603050405020304" pitchFamily="2" charset="0"/>
                <a:ea typeface="宋体" panose="02010600030101010101" pitchFamily="2" charset="-122"/>
                <a:cs typeface="+mn-ea"/>
              </a:rPr>
              <a:t>个读者一次可以同时借阅多本图书，也可以在不同时候借阅同一本图书，那么</a:t>
            </a:r>
            <a:r>
              <a:rPr lang="zh-CN" altLang="en-US" sz="2800" b="1" strike="noStrike" noProof="1">
                <a:solidFill>
                  <a:schemeClr val="accent2"/>
                </a:solidFill>
                <a:latin typeface="Arial" panose="020B0604020202020204" pitchFamily="34" charset="0"/>
                <a:ea typeface="宋体" panose="02010600030101010101" pitchFamily="2" charset="-122"/>
                <a:cs typeface="+mn-ea"/>
              </a:rPr>
              <a:t>‘</a:t>
            </a:r>
            <a:r>
              <a:rPr lang="zh-CN" altLang="en-US" sz="2800" b="1" strike="noStrike" noProof="1">
                <a:solidFill>
                  <a:srgbClr val="FF0000"/>
                </a:solidFill>
                <a:latin typeface="Arial" panose="020B0604020202020204" pitchFamily="34" charset="0"/>
                <a:ea typeface="宋体" panose="02010600030101010101" pitchFamily="2" charset="-122"/>
                <a:cs typeface="+mn-ea"/>
              </a:rPr>
              <a:t>借阅</a:t>
            </a:r>
            <a:r>
              <a:rPr lang="zh-CN" altLang="en-US" sz="2800" b="1" strike="noStrike" noProof="1">
                <a:solidFill>
                  <a:schemeClr val="accent2"/>
                </a:solidFill>
                <a:latin typeface="Arial" panose="020B0604020202020204" pitchFamily="34" charset="0"/>
                <a:ea typeface="宋体" panose="02010600030101010101" pitchFamily="2" charset="-122"/>
                <a:cs typeface="+mn-ea"/>
              </a:rPr>
              <a:t>’关系的关键字应该是什么？</a:t>
            </a:r>
            <a:endParaRPr lang="zh-CN" altLang="en-US" sz="2800" b="1" strike="noStrike" noProof="1">
              <a:solidFill>
                <a:schemeClr val="accent2"/>
              </a:solidFill>
              <a:latin typeface="Arial" panose="020B0604020202020204" pitchFamily="34" charset="0"/>
              <a:ea typeface="宋体" panose="02010600030101010101" pitchFamily="2" charset="-122"/>
            </a:endParaRPr>
          </a:p>
          <a:p>
            <a:pPr lvl="0" algn="l" eaLnBrk="0" fontAlgn="base" hangingPunct="0">
              <a:lnSpc>
                <a:spcPct val="110000"/>
              </a:lnSpc>
              <a:spcBef>
                <a:spcPct val="20000"/>
              </a:spcBef>
              <a:buClr>
                <a:srgbClr val="996633"/>
              </a:buClr>
            </a:pPr>
            <a:r>
              <a:rPr lang="zh-CN" altLang="en-US" sz="2800" b="1" strike="noStrike" noProof="1">
                <a:solidFill>
                  <a:schemeClr val="accent2"/>
                </a:solidFill>
                <a:latin typeface="Arial" panose="020B0604020202020204" pitchFamily="34" charset="0"/>
                <a:ea typeface="宋体" panose="02010600030101010101" pitchFamily="2" charset="-122"/>
                <a:cs typeface="+mn-ea"/>
              </a:rPr>
              <a:t>（注：借阅日期和归还日期都是</a:t>
            </a:r>
            <a:r>
              <a:rPr lang="en-US" altLang="zh-CN" sz="2800" b="1" strike="noStrike" noProof="1">
                <a:solidFill>
                  <a:schemeClr val="accent2"/>
                </a:solidFill>
                <a:latin typeface="Arial" panose="020B0604020202020204" pitchFamily="34" charset="0"/>
                <a:ea typeface="宋体" panose="02010600030101010101" pitchFamily="2" charset="-122"/>
                <a:cs typeface="+mn-ea"/>
              </a:rPr>
              <a:t>datetime</a:t>
            </a:r>
            <a:r>
              <a:rPr lang="zh-CN" altLang="en-US" sz="2800" b="1" strike="noStrike" noProof="1">
                <a:solidFill>
                  <a:schemeClr val="accent2"/>
                </a:solidFill>
                <a:latin typeface="Arial" panose="020B0604020202020204" pitchFamily="34" charset="0"/>
                <a:ea typeface="宋体" panose="02010600030101010101" pitchFamily="2" charset="-122"/>
                <a:cs typeface="+mn-ea"/>
              </a:rPr>
              <a:t>类型）</a:t>
            </a:r>
            <a:endParaRPr lang="zh-CN" altLang="en-US" sz="2800" b="1" strike="noStrike" noProof="1">
              <a:solidFill>
                <a:schemeClr val="accent2"/>
              </a:solidFill>
              <a:latin typeface="Arial" panose="020B0604020202020204" pitchFamily="34" charset="0"/>
              <a:ea typeface="宋体" panose="02010600030101010101" pitchFamily="2" charset="-122"/>
            </a:endParaRPr>
          </a:p>
        </p:txBody>
      </p:sp>
      <p:sp>
        <p:nvSpPr>
          <p:cNvPr id="17414" name="日期占位符 1"/>
          <p:cNvSpPr>
            <a:spLocks noGrp="1"/>
          </p:cNvSpPr>
          <p:nvPr>
            <p:ph type="dt" sz="half" idx="10"/>
          </p:nvPr>
        </p:nvSpPr>
        <p:spPr/>
        <p:txBody>
          <a:bodyPr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3073"/>
          <p:cNvSpPr>
            <a:spLocks noGrp="1"/>
          </p:cNvSpPr>
          <p:nvPr>
            <p:ph type="ctrTitle"/>
          </p:nvPr>
        </p:nvSpPr>
        <p:spPr>
          <a:xfrm>
            <a:off x="685800" y="623888"/>
            <a:ext cx="7772400" cy="1470025"/>
          </a:xfrm>
        </p:spPr>
        <p:txBody>
          <a:bodyPr anchor="ctr"/>
          <a:lstStyle/>
          <a:p>
            <a:pPr defTabSz="914400">
              <a:buNone/>
            </a:pPr>
            <a:r>
              <a:rPr lang="zh-CN" altLang="en-US" sz="3200" kern="1200" baseline="0" dirty="0">
                <a:latin typeface="+mj-lt"/>
                <a:ea typeface="宋体" panose="02010600030101010101" pitchFamily="2" charset="-122"/>
                <a:cs typeface="+mj-cs"/>
              </a:rPr>
              <a:t>6.4 Case Study</a:t>
            </a:r>
            <a:endParaRPr lang="zh-CN" altLang="en-US" sz="3200" kern="1200" baseline="0" dirty="0">
              <a:latin typeface="+mj-lt"/>
              <a:ea typeface="+mj-ea"/>
              <a:cs typeface="+mj-cs"/>
            </a:endParaRPr>
          </a:p>
        </p:txBody>
      </p:sp>
      <p:sp>
        <p:nvSpPr>
          <p:cNvPr id="3074" name="副标题 3074"/>
          <p:cNvSpPr>
            <a:spLocks noGrp="1"/>
          </p:cNvSpPr>
          <p:nvPr>
            <p:ph type="subTitle" idx="1"/>
          </p:nvPr>
        </p:nvSpPr>
        <p:spPr>
          <a:xfrm>
            <a:off x="1371600" y="3743325"/>
            <a:ext cx="6400800" cy="1752600"/>
          </a:xfrm>
        </p:spPr>
        <p:txBody>
          <a:bodyPr anchor="t"/>
          <a:lstStyle/>
          <a:p>
            <a:pPr defTabSz="914400"/>
            <a:r>
              <a:rPr lang="zh-CN" altLang="en-US" sz="3200" kern="1200" baseline="0" dirty="0">
                <a:latin typeface="+mn-lt"/>
                <a:ea typeface="宋体" panose="02010600030101010101" pitchFamily="2" charset="-122"/>
                <a:cs typeface="+mn-cs"/>
              </a:rPr>
              <a:t>6.4.2  篮球联赛信息管理</a:t>
            </a:r>
            <a:endParaRPr lang="zh-CN" altLang="en-US" sz="3200" kern="1200" baseline="0" dirty="0">
              <a:latin typeface="+mn-lt"/>
              <a:ea typeface="+mn-ea"/>
              <a:cs typeface="+mn-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日期占位符 3"/>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098" name="页脚占位符 4"/>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4099" name="灯片编号占位符 5"/>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117</a:t>
            </a:fld>
            <a:endParaRPr lang="zh-CN" altLang="en-US" sz="1200" b="1" i="1" dirty="0">
              <a:latin typeface="Times New Roman" panose="02020603050405020304" pitchFamily="2" charset="0"/>
              <a:ea typeface="宋体" panose="02010600030101010101" pitchFamily="2" charset="-122"/>
            </a:endParaRPr>
          </a:p>
        </p:txBody>
      </p:sp>
      <p:sp>
        <p:nvSpPr>
          <p:cNvPr id="4100" name="Rectangle 3"/>
          <p:cNvSpPr>
            <a:spLocks noGrp="1"/>
          </p:cNvSpPr>
          <p:nvPr>
            <p:ph type="body"/>
          </p:nvPr>
        </p:nvSpPr>
        <p:spPr>
          <a:xfrm>
            <a:off x="241300" y="193675"/>
            <a:ext cx="8686800" cy="5902325"/>
          </a:xfrm>
        </p:spPr>
        <p:txBody>
          <a:bodyPr wrap="square" anchor="t"/>
          <a:lstStyle/>
          <a:p>
            <a:pPr eaLnBrk="1" hangingPunct="1"/>
            <a:r>
              <a:rPr lang="zh-CN" altLang="en-US" sz="3000" dirty="0">
                <a:solidFill>
                  <a:schemeClr val="accent2"/>
                </a:solidFill>
                <a:latin typeface="宋体" panose="02010600030101010101" pitchFamily="2" charset="-122"/>
                <a:ea typeface="宋体" panose="02010600030101010101" pitchFamily="2" charset="-122"/>
              </a:rPr>
              <a:t>假设需要设计一个用于</a:t>
            </a:r>
            <a:r>
              <a:rPr lang="en-US" altLang="x-none" sz="3000" dirty="0">
                <a:solidFill>
                  <a:schemeClr val="accent2"/>
                </a:solidFill>
                <a:latin typeface="Times New Roman" panose="02020603050405020304" pitchFamily="2" charset="0"/>
                <a:ea typeface="宋体" panose="02010600030101010101" pitchFamily="2" charset="-122"/>
              </a:rPr>
              <a:t>NBA</a:t>
            </a:r>
            <a:r>
              <a:rPr lang="zh-CN" altLang="en-US" sz="3000" dirty="0">
                <a:solidFill>
                  <a:schemeClr val="accent2"/>
                </a:solidFill>
                <a:latin typeface="宋体" panose="02010600030101010101" pitchFamily="2" charset="-122"/>
                <a:ea typeface="宋体" panose="02010600030101010101" pitchFamily="2" charset="-122"/>
              </a:rPr>
              <a:t>篮球比赛的数据库系统，需要记录的信息有：</a:t>
            </a:r>
          </a:p>
          <a:p>
            <a:pPr lvl="2" eaLnBrk="1" hangingPunct="1"/>
            <a:r>
              <a:rPr lang="zh-CN" altLang="en-US" sz="3000" dirty="0">
                <a:latin typeface="宋体" panose="02010600030101010101" pitchFamily="2" charset="-122"/>
                <a:ea typeface="宋体" panose="02010600030101010101" pitchFamily="2" charset="-122"/>
              </a:rPr>
              <a:t>每个球员的球衣号码、姓名、身高、体重和位置</a:t>
            </a:r>
          </a:p>
          <a:p>
            <a:pPr lvl="2" eaLnBrk="1" hangingPunct="1"/>
            <a:r>
              <a:rPr lang="zh-CN" altLang="en-US" sz="3000" dirty="0">
                <a:latin typeface="宋体" panose="02010600030101010101" pitchFamily="2" charset="-122"/>
                <a:ea typeface="宋体" panose="02010600030101010101" pitchFamily="2" charset="-122"/>
              </a:rPr>
              <a:t>每个球队的名称和主场使用的体育馆的名称</a:t>
            </a:r>
          </a:p>
          <a:p>
            <a:pPr lvl="2" eaLnBrk="1" hangingPunct="1"/>
            <a:r>
              <a:rPr lang="zh-CN" altLang="en-US" sz="3000" dirty="0">
                <a:latin typeface="宋体" panose="02010600030101010101" pitchFamily="2" charset="-122"/>
                <a:ea typeface="宋体" panose="02010600030101010101" pitchFamily="2" charset="-122"/>
              </a:rPr>
              <a:t>每场比赛的比赛日期和比分</a:t>
            </a:r>
          </a:p>
          <a:p>
            <a:pPr lvl="1" eaLnBrk="1" hangingPunct="1"/>
            <a:r>
              <a:rPr lang="zh-CN" altLang="en-US" sz="3000" dirty="0">
                <a:latin typeface="宋体" panose="02010600030101010101" pitchFamily="2" charset="-122"/>
                <a:ea typeface="宋体" panose="02010600030101010101" pitchFamily="2" charset="-122"/>
              </a:rPr>
              <a:t>其中：</a:t>
            </a:r>
          </a:p>
          <a:p>
            <a:pPr lvl="2" eaLnBrk="1" hangingPunct="1"/>
            <a:r>
              <a:rPr lang="zh-CN" altLang="en-US" sz="3000" dirty="0">
                <a:latin typeface="宋体" panose="02010600030101010101" pitchFamily="2" charset="-122"/>
                <a:ea typeface="宋体" panose="02010600030101010101" pitchFamily="2" charset="-122"/>
              </a:rPr>
              <a:t>每个球员只能效力于一个球队</a:t>
            </a:r>
          </a:p>
          <a:p>
            <a:pPr lvl="2" eaLnBrk="1" hangingPunct="1"/>
            <a:r>
              <a:rPr lang="zh-CN" altLang="en-US" sz="3000" dirty="0">
                <a:latin typeface="宋体" panose="02010600030101010101" pitchFamily="2" charset="-122"/>
                <a:ea typeface="宋体" panose="02010600030101010101" pitchFamily="2" charset="-122"/>
              </a:rPr>
              <a:t>比赛采用主客场多循环方式</a:t>
            </a:r>
            <a:endParaRPr lang="en-US" altLang="x-none" sz="3000" dirty="0">
              <a:latin typeface="宋体" panose="02010600030101010101" pitchFamily="2" charset="-122"/>
              <a:ea typeface="宋体" panose="02010600030101010101" pitchFamily="2" charset="-122"/>
            </a:endParaRPr>
          </a:p>
          <a:p>
            <a:pPr lvl="1" eaLnBrk="1" hangingPunct="1"/>
            <a:r>
              <a:rPr lang="zh-CN" altLang="en-US" sz="3000" dirty="0">
                <a:latin typeface="宋体" panose="02010600030101010101" pitchFamily="2" charset="-122"/>
                <a:ea typeface="宋体" panose="02010600030101010101" pitchFamily="2" charset="-122"/>
              </a:rPr>
              <a:t>请用</a:t>
            </a:r>
            <a:r>
              <a:rPr lang="en-US" altLang="x-none" sz="3000" dirty="0">
                <a:latin typeface="宋体" panose="02010600030101010101" pitchFamily="2" charset="-122"/>
                <a:ea typeface="宋体" panose="02010600030101010101" pitchFamily="2" charset="-122"/>
              </a:rPr>
              <a:t>E-R</a:t>
            </a:r>
            <a:r>
              <a:rPr lang="zh-CN" altLang="en-US" sz="3000" dirty="0">
                <a:latin typeface="宋体" panose="02010600030101010101" pitchFamily="2" charset="-122"/>
                <a:ea typeface="宋体" panose="02010600030101010101" pitchFamily="2" charset="-122"/>
              </a:rPr>
              <a:t>模型表示该数据库系统的概念模型，并将其转换成等价的关系模式。</a:t>
            </a:r>
          </a:p>
        </p:txBody>
      </p:sp>
      <p:sp>
        <p:nvSpPr>
          <p:cNvPr id="4101" name="日期占位符 1"/>
          <p:cNvSpPr>
            <a:spLocks noGrp="1"/>
          </p:cNvSpPr>
          <p:nvPr>
            <p:ph type="dt" sz="half"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lgn="l"/>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日期占位符 1"/>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5122" name="页脚占位符 2"/>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5123" name="灯片编号占位符 3"/>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118</a:t>
            </a:fld>
            <a:endParaRPr lang="zh-CN" altLang="en-US" sz="1200" b="1" i="1" dirty="0">
              <a:latin typeface="Times New Roman" panose="02020603050405020304" pitchFamily="2" charset="0"/>
              <a:ea typeface="宋体" panose="02010600030101010101" pitchFamily="2" charset="-122"/>
            </a:endParaRPr>
          </a:p>
        </p:txBody>
      </p:sp>
      <p:graphicFrame>
        <p:nvGraphicFramePr>
          <p:cNvPr id="5125" name="Object 2"/>
          <p:cNvGraphicFramePr>
            <a:graphicFrameLocks noChangeAspect="1"/>
          </p:cNvGraphicFramePr>
          <p:nvPr/>
        </p:nvGraphicFramePr>
        <p:xfrm>
          <a:off x="0" y="2438400"/>
          <a:ext cx="4572000" cy="3157538"/>
        </p:xfrm>
        <a:graphic>
          <a:graphicData uri="http://schemas.openxmlformats.org/presentationml/2006/ole">
            <mc:AlternateContent xmlns:mc="http://schemas.openxmlformats.org/markup-compatibility/2006">
              <mc:Choice xmlns:v="urn:schemas-microsoft-com:vml" Requires="v">
                <p:oleObj spid="_x0000_s28682" r:id="rId3" imgW="1597025" imgH="1481455" progId="Word.Picture.8">
                  <p:embed/>
                </p:oleObj>
              </mc:Choice>
              <mc:Fallback>
                <p:oleObj r:id="rId3" imgW="1597025" imgH="1481455" progId="Word.Picture.8">
                  <p:embed/>
                  <p:pic>
                    <p:nvPicPr>
                      <p:cNvPr id="0" name="图片 3079"/>
                      <p:cNvPicPr/>
                      <p:nvPr/>
                    </p:nvPicPr>
                    <p:blipFill>
                      <a:blip r:embed="rId4"/>
                      <a:stretch>
                        <a:fillRect/>
                      </a:stretch>
                    </p:blipFill>
                    <p:spPr>
                      <a:xfrm>
                        <a:off x="0" y="2438400"/>
                        <a:ext cx="4572000" cy="3157538"/>
                      </a:xfrm>
                      <a:prstGeom prst="rect">
                        <a:avLst/>
                      </a:prstGeom>
                      <a:noFill/>
                      <a:ln w="38100">
                        <a:noFill/>
                        <a:miter/>
                      </a:ln>
                    </p:spPr>
                  </p:pic>
                </p:oleObj>
              </mc:Fallback>
            </mc:AlternateContent>
          </a:graphicData>
        </a:graphic>
      </p:graphicFrame>
      <p:graphicFrame>
        <p:nvGraphicFramePr>
          <p:cNvPr id="5126" name="Object 3"/>
          <p:cNvGraphicFramePr>
            <a:graphicFrameLocks noChangeAspect="1"/>
          </p:cNvGraphicFramePr>
          <p:nvPr/>
        </p:nvGraphicFramePr>
        <p:xfrm>
          <a:off x="4876800" y="990600"/>
          <a:ext cx="4419600" cy="1981200"/>
        </p:xfrm>
        <a:graphic>
          <a:graphicData uri="http://schemas.openxmlformats.org/presentationml/2006/ole">
            <mc:AlternateContent xmlns:mc="http://schemas.openxmlformats.org/markup-compatibility/2006">
              <mc:Choice xmlns:v="urn:schemas-microsoft-com:vml" Requires="v">
                <p:oleObj spid="_x0000_s28683" r:id="rId5" imgW="1939925" imgH="887095" progId="Word.Picture.8">
                  <p:embed/>
                </p:oleObj>
              </mc:Choice>
              <mc:Fallback>
                <p:oleObj r:id="rId5" imgW="1939925" imgH="887095" progId="Word.Picture.8">
                  <p:embed/>
                  <p:pic>
                    <p:nvPicPr>
                      <p:cNvPr id="0" name="图片 3078"/>
                      <p:cNvPicPr/>
                      <p:nvPr/>
                    </p:nvPicPr>
                    <p:blipFill>
                      <a:blip r:embed="rId6"/>
                      <a:stretch>
                        <a:fillRect/>
                      </a:stretch>
                    </p:blipFill>
                    <p:spPr>
                      <a:xfrm>
                        <a:off x="4876800" y="990600"/>
                        <a:ext cx="4419600" cy="1981200"/>
                      </a:xfrm>
                      <a:prstGeom prst="rect">
                        <a:avLst/>
                      </a:prstGeom>
                      <a:noFill/>
                      <a:ln w="38100">
                        <a:noFill/>
                        <a:miter/>
                      </a:ln>
                    </p:spPr>
                  </p:pic>
                </p:oleObj>
              </mc:Fallback>
            </mc:AlternateContent>
          </a:graphicData>
        </a:graphic>
      </p:graphicFrame>
      <p:grpSp>
        <p:nvGrpSpPr>
          <p:cNvPr id="5127" name="组合 5126"/>
          <p:cNvGrpSpPr/>
          <p:nvPr/>
        </p:nvGrpSpPr>
        <p:grpSpPr>
          <a:xfrm>
            <a:off x="5105400" y="2743200"/>
            <a:ext cx="3733800" cy="3657600"/>
            <a:chOff x="0" y="0"/>
            <a:chExt cx="2352" cy="2304"/>
          </a:xfrm>
        </p:grpSpPr>
        <p:graphicFrame>
          <p:nvGraphicFramePr>
            <p:cNvPr id="2" name="Object 4"/>
            <p:cNvGraphicFramePr>
              <a:graphicFrameLocks noChangeAspect="1"/>
            </p:cNvGraphicFramePr>
            <p:nvPr/>
          </p:nvGraphicFramePr>
          <p:xfrm>
            <a:off x="0" y="968"/>
            <a:ext cx="2352" cy="1336"/>
          </p:xfrm>
          <a:graphic>
            <a:graphicData uri="http://schemas.openxmlformats.org/presentationml/2006/ole">
              <mc:AlternateContent xmlns:mc="http://schemas.openxmlformats.org/markup-compatibility/2006">
                <mc:Choice xmlns:v="urn:schemas-microsoft-com:vml" Requires="v">
                  <p:oleObj spid="_x0000_s28684" r:id="rId7" imgW="1368425" imgH="887095" progId="Word.Picture.8">
                    <p:embed/>
                  </p:oleObj>
                </mc:Choice>
                <mc:Fallback>
                  <p:oleObj r:id="rId7" imgW="1368425" imgH="887095" progId="Word.Picture.8">
                    <p:embed/>
                    <p:pic>
                      <p:nvPicPr>
                        <p:cNvPr id="0" name="图片 3080"/>
                        <p:cNvPicPr/>
                        <p:nvPr/>
                      </p:nvPicPr>
                      <p:blipFill>
                        <a:blip r:embed="rId8"/>
                        <a:stretch>
                          <a:fillRect/>
                        </a:stretch>
                      </p:blipFill>
                      <p:spPr>
                        <a:xfrm>
                          <a:off x="0" y="968"/>
                          <a:ext cx="2352" cy="1336"/>
                        </a:xfrm>
                        <a:prstGeom prst="rect">
                          <a:avLst/>
                        </a:prstGeom>
                        <a:noFill/>
                        <a:ln w="38100">
                          <a:noFill/>
                          <a:miter/>
                        </a:ln>
                      </p:spPr>
                    </p:pic>
                  </p:oleObj>
                </mc:Fallback>
              </mc:AlternateContent>
            </a:graphicData>
          </a:graphic>
        </p:graphicFrame>
        <p:sp>
          <p:nvSpPr>
            <p:cNvPr id="5128" name="Line 5"/>
            <p:cNvSpPr/>
            <p:nvPr/>
          </p:nvSpPr>
          <p:spPr>
            <a:xfrm>
              <a:off x="816" y="0"/>
              <a:ext cx="0" cy="1104"/>
            </a:xfrm>
            <a:prstGeom prst="line">
              <a:avLst/>
            </a:prstGeom>
            <a:ln w="31750" cap="flat" cmpd="sng">
              <a:solidFill>
                <a:schemeClr val="tx1"/>
              </a:solidFill>
              <a:prstDash val="solid"/>
              <a:round/>
              <a:headEnd type="none" w="med" len="med"/>
              <a:tailEnd type="none" w="med" len="med"/>
            </a:ln>
          </p:spPr>
        </p:sp>
        <p:sp>
          <p:nvSpPr>
            <p:cNvPr id="5129" name="Line 6"/>
            <p:cNvSpPr/>
            <p:nvPr/>
          </p:nvSpPr>
          <p:spPr>
            <a:xfrm>
              <a:off x="1392" y="0"/>
              <a:ext cx="0" cy="1104"/>
            </a:xfrm>
            <a:prstGeom prst="line">
              <a:avLst/>
            </a:prstGeom>
            <a:ln w="31750" cap="flat" cmpd="sng">
              <a:solidFill>
                <a:schemeClr val="tx1"/>
              </a:solidFill>
              <a:prstDash val="solid"/>
              <a:round/>
              <a:headEnd type="none" w="med" len="med"/>
              <a:tailEnd type="none" w="med" len="med"/>
            </a:ln>
          </p:spPr>
        </p:sp>
      </p:grpSp>
      <p:grpSp>
        <p:nvGrpSpPr>
          <p:cNvPr id="5131" name="组合 5130"/>
          <p:cNvGrpSpPr/>
          <p:nvPr/>
        </p:nvGrpSpPr>
        <p:grpSpPr>
          <a:xfrm>
            <a:off x="5638800" y="3216275"/>
            <a:ext cx="2438400" cy="365125"/>
            <a:chOff x="0" y="0"/>
            <a:chExt cx="1536" cy="230"/>
          </a:xfrm>
        </p:grpSpPr>
        <p:sp>
          <p:nvSpPr>
            <p:cNvPr id="3" name="Text Box 7"/>
            <p:cNvSpPr txBox="1"/>
            <p:nvPr/>
          </p:nvSpPr>
          <p:spPr>
            <a:xfrm>
              <a:off x="0" y="0"/>
              <a:ext cx="480" cy="230"/>
            </a:xfrm>
            <a:prstGeom prst="rect">
              <a:avLst/>
            </a:prstGeom>
            <a:noFill/>
            <a:ln w="9525">
              <a:noFill/>
            </a:ln>
          </p:spPr>
          <p:txBody>
            <a:bodyPr lIns="0" tIns="0" rIns="0" bIns="0" anchor="ctr">
              <a:spAutoFit/>
            </a:bodyPr>
            <a:lstStyle/>
            <a:p>
              <a:pPr algn="ctr">
                <a:spcBef>
                  <a:spcPct val="50000"/>
                </a:spcBef>
              </a:pPr>
              <a:r>
                <a:rPr lang="zh-CN" altLang="en-US" dirty="0">
                  <a:latin typeface="Times New Roman" panose="02020603050405020304" pitchFamily="2" charset="0"/>
                  <a:ea typeface="宋体" panose="02010600030101010101" pitchFamily="2" charset="-122"/>
                </a:rPr>
                <a:t>主队</a:t>
              </a:r>
            </a:p>
          </p:txBody>
        </p:sp>
        <p:sp>
          <p:nvSpPr>
            <p:cNvPr id="5132" name="Text Box 8"/>
            <p:cNvSpPr txBox="1"/>
            <p:nvPr/>
          </p:nvSpPr>
          <p:spPr>
            <a:xfrm>
              <a:off x="1056" y="0"/>
              <a:ext cx="480" cy="230"/>
            </a:xfrm>
            <a:prstGeom prst="rect">
              <a:avLst/>
            </a:prstGeom>
            <a:noFill/>
            <a:ln w="9525">
              <a:noFill/>
            </a:ln>
          </p:spPr>
          <p:txBody>
            <a:bodyPr lIns="0" tIns="0" rIns="0" bIns="0" anchor="ctr">
              <a:spAutoFit/>
            </a:bodyPr>
            <a:lstStyle/>
            <a:p>
              <a:pPr algn="ctr">
                <a:spcBef>
                  <a:spcPct val="50000"/>
                </a:spcBef>
              </a:pPr>
              <a:r>
                <a:rPr lang="zh-CN" altLang="en-US" dirty="0">
                  <a:latin typeface="Times New Roman" panose="02020603050405020304" pitchFamily="2" charset="0"/>
                  <a:ea typeface="宋体" panose="02010600030101010101" pitchFamily="2" charset="-122"/>
                </a:rPr>
                <a:t>客队</a:t>
              </a:r>
            </a:p>
          </p:txBody>
        </p:sp>
      </p:grpSp>
      <p:grpSp>
        <p:nvGrpSpPr>
          <p:cNvPr id="5134" name="组合 5133"/>
          <p:cNvGrpSpPr/>
          <p:nvPr/>
        </p:nvGrpSpPr>
        <p:grpSpPr>
          <a:xfrm>
            <a:off x="5638800" y="3673475"/>
            <a:ext cx="2438400" cy="365125"/>
            <a:chOff x="0" y="0"/>
            <a:chExt cx="1536" cy="230"/>
          </a:xfrm>
        </p:grpSpPr>
        <p:sp>
          <p:nvSpPr>
            <p:cNvPr id="4" name="Text Box 9"/>
            <p:cNvSpPr txBox="1"/>
            <p:nvPr/>
          </p:nvSpPr>
          <p:spPr>
            <a:xfrm>
              <a:off x="0" y="0"/>
              <a:ext cx="432" cy="230"/>
            </a:xfrm>
            <a:prstGeom prst="rect">
              <a:avLst/>
            </a:prstGeom>
            <a:noFill/>
            <a:ln w="9525">
              <a:noFill/>
            </a:ln>
          </p:spPr>
          <p:txBody>
            <a:bodyPr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N)</a:t>
              </a:r>
            </a:p>
          </p:txBody>
        </p:sp>
        <p:sp>
          <p:nvSpPr>
            <p:cNvPr id="5135" name="Text Box 10"/>
            <p:cNvSpPr txBox="1"/>
            <p:nvPr/>
          </p:nvSpPr>
          <p:spPr>
            <a:xfrm>
              <a:off x="1104" y="0"/>
              <a:ext cx="432" cy="230"/>
            </a:xfrm>
            <a:prstGeom prst="rect">
              <a:avLst/>
            </a:prstGeom>
            <a:noFill/>
            <a:ln w="9525">
              <a:noFill/>
            </a:ln>
          </p:spPr>
          <p:txBody>
            <a:bodyPr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N)</a:t>
              </a:r>
            </a:p>
          </p:txBody>
        </p:sp>
      </p:grpSp>
      <p:grpSp>
        <p:nvGrpSpPr>
          <p:cNvPr id="5137" name="组合 5136"/>
          <p:cNvGrpSpPr/>
          <p:nvPr/>
        </p:nvGrpSpPr>
        <p:grpSpPr>
          <a:xfrm>
            <a:off x="4267200" y="152400"/>
            <a:ext cx="2590800" cy="3581400"/>
            <a:chOff x="0" y="0"/>
            <a:chExt cx="1632" cy="2256"/>
          </a:xfrm>
        </p:grpSpPr>
        <p:sp>
          <p:nvSpPr>
            <p:cNvPr id="5" name="AutoShape 14"/>
            <p:cNvSpPr/>
            <p:nvPr/>
          </p:nvSpPr>
          <p:spPr>
            <a:xfrm>
              <a:off x="298" y="0"/>
              <a:ext cx="902" cy="480"/>
            </a:xfrm>
            <a:prstGeom prst="diamond">
              <a:avLst/>
            </a:prstGeom>
            <a:noFill/>
            <a:ln w="31750"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b="1" dirty="0">
                  <a:latin typeface="Times New Roman" panose="02020603050405020304" pitchFamily="2" charset="0"/>
                  <a:ea typeface="宋体" panose="02010600030101010101" pitchFamily="2" charset="-122"/>
                </a:rPr>
                <a:t>签约</a:t>
              </a:r>
            </a:p>
          </p:txBody>
        </p:sp>
        <p:sp>
          <p:nvSpPr>
            <p:cNvPr id="5138" name="Line 15"/>
            <p:cNvSpPr/>
            <p:nvPr/>
          </p:nvSpPr>
          <p:spPr>
            <a:xfrm flipH="1">
              <a:off x="0" y="240"/>
              <a:ext cx="288" cy="2016"/>
            </a:xfrm>
            <a:prstGeom prst="line">
              <a:avLst/>
            </a:prstGeom>
            <a:ln w="31750" cap="flat" cmpd="sng">
              <a:solidFill>
                <a:schemeClr val="tx1"/>
              </a:solidFill>
              <a:prstDash val="solid"/>
              <a:round/>
              <a:headEnd type="none" w="med" len="med"/>
              <a:tailEnd type="none" w="med" len="med"/>
            </a:ln>
          </p:spPr>
        </p:sp>
        <p:sp>
          <p:nvSpPr>
            <p:cNvPr id="5139" name="Line 16"/>
            <p:cNvSpPr/>
            <p:nvPr/>
          </p:nvSpPr>
          <p:spPr>
            <a:xfrm>
              <a:off x="1200" y="240"/>
              <a:ext cx="432" cy="1104"/>
            </a:xfrm>
            <a:prstGeom prst="line">
              <a:avLst/>
            </a:prstGeom>
            <a:ln w="31750" cap="flat" cmpd="sng">
              <a:solidFill>
                <a:schemeClr val="tx1"/>
              </a:solidFill>
              <a:prstDash val="solid"/>
              <a:round/>
              <a:headEnd type="none" w="med" len="med"/>
              <a:tailEnd type="none" w="med" len="med"/>
            </a:ln>
          </p:spPr>
        </p:sp>
      </p:grpSp>
      <p:grpSp>
        <p:nvGrpSpPr>
          <p:cNvPr id="5141" name="组合 5140"/>
          <p:cNvGrpSpPr/>
          <p:nvPr/>
        </p:nvGrpSpPr>
        <p:grpSpPr>
          <a:xfrm>
            <a:off x="3962400" y="457200"/>
            <a:ext cx="3124200" cy="365125"/>
            <a:chOff x="0" y="0"/>
            <a:chExt cx="1968" cy="230"/>
          </a:xfrm>
        </p:grpSpPr>
        <p:sp>
          <p:nvSpPr>
            <p:cNvPr id="6" name="Text Box 18"/>
            <p:cNvSpPr txBox="1"/>
            <p:nvPr/>
          </p:nvSpPr>
          <p:spPr>
            <a:xfrm>
              <a:off x="0" y="0"/>
              <a:ext cx="432" cy="230"/>
            </a:xfrm>
            <a:prstGeom prst="rect">
              <a:avLst/>
            </a:prstGeom>
            <a:noFill/>
            <a:ln w="9525">
              <a:noFill/>
            </a:ln>
          </p:spPr>
          <p:txBody>
            <a:bodyPr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1)</a:t>
              </a:r>
            </a:p>
          </p:txBody>
        </p:sp>
        <p:sp>
          <p:nvSpPr>
            <p:cNvPr id="5142" name="Text Box 19"/>
            <p:cNvSpPr txBox="1"/>
            <p:nvPr/>
          </p:nvSpPr>
          <p:spPr>
            <a:xfrm>
              <a:off x="1536" y="0"/>
              <a:ext cx="432" cy="230"/>
            </a:xfrm>
            <a:prstGeom prst="rect">
              <a:avLst/>
            </a:prstGeom>
            <a:noFill/>
            <a:ln w="9525">
              <a:noFill/>
            </a:ln>
          </p:spPr>
          <p:txBody>
            <a:bodyPr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N)</a:t>
              </a:r>
            </a:p>
          </p:txBody>
        </p:sp>
      </p:grpSp>
      <p:sp>
        <p:nvSpPr>
          <p:cNvPr id="5143" name="日期占位符 1"/>
          <p:cNvSpPr>
            <a:spLocks noGrp="1"/>
          </p:cNvSpPr>
          <p:nvPr>
            <p:ph type="dt" sz="half"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lgn="l"/>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blinds(horizontal)">
                                      <p:cBhvr>
                                        <p:cTn id="7" dur="500"/>
                                        <p:tgtEl>
                                          <p:spTgt spid="51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blinds(horizontal)">
                                      <p:cBhvr>
                                        <p:cTn id="12" dur="500"/>
                                        <p:tgtEl>
                                          <p:spTgt spid="51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7"/>
                                        </p:tgtEl>
                                        <p:attrNameLst>
                                          <p:attrName>style.visibility</p:attrName>
                                        </p:attrNameLst>
                                      </p:cBhvr>
                                      <p:to>
                                        <p:strVal val="visible"/>
                                      </p:to>
                                    </p:set>
                                    <p:animEffect transition="in" filter="blinds(horizontal)">
                                      <p:cBhvr>
                                        <p:cTn id="17" dur="500"/>
                                        <p:tgtEl>
                                          <p:spTgt spid="51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31"/>
                                        </p:tgtEl>
                                        <p:attrNameLst>
                                          <p:attrName>style.visibility</p:attrName>
                                        </p:attrNameLst>
                                      </p:cBhvr>
                                      <p:to>
                                        <p:strVal val="visible"/>
                                      </p:to>
                                    </p:set>
                                    <p:animEffect transition="in" filter="blinds(horizontal)">
                                      <p:cBhvr>
                                        <p:cTn id="22" dur="500"/>
                                        <p:tgtEl>
                                          <p:spTgt spid="51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34"/>
                                        </p:tgtEl>
                                        <p:attrNameLst>
                                          <p:attrName>style.visibility</p:attrName>
                                        </p:attrNameLst>
                                      </p:cBhvr>
                                      <p:to>
                                        <p:strVal val="visible"/>
                                      </p:to>
                                    </p:set>
                                    <p:animEffect transition="in" filter="blinds(horizontal)">
                                      <p:cBhvr>
                                        <p:cTn id="27" dur="500"/>
                                        <p:tgtEl>
                                          <p:spTgt spid="51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37"/>
                                        </p:tgtEl>
                                        <p:attrNameLst>
                                          <p:attrName>style.visibility</p:attrName>
                                        </p:attrNameLst>
                                      </p:cBhvr>
                                      <p:to>
                                        <p:strVal val="visible"/>
                                      </p:to>
                                    </p:set>
                                    <p:animEffect transition="in" filter="blinds(horizontal)">
                                      <p:cBhvr>
                                        <p:cTn id="32" dur="500"/>
                                        <p:tgtEl>
                                          <p:spTgt spid="513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41"/>
                                        </p:tgtEl>
                                        <p:attrNameLst>
                                          <p:attrName>style.visibility</p:attrName>
                                        </p:attrNameLst>
                                      </p:cBhvr>
                                      <p:to>
                                        <p:strVal val="visible"/>
                                      </p:to>
                                    </p:set>
                                    <p:animEffect transition="in" filter="blinds(horizontal)">
                                      <p:cBhvr>
                                        <p:cTn id="37" dur="500"/>
                                        <p:tgtEl>
                                          <p:spTgt spid="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日期占位符 1"/>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6146" name="页脚占位符 2"/>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6147" name="灯片编号占位符 3"/>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119</a:t>
            </a:fld>
            <a:endParaRPr lang="zh-CN" altLang="en-US" sz="1200" b="1" i="1" dirty="0">
              <a:latin typeface="Times New Roman" panose="02020603050405020304" pitchFamily="2" charset="0"/>
              <a:ea typeface="宋体" panose="02010600030101010101" pitchFamily="2" charset="-122"/>
            </a:endParaRPr>
          </a:p>
        </p:txBody>
      </p:sp>
      <p:graphicFrame>
        <p:nvGraphicFramePr>
          <p:cNvPr id="6148" name="Object 2"/>
          <p:cNvGraphicFramePr>
            <a:graphicFrameLocks noChangeAspect="1"/>
          </p:cNvGraphicFramePr>
          <p:nvPr/>
        </p:nvGraphicFramePr>
        <p:xfrm>
          <a:off x="0" y="214313"/>
          <a:ext cx="4572000" cy="3157537"/>
        </p:xfrm>
        <a:graphic>
          <a:graphicData uri="http://schemas.openxmlformats.org/presentationml/2006/ole">
            <mc:AlternateContent xmlns:mc="http://schemas.openxmlformats.org/markup-compatibility/2006">
              <mc:Choice xmlns:v="urn:schemas-microsoft-com:vml" Requires="v">
                <p:oleObj spid="_x0000_s29703" r:id="rId3" imgW="1597025" imgH="1481455" progId="Word.Picture.8">
                  <p:embed/>
                </p:oleObj>
              </mc:Choice>
              <mc:Fallback>
                <p:oleObj r:id="rId3" imgW="1597025" imgH="1481455" progId="Word.Picture.8">
                  <p:embed/>
                  <p:pic>
                    <p:nvPicPr>
                      <p:cNvPr id="0" name="图片 3083"/>
                      <p:cNvPicPr/>
                      <p:nvPr/>
                    </p:nvPicPr>
                    <p:blipFill>
                      <a:blip r:embed="rId4"/>
                      <a:stretch>
                        <a:fillRect/>
                      </a:stretch>
                    </p:blipFill>
                    <p:spPr>
                      <a:xfrm>
                        <a:off x="0" y="214313"/>
                        <a:ext cx="4572000" cy="3157537"/>
                      </a:xfrm>
                      <a:prstGeom prst="rect">
                        <a:avLst/>
                      </a:prstGeom>
                      <a:noFill/>
                      <a:ln w="38100">
                        <a:noFill/>
                        <a:miter/>
                      </a:ln>
                    </p:spPr>
                  </p:pic>
                </p:oleObj>
              </mc:Fallback>
            </mc:AlternateContent>
          </a:graphicData>
        </a:graphic>
      </p:graphicFrame>
      <p:graphicFrame>
        <p:nvGraphicFramePr>
          <p:cNvPr id="6149" name="Object 3"/>
          <p:cNvGraphicFramePr>
            <a:graphicFrameLocks noChangeAspect="1"/>
          </p:cNvGraphicFramePr>
          <p:nvPr/>
        </p:nvGraphicFramePr>
        <p:xfrm>
          <a:off x="4876800" y="703263"/>
          <a:ext cx="4419600" cy="1981200"/>
        </p:xfrm>
        <a:graphic>
          <a:graphicData uri="http://schemas.openxmlformats.org/presentationml/2006/ole">
            <mc:AlternateContent xmlns:mc="http://schemas.openxmlformats.org/markup-compatibility/2006">
              <mc:Choice xmlns:v="urn:schemas-microsoft-com:vml" Requires="v">
                <p:oleObj spid="_x0000_s29704" r:id="rId5" imgW="1939925" imgH="887095" progId="Word.Picture.8">
                  <p:embed/>
                </p:oleObj>
              </mc:Choice>
              <mc:Fallback>
                <p:oleObj r:id="rId5" imgW="1939925" imgH="887095" progId="Word.Picture.8">
                  <p:embed/>
                  <p:pic>
                    <p:nvPicPr>
                      <p:cNvPr id="0" name="图片 3082"/>
                      <p:cNvPicPr/>
                      <p:nvPr/>
                    </p:nvPicPr>
                    <p:blipFill>
                      <a:blip r:embed="rId6"/>
                      <a:stretch>
                        <a:fillRect/>
                      </a:stretch>
                    </p:blipFill>
                    <p:spPr>
                      <a:xfrm>
                        <a:off x="4876800" y="703263"/>
                        <a:ext cx="4419600" cy="1981200"/>
                      </a:xfrm>
                      <a:prstGeom prst="rect">
                        <a:avLst/>
                      </a:prstGeom>
                      <a:noFill/>
                      <a:ln w="38100">
                        <a:noFill/>
                        <a:miter/>
                      </a:ln>
                    </p:spPr>
                  </p:pic>
                </p:oleObj>
              </mc:Fallback>
            </mc:AlternateContent>
          </a:graphicData>
        </a:graphic>
      </p:graphicFrame>
      <p:sp>
        <p:nvSpPr>
          <p:cNvPr id="6151" name="文本框 6150"/>
          <p:cNvSpPr txBox="1"/>
          <p:nvPr/>
        </p:nvSpPr>
        <p:spPr>
          <a:xfrm>
            <a:off x="306388" y="3690938"/>
            <a:ext cx="8694737" cy="2149475"/>
          </a:xfrm>
          <a:prstGeom prst="rect">
            <a:avLst/>
          </a:prstGeom>
          <a:noFill/>
          <a:ln w="9525">
            <a:noFill/>
          </a:ln>
        </p:spPr>
        <p:txBody>
          <a:bodyPr wrap="square" anchor="t">
            <a:spAutoFit/>
          </a:bodyPr>
          <a:lstStyle/>
          <a:p>
            <a:pPr marL="1905" indent="455295">
              <a:lnSpc>
                <a:spcPct val="150000"/>
              </a:lnSpc>
              <a:buFont typeface="Wingdings" panose="05000000000000000000" pitchFamily="2" charset="2"/>
              <a:buChar char="n"/>
            </a:pPr>
            <a:r>
              <a:rPr lang="zh-CN" altLang="en-US" sz="3000" b="1" dirty="0">
                <a:latin typeface="Times New Roman" panose="02020603050405020304" pitchFamily="2" charset="0"/>
                <a:ea typeface="宋体" panose="02010600030101010101" pitchFamily="2" charset="-122"/>
              </a:rPr>
              <a:t>实体（Entity）向关系的转换（Rule 1）</a:t>
            </a:r>
          </a:p>
          <a:p>
            <a:pPr marL="1905" lvl="1" indent="455295" algn="l" eaLnBrk="1" latinLnBrk="0" hangingPunct="1">
              <a:lnSpc>
                <a:spcPct val="150000"/>
              </a:lnSpc>
            </a:pPr>
            <a:r>
              <a:rPr lang="zh-CN" altLang="en-US" sz="3000" b="1" dirty="0">
                <a:solidFill>
                  <a:srgbClr val="0000CC"/>
                </a:solidFill>
                <a:latin typeface="Times New Roman" panose="02020603050405020304" pitchFamily="2" charset="0"/>
                <a:ea typeface="宋体" panose="02010600030101010101" pitchFamily="2" charset="-122"/>
              </a:rPr>
              <a:t>球员（</a:t>
            </a:r>
            <a:r>
              <a:rPr lang="zh-CN" altLang="en-US" sz="3000" b="1" u="sng" dirty="0">
                <a:solidFill>
                  <a:srgbClr val="FF0000"/>
                </a:solidFill>
                <a:latin typeface="Times New Roman" panose="02020603050405020304" pitchFamily="2" charset="0"/>
                <a:ea typeface="宋体" panose="02010600030101010101" pitchFamily="2" charset="-122"/>
              </a:rPr>
              <a:t>姓名</a:t>
            </a:r>
            <a:r>
              <a:rPr lang="zh-CN" altLang="en-US" sz="3000" b="1" dirty="0">
                <a:solidFill>
                  <a:srgbClr val="0000CC"/>
                </a:solidFill>
                <a:latin typeface="Times New Roman" panose="02020603050405020304" pitchFamily="2" charset="0"/>
                <a:ea typeface="宋体" panose="02010600030101010101" pitchFamily="2" charset="-122"/>
              </a:rPr>
              <a:t>, 球衣号码, 身高, 体重, 位置）</a:t>
            </a:r>
          </a:p>
          <a:p>
            <a:pPr marL="1905" lvl="1" indent="455295" algn="l" eaLnBrk="1" latinLnBrk="0" hangingPunct="1">
              <a:lnSpc>
                <a:spcPct val="150000"/>
              </a:lnSpc>
            </a:pPr>
            <a:r>
              <a:rPr lang="zh-CN" altLang="en-US" sz="3000" b="1" dirty="0">
                <a:solidFill>
                  <a:srgbClr val="0000CC"/>
                </a:solidFill>
                <a:latin typeface="Times New Roman" panose="02020603050405020304" pitchFamily="2" charset="0"/>
                <a:ea typeface="宋体" panose="02010600030101010101" pitchFamily="2" charset="-122"/>
              </a:rPr>
              <a:t>球队（</a:t>
            </a:r>
            <a:r>
              <a:rPr lang="zh-CN" altLang="en-US" sz="3000" b="1" u="sng" dirty="0">
                <a:solidFill>
                  <a:srgbClr val="FF0000"/>
                </a:solidFill>
                <a:latin typeface="Times New Roman" panose="02020603050405020304" pitchFamily="2" charset="0"/>
                <a:ea typeface="宋体" panose="02010600030101010101" pitchFamily="2" charset="-122"/>
                <a:sym typeface="Arial" panose="020B0604020202020204" pitchFamily="34" charset="0"/>
              </a:rPr>
              <a:t>名称</a:t>
            </a:r>
            <a:r>
              <a:rPr lang="zh-CN" altLang="en-US" sz="3000" b="1" dirty="0">
                <a:solidFill>
                  <a:srgbClr val="0000CC"/>
                </a:solidFill>
                <a:latin typeface="Times New Roman" panose="02020603050405020304" pitchFamily="2" charset="0"/>
                <a:ea typeface="宋体" panose="02010600030101010101" pitchFamily="2" charset="-122"/>
              </a:rPr>
              <a:t>, 体育馆名称）</a:t>
            </a:r>
            <a:endParaRPr lang="zh-CN" altLang="en-US" sz="3000" b="1" dirty="0">
              <a:solidFill>
                <a:srgbClr val="0000CC"/>
              </a:solidFill>
              <a:latin typeface="Times New Roman" panose="02020603050405020304" pitchFamily="2" charset="0"/>
              <a:ea typeface="Times New Roman" panose="02020603050405020304" pitchFamily="2" charset="0"/>
            </a:endParaRPr>
          </a:p>
        </p:txBody>
      </p:sp>
      <p:sp>
        <p:nvSpPr>
          <p:cNvPr id="2" name="日期占位符 1"/>
          <p:cNvSpPr>
            <a:spLocks noGrp="1"/>
          </p:cNvSpPr>
          <p:nvPr>
            <p:ph type="dt" sz="half"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lgn="l"/>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1">
                                            <p:txEl>
                                              <p:pRg st="1" end="1"/>
                                            </p:txEl>
                                          </p:spTgt>
                                        </p:tgtEl>
                                        <p:attrNameLst>
                                          <p:attrName>style.visibility</p:attrName>
                                        </p:attrNameLst>
                                      </p:cBhvr>
                                      <p:to>
                                        <p:strVal val="visible"/>
                                      </p:to>
                                    </p:set>
                                    <p:animEffect transition="in" filter="blinds(horizontal)">
                                      <p:cBhvr>
                                        <p:cTn id="7" dur="500"/>
                                        <p:tgtEl>
                                          <p:spTgt spid="61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51">
                                            <p:txEl>
                                              <p:pRg st="2" end="2"/>
                                            </p:txEl>
                                          </p:spTgt>
                                        </p:tgtEl>
                                        <p:attrNameLst>
                                          <p:attrName>style.visibility</p:attrName>
                                        </p:attrNameLst>
                                      </p:cBhvr>
                                      <p:to>
                                        <p:strVal val="visible"/>
                                      </p:to>
                                    </p:set>
                                    <p:anim calcmode="lin" valueType="num">
                                      <p:cBhvr additive="base">
                                        <p:cTn id="12" dur="500" fill="hold"/>
                                        <p:tgtEl>
                                          <p:spTgt spid="615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4338"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1433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12</a:t>
            </a:fld>
            <a:endParaRPr lang="zh-CN" altLang="en-US" sz="1200" b="1" i="1" dirty="0">
              <a:latin typeface="Times New Roman" panose="02020603050405020304" pitchFamily="2" charset="0"/>
              <a:ea typeface="宋体" panose="02010600030101010101" pitchFamily="2" charset="-122"/>
            </a:endParaRPr>
          </a:p>
        </p:txBody>
      </p:sp>
      <p:graphicFrame>
        <p:nvGraphicFramePr>
          <p:cNvPr id="14340" name="Object 2"/>
          <p:cNvGraphicFramePr>
            <a:graphicFrameLocks noChangeAspect="1"/>
          </p:cNvGraphicFramePr>
          <p:nvPr/>
        </p:nvGraphicFramePr>
        <p:xfrm>
          <a:off x="0" y="1348740"/>
          <a:ext cx="9144000" cy="4648200"/>
        </p:xfrm>
        <a:graphic>
          <a:graphicData uri="http://schemas.openxmlformats.org/presentationml/2006/ole">
            <mc:AlternateContent xmlns:mc="http://schemas.openxmlformats.org/markup-compatibility/2006">
              <mc:Choice xmlns:v="urn:schemas-microsoft-com:vml" Requires="v">
                <p:oleObj spid="_x0000_s8196" r:id="rId3" imgW="3197225" imgH="1877060" progId="Word.Picture.8">
                  <p:embed/>
                </p:oleObj>
              </mc:Choice>
              <mc:Fallback>
                <p:oleObj r:id="rId3" imgW="3197225" imgH="1877060" progId="Word.Picture.8">
                  <p:embed/>
                  <p:pic>
                    <p:nvPicPr>
                      <p:cNvPr id="0" name="图片 3076"/>
                      <p:cNvPicPr/>
                      <p:nvPr/>
                    </p:nvPicPr>
                    <p:blipFill>
                      <a:blip r:embed="rId4"/>
                      <a:stretch>
                        <a:fillRect/>
                      </a:stretch>
                    </p:blipFill>
                    <p:spPr>
                      <a:xfrm>
                        <a:off x="0" y="1348740"/>
                        <a:ext cx="9144000" cy="4648200"/>
                      </a:xfrm>
                      <a:prstGeom prst="rect">
                        <a:avLst/>
                      </a:prstGeom>
                      <a:solidFill>
                        <a:schemeClr val="bg1"/>
                      </a:solidFill>
                      <a:ln w="38100">
                        <a:noFill/>
                        <a:miter/>
                      </a:ln>
                    </p:spPr>
                  </p:pic>
                </p:oleObj>
              </mc:Fallback>
            </mc:AlternateContent>
          </a:graphicData>
        </a:graphic>
      </p:graphicFrame>
      <p:sp>
        <p:nvSpPr>
          <p:cNvPr id="14342" name="Rectangle 4"/>
          <p:cNvSpPr>
            <a:spLocks noGrp="1"/>
          </p:cNvSpPr>
          <p:nvPr>
            <p:ph type="body"/>
          </p:nvPr>
        </p:nvSpPr>
        <p:spPr>
          <a:xfrm>
            <a:off x="457200" y="-22860"/>
            <a:ext cx="8229600" cy="5638800"/>
          </a:xfrm>
        </p:spPr>
        <p:txBody>
          <a:bodyPr wrap="square" anchor="t"/>
          <a:lstStyle/>
          <a:p>
            <a:pPr marL="457200" lvl="0" indent="-457200" eaLnBrk="1" hangingPunct="1">
              <a:lnSpc>
                <a:spcPct val="120000"/>
              </a:lnSpc>
              <a:buAutoNum type="arabicParenR" startAt="3"/>
            </a:pPr>
            <a:r>
              <a:rPr lang="en-US" altLang="x-none" dirty="0">
                <a:ea typeface="宋体" panose="02010600030101010101" pitchFamily="2" charset="-122"/>
              </a:rPr>
              <a:t>abnormity of delete（</a:t>
            </a:r>
            <a:r>
              <a:rPr lang="en-US" altLang="zh-CN" dirty="0">
                <a:ea typeface="宋体" panose="02010600030101010101" pitchFamily="2" charset="-122"/>
              </a:rPr>
              <a:t>cont.</a:t>
            </a:r>
            <a:r>
              <a:rPr lang="zh-CN" altLang="en-US" dirty="0">
                <a:ea typeface="宋体" panose="02010600030101010101" pitchFamily="2" charset="-122"/>
              </a:rPr>
              <a:t>）</a:t>
            </a:r>
          </a:p>
          <a:p>
            <a:pPr marL="914400" lvl="1" indent="-457200" eaLnBrk="1" hangingPunct="1">
              <a:lnSpc>
                <a:spcPct val="120000"/>
              </a:lnSpc>
            </a:pPr>
            <a:r>
              <a:rPr lang="en-US" altLang="x-none" dirty="0">
                <a:ea typeface="宋体" panose="02010600030101010101" pitchFamily="2" charset="-122"/>
              </a:rPr>
              <a:t>might lose some informations</a:t>
            </a:r>
          </a:p>
        </p:txBody>
      </p:sp>
      <p:sp>
        <p:nvSpPr>
          <p:cNvPr id="2" name="文本框 1"/>
          <p:cNvSpPr txBox="1"/>
          <p:nvPr/>
        </p:nvSpPr>
        <p:spPr>
          <a:xfrm>
            <a:off x="76200" y="5793105"/>
            <a:ext cx="8919845" cy="1044575"/>
          </a:xfrm>
          <a:prstGeom prst="rect">
            <a:avLst/>
          </a:prstGeom>
          <a:solidFill>
            <a:schemeClr val="bg1"/>
          </a:solidFill>
        </p:spPr>
        <p:txBody>
          <a:bodyPr wrap="square" tIns="107950" bIns="144145" rtlCol="0">
            <a:spAutoFit/>
          </a:bodyPr>
          <a:lstStyle/>
          <a:p>
            <a:r>
              <a:rPr lang="zh-CN" altLang="zh-CN" sz="2600" b="1">
                <a:solidFill>
                  <a:srgbClr val="0000CC"/>
                </a:solidFill>
                <a:ea typeface="宋体" panose="02010600030101010101" pitchFamily="2" charset="-122"/>
              </a:rPr>
              <a:t>删除该学生元组，结果会导致</a:t>
            </a:r>
            <a:r>
              <a:rPr lang="en-US" altLang="zh-CN" sz="2600" b="1">
                <a:solidFill>
                  <a:srgbClr val="0000CC"/>
                </a:solidFill>
                <a:ea typeface="宋体" panose="02010600030101010101" pitchFamily="2" charset="-122"/>
              </a:rPr>
              <a:t>C107</a:t>
            </a:r>
            <a:r>
              <a:rPr lang="zh-CN" altLang="zh-CN" sz="2600" b="1">
                <a:solidFill>
                  <a:srgbClr val="0000CC"/>
                </a:solidFill>
                <a:ea typeface="宋体" panose="02010600030101010101" pitchFamily="2" charset="-122"/>
              </a:rPr>
              <a:t>这门课程的信息也一起被删除！</a:t>
            </a:r>
          </a:p>
        </p:txBody>
      </p:sp>
      <p:sp>
        <p:nvSpPr>
          <p:cNvPr id="219" name=" 219"/>
          <p:cNvSpPr/>
          <p:nvPr/>
        </p:nvSpPr>
        <p:spPr>
          <a:xfrm>
            <a:off x="179705" y="5153025"/>
            <a:ext cx="8784590" cy="108000"/>
          </a:xfrm>
          <a:prstGeom prst="roundRect">
            <a:avLst>
              <a:gd name="adj" fmla="val 50000"/>
            </a:avLst>
          </a:prstGeom>
          <a:solidFill>
            <a:srgbClr val="9933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additive="base">
                                        <p:cTn id="6" dur="1" fill="hold">
                                          <p:stCondLst>
                                            <p:cond delay="0"/>
                                          </p:stCondLst>
                                        </p:cTn>
                                        <p:tgtEl>
                                          <p:spTgt spid="219"/>
                                        </p:tgtEl>
                                        <p:attrNameLst>
                                          <p:attrName>style.visibility</p:attrName>
                                        </p:attrNameLst>
                                      </p:cBhvr>
                                      <p:to>
                                        <p:strVal val="visible"/>
                                      </p:to>
                                    </p:set>
                                    <p:anim calcmode="lin" valueType="num">
                                      <p:cBhvr additive="base">
                                        <p:cTn id="7" dur="1000" fill="hold"/>
                                        <p:tgtEl>
                                          <p:spTgt spid="219"/>
                                        </p:tgtEl>
                                        <p:attrNameLst>
                                          <p:attrName>ppt_x</p:attrName>
                                        </p:attrNameLst>
                                      </p:cBhvr>
                                      <p:tavLst>
                                        <p:tav tm="0">
                                          <p:val>
                                            <p:strVal val="#ppt_x-#ppt_w/2"/>
                                          </p:val>
                                        </p:tav>
                                        <p:tav tm="100000">
                                          <p:val>
                                            <p:strVal val="#ppt_x"/>
                                          </p:val>
                                        </p:tav>
                                      </p:tavLst>
                                    </p:anim>
                                    <p:anim calcmode="lin" valueType="num">
                                      <p:cBhvr additive="base">
                                        <p:cTn id="8" dur="1000" fill="hold"/>
                                        <p:tgtEl>
                                          <p:spTgt spid="219"/>
                                        </p:tgtEl>
                                        <p:attrNameLst>
                                          <p:attrName>ppt_y</p:attrName>
                                        </p:attrNameLst>
                                      </p:cBhvr>
                                      <p:tavLst>
                                        <p:tav tm="0">
                                          <p:val>
                                            <p:strVal val="#ppt_y"/>
                                          </p:val>
                                        </p:tav>
                                        <p:tav tm="100000">
                                          <p:val>
                                            <p:strVal val="#ppt_y"/>
                                          </p:val>
                                        </p:tav>
                                      </p:tavLst>
                                    </p:anim>
                                    <p:anim calcmode="lin" valueType="num">
                                      <p:cBhvr additive="base">
                                        <p:cTn id="9" dur="1000" fill="hold"/>
                                        <p:tgtEl>
                                          <p:spTgt spid="219"/>
                                        </p:tgtEl>
                                        <p:attrNameLst>
                                          <p:attrName>ppt_w</p:attrName>
                                        </p:attrNameLst>
                                      </p:cBhvr>
                                      <p:tavLst>
                                        <p:tav tm="0">
                                          <p:val>
                                            <p:fltVal val="0"/>
                                          </p:val>
                                        </p:tav>
                                        <p:tav tm="100000">
                                          <p:val>
                                            <p:strVal val="#ppt_w"/>
                                          </p:val>
                                        </p:tav>
                                      </p:tavLst>
                                    </p:anim>
                                    <p:anim calcmode="lin" valueType="num">
                                      <p:cBhvr additive="base">
                                        <p:cTn id="10" dur="1000" fill="hold"/>
                                        <p:tgtEl>
                                          <p:spTgt spid="2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日期占位符 1"/>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7170" name="页脚占位符 2"/>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7171" name="灯片编号占位符 3"/>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120</a:t>
            </a:fld>
            <a:endParaRPr lang="zh-CN" altLang="en-US" sz="1200" b="1" i="1" dirty="0">
              <a:latin typeface="Times New Roman" panose="02020603050405020304" pitchFamily="2" charset="0"/>
              <a:ea typeface="宋体" panose="02010600030101010101" pitchFamily="2" charset="-122"/>
            </a:endParaRPr>
          </a:p>
        </p:txBody>
      </p:sp>
      <p:graphicFrame>
        <p:nvGraphicFramePr>
          <p:cNvPr id="7172" name="Object 2"/>
          <p:cNvGraphicFramePr>
            <a:graphicFrameLocks noChangeAspect="1"/>
          </p:cNvGraphicFramePr>
          <p:nvPr/>
        </p:nvGraphicFramePr>
        <p:xfrm>
          <a:off x="0" y="2438400"/>
          <a:ext cx="4572000" cy="3157538"/>
        </p:xfrm>
        <a:graphic>
          <a:graphicData uri="http://schemas.openxmlformats.org/presentationml/2006/ole">
            <mc:AlternateContent xmlns:mc="http://schemas.openxmlformats.org/markup-compatibility/2006">
              <mc:Choice xmlns:v="urn:schemas-microsoft-com:vml" Requires="v">
                <p:oleObj spid="_x0000_s30727" r:id="rId3" imgW="1597025" imgH="1481455" progId="Word.Picture.8">
                  <p:embed/>
                </p:oleObj>
              </mc:Choice>
              <mc:Fallback>
                <p:oleObj r:id="rId3" imgW="1597025" imgH="1481455" progId="Word.Picture.8">
                  <p:embed/>
                  <p:pic>
                    <p:nvPicPr>
                      <p:cNvPr id="0" name="图片 3081"/>
                      <p:cNvPicPr/>
                      <p:nvPr/>
                    </p:nvPicPr>
                    <p:blipFill>
                      <a:blip r:embed="rId4"/>
                      <a:stretch>
                        <a:fillRect/>
                      </a:stretch>
                    </p:blipFill>
                    <p:spPr>
                      <a:xfrm>
                        <a:off x="0" y="2438400"/>
                        <a:ext cx="4572000" cy="3157538"/>
                      </a:xfrm>
                      <a:prstGeom prst="rect">
                        <a:avLst/>
                      </a:prstGeom>
                      <a:noFill/>
                      <a:ln w="38100">
                        <a:noFill/>
                        <a:miter/>
                      </a:ln>
                    </p:spPr>
                  </p:pic>
                </p:oleObj>
              </mc:Fallback>
            </mc:AlternateContent>
          </a:graphicData>
        </a:graphic>
      </p:graphicFrame>
      <p:graphicFrame>
        <p:nvGraphicFramePr>
          <p:cNvPr id="7173" name="Object 3"/>
          <p:cNvGraphicFramePr>
            <a:graphicFrameLocks noChangeAspect="1"/>
          </p:cNvGraphicFramePr>
          <p:nvPr/>
        </p:nvGraphicFramePr>
        <p:xfrm>
          <a:off x="4876800" y="990600"/>
          <a:ext cx="4419600" cy="1981200"/>
        </p:xfrm>
        <a:graphic>
          <a:graphicData uri="http://schemas.openxmlformats.org/presentationml/2006/ole">
            <mc:AlternateContent xmlns:mc="http://schemas.openxmlformats.org/markup-compatibility/2006">
              <mc:Choice xmlns:v="urn:schemas-microsoft-com:vml" Requires="v">
                <p:oleObj spid="_x0000_s30728" r:id="rId5" imgW="1939925" imgH="887095" progId="Word.Picture.8">
                  <p:embed/>
                </p:oleObj>
              </mc:Choice>
              <mc:Fallback>
                <p:oleObj r:id="rId5" imgW="1939925" imgH="887095" progId="Word.Picture.8">
                  <p:embed/>
                  <p:pic>
                    <p:nvPicPr>
                      <p:cNvPr id="0" name="图片 3077"/>
                      <p:cNvPicPr/>
                      <p:nvPr/>
                    </p:nvPicPr>
                    <p:blipFill>
                      <a:blip r:embed="rId6"/>
                      <a:stretch>
                        <a:fillRect/>
                      </a:stretch>
                    </p:blipFill>
                    <p:spPr>
                      <a:xfrm>
                        <a:off x="4876800" y="990600"/>
                        <a:ext cx="4419600" cy="1981200"/>
                      </a:xfrm>
                      <a:prstGeom prst="rect">
                        <a:avLst/>
                      </a:prstGeom>
                      <a:noFill/>
                      <a:ln w="38100">
                        <a:noFill/>
                        <a:miter/>
                      </a:ln>
                    </p:spPr>
                  </p:pic>
                </p:oleObj>
              </mc:Fallback>
            </mc:AlternateContent>
          </a:graphicData>
        </a:graphic>
      </p:graphicFrame>
      <p:grpSp>
        <p:nvGrpSpPr>
          <p:cNvPr id="7174" name="组合 7174"/>
          <p:cNvGrpSpPr/>
          <p:nvPr/>
        </p:nvGrpSpPr>
        <p:grpSpPr>
          <a:xfrm>
            <a:off x="4267200" y="152400"/>
            <a:ext cx="2590800" cy="3581400"/>
            <a:chOff x="0" y="0"/>
            <a:chExt cx="1632" cy="2256"/>
          </a:xfrm>
        </p:grpSpPr>
        <p:sp>
          <p:nvSpPr>
            <p:cNvPr id="7175" name="AutoShape 14"/>
            <p:cNvSpPr/>
            <p:nvPr/>
          </p:nvSpPr>
          <p:spPr>
            <a:xfrm>
              <a:off x="298" y="0"/>
              <a:ext cx="902" cy="480"/>
            </a:xfrm>
            <a:prstGeom prst="diamond">
              <a:avLst/>
            </a:prstGeom>
            <a:noFill/>
            <a:ln w="31750"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b="1" dirty="0">
                  <a:latin typeface="Times New Roman" panose="02020603050405020304" pitchFamily="2" charset="0"/>
                  <a:ea typeface="宋体" panose="02010600030101010101" pitchFamily="2" charset="-122"/>
                </a:rPr>
                <a:t>签约</a:t>
              </a:r>
            </a:p>
          </p:txBody>
        </p:sp>
        <p:sp>
          <p:nvSpPr>
            <p:cNvPr id="7176" name="Line 15"/>
            <p:cNvSpPr/>
            <p:nvPr/>
          </p:nvSpPr>
          <p:spPr>
            <a:xfrm flipH="1">
              <a:off x="0" y="240"/>
              <a:ext cx="288" cy="2016"/>
            </a:xfrm>
            <a:prstGeom prst="line">
              <a:avLst/>
            </a:prstGeom>
            <a:ln w="31750" cap="flat" cmpd="sng">
              <a:solidFill>
                <a:schemeClr val="tx1"/>
              </a:solidFill>
              <a:prstDash val="solid"/>
              <a:round/>
              <a:headEnd type="none" w="med" len="med"/>
              <a:tailEnd type="none" w="med" len="med"/>
            </a:ln>
          </p:spPr>
        </p:sp>
        <p:sp>
          <p:nvSpPr>
            <p:cNvPr id="7177" name="Line 16"/>
            <p:cNvSpPr/>
            <p:nvPr/>
          </p:nvSpPr>
          <p:spPr>
            <a:xfrm>
              <a:off x="1200" y="240"/>
              <a:ext cx="432" cy="1104"/>
            </a:xfrm>
            <a:prstGeom prst="line">
              <a:avLst/>
            </a:prstGeom>
            <a:ln w="31750" cap="flat" cmpd="sng">
              <a:solidFill>
                <a:schemeClr val="tx1"/>
              </a:solidFill>
              <a:prstDash val="solid"/>
              <a:round/>
              <a:headEnd type="none" w="med" len="med"/>
              <a:tailEnd type="none" w="med" len="med"/>
            </a:ln>
          </p:spPr>
        </p:sp>
      </p:grpSp>
      <p:grpSp>
        <p:nvGrpSpPr>
          <p:cNvPr id="7178" name="组合 7178"/>
          <p:cNvGrpSpPr/>
          <p:nvPr/>
        </p:nvGrpSpPr>
        <p:grpSpPr>
          <a:xfrm>
            <a:off x="3962400" y="457200"/>
            <a:ext cx="3124200" cy="365125"/>
            <a:chOff x="0" y="0"/>
            <a:chExt cx="1968" cy="230"/>
          </a:xfrm>
        </p:grpSpPr>
        <p:sp>
          <p:nvSpPr>
            <p:cNvPr id="7179" name="Text Box 18"/>
            <p:cNvSpPr txBox="1"/>
            <p:nvPr/>
          </p:nvSpPr>
          <p:spPr>
            <a:xfrm>
              <a:off x="0" y="0"/>
              <a:ext cx="432" cy="230"/>
            </a:xfrm>
            <a:prstGeom prst="rect">
              <a:avLst/>
            </a:prstGeom>
            <a:noFill/>
            <a:ln w="9525">
              <a:noFill/>
            </a:ln>
          </p:spPr>
          <p:txBody>
            <a:bodyPr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1)</a:t>
              </a:r>
            </a:p>
          </p:txBody>
        </p:sp>
        <p:sp>
          <p:nvSpPr>
            <p:cNvPr id="7180" name="Text Box 19"/>
            <p:cNvSpPr txBox="1"/>
            <p:nvPr/>
          </p:nvSpPr>
          <p:spPr>
            <a:xfrm>
              <a:off x="1536" y="0"/>
              <a:ext cx="432" cy="230"/>
            </a:xfrm>
            <a:prstGeom prst="rect">
              <a:avLst/>
            </a:prstGeom>
            <a:noFill/>
            <a:ln w="9525">
              <a:noFill/>
            </a:ln>
          </p:spPr>
          <p:txBody>
            <a:bodyPr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N)</a:t>
              </a:r>
            </a:p>
          </p:txBody>
        </p:sp>
      </p:grpSp>
      <p:sp>
        <p:nvSpPr>
          <p:cNvPr id="7182" name="文本框 7181"/>
          <p:cNvSpPr txBox="1"/>
          <p:nvPr/>
        </p:nvSpPr>
        <p:spPr>
          <a:xfrm>
            <a:off x="306388" y="4479925"/>
            <a:ext cx="8694737" cy="2390775"/>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lstStyle/>
          <a:p>
            <a:pPr marL="1905" indent="455295" eaLnBrk="0" hangingPunct="0">
              <a:spcAft>
                <a:spcPct val="30000"/>
              </a:spcAft>
              <a:buFont typeface="Wingdings" panose="05000000000000000000" pitchFamily="2" charset="2"/>
              <a:buChar char="n"/>
            </a:pPr>
            <a:r>
              <a:rPr lang="zh-CN" altLang="en-US" sz="3000" b="1" dirty="0">
                <a:latin typeface="Times New Roman" panose="02020603050405020304" pitchFamily="2" charset="0"/>
                <a:ea typeface="宋体" panose="02010600030101010101" pitchFamily="2" charset="-122"/>
              </a:rPr>
              <a:t>‘签约’联系向关系的转换（Rule 4）</a:t>
            </a:r>
          </a:p>
          <a:p>
            <a:pPr marL="1905" lvl="1" indent="455295" algn="l" eaLnBrk="0" hangingPunct="0">
              <a:lnSpc>
                <a:spcPct val="100000"/>
              </a:lnSpc>
              <a:spcAft>
                <a:spcPct val="30000"/>
              </a:spcAft>
            </a:pPr>
            <a:r>
              <a:rPr lang="zh-CN" altLang="en-US" sz="3000" b="1" dirty="0">
                <a:solidFill>
                  <a:srgbClr val="0000CC"/>
                </a:solidFill>
                <a:latin typeface="Times New Roman" panose="02020603050405020304" pitchFamily="2" charset="0"/>
                <a:ea typeface="宋体" panose="02010600030101010101" pitchFamily="2" charset="-122"/>
              </a:rPr>
              <a:t>球员（</a:t>
            </a:r>
            <a:r>
              <a:rPr lang="zh-CN" altLang="en-US" sz="3000" b="1" u="sng" dirty="0">
                <a:solidFill>
                  <a:srgbClr val="0000CC"/>
                </a:solidFill>
                <a:latin typeface="Times New Roman" panose="02020603050405020304" pitchFamily="2" charset="0"/>
                <a:ea typeface="宋体" panose="02010600030101010101" pitchFamily="2" charset="-122"/>
              </a:rPr>
              <a:t>姓名</a:t>
            </a:r>
            <a:r>
              <a:rPr lang="zh-CN" altLang="en-US" sz="3000" b="1" dirty="0">
                <a:solidFill>
                  <a:srgbClr val="0000CC"/>
                </a:solidFill>
                <a:latin typeface="Times New Roman" panose="02020603050405020304" pitchFamily="2" charset="0"/>
                <a:ea typeface="宋体" panose="02010600030101010101" pitchFamily="2" charset="-122"/>
              </a:rPr>
              <a:t>, 球衣号码, 身高, 体重, 位置）</a:t>
            </a:r>
          </a:p>
          <a:p>
            <a:pPr marL="1905" lvl="1" indent="455295" algn="l" eaLnBrk="0" hangingPunct="0">
              <a:lnSpc>
                <a:spcPct val="100000"/>
              </a:lnSpc>
              <a:spcAft>
                <a:spcPct val="30000"/>
              </a:spcAft>
            </a:pPr>
            <a:r>
              <a:rPr lang="zh-CN" altLang="en-US" sz="3000" b="1" dirty="0">
                <a:solidFill>
                  <a:srgbClr val="0000CC"/>
                </a:solidFill>
                <a:latin typeface="Times New Roman" panose="02020603050405020304" pitchFamily="2" charset="0"/>
                <a:ea typeface="宋体" panose="02010600030101010101" pitchFamily="2" charset="-122"/>
              </a:rPr>
              <a:t>球队（</a:t>
            </a:r>
            <a:r>
              <a:rPr lang="zh-CN" altLang="en-US" sz="3000" b="1" u="sng" dirty="0">
                <a:solidFill>
                  <a:srgbClr val="0000CC"/>
                </a:solidFill>
                <a:latin typeface="Times New Roman" panose="02020603050405020304" pitchFamily="2" charset="0"/>
                <a:ea typeface="宋体" panose="02010600030101010101" pitchFamily="2" charset="-122"/>
                <a:sym typeface="Arial" panose="020B0604020202020204" pitchFamily="34" charset="0"/>
              </a:rPr>
              <a:t>名称</a:t>
            </a:r>
            <a:r>
              <a:rPr lang="zh-CN" altLang="en-US" sz="3000" b="1" dirty="0">
                <a:solidFill>
                  <a:srgbClr val="0000CC"/>
                </a:solidFill>
                <a:latin typeface="Times New Roman" panose="02020603050405020304" pitchFamily="2" charset="0"/>
                <a:ea typeface="宋体" panose="02010600030101010101" pitchFamily="2" charset="-122"/>
              </a:rPr>
              <a:t>, 体育馆名称）</a:t>
            </a:r>
          </a:p>
          <a:p>
            <a:pPr marL="1905" lvl="1" indent="455295" algn="l" eaLnBrk="0" hangingPunct="0">
              <a:lnSpc>
                <a:spcPct val="100000"/>
              </a:lnSpc>
              <a:spcAft>
                <a:spcPct val="30000"/>
              </a:spcAft>
            </a:pPr>
            <a:endParaRPr lang="zh-CN" altLang="en-US" sz="3000" b="1" dirty="0">
              <a:solidFill>
                <a:srgbClr val="0000CC"/>
              </a:solidFill>
              <a:latin typeface="Times New Roman" panose="02020603050405020304" pitchFamily="2" charset="0"/>
              <a:ea typeface="Times New Roman" panose="02020603050405020304" pitchFamily="2" charset="0"/>
            </a:endParaRPr>
          </a:p>
        </p:txBody>
      </p:sp>
      <p:sp>
        <p:nvSpPr>
          <p:cNvPr id="7183" name="文本框 7182"/>
          <p:cNvSpPr txBox="1"/>
          <p:nvPr/>
        </p:nvSpPr>
        <p:spPr>
          <a:xfrm>
            <a:off x="7350125" y="5108575"/>
            <a:ext cx="1543050" cy="552450"/>
          </a:xfrm>
          <a:prstGeom prst="rect">
            <a:avLst/>
          </a:prstGeom>
          <a:solidFill>
            <a:schemeClr val="bg1"/>
          </a:solidFill>
          <a:ln w="9525">
            <a:noFill/>
          </a:ln>
        </p:spPr>
        <p:txBody>
          <a:bodyPr lIns="90170" tIns="46990" rIns="90170" bIns="46990" anchor="t">
            <a:spAutoFit/>
          </a:bodyPr>
          <a:lstStyle/>
          <a:p>
            <a:pPr algn="ctr">
              <a:spcAft>
                <a:spcPct val="30000"/>
              </a:spcAft>
            </a:pPr>
            <a:r>
              <a:rPr lang="zh-CN" altLang="en-US" sz="3000" b="1" dirty="0">
                <a:solidFill>
                  <a:srgbClr val="FF0000"/>
                </a:solidFill>
                <a:latin typeface="Times New Roman" panose="02020603050405020304" pitchFamily="2" charset="0"/>
                <a:ea typeface="宋体" panose="02010600030101010101" pitchFamily="2" charset="-122"/>
              </a:rPr>
              <a:t>, 名称）</a:t>
            </a:r>
            <a:endParaRPr lang="zh-CN" altLang="en-US" sz="3000" b="1" dirty="0">
              <a:solidFill>
                <a:srgbClr val="FF0000"/>
              </a:solidFill>
              <a:latin typeface="Times New Roman" panose="02020603050405020304" pitchFamily="2" charset="0"/>
              <a:ea typeface="Times New Roman" panose="02020603050405020304" pitchFamily="2" charset="0"/>
            </a:endParaRPr>
          </a:p>
        </p:txBody>
      </p:sp>
      <p:sp>
        <p:nvSpPr>
          <p:cNvPr id="2" name="日期占位符 1"/>
          <p:cNvSpPr>
            <a:spLocks noGrp="1"/>
          </p:cNvSpPr>
          <p:nvPr>
            <p:ph type="dt" sz="half"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lgn="l"/>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82"/>
                                        </p:tgtEl>
                                        <p:attrNameLst>
                                          <p:attrName>style.visibility</p:attrName>
                                        </p:attrNameLst>
                                      </p:cBhvr>
                                      <p:to>
                                        <p:strVal val="visible"/>
                                      </p:to>
                                    </p:set>
                                    <p:animEffect transition="in" filter="blinds(horizontal)">
                                      <p:cBhvr>
                                        <p:cTn id="7" dur="500"/>
                                        <p:tgtEl>
                                          <p:spTgt spid="71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83"/>
                                        </p:tgtEl>
                                        <p:attrNameLst>
                                          <p:attrName>style.visibility</p:attrName>
                                        </p:attrNameLst>
                                      </p:cBhvr>
                                      <p:to>
                                        <p:strVal val="visible"/>
                                      </p:to>
                                    </p:set>
                                    <p:animEffect transition="in" filter="blinds(horizontal)">
                                      <p:cBhvr>
                                        <p:cTn id="12" dur="500"/>
                                        <p:tgtEl>
                                          <p:spTgt spid="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2" grpId="0" bldLvl="0" animBg="1"/>
      <p:bldP spid="7183" grpId="0" bldLvl="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日期占位符 1"/>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8194" name="页脚占位符 2"/>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8195" name="灯片编号占位符 3"/>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121</a:t>
            </a:fld>
            <a:endParaRPr lang="zh-CN" altLang="en-US" sz="1200" b="1" i="1" dirty="0">
              <a:latin typeface="Times New Roman" panose="02020603050405020304" pitchFamily="2" charset="0"/>
              <a:ea typeface="宋体" panose="02010600030101010101" pitchFamily="2" charset="-122"/>
            </a:endParaRPr>
          </a:p>
        </p:txBody>
      </p:sp>
      <p:grpSp>
        <p:nvGrpSpPr>
          <p:cNvPr id="8196" name="组合 8196"/>
          <p:cNvGrpSpPr/>
          <p:nvPr/>
        </p:nvGrpSpPr>
        <p:grpSpPr>
          <a:xfrm>
            <a:off x="4068763" y="1206500"/>
            <a:ext cx="5013325" cy="5410200"/>
            <a:chOff x="0" y="0"/>
            <a:chExt cx="6960" cy="8520"/>
          </a:xfrm>
        </p:grpSpPr>
        <p:graphicFrame>
          <p:nvGraphicFramePr>
            <p:cNvPr id="8197" name="Object 3"/>
            <p:cNvGraphicFramePr>
              <a:graphicFrameLocks noChangeAspect="1"/>
            </p:cNvGraphicFramePr>
            <p:nvPr/>
          </p:nvGraphicFramePr>
          <p:xfrm>
            <a:off x="0" y="0"/>
            <a:ext cx="6960" cy="3120"/>
          </p:xfrm>
          <a:graphic>
            <a:graphicData uri="http://schemas.openxmlformats.org/presentationml/2006/ole">
              <mc:AlternateContent xmlns:mc="http://schemas.openxmlformats.org/markup-compatibility/2006">
                <mc:Choice xmlns:v="urn:schemas-microsoft-com:vml" Requires="v">
                  <p:oleObj spid="_x0000_s31751" r:id="rId3" imgW="1939925" imgH="887095" progId="Word.Picture.8">
                    <p:embed/>
                  </p:oleObj>
                </mc:Choice>
                <mc:Fallback>
                  <p:oleObj r:id="rId3" imgW="1939925" imgH="887095" progId="Word.Picture.8">
                    <p:embed/>
                    <p:pic>
                      <p:nvPicPr>
                        <p:cNvPr id="0" name="图片 3076"/>
                        <p:cNvPicPr/>
                        <p:nvPr/>
                      </p:nvPicPr>
                      <p:blipFill>
                        <a:blip r:embed="rId4"/>
                        <a:stretch>
                          <a:fillRect/>
                        </a:stretch>
                      </p:blipFill>
                      <p:spPr>
                        <a:xfrm>
                          <a:off x="0" y="0"/>
                          <a:ext cx="6960" cy="3120"/>
                        </a:xfrm>
                        <a:prstGeom prst="rect">
                          <a:avLst/>
                        </a:prstGeom>
                        <a:noFill/>
                        <a:ln w="38100">
                          <a:noFill/>
                          <a:miter/>
                        </a:ln>
                      </p:spPr>
                    </p:pic>
                  </p:oleObj>
                </mc:Fallback>
              </mc:AlternateContent>
            </a:graphicData>
          </a:graphic>
        </p:graphicFrame>
        <p:grpSp>
          <p:nvGrpSpPr>
            <p:cNvPr id="8198" name="组合 8198"/>
            <p:cNvGrpSpPr/>
            <p:nvPr/>
          </p:nvGrpSpPr>
          <p:grpSpPr>
            <a:xfrm>
              <a:off x="360" y="2760"/>
              <a:ext cx="5880" cy="5760"/>
              <a:chOff x="0" y="0"/>
              <a:chExt cx="2352" cy="2304"/>
            </a:xfrm>
          </p:grpSpPr>
          <p:graphicFrame>
            <p:nvGraphicFramePr>
              <p:cNvPr id="8199" name="Object 4"/>
              <p:cNvGraphicFramePr>
                <a:graphicFrameLocks noChangeAspect="1"/>
              </p:cNvGraphicFramePr>
              <p:nvPr/>
            </p:nvGraphicFramePr>
            <p:xfrm>
              <a:off x="0" y="968"/>
              <a:ext cx="2352" cy="1336"/>
            </p:xfrm>
            <a:graphic>
              <a:graphicData uri="http://schemas.openxmlformats.org/presentationml/2006/ole">
                <mc:AlternateContent xmlns:mc="http://schemas.openxmlformats.org/markup-compatibility/2006">
                  <mc:Choice xmlns:v="urn:schemas-microsoft-com:vml" Requires="v">
                    <p:oleObj spid="_x0000_s31752" r:id="rId5" imgW="1368425" imgH="887095" progId="Word.Picture.8">
                      <p:embed/>
                    </p:oleObj>
                  </mc:Choice>
                  <mc:Fallback>
                    <p:oleObj r:id="rId5" imgW="1368425" imgH="887095" progId="Word.Picture.8">
                      <p:embed/>
                      <p:pic>
                        <p:nvPicPr>
                          <p:cNvPr id="0" name="图片 3075"/>
                          <p:cNvPicPr/>
                          <p:nvPr/>
                        </p:nvPicPr>
                        <p:blipFill>
                          <a:blip r:embed="rId6"/>
                          <a:stretch>
                            <a:fillRect/>
                          </a:stretch>
                        </p:blipFill>
                        <p:spPr>
                          <a:xfrm>
                            <a:off x="0" y="968"/>
                            <a:ext cx="2352" cy="1336"/>
                          </a:xfrm>
                          <a:prstGeom prst="rect">
                            <a:avLst/>
                          </a:prstGeom>
                          <a:noFill/>
                          <a:ln w="38100">
                            <a:noFill/>
                            <a:miter/>
                          </a:ln>
                        </p:spPr>
                      </p:pic>
                    </p:oleObj>
                  </mc:Fallback>
                </mc:AlternateContent>
              </a:graphicData>
            </a:graphic>
          </p:graphicFrame>
          <p:sp>
            <p:nvSpPr>
              <p:cNvPr id="8200" name="Line 5"/>
              <p:cNvSpPr/>
              <p:nvPr/>
            </p:nvSpPr>
            <p:spPr>
              <a:xfrm>
                <a:off x="816" y="0"/>
                <a:ext cx="0" cy="1104"/>
              </a:xfrm>
              <a:prstGeom prst="line">
                <a:avLst/>
              </a:prstGeom>
              <a:ln w="31750" cap="flat" cmpd="sng">
                <a:solidFill>
                  <a:schemeClr val="tx1"/>
                </a:solidFill>
                <a:prstDash val="solid"/>
                <a:round/>
                <a:headEnd type="none" w="med" len="med"/>
                <a:tailEnd type="none" w="med" len="med"/>
              </a:ln>
            </p:spPr>
          </p:sp>
          <p:sp>
            <p:nvSpPr>
              <p:cNvPr id="8201" name="Line 6"/>
              <p:cNvSpPr/>
              <p:nvPr/>
            </p:nvSpPr>
            <p:spPr>
              <a:xfrm>
                <a:off x="1392" y="0"/>
                <a:ext cx="0" cy="1104"/>
              </a:xfrm>
              <a:prstGeom prst="line">
                <a:avLst/>
              </a:prstGeom>
              <a:ln w="31750" cap="flat" cmpd="sng">
                <a:solidFill>
                  <a:schemeClr val="tx1"/>
                </a:solidFill>
                <a:prstDash val="solid"/>
                <a:round/>
                <a:headEnd type="none" w="med" len="med"/>
                <a:tailEnd type="none" w="med" len="med"/>
              </a:ln>
            </p:spPr>
          </p:sp>
        </p:grpSp>
        <p:grpSp>
          <p:nvGrpSpPr>
            <p:cNvPr id="8202" name="组合 8202"/>
            <p:cNvGrpSpPr/>
            <p:nvPr/>
          </p:nvGrpSpPr>
          <p:grpSpPr>
            <a:xfrm>
              <a:off x="1200" y="3505"/>
              <a:ext cx="3840" cy="575"/>
              <a:chOff x="0" y="0"/>
              <a:chExt cx="1536" cy="230"/>
            </a:xfrm>
          </p:grpSpPr>
          <p:sp>
            <p:nvSpPr>
              <p:cNvPr id="8203" name="Text Box 7"/>
              <p:cNvSpPr txBox="1"/>
              <p:nvPr/>
            </p:nvSpPr>
            <p:spPr>
              <a:xfrm>
                <a:off x="0" y="0"/>
                <a:ext cx="480" cy="230"/>
              </a:xfrm>
              <a:prstGeom prst="rect">
                <a:avLst/>
              </a:prstGeom>
              <a:noFill/>
              <a:ln w="9525">
                <a:noFill/>
              </a:ln>
            </p:spPr>
            <p:txBody>
              <a:bodyPr lIns="0" tIns="0" rIns="0" bIns="0" anchor="ctr">
                <a:spAutoFit/>
              </a:bodyPr>
              <a:lstStyle/>
              <a:p>
                <a:pPr algn="ctr">
                  <a:spcBef>
                    <a:spcPct val="50000"/>
                  </a:spcBef>
                </a:pPr>
                <a:r>
                  <a:rPr lang="zh-CN" altLang="en-US" dirty="0">
                    <a:latin typeface="Times New Roman" panose="02020603050405020304" pitchFamily="2" charset="0"/>
                    <a:ea typeface="宋体" panose="02010600030101010101" pitchFamily="2" charset="-122"/>
                  </a:rPr>
                  <a:t>主队</a:t>
                </a:r>
              </a:p>
            </p:txBody>
          </p:sp>
          <p:sp>
            <p:nvSpPr>
              <p:cNvPr id="8204" name="Text Box 8"/>
              <p:cNvSpPr txBox="1"/>
              <p:nvPr/>
            </p:nvSpPr>
            <p:spPr>
              <a:xfrm>
                <a:off x="1056" y="0"/>
                <a:ext cx="480" cy="230"/>
              </a:xfrm>
              <a:prstGeom prst="rect">
                <a:avLst/>
              </a:prstGeom>
              <a:noFill/>
              <a:ln w="9525">
                <a:noFill/>
              </a:ln>
            </p:spPr>
            <p:txBody>
              <a:bodyPr lIns="0" tIns="0" rIns="0" bIns="0" anchor="ctr">
                <a:spAutoFit/>
              </a:bodyPr>
              <a:lstStyle/>
              <a:p>
                <a:pPr algn="ctr">
                  <a:spcBef>
                    <a:spcPct val="50000"/>
                  </a:spcBef>
                </a:pPr>
                <a:r>
                  <a:rPr lang="zh-CN" altLang="en-US" dirty="0">
                    <a:latin typeface="Times New Roman" panose="02020603050405020304" pitchFamily="2" charset="0"/>
                    <a:ea typeface="宋体" panose="02010600030101010101" pitchFamily="2" charset="-122"/>
                  </a:rPr>
                  <a:t>客队</a:t>
                </a:r>
              </a:p>
            </p:txBody>
          </p:sp>
        </p:grpSp>
        <p:grpSp>
          <p:nvGrpSpPr>
            <p:cNvPr id="8205" name="组合 8205"/>
            <p:cNvGrpSpPr/>
            <p:nvPr/>
          </p:nvGrpSpPr>
          <p:grpSpPr>
            <a:xfrm>
              <a:off x="1200" y="4225"/>
              <a:ext cx="3840" cy="575"/>
              <a:chOff x="0" y="0"/>
              <a:chExt cx="1536" cy="230"/>
            </a:xfrm>
          </p:grpSpPr>
          <p:sp>
            <p:nvSpPr>
              <p:cNvPr id="8206" name="Text Box 9"/>
              <p:cNvSpPr txBox="1"/>
              <p:nvPr/>
            </p:nvSpPr>
            <p:spPr>
              <a:xfrm>
                <a:off x="0" y="0"/>
                <a:ext cx="432" cy="230"/>
              </a:xfrm>
              <a:prstGeom prst="rect">
                <a:avLst/>
              </a:prstGeom>
              <a:noFill/>
              <a:ln w="9525">
                <a:noFill/>
              </a:ln>
            </p:spPr>
            <p:txBody>
              <a:bodyPr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N)</a:t>
                </a:r>
              </a:p>
            </p:txBody>
          </p:sp>
          <p:sp>
            <p:nvSpPr>
              <p:cNvPr id="8207" name="Text Box 10"/>
              <p:cNvSpPr txBox="1"/>
              <p:nvPr/>
            </p:nvSpPr>
            <p:spPr>
              <a:xfrm>
                <a:off x="1104" y="0"/>
                <a:ext cx="432" cy="230"/>
              </a:xfrm>
              <a:prstGeom prst="rect">
                <a:avLst/>
              </a:prstGeom>
              <a:noFill/>
              <a:ln w="9525">
                <a:noFill/>
              </a:ln>
            </p:spPr>
            <p:txBody>
              <a:bodyPr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N)</a:t>
                </a:r>
              </a:p>
            </p:txBody>
          </p:sp>
        </p:grpSp>
      </p:grpSp>
      <p:sp>
        <p:nvSpPr>
          <p:cNvPr id="8209" name="文本框 8208"/>
          <p:cNvSpPr txBox="1"/>
          <p:nvPr/>
        </p:nvSpPr>
        <p:spPr>
          <a:xfrm>
            <a:off x="92075" y="31750"/>
            <a:ext cx="8693150" cy="1173163"/>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lstStyle/>
          <a:p>
            <a:pPr marL="1905" indent="455295" eaLnBrk="0" hangingPunct="0">
              <a:spcAft>
                <a:spcPct val="30000"/>
              </a:spcAft>
              <a:buFont typeface="Wingdings" panose="05000000000000000000" pitchFamily="2" charset="2"/>
              <a:buChar char="n"/>
            </a:pPr>
            <a:r>
              <a:rPr lang="zh-CN" altLang="en-US" sz="3000" b="1" dirty="0">
                <a:latin typeface="Times New Roman" panose="02020603050405020304" pitchFamily="2" charset="0"/>
                <a:ea typeface="宋体" panose="02010600030101010101" pitchFamily="2" charset="-122"/>
              </a:rPr>
              <a:t>‘比赛’联系向关系的转换（Rule 3）</a:t>
            </a:r>
          </a:p>
          <a:p>
            <a:pPr marL="1905" lvl="1" indent="455295" algn="l" eaLnBrk="0" hangingPunct="0">
              <a:lnSpc>
                <a:spcPct val="100000"/>
              </a:lnSpc>
              <a:spcAft>
                <a:spcPct val="30000"/>
              </a:spcAft>
            </a:pPr>
            <a:r>
              <a:rPr lang="zh-CN" altLang="en-US" sz="3000" b="1" dirty="0">
                <a:solidFill>
                  <a:srgbClr val="0000CC"/>
                </a:solidFill>
                <a:latin typeface="Times New Roman" panose="02020603050405020304" pitchFamily="2" charset="0"/>
                <a:ea typeface="宋体" panose="02010600030101010101" pitchFamily="2" charset="-122"/>
              </a:rPr>
              <a:t>比赛（</a:t>
            </a:r>
            <a:r>
              <a:rPr lang="zh-CN" altLang="en-US" sz="3000" b="1" u="sng" dirty="0">
                <a:solidFill>
                  <a:srgbClr val="FF0000"/>
                </a:solidFill>
                <a:latin typeface="Times New Roman" panose="02020603050405020304" pitchFamily="2" charset="0"/>
                <a:ea typeface="宋体" panose="02010600030101010101" pitchFamily="2" charset="-122"/>
              </a:rPr>
              <a:t>主队名称, 客队名称</a:t>
            </a:r>
            <a:r>
              <a:rPr lang="zh-CN" altLang="en-US" sz="3000" b="1" dirty="0">
                <a:solidFill>
                  <a:srgbClr val="0000CC"/>
                </a:solidFill>
                <a:latin typeface="Times New Roman" panose="02020603050405020304" pitchFamily="2" charset="0"/>
                <a:ea typeface="宋体" panose="02010600030101010101" pitchFamily="2" charset="-122"/>
              </a:rPr>
              <a:t>, 日期, 比分）</a:t>
            </a:r>
            <a:endParaRPr lang="zh-CN" altLang="en-US" sz="3000" b="1" dirty="0">
              <a:solidFill>
                <a:srgbClr val="0000CC"/>
              </a:solidFill>
              <a:latin typeface="Times New Roman" panose="02020603050405020304" pitchFamily="2" charset="0"/>
              <a:ea typeface="Times New Roman" panose="02020603050405020304" pitchFamily="2" charset="0"/>
            </a:endParaRPr>
          </a:p>
        </p:txBody>
      </p:sp>
      <p:sp>
        <p:nvSpPr>
          <p:cNvPr id="2" name="日期占位符 1"/>
          <p:cNvSpPr>
            <a:spLocks noGrp="1"/>
          </p:cNvSpPr>
          <p:nvPr>
            <p:ph type="dt" sz="half"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lgn="l"/>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09">
                                            <p:bg/>
                                          </p:spTgt>
                                        </p:tgtEl>
                                        <p:attrNameLst>
                                          <p:attrName>style.visibility</p:attrName>
                                        </p:attrNameLst>
                                      </p:cBhvr>
                                      <p:to>
                                        <p:strVal val="visible"/>
                                      </p:to>
                                    </p:set>
                                    <p:animEffect transition="in" filter="blinds(horizontal)">
                                      <p:cBhvr>
                                        <p:cTn id="7" dur="500"/>
                                        <p:tgtEl>
                                          <p:spTgt spid="820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09">
                                            <p:txEl>
                                              <p:pRg st="0" end="0"/>
                                            </p:txEl>
                                          </p:spTgt>
                                        </p:tgtEl>
                                        <p:attrNameLst>
                                          <p:attrName>style.visibility</p:attrName>
                                        </p:attrNameLst>
                                      </p:cBhvr>
                                      <p:to>
                                        <p:strVal val="visible"/>
                                      </p:to>
                                    </p:set>
                                    <p:animEffect transition="in" filter="blinds(horizontal)">
                                      <p:cBhvr>
                                        <p:cTn id="10" dur="500"/>
                                        <p:tgtEl>
                                          <p:spTgt spid="8209">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209">
                                            <p:txEl>
                                              <p:pRg st="1" end="1"/>
                                            </p:txEl>
                                          </p:spTgt>
                                        </p:tgtEl>
                                        <p:attrNameLst>
                                          <p:attrName>style.visibility</p:attrName>
                                        </p:attrNameLst>
                                      </p:cBhvr>
                                      <p:to>
                                        <p:strVal val="visible"/>
                                      </p:to>
                                    </p:set>
                                    <p:animEffect transition="in" filter="blinds(horizontal)">
                                      <p:cBhvr>
                                        <p:cTn id="13" dur="500"/>
                                        <p:tgtEl>
                                          <p:spTgt spid="820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209">
                                            <p:txEl>
                                              <p:pRg st="1" end="1"/>
                                            </p:txEl>
                                          </p:spTgt>
                                        </p:tgtEl>
                                        <p:attrNameLst>
                                          <p:attrName>style.visibility</p:attrName>
                                        </p:attrNameLst>
                                      </p:cBhvr>
                                      <p:to>
                                        <p:strVal val="visible"/>
                                      </p:to>
                                    </p:set>
                                    <p:animEffect transition="in" filter="blinds(horizontal)">
                                      <p:cBhvr>
                                        <p:cTn id="18" dur="500"/>
                                        <p:tgtEl>
                                          <p:spTgt spid="820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9" grpId="0" uiExpand="1" build="allAtOnce"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日期占位符 1"/>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9218" name="页脚占位符 2"/>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9219" name="灯片编号占位符 3"/>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122</a:t>
            </a:fld>
            <a:endParaRPr lang="zh-CN" altLang="en-US" sz="1200" b="1" i="1" dirty="0">
              <a:latin typeface="Times New Roman" panose="02020603050405020304" pitchFamily="2" charset="0"/>
              <a:ea typeface="宋体" panose="02010600030101010101" pitchFamily="2" charset="-122"/>
            </a:endParaRPr>
          </a:p>
        </p:txBody>
      </p:sp>
      <p:pic>
        <p:nvPicPr>
          <p:cNvPr id="9220" name="图片 9220"/>
          <p:cNvPicPr>
            <a:picLocks noChangeAspect="1"/>
          </p:cNvPicPr>
          <p:nvPr/>
        </p:nvPicPr>
        <p:blipFill>
          <a:blip r:embed="rId2"/>
          <a:stretch>
            <a:fillRect/>
          </a:stretch>
        </p:blipFill>
        <p:spPr>
          <a:xfrm>
            <a:off x="541338" y="2349500"/>
            <a:ext cx="7561262" cy="4510088"/>
          </a:xfrm>
          <a:prstGeom prst="rect">
            <a:avLst/>
          </a:prstGeom>
          <a:solidFill>
            <a:schemeClr val="bg1"/>
          </a:solidFill>
          <a:ln w="9525">
            <a:noFill/>
          </a:ln>
        </p:spPr>
      </p:pic>
      <p:sp>
        <p:nvSpPr>
          <p:cNvPr id="9221" name="文本框 9221"/>
          <p:cNvSpPr txBox="1"/>
          <p:nvPr/>
        </p:nvSpPr>
        <p:spPr>
          <a:xfrm>
            <a:off x="234950" y="31750"/>
            <a:ext cx="8694738" cy="2232025"/>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lstStyle/>
          <a:p>
            <a:pPr marL="1905" indent="455295" eaLnBrk="0" hangingPunct="0">
              <a:spcAft>
                <a:spcPct val="20000"/>
              </a:spcAft>
              <a:buFont typeface="Wingdings" panose="05000000000000000000" pitchFamily="2" charset="2"/>
              <a:buChar char="n"/>
            </a:pPr>
            <a:r>
              <a:rPr lang="zh-CN" altLang="en-US" sz="3000" b="1" dirty="0">
                <a:latin typeface="Times New Roman" panose="02020603050405020304" pitchFamily="2" charset="0"/>
                <a:ea typeface="宋体" panose="02010600030101010101" pitchFamily="2" charset="-122"/>
              </a:rPr>
              <a:t>最终转换结果如下：</a:t>
            </a:r>
          </a:p>
          <a:p>
            <a:pPr marL="1905" lvl="1" indent="455295" algn="l" eaLnBrk="0" hangingPunct="0">
              <a:lnSpc>
                <a:spcPct val="100000"/>
              </a:lnSpc>
              <a:spcAft>
                <a:spcPct val="20000"/>
              </a:spcAft>
            </a:pPr>
            <a:r>
              <a:rPr lang="zh-CN" altLang="en-US" sz="3000" b="1" dirty="0">
                <a:solidFill>
                  <a:srgbClr val="0000CC"/>
                </a:solidFill>
                <a:latin typeface="Times New Roman" panose="02020603050405020304" pitchFamily="2" charset="0"/>
                <a:ea typeface="宋体" panose="02010600030101010101" pitchFamily="2" charset="-122"/>
              </a:rPr>
              <a:t>球员（</a:t>
            </a:r>
            <a:r>
              <a:rPr lang="zh-CN" altLang="en-US" sz="3000" b="1" u="sng" dirty="0">
                <a:solidFill>
                  <a:srgbClr val="FF0000"/>
                </a:solidFill>
                <a:latin typeface="Times New Roman" panose="02020603050405020304" pitchFamily="2" charset="0"/>
                <a:ea typeface="宋体" panose="02010600030101010101" pitchFamily="2" charset="-122"/>
              </a:rPr>
              <a:t>姓名</a:t>
            </a:r>
            <a:r>
              <a:rPr lang="zh-CN" altLang="en-US" sz="3000" b="1" dirty="0">
                <a:solidFill>
                  <a:srgbClr val="0000CC"/>
                </a:solidFill>
                <a:latin typeface="Times New Roman" panose="02020603050405020304" pitchFamily="2" charset="0"/>
                <a:ea typeface="宋体" panose="02010600030101010101" pitchFamily="2" charset="-122"/>
              </a:rPr>
              <a:t>, 球衣号码, 身高, 体重, 位置, 名称）</a:t>
            </a:r>
          </a:p>
          <a:p>
            <a:pPr marL="1905" lvl="1" indent="455295" algn="l" eaLnBrk="0" hangingPunct="0">
              <a:lnSpc>
                <a:spcPct val="100000"/>
              </a:lnSpc>
              <a:spcAft>
                <a:spcPct val="20000"/>
              </a:spcAft>
            </a:pPr>
            <a:r>
              <a:rPr lang="zh-CN" altLang="en-US" sz="3000" b="1" dirty="0">
                <a:solidFill>
                  <a:srgbClr val="0000CC"/>
                </a:solidFill>
                <a:latin typeface="Times New Roman" panose="02020603050405020304" pitchFamily="2" charset="0"/>
                <a:ea typeface="宋体" panose="02010600030101010101" pitchFamily="2" charset="-122"/>
              </a:rPr>
              <a:t>球队（</a:t>
            </a:r>
            <a:r>
              <a:rPr lang="zh-CN" altLang="en-US" sz="3000" b="1" u="sng" dirty="0">
                <a:solidFill>
                  <a:srgbClr val="FF0000"/>
                </a:solidFill>
                <a:latin typeface="Times New Roman" panose="02020603050405020304" pitchFamily="2" charset="0"/>
                <a:ea typeface="宋体" panose="02010600030101010101" pitchFamily="2" charset="-122"/>
                <a:sym typeface="Arial" panose="020B0604020202020204" pitchFamily="34" charset="0"/>
              </a:rPr>
              <a:t>名称</a:t>
            </a:r>
            <a:r>
              <a:rPr lang="zh-CN" altLang="en-US" sz="3000" b="1" dirty="0">
                <a:solidFill>
                  <a:srgbClr val="0000CC"/>
                </a:solidFill>
                <a:latin typeface="Times New Roman" panose="02020603050405020304" pitchFamily="2" charset="0"/>
                <a:ea typeface="宋体" panose="02010600030101010101" pitchFamily="2" charset="-122"/>
              </a:rPr>
              <a:t>, 体育馆名称）</a:t>
            </a:r>
          </a:p>
          <a:p>
            <a:pPr marL="1905" lvl="1" indent="455295" algn="l" eaLnBrk="0" hangingPunct="0">
              <a:lnSpc>
                <a:spcPct val="100000"/>
              </a:lnSpc>
              <a:spcAft>
                <a:spcPct val="20000"/>
              </a:spcAft>
            </a:pPr>
            <a:r>
              <a:rPr lang="zh-CN" altLang="en-US" sz="3000" b="1" dirty="0">
                <a:solidFill>
                  <a:srgbClr val="0000CC"/>
                </a:solidFill>
                <a:latin typeface="Times New Roman" panose="02020603050405020304" pitchFamily="2" charset="0"/>
                <a:ea typeface="宋体" panose="02010600030101010101" pitchFamily="2" charset="-122"/>
              </a:rPr>
              <a:t>比赛（</a:t>
            </a:r>
            <a:r>
              <a:rPr lang="zh-CN" altLang="en-US" sz="3000" b="1" u="sng" dirty="0">
                <a:solidFill>
                  <a:srgbClr val="FF0000"/>
                </a:solidFill>
                <a:latin typeface="Times New Roman" panose="02020603050405020304" pitchFamily="2" charset="0"/>
                <a:ea typeface="宋体" panose="02010600030101010101" pitchFamily="2" charset="-122"/>
              </a:rPr>
              <a:t>主队名称, 客队名称</a:t>
            </a:r>
            <a:r>
              <a:rPr lang="zh-CN" altLang="en-US" sz="3000" b="1" dirty="0">
                <a:solidFill>
                  <a:srgbClr val="0000CC"/>
                </a:solidFill>
                <a:latin typeface="Times New Roman" panose="02020603050405020304" pitchFamily="2" charset="0"/>
                <a:ea typeface="宋体" panose="02010600030101010101" pitchFamily="2" charset="-122"/>
              </a:rPr>
              <a:t>, 日期, 比分）</a:t>
            </a:r>
            <a:endParaRPr lang="zh-CN" altLang="en-US" sz="3000" b="1" dirty="0">
              <a:solidFill>
                <a:srgbClr val="0000CC"/>
              </a:solidFill>
              <a:latin typeface="Times New Roman" panose="02020603050405020304" pitchFamily="2" charset="0"/>
              <a:ea typeface="Times New Roman" panose="02020603050405020304" pitchFamily="2" charset="0"/>
            </a:endParaRPr>
          </a:p>
        </p:txBody>
      </p:sp>
      <p:sp>
        <p:nvSpPr>
          <p:cNvPr id="9222" name="日期占位符 1"/>
          <p:cNvSpPr>
            <a:spLocks noGrp="1"/>
          </p:cNvSpPr>
          <p:nvPr>
            <p:ph type="dt" sz="half"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lgn="l"/>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ransition advClick="0"/>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5" name="组合 10244"/>
          <p:cNvGrpSpPr/>
          <p:nvPr/>
        </p:nvGrpSpPr>
        <p:grpSpPr>
          <a:xfrm>
            <a:off x="2311400" y="1031875"/>
            <a:ext cx="3124200" cy="365125"/>
            <a:chOff x="0" y="0"/>
            <a:chExt cx="1968" cy="230"/>
          </a:xfrm>
        </p:grpSpPr>
        <p:sp>
          <p:nvSpPr>
            <p:cNvPr id="10242" name="Text Box 18"/>
            <p:cNvSpPr txBox="1"/>
            <p:nvPr/>
          </p:nvSpPr>
          <p:spPr>
            <a:xfrm>
              <a:off x="0" y="0"/>
              <a:ext cx="432" cy="230"/>
            </a:xfrm>
            <a:prstGeom prst="rect">
              <a:avLst/>
            </a:prstGeom>
            <a:noFill/>
            <a:ln w="9525">
              <a:noFill/>
            </a:ln>
          </p:spPr>
          <p:txBody>
            <a:bodyPr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1)</a:t>
              </a:r>
            </a:p>
          </p:txBody>
        </p:sp>
        <p:sp>
          <p:nvSpPr>
            <p:cNvPr id="10243" name="Text Box 19"/>
            <p:cNvSpPr txBox="1"/>
            <p:nvPr/>
          </p:nvSpPr>
          <p:spPr>
            <a:xfrm>
              <a:off x="1536" y="0"/>
              <a:ext cx="432" cy="230"/>
            </a:xfrm>
            <a:prstGeom prst="rect">
              <a:avLst/>
            </a:prstGeom>
            <a:noFill/>
            <a:ln w="9525">
              <a:noFill/>
            </a:ln>
          </p:spPr>
          <p:txBody>
            <a:bodyPr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N)</a:t>
              </a:r>
            </a:p>
          </p:txBody>
        </p:sp>
      </p:grpSp>
      <p:grpSp>
        <p:nvGrpSpPr>
          <p:cNvPr id="10248" name="组合 10247"/>
          <p:cNvGrpSpPr/>
          <p:nvPr/>
        </p:nvGrpSpPr>
        <p:grpSpPr>
          <a:xfrm>
            <a:off x="827088" y="188913"/>
            <a:ext cx="1295400" cy="1535112"/>
            <a:chOff x="0" y="0"/>
            <a:chExt cx="2040" cy="2417"/>
          </a:xfrm>
        </p:grpSpPr>
        <p:sp>
          <p:nvSpPr>
            <p:cNvPr id="2" name="文本框 10248"/>
            <p:cNvSpPr txBox="1"/>
            <p:nvPr/>
          </p:nvSpPr>
          <p:spPr>
            <a:xfrm>
              <a:off x="0" y="1509"/>
              <a:ext cx="2041" cy="908"/>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spAutoFit/>
            </a:bodyPr>
            <a:lstStyle/>
            <a:p>
              <a:pPr algn="ctr"/>
              <a:r>
                <a:rPr lang="zh-CN" altLang="en-US" sz="3000" b="1" dirty="0">
                  <a:latin typeface="Times New Roman" panose="02020603050405020304" pitchFamily="2" charset="0"/>
                  <a:ea typeface="华文细黑" panose="02010600040101010101" pitchFamily="2" charset="-122"/>
                </a:rPr>
                <a:t>球 员</a:t>
              </a:r>
            </a:p>
          </p:txBody>
        </p:sp>
        <p:sp>
          <p:nvSpPr>
            <p:cNvPr id="10246" name="椭圆 10249"/>
            <p:cNvSpPr/>
            <p:nvPr/>
          </p:nvSpPr>
          <p:spPr>
            <a:xfrm>
              <a:off x="113" y="0"/>
              <a:ext cx="1814" cy="1018"/>
            </a:xfrm>
            <a:prstGeom prst="ellipse">
              <a:avLst/>
            </a:prstGeom>
            <a:noFill/>
            <a:ln w="19050" cap="flat" cmpd="sng">
              <a:solidFill>
                <a:schemeClr val="tx1"/>
              </a:solidFill>
              <a:prstDash val="solid"/>
              <a:round/>
              <a:headEnd type="none" w="med" len="med"/>
              <a:tailEnd type="none" w="med" len="med"/>
            </a:ln>
          </p:spPr>
          <p:txBody>
            <a:bodyPr wrap="square" lIns="0" tIns="0" rIns="0" bIns="0" anchor="ctr">
              <a:spAutoFit/>
            </a:bodyPr>
            <a:lstStyle/>
            <a:p>
              <a:pPr algn="ctr"/>
              <a:r>
                <a:rPr lang="zh-CN" altLang="en-US" sz="3000" b="1" u="sng" dirty="0">
                  <a:solidFill>
                    <a:srgbClr val="FF0000"/>
                  </a:solidFill>
                  <a:latin typeface="Times New Roman" panose="02020603050405020304" pitchFamily="2" charset="0"/>
                  <a:ea typeface="华文细黑" panose="02010600040101010101" pitchFamily="2" charset="-122"/>
                </a:rPr>
                <a:t>姓名</a:t>
              </a:r>
            </a:p>
          </p:txBody>
        </p:sp>
        <p:sp>
          <p:nvSpPr>
            <p:cNvPr id="10247" name="直接连接符 10250"/>
            <p:cNvSpPr/>
            <p:nvPr/>
          </p:nvSpPr>
          <p:spPr>
            <a:xfrm>
              <a:off x="1020" y="1076"/>
              <a:ext cx="2" cy="454"/>
            </a:xfrm>
            <a:prstGeom prst="line">
              <a:avLst/>
            </a:prstGeom>
            <a:ln w="25400" cap="flat" cmpd="sng">
              <a:solidFill>
                <a:schemeClr val="tx1"/>
              </a:solidFill>
              <a:prstDash val="solid"/>
              <a:round/>
              <a:headEnd type="none" w="med" len="med"/>
              <a:tailEnd type="none" w="med" len="med"/>
            </a:ln>
          </p:spPr>
        </p:sp>
      </p:grpSp>
      <p:grpSp>
        <p:nvGrpSpPr>
          <p:cNvPr id="10252" name="组合 10251"/>
          <p:cNvGrpSpPr/>
          <p:nvPr/>
        </p:nvGrpSpPr>
        <p:grpSpPr>
          <a:xfrm>
            <a:off x="5651500" y="188913"/>
            <a:ext cx="1295400" cy="1535112"/>
            <a:chOff x="0" y="0"/>
            <a:chExt cx="2040" cy="2417"/>
          </a:xfrm>
        </p:grpSpPr>
        <p:sp>
          <p:nvSpPr>
            <p:cNvPr id="10249" name="文本框 10252"/>
            <p:cNvSpPr txBox="1"/>
            <p:nvPr/>
          </p:nvSpPr>
          <p:spPr>
            <a:xfrm>
              <a:off x="0" y="1509"/>
              <a:ext cx="2041" cy="908"/>
            </a:xfrm>
            <a:prstGeom prst="rect">
              <a:avLst/>
            </a:prstGeom>
            <a:noFill/>
            <a:ln w="25400" cap="flat" cmpd="sng">
              <a:solidFill>
                <a:schemeClr val="tx1"/>
              </a:solidFill>
              <a:prstDash val="solid"/>
              <a:bevel/>
              <a:headEnd type="none" w="med" len="med"/>
              <a:tailEnd type="none" w="med" len="med"/>
            </a:ln>
          </p:spPr>
          <p:txBody>
            <a:bodyPr wrap="square" lIns="90170" tIns="46990" rIns="90170" bIns="46990" anchor="t">
              <a:spAutoFit/>
            </a:bodyPr>
            <a:lstStyle/>
            <a:p>
              <a:pPr algn="ctr"/>
              <a:r>
                <a:rPr lang="zh-CN" altLang="en-US" sz="3000" b="1" dirty="0">
                  <a:latin typeface="Times New Roman" panose="02020603050405020304" pitchFamily="2" charset="0"/>
                  <a:ea typeface="华文细黑" panose="02010600040101010101" pitchFamily="2" charset="-122"/>
                </a:rPr>
                <a:t>球 队</a:t>
              </a:r>
            </a:p>
          </p:txBody>
        </p:sp>
        <p:sp>
          <p:nvSpPr>
            <p:cNvPr id="10250" name="椭圆 10253"/>
            <p:cNvSpPr/>
            <p:nvPr/>
          </p:nvSpPr>
          <p:spPr>
            <a:xfrm>
              <a:off x="113" y="0"/>
              <a:ext cx="1814" cy="1018"/>
            </a:xfrm>
            <a:prstGeom prst="ellipse">
              <a:avLst/>
            </a:prstGeom>
            <a:noFill/>
            <a:ln w="19050" cap="flat" cmpd="sng">
              <a:solidFill>
                <a:schemeClr val="tx1"/>
              </a:solidFill>
              <a:prstDash val="solid"/>
              <a:bevel/>
              <a:headEnd type="none" w="med" len="med"/>
              <a:tailEnd type="none" w="med" len="med"/>
            </a:ln>
          </p:spPr>
          <p:txBody>
            <a:bodyPr wrap="square" lIns="0" tIns="0" rIns="0" bIns="0" anchor="ctr">
              <a:spAutoFit/>
            </a:bodyPr>
            <a:lstStyle/>
            <a:p>
              <a:pPr algn="ctr"/>
              <a:r>
                <a:rPr lang="zh-CN" altLang="en-US" sz="3000" b="1" u="sng" dirty="0">
                  <a:solidFill>
                    <a:srgbClr val="FF0000"/>
                  </a:solidFill>
                  <a:latin typeface="Times New Roman" panose="02020603050405020304" pitchFamily="2" charset="0"/>
                  <a:ea typeface="华文细黑" panose="02010600040101010101" pitchFamily="2" charset="-122"/>
                </a:rPr>
                <a:t>名称</a:t>
              </a:r>
            </a:p>
          </p:txBody>
        </p:sp>
        <p:sp>
          <p:nvSpPr>
            <p:cNvPr id="10251" name="直接连接符 10254"/>
            <p:cNvSpPr/>
            <p:nvPr/>
          </p:nvSpPr>
          <p:spPr>
            <a:xfrm>
              <a:off x="1020" y="1076"/>
              <a:ext cx="2" cy="454"/>
            </a:xfrm>
            <a:prstGeom prst="line">
              <a:avLst/>
            </a:prstGeom>
            <a:ln w="25400" cap="flat" cmpd="sng">
              <a:solidFill>
                <a:schemeClr val="tx1"/>
              </a:solidFill>
              <a:prstDash val="solid"/>
              <a:bevel/>
              <a:headEnd type="none" w="med" len="med"/>
              <a:tailEnd type="none" w="med" len="med"/>
            </a:ln>
          </p:spPr>
        </p:sp>
      </p:grpSp>
      <p:grpSp>
        <p:nvGrpSpPr>
          <p:cNvPr id="10256" name="组合 10255"/>
          <p:cNvGrpSpPr/>
          <p:nvPr/>
        </p:nvGrpSpPr>
        <p:grpSpPr>
          <a:xfrm>
            <a:off x="2130425" y="1012825"/>
            <a:ext cx="3527425" cy="944563"/>
            <a:chOff x="0" y="0"/>
            <a:chExt cx="5556" cy="1486"/>
          </a:xfrm>
        </p:grpSpPr>
        <p:sp>
          <p:nvSpPr>
            <p:cNvPr id="10253" name="AutoShape 14"/>
            <p:cNvSpPr/>
            <p:nvPr/>
          </p:nvSpPr>
          <p:spPr>
            <a:xfrm>
              <a:off x="1514" y="0"/>
              <a:ext cx="2457" cy="1486"/>
            </a:xfrm>
            <a:prstGeom prst="diamond">
              <a:avLst/>
            </a:prstGeom>
            <a:noFill/>
            <a:ln w="31750" cap="flat" cmpd="sng">
              <a:solidFill>
                <a:schemeClr val="tx1"/>
              </a:solidFill>
              <a:prstDash val="solid"/>
              <a:miter/>
              <a:headEnd type="none" w="med" len="med"/>
              <a:tailEnd type="none" w="med" len="med"/>
            </a:ln>
          </p:spPr>
          <p:txBody>
            <a:bodyPr wrap="square" lIns="0" tIns="0" rIns="0" bIns="0" anchor="t">
              <a:spAutoFit/>
            </a:bodyPr>
            <a:lstStyle/>
            <a:p>
              <a:pPr algn="ctr">
                <a:spcBef>
                  <a:spcPct val="50000"/>
                </a:spcBef>
              </a:pPr>
              <a:r>
                <a:rPr lang="zh-CN" altLang="en-US" sz="3000" b="1" dirty="0">
                  <a:latin typeface="Times New Roman" panose="02020603050405020304" pitchFamily="2" charset="0"/>
                  <a:ea typeface="宋体" panose="02010600030101010101" pitchFamily="2" charset="-122"/>
                </a:rPr>
                <a:t>签约</a:t>
              </a:r>
            </a:p>
          </p:txBody>
        </p:sp>
        <p:sp>
          <p:nvSpPr>
            <p:cNvPr id="10254" name="Line 16"/>
            <p:cNvSpPr/>
            <p:nvPr/>
          </p:nvSpPr>
          <p:spPr>
            <a:xfrm>
              <a:off x="3970" y="738"/>
              <a:ext cx="1587" cy="1"/>
            </a:xfrm>
            <a:prstGeom prst="line">
              <a:avLst/>
            </a:prstGeom>
            <a:ln w="31750" cap="flat" cmpd="sng">
              <a:solidFill>
                <a:schemeClr val="tx1"/>
              </a:solidFill>
              <a:prstDash val="solid"/>
              <a:round/>
              <a:headEnd type="none" w="med" len="med"/>
              <a:tailEnd type="none" w="med" len="med"/>
            </a:ln>
          </p:spPr>
        </p:sp>
        <p:sp>
          <p:nvSpPr>
            <p:cNvPr id="10255" name="Line 16"/>
            <p:cNvSpPr/>
            <p:nvPr/>
          </p:nvSpPr>
          <p:spPr>
            <a:xfrm>
              <a:off x="0" y="738"/>
              <a:ext cx="1587" cy="1"/>
            </a:xfrm>
            <a:prstGeom prst="line">
              <a:avLst/>
            </a:prstGeom>
            <a:ln w="31750" cap="flat" cmpd="sng">
              <a:solidFill>
                <a:schemeClr val="tx1"/>
              </a:solidFill>
              <a:prstDash val="solid"/>
              <a:bevel/>
              <a:headEnd type="none" w="med" len="med"/>
              <a:tailEnd type="none" w="med" len="med"/>
            </a:ln>
          </p:spPr>
        </p:sp>
      </p:grpSp>
      <p:grpSp>
        <p:nvGrpSpPr>
          <p:cNvPr id="10260" name="组合 10259"/>
          <p:cNvGrpSpPr/>
          <p:nvPr/>
        </p:nvGrpSpPr>
        <p:grpSpPr>
          <a:xfrm>
            <a:off x="6927850" y="4986338"/>
            <a:ext cx="1533525" cy="650875"/>
            <a:chOff x="0" y="9"/>
            <a:chExt cx="2416" cy="1025"/>
          </a:xfrm>
        </p:grpSpPr>
        <p:sp>
          <p:nvSpPr>
            <p:cNvPr id="10257" name="椭圆 10260"/>
            <p:cNvSpPr/>
            <p:nvPr/>
          </p:nvSpPr>
          <p:spPr>
            <a:xfrm>
              <a:off x="489" y="9"/>
              <a:ext cx="1927" cy="1025"/>
            </a:xfrm>
            <a:prstGeom prst="ellipse">
              <a:avLst/>
            </a:prstGeom>
            <a:noFill/>
            <a:ln w="19050" cap="flat" cmpd="sng">
              <a:solidFill>
                <a:schemeClr val="tx1"/>
              </a:solidFill>
              <a:prstDash val="solid"/>
              <a:round/>
              <a:headEnd type="none" w="med" len="med"/>
              <a:tailEnd type="none" w="med" len="med"/>
            </a:ln>
          </p:spPr>
          <p:txBody>
            <a:bodyPr wrap="square" lIns="0" tIns="0" rIns="0" bIns="0" anchor="ctr">
              <a:spAutoFit/>
            </a:bodyPr>
            <a:lstStyle/>
            <a:p>
              <a:pPr algn="ctr"/>
              <a:r>
                <a:rPr lang="zh-CN" altLang="en-US" sz="3000" b="1" u="sng" dirty="0">
                  <a:solidFill>
                    <a:srgbClr val="FF0000"/>
                  </a:solidFill>
                  <a:latin typeface="Times New Roman" panose="02020603050405020304" pitchFamily="2" charset="0"/>
                  <a:ea typeface="华文细黑" panose="02010600040101010101" pitchFamily="2" charset="-122"/>
                </a:rPr>
                <a:t>m_id</a:t>
              </a:r>
            </a:p>
          </p:txBody>
        </p:sp>
        <p:sp>
          <p:nvSpPr>
            <p:cNvPr id="10258" name="直接连接符 10261"/>
            <p:cNvSpPr/>
            <p:nvPr/>
          </p:nvSpPr>
          <p:spPr>
            <a:xfrm>
              <a:off x="0" y="482"/>
              <a:ext cx="453" cy="1"/>
            </a:xfrm>
            <a:prstGeom prst="line">
              <a:avLst/>
            </a:prstGeom>
            <a:ln w="25400" cap="flat" cmpd="sng">
              <a:solidFill>
                <a:schemeClr val="tx1"/>
              </a:solidFill>
              <a:prstDash val="solid"/>
              <a:round/>
              <a:headEnd type="none" w="med" len="med"/>
              <a:tailEnd type="none" w="med" len="med"/>
            </a:ln>
          </p:spPr>
        </p:sp>
      </p:grpSp>
      <p:grpSp>
        <p:nvGrpSpPr>
          <p:cNvPr id="10263" name="组合 10262"/>
          <p:cNvGrpSpPr/>
          <p:nvPr/>
        </p:nvGrpSpPr>
        <p:grpSpPr>
          <a:xfrm>
            <a:off x="4195763" y="4727575"/>
            <a:ext cx="2735262" cy="1438275"/>
            <a:chOff x="0" y="0"/>
            <a:chExt cx="4308" cy="2265"/>
          </a:xfrm>
        </p:grpSpPr>
        <p:sp>
          <p:nvSpPr>
            <p:cNvPr id="3" name="文本框 10263"/>
            <p:cNvSpPr txBox="1"/>
            <p:nvPr/>
          </p:nvSpPr>
          <p:spPr>
            <a:xfrm>
              <a:off x="2268" y="439"/>
              <a:ext cx="2041" cy="908"/>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spAutoFit/>
            </a:bodyPr>
            <a:lstStyle/>
            <a:p>
              <a:pPr algn="ctr"/>
              <a:r>
                <a:rPr lang="zh-CN" altLang="en-US" sz="3000" b="1" dirty="0">
                  <a:latin typeface="Times New Roman" panose="02020603050405020304" pitchFamily="2" charset="0"/>
                  <a:ea typeface="华文细黑" panose="02010600040101010101" pitchFamily="2" charset="-122"/>
                </a:rPr>
                <a:t>比 赛</a:t>
              </a:r>
            </a:p>
          </p:txBody>
        </p:sp>
        <p:sp>
          <p:nvSpPr>
            <p:cNvPr id="10261" name="椭圆 10264"/>
            <p:cNvSpPr/>
            <p:nvPr/>
          </p:nvSpPr>
          <p:spPr>
            <a:xfrm>
              <a:off x="26" y="0"/>
              <a:ext cx="1814" cy="1018"/>
            </a:xfrm>
            <a:prstGeom prst="ellipse">
              <a:avLst/>
            </a:prstGeom>
            <a:noFill/>
            <a:ln w="19050" cap="flat" cmpd="sng">
              <a:solidFill>
                <a:schemeClr val="tx1"/>
              </a:solidFill>
              <a:prstDash val="solid"/>
              <a:miter/>
              <a:headEnd type="none" w="med" len="med"/>
              <a:tailEnd type="none" w="med" len="med"/>
            </a:ln>
          </p:spPr>
          <p:txBody>
            <a:bodyPr wrap="square" lIns="0" tIns="0" rIns="0" bIns="0" anchor="ctr">
              <a:spAutoFit/>
            </a:bodyPr>
            <a:lstStyle/>
            <a:p>
              <a:pPr algn="ctr"/>
              <a:r>
                <a:rPr lang="zh-CN" altLang="en-US" sz="3000" b="1" dirty="0">
                  <a:latin typeface="Times New Roman" panose="02020603050405020304" pitchFamily="2" charset="0"/>
                  <a:ea typeface="华文细黑" panose="02010600040101010101" pitchFamily="2" charset="-122"/>
                  <a:sym typeface="Arial" panose="020B0604020202020204" pitchFamily="34" charset="0"/>
                </a:rPr>
                <a:t>日期</a:t>
              </a:r>
            </a:p>
          </p:txBody>
        </p:sp>
        <p:sp>
          <p:nvSpPr>
            <p:cNvPr id="10262" name="直接连接符 10265"/>
            <p:cNvSpPr/>
            <p:nvPr/>
          </p:nvSpPr>
          <p:spPr>
            <a:xfrm>
              <a:off x="1841" y="451"/>
              <a:ext cx="454" cy="232"/>
            </a:xfrm>
            <a:prstGeom prst="line">
              <a:avLst/>
            </a:prstGeom>
            <a:ln w="25400" cap="flat" cmpd="sng">
              <a:solidFill>
                <a:schemeClr val="tx1"/>
              </a:solidFill>
              <a:prstDash val="solid"/>
              <a:miter/>
              <a:headEnd type="none" w="med" len="med"/>
              <a:tailEnd type="none" w="med" len="med"/>
            </a:ln>
          </p:spPr>
        </p:sp>
        <p:sp>
          <p:nvSpPr>
            <p:cNvPr id="4" name="椭圆 10266"/>
            <p:cNvSpPr/>
            <p:nvPr/>
          </p:nvSpPr>
          <p:spPr>
            <a:xfrm>
              <a:off x="0" y="1187"/>
              <a:ext cx="1814" cy="1078"/>
            </a:xfrm>
            <a:prstGeom prst="ellipse">
              <a:avLst/>
            </a:prstGeom>
            <a:noFill/>
            <a:ln w="19050" cap="flat" cmpd="sng">
              <a:solidFill>
                <a:schemeClr val="tx1"/>
              </a:solidFill>
              <a:prstDash val="solid"/>
              <a:round/>
              <a:headEnd type="none" w="med" len="med"/>
              <a:tailEnd type="none" w="med" len="med"/>
            </a:ln>
          </p:spPr>
          <p:txBody>
            <a:bodyPr wrap="square" lIns="0" tIns="0" rIns="0" bIns="0" anchor="ctr">
              <a:spAutoFit/>
            </a:bodyPr>
            <a:lstStyle/>
            <a:p>
              <a:pPr algn="ctr"/>
              <a:r>
                <a:rPr lang="zh-CN" altLang="en-US" sz="3000" b="1" dirty="0">
                  <a:latin typeface="Times New Roman" panose="02020603050405020304" pitchFamily="2" charset="0"/>
                  <a:ea typeface="华文细黑" panose="02010600040101010101" pitchFamily="2" charset="-122"/>
                  <a:sym typeface="Arial" panose="020B0604020202020204" pitchFamily="34" charset="0"/>
                </a:rPr>
                <a:t>比分</a:t>
              </a:r>
            </a:p>
          </p:txBody>
        </p:sp>
        <p:sp>
          <p:nvSpPr>
            <p:cNvPr id="10264" name="直接连接符 10267"/>
            <p:cNvSpPr/>
            <p:nvPr/>
          </p:nvSpPr>
          <p:spPr>
            <a:xfrm flipV="1">
              <a:off x="1614" y="1019"/>
              <a:ext cx="680" cy="340"/>
            </a:xfrm>
            <a:prstGeom prst="line">
              <a:avLst/>
            </a:prstGeom>
            <a:ln w="25400" cap="flat" cmpd="sng">
              <a:solidFill>
                <a:schemeClr val="tx1"/>
              </a:solidFill>
              <a:prstDash val="solid"/>
              <a:round/>
              <a:headEnd type="none" w="med" len="med"/>
              <a:tailEnd type="none" w="med" len="med"/>
            </a:ln>
          </p:spPr>
        </p:sp>
      </p:grpSp>
      <p:grpSp>
        <p:nvGrpSpPr>
          <p:cNvPr id="10269" name="组合 10268"/>
          <p:cNvGrpSpPr/>
          <p:nvPr/>
        </p:nvGrpSpPr>
        <p:grpSpPr>
          <a:xfrm>
            <a:off x="6445250" y="1701800"/>
            <a:ext cx="1568450" cy="3311525"/>
            <a:chOff x="0" y="0"/>
            <a:chExt cx="2470" cy="5216"/>
          </a:xfrm>
        </p:grpSpPr>
        <p:sp>
          <p:nvSpPr>
            <p:cNvPr id="10266" name="Line 6"/>
            <p:cNvSpPr/>
            <p:nvPr/>
          </p:nvSpPr>
          <p:spPr>
            <a:xfrm>
              <a:off x="341" y="0"/>
              <a:ext cx="907" cy="1928"/>
            </a:xfrm>
            <a:prstGeom prst="line">
              <a:avLst/>
            </a:prstGeom>
            <a:ln w="31750" cap="flat" cmpd="sng">
              <a:solidFill>
                <a:schemeClr val="tx1"/>
              </a:solidFill>
              <a:prstDash val="solid"/>
              <a:round/>
              <a:headEnd type="none" w="med" len="med"/>
              <a:tailEnd type="none" w="med" len="med"/>
            </a:ln>
          </p:spPr>
        </p:sp>
        <p:sp>
          <p:nvSpPr>
            <p:cNvPr id="10267" name="菱形 10270"/>
            <p:cNvSpPr/>
            <p:nvPr/>
          </p:nvSpPr>
          <p:spPr>
            <a:xfrm>
              <a:off x="0" y="1927"/>
              <a:ext cx="2470" cy="1480"/>
            </a:xfrm>
            <a:prstGeom prst="diamond">
              <a:avLst/>
            </a:prstGeom>
            <a:noFill/>
            <a:ln w="25400" cap="flat" cmpd="sng">
              <a:solidFill>
                <a:schemeClr val="tx1"/>
              </a:solidFill>
              <a:prstDash val="solid"/>
              <a:miter/>
              <a:headEnd type="none" w="med" len="med"/>
              <a:tailEnd type="none" w="med" len="med"/>
            </a:ln>
          </p:spPr>
          <p:txBody>
            <a:bodyPr wrap="square" lIns="0" tIns="0" rIns="0" bIns="0" anchor="ctr">
              <a:spAutoFit/>
            </a:bodyPr>
            <a:lstStyle/>
            <a:p>
              <a:pPr algn="ctr"/>
              <a:r>
                <a:rPr lang="zh-CN" altLang="en-US" sz="3000" b="1" dirty="0">
                  <a:latin typeface="Times New Roman" panose="02020603050405020304" pitchFamily="2" charset="0"/>
                  <a:ea typeface="宋体" panose="02010600030101010101" pitchFamily="2" charset="-122"/>
                </a:rPr>
                <a:t>客队</a:t>
              </a:r>
            </a:p>
          </p:txBody>
        </p:sp>
        <p:sp>
          <p:nvSpPr>
            <p:cNvPr id="10268" name="Line 6"/>
            <p:cNvSpPr/>
            <p:nvPr/>
          </p:nvSpPr>
          <p:spPr>
            <a:xfrm flipV="1">
              <a:off x="340" y="3402"/>
              <a:ext cx="908" cy="1814"/>
            </a:xfrm>
            <a:prstGeom prst="line">
              <a:avLst/>
            </a:prstGeom>
            <a:ln w="31750" cap="flat" cmpd="sng">
              <a:solidFill>
                <a:schemeClr val="tx1"/>
              </a:solidFill>
              <a:prstDash val="solid"/>
              <a:bevel/>
              <a:headEnd type="none" w="med" len="med"/>
              <a:tailEnd type="none" w="med" len="med"/>
            </a:ln>
          </p:spPr>
        </p:sp>
      </p:grpSp>
      <p:grpSp>
        <p:nvGrpSpPr>
          <p:cNvPr id="10273" name="组合 10272"/>
          <p:cNvGrpSpPr/>
          <p:nvPr/>
        </p:nvGrpSpPr>
        <p:grpSpPr>
          <a:xfrm>
            <a:off x="7019925" y="2060575"/>
            <a:ext cx="933450" cy="2546350"/>
            <a:chOff x="0" y="0"/>
            <a:chExt cx="1468" cy="4009"/>
          </a:xfrm>
        </p:grpSpPr>
        <p:sp>
          <p:nvSpPr>
            <p:cNvPr id="10270" name="Text Box 9"/>
            <p:cNvSpPr txBox="1"/>
            <p:nvPr/>
          </p:nvSpPr>
          <p:spPr>
            <a:xfrm>
              <a:off x="0" y="0"/>
              <a:ext cx="1354" cy="721"/>
            </a:xfrm>
            <a:prstGeom prst="rect">
              <a:avLst/>
            </a:prstGeom>
            <a:noFill/>
            <a:ln w="9525">
              <a:noFill/>
            </a:ln>
          </p:spPr>
          <p:txBody>
            <a:bodyPr wrap="square" lIns="0" tIns="0" rIns="0" bIns="0" anchor="t">
              <a:spAutoFit/>
            </a:bodyPr>
            <a:lstStyle/>
            <a:p>
              <a:pPr algn="ctr">
                <a:spcBef>
                  <a:spcPct val="50000"/>
                </a:spcBef>
              </a:pPr>
              <a:r>
                <a:rPr lang="zh-CN" altLang="en-US" sz="3000" b="1" dirty="0">
                  <a:solidFill>
                    <a:schemeClr val="accent2"/>
                  </a:solidFill>
                  <a:latin typeface="Arial" panose="020B0604020202020204" pitchFamily="34" charset="0"/>
                  <a:ea typeface="宋体" panose="02010600030101010101" pitchFamily="2" charset="-122"/>
                </a:rPr>
                <a:t>(0,</a:t>
              </a:r>
              <a:r>
                <a:rPr lang="en-US" altLang="x-none" sz="3000" b="1" dirty="0">
                  <a:solidFill>
                    <a:schemeClr val="accent2"/>
                  </a:solidFill>
                  <a:latin typeface="Arial" panose="020B0604020202020204" pitchFamily="34" charset="0"/>
                  <a:ea typeface="宋体" panose="02010600030101010101" pitchFamily="2" charset="-122"/>
                </a:rPr>
                <a:t>N)</a:t>
              </a:r>
            </a:p>
          </p:txBody>
        </p:sp>
        <p:sp>
          <p:nvSpPr>
            <p:cNvPr id="10271" name="Text Box 9"/>
            <p:cNvSpPr txBox="1"/>
            <p:nvPr/>
          </p:nvSpPr>
          <p:spPr>
            <a:xfrm>
              <a:off x="114" y="3289"/>
              <a:ext cx="1354" cy="721"/>
            </a:xfrm>
            <a:prstGeom prst="rect">
              <a:avLst/>
            </a:prstGeom>
            <a:noFill/>
            <a:ln w="9525">
              <a:noFill/>
            </a:ln>
          </p:spPr>
          <p:txBody>
            <a:bodyPr wrap="square" lIns="0" tIns="0" rIns="0" bIns="0" anchor="t">
              <a:spAutoFit/>
            </a:bodyPr>
            <a:lstStyle/>
            <a:p>
              <a:pPr algn="ctr">
                <a:spcBef>
                  <a:spcPct val="50000"/>
                </a:spcBef>
              </a:pPr>
              <a:r>
                <a:rPr lang="zh-CN" altLang="en-US" sz="3000" b="1" dirty="0">
                  <a:solidFill>
                    <a:schemeClr val="accent2"/>
                  </a:solidFill>
                  <a:latin typeface="Arial" panose="020B0604020202020204" pitchFamily="34" charset="0"/>
                  <a:ea typeface="宋体" panose="02010600030101010101" pitchFamily="2" charset="-122"/>
                </a:rPr>
                <a:t>(1,1</a:t>
              </a:r>
              <a:r>
                <a:rPr lang="en-US" altLang="x-none" sz="3000" b="1" dirty="0">
                  <a:solidFill>
                    <a:schemeClr val="accent2"/>
                  </a:solidFill>
                  <a:latin typeface="Arial" panose="020B0604020202020204" pitchFamily="34" charset="0"/>
                  <a:ea typeface="宋体" panose="02010600030101010101" pitchFamily="2" charset="-122"/>
                </a:rPr>
                <a:t>)</a:t>
              </a:r>
            </a:p>
          </p:txBody>
        </p:sp>
      </p:grpSp>
      <p:grpSp>
        <p:nvGrpSpPr>
          <p:cNvPr id="10276" name="组合 10275"/>
          <p:cNvGrpSpPr/>
          <p:nvPr/>
        </p:nvGrpSpPr>
        <p:grpSpPr>
          <a:xfrm>
            <a:off x="4562475" y="1701800"/>
            <a:ext cx="1568450" cy="3238500"/>
            <a:chOff x="0" y="0"/>
            <a:chExt cx="2470" cy="5102"/>
          </a:xfrm>
        </p:grpSpPr>
        <p:sp>
          <p:nvSpPr>
            <p:cNvPr id="5" name="Line 6"/>
            <p:cNvSpPr/>
            <p:nvPr/>
          </p:nvSpPr>
          <p:spPr>
            <a:xfrm flipH="1">
              <a:off x="1249" y="0"/>
              <a:ext cx="1035" cy="1902"/>
            </a:xfrm>
            <a:prstGeom prst="line">
              <a:avLst/>
            </a:prstGeom>
            <a:ln w="31750" cap="flat" cmpd="sng">
              <a:solidFill>
                <a:schemeClr val="tx1"/>
              </a:solidFill>
              <a:prstDash val="solid"/>
              <a:bevel/>
              <a:headEnd type="none" w="med" len="med"/>
              <a:tailEnd type="none" w="med" len="med"/>
            </a:ln>
          </p:spPr>
        </p:sp>
        <p:sp>
          <p:nvSpPr>
            <p:cNvPr id="10274" name="菱形 10277"/>
            <p:cNvSpPr/>
            <p:nvPr/>
          </p:nvSpPr>
          <p:spPr>
            <a:xfrm>
              <a:off x="0" y="1901"/>
              <a:ext cx="2470" cy="1480"/>
            </a:xfrm>
            <a:prstGeom prst="diamond">
              <a:avLst/>
            </a:prstGeom>
            <a:noFill/>
            <a:ln w="25400" cap="flat" cmpd="sng">
              <a:solidFill>
                <a:schemeClr val="tx1"/>
              </a:solidFill>
              <a:prstDash val="solid"/>
              <a:bevel/>
              <a:headEnd type="none" w="med" len="med"/>
              <a:tailEnd type="none" w="med" len="med"/>
            </a:ln>
          </p:spPr>
          <p:txBody>
            <a:bodyPr wrap="square" lIns="0" tIns="0" rIns="0" bIns="0" anchor="ctr">
              <a:spAutoFit/>
            </a:bodyPr>
            <a:lstStyle/>
            <a:p>
              <a:pPr algn="ctr"/>
              <a:r>
                <a:rPr lang="zh-CN" altLang="en-US" sz="3000" b="1" dirty="0">
                  <a:latin typeface="Times New Roman" panose="02020603050405020304" pitchFamily="2" charset="0"/>
                  <a:ea typeface="宋体" panose="02010600030101010101" pitchFamily="2" charset="-122"/>
                </a:rPr>
                <a:t>主队</a:t>
              </a:r>
            </a:p>
          </p:txBody>
        </p:sp>
        <p:sp>
          <p:nvSpPr>
            <p:cNvPr id="10275" name="Line 6"/>
            <p:cNvSpPr/>
            <p:nvPr/>
          </p:nvSpPr>
          <p:spPr>
            <a:xfrm flipH="1" flipV="1">
              <a:off x="1248" y="3376"/>
              <a:ext cx="808" cy="1727"/>
            </a:xfrm>
            <a:prstGeom prst="line">
              <a:avLst/>
            </a:prstGeom>
            <a:ln w="31750" cap="flat" cmpd="sng">
              <a:solidFill>
                <a:schemeClr val="tx1"/>
              </a:solidFill>
              <a:prstDash val="solid"/>
              <a:miter/>
              <a:headEnd type="none" w="med" len="med"/>
              <a:tailEnd type="none" w="med" len="med"/>
            </a:ln>
          </p:spPr>
        </p:sp>
      </p:grpSp>
      <p:grpSp>
        <p:nvGrpSpPr>
          <p:cNvPr id="10280" name="组合 10279"/>
          <p:cNvGrpSpPr/>
          <p:nvPr/>
        </p:nvGrpSpPr>
        <p:grpSpPr>
          <a:xfrm>
            <a:off x="4635500" y="2044700"/>
            <a:ext cx="933450" cy="2546350"/>
            <a:chOff x="0" y="0"/>
            <a:chExt cx="1468" cy="4009"/>
          </a:xfrm>
        </p:grpSpPr>
        <p:sp>
          <p:nvSpPr>
            <p:cNvPr id="10277" name="Text Box 9"/>
            <p:cNvSpPr txBox="1"/>
            <p:nvPr/>
          </p:nvSpPr>
          <p:spPr>
            <a:xfrm>
              <a:off x="0" y="0"/>
              <a:ext cx="1354" cy="721"/>
            </a:xfrm>
            <a:prstGeom prst="rect">
              <a:avLst/>
            </a:prstGeom>
            <a:noFill/>
            <a:ln w="9525">
              <a:noFill/>
            </a:ln>
          </p:spPr>
          <p:txBody>
            <a:bodyPr wrap="square" lIns="0" tIns="0" rIns="0" bIns="0" anchor="t">
              <a:spAutoFit/>
            </a:bodyPr>
            <a:lstStyle/>
            <a:p>
              <a:pPr algn="ctr">
                <a:spcBef>
                  <a:spcPct val="50000"/>
                </a:spcBef>
              </a:pPr>
              <a:r>
                <a:rPr lang="zh-CN" altLang="en-US" sz="3000" b="1" dirty="0">
                  <a:solidFill>
                    <a:schemeClr val="accent2"/>
                  </a:solidFill>
                  <a:latin typeface="Arial" panose="020B0604020202020204" pitchFamily="34" charset="0"/>
                  <a:ea typeface="宋体" panose="02010600030101010101" pitchFamily="2" charset="-122"/>
                </a:rPr>
                <a:t>(0,</a:t>
              </a:r>
              <a:r>
                <a:rPr lang="en-US" altLang="x-none" sz="3000" b="1" dirty="0">
                  <a:solidFill>
                    <a:schemeClr val="accent2"/>
                  </a:solidFill>
                  <a:latin typeface="Arial" panose="020B0604020202020204" pitchFamily="34" charset="0"/>
                  <a:ea typeface="宋体" panose="02010600030101010101" pitchFamily="2" charset="-122"/>
                </a:rPr>
                <a:t>N)</a:t>
              </a:r>
            </a:p>
          </p:txBody>
        </p:sp>
        <p:sp>
          <p:nvSpPr>
            <p:cNvPr id="10278" name="Text Box 9"/>
            <p:cNvSpPr txBox="1"/>
            <p:nvPr/>
          </p:nvSpPr>
          <p:spPr>
            <a:xfrm>
              <a:off x="114" y="3289"/>
              <a:ext cx="1354" cy="721"/>
            </a:xfrm>
            <a:prstGeom prst="rect">
              <a:avLst/>
            </a:prstGeom>
            <a:noFill/>
            <a:ln w="9525">
              <a:noFill/>
            </a:ln>
          </p:spPr>
          <p:txBody>
            <a:bodyPr wrap="square" lIns="0" tIns="0" rIns="0" bIns="0" anchor="t">
              <a:spAutoFit/>
            </a:bodyPr>
            <a:lstStyle/>
            <a:p>
              <a:pPr algn="ctr">
                <a:spcBef>
                  <a:spcPct val="50000"/>
                </a:spcBef>
              </a:pPr>
              <a:r>
                <a:rPr lang="zh-CN" altLang="en-US" sz="3000" b="1" dirty="0">
                  <a:solidFill>
                    <a:schemeClr val="accent2"/>
                  </a:solidFill>
                  <a:latin typeface="Arial" panose="020B0604020202020204" pitchFamily="34" charset="0"/>
                  <a:ea typeface="宋体" panose="02010600030101010101" pitchFamily="2" charset="-122"/>
                </a:rPr>
                <a:t>(1,1</a:t>
              </a:r>
              <a:r>
                <a:rPr lang="en-US" altLang="x-none" sz="3000" b="1" dirty="0">
                  <a:solidFill>
                    <a:schemeClr val="accent2"/>
                  </a:solidFill>
                  <a:latin typeface="Arial" panose="020B0604020202020204" pitchFamily="34" charset="0"/>
                  <a:ea typeface="宋体" panose="02010600030101010101" pitchFamily="2" charset="-122"/>
                </a:rPr>
                <a:t>)</a:t>
              </a:r>
            </a:p>
          </p:txBody>
        </p:sp>
      </p:grpSp>
      <p:sp>
        <p:nvSpPr>
          <p:cNvPr id="10279" name="文本框 10282"/>
          <p:cNvSpPr txBox="1"/>
          <p:nvPr/>
        </p:nvSpPr>
        <p:spPr>
          <a:xfrm>
            <a:off x="215900" y="4618038"/>
            <a:ext cx="3205163" cy="1004887"/>
          </a:xfrm>
          <a:prstGeom prst="rect">
            <a:avLst/>
          </a:prstGeom>
          <a:noFill/>
          <a:ln w="9525">
            <a:noFill/>
          </a:ln>
        </p:spPr>
        <p:txBody>
          <a:bodyPr wrap="square" anchor="t">
            <a:spAutoFit/>
          </a:bodyPr>
          <a:lstStyle/>
          <a:p>
            <a:pPr marL="1905" indent="455295">
              <a:buFont typeface="Wingdings" panose="05000000000000000000" pitchFamily="2" charset="2"/>
              <a:buChar char="n"/>
            </a:pPr>
            <a:r>
              <a:rPr lang="zh-CN" altLang="en-US" sz="3000" b="1" dirty="0">
                <a:solidFill>
                  <a:srgbClr val="0000CC"/>
                </a:solidFill>
                <a:latin typeface="华文细黑" panose="02010600040101010101" pitchFamily="2" charset="-122"/>
                <a:ea typeface="华文细黑" panose="02010600040101010101" pitchFamily="2" charset="-122"/>
              </a:rPr>
              <a:t>E-R模型的另一种设计方案(2)</a:t>
            </a:r>
          </a:p>
        </p:txBody>
      </p:sp>
      <p:sp>
        <p:nvSpPr>
          <p:cNvPr id="6" name="文本框 2"/>
          <p:cNvSpPr txBox="1"/>
          <p:nvPr/>
        </p:nvSpPr>
        <p:spPr>
          <a:xfrm>
            <a:off x="695325" y="6283325"/>
            <a:ext cx="7388225" cy="519113"/>
          </a:xfrm>
          <a:prstGeom prst="rect">
            <a:avLst/>
          </a:prstGeom>
          <a:noFill/>
          <a:ln w="9525">
            <a:noFill/>
          </a:ln>
        </p:spPr>
        <p:txBody>
          <a:bodyPr wrap="none" anchor="t">
            <a:spAutoFit/>
          </a:bodyPr>
          <a:lstStyle/>
          <a:p>
            <a:pPr algn="ctr"/>
            <a:r>
              <a:rPr lang="zh-CN" altLang="en-US" sz="2800" b="1">
                <a:solidFill>
                  <a:srgbClr val="0000CC"/>
                </a:solidFill>
                <a:latin typeface="Times New Roman" panose="02020603050405020304" pitchFamily="2" charset="0"/>
              </a:rPr>
              <a:t>其中：</a:t>
            </a:r>
            <a:r>
              <a:rPr lang="en-US" altLang="zh-CN" sz="2800" b="1">
                <a:solidFill>
                  <a:srgbClr val="0000CC"/>
                </a:solidFill>
                <a:latin typeface="Times New Roman" panose="02020603050405020304" pitchFamily="2" charset="0"/>
              </a:rPr>
              <a:t>m_id</a:t>
            </a:r>
            <a:r>
              <a:rPr lang="zh-CN" altLang="zh-CN" sz="2800" b="1">
                <a:solidFill>
                  <a:srgbClr val="0000CC"/>
                </a:solidFill>
                <a:latin typeface="Times New Roman" panose="02020603050405020304" pitchFamily="2" charset="0"/>
                <a:ea typeface="宋体" panose="02010600030101010101" pitchFamily="2" charset="-122"/>
              </a:rPr>
              <a:t>是新添加的关于比赛的标识符属性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blinds(horizontal)">
                                      <p:cBhvr>
                                        <p:cTn id="7" dur="500"/>
                                        <p:tgtEl>
                                          <p:spTgt spid="1024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252"/>
                                        </p:tgtEl>
                                        <p:attrNameLst>
                                          <p:attrName>style.visibility</p:attrName>
                                        </p:attrNameLst>
                                      </p:cBhvr>
                                      <p:to>
                                        <p:strVal val="visible"/>
                                      </p:to>
                                    </p:set>
                                    <p:animEffect transition="in" filter="blinds(horizontal)">
                                      <p:cBhvr>
                                        <p:cTn id="11" dur="500"/>
                                        <p:tgtEl>
                                          <p:spTgt spid="1025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256"/>
                                        </p:tgtEl>
                                        <p:attrNameLst>
                                          <p:attrName>style.visibility</p:attrName>
                                        </p:attrNameLst>
                                      </p:cBhvr>
                                      <p:to>
                                        <p:strVal val="visible"/>
                                      </p:to>
                                    </p:set>
                                    <p:animEffect transition="in" filter="blinds(horizontal)">
                                      <p:cBhvr>
                                        <p:cTn id="16" dur="500"/>
                                        <p:tgtEl>
                                          <p:spTgt spid="10256"/>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10245"/>
                                        </p:tgtEl>
                                        <p:attrNameLst>
                                          <p:attrName>style.visibility</p:attrName>
                                        </p:attrNameLst>
                                      </p:cBhvr>
                                      <p:to>
                                        <p:strVal val="visible"/>
                                      </p:to>
                                    </p:set>
                                    <p:animEffect transition="in" filter="blinds(horizontal)">
                                      <p:cBhvr>
                                        <p:cTn id="20" dur="500"/>
                                        <p:tgtEl>
                                          <p:spTgt spid="1024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263"/>
                                        </p:tgtEl>
                                        <p:attrNameLst>
                                          <p:attrName>style.visibility</p:attrName>
                                        </p:attrNameLst>
                                      </p:cBhvr>
                                      <p:to>
                                        <p:strVal val="visible"/>
                                      </p:to>
                                    </p:set>
                                    <p:animEffect transition="in" filter="blinds(horizontal)">
                                      <p:cBhvr>
                                        <p:cTn id="25" dur="500"/>
                                        <p:tgtEl>
                                          <p:spTgt spid="1026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276"/>
                                        </p:tgtEl>
                                        <p:attrNameLst>
                                          <p:attrName>style.visibility</p:attrName>
                                        </p:attrNameLst>
                                      </p:cBhvr>
                                      <p:to>
                                        <p:strVal val="visible"/>
                                      </p:to>
                                    </p:set>
                                    <p:animEffect transition="in" filter="blinds(horizontal)">
                                      <p:cBhvr>
                                        <p:cTn id="30" dur="500"/>
                                        <p:tgtEl>
                                          <p:spTgt spid="10276"/>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10269"/>
                                        </p:tgtEl>
                                        <p:attrNameLst>
                                          <p:attrName>style.visibility</p:attrName>
                                        </p:attrNameLst>
                                      </p:cBhvr>
                                      <p:to>
                                        <p:strVal val="visible"/>
                                      </p:to>
                                    </p:set>
                                    <p:animEffect transition="in" filter="blinds(horizontal)">
                                      <p:cBhvr>
                                        <p:cTn id="34" dur="500"/>
                                        <p:tgtEl>
                                          <p:spTgt spid="1026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0280"/>
                                        </p:tgtEl>
                                        <p:attrNameLst>
                                          <p:attrName>style.visibility</p:attrName>
                                        </p:attrNameLst>
                                      </p:cBhvr>
                                      <p:to>
                                        <p:strVal val="visible"/>
                                      </p:to>
                                    </p:set>
                                    <p:animEffect transition="in" filter="blinds(horizontal)">
                                      <p:cBhvr>
                                        <p:cTn id="39" dur="500"/>
                                        <p:tgtEl>
                                          <p:spTgt spid="1028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0273"/>
                                        </p:tgtEl>
                                        <p:attrNameLst>
                                          <p:attrName>style.visibility</p:attrName>
                                        </p:attrNameLst>
                                      </p:cBhvr>
                                      <p:to>
                                        <p:strVal val="visible"/>
                                      </p:to>
                                    </p:set>
                                    <p:animEffect transition="in" filter="blinds(horizontal)">
                                      <p:cBhvr>
                                        <p:cTn id="44" dur="500"/>
                                        <p:tgtEl>
                                          <p:spTgt spid="1027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0260"/>
                                        </p:tgtEl>
                                        <p:attrNameLst>
                                          <p:attrName>style.visibility</p:attrName>
                                        </p:attrNameLst>
                                      </p:cBhvr>
                                      <p:to>
                                        <p:strVal val="visible"/>
                                      </p:to>
                                    </p:set>
                                    <p:animEffect transition="in" filter="blinds(horizontal)">
                                      <p:cBhvr>
                                        <p:cTn id="49" dur="500"/>
                                        <p:tgtEl>
                                          <p:spTgt spid="1026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ppt_x"/>
                                          </p:val>
                                        </p:tav>
                                        <p:tav tm="100000">
                                          <p:val>
                                            <p:strVal val="#ppt_x"/>
                                          </p:val>
                                        </p:tav>
                                      </p:tavLst>
                                    </p:anim>
                                    <p:anim calcmode="lin" valueType="num">
                                      <p:cBhvr additive="base">
                                        <p:cTn id="5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日期占位符 1"/>
          <p:cNvSpPr txBox="1">
            <a:spLocks noGrp="1"/>
          </p:cNvSpPr>
          <p:nvPr/>
        </p:nvSpPr>
        <p:spPr>
          <a:xfrm>
            <a:off x="76200" y="6629400"/>
            <a:ext cx="1905000" cy="228600"/>
          </a:xfrm>
          <a:prstGeom prst="rect">
            <a:avLst/>
          </a:prstGeom>
          <a:noFill/>
          <a:ln w="9525">
            <a:noFill/>
          </a:ln>
        </p:spPr>
        <p:txBody>
          <a:bodyPr anchor="t"/>
          <a:lstStyle/>
          <a:p>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1266" name="页脚占位符 2"/>
          <p:cNvSpPr txBox="1">
            <a:spLocks noGrp="1"/>
          </p:cNvSpPr>
          <p:nvPr/>
        </p:nvSpPr>
        <p:spPr>
          <a:xfrm>
            <a:off x="2590800" y="6629400"/>
            <a:ext cx="3962400" cy="228600"/>
          </a:xfrm>
          <a:prstGeom prst="rect">
            <a:avLst/>
          </a:prstGeom>
          <a:noFill/>
          <a:ln w="9525">
            <a:noFill/>
          </a:ln>
        </p:spPr>
        <p:txBody>
          <a:bodyPr anchor="t"/>
          <a:lstStyle/>
          <a:p>
            <a:pPr algn="ctr"/>
            <a:endParaRPr lang="zh-CN" altLang="en-US" sz="1200" b="1" i="1" dirty="0">
              <a:latin typeface="Times New Roman" panose="02020603050405020304" pitchFamily="2" charset="0"/>
              <a:ea typeface="宋体" panose="02010600030101010101" pitchFamily="2" charset="-122"/>
            </a:endParaRPr>
          </a:p>
        </p:txBody>
      </p:sp>
      <p:sp>
        <p:nvSpPr>
          <p:cNvPr id="11267" name="灯片编号占位符 3"/>
          <p:cNvSpPr txBox="1">
            <a:spLocks noGrp="1"/>
          </p:cNvSpPr>
          <p:nvPr/>
        </p:nvSpPr>
        <p:spPr>
          <a:xfrm>
            <a:off x="7162800" y="6629400"/>
            <a:ext cx="1905000" cy="228600"/>
          </a:xfrm>
          <a:prstGeom prst="rect">
            <a:avLst/>
          </a:prstGeom>
          <a:noFill/>
          <a:ln w="9525">
            <a:noFill/>
          </a:ln>
        </p:spPr>
        <p:txBody>
          <a:bodyPr anchor="t"/>
          <a:lstStyle/>
          <a:p>
            <a:pPr algn="r"/>
            <a:fld id="{9A0DB2DC-4C9A-4742-B13C-FB6460FD3503}" type="slidenum">
              <a:rPr lang="zh-CN" altLang="en-US" sz="1200" b="1" i="1" dirty="0">
                <a:latin typeface="Times New Roman" panose="02020603050405020304" pitchFamily="2" charset="0"/>
                <a:ea typeface="宋体" panose="02010600030101010101" pitchFamily="2" charset="-122"/>
              </a:rPr>
              <a:t>124</a:t>
            </a:fld>
            <a:endParaRPr lang="zh-CN" altLang="en-US" sz="1200" b="1" i="1" dirty="0">
              <a:latin typeface="Times New Roman" panose="02020603050405020304" pitchFamily="2" charset="0"/>
              <a:ea typeface="宋体" panose="02010600030101010101" pitchFamily="2" charset="-122"/>
            </a:endParaRPr>
          </a:p>
        </p:txBody>
      </p:sp>
      <p:grpSp>
        <p:nvGrpSpPr>
          <p:cNvPr id="11268" name="组合 11268"/>
          <p:cNvGrpSpPr/>
          <p:nvPr/>
        </p:nvGrpSpPr>
        <p:grpSpPr>
          <a:xfrm>
            <a:off x="1473200" y="46038"/>
            <a:ext cx="7632700" cy="5975350"/>
            <a:chOff x="0" y="0"/>
            <a:chExt cx="12020" cy="9410"/>
          </a:xfrm>
        </p:grpSpPr>
        <p:grpSp>
          <p:nvGrpSpPr>
            <p:cNvPr id="11269" name="组合 11269"/>
            <p:cNvGrpSpPr/>
            <p:nvPr/>
          </p:nvGrpSpPr>
          <p:grpSpPr>
            <a:xfrm>
              <a:off x="2338" y="1326"/>
              <a:ext cx="4920" cy="575"/>
              <a:chOff x="0" y="0"/>
              <a:chExt cx="1968" cy="230"/>
            </a:xfrm>
          </p:grpSpPr>
          <p:sp>
            <p:nvSpPr>
              <p:cNvPr id="11270" name="Text Box 18"/>
              <p:cNvSpPr txBox="1"/>
              <p:nvPr/>
            </p:nvSpPr>
            <p:spPr>
              <a:xfrm>
                <a:off x="0" y="0"/>
                <a:ext cx="432" cy="230"/>
              </a:xfrm>
              <a:prstGeom prst="rect">
                <a:avLst/>
              </a:prstGeom>
              <a:noFill/>
              <a:ln w="9525">
                <a:noFill/>
              </a:ln>
            </p:spPr>
            <p:txBody>
              <a:bodyPr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1)</a:t>
                </a:r>
              </a:p>
            </p:txBody>
          </p:sp>
          <p:sp>
            <p:nvSpPr>
              <p:cNvPr id="11271" name="Text Box 19"/>
              <p:cNvSpPr txBox="1"/>
              <p:nvPr/>
            </p:nvSpPr>
            <p:spPr>
              <a:xfrm>
                <a:off x="1536" y="0"/>
                <a:ext cx="432" cy="230"/>
              </a:xfrm>
              <a:prstGeom prst="rect">
                <a:avLst/>
              </a:prstGeom>
              <a:noFill/>
              <a:ln w="9525">
                <a:noFill/>
              </a:ln>
            </p:spPr>
            <p:txBody>
              <a:bodyPr lIns="0" tIns="0" rIns="0" bIns="0" anchor="t">
                <a:spAutoFit/>
              </a:bodyPr>
              <a:lstStyle/>
              <a:p>
                <a:pPr algn="ctr">
                  <a:spcBef>
                    <a:spcPct val="50000"/>
                  </a:spcBef>
                </a:pPr>
                <a:r>
                  <a:rPr lang="zh-CN" altLang="en-US" b="1" dirty="0">
                    <a:solidFill>
                      <a:schemeClr val="accent2"/>
                    </a:solidFill>
                    <a:latin typeface="Arial" panose="020B0604020202020204" pitchFamily="34" charset="0"/>
                    <a:ea typeface="宋体" panose="02010600030101010101" pitchFamily="2" charset="-122"/>
                  </a:rPr>
                  <a:t>(0,</a:t>
                </a:r>
                <a:r>
                  <a:rPr lang="en-US" altLang="x-none" b="1" dirty="0">
                    <a:solidFill>
                      <a:schemeClr val="accent2"/>
                    </a:solidFill>
                    <a:latin typeface="Arial" panose="020B0604020202020204" pitchFamily="34" charset="0"/>
                    <a:ea typeface="宋体" panose="02010600030101010101" pitchFamily="2" charset="-122"/>
                  </a:rPr>
                  <a:t>N)</a:t>
                </a:r>
              </a:p>
            </p:txBody>
          </p:sp>
        </p:grpSp>
        <p:grpSp>
          <p:nvGrpSpPr>
            <p:cNvPr id="11272" name="组合 11272"/>
            <p:cNvGrpSpPr/>
            <p:nvPr/>
          </p:nvGrpSpPr>
          <p:grpSpPr>
            <a:xfrm>
              <a:off x="0" y="0"/>
              <a:ext cx="2040" cy="2417"/>
              <a:chOff x="0" y="0"/>
              <a:chExt cx="2040" cy="2417"/>
            </a:xfrm>
          </p:grpSpPr>
          <p:sp>
            <p:nvSpPr>
              <p:cNvPr id="11273" name="文本框 11273"/>
              <p:cNvSpPr txBox="1"/>
              <p:nvPr/>
            </p:nvSpPr>
            <p:spPr>
              <a:xfrm>
                <a:off x="0" y="1509"/>
                <a:ext cx="2041" cy="908"/>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spAutoFit/>
              </a:bodyPr>
              <a:lstStyle/>
              <a:p>
                <a:pPr algn="ctr"/>
                <a:r>
                  <a:rPr lang="zh-CN" altLang="en-US" sz="3000" b="1" dirty="0">
                    <a:latin typeface="Times New Roman" panose="02020603050405020304" pitchFamily="2" charset="0"/>
                    <a:ea typeface="华文细黑" panose="02010600040101010101" pitchFamily="2" charset="-122"/>
                  </a:rPr>
                  <a:t>球 员</a:t>
                </a:r>
              </a:p>
            </p:txBody>
          </p:sp>
          <p:sp>
            <p:nvSpPr>
              <p:cNvPr id="11274" name="椭圆 11274"/>
              <p:cNvSpPr/>
              <p:nvPr/>
            </p:nvSpPr>
            <p:spPr>
              <a:xfrm>
                <a:off x="113" y="0"/>
                <a:ext cx="1814" cy="1018"/>
              </a:xfrm>
              <a:prstGeom prst="ellipse">
                <a:avLst/>
              </a:prstGeom>
              <a:noFill/>
              <a:ln w="19050" cap="flat" cmpd="sng">
                <a:solidFill>
                  <a:schemeClr val="tx1"/>
                </a:solidFill>
                <a:prstDash val="solid"/>
                <a:round/>
                <a:headEnd type="none" w="med" len="med"/>
                <a:tailEnd type="none" w="med" len="med"/>
              </a:ln>
            </p:spPr>
            <p:txBody>
              <a:bodyPr wrap="square" lIns="0" tIns="0" rIns="0" bIns="0" anchor="ctr">
                <a:spAutoFit/>
              </a:bodyPr>
              <a:lstStyle/>
              <a:p>
                <a:pPr algn="ctr"/>
                <a:r>
                  <a:rPr lang="zh-CN" altLang="en-US" sz="3000" b="1" u="sng" dirty="0">
                    <a:solidFill>
                      <a:srgbClr val="FF0000"/>
                    </a:solidFill>
                    <a:latin typeface="Times New Roman" panose="02020603050405020304" pitchFamily="2" charset="0"/>
                    <a:ea typeface="华文细黑" panose="02010600040101010101" pitchFamily="2" charset="-122"/>
                  </a:rPr>
                  <a:t>姓名</a:t>
                </a:r>
              </a:p>
            </p:txBody>
          </p:sp>
          <p:sp>
            <p:nvSpPr>
              <p:cNvPr id="11275" name="直接连接符 11275"/>
              <p:cNvSpPr/>
              <p:nvPr/>
            </p:nvSpPr>
            <p:spPr>
              <a:xfrm>
                <a:off x="1020" y="1076"/>
                <a:ext cx="2" cy="454"/>
              </a:xfrm>
              <a:prstGeom prst="line">
                <a:avLst/>
              </a:prstGeom>
              <a:ln w="25400" cap="flat" cmpd="sng">
                <a:solidFill>
                  <a:schemeClr val="tx1"/>
                </a:solidFill>
                <a:prstDash val="solid"/>
                <a:round/>
                <a:headEnd type="none" w="med" len="med"/>
                <a:tailEnd type="none" w="med" len="med"/>
              </a:ln>
            </p:spPr>
          </p:sp>
        </p:grpSp>
        <p:grpSp>
          <p:nvGrpSpPr>
            <p:cNvPr id="11276" name="组合 11276"/>
            <p:cNvGrpSpPr/>
            <p:nvPr/>
          </p:nvGrpSpPr>
          <p:grpSpPr>
            <a:xfrm>
              <a:off x="7598" y="0"/>
              <a:ext cx="2040" cy="2417"/>
              <a:chOff x="0" y="0"/>
              <a:chExt cx="2040" cy="2417"/>
            </a:xfrm>
          </p:grpSpPr>
          <p:sp>
            <p:nvSpPr>
              <p:cNvPr id="11277" name="文本框 11277"/>
              <p:cNvSpPr txBox="1"/>
              <p:nvPr/>
            </p:nvSpPr>
            <p:spPr>
              <a:xfrm>
                <a:off x="0" y="1509"/>
                <a:ext cx="2041" cy="908"/>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spAutoFit/>
              </a:bodyPr>
              <a:lstStyle/>
              <a:p>
                <a:pPr algn="ctr"/>
                <a:r>
                  <a:rPr lang="zh-CN" altLang="en-US" sz="3000" b="1" dirty="0">
                    <a:latin typeface="Times New Roman" panose="02020603050405020304" pitchFamily="2" charset="0"/>
                    <a:ea typeface="华文细黑" panose="02010600040101010101" pitchFamily="2" charset="-122"/>
                  </a:rPr>
                  <a:t>球 队</a:t>
                </a:r>
              </a:p>
            </p:txBody>
          </p:sp>
          <p:sp>
            <p:nvSpPr>
              <p:cNvPr id="11278" name="椭圆 11278"/>
              <p:cNvSpPr/>
              <p:nvPr/>
            </p:nvSpPr>
            <p:spPr>
              <a:xfrm>
                <a:off x="113" y="0"/>
                <a:ext cx="1814" cy="1018"/>
              </a:xfrm>
              <a:prstGeom prst="ellipse">
                <a:avLst/>
              </a:prstGeom>
              <a:noFill/>
              <a:ln w="19050" cap="flat" cmpd="sng">
                <a:solidFill>
                  <a:schemeClr val="tx1"/>
                </a:solidFill>
                <a:prstDash val="solid"/>
                <a:miter/>
                <a:headEnd type="none" w="med" len="med"/>
                <a:tailEnd type="none" w="med" len="med"/>
              </a:ln>
            </p:spPr>
            <p:txBody>
              <a:bodyPr wrap="square" lIns="0" tIns="0" rIns="0" bIns="0" anchor="ctr">
                <a:spAutoFit/>
              </a:bodyPr>
              <a:lstStyle/>
              <a:p>
                <a:pPr algn="ctr"/>
                <a:r>
                  <a:rPr lang="zh-CN" altLang="en-US" sz="3000" b="1" u="sng" dirty="0">
                    <a:solidFill>
                      <a:srgbClr val="FF0000"/>
                    </a:solidFill>
                    <a:latin typeface="Times New Roman" panose="02020603050405020304" pitchFamily="2" charset="0"/>
                    <a:ea typeface="华文细黑" panose="02010600040101010101" pitchFamily="2" charset="-122"/>
                  </a:rPr>
                  <a:t>名称</a:t>
                </a:r>
              </a:p>
            </p:txBody>
          </p:sp>
          <p:sp>
            <p:nvSpPr>
              <p:cNvPr id="11279" name="直接连接符 11279"/>
              <p:cNvSpPr/>
              <p:nvPr/>
            </p:nvSpPr>
            <p:spPr>
              <a:xfrm>
                <a:off x="1020" y="1076"/>
                <a:ext cx="2" cy="454"/>
              </a:xfrm>
              <a:prstGeom prst="line">
                <a:avLst/>
              </a:prstGeom>
              <a:ln w="25400" cap="flat" cmpd="sng">
                <a:solidFill>
                  <a:schemeClr val="tx1"/>
                </a:solidFill>
                <a:prstDash val="solid"/>
                <a:miter/>
                <a:headEnd type="none" w="med" len="med"/>
                <a:tailEnd type="none" w="med" len="med"/>
              </a:ln>
            </p:spPr>
          </p:sp>
        </p:grpSp>
        <p:grpSp>
          <p:nvGrpSpPr>
            <p:cNvPr id="11280" name="组合 11280"/>
            <p:cNvGrpSpPr/>
            <p:nvPr/>
          </p:nvGrpSpPr>
          <p:grpSpPr>
            <a:xfrm>
              <a:off x="2051" y="1298"/>
              <a:ext cx="5556" cy="1486"/>
              <a:chOff x="0" y="0"/>
              <a:chExt cx="5556" cy="1486"/>
            </a:xfrm>
          </p:grpSpPr>
          <p:sp>
            <p:nvSpPr>
              <p:cNvPr id="11281" name="AutoShape 14"/>
              <p:cNvSpPr/>
              <p:nvPr/>
            </p:nvSpPr>
            <p:spPr>
              <a:xfrm>
                <a:off x="1514" y="0"/>
                <a:ext cx="2457" cy="1486"/>
              </a:xfrm>
              <a:prstGeom prst="diamond">
                <a:avLst/>
              </a:prstGeom>
              <a:noFill/>
              <a:ln w="31750" cap="flat" cmpd="sng">
                <a:solidFill>
                  <a:schemeClr val="tx1"/>
                </a:solidFill>
                <a:prstDash val="solid"/>
                <a:miter/>
                <a:headEnd type="none" w="med" len="med"/>
                <a:tailEnd type="none" w="med" len="med"/>
              </a:ln>
            </p:spPr>
            <p:txBody>
              <a:bodyPr wrap="square" lIns="0" tIns="0" rIns="0" bIns="0" anchor="t">
                <a:spAutoFit/>
              </a:bodyPr>
              <a:lstStyle/>
              <a:p>
                <a:pPr algn="ctr">
                  <a:spcBef>
                    <a:spcPct val="50000"/>
                  </a:spcBef>
                </a:pPr>
                <a:r>
                  <a:rPr lang="zh-CN" altLang="en-US" sz="3000" b="1" dirty="0">
                    <a:latin typeface="Times New Roman" panose="02020603050405020304" pitchFamily="2" charset="0"/>
                    <a:ea typeface="宋体" panose="02010600030101010101" pitchFamily="2" charset="-122"/>
                  </a:rPr>
                  <a:t>签约</a:t>
                </a:r>
              </a:p>
            </p:txBody>
          </p:sp>
          <p:sp>
            <p:nvSpPr>
              <p:cNvPr id="11282" name="Line 16"/>
              <p:cNvSpPr/>
              <p:nvPr/>
            </p:nvSpPr>
            <p:spPr>
              <a:xfrm>
                <a:off x="3970" y="738"/>
                <a:ext cx="1587" cy="1"/>
              </a:xfrm>
              <a:prstGeom prst="line">
                <a:avLst/>
              </a:prstGeom>
              <a:ln w="31750" cap="flat" cmpd="sng">
                <a:solidFill>
                  <a:schemeClr val="tx1"/>
                </a:solidFill>
                <a:prstDash val="solid"/>
                <a:round/>
                <a:headEnd type="none" w="med" len="med"/>
                <a:tailEnd type="none" w="med" len="med"/>
              </a:ln>
            </p:spPr>
          </p:sp>
          <p:sp>
            <p:nvSpPr>
              <p:cNvPr id="11283" name="Line 16"/>
              <p:cNvSpPr/>
              <p:nvPr/>
            </p:nvSpPr>
            <p:spPr>
              <a:xfrm>
                <a:off x="0" y="738"/>
                <a:ext cx="1587" cy="1"/>
              </a:xfrm>
              <a:prstGeom prst="line">
                <a:avLst/>
              </a:prstGeom>
              <a:ln w="31750" cap="flat" cmpd="sng">
                <a:solidFill>
                  <a:schemeClr val="tx1"/>
                </a:solidFill>
                <a:prstDash val="solid"/>
                <a:miter/>
                <a:headEnd type="none" w="med" len="med"/>
                <a:tailEnd type="none" w="med" len="med"/>
              </a:ln>
            </p:spPr>
          </p:sp>
        </p:grpSp>
        <p:grpSp>
          <p:nvGrpSpPr>
            <p:cNvPr id="11284" name="组合 11284"/>
            <p:cNvGrpSpPr/>
            <p:nvPr/>
          </p:nvGrpSpPr>
          <p:grpSpPr>
            <a:xfrm>
              <a:off x="9606" y="7545"/>
              <a:ext cx="2415" cy="1042"/>
              <a:chOff x="0" y="0"/>
              <a:chExt cx="2415" cy="1042"/>
            </a:xfrm>
          </p:grpSpPr>
          <p:sp>
            <p:nvSpPr>
              <p:cNvPr id="11285" name="椭圆 11285"/>
              <p:cNvSpPr/>
              <p:nvPr/>
            </p:nvSpPr>
            <p:spPr>
              <a:xfrm>
                <a:off x="489" y="0"/>
                <a:ext cx="1927" cy="1042"/>
              </a:xfrm>
              <a:prstGeom prst="ellipse">
                <a:avLst/>
              </a:prstGeom>
              <a:noFill/>
              <a:ln w="19050" cap="flat" cmpd="sng">
                <a:solidFill>
                  <a:schemeClr val="tx1"/>
                </a:solidFill>
                <a:prstDash val="solid"/>
                <a:bevel/>
                <a:headEnd type="none" w="med" len="med"/>
                <a:tailEnd type="none" w="med" len="med"/>
              </a:ln>
            </p:spPr>
            <p:txBody>
              <a:bodyPr wrap="square" lIns="0" tIns="0" rIns="0" bIns="0" anchor="ctr">
                <a:spAutoFit/>
              </a:bodyPr>
              <a:lstStyle/>
              <a:p>
                <a:pPr algn="ctr"/>
                <a:r>
                  <a:rPr lang="zh-CN" altLang="en-US" sz="3000" b="1" dirty="0">
                    <a:solidFill>
                      <a:srgbClr val="FF0000"/>
                    </a:solidFill>
                    <a:latin typeface="Times New Roman" panose="02020603050405020304" pitchFamily="2" charset="0"/>
                    <a:ea typeface="华文细黑" panose="02010600040101010101" pitchFamily="2" charset="-122"/>
                  </a:rPr>
                  <a:t>m_id</a:t>
                </a:r>
                <a:endParaRPr lang="zh-CN" altLang="en-US" dirty="0">
                  <a:latin typeface="Times New Roman" panose="02020603050405020304" pitchFamily="2" charset="0"/>
                  <a:ea typeface="Times New Roman" panose="02020603050405020304" pitchFamily="2" charset="0"/>
                </a:endParaRPr>
              </a:p>
            </p:txBody>
          </p:sp>
          <p:sp>
            <p:nvSpPr>
              <p:cNvPr id="11286" name="直接连接符 11286"/>
              <p:cNvSpPr/>
              <p:nvPr/>
            </p:nvSpPr>
            <p:spPr>
              <a:xfrm>
                <a:off x="0" y="482"/>
                <a:ext cx="453" cy="1"/>
              </a:xfrm>
              <a:prstGeom prst="line">
                <a:avLst/>
              </a:prstGeom>
              <a:ln w="25400" cap="flat" cmpd="sng">
                <a:solidFill>
                  <a:schemeClr val="tx1"/>
                </a:solidFill>
                <a:prstDash val="solid"/>
                <a:bevel/>
                <a:headEnd type="none" w="med" len="med"/>
                <a:tailEnd type="none" w="med" len="med"/>
              </a:ln>
            </p:spPr>
          </p:sp>
        </p:grpSp>
        <p:grpSp>
          <p:nvGrpSpPr>
            <p:cNvPr id="11287" name="组合 11287"/>
            <p:cNvGrpSpPr/>
            <p:nvPr/>
          </p:nvGrpSpPr>
          <p:grpSpPr>
            <a:xfrm>
              <a:off x="5304" y="7146"/>
              <a:ext cx="4308" cy="2265"/>
              <a:chOff x="0" y="0"/>
              <a:chExt cx="4308" cy="2265"/>
            </a:xfrm>
          </p:grpSpPr>
          <p:sp>
            <p:nvSpPr>
              <p:cNvPr id="11288" name="文本框 11288"/>
              <p:cNvSpPr txBox="1"/>
              <p:nvPr/>
            </p:nvSpPr>
            <p:spPr>
              <a:xfrm>
                <a:off x="2268" y="439"/>
                <a:ext cx="2041" cy="908"/>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spAutoFit/>
              </a:bodyPr>
              <a:lstStyle/>
              <a:p>
                <a:pPr algn="ctr"/>
                <a:r>
                  <a:rPr lang="zh-CN" altLang="en-US" sz="3000" b="1" dirty="0">
                    <a:latin typeface="Times New Roman" panose="02020603050405020304" pitchFamily="2" charset="0"/>
                    <a:ea typeface="华文细黑" panose="02010600040101010101" pitchFamily="2" charset="-122"/>
                  </a:rPr>
                  <a:t>比 赛</a:t>
                </a:r>
              </a:p>
            </p:txBody>
          </p:sp>
          <p:sp>
            <p:nvSpPr>
              <p:cNvPr id="11289" name="椭圆 11289"/>
              <p:cNvSpPr/>
              <p:nvPr/>
            </p:nvSpPr>
            <p:spPr>
              <a:xfrm>
                <a:off x="26" y="0"/>
                <a:ext cx="1814" cy="1018"/>
              </a:xfrm>
              <a:prstGeom prst="ellipse">
                <a:avLst/>
              </a:prstGeom>
              <a:noFill/>
              <a:ln w="19050" cap="flat" cmpd="sng">
                <a:solidFill>
                  <a:schemeClr val="tx1"/>
                </a:solidFill>
                <a:prstDash val="solid"/>
                <a:round/>
                <a:headEnd type="none" w="med" len="med"/>
                <a:tailEnd type="none" w="med" len="med"/>
              </a:ln>
            </p:spPr>
            <p:txBody>
              <a:bodyPr wrap="square" lIns="0" tIns="0" rIns="0" bIns="0" anchor="ctr">
                <a:spAutoFit/>
              </a:bodyPr>
              <a:lstStyle/>
              <a:p>
                <a:pPr algn="ctr"/>
                <a:r>
                  <a:rPr lang="zh-CN" altLang="en-US" sz="3000" b="1" dirty="0">
                    <a:latin typeface="Times New Roman" panose="02020603050405020304" pitchFamily="2" charset="0"/>
                    <a:ea typeface="华文细黑" panose="02010600040101010101" pitchFamily="2" charset="-122"/>
                    <a:sym typeface="Arial" panose="020B0604020202020204" pitchFamily="34" charset="0"/>
                  </a:rPr>
                  <a:t>日期</a:t>
                </a:r>
              </a:p>
            </p:txBody>
          </p:sp>
          <p:sp>
            <p:nvSpPr>
              <p:cNvPr id="11290" name="直接连接符 11290"/>
              <p:cNvSpPr/>
              <p:nvPr/>
            </p:nvSpPr>
            <p:spPr>
              <a:xfrm>
                <a:off x="1841" y="451"/>
                <a:ext cx="454" cy="232"/>
              </a:xfrm>
              <a:prstGeom prst="line">
                <a:avLst/>
              </a:prstGeom>
              <a:ln w="25400" cap="flat" cmpd="sng">
                <a:solidFill>
                  <a:schemeClr val="tx1"/>
                </a:solidFill>
                <a:prstDash val="solid"/>
                <a:round/>
                <a:headEnd type="none" w="med" len="med"/>
                <a:tailEnd type="none" w="med" len="med"/>
              </a:ln>
            </p:spPr>
          </p:sp>
          <p:sp>
            <p:nvSpPr>
              <p:cNvPr id="11291" name="椭圆 11291"/>
              <p:cNvSpPr/>
              <p:nvPr/>
            </p:nvSpPr>
            <p:spPr>
              <a:xfrm>
                <a:off x="0" y="1187"/>
                <a:ext cx="1814" cy="1078"/>
              </a:xfrm>
              <a:prstGeom prst="ellipse">
                <a:avLst/>
              </a:prstGeom>
              <a:noFill/>
              <a:ln w="19050" cap="flat" cmpd="sng">
                <a:solidFill>
                  <a:schemeClr val="tx1"/>
                </a:solidFill>
                <a:prstDash val="solid"/>
                <a:bevel/>
                <a:headEnd type="none" w="med" len="med"/>
                <a:tailEnd type="none" w="med" len="med"/>
              </a:ln>
            </p:spPr>
            <p:txBody>
              <a:bodyPr wrap="square" lIns="0" tIns="0" rIns="0" bIns="0" anchor="ctr">
                <a:spAutoFit/>
              </a:bodyPr>
              <a:lstStyle/>
              <a:p>
                <a:pPr algn="ctr"/>
                <a:r>
                  <a:rPr lang="zh-CN" altLang="en-US" sz="3000" b="1" dirty="0">
                    <a:latin typeface="Times New Roman" panose="02020603050405020304" pitchFamily="2" charset="0"/>
                    <a:ea typeface="华文细黑" panose="02010600040101010101" pitchFamily="2" charset="-122"/>
                    <a:sym typeface="Arial" panose="020B0604020202020204" pitchFamily="34" charset="0"/>
                  </a:rPr>
                  <a:t>比分</a:t>
                </a:r>
              </a:p>
            </p:txBody>
          </p:sp>
          <p:sp>
            <p:nvSpPr>
              <p:cNvPr id="11292" name="直接连接符 11292"/>
              <p:cNvSpPr/>
              <p:nvPr/>
            </p:nvSpPr>
            <p:spPr>
              <a:xfrm flipV="1">
                <a:off x="1614" y="1019"/>
                <a:ext cx="680" cy="340"/>
              </a:xfrm>
              <a:prstGeom prst="line">
                <a:avLst/>
              </a:prstGeom>
              <a:ln w="25400" cap="flat" cmpd="sng">
                <a:solidFill>
                  <a:schemeClr val="tx1"/>
                </a:solidFill>
                <a:prstDash val="solid"/>
                <a:bevel/>
                <a:headEnd type="none" w="med" len="med"/>
                <a:tailEnd type="none" w="med" len="med"/>
              </a:ln>
            </p:spPr>
          </p:sp>
        </p:grpSp>
        <p:grpSp>
          <p:nvGrpSpPr>
            <p:cNvPr id="11293" name="组合 11293"/>
            <p:cNvGrpSpPr/>
            <p:nvPr/>
          </p:nvGrpSpPr>
          <p:grpSpPr>
            <a:xfrm>
              <a:off x="8846" y="2381"/>
              <a:ext cx="2470" cy="5216"/>
              <a:chOff x="0" y="0"/>
              <a:chExt cx="2470" cy="5216"/>
            </a:xfrm>
          </p:grpSpPr>
          <p:sp>
            <p:nvSpPr>
              <p:cNvPr id="11294" name="Line 6"/>
              <p:cNvSpPr/>
              <p:nvPr/>
            </p:nvSpPr>
            <p:spPr>
              <a:xfrm>
                <a:off x="341" y="0"/>
                <a:ext cx="907" cy="1928"/>
              </a:xfrm>
              <a:prstGeom prst="line">
                <a:avLst/>
              </a:prstGeom>
              <a:ln w="31750" cap="flat" cmpd="sng">
                <a:solidFill>
                  <a:schemeClr val="tx1"/>
                </a:solidFill>
                <a:prstDash val="solid"/>
                <a:round/>
                <a:headEnd type="none" w="med" len="med"/>
                <a:tailEnd type="none" w="med" len="med"/>
              </a:ln>
            </p:spPr>
          </p:sp>
          <p:sp>
            <p:nvSpPr>
              <p:cNvPr id="11295" name="菱形 11295"/>
              <p:cNvSpPr/>
              <p:nvPr/>
            </p:nvSpPr>
            <p:spPr>
              <a:xfrm>
                <a:off x="0" y="1927"/>
                <a:ext cx="2470" cy="1480"/>
              </a:xfrm>
              <a:prstGeom prst="diamond">
                <a:avLst/>
              </a:prstGeom>
              <a:noFill/>
              <a:ln w="25400" cap="flat" cmpd="sng">
                <a:solidFill>
                  <a:schemeClr val="tx1"/>
                </a:solidFill>
                <a:prstDash val="solid"/>
                <a:miter/>
                <a:headEnd type="none" w="med" len="med"/>
                <a:tailEnd type="none" w="med" len="med"/>
              </a:ln>
            </p:spPr>
            <p:txBody>
              <a:bodyPr wrap="square" lIns="0" tIns="0" rIns="0" bIns="0" anchor="ctr">
                <a:spAutoFit/>
              </a:bodyPr>
              <a:lstStyle/>
              <a:p>
                <a:pPr algn="ctr"/>
                <a:r>
                  <a:rPr lang="zh-CN" altLang="en-US" sz="3000" b="1" dirty="0">
                    <a:latin typeface="Times New Roman" panose="02020603050405020304" pitchFamily="2" charset="0"/>
                    <a:ea typeface="宋体" panose="02010600030101010101" pitchFamily="2" charset="-122"/>
                  </a:rPr>
                  <a:t>客队</a:t>
                </a:r>
              </a:p>
            </p:txBody>
          </p:sp>
          <p:sp>
            <p:nvSpPr>
              <p:cNvPr id="11296" name="Line 6"/>
              <p:cNvSpPr/>
              <p:nvPr/>
            </p:nvSpPr>
            <p:spPr>
              <a:xfrm flipV="1">
                <a:off x="340" y="3402"/>
                <a:ext cx="908" cy="1814"/>
              </a:xfrm>
              <a:prstGeom prst="line">
                <a:avLst/>
              </a:prstGeom>
              <a:ln w="31750" cap="flat" cmpd="sng">
                <a:solidFill>
                  <a:schemeClr val="tx1"/>
                </a:solidFill>
                <a:prstDash val="solid"/>
                <a:miter/>
                <a:headEnd type="none" w="med" len="med"/>
                <a:tailEnd type="none" w="med" len="med"/>
              </a:ln>
            </p:spPr>
          </p:sp>
        </p:grpSp>
        <p:grpSp>
          <p:nvGrpSpPr>
            <p:cNvPr id="11297" name="组合 11297"/>
            <p:cNvGrpSpPr/>
            <p:nvPr/>
          </p:nvGrpSpPr>
          <p:grpSpPr>
            <a:xfrm>
              <a:off x="9753" y="2948"/>
              <a:ext cx="1468" cy="4009"/>
              <a:chOff x="0" y="0"/>
              <a:chExt cx="1468" cy="4009"/>
            </a:xfrm>
          </p:grpSpPr>
          <p:sp>
            <p:nvSpPr>
              <p:cNvPr id="11298" name="Text Box 9"/>
              <p:cNvSpPr txBox="1"/>
              <p:nvPr/>
            </p:nvSpPr>
            <p:spPr>
              <a:xfrm>
                <a:off x="0" y="0"/>
                <a:ext cx="1354" cy="721"/>
              </a:xfrm>
              <a:prstGeom prst="rect">
                <a:avLst/>
              </a:prstGeom>
              <a:noFill/>
              <a:ln w="9525">
                <a:noFill/>
              </a:ln>
            </p:spPr>
            <p:txBody>
              <a:bodyPr wrap="square" lIns="0" tIns="0" rIns="0" bIns="0" anchor="t">
                <a:spAutoFit/>
              </a:bodyPr>
              <a:lstStyle/>
              <a:p>
                <a:pPr algn="ctr">
                  <a:spcBef>
                    <a:spcPct val="50000"/>
                  </a:spcBef>
                </a:pPr>
                <a:r>
                  <a:rPr lang="zh-CN" altLang="en-US" sz="3000" b="1" dirty="0">
                    <a:solidFill>
                      <a:schemeClr val="accent2"/>
                    </a:solidFill>
                    <a:latin typeface="Arial" panose="020B0604020202020204" pitchFamily="34" charset="0"/>
                    <a:ea typeface="宋体" panose="02010600030101010101" pitchFamily="2" charset="-122"/>
                  </a:rPr>
                  <a:t>(0,</a:t>
                </a:r>
                <a:r>
                  <a:rPr lang="en-US" altLang="x-none" sz="3000" b="1" dirty="0">
                    <a:solidFill>
                      <a:schemeClr val="accent2"/>
                    </a:solidFill>
                    <a:latin typeface="Arial" panose="020B0604020202020204" pitchFamily="34" charset="0"/>
                    <a:ea typeface="宋体" panose="02010600030101010101" pitchFamily="2" charset="-122"/>
                  </a:rPr>
                  <a:t>N)</a:t>
                </a:r>
              </a:p>
            </p:txBody>
          </p:sp>
          <p:sp>
            <p:nvSpPr>
              <p:cNvPr id="11299" name="Text Box 9"/>
              <p:cNvSpPr txBox="1"/>
              <p:nvPr/>
            </p:nvSpPr>
            <p:spPr>
              <a:xfrm>
                <a:off x="114" y="3289"/>
                <a:ext cx="1354" cy="721"/>
              </a:xfrm>
              <a:prstGeom prst="rect">
                <a:avLst/>
              </a:prstGeom>
              <a:noFill/>
              <a:ln w="9525">
                <a:noFill/>
              </a:ln>
            </p:spPr>
            <p:txBody>
              <a:bodyPr wrap="square" lIns="0" tIns="0" rIns="0" bIns="0" anchor="t">
                <a:spAutoFit/>
              </a:bodyPr>
              <a:lstStyle/>
              <a:p>
                <a:pPr algn="ctr">
                  <a:spcBef>
                    <a:spcPct val="50000"/>
                  </a:spcBef>
                </a:pPr>
                <a:r>
                  <a:rPr lang="zh-CN" altLang="en-US" sz="3000" b="1" dirty="0">
                    <a:solidFill>
                      <a:schemeClr val="accent2"/>
                    </a:solidFill>
                    <a:latin typeface="Arial" panose="020B0604020202020204" pitchFamily="34" charset="0"/>
                    <a:ea typeface="宋体" panose="02010600030101010101" pitchFamily="2" charset="-122"/>
                  </a:rPr>
                  <a:t>(1,1</a:t>
                </a:r>
                <a:r>
                  <a:rPr lang="en-US" altLang="x-none" sz="3000" b="1" dirty="0">
                    <a:solidFill>
                      <a:schemeClr val="accent2"/>
                    </a:solidFill>
                    <a:latin typeface="Arial" panose="020B0604020202020204" pitchFamily="34" charset="0"/>
                    <a:ea typeface="宋体" panose="02010600030101010101" pitchFamily="2" charset="-122"/>
                  </a:rPr>
                  <a:t>)</a:t>
                </a:r>
              </a:p>
            </p:txBody>
          </p:sp>
        </p:grpSp>
        <p:grpSp>
          <p:nvGrpSpPr>
            <p:cNvPr id="11300" name="组合 11300"/>
            <p:cNvGrpSpPr/>
            <p:nvPr/>
          </p:nvGrpSpPr>
          <p:grpSpPr>
            <a:xfrm>
              <a:off x="5882" y="2381"/>
              <a:ext cx="2470" cy="5102"/>
              <a:chOff x="0" y="0"/>
              <a:chExt cx="2470" cy="5102"/>
            </a:xfrm>
          </p:grpSpPr>
          <p:sp>
            <p:nvSpPr>
              <p:cNvPr id="11301" name="Line 6"/>
              <p:cNvSpPr/>
              <p:nvPr/>
            </p:nvSpPr>
            <p:spPr>
              <a:xfrm flipH="1">
                <a:off x="1249" y="0"/>
                <a:ext cx="1035" cy="1902"/>
              </a:xfrm>
              <a:prstGeom prst="line">
                <a:avLst/>
              </a:prstGeom>
              <a:ln w="31750" cap="flat" cmpd="sng">
                <a:solidFill>
                  <a:schemeClr val="tx1"/>
                </a:solidFill>
                <a:prstDash val="solid"/>
                <a:miter/>
                <a:headEnd type="none" w="med" len="med"/>
                <a:tailEnd type="none" w="med" len="med"/>
              </a:ln>
            </p:spPr>
          </p:sp>
          <p:sp>
            <p:nvSpPr>
              <p:cNvPr id="11302" name="菱形 11302"/>
              <p:cNvSpPr/>
              <p:nvPr/>
            </p:nvSpPr>
            <p:spPr>
              <a:xfrm>
                <a:off x="0" y="1901"/>
                <a:ext cx="2470" cy="1480"/>
              </a:xfrm>
              <a:prstGeom prst="diamond">
                <a:avLst/>
              </a:prstGeom>
              <a:noFill/>
              <a:ln w="25400" cap="flat" cmpd="sng">
                <a:solidFill>
                  <a:schemeClr val="tx1"/>
                </a:solidFill>
                <a:prstDash val="solid"/>
                <a:miter/>
                <a:headEnd type="none" w="med" len="med"/>
                <a:tailEnd type="none" w="med" len="med"/>
              </a:ln>
            </p:spPr>
            <p:txBody>
              <a:bodyPr wrap="square" lIns="0" tIns="0" rIns="0" bIns="0" anchor="ctr">
                <a:spAutoFit/>
              </a:bodyPr>
              <a:lstStyle/>
              <a:p>
                <a:pPr algn="ctr"/>
                <a:r>
                  <a:rPr lang="zh-CN" altLang="en-US" sz="3000" b="1" dirty="0">
                    <a:latin typeface="Times New Roman" panose="02020603050405020304" pitchFamily="2" charset="0"/>
                    <a:ea typeface="宋体" panose="02010600030101010101" pitchFamily="2" charset="-122"/>
                  </a:rPr>
                  <a:t>主队</a:t>
                </a:r>
              </a:p>
            </p:txBody>
          </p:sp>
          <p:sp>
            <p:nvSpPr>
              <p:cNvPr id="11303" name="Line 6"/>
              <p:cNvSpPr/>
              <p:nvPr/>
            </p:nvSpPr>
            <p:spPr>
              <a:xfrm flipH="1" flipV="1">
                <a:off x="1248" y="3376"/>
                <a:ext cx="808" cy="1727"/>
              </a:xfrm>
              <a:prstGeom prst="line">
                <a:avLst/>
              </a:prstGeom>
              <a:ln w="31750" cap="flat" cmpd="sng">
                <a:solidFill>
                  <a:schemeClr val="tx1"/>
                </a:solidFill>
                <a:prstDash val="solid"/>
                <a:round/>
                <a:headEnd type="none" w="med" len="med"/>
                <a:tailEnd type="none" w="med" len="med"/>
              </a:ln>
            </p:spPr>
          </p:sp>
        </p:grpSp>
        <p:grpSp>
          <p:nvGrpSpPr>
            <p:cNvPr id="11304" name="组合 11304"/>
            <p:cNvGrpSpPr/>
            <p:nvPr/>
          </p:nvGrpSpPr>
          <p:grpSpPr>
            <a:xfrm>
              <a:off x="5998" y="2922"/>
              <a:ext cx="1468" cy="4009"/>
              <a:chOff x="0" y="0"/>
              <a:chExt cx="1468" cy="4009"/>
            </a:xfrm>
          </p:grpSpPr>
          <p:sp>
            <p:nvSpPr>
              <p:cNvPr id="11305" name="Text Box 9"/>
              <p:cNvSpPr txBox="1"/>
              <p:nvPr/>
            </p:nvSpPr>
            <p:spPr>
              <a:xfrm>
                <a:off x="0" y="0"/>
                <a:ext cx="1354" cy="721"/>
              </a:xfrm>
              <a:prstGeom prst="rect">
                <a:avLst/>
              </a:prstGeom>
              <a:noFill/>
              <a:ln w="9525">
                <a:noFill/>
              </a:ln>
            </p:spPr>
            <p:txBody>
              <a:bodyPr wrap="square" lIns="0" tIns="0" rIns="0" bIns="0" anchor="t">
                <a:spAutoFit/>
              </a:bodyPr>
              <a:lstStyle/>
              <a:p>
                <a:pPr algn="ctr">
                  <a:spcBef>
                    <a:spcPct val="50000"/>
                  </a:spcBef>
                </a:pPr>
                <a:r>
                  <a:rPr lang="zh-CN" altLang="en-US" sz="3000" b="1" dirty="0">
                    <a:solidFill>
                      <a:schemeClr val="accent2"/>
                    </a:solidFill>
                    <a:latin typeface="Arial" panose="020B0604020202020204" pitchFamily="34" charset="0"/>
                    <a:ea typeface="宋体" panose="02010600030101010101" pitchFamily="2" charset="-122"/>
                  </a:rPr>
                  <a:t>(0,</a:t>
                </a:r>
                <a:r>
                  <a:rPr lang="en-US" altLang="x-none" sz="3000" b="1" dirty="0">
                    <a:solidFill>
                      <a:schemeClr val="accent2"/>
                    </a:solidFill>
                    <a:latin typeface="Arial" panose="020B0604020202020204" pitchFamily="34" charset="0"/>
                    <a:ea typeface="宋体" panose="02010600030101010101" pitchFamily="2" charset="-122"/>
                  </a:rPr>
                  <a:t>N)</a:t>
                </a:r>
              </a:p>
            </p:txBody>
          </p:sp>
          <p:sp>
            <p:nvSpPr>
              <p:cNvPr id="11306" name="Text Box 9"/>
              <p:cNvSpPr txBox="1"/>
              <p:nvPr/>
            </p:nvSpPr>
            <p:spPr>
              <a:xfrm>
                <a:off x="114" y="3289"/>
                <a:ext cx="1354" cy="721"/>
              </a:xfrm>
              <a:prstGeom prst="rect">
                <a:avLst/>
              </a:prstGeom>
              <a:noFill/>
              <a:ln w="9525">
                <a:noFill/>
              </a:ln>
            </p:spPr>
            <p:txBody>
              <a:bodyPr wrap="square" lIns="0" tIns="0" rIns="0" bIns="0" anchor="t">
                <a:spAutoFit/>
              </a:bodyPr>
              <a:lstStyle/>
              <a:p>
                <a:pPr algn="ctr">
                  <a:spcBef>
                    <a:spcPct val="50000"/>
                  </a:spcBef>
                </a:pPr>
                <a:r>
                  <a:rPr lang="zh-CN" altLang="en-US" sz="3000" b="1" dirty="0">
                    <a:solidFill>
                      <a:schemeClr val="accent2"/>
                    </a:solidFill>
                    <a:latin typeface="Arial" panose="020B0604020202020204" pitchFamily="34" charset="0"/>
                    <a:ea typeface="宋体" panose="02010600030101010101" pitchFamily="2" charset="-122"/>
                  </a:rPr>
                  <a:t>(1,1</a:t>
                </a:r>
                <a:r>
                  <a:rPr lang="en-US" altLang="x-none" sz="3000" b="1" dirty="0">
                    <a:solidFill>
                      <a:schemeClr val="accent2"/>
                    </a:solidFill>
                    <a:latin typeface="Arial" panose="020B0604020202020204" pitchFamily="34" charset="0"/>
                    <a:ea typeface="宋体" panose="02010600030101010101" pitchFamily="2" charset="-122"/>
                  </a:rPr>
                  <a:t>)</a:t>
                </a:r>
              </a:p>
            </p:txBody>
          </p:sp>
        </p:grpSp>
      </p:grpSp>
      <p:sp>
        <p:nvSpPr>
          <p:cNvPr id="11308" name="文本框 11307"/>
          <p:cNvSpPr txBox="1"/>
          <p:nvPr/>
        </p:nvSpPr>
        <p:spPr>
          <a:xfrm>
            <a:off x="36513" y="2178050"/>
            <a:ext cx="4824412" cy="3121025"/>
          </a:xfrm>
          <a:prstGeom prst="rect">
            <a:avLst/>
          </a:prstGeom>
          <a:solidFill>
            <a:srgbClr val="FFFF99"/>
          </a:solidFill>
          <a:ln w="9525" cap="flat" cmpd="sng">
            <a:solidFill>
              <a:schemeClr val="tx1"/>
            </a:solidFill>
            <a:prstDash val="solid"/>
            <a:miter/>
            <a:headEnd type="none" w="med" len="med"/>
            <a:tailEnd type="none" w="med" len="med"/>
          </a:ln>
        </p:spPr>
        <p:txBody>
          <a:bodyPr wrap="square" lIns="90170" tIns="46990" rIns="90170" bIns="46990" anchor="t">
            <a:spAutoFit/>
          </a:bodyPr>
          <a:lstStyle/>
          <a:p>
            <a:pPr marL="1905" indent="-1905">
              <a:spcBef>
                <a:spcPct val="40000"/>
              </a:spcBef>
              <a:buFont typeface="Wingdings" panose="05000000000000000000" pitchFamily="2" charset="2"/>
              <a:buChar char="n"/>
            </a:pPr>
            <a:r>
              <a:rPr lang="zh-CN" altLang="en-US" sz="3000" b="1" dirty="0">
                <a:solidFill>
                  <a:srgbClr val="0000CC"/>
                </a:solidFill>
                <a:latin typeface="华文细黑" panose="02010600040101010101" pitchFamily="2" charset="-122"/>
                <a:ea typeface="华文细黑" panose="02010600040101010101" pitchFamily="2" charset="-122"/>
              </a:rPr>
              <a:t>方案(2)向关系的转换</a:t>
            </a:r>
          </a:p>
          <a:p>
            <a:pPr marL="1905" indent="-1905">
              <a:spcBef>
                <a:spcPct val="40000"/>
              </a:spcBef>
              <a:buFont typeface="Wingdings" panose="05000000000000000000" pitchFamily="2" charset="2"/>
              <a:buNone/>
            </a:pPr>
            <a:r>
              <a:rPr lang="zh-CN" altLang="en-US" sz="3000" b="1" dirty="0">
                <a:solidFill>
                  <a:srgbClr val="0000CC"/>
                </a:solidFill>
                <a:latin typeface="华文细黑" panose="02010600040101010101" pitchFamily="2" charset="-122"/>
                <a:ea typeface="华文细黑" panose="02010600040101010101" pitchFamily="2" charset="-122"/>
              </a:rPr>
              <a:t>球员 ( </a:t>
            </a:r>
            <a:r>
              <a:rPr lang="zh-CN" altLang="en-US" sz="3000" b="1" u="sng" dirty="0">
                <a:solidFill>
                  <a:srgbClr val="FF0000"/>
                </a:solidFill>
                <a:latin typeface="华文细黑" panose="02010600040101010101" pitchFamily="2" charset="-122"/>
                <a:ea typeface="华文细黑" panose="02010600040101010101" pitchFamily="2" charset="-122"/>
              </a:rPr>
              <a:t>姓名</a:t>
            </a:r>
            <a:r>
              <a:rPr lang="zh-CN" altLang="en-US" sz="3000" b="1" dirty="0">
                <a:solidFill>
                  <a:srgbClr val="0000CC"/>
                </a:solidFill>
                <a:latin typeface="华文细黑" panose="02010600040101010101" pitchFamily="2" charset="-122"/>
                <a:ea typeface="华文细黑" panose="02010600040101010101" pitchFamily="2" charset="-122"/>
              </a:rPr>
              <a:t>, ......, 名称 )</a:t>
            </a:r>
          </a:p>
          <a:p>
            <a:pPr marL="1905" indent="-1905">
              <a:spcBef>
                <a:spcPct val="40000"/>
              </a:spcBef>
              <a:buFont typeface="Wingdings" panose="05000000000000000000" pitchFamily="2" charset="2"/>
              <a:buNone/>
            </a:pPr>
            <a:r>
              <a:rPr lang="zh-CN" altLang="en-US" sz="3000" b="1" dirty="0">
                <a:solidFill>
                  <a:srgbClr val="0000CC"/>
                </a:solidFill>
                <a:latin typeface="华文细黑" panose="02010600040101010101" pitchFamily="2" charset="-122"/>
                <a:ea typeface="华文细黑" panose="02010600040101010101" pitchFamily="2" charset="-122"/>
              </a:rPr>
              <a:t>球队 ( </a:t>
            </a:r>
            <a:r>
              <a:rPr lang="zh-CN" altLang="en-US" sz="3000" b="1" u="sng" dirty="0">
                <a:solidFill>
                  <a:srgbClr val="FF0000"/>
                </a:solidFill>
                <a:latin typeface="华文细黑" panose="02010600040101010101" pitchFamily="2" charset="-122"/>
                <a:ea typeface="华文细黑" panose="02010600040101010101" pitchFamily="2" charset="-122"/>
                <a:sym typeface="Arial" panose="020B0604020202020204" pitchFamily="34" charset="0"/>
              </a:rPr>
              <a:t>名称</a:t>
            </a:r>
            <a:r>
              <a:rPr lang="zh-CN" altLang="en-US" sz="3000" b="1" dirty="0">
                <a:solidFill>
                  <a:srgbClr val="0000CC"/>
                </a:solidFill>
                <a:latin typeface="华文细黑" panose="02010600040101010101" pitchFamily="2" charset="-122"/>
                <a:ea typeface="华文细黑" panose="02010600040101010101" pitchFamily="2" charset="-122"/>
              </a:rPr>
              <a:t>, ...... )</a:t>
            </a:r>
          </a:p>
          <a:p>
            <a:pPr marL="1905" indent="-1905">
              <a:spcBef>
                <a:spcPct val="40000"/>
              </a:spcBef>
              <a:buFont typeface="Wingdings" panose="05000000000000000000" pitchFamily="2" charset="2"/>
              <a:buNone/>
            </a:pPr>
            <a:r>
              <a:rPr lang="zh-CN" altLang="en-US" sz="3000" b="1" dirty="0">
                <a:solidFill>
                  <a:srgbClr val="0000CC"/>
                </a:solidFill>
                <a:latin typeface="华文细黑" panose="02010600040101010101" pitchFamily="2" charset="-122"/>
                <a:ea typeface="华文细黑" panose="02010600040101010101" pitchFamily="2" charset="-122"/>
              </a:rPr>
              <a:t>比赛 ( </a:t>
            </a:r>
            <a:r>
              <a:rPr lang="zh-CN" altLang="en-US" sz="3000" b="1" u="sng" dirty="0">
                <a:solidFill>
                  <a:srgbClr val="FF0000"/>
                </a:solidFill>
                <a:latin typeface="华文细黑" panose="02010600040101010101" pitchFamily="2" charset="-122"/>
                <a:ea typeface="华文细黑" panose="02010600040101010101" pitchFamily="2" charset="-122"/>
                <a:sym typeface="Arial" panose="020B0604020202020204" pitchFamily="34" charset="0"/>
              </a:rPr>
              <a:t>m_id</a:t>
            </a:r>
            <a:r>
              <a:rPr lang="zh-CN" altLang="en-US" sz="3000" b="1" dirty="0">
                <a:solidFill>
                  <a:srgbClr val="0000CC"/>
                </a:solidFill>
                <a:latin typeface="华文细黑" panose="02010600040101010101" pitchFamily="2" charset="-122"/>
                <a:ea typeface="华文细黑" panose="02010600040101010101" pitchFamily="2" charset="-122"/>
              </a:rPr>
              <a:t>, 日期, 比分, </a:t>
            </a:r>
          </a:p>
          <a:p>
            <a:pPr marL="1905" indent="-1905">
              <a:spcBef>
                <a:spcPct val="40000"/>
              </a:spcBef>
              <a:buFont typeface="Wingdings" panose="05000000000000000000" pitchFamily="2" charset="2"/>
              <a:buNone/>
            </a:pPr>
            <a:r>
              <a:rPr lang="zh-CN" altLang="en-US" sz="3000" b="1" dirty="0">
                <a:solidFill>
                  <a:srgbClr val="0000CC"/>
                </a:solidFill>
                <a:latin typeface="华文细黑" panose="02010600040101010101" pitchFamily="2" charset="-122"/>
                <a:ea typeface="华文细黑" panose="02010600040101010101" pitchFamily="2" charset="-122"/>
              </a:rPr>
              <a:t>主队名称, 客队名称 )</a:t>
            </a:r>
          </a:p>
        </p:txBody>
      </p:sp>
      <p:sp>
        <p:nvSpPr>
          <p:cNvPr id="2" name="日期占位符 1"/>
          <p:cNvSpPr>
            <a:spLocks noGrp="1"/>
          </p:cNvSpPr>
          <p:nvPr>
            <p:ph type="dt" sz="half"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ea typeface="+mn-ea"/>
                <a:cs typeface="+mn-cs"/>
              </a:defRPr>
            </a:lvl5pPr>
          </a:lstStyle>
          <a:p>
            <a:pPr lvl="0" indent="0" algn="l"/>
            <a:fld id="{BB962C8B-B14F-4D97-AF65-F5344CB8AC3E}" type="datetime1">
              <a:rPr lang="zh-CN" altLang="en-US" sz="1200" b="1" i="1" dirty="0">
                <a:ea typeface="宋体" panose="02010600030101010101" pitchFamily="2" charset="-122"/>
              </a:rPr>
              <a:t>2019/12/13</a:t>
            </a:fld>
            <a:endParaRPr lang="zh-CN" altLang="en-US" sz="12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08">
                                            <p:txEl>
                                              <p:pRg st="1" end="1"/>
                                            </p:txEl>
                                          </p:spTgt>
                                        </p:tgtEl>
                                        <p:attrNameLst>
                                          <p:attrName>style.visibility</p:attrName>
                                        </p:attrNameLst>
                                      </p:cBhvr>
                                      <p:to>
                                        <p:strVal val="visible"/>
                                      </p:to>
                                    </p:set>
                                    <p:animEffect transition="in" filter="blinds(horizontal)">
                                      <p:cBhvr>
                                        <p:cTn id="7" dur="500"/>
                                        <p:tgtEl>
                                          <p:spTgt spid="1130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308">
                                            <p:txEl>
                                              <p:pRg st="2" end="2"/>
                                            </p:txEl>
                                          </p:spTgt>
                                        </p:tgtEl>
                                        <p:attrNameLst>
                                          <p:attrName>style.visibility</p:attrName>
                                        </p:attrNameLst>
                                      </p:cBhvr>
                                      <p:to>
                                        <p:strVal val="visible"/>
                                      </p:to>
                                    </p:set>
                                    <p:animEffect transition="in" filter="blinds(horizontal)">
                                      <p:cBhvr>
                                        <p:cTn id="12" dur="500"/>
                                        <p:tgtEl>
                                          <p:spTgt spid="1130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308">
                                            <p:txEl>
                                              <p:pRg st="3" end="3"/>
                                            </p:txEl>
                                          </p:spTgt>
                                        </p:tgtEl>
                                        <p:attrNameLst>
                                          <p:attrName>style.visibility</p:attrName>
                                        </p:attrNameLst>
                                      </p:cBhvr>
                                      <p:to>
                                        <p:strVal val="visible"/>
                                      </p:to>
                                    </p:set>
                                    <p:animEffect transition="in" filter="blinds(horizontal)">
                                      <p:cBhvr>
                                        <p:cTn id="17" dur="500"/>
                                        <p:tgtEl>
                                          <p:spTgt spid="11308">
                                            <p:txEl>
                                              <p:pRg st="3" end="3"/>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11308">
                                            <p:txEl>
                                              <p:pRg st="4" end="4"/>
                                            </p:txEl>
                                          </p:spTgt>
                                        </p:tgtEl>
                                        <p:attrNameLst>
                                          <p:attrName>style.visibility</p:attrName>
                                        </p:attrNameLst>
                                      </p:cBhvr>
                                      <p:to>
                                        <p:strVal val="visible"/>
                                      </p:to>
                                    </p:set>
                                    <p:animEffect transition="in" filter="blinds(horizontal)">
                                      <p:cBhvr>
                                        <p:cTn id="21" dur="500"/>
                                        <p:tgtEl>
                                          <p:spTgt spid="113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3073"/>
          <p:cNvSpPr>
            <a:spLocks noGrp="1"/>
          </p:cNvSpPr>
          <p:nvPr>
            <p:ph type="ctrTitle"/>
          </p:nvPr>
        </p:nvSpPr>
        <p:spPr>
          <a:xfrm>
            <a:off x="685800" y="623888"/>
            <a:ext cx="7772400" cy="1470025"/>
          </a:xfrm>
        </p:spPr>
        <p:txBody>
          <a:bodyPr anchor="ctr"/>
          <a:lstStyle/>
          <a:p>
            <a:pPr defTabSz="914400">
              <a:buNone/>
            </a:pPr>
            <a:r>
              <a:rPr lang="zh-CN" altLang="en-US" sz="4800" kern="1200" baseline="0" dirty="0">
                <a:latin typeface="Times New Roman" panose="02020603050405020304" pitchFamily="2" charset="0"/>
                <a:ea typeface="宋体" panose="02010600030101010101" pitchFamily="2" charset="-122"/>
                <a:cs typeface="+mj-cs"/>
              </a:rPr>
              <a:t>6.4 Case Study</a:t>
            </a:r>
          </a:p>
        </p:txBody>
      </p:sp>
      <p:sp>
        <p:nvSpPr>
          <p:cNvPr id="3074" name="副标题 3074"/>
          <p:cNvSpPr>
            <a:spLocks noGrp="1"/>
          </p:cNvSpPr>
          <p:nvPr>
            <p:ph type="subTitle" idx="1"/>
          </p:nvPr>
        </p:nvSpPr>
        <p:spPr>
          <a:xfrm>
            <a:off x="1371600" y="3743325"/>
            <a:ext cx="6400800" cy="1752600"/>
          </a:xfrm>
        </p:spPr>
        <p:txBody>
          <a:bodyPr anchor="t"/>
          <a:lstStyle/>
          <a:p>
            <a:pPr defTabSz="914400"/>
            <a:r>
              <a:rPr lang="zh-CN" altLang="en-US" sz="3200" kern="1200" baseline="0" dirty="0">
                <a:latin typeface="Arial" panose="020B0604020202020204" pitchFamily="34" charset="0"/>
                <a:ea typeface="宋体" panose="02010600030101010101" pitchFamily="2" charset="-122"/>
                <a:cs typeface="+mn-cs"/>
              </a:rPr>
              <a:t>6.4.3  网络论坛聊天管理</a:t>
            </a:r>
            <a:endParaRPr lang="zh-CN" altLang="en-US" sz="3200" kern="1200" baseline="0" dirty="0">
              <a:latin typeface="Arial" panose="020B0604020202020204" pitchFamily="34" charset="0"/>
              <a:ea typeface="+mn-ea"/>
              <a:cs typeface="+mn-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3"/>
          <p:cNvSpPr txBox="1">
            <a:spLocks noGrp="1"/>
          </p:cNvSpPr>
          <p:nvPr/>
        </p:nvSpPr>
        <p:spPr>
          <a:xfrm>
            <a:off x="7239000" y="6477000"/>
            <a:ext cx="1905000" cy="304800"/>
          </a:xfrm>
          <a:prstGeom prst="rect">
            <a:avLst/>
          </a:prstGeom>
          <a:noFill/>
          <a:ln w="9525">
            <a:noFill/>
          </a:ln>
        </p:spPr>
        <p:txBody>
          <a:bodyPr anchor="t"/>
          <a:lstStyle/>
          <a:p>
            <a:pPr algn="r"/>
            <a:fld id="{9A0DB2DC-4C9A-4742-B13C-FB6460FD3503}" type="slidenum">
              <a:rPr lang="zh-CN" altLang="en-US" sz="1400" b="1" i="1" dirty="0">
                <a:latin typeface="Times New Roman" panose="02020603050405020304" pitchFamily="2" charset="0"/>
                <a:ea typeface="宋体" panose="02010600030101010101" pitchFamily="2" charset="-122"/>
              </a:rPr>
              <a:t>126</a:t>
            </a:fld>
            <a:endParaRPr lang="zh-CN" altLang="en-US" sz="1400" b="1" i="1" dirty="0">
              <a:latin typeface="Times New Roman" panose="02020603050405020304" pitchFamily="2" charset="0"/>
              <a:ea typeface="宋体" panose="02010600030101010101" pitchFamily="2" charset="-122"/>
            </a:endParaRPr>
          </a:p>
        </p:txBody>
      </p:sp>
      <p:sp>
        <p:nvSpPr>
          <p:cNvPr id="4099" name="Rectangle 3"/>
          <p:cNvSpPr>
            <a:spLocks noGrp="1"/>
          </p:cNvSpPr>
          <p:nvPr/>
        </p:nvSpPr>
        <p:spPr>
          <a:xfrm>
            <a:off x="241300" y="407988"/>
            <a:ext cx="8686800" cy="5902325"/>
          </a:xfrm>
          <a:prstGeom prst="rect">
            <a:avLst/>
          </a:prstGeom>
          <a:noFill/>
          <a:ln w="9525">
            <a:noFill/>
          </a:ln>
        </p:spPr>
        <p:txBody>
          <a:bodyPr wrap="square" anchor="t"/>
          <a:lstStyle/>
          <a:p>
            <a:pPr marL="1905" indent="371475">
              <a:spcBef>
                <a:spcPct val="20000"/>
              </a:spcBef>
              <a:buClr>
                <a:srgbClr val="996633"/>
              </a:buClr>
              <a:buFont typeface="Wingdings" panose="05000000000000000000" pitchFamily="2" charset="2"/>
              <a:buChar char="q"/>
            </a:pPr>
            <a:r>
              <a:rPr lang="zh-CN" altLang="en-US" sz="3200" b="1" dirty="0">
                <a:solidFill>
                  <a:srgbClr val="0000CC"/>
                </a:solidFill>
                <a:latin typeface="宋体" panose="02010600030101010101" pitchFamily="2" charset="-122"/>
                <a:ea typeface="宋体" panose="02010600030101010101" pitchFamily="2" charset="-122"/>
              </a:rPr>
              <a:t>假设需要设计一个用于</a:t>
            </a:r>
            <a:r>
              <a:rPr lang="zh-CN" altLang="en-US" sz="3200" b="1" dirty="0">
                <a:solidFill>
                  <a:srgbClr val="0000CC"/>
                </a:solidFill>
                <a:latin typeface="Times New Roman" panose="02020603050405020304" pitchFamily="2" charset="0"/>
                <a:ea typeface="宋体" panose="02010600030101010101" pitchFamily="2" charset="-122"/>
              </a:rPr>
              <a:t>网络论坛聊天信息管理</a:t>
            </a:r>
            <a:r>
              <a:rPr lang="zh-CN" altLang="en-US" sz="3200" b="1" dirty="0">
                <a:solidFill>
                  <a:srgbClr val="0000CC"/>
                </a:solidFill>
                <a:latin typeface="宋体" panose="02010600030101010101" pitchFamily="2" charset="-122"/>
                <a:ea typeface="宋体" panose="02010600030101010101" pitchFamily="2" charset="-122"/>
              </a:rPr>
              <a:t>的数据库系统，需要记录的信息有：</a:t>
            </a:r>
          </a:p>
          <a:p>
            <a:pPr marL="1905" indent="371475">
              <a:spcBef>
                <a:spcPct val="20000"/>
              </a:spcBef>
              <a:buClr>
                <a:srgbClr val="996633"/>
              </a:buClr>
              <a:buFont typeface="Wingdings" panose="05000000000000000000" pitchFamily="2" charset="2"/>
              <a:buChar char="q"/>
            </a:pPr>
            <a:endParaRPr lang="zh-CN" altLang="en-US" sz="1000" b="1" dirty="0">
              <a:solidFill>
                <a:srgbClr val="0000CC"/>
              </a:solidFill>
              <a:latin typeface="宋体" panose="02010600030101010101" pitchFamily="2" charset="-122"/>
              <a:ea typeface="宋体" panose="02010600030101010101" pitchFamily="2" charset="-122"/>
            </a:endParaRPr>
          </a:p>
          <a:p>
            <a:pPr marL="1905" lvl="2" indent="414020" algn="l" eaLnBrk="1" fontAlgn="base" latinLnBrk="0" hangingPunct="1">
              <a:lnSpc>
                <a:spcPct val="100000"/>
              </a:lnSpc>
              <a:spcBef>
                <a:spcPct val="20000"/>
              </a:spcBef>
              <a:spcAft>
                <a:spcPct val="0"/>
              </a:spcAft>
              <a:buClr>
                <a:srgbClr val="996633"/>
              </a:buClr>
              <a:buFont typeface="Wingdings" panose="05000000000000000000" pitchFamily="2" charset="2"/>
              <a:buChar char="§"/>
            </a:pPr>
            <a:r>
              <a:rPr lang="zh-CN" altLang="en-US" sz="3200" b="1" u="none" baseline="0" dirty="0">
                <a:solidFill>
                  <a:srgbClr val="0000CC"/>
                </a:solidFill>
                <a:latin typeface="Arial" panose="020B0604020202020204" pitchFamily="34" charset="0"/>
                <a:ea typeface="宋体" panose="02010600030101010101" pitchFamily="2" charset="-122"/>
              </a:rPr>
              <a:t>注册用户的用户名，</a:t>
            </a:r>
            <a:r>
              <a:rPr lang="en-US" altLang="x-none" sz="3200" b="1" u="none" baseline="0" dirty="0">
                <a:solidFill>
                  <a:srgbClr val="0000CC"/>
                </a:solidFill>
                <a:latin typeface="Arial" panose="020B0604020202020204" pitchFamily="34" charset="0"/>
                <a:ea typeface="宋体" panose="02010600030101010101" pitchFamily="2" charset="-122"/>
              </a:rPr>
              <a:t>email</a:t>
            </a:r>
            <a:r>
              <a:rPr lang="zh-CN" altLang="en-US" sz="3200" b="1" u="none" baseline="0" dirty="0">
                <a:solidFill>
                  <a:srgbClr val="0000CC"/>
                </a:solidFill>
                <a:latin typeface="Arial" panose="020B0604020202020204" pitchFamily="34" charset="0"/>
                <a:ea typeface="宋体" panose="02010600030101010101" pitchFamily="2" charset="-122"/>
              </a:rPr>
              <a:t>，电话，联系地址</a:t>
            </a:r>
          </a:p>
          <a:p>
            <a:pPr marL="1905" lvl="2" indent="414020" algn="l" eaLnBrk="1" fontAlgn="base" latinLnBrk="0" hangingPunct="1">
              <a:lnSpc>
                <a:spcPct val="100000"/>
              </a:lnSpc>
              <a:spcBef>
                <a:spcPct val="20000"/>
              </a:spcBef>
              <a:spcAft>
                <a:spcPct val="0"/>
              </a:spcAft>
              <a:buClr>
                <a:srgbClr val="996633"/>
              </a:buClr>
              <a:buFont typeface="Wingdings" panose="05000000000000000000" pitchFamily="2" charset="2"/>
              <a:buChar char="§"/>
            </a:pPr>
            <a:r>
              <a:rPr lang="zh-CN" altLang="en-US" sz="3200" b="1" u="none" baseline="0" dirty="0">
                <a:solidFill>
                  <a:srgbClr val="0000CC"/>
                </a:solidFill>
                <a:latin typeface="Arial" panose="020B0604020202020204" pitchFamily="34" charset="0"/>
                <a:ea typeface="宋体" panose="02010600030101010101" pitchFamily="2" charset="-122"/>
              </a:rPr>
              <a:t>帖子的帖子</a:t>
            </a:r>
            <a:r>
              <a:rPr lang="en-US" altLang="x-none" sz="3200" b="1" u="none" baseline="0" dirty="0">
                <a:solidFill>
                  <a:srgbClr val="0000CC"/>
                </a:solidFill>
                <a:latin typeface="Arial" panose="020B0604020202020204" pitchFamily="34" charset="0"/>
                <a:ea typeface="宋体" panose="02010600030101010101" pitchFamily="2" charset="-122"/>
              </a:rPr>
              <a:t>ID</a:t>
            </a:r>
            <a:r>
              <a:rPr lang="zh-CN" altLang="en-US" sz="3200" b="1" u="none" baseline="0" dirty="0">
                <a:solidFill>
                  <a:srgbClr val="0000CC"/>
                </a:solidFill>
                <a:latin typeface="Arial" panose="020B0604020202020204" pitchFamily="34" charset="0"/>
                <a:ea typeface="宋体" panose="02010600030101010101" pitchFamily="2" charset="-122"/>
              </a:rPr>
              <a:t>，标题，内容</a:t>
            </a:r>
          </a:p>
          <a:p>
            <a:pPr marL="1905" lvl="2" indent="414020" algn="l" eaLnBrk="1" fontAlgn="base" latinLnBrk="0" hangingPunct="1">
              <a:lnSpc>
                <a:spcPct val="100000"/>
              </a:lnSpc>
              <a:spcBef>
                <a:spcPct val="20000"/>
              </a:spcBef>
              <a:spcAft>
                <a:spcPct val="0"/>
              </a:spcAft>
              <a:buClr>
                <a:srgbClr val="996633"/>
              </a:buClr>
              <a:buFont typeface="Wingdings" panose="05000000000000000000" pitchFamily="2" charset="2"/>
              <a:buChar char="§"/>
            </a:pPr>
            <a:r>
              <a:rPr lang="zh-CN" altLang="en-US" sz="3200" b="1" u="none" baseline="0" dirty="0">
                <a:solidFill>
                  <a:srgbClr val="0000CC"/>
                </a:solidFill>
                <a:latin typeface="Arial" panose="020B0604020202020204" pitchFamily="34" charset="0"/>
                <a:ea typeface="宋体" panose="02010600030101010101" pitchFamily="2" charset="-122"/>
              </a:rPr>
              <a:t>每份帖子的发帖用户，帖子之间的回复关系</a:t>
            </a:r>
          </a:p>
          <a:p>
            <a:pPr marL="742950" lvl="1" indent="-285750" algn="l" eaLnBrk="1" fontAlgn="base" latinLnBrk="0" hangingPunct="1">
              <a:lnSpc>
                <a:spcPct val="100000"/>
              </a:lnSpc>
              <a:spcBef>
                <a:spcPct val="20000"/>
              </a:spcBef>
              <a:spcAft>
                <a:spcPct val="0"/>
              </a:spcAft>
              <a:buClr>
                <a:srgbClr val="996633"/>
              </a:buClr>
              <a:buFont typeface="Wingdings" panose="05000000000000000000" pitchFamily="2" charset="2"/>
              <a:buChar char="–"/>
            </a:pPr>
            <a:endParaRPr lang="en-US" altLang="x-none" sz="1000" b="1" u="none" baseline="0" dirty="0">
              <a:solidFill>
                <a:srgbClr val="0000CC"/>
              </a:solidFill>
              <a:latin typeface="宋体" panose="02010600030101010101" pitchFamily="2" charset="-122"/>
              <a:ea typeface="宋体" panose="02010600030101010101" pitchFamily="2" charset="-122"/>
            </a:endParaRPr>
          </a:p>
          <a:p>
            <a:pPr marL="1905" indent="371475">
              <a:spcBef>
                <a:spcPct val="20000"/>
              </a:spcBef>
              <a:buClr>
                <a:srgbClr val="996633"/>
              </a:buClr>
              <a:buFont typeface="Wingdings" panose="05000000000000000000" pitchFamily="2" charset="2"/>
              <a:buNone/>
            </a:pPr>
            <a:r>
              <a:rPr lang="zh-CN" altLang="en-US" sz="3200" b="1" dirty="0">
                <a:solidFill>
                  <a:srgbClr val="0000CC"/>
                </a:solidFill>
                <a:latin typeface="宋体" panose="02010600030101010101" pitchFamily="2" charset="-122"/>
                <a:ea typeface="宋体" panose="02010600030101010101" pitchFamily="2" charset="-122"/>
              </a:rPr>
              <a:t>请用</a:t>
            </a:r>
            <a:r>
              <a:rPr lang="en-US" altLang="x-none" sz="3200" b="1" dirty="0">
                <a:solidFill>
                  <a:srgbClr val="0000CC"/>
                </a:solidFill>
                <a:latin typeface="宋体" panose="02010600030101010101" pitchFamily="2" charset="-122"/>
                <a:ea typeface="宋体" panose="02010600030101010101" pitchFamily="2" charset="-122"/>
              </a:rPr>
              <a:t>E-R</a:t>
            </a:r>
            <a:r>
              <a:rPr lang="zh-CN" altLang="en-US" sz="3200" b="1" dirty="0">
                <a:solidFill>
                  <a:srgbClr val="0000CC"/>
                </a:solidFill>
                <a:latin typeface="宋体" panose="02010600030101010101" pitchFamily="2" charset="-122"/>
                <a:ea typeface="宋体" panose="02010600030101010101" pitchFamily="2" charset="-122"/>
              </a:rPr>
              <a:t>模型表示该数据库系统的概念模型，并将其转换成等价的关系模式。</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3"/>
          <p:cNvSpPr txBox="1">
            <a:spLocks noGrp="1"/>
          </p:cNvSpPr>
          <p:nvPr/>
        </p:nvSpPr>
        <p:spPr>
          <a:xfrm>
            <a:off x="7239000" y="6477000"/>
            <a:ext cx="1905000" cy="304800"/>
          </a:xfrm>
          <a:prstGeom prst="rect">
            <a:avLst/>
          </a:prstGeom>
          <a:noFill/>
          <a:ln w="9525">
            <a:noFill/>
          </a:ln>
        </p:spPr>
        <p:txBody>
          <a:bodyPr anchor="t"/>
          <a:lstStyle/>
          <a:p>
            <a:pPr algn="r"/>
            <a:fld id="{9A0DB2DC-4C9A-4742-B13C-FB6460FD3503}" type="slidenum">
              <a:rPr lang="zh-CN" altLang="en-US" sz="1400" b="1" i="1" dirty="0">
                <a:latin typeface="Times New Roman" panose="02020603050405020304" pitchFamily="2" charset="0"/>
                <a:ea typeface="宋体" panose="02010600030101010101" pitchFamily="2" charset="-122"/>
              </a:rPr>
              <a:t>127</a:t>
            </a:fld>
            <a:endParaRPr lang="zh-CN" altLang="en-US" sz="1400" b="1" i="1" dirty="0">
              <a:latin typeface="Times New Roman" panose="02020603050405020304" pitchFamily="2" charset="0"/>
              <a:ea typeface="宋体" panose="02010600030101010101" pitchFamily="2" charset="-122"/>
            </a:endParaRPr>
          </a:p>
        </p:txBody>
      </p:sp>
      <p:sp>
        <p:nvSpPr>
          <p:cNvPr id="5122" name="Rectangle 2"/>
          <p:cNvSpPr>
            <a:spLocks noGrp="1"/>
          </p:cNvSpPr>
          <p:nvPr>
            <p:ph type="title"/>
          </p:nvPr>
        </p:nvSpPr>
        <p:spPr>
          <a:xfrm>
            <a:off x="0" y="44450"/>
            <a:ext cx="9144000" cy="533400"/>
          </a:xfrm>
          <a:noFill/>
        </p:spPr>
        <p:txBody>
          <a:bodyPr wrap="square" lIns="90170" tIns="46990" rIns="90170" bIns="46990" anchor="ctr"/>
          <a:lstStyle/>
          <a:p>
            <a:pPr eaLnBrk="1" hangingPunct="1"/>
            <a:r>
              <a:rPr lang="zh-CN" altLang="en-US" u="sng">
                <a:ea typeface="宋体" panose="02010600030101010101" pitchFamily="2" charset="-122"/>
              </a:rPr>
              <a:t>问题</a:t>
            </a:r>
            <a:r>
              <a:rPr lang="en-US" altLang="zh-CN" u="sng">
                <a:ea typeface="宋体" panose="02010600030101010101" pitchFamily="2" charset="-122"/>
              </a:rPr>
              <a:t>1</a:t>
            </a:r>
            <a:r>
              <a:rPr lang="zh-CN" altLang="en-US" u="sng">
                <a:ea typeface="宋体" panose="02010600030101010101" pitchFamily="2" charset="-122"/>
              </a:rPr>
              <a:t>：</a:t>
            </a:r>
            <a:r>
              <a:rPr lang="en-US" altLang="zh-CN" u="sng">
                <a:ea typeface="宋体" panose="02010600030101010101" pitchFamily="2" charset="-122"/>
              </a:rPr>
              <a:t>ER</a:t>
            </a:r>
            <a:r>
              <a:rPr lang="zh-CN" altLang="en-US" u="sng">
                <a:ea typeface="宋体" panose="02010600030101010101" pitchFamily="2" charset="-122"/>
              </a:rPr>
              <a:t>模型设计</a:t>
            </a:r>
          </a:p>
        </p:txBody>
      </p:sp>
      <p:sp>
        <p:nvSpPr>
          <p:cNvPr id="5123" name="Rectangle 3"/>
          <p:cNvSpPr>
            <a:spLocks noGrp="1"/>
          </p:cNvSpPr>
          <p:nvPr>
            <p:ph type="body"/>
          </p:nvPr>
        </p:nvSpPr>
        <p:spPr>
          <a:xfrm>
            <a:off x="0" y="622300"/>
            <a:ext cx="9144000" cy="2374900"/>
          </a:xfrm>
          <a:ln w="25400">
            <a:solidFill>
              <a:srgbClr val="0000FF"/>
            </a:solidFill>
            <a:miter/>
          </a:ln>
        </p:spPr>
        <p:txBody>
          <a:bodyPr wrap="square" lIns="90170" tIns="46990" rIns="90170" bIns="46990" anchor="t"/>
          <a:lstStyle/>
          <a:p>
            <a:pPr marL="914400" lvl="1" indent="-457200" eaLnBrk="1" hangingPunct="1">
              <a:lnSpc>
                <a:spcPct val="100000"/>
              </a:lnSpc>
            </a:pPr>
            <a:r>
              <a:rPr lang="zh-CN" altLang="en-US" sz="3200" dirty="0">
                <a:solidFill>
                  <a:srgbClr val="0000FF"/>
                </a:solidFill>
                <a:ea typeface="宋体" panose="02010600030101010101" pitchFamily="2" charset="-122"/>
              </a:rPr>
              <a:t>用户：用户名，</a:t>
            </a:r>
            <a:r>
              <a:rPr lang="en-US" altLang="x-none" sz="3200" dirty="0">
                <a:solidFill>
                  <a:srgbClr val="0000FF"/>
                </a:solidFill>
                <a:ea typeface="宋体" panose="02010600030101010101" pitchFamily="2" charset="-122"/>
              </a:rPr>
              <a:t>email</a:t>
            </a:r>
            <a:r>
              <a:rPr lang="zh-CN" altLang="en-US" sz="3200" dirty="0">
                <a:solidFill>
                  <a:srgbClr val="0000FF"/>
                </a:solidFill>
                <a:ea typeface="宋体" panose="02010600030101010101" pitchFamily="2" charset="-122"/>
              </a:rPr>
              <a:t>，电话，联系地址</a:t>
            </a:r>
            <a:endParaRPr lang="zh-CN" altLang="en-US" sz="3200" dirty="0">
              <a:solidFill>
                <a:srgbClr val="0000FF"/>
              </a:solidFill>
              <a:latin typeface="宋体" panose="02010600030101010101" pitchFamily="2" charset="-122"/>
              <a:ea typeface="宋体" panose="02010600030101010101" pitchFamily="2" charset="-122"/>
            </a:endParaRPr>
          </a:p>
          <a:p>
            <a:pPr marL="914400" lvl="1" indent="-457200" eaLnBrk="1" hangingPunct="1">
              <a:lnSpc>
                <a:spcPct val="100000"/>
              </a:lnSpc>
            </a:pPr>
            <a:r>
              <a:rPr lang="zh-CN" altLang="en-US" sz="3200" dirty="0">
                <a:solidFill>
                  <a:srgbClr val="0000FF"/>
                </a:solidFill>
                <a:ea typeface="宋体" panose="02010600030101010101" pitchFamily="2" charset="-122"/>
              </a:rPr>
              <a:t>帖子：帖子</a:t>
            </a:r>
            <a:r>
              <a:rPr lang="en-US" altLang="x-none" sz="3200" dirty="0">
                <a:solidFill>
                  <a:srgbClr val="0000FF"/>
                </a:solidFill>
                <a:ea typeface="宋体" panose="02010600030101010101" pitchFamily="2" charset="-122"/>
              </a:rPr>
              <a:t>ID</a:t>
            </a:r>
            <a:r>
              <a:rPr lang="zh-CN" altLang="en-US" sz="3200" dirty="0">
                <a:solidFill>
                  <a:srgbClr val="0000FF"/>
                </a:solidFill>
                <a:ea typeface="宋体" panose="02010600030101010101" pitchFamily="2" charset="-122"/>
              </a:rPr>
              <a:t>，标题，内容</a:t>
            </a:r>
            <a:endParaRPr lang="zh-CN" altLang="en-US" sz="3200" dirty="0">
              <a:solidFill>
                <a:srgbClr val="0000FF"/>
              </a:solidFill>
              <a:latin typeface="宋体" panose="02010600030101010101" pitchFamily="2" charset="-122"/>
              <a:ea typeface="宋体" panose="02010600030101010101" pitchFamily="2" charset="-122"/>
            </a:endParaRPr>
          </a:p>
          <a:p>
            <a:pPr marL="914400" lvl="1" indent="-457200" eaLnBrk="1" hangingPunct="1">
              <a:lnSpc>
                <a:spcPct val="100000"/>
              </a:lnSpc>
            </a:pPr>
            <a:r>
              <a:rPr lang="zh-CN" altLang="en-US" sz="3200" dirty="0">
                <a:solidFill>
                  <a:srgbClr val="0000FF"/>
                </a:solidFill>
                <a:ea typeface="宋体" panose="02010600030101010101" pitchFamily="2" charset="-122"/>
              </a:rPr>
              <a:t>帖子的发表者（发帖用户）</a:t>
            </a:r>
          </a:p>
          <a:p>
            <a:pPr marL="914400" lvl="1" indent="-457200" eaLnBrk="1" hangingPunct="1">
              <a:lnSpc>
                <a:spcPct val="100000"/>
              </a:lnSpc>
            </a:pPr>
            <a:r>
              <a:rPr lang="zh-CN" altLang="en-US" sz="3200" dirty="0">
                <a:solidFill>
                  <a:srgbClr val="0000FF"/>
                </a:solidFill>
                <a:latin typeface="宋体" panose="02010600030101010101" pitchFamily="2" charset="-122"/>
                <a:ea typeface="宋体" panose="02010600030101010101" pitchFamily="2" charset="-122"/>
              </a:rPr>
              <a:t>帖子之间的回复关系</a:t>
            </a:r>
          </a:p>
        </p:txBody>
      </p:sp>
      <p:sp>
        <p:nvSpPr>
          <p:cNvPr id="5125" name="Rectangle 3"/>
          <p:cNvSpPr/>
          <p:nvPr/>
        </p:nvSpPr>
        <p:spPr>
          <a:xfrm>
            <a:off x="277813" y="3213100"/>
            <a:ext cx="8686800" cy="2592388"/>
          </a:xfrm>
          <a:prstGeom prst="rect">
            <a:avLst/>
          </a:prstGeom>
          <a:noFill/>
          <a:ln w="9525">
            <a:noFill/>
          </a:ln>
        </p:spPr>
        <p:txBody>
          <a:bodyPr anchor="t"/>
          <a:lstStyle/>
          <a:p>
            <a:pPr marL="457200" indent="-457200">
              <a:lnSpc>
                <a:spcPct val="110000"/>
              </a:lnSpc>
              <a:spcBef>
                <a:spcPct val="20000"/>
              </a:spcBef>
              <a:buClr>
                <a:srgbClr val="996633"/>
              </a:buClr>
              <a:buFont typeface="Wingdings" panose="05000000000000000000" pitchFamily="2" charset="2"/>
              <a:buAutoNum type="arabicPeriod"/>
            </a:pPr>
            <a:r>
              <a:rPr lang="zh-CN" altLang="en-US" sz="3200" b="1" dirty="0">
                <a:solidFill>
                  <a:srgbClr val="FF0000"/>
                </a:solidFill>
                <a:latin typeface="宋体" panose="02010600030101010101" pitchFamily="2" charset="-122"/>
                <a:ea typeface="宋体" panose="02010600030101010101" pitchFamily="2" charset="-122"/>
              </a:rPr>
              <a:t>有哪些实体(Entity)？</a:t>
            </a:r>
          </a:p>
          <a:p>
            <a:pPr marL="457200" indent="-457200">
              <a:lnSpc>
                <a:spcPct val="110000"/>
              </a:lnSpc>
              <a:spcBef>
                <a:spcPct val="20000"/>
              </a:spcBef>
              <a:buClr>
                <a:srgbClr val="996633"/>
              </a:buClr>
              <a:buFont typeface="Wingdings" panose="05000000000000000000" pitchFamily="2" charset="2"/>
              <a:buAutoNum type="arabicPeriod"/>
            </a:pPr>
            <a:r>
              <a:rPr lang="zh-CN" altLang="en-US" sz="3200" b="1" dirty="0">
                <a:solidFill>
                  <a:srgbClr val="FF0000"/>
                </a:solidFill>
                <a:latin typeface="宋体" panose="02010600030101010101" pitchFamily="2" charset="-122"/>
                <a:ea typeface="宋体" panose="02010600030101010101" pitchFamily="2" charset="-122"/>
              </a:rPr>
              <a:t>有哪些联系(Relationship)？</a:t>
            </a:r>
          </a:p>
          <a:p>
            <a:pPr marL="457200" indent="-457200">
              <a:lnSpc>
                <a:spcPct val="110000"/>
              </a:lnSpc>
              <a:spcBef>
                <a:spcPct val="20000"/>
              </a:spcBef>
              <a:buClr>
                <a:srgbClr val="996633"/>
              </a:buClr>
              <a:buFont typeface="Wingdings" panose="05000000000000000000" pitchFamily="2" charset="2"/>
              <a:buAutoNum type="arabicPeriod"/>
            </a:pPr>
            <a:r>
              <a:rPr lang="zh-CN" altLang="en-US" sz="3200" b="1" dirty="0">
                <a:solidFill>
                  <a:srgbClr val="FF0000"/>
                </a:solidFill>
                <a:latin typeface="宋体" panose="02010600030101010101" pitchFamily="2" charset="-122"/>
                <a:ea typeface="宋体" panose="02010600030101010101" pitchFamily="2" charset="-122"/>
              </a:rPr>
              <a:t>联系上的函数对应关系（参与方式）？</a:t>
            </a:r>
          </a:p>
          <a:p>
            <a:pPr marL="457200" indent="-457200">
              <a:lnSpc>
                <a:spcPct val="110000"/>
              </a:lnSpc>
              <a:spcBef>
                <a:spcPct val="20000"/>
              </a:spcBef>
              <a:buClr>
                <a:srgbClr val="996633"/>
              </a:buClr>
              <a:buFont typeface="Wingdings" panose="05000000000000000000" pitchFamily="2" charset="2"/>
              <a:buAutoNum type="arabicPeriod"/>
            </a:pPr>
            <a:r>
              <a:rPr lang="zh-CN" altLang="en-US" sz="3200" b="1" dirty="0">
                <a:solidFill>
                  <a:srgbClr val="FF0000"/>
                </a:solidFill>
                <a:latin typeface="宋体" panose="02010600030101010101" pitchFamily="2" charset="-122"/>
                <a:ea typeface="宋体" panose="02010600030101010101" pitchFamily="2" charset="-122"/>
              </a:rPr>
              <a:t>有哪些属性？属性与实体</a:t>
            </a:r>
            <a:r>
              <a:rPr lang="en-US" altLang="x-none" sz="3200" b="1" dirty="0">
                <a:solidFill>
                  <a:srgbClr val="FF0000"/>
                </a:solidFill>
                <a:latin typeface="宋体" panose="02010600030101010101" pitchFamily="2" charset="-122"/>
                <a:ea typeface="宋体" panose="02010600030101010101" pitchFamily="2" charset="-122"/>
              </a:rPr>
              <a:t>/</a:t>
            </a:r>
            <a:r>
              <a:rPr lang="zh-CN" altLang="en-US" sz="3200" b="1" dirty="0">
                <a:solidFill>
                  <a:srgbClr val="FF0000"/>
                </a:solidFill>
                <a:latin typeface="宋体" panose="02010600030101010101" pitchFamily="2" charset="-122"/>
                <a:ea typeface="宋体" panose="02010600030101010101" pitchFamily="2" charset="-122"/>
              </a:rPr>
              <a:t>联系的依附关系？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blinds(horizontal)">
                                      <p:cBhvr>
                                        <p:cTn id="7" dur="500"/>
                                        <p:tgtEl>
                                          <p:spTgt spid="5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5">
                                            <p:txEl>
                                              <p:pRg st="1" end="1"/>
                                            </p:txEl>
                                          </p:spTgt>
                                        </p:tgtEl>
                                        <p:attrNameLst>
                                          <p:attrName>style.visibility</p:attrName>
                                        </p:attrNameLst>
                                      </p:cBhvr>
                                      <p:to>
                                        <p:strVal val="visible"/>
                                      </p:to>
                                    </p:set>
                                    <p:animEffect transition="in" filter="blinds(horizontal)">
                                      <p:cBhvr>
                                        <p:cTn id="12" dur="500"/>
                                        <p:tgtEl>
                                          <p:spTgt spid="5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5">
                                            <p:txEl>
                                              <p:pRg st="2" end="2"/>
                                            </p:txEl>
                                          </p:spTgt>
                                        </p:tgtEl>
                                        <p:attrNameLst>
                                          <p:attrName>style.visibility</p:attrName>
                                        </p:attrNameLst>
                                      </p:cBhvr>
                                      <p:to>
                                        <p:strVal val="visible"/>
                                      </p:to>
                                    </p:set>
                                    <p:animEffect transition="in" filter="blinds(horizontal)">
                                      <p:cBhvr>
                                        <p:cTn id="17" dur="500"/>
                                        <p:tgtEl>
                                          <p:spTgt spid="51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5">
                                            <p:txEl>
                                              <p:pRg st="3" end="3"/>
                                            </p:txEl>
                                          </p:spTgt>
                                        </p:tgtEl>
                                        <p:attrNameLst>
                                          <p:attrName>style.visibility</p:attrName>
                                        </p:attrNameLst>
                                      </p:cBhvr>
                                      <p:to>
                                        <p:strVal val="visible"/>
                                      </p:to>
                                    </p:set>
                                    <p:animEffect transition="in" filter="blinds(horizontal)">
                                      <p:cBhvr>
                                        <p:cTn id="22" dur="500"/>
                                        <p:tgtEl>
                                          <p:spTgt spid="51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uiExpand="1"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7169"/>
          <p:cNvGrpSpPr/>
          <p:nvPr/>
        </p:nvGrpSpPr>
        <p:grpSpPr>
          <a:xfrm>
            <a:off x="1116013" y="2203450"/>
            <a:ext cx="2292350" cy="2520950"/>
            <a:chOff x="0" y="0"/>
            <a:chExt cx="1444" cy="1588"/>
          </a:xfrm>
        </p:grpSpPr>
        <p:sp>
          <p:nvSpPr>
            <p:cNvPr id="2" name="文本框 7170"/>
            <p:cNvSpPr txBox="1"/>
            <p:nvPr/>
          </p:nvSpPr>
          <p:spPr>
            <a:xfrm>
              <a:off x="1043" y="318"/>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用 户</a:t>
              </a:r>
            </a:p>
          </p:txBody>
        </p:sp>
        <p:sp>
          <p:nvSpPr>
            <p:cNvPr id="7171" name="椭圆 7171"/>
            <p:cNvSpPr/>
            <p:nvPr/>
          </p:nvSpPr>
          <p:spPr>
            <a:xfrm>
              <a:off x="0" y="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email</a:t>
              </a:r>
            </a:p>
          </p:txBody>
        </p:sp>
        <p:sp>
          <p:nvSpPr>
            <p:cNvPr id="7172" name="椭圆 7172"/>
            <p:cNvSpPr/>
            <p:nvPr/>
          </p:nvSpPr>
          <p:spPr>
            <a:xfrm>
              <a:off x="0" y="408"/>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宋体" panose="02010600030101010101" pitchFamily="2" charset="-122"/>
                  <a:ea typeface="宋体" panose="02010600030101010101" pitchFamily="2" charset="-122"/>
                </a:rPr>
                <a:t>用户名</a:t>
              </a:r>
            </a:p>
          </p:txBody>
        </p:sp>
        <p:sp>
          <p:nvSpPr>
            <p:cNvPr id="7173" name="椭圆 7173"/>
            <p:cNvSpPr/>
            <p:nvPr/>
          </p:nvSpPr>
          <p:spPr>
            <a:xfrm>
              <a:off x="0" y="861"/>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电话</a:t>
              </a:r>
            </a:p>
          </p:txBody>
        </p:sp>
        <p:sp>
          <p:nvSpPr>
            <p:cNvPr id="7174" name="椭圆 7174"/>
            <p:cNvSpPr/>
            <p:nvPr/>
          </p:nvSpPr>
          <p:spPr>
            <a:xfrm>
              <a:off x="0" y="127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地址</a:t>
              </a:r>
            </a:p>
          </p:txBody>
        </p:sp>
        <p:sp>
          <p:nvSpPr>
            <p:cNvPr id="7175" name="直接连接符 7175"/>
            <p:cNvSpPr/>
            <p:nvPr/>
          </p:nvSpPr>
          <p:spPr>
            <a:xfrm>
              <a:off x="771" y="181"/>
              <a:ext cx="272" cy="273"/>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7176" name="直接连接符 7176"/>
            <p:cNvSpPr/>
            <p:nvPr/>
          </p:nvSpPr>
          <p:spPr>
            <a:xfrm>
              <a:off x="771" y="589"/>
              <a:ext cx="272" cy="182"/>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7177" name="直接连接符 7177"/>
            <p:cNvSpPr/>
            <p:nvPr/>
          </p:nvSpPr>
          <p:spPr>
            <a:xfrm flipV="1">
              <a:off x="771" y="816"/>
              <a:ext cx="272" cy="181"/>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7178" name="直接连接符 7178"/>
            <p:cNvSpPr/>
            <p:nvPr/>
          </p:nvSpPr>
          <p:spPr>
            <a:xfrm flipV="1">
              <a:off x="771" y="1134"/>
              <a:ext cx="272" cy="272"/>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grpSp>
      <p:grpSp>
        <p:nvGrpSpPr>
          <p:cNvPr id="7180" name="组合 7179"/>
          <p:cNvGrpSpPr/>
          <p:nvPr/>
        </p:nvGrpSpPr>
        <p:grpSpPr>
          <a:xfrm>
            <a:off x="4787900" y="1195388"/>
            <a:ext cx="3024188" cy="4537075"/>
            <a:chOff x="0" y="0"/>
            <a:chExt cx="1905" cy="2858"/>
          </a:xfrm>
        </p:grpSpPr>
        <p:sp>
          <p:nvSpPr>
            <p:cNvPr id="3" name="文本框 7180"/>
            <p:cNvSpPr txBox="1"/>
            <p:nvPr/>
          </p:nvSpPr>
          <p:spPr>
            <a:xfrm>
              <a:off x="733" y="953"/>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帖 子</a:t>
              </a:r>
            </a:p>
          </p:txBody>
        </p:sp>
        <p:sp>
          <p:nvSpPr>
            <p:cNvPr id="7181" name="椭圆 7181"/>
            <p:cNvSpPr/>
            <p:nvPr/>
          </p:nvSpPr>
          <p:spPr>
            <a:xfrm>
              <a:off x="499" y="0"/>
              <a:ext cx="81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Arial" panose="020B0604020202020204" pitchFamily="34" charset="0"/>
                  <a:ea typeface="宋体" panose="02010600030101010101" pitchFamily="2" charset="-122"/>
                </a:rPr>
                <a:t>帖子</a:t>
              </a:r>
              <a:r>
                <a:rPr lang="en-US" altLang="x-none" b="1" u="sng" dirty="0">
                  <a:solidFill>
                    <a:srgbClr val="0000FF"/>
                  </a:solidFill>
                  <a:latin typeface="Arial" panose="020B0604020202020204" pitchFamily="34" charset="0"/>
                  <a:ea typeface="宋体" panose="02010600030101010101" pitchFamily="2" charset="-122"/>
                </a:rPr>
                <a:t>ID</a:t>
              </a:r>
            </a:p>
          </p:txBody>
        </p:sp>
        <p:sp>
          <p:nvSpPr>
            <p:cNvPr id="7182" name="椭圆 7182"/>
            <p:cNvSpPr/>
            <p:nvPr/>
          </p:nvSpPr>
          <p:spPr>
            <a:xfrm>
              <a:off x="0" y="2539"/>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标题</a:t>
              </a:r>
            </a:p>
          </p:txBody>
        </p:sp>
        <p:sp>
          <p:nvSpPr>
            <p:cNvPr id="7183" name="椭圆 7183"/>
            <p:cNvSpPr/>
            <p:nvPr/>
          </p:nvSpPr>
          <p:spPr>
            <a:xfrm>
              <a:off x="998" y="2540"/>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内容</a:t>
              </a:r>
            </a:p>
          </p:txBody>
        </p:sp>
        <p:sp>
          <p:nvSpPr>
            <p:cNvPr id="7184" name="直接连接符 7184"/>
            <p:cNvSpPr/>
            <p:nvPr/>
          </p:nvSpPr>
          <p:spPr>
            <a:xfrm>
              <a:off x="908" y="318"/>
              <a:ext cx="0" cy="635"/>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7185" name="直接连接符 7185"/>
            <p:cNvSpPr/>
            <p:nvPr/>
          </p:nvSpPr>
          <p:spPr>
            <a:xfrm>
              <a:off x="998" y="1905"/>
              <a:ext cx="182" cy="635"/>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7186" name="直接连接符 7186"/>
            <p:cNvSpPr/>
            <p:nvPr/>
          </p:nvSpPr>
          <p:spPr>
            <a:xfrm flipV="1">
              <a:off x="635" y="1905"/>
              <a:ext cx="272" cy="635"/>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grpSp>
      <p:sp>
        <p:nvSpPr>
          <p:cNvPr id="7187" name="文本框 7187"/>
          <p:cNvSpPr txBox="1"/>
          <p:nvPr/>
        </p:nvSpPr>
        <p:spPr>
          <a:xfrm>
            <a:off x="447675" y="403225"/>
            <a:ext cx="6575425" cy="577850"/>
          </a:xfrm>
          <a:prstGeom prst="rect">
            <a:avLst/>
          </a:prstGeom>
          <a:noFill/>
          <a:ln w="9525">
            <a:noFill/>
          </a:ln>
        </p:spPr>
        <p:txBody>
          <a:bodyPr wrap="square" anchor="t">
            <a:spAutoFit/>
          </a:bodyPr>
          <a:lstStyle/>
          <a:p>
            <a:r>
              <a:rPr lang="zh-CN" altLang="en-US" sz="3200" b="1" dirty="0">
                <a:solidFill>
                  <a:srgbClr val="FF0000"/>
                </a:solidFill>
                <a:latin typeface="Arial" panose="020B0604020202020204" pitchFamily="34" charset="0"/>
                <a:cs typeface="Times New Roman" panose="02020603050405020304" pitchFamily="2" charset="0"/>
              </a:rPr>
              <a:t>1、有哪些实体(Entity)？</a:t>
            </a:r>
            <a:endParaRPr lang="zh-CN" altLang="en-US" sz="3200" b="1" dirty="0">
              <a:solidFill>
                <a:srgbClr val="FF0000"/>
              </a:solidFill>
              <a:latin typeface="Arial" panose="020B0604020202020204" pitchFamily="34"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80"/>
                                        </p:tgtEl>
                                        <p:attrNameLst>
                                          <p:attrName>style.visibility</p:attrName>
                                        </p:attrNameLst>
                                      </p:cBhvr>
                                      <p:to>
                                        <p:strVal val="visible"/>
                                      </p:to>
                                    </p:set>
                                    <p:animEffect transition="in" filter="blinds(horizontal)">
                                      <p:cBhvr>
                                        <p:cTn id="12" dur="500"/>
                                        <p:tgtEl>
                                          <p:spTgt spid="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9217"/>
          <p:cNvGrpSpPr/>
          <p:nvPr/>
        </p:nvGrpSpPr>
        <p:grpSpPr>
          <a:xfrm>
            <a:off x="250825" y="2130425"/>
            <a:ext cx="2292350" cy="2520950"/>
            <a:chOff x="0" y="0"/>
            <a:chExt cx="1444" cy="1588"/>
          </a:xfrm>
        </p:grpSpPr>
        <p:sp>
          <p:nvSpPr>
            <p:cNvPr id="9218" name="文本框 9218"/>
            <p:cNvSpPr txBox="1"/>
            <p:nvPr/>
          </p:nvSpPr>
          <p:spPr>
            <a:xfrm>
              <a:off x="1043" y="318"/>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用 户</a:t>
              </a:r>
            </a:p>
          </p:txBody>
        </p:sp>
        <p:sp>
          <p:nvSpPr>
            <p:cNvPr id="9219" name="椭圆 9219"/>
            <p:cNvSpPr/>
            <p:nvPr/>
          </p:nvSpPr>
          <p:spPr>
            <a:xfrm>
              <a:off x="0" y="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email</a:t>
              </a:r>
            </a:p>
          </p:txBody>
        </p:sp>
        <p:sp>
          <p:nvSpPr>
            <p:cNvPr id="9220" name="椭圆 9220"/>
            <p:cNvSpPr/>
            <p:nvPr/>
          </p:nvSpPr>
          <p:spPr>
            <a:xfrm>
              <a:off x="0" y="408"/>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宋体" panose="02010600030101010101" pitchFamily="2" charset="-122"/>
                  <a:ea typeface="宋体" panose="02010600030101010101" pitchFamily="2" charset="-122"/>
                </a:rPr>
                <a:t>用户名</a:t>
              </a:r>
            </a:p>
          </p:txBody>
        </p:sp>
        <p:sp>
          <p:nvSpPr>
            <p:cNvPr id="9221" name="椭圆 9221"/>
            <p:cNvSpPr/>
            <p:nvPr/>
          </p:nvSpPr>
          <p:spPr>
            <a:xfrm>
              <a:off x="0" y="861"/>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电话</a:t>
              </a:r>
            </a:p>
          </p:txBody>
        </p:sp>
        <p:sp>
          <p:nvSpPr>
            <p:cNvPr id="9222" name="椭圆 9222"/>
            <p:cNvSpPr/>
            <p:nvPr/>
          </p:nvSpPr>
          <p:spPr>
            <a:xfrm>
              <a:off x="0" y="127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地址</a:t>
              </a:r>
            </a:p>
          </p:txBody>
        </p:sp>
        <p:sp>
          <p:nvSpPr>
            <p:cNvPr id="9223" name="直接连接符 9223"/>
            <p:cNvSpPr/>
            <p:nvPr/>
          </p:nvSpPr>
          <p:spPr>
            <a:xfrm>
              <a:off x="771" y="181"/>
              <a:ext cx="272" cy="273"/>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9224" name="直接连接符 9224"/>
            <p:cNvSpPr/>
            <p:nvPr/>
          </p:nvSpPr>
          <p:spPr>
            <a:xfrm>
              <a:off x="771" y="589"/>
              <a:ext cx="272" cy="182"/>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9225" name="直接连接符 9225"/>
            <p:cNvSpPr/>
            <p:nvPr/>
          </p:nvSpPr>
          <p:spPr>
            <a:xfrm flipV="1">
              <a:off x="771" y="816"/>
              <a:ext cx="272" cy="181"/>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9226" name="直接连接符 9226"/>
            <p:cNvSpPr/>
            <p:nvPr/>
          </p:nvSpPr>
          <p:spPr>
            <a:xfrm flipV="1">
              <a:off x="771" y="1134"/>
              <a:ext cx="272" cy="272"/>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grpSp>
      <p:grpSp>
        <p:nvGrpSpPr>
          <p:cNvPr id="9227" name="组合 9227"/>
          <p:cNvGrpSpPr/>
          <p:nvPr/>
        </p:nvGrpSpPr>
        <p:grpSpPr>
          <a:xfrm>
            <a:off x="4643438" y="1123950"/>
            <a:ext cx="3024187" cy="4537075"/>
            <a:chOff x="0" y="0"/>
            <a:chExt cx="1905" cy="2858"/>
          </a:xfrm>
        </p:grpSpPr>
        <p:sp>
          <p:nvSpPr>
            <p:cNvPr id="9228" name="文本框 9228"/>
            <p:cNvSpPr txBox="1"/>
            <p:nvPr/>
          </p:nvSpPr>
          <p:spPr>
            <a:xfrm>
              <a:off x="733" y="953"/>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帖 子</a:t>
              </a:r>
            </a:p>
          </p:txBody>
        </p:sp>
        <p:sp>
          <p:nvSpPr>
            <p:cNvPr id="9229" name="椭圆 9229"/>
            <p:cNvSpPr/>
            <p:nvPr/>
          </p:nvSpPr>
          <p:spPr>
            <a:xfrm>
              <a:off x="499" y="0"/>
              <a:ext cx="81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Arial" panose="020B0604020202020204" pitchFamily="34" charset="0"/>
                  <a:ea typeface="宋体" panose="02010600030101010101" pitchFamily="2" charset="-122"/>
                </a:rPr>
                <a:t>帖子</a:t>
              </a:r>
              <a:r>
                <a:rPr lang="en-US" altLang="x-none" b="1" u="sng" dirty="0">
                  <a:solidFill>
                    <a:srgbClr val="0000FF"/>
                  </a:solidFill>
                  <a:latin typeface="Arial" panose="020B0604020202020204" pitchFamily="34" charset="0"/>
                  <a:ea typeface="宋体" panose="02010600030101010101" pitchFamily="2" charset="-122"/>
                </a:rPr>
                <a:t>ID</a:t>
              </a:r>
            </a:p>
          </p:txBody>
        </p:sp>
        <p:sp>
          <p:nvSpPr>
            <p:cNvPr id="9230" name="椭圆 9230"/>
            <p:cNvSpPr/>
            <p:nvPr/>
          </p:nvSpPr>
          <p:spPr>
            <a:xfrm>
              <a:off x="0" y="2539"/>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标题</a:t>
              </a:r>
            </a:p>
          </p:txBody>
        </p:sp>
        <p:sp>
          <p:nvSpPr>
            <p:cNvPr id="9231" name="椭圆 9231"/>
            <p:cNvSpPr/>
            <p:nvPr/>
          </p:nvSpPr>
          <p:spPr>
            <a:xfrm>
              <a:off x="998" y="2540"/>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内容</a:t>
              </a:r>
            </a:p>
          </p:txBody>
        </p:sp>
        <p:sp>
          <p:nvSpPr>
            <p:cNvPr id="9232" name="直接连接符 9232"/>
            <p:cNvSpPr/>
            <p:nvPr/>
          </p:nvSpPr>
          <p:spPr>
            <a:xfrm>
              <a:off x="908" y="318"/>
              <a:ext cx="0" cy="635"/>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9233" name="直接连接符 9233"/>
            <p:cNvSpPr/>
            <p:nvPr/>
          </p:nvSpPr>
          <p:spPr>
            <a:xfrm>
              <a:off x="998" y="1905"/>
              <a:ext cx="182" cy="635"/>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9234" name="直接连接符 9234"/>
            <p:cNvSpPr/>
            <p:nvPr/>
          </p:nvSpPr>
          <p:spPr>
            <a:xfrm flipV="1">
              <a:off x="635" y="1905"/>
              <a:ext cx="272" cy="635"/>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grpSp>
      <p:grpSp>
        <p:nvGrpSpPr>
          <p:cNvPr id="9236" name="组合 9235"/>
          <p:cNvGrpSpPr/>
          <p:nvPr/>
        </p:nvGrpSpPr>
        <p:grpSpPr>
          <a:xfrm>
            <a:off x="2555875" y="3038475"/>
            <a:ext cx="3240088" cy="749300"/>
            <a:chOff x="0" y="0"/>
            <a:chExt cx="2041" cy="472"/>
          </a:xfrm>
        </p:grpSpPr>
        <p:sp>
          <p:nvSpPr>
            <p:cNvPr id="2" name="菱形 9236"/>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发表</a:t>
              </a:r>
            </a:p>
          </p:txBody>
        </p:sp>
        <p:sp>
          <p:nvSpPr>
            <p:cNvPr id="9237" name="直接连接符 9237"/>
            <p:cNvSpPr/>
            <p:nvPr/>
          </p:nvSpPr>
          <p:spPr>
            <a:xfrm>
              <a:off x="0" y="245"/>
              <a:ext cx="454"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9238" name="直接连接符 9238"/>
            <p:cNvSpPr/>
            <p:nvPr/>
          </p:nvSpPr>
          <p:spPr>
            <a:xfrm>
              <a:off x="1451" y="245"/>
              <a:ext cx="590"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grpSp>
      <p:grpSp>
        <p:nvGrpSpPr>
          <p:cNvPr id="9240" name="组合 9239"/>
          <p:cNvGrpSpPr/>
          <p:nvPr/>
        </p:nvGrpSpPr>
        <p:grpSpPr>
          <a:xfrm>
            <a:off x="6443663" y="2489200"/>
            <a:ext cx="2563812" cy="1584325"/>
            <a:chOff x="0" y="0"/>
            <a:chExt cx="1615" cy="998"/>
          </a:xfrm>
        </p:grpSpPr>
        <p:sp>
          <p:nvSpPr>
            <p:cNvPr id="3" name="菱形 9240"/>
            <p:cNvSpPr/>
            <p:nvPr/>
          </p:nvSpPr>
          <p:spPr>
            <a:xfrm>
              <a:off x="635" y="273"/>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回复</a:t>
              </a:r>
            </a:p>
          </p:txBody>
        </p:sp>
        <p:sp>
          <p:nvSpPr>
            <p:cNvPr id="9241" name="直接连接符 9241"/>
            <p:cNvSpPr/>
            <p:nvPr/>
          </p:nvSpPr>
          <p:spPr>
            <a:xfrm>
              <a:off x="0" y="272"/>
              <a:ext cx="1134"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9242" name="直接连接符 9242"/>
            <p:cNvSpPr/>
            <p:nvPr/>
          </p:nvSpPr>
          <p:spPr>
            <a:xfrm>
              <a:off x="0" y="772"/>
              <a:ext cx="1134"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9243" name="矩形 9243"/>
            <p:cNvSpPr/>
            <p:nvPr/>
          </p:nvSpPr>
          <p:spPr>
            <a:xfrm>
              <a:off x="136" y="0"/>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原帖</a:t>
              </a:r>
            </a:p>
          </p:txBody>
        </p:sp>
        <p:sp>
          <p:nvSpPr>
            <p:cNvPr id="9244" name="矩形 9244"/>
            <p:cNvSpPr/>
            <p:nvPr/>
          </p:nvSpPr>
          <p:spPr>
            <a:xfrm>
              <a:off x="136" y="772"/>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回帖</a:t>
              </a:r>
              <a:endParaRPr lang="en-US" altLang="x-none" b="1" dirty="0">
                <a:latin typeface="Arial" panose="020B0604020202020204" pitchFamily="34" charset="0"/>
                <a:ea typeface="宋体" panose="02010600030101010101" pitchFamily="2" charset="-122"/>
              </a:endParaRPr>
            </a:p>
          </p:txBody>
        </p:sp>
      </p:grpSp>
      <p:sp>
        <p:nvSpPr>
          <p:cNvPr id="9245" name="文本框 9245"/>
          <p:cNvSpPr txBox="1"/>
          <p:nvPr/>
        </p:nvSpPr>
        <p:spPr>
          <a:xfrm>
            <a:off x="328613" y="5876925"/>
            <a:ext cx="5545137" cy="517525"/>
          </a:xfrm>
          <a:prstGeom prst="rect">
            <a:avLst/>
          </a:prstGeom>
          <a:noFill/>
          <a:ln w="9525">
            <a:noFill/>
          </a:ln>
        </p:spPr>
        <p:txBody>
          <a:bodyPr anchor="t">
            <a:spAutoFit/>
          </a:bodyPr>
          <a:lstStyle/>
          <a:p>
            <a:pPr algn="ctr">
              <a:spcBef>
                <a:spcPct val="50000"/>
              </a:spcBef>
            </a:pPr>
            <a:r>
              <a:rPr lang="en-US" altLang="x-none" sz="2800" dirty="0">
                <a:latin typeface="Arial" panose="020B0604020202020204" pitchFamily="34" charset="0"/>
                <a:ea typeface="宋体" panose="02010600030101010101" pitchFamily="2" charset="-122"/>
              </a:rPr>
              <a:t>ER</a:t>
            </a:r>
            <a:r>
              <a:rPr lang="zh-CN" altLang="en-US" sz="2800" dirty="0">
                <a:latin typeface="Arial" panose="020B0604020202020204" pitchFamily="34" charset="0"/>
                <a:ea typeface="宋体" panose="02010600030101010101" pitchFamily="2" charset="-122"/>
              </a:rPr>
              <a:t>模型图</a:t>
            </a:r>
            <a:r>
              <a:rPr lang="en-US" altLang="x-none" sz="2800" dirty="0">
                <a:latin typeface="Arial" panose="020B0604020202020204" pitchFamily="34" charset="0"/>
                <a:ea typeface="宋体" panose="02010600030101010101" pitchFamily="2" charset="-122"/>
              </a:rPr>
              <a:t>-1</a:t>
            </a:r>
          </a:p>
        </p:txBody>
      </p:sp>
      <p:sp>
        <p:nvSpPr>
          <p:cNvPr id="9246" name="文本框 9246"/>
          <p:cNvSpPr txBox="1"/>
          <p:nvPr/>
        </p:nvSpPr>
        <p:spPr>
          <a:xfrm>
            <a:off x="447675" y="330200"/>
            <a:ext cx="6575425" cy="579438"/>
          </a:xfrm>
          <a:prstGeom prst="rect">
            <a:avLst/>
          </a:prstGeom>
          <a:noFill/>
          <a:ln w="9525">
            <a:noFill/>
          </a:ln>
        </p:spPr>
        <p:txBody>
          <a:bodyPr wrap="square" anchor="t">
            <a:spAutoFit/>
          </a:bodyPr>
          <a:lstStyle/>
          <a:p>
            <a:r>
              <a:rPr lang="zh-CN" altLang="en-US" sz="3200" b="1" dirty="0">
                <a:solidFill>
                  <a:srgbClr val="FF0000"/>
                </a:solidFill>
                <a:latin typeface="Arial" panose="020B0604020202020204" pitchFamily="34" charset="0"/>
                <a:cs typeface="Times New Roman" panose="02020603050405020304" pitchFamily="2" charset="0"/>
              </a:rPr>
              <a:t>2、有哪些联系(Relationship)？</a:t>
            </a:r>
            <a:endParaRPr lang="zh-CN" altLang="en-US" sz="3200" b="1" dirty="0">
              <a:solidFill>
                <a:srgbClr val="FF0000"/>
              </a:solidFill>
              <a:latin typeface="Arial" panose="020B0604020202020204" pitchFamily="34"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36"/>
                                        </p:tgtEl>
                                        <p:attrNameLst>
                                          <p:attrName>style.visibility</p:attrName>
                                        </p:attrNameLst>
                                      </p:cBhvr>
                                      <p:to>
                                        <p:strVal val="visible"/>
                                      </p:to>
                                    </p:set>
                                    <p:animEffect transition="in" filter="blinds(horizontal)">
                                      <p:cBhvr>
                                        <p:cTn id="7" dur="500"/>
                                        <p:tgtEl>
                                          <p:spTgt spid="92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40"/>
                                        </p:tgtEl>
                                        <p:attrNameLst>
                                          <p:attrName>style.visibility</p:attrName>
                                        </p:attrNameLst>
                                      </p:cBhvr>
                                      <p:to>
                                        <p:strVal val="visible"/>
                                      </p:to>
                                    </p:set>
                                    <p:animEffect transition="in" filter="blinds(horizontal)">
                                      <p:cBhvr>
                                        <p:cTn id="12" dur="5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536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153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13</a:t>
            </a:fld>
            <a:endParaRPr lang="zh-CN" altLang="en-US" sz="1200" b="1" i="1" dirty="0">
              <a:latin typeface="Times New Roman" panose="02020603050405020304" pitchFamily="2" charset="0"/>
              <a:ea typeface="宋体" panose="02010600030101010101" pitchFamily="2" charset="-122"/>
            </a:endParaRPr>
          </a:p>
        </p:txBody>
      </p:sp>
      <p:graphicFrame>
        <p:nvGraphicFramePr>
          <p:cNvPr id="15364" name="Object 2"/>
          <p:cNvGraphicFramePr>
            <a:graphicFrameLocks noChangeAspect="1"/>
          </p:cNvGraphicFramePr>
          <p:nvPr/>
        </p:nvGraphicFramePr>
        <p:xfrm>
          <a:off x="0" y="1420495"/>
          <a:ext cx="9144000" cy="4648200"/>
        </p:xfrm>
        <a:graphic>
          <a:graphicData uri="http://schemas.openxmlformats.org/presentationml/2006/ole">
            <mc:AlternateContent xmlns:mc="http://schemas.openxmlformats.org/markup-compatibility/2006">
              <mc:Choice xmlns:v="urn:schemas-microsoft-com:vml" Requires="v">
                <p:oleObj spid="_x0000_s9220" r:id="rId3" imgW="3201670" imgH="1874520" progId="Word.Picture.8">
                  <p:embed/>
                </p:oleObj>
              </mc:Choice>
              <mc:Fallback>
                <p:oleObj r:id="rId3" imgW="3201670" imgH="1874520" progId="Word.Picture.8">
                  <p:embed/>
                  <p:pic>
                    <p:nvPicPr>
                      <p:cNvPr id="0" name="图片 3077"/>
                      <p:cNvPicPr/>
                      <p:nvPr/>
                    </p:nvPicPr>
                    <p:blipFill>
                      <a:blip r:embed="rId4"/>
                      <a:stretch>
                        <a:fillRect/>
                      </a:stretch>
                    </p:blipFill>
                    <p:spPr>
                      <a:xfrm>
                        <a:off x="0" y="1420495"/>
                        <a:ext cx="9144000" cy="4648200"/>
                      </a:xfrm>
                      <a:prstGeom prst="rect">
                        <a:avLst/>
                      </a:prstGeom>
                      <a:solidFill>
                        <a:schemeClr val="bg1"/>
                      </a:solidFill>
                      <a:ln w="38100">
                        <a:noFill/>
                        <a:miter/>
                      </a:ln>
                    </p:spPr>
                  </p:pic>
                </p:oleObj>
              </mc:Fallback>
            </mc:AlternateContent>
          </a:graphicData>
        </a:graphic>
      </p:graphicFrame>
      <p:sp>
        <p:nvSpPr>
          <p:cNvPr id="15366" name="Rectangle 4"/>
          <p:cNvSpPr>
            <a:spLocks noGrp="1"/>
          </p:cNvSpPr>
          <p:nvPr>
            <p:ph type="body"/>
          </p:nvPr>
        </p:nvSpPr>
        <p:spPr>
          <a:xfrm>
            <a:off x="457200" y="48895"/>
            <a:ext cx="8229600" cy="5638800"/>
          </a:xfrm>
        </p:spPr>
        <p:txBody>
          <a:bodyPr wrap="square" anchor="t"/>
          <a:lstStyle/>
          <a:p>
            <a:pPr marL="457200" lvl="0" indent="-457200" eaLnBrk="1" hangingPunct="1">
              <a:lnSpc>
                <a:spcPct val="120000"/>
              </a:lnSpc>
              <a:buAutoNum type="arabicParenR" startAt="3"/>
            </a:pPr>
            <a:r>
              <a:rPr lang="en-US" altLang="x-none" dirty="0">
                <a:ea typeface="宋体" panose="02010600030101010101" pitchFamily="2" charset="-122"/>
              </a:rPr>
              <a:t>abnormity of delete（</a:t>
            </a:r>
            <a:r>
              <a:rPr lang="en-US" altLang="zh-CN" dirty="0">
                <a:ea typeface="宋体" panose="02010600030101010101" pitchFamily="2" charset="-122"/>
              </a:rPr>
              <a:t>cont.</a:t>
            </a:r>
            <a:r>
              <a:rPr lang="zh-CN" altLang="en-US" dirty="0">
                <a:ea typeface="宋体" panose="02010600030101010101" pitchFamily="2" charset="-122"/>
              </a:rPr>
              <a:t>）</a:t>
            </a:r>
          </a:p>
          <a:p>
            <a:pPr marL="914400" lvl="1" indent="-457200" eaLnBrk="1" hangingPunct="1">
              <a:lnSpc>
                <a:spcPct val="120000"/>
              </a:lnSpc>
            </a:pPr>
            <a:r>
              <a:rPr lang="en-US" altLang="x-none" dirty="0">
                <a:ea typeface="宋体" panose="02010600030101010101" pitchFamily="2" charset="-122"/>
              </a:rPr>
              <a:t>might lose some informations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02" name="组合 11301"/>
          <p:cNvGrpSpPr/>
          <p:nvPr/>
        </p:nvGrpSpPr>
        <p:grpSpPr>
          <a:xfrm>
            <a:off x="2684780" y="3050858"/>
            <a:ext cx="2733675" cy="287337"/>
            <a:chOff x="0" y="0"/>
            <a:chExt cx="1723" cy="181"/>
          </a:xfrm>
        </p:grpSpPr>
        <p:sp>
          <p:nvSpPr>
            <p:cNvPr id="4" name="矩形 11302"/>
            <p:cNvSpPr/>
            <p:nvPr/>
          </p:nvSpPr>
          <p:spPr>
            <a:xfrm>
              <a:off x="0" y="0"/>
              <a:ext cx="317" cy="181"/>
            </a:xfrm>
            <a:prstGeom prst="rect">
              <a:avLst/>
            </a:prstGeom>
            <a:noFill/>
            <a:ln w="9525">
              <a:noFill/>
            </a:ln>
          </p:spPr>
          <p:txBody>
            <a:bodyPr wrap="none" anchor="ctr"/>
            <a:lstStyle/>
            <a:p>
              <a:pPr algn="ctr"/>
              <a:r>
                <a:rPr lang="zh-CN" altLang="en-US" b="1" dirty="0">
                  <a:solidFill>
                    <a:srgbClr val="FF0000"/>
                  </a:solidFill>
                  <a:latin typeface="Arial" panose="020B0604020202020204" pitchFamily="34" charset="0"/>
                  <a:ea typeface="宋体" panose="02010600030101010101" pitchFamily="2" charset="-122"/>
                </a:rPr>
                <a:t>?</a:t>
              </a:r>
            </a:p>
          </p:txBody>
        </p:sp>
        <p:sp>
          <p:nvSpPr>
            <p:cNvPr id="11303" name="矩形 11303"/>
            <p:cNvSpPr/>
            <p:nvPr/>
          </p:nvSpPr>
          <p:spPr>
            <a:xfrm>
              <a:off x="1406" y="0"/>
              <a:ext cx="317" cy="181"/>
            </a:xfrm>
            <a:prstGeom prst="rect">
              <a:avLst/>
            </a:prstGeom>
            <a:noFill/>
            <a:ln w="9525">
              <a:noFill/>
            </a:ln>
          </p:spPr>
          <p:txBody>
            <a:bodyPr wrap="none" anchor="ctr"/>
            <a:lstStyle/>
            <a:p>
              <a:pPr algn="ctr"/>
              <a:r>
                <a:rPr lang="zh-CN" altLang="en-US" b="1" dirty="0">
                  <a:solidFill>
                    <a:srgbClr val="FF0000"/>
                  </a:solidFill>
                  <a:latin typeface="Arial" panose="020B0604020202020204" pitchFamily="34" charset="0"/>
                  <a:ea typeface="宋体" panose="02010600030101010101" pitchFamily="2" charset="-122"/>
                </a:rPr>
                <a:t>?</a:t>
              </a:r>
            </a:p>
          </p:txBody>
        </p:sp>
      </p:grpSp>
      <p:grpSp>
        <p:nvGrpSpPr>
          <p:cNvPr id="11265" name="组合 11265"/>
          <p:cNvGrpSpPr/>
          <p:nvPr/>
        </p:nvGrpSpPr>
        <p:grpSpPr>
          <a:xfrm>
            <a:off x="250825" y="2130425"/>
            <a:ext cx="2292350" cy="2520950"/>
            <a:chOff x="0" y="0"/>
            <a:chExt cx="1444" cy="1588"/>
          </a:xfrm>
        </p:grpSpPr>
        <p:sp>
          <p:nvSpPr>
            <p:cNvPr id="11266" name="文本框 11266"/>
            <p:cNvSpPr txBox="1"/>
            <p:nvPr/>
          </p:nvSpPr>
          <p:spPr>
            <a:xfrm>
              <a:off x="1043" y="318"/>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用 户</a:t>
              </a:r>
            </a:p>
          </p:txBody>
        </p:sp>
        <p:sp>
          <p:nvSpPr>
            <p:cNvPr id="11267" name="椭圆 11267"/>
            <p:cNvSpPr/>
            <p:nvPr/>
          </p:nvSpPr>
          <p:spPr>
            <a:xfrm>
              <a:off x="0" y="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email</a:t>
              </a:r>
            </a:p>
          </p:txBody>
        </p:sp>
        <p:sp>
          <p:nvSpPr>
            <p:cNvPr id="11268" name="椭圆 11268"/>
            <p:cNvSpPr/>
            <p:nvPr/>
          </p:nvSpPr>
          <p:spPr>
            <a:xfrm>
              <a:off x="0" y="408"/>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宋体" panose="02010600030101010101" pitchFamily="2" charset="-122"/>
                  <a:ea typeface="宋体" panose="02010600030101010101" pitchFamily="2" charset="-122"/>
                </a:rPr>
                <a:t>用户名</a:t>
              </a:r>
            </a:p>
          </p:txBody>
        </p:sp>
        <p:sp>
          <p:nvSpPr>
            <p:cNvPr id="11269" name="椭圆 11269"/>
            <p:cNvSpPr/>
            <p:nvPr/>
          </p:nvSpPr>
          <p:spPr>
            <a:xfrm>
              <a:off x="0" y="861"/>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电话</a:t>
              </a:r>
            </a:p>
          </p:txBody>
        </p:sp>
        <p:sp>
          <p:nvSpPr>
            <p:cNvPr id="11270" name="椭圆 11270"/>
            <p:cNvSpPr/>
            <p:nvPr/>
          </p:nvSpPr>
          <p:spPr>
            <a:xfrm>
              <a:off x="0" y="127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地址</a:t>
              </a:r>
            </a:p>
          </p:txBody>
        </p:sp>
        <p:sp>
          <p:nvSpPr>
            <p:cNvPr id="11271" name="直接连接符 11271"/>
            <p:cNvSpPr/>
            <p:nvPr/>
          </p:nvSpPr>
          <p:spPr>
            <a:xfrm>
              <a:off x="771" y="181"/>
              <a:ext cx="272" cy="273"/>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1272" name="直接连接符 11272"/>
            <p:cNvSpPr/>
            <p:nvPr/>
          </p:nvSpPr>
          <p:spPr>
            <a:xfrm>
              <a:off x="771" y="589"/>
              <a:ext cx="272" cy="182"/>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1273" name="直接连接符 11273"/>
            <p:cNvSpPr/>
            <p:nvPr/>
          </p:nvSpPr>
          <p:spPr>
            <a:xfrm flipV="1">
              <a:off x="771" y="816"/>
              <a:ext cx="272" cy="181"/>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1274" name="直接连接符 11274"/>
            <p:cNvSpPr/>
            <p:nvPr/>
          </p:nvSpPr>
          <p:spPr>
            <a:xfrm flipV="1">
              <a:off x="771" y="1134"/>
              <a:ext cx="272" cy="272"/>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grpSp>
      <p:grpSp>
        <p:nvGrpSpPr>
          <p:cNvPr id="11275" name="组合 11275"/>
          <p:cNvGrpSpPr/>
          <p:nvPr/>
        </p:nvGrpSpPr>
        <p:grpSpPr>
          <a:xfrm>
            <a:off x="4643438" y="1123950"/>
            <a:ext cx="3024187" cy="4537075"/>
            <a:chOff x="0" y="0"/>
            <a:chExt cx="1905" cy="2858"/>
          </a:xfrm>
        </p:grpSpPr>
        <p:sp>
          <p:nvSpPr>
            <p:cNvPr id="11276" name="文本框 11276"/>
            <p:cNvSpPr txBox="1"/>
            <p:nvPr/>
          </p:nvSpPr>
          <p:spPr>
            <a:xfrm>
              <a:off x="733" y="953"/>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帖 子</a:t>
              </a:r>
            </a:p>
          </p:txBody>
        </p:sp>
        <p:sp>
          <p:nvSpPr>
            <p:cNvPr id="11277" name="椭圆 11277"/>
            <p:cNvSpPr/>
            <p:nvPr/>
          </p:nvSpPr>
          <p:spPr>
            <a:xfrm>
              <a:off x="499" y="0"/>
              <a:ext cx="81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Arial" panose="020B0604020202020204" pitchFamily="34" charset="0"/>
                  <a:ea typeface="宋体" panose="02010600030101010101" pitchFamily="2" charset="-122"/>
                </a:rPr>
                <a:t>帖子</a:t>
              </a:r>
              <a:r>
                <a:rPr lang="en-US" altLang="x-none" b="1" u="sng" dirty="0">
                  <a:solidFill>
                    <a:srgbClr val="0000FF"/>
                  </a:solidFill>
                  <a:latin typeface="Arial" panose="020B0604020202020204" pitchFamily="34" charset="0"/>
                  <a:ea typeface="宋体" panose="02010600030101010101" pitchFamily="2" charset="-122"/>
                </a:rPr>
                <a:t>ID</a:t>
              </a:r>
            </a:p>
          </p:txBody>
        </p:sp>
        <p:sp>
          <p:nvSpPr>
            <p:cNvPr id="11278" name="椭圆 11278"/>
            <p:cNvSpPr/>
            <p:nvPr/>
          </p:nvSpPr>
          <p:spPr>
            <a:xfrm>
              <a:off x="0" y="2539"/>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标题</a:t>
              </a:r>
            </a:p>
          </p:txBody>
        </p:sp>
        <p:sp>
          <p:nvSpPr>
            <p:cNvPr id="11279" name="椭圆 11279"/>
            <p:cNvSpPr/>
            <p:nvPr/>
          </p:nvSpPr>
          <p:spPr>
            <a:xfrm>
              <a:off x="998" y="2540"/>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内容</a:t>
              </a:r>
            </a:p>
          </p:txBody>
        </p:sp>
        <p:sp>
          <p:nvSpPr>
            <p:cNvPr id="11280" name="直接连接符 11280"/>
            <p:cNvSpPr/>
            <p:nvPr/>
          </p:nvSpPr>
          <p:spPr>
            <a:xfrm>
              <a:off x="908" y="318"/>
              <a:ext cx="0" cy="635"/>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1281" name="直接连接符 11281"/>
            <p:cNvSpPr/>
            <p:nvPr/>
          </p:nvSpPr>
          <p:spPr>
            <a:xfrm>
              <a:off x="998" y="1905"/>
              <a:ext cx="182" cy="635"/>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1282" name="直接连接符 11282"/>
            <p:cNvSpPr/>
            <p:nvPr/>
          </p:nvSpPr>
          <p:spPr>
            <a:xfrm flipV="1">
              <a:off x="635" y="1905"/>
              <a:ext cx="272" cy="635"/>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grpSp>
      <p:grpSp>
        <p:nvGrpSpPr>
          <p:cNvPr id="11283" name="组合 11283"/>
          <p:cNvGrpSpPr/>
          <p:nvPr/>
        </p:nvGrpSpPr>
        <p:grpSpPr>
          <a:xfrm>
            <a:off x="2555875" y="3038475"/>
            <a:ext cx="3240088" cy="749300"/>
            <a:chOff x="0" y="0"/>
            <a:chExt cx="2041" cy="472"/>
          </a:xfrm>
        </p:grpSpPr>
        <p:sp>
          <p:nvSpPr>
            <p:cNvPr id="11284" name="菱形 11284"/>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发表</a:t>
              </a:r>
            </a:p>
          </p:txBody>
        </p:sp>
        <p:sp>
          <p:nvSpPr>
            <p:cNvPr id="11285" name="直接连接符 11285"/>
            <p:cNvSpPr/>
            <p:nvPr/>
          </p:nvSpPr>
          <p:spPr>
            <a:xfrm>
              <a:off x="0" y="245"/>
              <a:ext cx="454"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1286" name="直接连接符 11286"/>
            <p:cNvSpPr/>
            <p:nvPr/>
          </p:nvSpPr>
          <p:spPr>
            <a:xfrm>
              <a:off x="1451" y="245"/>
              <a:ext cx="590"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grpSp>
      <p:grpSp>
        <p:nvGrpSpPr>
          <p:cNvPr id="11288" name="组合 11287"/>
          <p:cNvGrpSpPr/>
          <p:nvPr/>
        </p:nvGrpSpPr>
        <p:grpSpPr>
          <a:xfrm>
            <a:off x="2700338" y="3067050"/>
            <a:ext cx="2735262" cy="288925"/>
            <a:chOff x="0" y="0"/>
            <a:chExt cx="1723" cy="181"/>
          </a:xfrm>
        </p:grpSpPr>
        <p:sp>
          <p:nvSpPr>
            <p:cNvPr id="2" name="矩形 11288"/>
            <p:cNvSpPr/>
            <p:nvPr/>
          </p:nvSpPr>
          <p:spPr>
            <a:xfrm>
              <a:off x="0" y="0"/>
              <a:ext cx="317" cy="181"/>
            </a:xfrm>
            <a:prstGeom prst="rect">
              <a:avLst/>
            </a:prstGeom>
            <a:solidFill>
              <a:schemeClr val="bg1"/>
            </a:solidFill>
            <a:ln w="9525">
              <a:noFill/>
            </a:ln>
          </p:spPr>
          <p:txBody>
            <a:bodyPr wrap="none" anchor="ctr"/>
            <a:lstStyle/>
            <a:p>
              <a:pPr algn="ctr"/>
              <a:r>
                <a:rPr lang="zh-CN" altLang="en-US" b="1" dirty="0">
                  <a:solidFill>
                    <a:srgbClr val="0000FF"/>
                  </a:solidFill>
                  <a:latin typeface="Arial" panose="020B0604020202020204" pitchFamily="34" charset="0"/>
                  <a:ea typeface="宋体" panose="02010600030101010101" pitchFamily="2" charset="-122"/>
                </a:rPr>
                <a:t>(0,N)</a:t>
              </a:r>
              <a:endParaRPr lang="en-US" altLang="x-none" b="1" dirty="0">
                <a:solidFill>
                  <a:srgbClr val="0000FF"/>
                </a:solidFill>
                <a:latin typeface="Arial" panose="020B0604020202020204" pitchFamily="34" charset="0"/>
                <a:ea typeface="宋体" panose="02010600030101010101" pitchFamily="2" charset="-122"/>
              </a:endParaRPr>
            </a:p>
          </p:txBody>
        </p:sp>
        <p:sp>
          <p:nvSpPr>
            <p:cNvPr id="11289" name="矩形 11289"/>
            <p:cNvSpPr/>
            <p:nvPr/>
          </p:nvSpPr>
          <p:spPr>
            <a:xfrm>
              <a:off x="1406" y="0"/>
              <a:ext cx="317" cy="181"/>
            </a:xfrm>
            <a:prstGeom prst="rect">
              <a:avLst/>
            </a:prstGeom>
            <a:solidFill>
              <a:schemeClr val="bg1"/>
            </a:solidFill>
            <a:ln w="9525">
              <a:noFill/>
            </a:ln>
          </p:spPr>
          <p:txBody>
            <a:bodyPr wrap="none" anchor="ctr"/>
            <a:lstStyle/>
            <a:p>
              <a:pPr algn="ctr"/>
              <a:r>
                <a:rPr lang="zh-CN" altLang="en-US" b="1" dirty="0">
                  <a:solidFill>
                    <a:srgbClr val="0000FF"/>
                  </a:solidFill>
                  <a:latin typeface="Arial" panose="020B0604020202020204" pitchFamily="34" charset="0"/>
                  <a:ea typeface="宋体" panose="02010600030101010101" pitchFamily="2" charset="-122"/>
                </a:rPr>
                <a:t>(1,1)</a:t>
              </a:r>
            </a:p>
          </p:txBody>
        </p:sp>
      </p:grpSp>
      <p:grpSp>
        <p:nvGrpSpPr>
          <p:cNvPr id="11290" name="组合 11290"/>
          <p:cNvGrpSpPr/>
          <p:nvPr/>
        </p:nvGrpSpPr>
        <p:grpSpPr>
          <a:xfrm>
            <a:off x="6443663" y="2489200"/>
            <a:ext cx="2563812" cy="1584325"/>
            <a:chOff x="0" y="0"/>
            <a:chExt cx="1615" cy="998"/>
          </a:xfrm>
        </p:grpSpPr>
        <p:sp>
          <p:nvSpPr>
            <p:cNvPr id="11291" name="菱形 11291"/>
            <p:cNvSpPr/>
            <p:nvPr/>
          </p:nvSpPr>
          <p:spPr>
            <a:xfrm>
              <a:off x="635" y="277"/>
              <a:ext cx="980" cy="499"/>
            </a:xfrm>
            <a:prstGeom prst="diamond">
              <a:avLst/>
            </a:prstGeom>
            <a:noFill/>
            <a:ln w="19050" cap="flat" cmpd="sng">
              <a:solidFill>
                <a:schemeClr val="tx1"/>
              </a:solidFill>
              <a:prstDash val="solid"/>
              <a:miter/>
              <a:headEnd type="none" w="med" len="med"/>
              <a:tailEnd type="none" w="med" len="med"/>
            </a:ln>
          </p:spPr>
          <p:txBody>
            <a:bodyPr wrap="square"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回复</a:t>
              </a:r>
            </a:p>
          </p:txBody>
        </p:sp>
        <p:sp>
          <p:nvSpPr>
            <p:cNvPr id="11292" name="直接连接符 11292"/>
            <p:cNvSpPr/>
            <p:nvPr/>
          </p:nvSpPr>
          <p:spPr>
            <a:xfrm>
              <a:off x="0" y="272"/>
              <a:ext cx="1134"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1293" name="直接连接符 11293"/>
            <p:cNvSpPr/>
            <p:nvPr/>
          </p:nvSpPr>
          <p:spPr>
            <a:xfrm>
              <a:off x="0" y="772"/>
              <a:ext cx="1134"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1294" name="矩形 11294"/>
            <p:cNvSpPr/>
            <p:nvPr/>
          </p:nvSpPr>
          <p:spPr>
            <a:xfrm>
              <a:off x="136" y="0"/>
              <a:ext cx="952" cy="226"/>
            </a:xfrm>
            <a:prstGeom prst="rect">
              <a:avLst/>
            </a:prstGeom>
            <a:noFill/>
            <a:ln w="9525">
              <a:noFill/>
            </a:ln>
          </p:spPr>
          <p:txBody>
            <a:bodyPr wrap="none" lIns="90170" tIns="46990" rIns="0" bIns="46990" anchor="ctr"/>
            <a:lstStyle/>
            <a:p>
              <a:pPr algn="r"/>
              <a:r>
                <a:rPr lang="zh-CN" altLang="en-US" b="1" dirty="0">
                  <a:latin typeface="Arial" panose="020B0604020202020204" pitchFamily="34" charset="0"/>
                  <a:ea typeface="宋体" panose="02010600030101010101" pitchFamily="2" charset="-122"/>
                </a:rPr>
                <a:t>原帖</a:t>
              </a:r>
            </a:p>
          </p:txBody>
        </p:sp>
        <p:sp>
          <p:nvSpPr>
            <p:cNvPr id="11295" name="矩形 11295"/>
            <p:cNvSpPr/>
            <p:nvPr/>
          </p:nvSpPr>
          <p:spPr>
            <a:xfrm>
              <a:off x="136" y="772"/>
              <a:ext cx="952" cy="226"/>
            </a:xfrm>
            <a:prstGeom prst="rect">
              <a:avLst/>
            </a:prstGeom>
            <a:noFill/>
            <a:ln w="9525">
              <a:noFill/>
            </a:ln>
          </p:spPr>
          <p:txBody>
            <a:bodyPr wrap="none" lIns="90170" tIns="46990" rIns="0" bIns="46990" anchor="ctr"/>
            <a:lstStyle/>
            <a:p>
              <a:pPr marL="1905" lvl="1" indent="455295" algn="r" eaLnBrk="1" hangingPunct="1"/>
              <a:r>
                <a:rPr lang="zh-CN" altLang="en-US" b="1" dirty="0">
                  <a:latin typeface="Arial" panose="020B0604020202020204" pitchFamily="34" charset="0"/>
                  <a:ea typeface="宋体" panose="02010600030101010101" pitchFamily="2" charset="-122"/>
                </a:rPr>
                <a:t>回帖</a:t>
              </a:r>
              <a:endParaRPr lang="en-US" altLang="x-none" b="1" dirty="0">
                <a:latin typeface="Arial" panose="020B0604020202020204" pitchFamily="34" charset="0"/>
                <a:ea typeface="宋体" panose="02010600030101010101" pitchFamily="2" charset="-122"/>
              </a:endParaRPr>
            </a:p>
          </p:txBody>
        </p:sp>
      </p:grpSp>
      <p:grpSp>
        <p:nvGrpSpPr>
          <p:cNvPr id="11297" name="组合 11296"/>
          <p:cNvGrpSpPr/>
          <p:nvPr/>
        </p:nvGrpSpPr>
        <p:grpSpPr>
          <a:xfrm>
            <a:off x="6588125" y="2493963"/>
            <a:ext cx="719138" cy="1573212"/>
            <a:chOff x="0" y="0"/>
            <a:chExt cx="1134" cy="2478"/>
          </a:xfrm>
        </p:grpSpPr>
        <p:sp>
          <p:nvSpPr>
            <p:cNvPr id="3" name="矩形 11297"/>
            <p:cNvSpPr/>
            <p:nvPr/>
          </p:nvSpPr>
          <p:spPr>
            <a:xfrm>
              <a:off x="2" y="0"/>
              <a:ext cx="1132" cy="564"/>
            </a:xfrm>
            <a:prstGeom prst="rect">
              <a:avLst/>
            </a:prstGeom>
            <a:noFill/>
            <a:ln w="9525">
              <a:noFill/>
            </a:ln>
          </p:spPr>
          <p:txBody>
            <a:bodyPr wrap="none" anchor="ctr"/>
            <a:lstStyle/>
            <a:p>
              <a:pPr algn="ctr"/>
              <a:r>
                <a:rPr lang="zh-CN" altLang="en-US" b="1" dirty="0">
                  <a:solidFill>
                    <a:srgbClr val="FF0000"/>
                  </a:solidFill>
                  <a:latin typeface="Arial" panose="020B0604020202020204" pitchFamily="34" charset="0"/>
                  <a:ea typeface="宋体" panose="02010600030101010101" pitchFamily="2" charset="-122"/>
                </a:rPr>
                <a:t>?</a:t>
              </a:r>
            </a:p>
          </p:txBody>
        </p:sp>
        <p:sp>
          <p:nvSpPr>
            <p:cNvPr id="11298" name="矩形 11298"/>
            <p:cNvSpPr/>
            <p:nvPr/>
          </p:nvSpPr>
          <p:spPr>
            <a:xfrm>
              <a:off x="0" y="1918"/>
              <a:ext cx="1133" cy="561"/>
            </a:xfrm>
            <a:prstGeom prst="rect">
              <a:avLst/>
            </a:prstGeom>
            <a:noFill/>
            <a:ln w="9525">
              <a:noFill/>
            </a:ln>
          </p:spPr>
          <p:txBody>
            <a:bodyPr wrap="none" lIns="90170" tIns="46990" rIns="90170" bIns="46990" anchor="ctr"/>
            <a:lstStyle/>
            <a:p>
              <a:pPr algn="ctr"/>
              <a:r>
                <a:rPr lang="zh-CN" altLang="en-US" b="1" dirty="0">
                  <a:solidFill>
                    <a:srgbClr val="FF0000"/>
                  </a:solidFill>
                  <a:latin typeface="Arial" panose="020B0604020202020204" pitchFamily="34" charset="0"/>
                  <a:ea typeface="宋体" panose="02010600030101010101" pitchFamily="2" charset="-122"/>
                </a:rPr>
                <a:t>?</a:t>
              </a:r>
            </a:p>
          </p:txBody>
        </p:sp>
      </p:grpSp>
      <p:sp>
        <p:nvSpPr>
          <p:cNvPr id="11299" name="文本框 11299"/>
          <p:cNvSpPr txBox="1"/>
          <p:nvPr/>
        </p:nvSpPr>
        <p:spPr>
          <a:xfrm>
            <a:off x="328613" y="5876925"/>
            <a:ext cx="5545137" cy="517525"/>
          </a:xfrm>
          <a:prstGeom prst="rect">
            <a:avLst/>
          </a:prstGeom>
          <a:noFill/>
          <a:ln w="9525">
            <a:noFill/>
          </a:ln>
        </p:spPr>
        <p:txBody>
          <a:bodyPr anchor="t">
            <a:spAutoFit/>
          </a:bodyPr>
          <a:lstStyle/>
          <a:p>
            <a:pPr algn="ctr">
              <a:spcBef>
                <a:spcPct val="50000"/>
              </a:spcBef>
            </a:pPr>
            <a:r>
              <a:rPr lang="en-US" altLang="x-none" sz="2800" dirty="0">
                <a:latin typeface="Arial" panose="020B0604020202020204" pitchFamily="34" charset="0"/>
                <a:ea typeface="宋体" panose="02010600030101010101" pitchFamily="2" charset="-122"/>
              </a:rPr>
              <a:t>ER</a:t>
            </a:r>
            <a:r>
              <a:rPr lang="zh-CN" altLang="en-US" sz="2800" dirty="0">
                <a:latin typeface="Arial" panose="020B0604020202020204" pitchFamily="34" charset="0"/>
                <a:ea typeface="宋体" panose="02010600030101010101" pitchFamily="2" charset="-122"/>
              </a:rPr>
              <a:t>模型图</a:t>
            </a:r>
            <a:r>
              <a:rPr lang="en-US" altLang="x-none" sz="2800" dirty="0">
                <a:latin typeface="Arial" panose="020B0604020202020204" pitchFamily="34" charset="0"/>
                <a:ea typeface="宋体" panose="02010600030101010101" pitchFamily="2" charset="-122"/>
              </a:rPr>
              <a:t>-1</a:t>
            </a:r>
          </a:p>
        </p:txBody>
      </p:sp>
      <p:sp>
        <p:nvSpPr>
          <p:cNvPr id="11300" name="文本框 11300"/>
          <p:cNvSpPr txBox="1"/>
          <p:nvPr/>
        </p:nvSpPr>
        <p:spPr>
          <a:xfrm>
            <a:off x="447675" y="330200"/>
            <a:ext cx="8445500" cy="579438"/>
          </a:xfrm>
          <a:prstGeom prst="rect">
            <a:avLst/>
          </a:prstGeom>
          <a:noFill/>
          <a:ln w="9525">
            <a:noFill/>
          </a:ln>
        </p:spPr>
        <p:txBody>
          <a:bodyPr wrap="square" anchor="t">
            <a:spAutoFit/>
          </a:bodyPr>
          <a:lstStyle/>
          <a:p>
            <a:r>
              <a:rPr lang="zh-CN" altLang="en-US" sz="3200" b="1" dirty="0">
                <a:solidFill>
                  <a:srgbClr val="FF0000"/>
                </a:solidFill>
                <a:latin typeface="Arial" panose="020B0604020202020204" pitchFamily="34" charset="0"/>
                <a:cs typeface="Times New Roman" panose="02020603050405020304" pitchFamily="2" charset="0"/>
              </a:rPr>
              <a:t>3、联系上的函数对应关系（参与方式）？</a:t>
            </a:r>
            <a:endParaRPr lang="zh-CN" altLang="en-US" sz="3200" b="1" dirty="0">
              <a:solidFill>
                <a:srgbClr val="FF0000"/>
              </a:solidFill>
              <a:latin typeface="Arial" panose="020B0604020202020204" pitchFamily="34" charset="0"/>
              <a:ea typeface="Times New Roman" panose="02020603050405020304" pitchFamily="2" charset="0"/>
            </a:endParaRPr>
          </a:p>
        </p:txBody>
      </p:sp>
      <p:grpSp>
        <p:nvGrpSpPr>
          <p:cNvPr id="11305" name="组合 11304"/>
          <p:cNvGrpSpPr/>
          <p:nvPr/>
        </p:nvGrpSpPr>
        <p:grpSpPr>
          <a:xfrm>
            <a:off x="6570663" y="2549525"/>
            <a:ext cx="720725" cy="1573213"/>
            <a:chOff x="0" y="0"/>
            <a:chExt cx="1134" cy="2478"/>
          </a:xfrm>
        </p:grpSpPr>
        <p:sp>
          <p:nvSpPr>
            <p:cNvPr id="5" name="矩形 11305"/>
            <p:cNvSpPr/>
            <p:nvPr/>
          </p:nvSpPr>
          <p:spPr>
            <a:xfrm>
              <a:off x="2" y="0"/>
              <a:ext cx="1132" cy="564"/>
            </a:xfrm>
            <a:prstGeom prst="rect">
              <a:avLst/>
            </a:prstGeom>
            <a:solidFill>
              <a:schemeClr val="bg1"/>
            </a:solidFill>
            <a:ln w="9525">
              <a:noFill/>
            </a:ln>
          </p:spPr>
          <p:txBody>
            <a:bodyPr wrap="none" lIns="90170" tIns="46990" rIns="90170" bIns="46990" anchor="ctr"/>
            <a:lstStyle/>
            <a:p>
              <a:pPr algn="ctr"/>
              <a:r>
                <a:rPr lang="zh-CN" altLang="en-US" b="1" dirty="0">
                  <a:solidFill>
                    <a:srgbClr val="0000FF"/>
                  </a:solidFill>
                  <a:latin typeface="Arial" panose="020B0604020202020204" pitchFamily="34" charset="0"/>
                  <a:ea typeface="宋体" panose="02010600030101010101" pitchFamily="2" charset="-122"/>
                </a:rPr>
                <a:t>(0,N)</a:t>
              </a:r>
              <a:endParaRPr lang="zh-CN" altLang="en-US" dirty="0">
                <a:latin typeface="Times New Roman" panose="02020603050405020304" pitchFamily="2" charset="0"/>
                <a:ea typeface="Times New Roman" panose="02020603050405020304" pitchFamily="2" charset="0"/>
              </a:endParaRPr>
            </a:p>
          </p:txBody>
        </p:sp>
        <p:sp>
          <p:nvSpPr>
            <p:cNvPr id="11306" name="矩形 11306"/>
            <p:cNvSpPr/>
            <p:nvPr/>
          </p:nvSpPr>
          <p:spPr>
            <a:xfrm>
              <a:off x="0" y="1918"/>
              <a:ext cx="1133" cy="561"/>
            </a:xfrm>
            <a:prstGeom prst="rect">
              <a:avLst/>
            </a:prstGeom>
            <a:solidFill>
              <a:schemeClr val="bg1"/>
            </a:solidFill>
            <a:ln w="9525">
              <a:noFill/>
            </a:ln>
          </p:spPr>
          <p:txBody>
            <a:bodyPr wrap="none" lIns="90170" tIns="46990" rIns="90170" bIns="46990" anchor="ctr"/>
            <a:lstStyle/>
            <a:p>
              <a:pPr algn="ctr"/>
              <a:r>
                <a:rPr lang="zh-CN" altLang="en-US" b="1" dirty="0">
                  <a:solidFill>
                    <a:srgbClr val="0000FF"/>
                  </a:solidFill>
                  <a:latin typeface="Arial" panose="020B0604020202020204" pitchFamily="34" charset="0"/>
                  <a:ea typeface="宋体" panose="02010600030101010101" pitchFamily="2" charset="-122"/>
                </a:rPr>
                <a:t>(0,1)</a:t>
              </a:r>
              <a:endParaRPr lang="zh-CN" altLang="en-US" dirty="0">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02"/>
                                        </p:tgtEl>
                                        <p:attrNameLst>
                                          <p:attrName>style.visibility</p:attrName>
                                        </p:attrNameLst>
                                      </p:cBhvr>
                                      <p:to>
                                        <p:strVal val="visible"/>
                                      </p:to>
                                    </p:set>
                                    <p:animEffect transition="in" filter="blinds(horizontal)">
                                      <p:cBhvr>
                                        <p:cTn id="7" dur="500"/>
                                        <p:tgtEl>
                                          <p:spTgt spid="11302"/>
                                        </p:tgtEl>
                                      </p:cBhvr>
                                    </p:animEffect>
                                  </p:childTnLst>
                                  <p:subTnLst>
                                    <p:set>
                                      <p:cBhvr override="childStyle">
                                        <p:cTn dur="indefinite" fill="hold" display="0" masterRel="nextClick" afterEffect="1"/>
                                        <p:tgtEl>
                                          <p:spTgt spid="1130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88"/>
                                        </p:tgtEl>
                                        <p:attrNameLst>
                                          <p:attrName>style.visibility</p:attrName>
                                        </p:attrNameLst>
                                      </p:cBhvr>
                                      <p:to>
                                        <p:strVal val="visible"/>
                                      </p:to>
                                    </p:set>
                                    <p:animEffect transition="in" filter="blinds(horizontal)">
                                      <p:cBhvr>
                                        <p:cTn id="12" dur="500"/>
                                        <p:tgtEl>
                                          <p:spTgt spid="112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97"/>
                                        </p:tgtEl>
                                        <p:attrNameLst>
                                          <p:attrName>style.visibility</p:attrName>
                                        </p:attrNameLst>
                                      </p:cBhvr>
                                      <p:to>
                                        <p:strVal val="visible"/>
                                      </p:to>
                                    </p:set>
                                    <p:animEffect transition="in" filter="blinds(horizontal)">
                                      <p:cBhvr>
                                        <p:cTn id="17" dur="500"/>
                                        <p:tgtEl>
                                          <p:spTgt spid="112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305"/>
                                        </p:tgtEl>
                                        <p:attrNameLst>
                                          <p:attrName>style.visibility</p:attrName>
                                        </p:attrNameLst>
                                      </p:cBhvr>
                                      <p:to>
                                        <p:strVal val="visible"/>
                                      </p:to>
                                    </p:set>
                                    <p:animEffect transition="in" filter="blinds(horizontal)">
                                      <p:cBhvr>
                                        <p:cTn id="22" dur="500"/>
                                        <p:tgtEl>
                                          <p:spTgt spid="11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51" name="组合 13350"/>
          <p:cNvGrpSpPr/>
          <p:nvPr/>
        </p:nvGrpSpPr>
        <p:grpSpPr>
          <a:xfrm>
            <a:off x="2018030" y="3903345"/>
            <a:ext cx="2735263" cy="287338"/>
            <a:chOff x="0" y="0"/>
            <a:chExt cx="1723" cy="181"/>
          </a:xfrm>
        </p:grpSpPr>
        <p:sp>
          <p:nvSpPr>
            <p:cNvPr id="5" name="矩形 13351"/>
            <p:cNvSpPr/>
            <p:nvPr/>
          </p:nvSpPr>
          <p:spPr>
            <a:xfrm>
              <a:off x="0" y="0"/>
              <a:ext cx="317" cy="181"/>
            </a:xfrm>
            <a:prstGeom prst="rect">
              <a:avLst/>
            </a:prstGeom>
            <a:noFill/>
            <a:ln w="9525">
              <a:noFill/>
            </a:ln>
          </p:spPr>
          <p:txBody>
            <a:bodyPr wrap="none" anchor="ctr"/>
            <a:lstStyle/>
            <a:p>
              <a:pPr algn="ctr"/>
              <a:r>
                <a:rPr lang="zh-CN" altLang="en-US" b="1" dirty="0">
                  <a:solidFill>
                    <a:srgbClr val="FF0000"/>
                  </a:solidFill>
                  <a:latin typeface="Arial" panose="020B0604020202020204" pitchFamily="34" charset="0"/>
                  <a:ea typeface="宋体" panose="02010600030101010101" pitchFamily="2" charset="-122"/>
                </a:rPr>
                <a:t>？</a:t>
              </a:r>
            </a:p>
          </p:txBody>
        </p:sp>
        <p:sp>
          <p:nvSpPr>
            <p:cNvPr id="13352" name="矩形 13352"/>
            <p:cNvSpPr/>
            <p:nvPr/>
          </p:nvSpPr>
          <p:spPr>
            <a:xfrm>
              <a:off x="1406" y="0"/>
              <a:ext cx="317" cy="181"/>
            </a:xfrm>
            <a:prstGeom prst="rect">
              <a:avLst/>
            </a:prstGeom>
            <a:noFill/>
            <a:ln w="9525">
              <a:noFill/>
            </a:ln>
          </p:spPr>
          <p:txBody>
            <a:bodyPr wrap="none" anchor="ctr"/>
            <a:lstStyle/>
            <a:p>
              <a:pPr algn="ctr"/>
              <a:r>
                <a:rPr lang="zh-CN" altLang="en-US" b="1" dirty="0">
                  <a:solidFill>
                    <a:srgbClr val="FF0000"/>
                  </a:solidFill>
                  <a:latin typeface="Arial" panose="020B0604020202020204" pitchFamily="34" charset="0"/>
                  <a:ea typeface="宋体" panose="02010600030101010101" pitchFamily="2" charset="-122"/>
                </a:rPr>
                <a:t>？</a:t>
              </a:r>
            </a:p>
          </p:txBody>
        </p:sp>
      </p:grpSp>
      <p:sp>
        <p:nvSpPr>
          <p:cNvPr id="13313" name="文本框 13313"/>
          <p:cNvSpPr txBox="1"/>
          <p:nvPr/>
        </p:nvSpPr>
        <p:spPr>
          <a:xfrm>
            <a:off x="1835150" y="2133600"/>
            <a:ext cx="5545138" cy="519113"/>
          </a:xfrm>
          <a:prstGeom prst="rect">
            <a:avLst/>
          </a:prstGeom>
          <a:noFill/>
          <a:ln w="9525">
            <a:noFill/>
          </a:ln>
        </p:spPr>
        <p:txBody>
          <a:bodyPr anchor="t">
            <a:spAutoFit/>
          </a:bodyPr>
          <a:lstStyle/>
          <a:p>
            <a:pPr algn="ctr">
              <a:spcBef>
                <a:spcPct val="50000"/>
              </a:spcBef>
            </a:pPr>
            <a:r>
              <a:rPr lang="en-US" altLang="x-none" sz="2800" dirty="0">
                <a:latin typeface="Arial" panose="020B0604020202020204" pitchFamily="34" charset="0"/>
                <a:ea typeface="宋体" panose="02010600030101010101" pitchFamily="2" charset="-122"/>
              </a:rPr>
              <a:t>ER</a:t>
            </a:r>
            <a:r>
              <a:rPr lang="zh-CN" altLang="en-US" sz="2800" dirty="0">
                <a:latin typeface="Arial" panose="020B0604020202020204" pitchFamily="34" charset="0"/>
                <a:ea typeface="宋体" panose="02010600030101010101" pitchFamily="2" charset="-122"/>
              </a:rPr>
              <a:t>模型图</a:t>
            </a:r>
            <a:r>
              <a:rPr lang="en-US" altLang="x-none" sz="2800" dirty="0">
                <a:latin typeface="Arial" panose="020B0604020202020204" pitchFamily="34" charset="0"/>
                <a:ea typeface="宋体" panose="02010600030101010101" pitchFamily="2" charset="-122"/>
              </a:rPr>
              <a:t>-1</a:t>
            </a:r>
            <a:r>
              <a:rPr lang="zh-CN" altLang="en-US" sz="2800" dirty="0">
                <a:latin typeface="Arial" panose="020B0604020202020204" pitchFamily="34" charset="0"/>
                <a:ea typeface="宋体" panose="02010600030101010101" pitchFamily="2" charset="-122"/>
              </a:rPr>
              <a:t>（简化图）</a:t>
            </a:r>
          </a:p>
        </p:txBody>
      </p:sp>
      <p:grpSp>
        <p:nvGrpSpPr>
          <p:cNvPr id="13314" name="组合 13314"/>
          <p:cNvGrpSpPr/>
          <p:nvPr/>
        </p:nvGrpSpPr>
        <p:grpSpPr>
          <a:xfrm>
            <a:off x="1187450" y="200025"/>
            <a:ext cx="7100888" cy="1657350"/>
            <a:chOff x="0" y="0"/>
            <a:chExt cx="4473" cy="1044"/>
          </a:xfrm>
        </p:grpSpPr>
        <p:sp>
          <p:nvSpPr>
            <p:cNvPr id="13315" name="文本框 13315"/>
            <p:cNvSpPr txBox="1"/>
            <p:nvPr/>
          </p:nvSpPr>
          <p:spPr>
            <a:xfrm>
              <a:off x="0" y="91"/>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用 户</a:t>
              </a:r>
            </a:p>
          </p:txBody>
        </p:sp>
        <p:sp>
          <p:nvSpPr>
            <p:cNvPr id="13316" name="文本框 13316"/>
            <p:cNvSpPr txBox="1"/>
            <p:nvPr/>
          </p:nvSpPr>
          <p:spPr>
            <a:xfrm>
              <a:off x="2457" y="92"/>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帖 子</a:t>
              </a:r>
            </a:p>
          </p:txBody>
        </p:sp>
        <p:sp>
          <p:nvSpPr>
            <p:cNvPr id="13317" name="菱形 13317"/>
            <p:cNvSpPr/>
            <p:nvPr/>
          </p:nvSpPr>
          <p:spPr>
            <a:xfrm>
              <a:off x="863" y="300"/>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发表</a:t>
              </a:r>
            </a:p>
          </p:txBody>
        </p:sp>
        <p:sp>
          <p:nvSpPr>
            <p:cNvPr id="13318" name="直接连接符 13318"/>
            <p:cNvSpPr/>
            <p:nvPr/>
          </p:nvSpPr>
          <p:spPr>
            <a:xfrm>
              <a:off x="409" y="545"/>
              <a:ext cx="454"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3319" name="直接连接符 13319"/>
            <p:cNvSpPr/>
            <p:nvPr/>
          </p:nvSpPr>
          <p:spPr>
            <a:xfrm>
              <a:off x="1860" y="545"/>
              <a:ext cx="590"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3320" name="菱形 13320"/>
            <p:cNvSpPr/>
            <p:nvPr/>
          </p:nvSpPr>
          <p:spPr>
            <a:xfrm>
              <a:off x="3493" y="273"/>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回复</a:t>
              </a:r>
            </a:p>
          </p:txBody>
        </p:sp>
        <p:sp>
          <p:nvSpPr>
            <p:cNvPr id="13321" name="直接连接符 13321"/>
            <p:cNvSpPr/>
            <p:nvPr/>
          </p:nvSpPr>
          <p:spPr>
            <a:xfrm>
              <a:off x="2858" y="272"/>
              <a:ext cx="1134"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3322" name="直接连接符 13322"/>
            <p:cNvSpPr/>
            <p:nvPr/>
          </p:nvSpPr>
          <p:spPr>
            <a:xfrm>
              <a:off x="2858" y="772"/>
              <a:ext cx="1134"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3323" name="矩形 13323"/>
            <p:cNvSpPr/>
            <p:nvPr/>
          </p:nvSpPr>
          <p:spPr>
            <a:xfrm>
              <a:off x="2994" y="0"/>
              <a:ext cx="952" cy="226"/>
            </a:xfrm>
            <a:prstGeom prst="rect">
              <a:avLst/>
            </a:prstGeom>
            <a:noFill/>
            <a:ln w="9525">
              <a:noFill/>
            </a:ln>
          </p:spPr>
          <p:txBody>
            <a:bodyPr wrap="none" lIns="90170" tIns="46990" rIns="0" bIns="46990" anchor="ctr"/>
            <a:lstStyle/>
            <a:p>
              <a:pPr algn="r"/>
              <a:r>
                <a:rPr lang="zh-CN" altLang="en-US" b="1" dirty="0">
                  <a:latin typeface="Arial" panose="020B0604020202020204" pitchFamily="34" charset="0"/>
                  <a:ea typeface="宋体" panose="02010600030101010101" pitchFamily="2" charset="-122"/>
                </a:rPr>
                <a:t>原帖</a:t>
              </a:r>
            </a:p>
          </p:txBody>
        </p:sp>
        <p:sp>
          <p:nvSpPr>
            <p:cNvPr id="13324" name="矩形 13324"/>
            <p:cNvSpPr/>
            <p:nvPr/>
          </p:nvSpPr>
          <p:spPr>
            <a:xfrm>
              <a:off x="2994" y="772"/>
              <a:ext cx="952" cy="226"/>
            </a:xfrm>
            <a:prstGeom prst="rect">
              <a:avLst/>
            </a:prstGeom>
            <a:noFill/>
            <a:ln w="9525">
              <a:noFill/>
            </a:ln>
          </p:spPr>
          <p:txBody>
            <a:bodyPr wrap="none" lIns="90170" tIns="46990" rIns="0" bIns="46990" anchor="ctr"/>
            <a:lstStyle/>
            <a:p>
              <a:pPr algn="r"/>
              <a:r>
                <a:rPr lang="zh-CN" altLang="en-US" b="1" dirty="0">
                  <a:latin typeface="Arial" panose="020B0604020202020204" pitchFamily="34" charset="0"/>
                  <a:ea typeface="宋体" panose="02010600030101010101" pitchFamily="2" charset="-122"/>
                </a:rPr>
                <a:t>回帖</a:t>
              </a:r>
              <a:endParaRPr lang="en-US" altLang="x-none" b="1" dirty="0">
                <a:latin typeface="Arial" panose="020B0604020202020204" pitchFamily="34" charset="0"/>
                <a:ea typeface="宋体" panose="02010600030101010101" pitchFamily="2" charset="-122"/>
              </a:endParaRPr>
            </a:p>
          </p:txBody>
        </p:sp>
      </p:grpSp>
      <p:sp>
        <p:nvSpPr>
          <p:cNvPr id="13325" name="直接连接符 13325"/>
          <p:cNvSpPr/>
          <p:nvPr/>
        </p:nvSpPr>
        <p:spPr>
          <a:xfrm>
            <a:off x="0" y="2781300"/>
            <a:ext cx="9144000" cy="0"/>
          </a:xfrm>
          <a:prstGeom prst="line">
            <a:avLst/>
          </a:prstGeom>
          <a:ln w="2540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grpSp>
        <p:nvGrpSpPr>
          <p:cNvPr id="13326" name="组合 13326"/>
          <p:cNvGrpSpPr/>
          <p:nvPr/>
        </p:nvGrpSpPr>
        <p:grpSpPr>
          <a:xfrm>
            <a:off x="1979613" y="706438"/>
            <a:ext cx="2735262" cy="287337"/>
            <a:chOff x="0" y="0"/>
            <a:chExt cx="1723" cy="181"/>
          </a:xfrm>
        </p:grpSpPr>
        <p:sp>
          <p:nvSpPr>
            <p:cNvPr id="13327" name="矩形 13327"/>
            <p:cNvSpPr/>
            <p:nvPr/>
          </p:nvSpPr>
          <p:spPr>
            <a:xfrm>
              <a:off x="0" y="0"/>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3328" name="矩形 13328"/>
            <p:cNvSpPr/>
            <p:nvPr/>
          </p:nvSpPr>
          <p:spPr>
            <a:xfrm>
              <a:off x="1406" y="0"/>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(1,1)</a:t>
              </a:r>
            </a:p>
          </p:txBody>
        </p:sp>
      </p:grpSp>
      <p:grpSp>
        <p:nvGrpSpPr>
          <p:cNvPr id="13329" name="组合 13329"/>
          <p:cNvGrpSpPr/>
          <p:nvPr/>
        </p:nvGrpSpPr>
        <p:grpSpPr>
          <a:xfrm>
            <a:off x="5835650" y="200025"/>
            <a:ext cx="719138" cy="1652588"/>
            <a:chOff x="0" y="0"/>
            <a:chExt cx="1132" cy="2603"/>
          </a:xfrm>
        </p:grpSpPr>
        <p:sp>
          <p:nvSpPr>
            <p:cNvPr id="13330" name="矩形 13330"/>
            <p:cNvSpPr/>
            <p:nvPr/>
          </p:nvSpPr>
          <p:spPr>
            <a:xfrm>
              <a:off x="0" y="0"/>
              <a:ext cx="1133" cy="566"/>
            </a:xfrm>
            <a:prstGeom prst="rect">
              <a:avLst/>
            </a:prstGeom>
            <a:noFill/>
            <a:ln w="9525">
              <a:noFill/>
            </a:ln>
          </p:spPr>
          <p:txBody>
            <a:bodyPr wrap="none" lIns="90170" tIns="46990" rIns="90170" bIns="46990"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3331" name="矩形 13331"/>
            <p:cNvSpPr/>
            <p:nvPr/>
          </p:nvSpPr>
          <p:spPr>
            <a:xfrm>
              <a:off x="0" y="2037"/>
              <a:ext cx="1133" cy="566"/>
            </a:xfrm>
            <a:prstGeom prst="rect">
              <a:avLst/>
            </a:prstGeom>
            <a:noFill/>
            <a:ln w="9525">
              <a:noFill/>
            </a:ln>
          </p:spPr>
          <p:txBody>
            <a:bodyPr wrap="none" lIns="90170" tIns="46990" rIns="90170" bIns="46990" anchor="ctr"/>
            <a:lstStyle/>
            <a:p>
              <a:pPr algn="ctr"/>
              <a:r>
                <a:rPr lang="en-US" altLang="x-none" b="1" dirty="0">
                  <a:solidFill>
                    <a:srgbClr val="0000FF"/>
                  </a:solidFill>
                  <a:latin typeface="Arial" panose="020B0604020202020204" pitchFamily="34" charset="0"/>
                  <a:ea typeface="宋体" panose="02010600030101010101" pitchFamily="2" charset="-122"/>
                </a:rPr>
                <a:t>(0,1)</a:t>
              </a:r>
            </a:p>
          </p:txBody>
        </p:sp>
      </p:grpSp>
      <p:grpSp>
        <p:nvGrpSpPr>
          <p:cNvPr id="13333" name="组合 13332"/>
          <p:cNvGrpSpPr/>
          <p:nvPr/>
        </p:nvGrpSpPr>
        <p:grpSpPr>
          <a:xfrm>
            <a:off x="1171575" y="3341688"/>
            <a:ext cx="7100888" cy="1657350"/>
            <a:chOff x="0" y="0"/>
            <a:chExt cx="4473" cy="1044"/>
          </a:xfrm>
        </p:grpSpPr>
        <p:sp>
          <p:nvSpPr>
            <p:cNvPr id="2" name="文本框 13333"/>
            <p:cNvSpPr txBox="1"/>
            <p:nvPr/>
          </p:nvSpPr>
          <p:spPr>
            <a:xfrm>
              <a:off x="0" y="91"/>
              <a:ext cx="401" cy="952"/>
            </a:xfrm>
            <a:prstGeom prst="rect">
              <a:avLst/>
            </a:prstGeom>
            <a:noFill/>
            <a:ln w="25400" cap="flat" cmpd="sng">
              <a:solidFill>
                <a:schemeClr val="tx1"/>
              </a:solidFill>
              <a:prstDash val="solid"/>
              <a:miter/>
              <a:headEnd type="none" w="med" len="med"/>
              <a:tailEnd type="none" w="med" len="med"/>
            </a:ln>
          </p:spPr>
          <p:txBody>
            <a:bodyPr vert="eaVert" wrap="square"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用 户</a:t>
              </a:r>
            </a:p>
          </p:txBody>
        </p:sp>
        <p:sp>
          <p:nvSpPr>
            <p:cNvPr id="13334" name="文本框 13334"/>
            <p:cNvSpPr txBox="1"/>
            <p:nvPr/>
          </p:nvSpPr>
          <p:spPr>
            <a:xfrm>
              <a:off x="2457" y="92"/>
              <a:ext cx="401" cy="952"/>
            </a:xfrm>
            <a:prstGeom prst="rect">
              <a:avLst/>
            </a:prstGeom>
            <a:noFill/>
            <a:ln w="25400" cap="flat" cmpd="sng">
              <a:solidFill>
                <a:schemeClr val="tx1"/>
              </a:solidFill>
              <a:prstDash val="solid"/>
              <a:miter/>
              <a:headEnd type="none" w="med" len="med"/>
              <a:tailEnd type="none" w="med" len="med"/>
            </a:ln>
          </p:spPr>
          <p:txBody>
            <a:bodyPr vert="eaVert" wrap="square"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帖 子</a:t>
              </a:r>
            </a:p>
          </p:txBody>
        </p:sp>
        <p:sp>
          <p:nvSpPr>
            <p:cNvPr id="13335" name="菱形 13335"/>
            <p:cNvSpPr/>
            <p:nvPr/>
          </p:nvSpPr>
          <p:spPr>
            <a:xfrm>
              <a:off x="863" y="300"/>
              <a:ext cx="980" cy="472"/>
            </a:xfrm>
            <a:prstGeom prst="diamond">
              <a:avLst/>
            </a:prstGeom>
            <a:noFill/>
            <a:ln w="19050" cap="flat" cmpd="sng">
              <a:solidFill>
                <a:schemeClr val="tx1"/>
              </a:solidFill>
              <a:prstDash val="solid"/>
              <a:miter/>
              <a:headEnd type="none" w="med" len="med"/>
              <a:tailEnd type="none" w="med" len="med"/>
            </a:ln>
          </p:spPr>
          <p:txBody>
            <a:bodyPr wrap="square"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发表</a:t>
              </a:r>
            </a:p>
          </p:txBody>
        </p:sp>
        <p:sp>
          <p:nvSpPr>
            <p:cNvPr id="13336" name="直接连接符 13336"/>
            <p:cNvSpPr/>
            <p:nvPr/>
          </p:nvSpPr>
          <p:spPr>
            <a:xfrm>
              <a:off x="409" y="545"/>
              <a:ext cx="454" cy="0"/>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3337" name="直接连接符 13337"/>
            <p:cNvSpPr/>
            <p:nvPr/>
          </p:nvSpPr>
          <p:spPr>
            <a:xfrm>
              <a:off x="1860" y="545"/>
              <a:ext cx="590" cy="0"/>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3338" name="菱形 13338"/>
            <p:cNvSpPr/>
            <p:nvPr/>
          </p:nvSpPr>
          <p:spPr>
            <a:xfrm>
              <a:off x="3493" y="273"/>
              <a:ext cx="980" cy="472"/>
            </a:xfrm>
            <a:prstGeom prst="diamond">
              <a:avLst/>
            </a:prstGeom>
            <a:noFill/>
            <a:ln w="19050" cap="flat" cmpd="sng">
              <a:solidFill>
                <a:schemeClr val="tx1"/>
              </a:solidFill>
              <a:prstDash val="solid"/>
              <a:miter/>
              <a:headEnd type="none" w="med" len="med"/>
              <a:tailEnd type="none" w="med" len="med"/>
            </a:ln>
          </p:spPr>
          <p:txBody>
            <a:bodyPr wrap="square"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回复</a:t>
              </a:r>
            </a:p>
          </p:txBody>
        </p:sp>
        <p:sp>
          <p:nvSpPr>
            <p:cNvPr id="13339" name="直接连接符 13339"/>
            <p:cNvSpPr/>
            <p:nvPr/>
          </p:nvSpPr>
          <p:spPr>
            <a:xfrm>
              <a:off x="2858" y="272"/>
              <a:ext cx="1134" cy="0"/>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3340" name="直接连接符 13340"/>
            <p:cNvSpPr/>
            <p:nvPr/>
          </p:nvSpPr>
          <p:spPr>
            <a:xfrm>
              <a:off x="2858" y="772"/>
              <a:ext cx="1134" cy="0"/>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3341" name="矩形 13341"/>
            <p:cNvSpPr/>
            <p:nvPr/>
          </p:nvSpPr>
          <p:spPr>
            <a:xfrm>
              <a:off x="2994" y="0"/>
              <a:ext cx="952" cy="226"/>
            </a:xfrm>
            <a:prstGeom prst="rect">
              <a:avLst/>
            </a:prstGeom>
            <a:noFill/>
            <a:ln w="9525">
              <a:noFill/>
            </a:ln>
          </p:spPr>
          <p:txBody>
            <a:bodyPr wrap="none" lIns="90170" tIns="46990" rIns="0" bIns="46990" anchor="ctr"/>
            <a:lstStyle/>
            <a:p>
              <a:pPr algn="r"/>
              <a:r>
                <a:rPr lang="zh-CN" altLang="en-US" b="1" dirty="0">
                  <a:latin typeface="Arial" panose="020B0604020202020204" pitchFamily="34" charset="0"/>
                  <a:ea typeface="宋体" panose="02010600030101010101" pitchFamily="2" charset="-122"/>
                </a:rPr>
                <a:t>原帖</a:t>
              </a:r>
            </a:p>
          </p:txBody>
        </p:sp>
        <p:sp>
          <p:nvSpPr>
            <p:cNvPr id="13342" name="矩形 13342"/>
            <p:cNvSpPr/>
            <p:nvPr/>
          </p:nvSpPr>
          <p:spPr>
            <a:xfrm>
              <a:off x="2994" y="772"/>
              <a:ext cx="952" cy="226"/>
            </a:xfrm>
            <a:prstGeom prst="rect">
              <a:avLst/>
            </a:prstGeom>
            <a:noFill/>
            <a:ln w="9525">
              <a:noFill/>
            </a:ln>
          </p:spPr>
          <p:txBody>
            <a:bodyPr wrap="none" lIns="90170" tIns="46990" rIns="0" bIns="46990" anchor="ctr"/>
            <a:lstStyle/>
            <a:p>
              <a:pPr algn="r"/>
              <a:r>
                <a:rPr lang="zh-CN" altLang="en-US" b="1" dirty="0">
                  <a:latin typeface="Arial" panose="020B0604020202020204" pitchFamily="34" charset="0"/>
                  <a:ea typeface="宋体" panose="02010600030101010101" pitchFamily="2" charset="-122"/>
                </a:rPr>
                <a:t>回帖</a:t>
              </a:r>
              <a:endParaRPr lang="en-US" altLang="x-none" b="1" dirty="0">
                <a:latin typeface="Arial" panose="020B0604020202020204" pitchFamily="34" charset="0"/>
                <a:ea typeface="宋体" panose="02010600030101010101" pitchFamily="2" charset="-122"/>
              </a:endParaRPr>
            </a:p>
          </p:txBody>
        </p:sp>
      </p:grpSp>
      <p:grpSp>
        <p:nvGrpSpPr>
          <p:cNvPr id="13344" name="组合 13343"/>
          <p:cNvGrpSpPr/>
          <p:nvPr/>
        </p:nvGrpSpPr>
        <p:grpSpPr>
          <a:xfrm>
            <a:off x="1963738" y="3848100"/>
            <a:ext cx="2735262" cy="287338"/>
            <a:chOff x="0" y="0"/>
            <a:chExt cx="1723" cy="181"/>
          </a:xfrm>
        </p:grpSpPr>
        <p:sp>
          <p:nvSpPr>
            <p:cNvPr id="3" name="矩形 13344"/>
            <p:cNvSpPr/>
            <p:nvPr/>
          </p:nvSpPr>
          <p:spPr>
            <a:xfrm>
              <a:off x="0" y="0"/>
              <a:ext cx="317" cy="181"/>
            </a:xfrm>
            <a:prstGeom prst="rect">
              <a:avLst/>
            </a:prstGeom>
            <a:solidFill>
              <a:schemeClr val="bg1"/>
            </a:solidFill>
            <a:ln w="9525">
              <a:noFill/>
            </a:ln>
          </p:spPr>
          <p:txBody>
            <a:bodyPr wrap="none" anchor="ctr"/>
            <a:lstStyle/>
            <a:p>
              <a:pPr algn="ctr"/>
              <a:r>
                <a:rPr lang="zh-CN" altLang="en-US" b="1" dirty="0">
                  <a:solidFill>
                    <a:srgbClr val="0000FF"/>
                  </a:solidFill>
                  <a:latin typeface="Arial" panose="020B0604020202020204" pitchFamily="34" charset="0"/>
                  <a:ea typeface="宋体" panose="02010600030101010101" pitchFamily="2" charset="-122"/>
                </a:rPr>
                <a:t>1</a:t>
              </a:r>
            </a:p>
          </p:txBody>
        </p:sp>
        <p:sp>
          <p:nvSpPr>
            <p:cNvPr id="13345" name="矩形 13345"/>
            <p:cNvSpPr/>
            <p:nvPr/>
          </p:nvSpPr>
          <p:spPr>
            <a:xfrm>
              <a:off x="1406" y="0"/>
              <a:ext cx="317" cy="181"/>
            </a:xfrm>
            <a:prstGeom prst="rect">
              <a:avLst/>
            </a:prstGeom>
            <a:solidFill>
              <a:schemeClr val="bg1"/>
            </a:solidFill>
            <a:ln w="9525">
              <a:noFill/>
            </a:ln>
          </p:spPr>
          <p:txBody>
            <a:bodyPr wrap="none" anchor="ctr"/>
            <a:lstStyle/>
            <a:p>
              <a:pPr algn="ctr"/>
              <a:r>
                <a:rPr lang="zh-CN" altLang="en-US" b="1" dirty="0">
                  <a:solidFill>
                    <a:srgbClr val="0000FF"/>
                  </a:solidFill>
                  <a:latin typeface="Arial" panose="020B0604020202020204" pitchFamily="34" charset="0"/>
                  <a:ea typeface="宋体" panose="02010600030101010101" pitchFamily="2" charset="-122"/>
                </a:rPr>
                <a:t>N</a:t>
              </a:r>
            </a:p>
          </p:txBody>
        </p:sp>
      </p:grpSp>
      <p:grpSp>
        <p:nvGrpSpPr>
          <p:cNvPr id="13347" name="组合 13346"/>
          <p:cNvGrpSpPr/>
          <p:nvPr/>
        </p:nvGrpSpPr>
        <p:grpSpPr>
          <a:xfrm>
            <a:off x="5819775" y="3340100"/>
            <a:ext cx="719138" cy="1654175"/>
            <a:chOff x="0" y="0"/>
            <a:chExt cx="1132" cy="2603"/>
          </a:xfrm>
        </p:grpSpPr>
        <p:sp>
          <p:nvSpPr>
            <p:cNvPr id="4" name="矩形 13347"/>
            <p:cNvSpPr/>
            <p:nvPr/>
          </p:nvSpPr>
          <p:spPr>
            <a:xfrm>
              <a:off x="0" y="0"/>
              <a:ext cx="1133" cy="566"/>
            </a:xfrm>
            <a:prstGeom prst="rect">
              <a:avLst/>
            </a:prstGeom>
            <a:noFill/>
            <a:ln w="9525">
              <a:noFill/>
            </a:ln>
          </p:spPr>
          <p:txBody>
            <a:bodyPr wrap="none" lIns="90170" tIns="46990" rIns="90170" bIns="46990" anchor="ctr"/>
            <a:lstStyle/>
            <a:p>
              <a:pPr algn="ctr"/>
              <a:r>
                <a:rPr lang="zh-CN" altLang="en-US" b="1" dirty="0">
                  <a:solidFill>
                    <a:srgbClr val="FF0000"/>
                  </a:solidFill>
                  <a:latin typeface="Arial" panose="020B0604020202020204" pitchFamily="34" charset="0"/>
                  <a:ea typeface="宋体" panose="02010600030101010101" pitchFamily="2" charset="-122"/>
                </a:rPr>
                <a:t>？</a:t>
              </a:r>
            </a:p>
          </p:txBody>
        </p:sp>
        <p:sp>
          <p:nvSpPr>
            <p:cNvPr id="13348" name="矩形 13348"/>
            <p:cNvSpPr/>
            <p:nvPr/>
          </p:nvSpPr>
          <p:spPr>
            <a:xfrm>
              <a:off x="0" y="2037"/>
              <a:ext cx="1133" cy="566"/>
            </a:xfrm>
            <a:prstGeom prst="rect">
              <a:avLst/>
            </a:prstGeom>
            <a:noFill/>
            <a:ln w="9525">
              <a:noFill/>
            </a:ln>
          </p:spPr>
          <p:txBody>
            <a:bodyPr wrap="none" lIns="90170" tIns="46990" rIns="90170" bIns="46990" anchor="ctr"/>
            <a:lstStyle/>
            <a:p>
              <a:pPr algn="ctr"/>
              <a:r>
                <a:rPr lang="zh-CN" altLang="en-US" b="1" dirty="0">
                  <a:solidFill>
                    <a:srgbClr val="FF0000"/>
                  </a:solidFill>
                  <a:latin typeface="Arial" panose="020B0604020202020204" pitchFamily="34" charset="0"/>
                  <a:ea typeface="宋体" panose="02010600030101010101" pitchFamily="2" charset="-122"/>
                </a:rPr>
                <a:t>？</a:t>
              </a:r>
            </a:p>
          </p:txBody>
        </p:sp>
      </p:grpSp>
      <p:sp>
        <p:nvSpPr>
          <p:cNvPr id="13350" name="文本框 13349"/>
          <p:cNvSpPr txBox="1"/>
          <p:nvPr/>
        </p:nvSpPr>
        <p:spPr>
          <a:xfrm>
            <a:off x="1819275" y="5703888"/>
            <a:ext cx="5543550" cy="519112"/>
          </a:xfrm>
          <a:prstGeom prst="rect">
            <a:avLst/>
          </a:prstGeom>
          <a:noFill/>
          <a:ln w="9525">
            <a:noFill/>
          </a:ln>
        </p:spPr>
        <p:txBody>
          <a:bodyPr wrap="square" anchor="t">
            <a:spAutoFit/>
          </a:bodyPr>
          <a:lstStyle/>
          <a:p>
            <a:pPr algn="ctr">
              <a:spcBef>
                <a:spcPct val="50000"/>
              </a:spcBef>
            </a:pPr>
            <a:r>
              <a:rPr lang="en-US" altLang="x-none" sz="2800" dirty="0">
                <a:latin typeface="Arial" panose="020B0604020202020204" pitchFamily="34" charset="0"/>
                <a:ea typeface="宋体" panose="02010600030101010101" pitchFamily="2" charset="-122"/>
              </a:rPr>
              <a:t>ER</a:t>
            </a:r>
            <a:r>
              <a:rPr lang="zh-CN" altLang="en-US" sz="2800" dirty="0">
                <a:latin typeface="Arial" panose="020B0604020202020204" pitchFamily="34" charset="0"/>
                <a:ea typeface="宋体" panose="02010600030101010101" pitchFamily="2" charset="-122"/>
              </a:rPr>
              <a:t>模型图</a:t>
            </a:r>
            <a:r>
              <a:rPr lang="en-US" altLang="x-none"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2（函数对应关系）</a:t>
            </a:r>
          </a:p>
        </p:txBody>
      </p:sp>
      <p:grpSp>
        <p:nvGrpSpPr>
          <p:cNvPr id="13354" name="组合 13353"/>
          <p:cNvGrpSpPr/>
          <p:nvPr/>
        </p:nvGrpSpPr>
        <p:grpSpPr>
          <a:xfrm>
            <a:off x="5875338" y="3324225"/>
            <a:ext cx="719137" cy="1652588"/>
            <a:chOff x="0" y="0"/>
            <a:chExt cx="1132" cy="2603"/>
          </a:xfrm>
        </p:grpSpPr>
        <p:sp>
          <p:nvSpPr>
            <p:cNvPr id="6" name="矩形 13354"/>
            <p:cNvSpPr/>
            <p:nvPr/>
          </p:nvSpPr>
          <p:spPr>
            <a:xfrm>
              <a:off x="0" y="0"/>
              <a:ext cx="1133" cy="566"/>
            </a:xfrm>
            <a:prstGeom prst="rect">
              <a:avLst/>
            </a:prstGeom>
            <a:solidFill>
              <a:schemeClr val="bg1"/>
            </a:solidFill>
            <a:ln w="9525">
              <a:noFill/>
            </a:ln>
          </p:spPr>
          <p:txBody>
            <a:bodyPr wrap="none" lIns="90170" tIns="46990" rIns="90170" bIns="46990" anchor="ctr"/>
            <a:lstStyle/>
            <a:p>
              <a:pPr algn="ctr"/>
              <a:r>
                <a:rPr lang="zh-CN" altLang="en-US" b="1" dirty="0">
                  <a:solidFill>
                    <a:srgbClr val="0000FF"/>
                  </a:solidFill>
                  <a:latin typeface="Arial" panose="020B0604020202020204" pitchFamily="34" charset="0"/>
                  <a:ea typeface="宋体" panose="02010600030101010101" pitchFamily="2" charset="-122"/>
                </a:rPr>
                <a:t>1</a:t>
              </a:r>
            </a:p>
          </p:txBody>
        </p:sp>
        <p:sp>
          <p:nvSpPr>
            <p:cNvPr id="13355" name="矩形 13355"/>
            <p:cNvSpPr/>
            <p:nvPr/>
          </p:nvSpPr>
          <p:spPr>
            <a:xfrm>
              <a:off x="0" y="2037"/>
              <a:ext cx="1133" cy="566"/>
            </a:xfrm>
            <a:prstGeom prst="rect">
              <a:avLst/>
            </a:prstGeom>
            <a:solidFill>
              <a:schemeClr val="bg1"/>
            </a:solidFill>
            <a:ln w="9525">
              <a:noFill/>
            </a:ln>
          </p:spPr>
          <p:txBody>
            <a:bodyPr wrap="none" lIns="90170" tIns="46990" rIns="90170" bIns="46990" anchor="ctr"/>
            <a:lstStyle/>
            <a:p>
              <a:pPr algn="ctr"/>
              <a:r>
                <a:rPr lang="zh-CN" altLang="en-US" b="1" dirty="0">
                  <a:solidFill>
                    <a:srgbClr val="0000FF"/>
                  </a:solidFill>
                  <a:latin typeface="Arial" panose="020B0604020202020204" pitchFamily="34" charset="0"/>
                  <a:ea typeface="宋体" panose="02010600030101010101" pitchFamily="2" charset="-122"/>
                </a:rPr>
                <a:t>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33"/>
                                        </p:tgtEl>
                                        <p:attrNameLst>
                                          <p:attrName>style.visibility</p:attrName>
                                        </p:attrNameLst>
                                      </p:cBhvr>
                                      <p:to>
                                        <p:strVal val="visible"/>
                                      </p:to>
                                    </p:set>
                                    <p:animEffect transition="in" filter="blinds(horizontal)">
                                      <p:cBhvr>
                                        <p:cTn id="7" dur="500"/>
                                        <p:tgtEl>
                                          <p:spTgt spid="1333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3350"/>
                                        </p:tgtEl>
                                        <p:attrNameLst>
                                          <p:attrName>style.visibility</p:attrName>
                                        </p:attrNameLst>
                                      </p:cBhvr>
                                      <p:to>
                                        <p:strVal val="visible"/>
                                      </p:to>
                                    </p:set>
                                    <p:animEffect transition="in" filter="blinds(horizontal)">
                                      <p:cBhvr>
                                        <p:cTn id="11" dur="500"/>
                                        <p:tgtEl>
                                          <p:spTgt spid="1335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3351"/>
                                        </p:tgtEl>
                                        <p:attrNameLst>
                                          <p:attrName>style.visibility</p:attrName>
                                        </p:attrNameLst>
                                      </p:cBhvr>
                                      <p:to>
                                        <p:strVal val="visible"/>
                                      </p:to>
                                    </p:set>
                                    <p:animEffect transition="in" filter="blinds(horizontal)">
                                      <p:cBhvr>
                                        <p:cTn id="16" dur="500"/>
                                        <p:tgtEl>
                                          <p:spTgt spid="13351"/>
                                        </p:tgtEl>
                                      </p:cBhvr>
                                    </p:animEffect>
                                  </p:childTnLst>
                                  <p:subTnLst>
                                    <p:set>
                                      <p:cBhvr override="childStyle">
                                        <p:cTn dur="indefinite" fill="hold" display="0" masterRel="nextClick" afterEffect="1"/>
                                        <p:tgtEl>
                                          <p:spTgt spid="13351"/>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3344"/>
                                        </p:tgtEl>
                                        <p:attrNameLst>
                                          <p:attrName>style.visibility</p:attrName>
                                        </p:attrNameLst>
                                      </p:cBhvr>
                                      <p:to>
                                        <p:strVal val="visible"/>
                                      </p:to>
                                    </p:set>
                                    <p:animEffect transition="in" filter="blinds(horizontal)">
                                      <p:cBhvr>
                                        <p:cTn id="21" dur="500"/>
                                        <p:tgtEl>
                                          <p:spTgt spid="1334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3347"/>
                                        </p:tgtEl>
                                        <p:attrNameLst>
                                          <p:attrName>style.visibility</p:attrName>
                                        </p:attrNameLst>
                                      </p:cBhvr>
                                      <p:to>
                                        <p:strVal val="visible"/>
                                      </p:to>
                                    </p:set>
                                    <p:animEffect transition="in" filter="blinds(horizontal)">
                                      <p:cBhvr>
                                        <p:cTn id="26" dur="500"/>
                                        <p:tgtEl>
                                          <p:spTgt spid="13347"/>
                                        </p:tgtEl>
                                      </p:cBhvr>
                                    </p:animEffect>
                                  </p:childTnLst>
                                  <p:subTnLst>
                                    <p:set>
                                      <p:cBhvr override="childStyle">
                                        <p:cTn dur="indefinite" fill="hold" display="0" masterRel="nextClick" afterEffect="1"/>
                                        <p:tgtEl>
                                          <p:spTgt spid="1334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3354"/>
                                        </p:tgtEl>
                                        <p:attrNameLst>
                                          <p:attrName>style.visibility</p:attrName>
                                        </p:attrNameLst>
                                      </p:cBhvr>
                                      <p:to>
                                        <p:strVal val="visible"/>
                                      </p:to>
                                    </p:set>
                                    <p:animEffect transition="in" filter="blinds(horizontal)">
                                      <p:cBhvr>
                                        <p:cTn id="31" dur="500"/>
                                        <p:tgtEl>
                                          <p:spTgt spid="13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0" grpId="0" bldLvl="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15361"/>
          <p:cNvSpPr txBox="1"/>
          <p:nvPr/>
        </p:nvSpPr>
        <p:spPr>
          <a:xfrm>
            <a:off x="1835150" y="5734050"/>
            <a:ext cx="5545138" cy="517525"/>
          </a:xfrm>
          <a:prstGeom prst="rect">
            <a:avLst/>
          </a:prstGeom>
          <a:noFill/>
          <a:ln w="9525">
            <a:noFill/>
          </a:ln>
        </p:spPr>
        <p:txBody>
          <a:bodyPr anchor="t">
            <a:spAutoFit/>
          </a:bodyPr>
          <a:lstStyle/>
          <a:p>
            <a:pPr algn="ctr">
              <a:spcBef>
                <a:spcPct val="50000"/>
              </a:spcBef>
            </a:pPr>
            <a:r>
              <a:rPr lang="en-US" altLang="x-none" sz="2800" dirty="0">
                <a:latin typeface="Arial" panose="020B0604020202020204" pitchFamily="34" charset="0"/>
                <a:ea typeface="宋体" panose="02010600030101010101" pitchFamily="2" charset="-122"/>
              </a:rPr>
              <a:t>ER</a:t>
            </a:r>
            <a:r>
              <a:rPr lang="zh-CN" altLang="en-US" sz="2800" dirty="0">
                <a:latin typeface="Arial" panose="020B0604020202020204" pitchFamily="34" charset="0"/>
                <a:ea typeface="宋体" panose="02010600030101010101" pitchFamily="2" charset="-122"/>
              </a:rPr>
              <a:t>模型图</a:t>
            </a:r>
            <a:r>
              <a:rPr lang="en-US" altLang="x-none"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1（参与方式）</a:t>
            </a:r>
          </a:p>
        </p:txBody>
      </p:sp>
      <p:grpSp>
        <p:nvGrpSpPr>
          <p:cNvPr id="15362" name="组合 15362"/>
          <p:cNvGrpSpPr/>
          <p:nvPr/>
        </p:nvGrpSpPr>
        <p:grpSpPr>
          <a:xfrm>
            <a:off x="250825" y="1557338"/>
            <a:ext cx="2292350" cy="2520950"/>
            <a:chOff x="0" y="0"/>
            <a:chExt cx="1444" cy="1588"/>
          </a:xfrm>
        </p:grpSpPr>
        <p:sp>
          <p:nvSpPr>
            <p:cNvPr id="15363" name="文本框 15363"/>
            <p:cNvSpPr txBox="1"/>
            <p:nvPr/>
          </p:nvSpPr>
          <p:spPr>
            <a:xfrm>
              <a:off x="1043" y="318"/>
              <a:ext cx="401" cy="952"/>
            </a:xfrm>
            <a:prstGeom prst="rect">
              <a:avLst/>
            </a:prstGeom>
            <a:noFill/>
            <a:ln w="25400" cap="flat" cmpd="sng">
              <a:solidFill>
                <a:schemeClr val="tx1"/>
              </a:solidFill>
              <a:prstDash val="solid"/>
              <a:miter/>
              <a:headEnd type="none" w="med" len="med"/>
              <a:tailEnd type="none" w="med" len="med"/>
            </a:ln>
          </p:spPr>
          <p:txBody>
            <a:bodyPr vert="eaVert" wrap="square"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用 户</a:t>
              </a:r>
            </a:p>
          </p:txBody>
        </p:sp>
        <p:sp>
          <p:nvSpPr>
            <p:cNvPr id="15364" name="椭圆 15364"/>
            <p:cNvSpPr/>
            <p:nvPr/>
          </p:nvSpPr>
          <p:spPr>
            <a:xfrm>
              <a:off x="0" y="0"/>
              <a:ext cx="771" cy="318"/>
            </a:xfrm>
            <a:prstGeom prst="ellipse">
              <a:avLst/>
            </a:prstGeom>
            <a:noFill/>
            <a:ln w="19050" cap="flat" cmpd="sng">
              <a:solidFill>
                <a:schemeClr val="tx1"/>
              </a:solidFill>
              <a:prstDash val="solid"/>
              <a:miter/>
              <a:headEnd type="none" w="med" len="med"/>
              <a:tailEnd type="none" w="med" len="med"/>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email</a:t>
              </a:r>
            </a:p>
          </p:txBody>
        </p:sp>
        <p:sp>
          <p:nvSpPr>
            <p:cNvPr id="15365" name="椭圆 15365"/>
            <p:cNvSpPr/>
            <p:nvPr/>
          </p:nvSpPr>
          <p:spPr>
            <a:xfrm>
              <a:off x="0" y="408"/>
              <a:ext cx="771" cy="318"/>
            </a:xfrm>
            <a:prstGeom prst="ellipse">
              <a:avLst/>
            </a:prstGeom>
            <a:noFill/>
            <a:ln w="19050" cap="flat" cmpd="sng">
              <a:solidFill>
                <a:schemeClr val="tx1"/>
              </a:solidFill>
              <a:prstDash val="solid"/>
              <a:miter/>
              <a:headEnd type="none" w="med" len="med"/>
              <a:tailEnd type="none" w="med" len="med"/>
            </a:ln>
          </p:spPr>
          <p:txBody>
            <a:bodyPr wrap="none" anchor="ctr"/>
            <a:lstStyle/>
            <a:p>
              <a:pPr algn="ctr"/>
              <a:r>
                <a:rPr lang="zh-CN" altLang="en-US" b="1" u="sng" dirty="0">
                  <a:solidFill>
                    <a:srgbClr val="0000FF"/>
                  </a:solidFill>
                  <a:latin typeface="宋体" panose="02010600030101010101" pitchFamily="2" charset="-122"/>
                  <a:ea typeface="宋体" panose="02010600030101010101" pitchFamily="2" charset="-122"/>
                </a:rPr>
                <a:t>用户名</a:t>
              </a:r>
            </a:p>
          </p:txBody>
        </p:sp>
        <p:sp>
          <p:nvSpPr>
            <p:cNvPr id="15366" name="椭圆 15366"/>
            <p:cNvSpPr/>
            <p:nvPr/>
          </p:nvSpPr>
          <p:spPr>
            <a:xfrm>
              <a:off x="0" y="861"/>
              <a:ext cx="771" cy="318"/>
            </a:xfrm>
            <a:prstGeom prst="ellipse">
              <a:avLst/>
            </a:prstGeom>
            <a:noFill/>
            <a:ln w="19050" cap="flat" cmpd="sng">
              <a:solidFill>
                <a:schemeClr val="tx1"/>
              </a:solidFill>
              <a:prstDash val="solid"/>
              <a:miter/>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电话</a:t>
              </a:r>
            </a:p>
          </p:txBody>
        </p:sp>
        <p:sp>
          <p:nvSpPr>
            <p:cNvPr id="15367" name="椭圆 15367"/>
            <p:cNvSpPr/>
            <p:nvPr/>
          </p:nvSpPr>
          <p:spPr>
            <a:xfrm>
              <a:off x="0" y="1270"/>
              <a:ext cx="771" cy="318"/>
            </a:xfrm>
            <a:prstGeom prst="ellipse">
              <a:avLst/>
            </a:prstGeom>
            <a:noFill/>
            <a:ln w="19050" cap="flat" cmpd="sng">
              <a:solidFill>
                <a:schemeClr val="tx1"/>
              </a:solidFill>
              <a:prstDash val="solid"/>
              <a:miter/>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地址</a:t>
              </a:r>
            </a:p>
          </p:txBody>
        </p:sp>
        <p:sp>
          <p:nvSpPr>
            <p:cNvPr id="15368" name="直接连接符 15368"/>
            <p:cNvSpPr/>
            <p:nvPr/>
          </p:nvSpPr>
          <p:spPr>
            <a:xfrm>
              <a:off x="771" y="181"/>
              <a:ext cx="272" cy="273"/>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5369" name="直接连接符 15369"/>
            <p:cNvSpPr/>
            <p:nvPr/>
          </p:nvSpPr>
          <p:spPr>
            <a:xfrm>
              <a:off x="771" y="589"/>
              <a:ext cx="272" cy="182"/>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5370" name="直接连接符 15370"/>
            <p:cNvSpPr/>
            <p:nvPr/>
          </p:nvSpPr>
          <p:spPr>
            <a:xfrm flipV="1">
              <a:off x="771" y="816"/>
              <a:ext cx="272" cy="181"/>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5371" name="直接连接符 15371"/>
            <p:cNvSpPr/>
            <p:nvPr/>
          </p:nvSpPr>
          <p:spPr>
            <a:xfrm flipV="1">
              <a:off x="771" y="1134"/>
              <a:ext cx="272" cy="272"/>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grpSp>
      <p:grpSp>
        <p:nvGrpSpPr>
          <p:cNvPr id="15372" name="组合 15372"/>
          <p:cNvGrpSpPr/>
          <p:nvPr/>
        </p:nvGrpSpPr>
        <p:grpSpPr>
          <a:xfrm>
            <a:off x="4643438" y="549275"/>
            <a:ext cx="3024187" cy="4537075"/>
            <a:chOff x="0" y="0"/>
            <a:chExt cx="1905" cy="2858"/>
          </a:xfrm>
        </p:grpSpPr>
        <p:sp>
          <p:nvSpPr>
            <p:cNvPr id="15373" name="文本框 15373"/>
            <p:cNvSpPr txBox="1"/>
            <p:nvPr/>
          </p:nvSpPr>
          <p:spPr>
            <a:xfrm>
              <a:off x="733" y="953"/>
              <a:ext cx="401" cy="952"/>
            </a:xfrm>
            <a:prstGeom prst="rect">
              <a:avLst/>
            </a:prstGeom>
            <a:noFill/>
            <a:ln w="25400" cap="flat" cmpd="sng">
              <a:solidFill>
                <a:schemeClr val="tx1"/>
              </a:solidFill>
              <a:prstDash val="solid"/>
              <a:miter/>
              <a:headEnd type="none" w="med" len="med"/>
              <a:tailEnd type="none" w="med" len="med"/>
            </a:ln>
          </p:spPr>
          <p:txBody>
            <a:bodyPr vert="eaVert" wrap="square"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帖 子</a:t>
              </a:r>
            </a:p>
          </p:txBody>
        </p:sp>
        <p:sp>
          <p:nvSpPr>
            <p:cNvPr id="15374" name="椭圆 15374"/>
            <p:cNvSpPr/>
            <p:nvPr/>
          </p:nvSpPr>
          <p:spPr>
            <a:xfrm>
              <a:off x="499" y="0"/>
              <a:ext cx="817" cy="318"/>
            </a:xfrm>
            <a:prstGeom prst="ellipse">
              <a:avLst/>
            </a:prstGeom>
            <a:noFill/>
            <a:ln w="19050" cap="flat" cmpd="sng">
              <a:solidFill>
                <a:schemeClr val="tx1"/>
              </a:solidFill>
              <a:prstDash val="solid"/>
              <a:miter/>
              <a:headEnd type="none" w="med" len="med"/>
              <a:tailEnd type="none" w="med" len="med"/>
            </a:ln>
          </p:spPr>
          <p:txBody>
            <a:bodyPr wrap="none" anchor="ctr"/>
            <a:lstStyle/>
            <a:p>
              <a:pPr algn="ctr"/>
              <a:r>
                <a:rPr lang="zh-CN" altLang="en-US" b="1" u="sng" dirty="0">
                  <a:solidFill>
                    <a:srgbClr val="0000FF"/>
                  </a:solidFill>
                  <a:latin typeface="Arial" panose="020B0604020202020204" pitchFamily="34" charset="0"/>
                  <a:ea typeface="宋体" panose="02010600030101010101" pitchFamily="2" charset="-122"/>
                </a:rPr>
                <a:t>帖子</a:t>
              </a:r>
              <a:r>
                <a:rPr lang="en-US" altLang="x-none" b="1" u="sng" dirty="0">
                  <a:solidFill>
                    <a:srgbClr val="0000FF"/>
                  </a:solidFill>
                  <a:latin typeface="Arial" panose="020B0604020202020204" pitchFamily="34" charset="0"/>
                  <a:ea typeface="宋体" panose="02010600030101010101" pitchFamily="2" charset="-122"/>
                </a:rPr>
                <a:t>ID</a:t>
              </a:r>
            </a:p>
          </p:txBody>
        </p:sp>
        <p:sp>
          <p:nvSpPr>
            <p:cNvPr id="15375" name="椭圆 15375"/>
            <p:cNvSpPr/>
            <p:nvPr/>
          </p:nvSpPr>
          <p:spPr>
            <a:xfrm>
              <a:off x="0" y="2539"/>
              <a:ext cx="907" cy="318"/>
            </a:xfrm>
            <a:prstGeom prst="ellipse">
              <a:avLst/>
            </a:prstGeom>
            <a:noFill/>
            <a:ln w="19050" cap="flat" cmpd="sng">
              <a:solidFill>
                <a:schemeClr val="tx1"/>
              </a:solidFill>
              <a:prstDash val="solid"/>
              <a:miter/>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标题</a:t>
              </a:r>
            </a:p>
          </p:txBody>
        </p:sp>
        <p:sp>
          <p:nvSpPr>
            <p:cNvPr id="15376" name="椭圆 15376"/>
            <p:cNvSpPr/>
            <p:nvPr/>
          </p:nvSpPr>
          <p:spPr>
            <a:xfrm>
              <a:off x="998" y="2540"/>
              <a:ext cx="907" cy="318"/>
            </a:xfrm>
            <a:prstGeom prst="ellipse">
              <a:avLst/>
            </a:prstGeom>
            <a:noFill/>
            <a:ln w="19050" cap="flat" cmpd="sng">
              <a:solidFill>
                <a:schemeClr val="tx1"/>
              </a:solidFill>
              <a:prstDash val="solid"/>
              <a:miter/>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内容</a:t>
              </a:r>
            </a:p>
          </p:txBody>
        </p:sp>
        <p:sp>
          <p:nvSpPr>
            <p:cNvPr id="15377" name="直接连接符 15377"/>
            <p:cNvSpPr/>
            <p:nvPr/>
          </p:nvSpPr>
          <p:spPr>
            <a:xfrm>
              <a:off x="908" y="318"/>
              <a:ext cx="0" cy="635"/>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5378" name="直接连接符 15378"/>
            <p:cNvSpPr/>
            <p:nvPr/>
          </p:nvSpPr>
          <p:spPr>
            <a:xfrm>
              <a:off x="998" y="1905"/>
              <a:ext cx="182" cy="635"/>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5379" name="直接连接符 15379"/>
            <p:cNvSpPr/>
            <p:nvPr/>
          </p:nvSpPr>
          <p:spPr>
            <a:xfrm flipV="1">
              <a:off x="635" y="1905"/>
              <a:ext cx="272" cy="635"/>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grpSp>
      <p:grpSp>
        <p:nvGrpSpPr>
          <p:cNvPr id="15380" name="组合 15380"/>
          <p:cNvGrpSpPr/>
          <p:nvPr/>
        </p:nvGrpSpPr>
        <p:grpSpPr>
          <a:xfrm>
            <a:off x="2555875" y="2463800"/>
            <a:ext cx="3240088" cy="749300"/>
            <a:chOff x="0" y="0"/>
            <a:chExt cx="2041" cy="472"/>
          </a:xfrm>
        </p:grpSpPr>
        <p:sp>
          <p:nvSpPr>
            <p:cNvPr id="15381" name="菱形 15381"/>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wrap="square"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发表</a:t>
              </a:r>
            </a:p>
          </p:txBody>
        </p:sp>
        <p:sp>
          <p:nvSpPr>
            <p:cNvPr id="15382" name="直接连接符 15382"/>
            <p:cNvSpPr/>
            <p:nvPr/>
          </p:nvSpPr>
          <p:spPr>
            <a:xfrm>
              <a:off x="0" y="245"/>
              <a:ext cx="454" cy="0"/>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5383" name="直接连接符 15383"/>
            <p:cNvSpPr/>
            <p:nvPr/>
          </p:nvSpPr>
          <p:spPr>
            <a:xfrm>
              <a:off x="1451" y="245"/>
              <a:ext cx="590" cy="0"/>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grpSp>
      <p:grpSp>
        <p:nvGrpSpPr>
          <p:cNvPr id="15384" name="组合 15384"/>
          <p:cNvGrpSpPr/>
          <p:nvPr/>
        </p:nvGrpSpPr>
        <p:grpSpPr>
          <a:xfrm>
            <a:off x="2700338" y="2493963"/>
            <a:ext cx="2735262" cy="287337"/>
            <a:chOff x="0" y="0"/>
            <a:chExt cx="1723" cy="181"/>
          </a:xfrm>
        </p:grpSpPr>
        <p:sp>
          <p:nvSpPr>
            <p:cNvPr id="15385" name="矩形 15385"/>
            <p:cNvSpPr/>
            <p:nvPr/>
          </p:nvSpPr>
          <p:spPr>
            <a:xfrm>
              <a:off x="0" y="0"/>
              <a:ext cx="317" cy="181"/>
            </a:xfrm>
            <a:prstGeom prst="rect">
              <a:avLst/>
            </a:prstGeom>
            <a:noFill/>
            <a:ln w="9525">
              <a:noFill/>
            </a:ln>
          </p:spPr>
          <p:txBody>
            <a:bodyPr wrap="none" anchor="ctr"/>
            <a:lstStyle/>
            <a:p>
              <a:pPr algn="ctr"/>
              <a:r>
                <a:rPr lang="zh-CN" altLang="en-US" b="1" dirty="0">
                  <a:solidFill>
                    <a:srgbClr val="0000FF"/>
                  </a:solidFill>
                  <a:latin typeface="Arial" panose="020B0604020202020204" pitchFamily="34" charset="0"/>
                  <a:ea typeface="宋体" panose="02010600030101010101" pitchFamily="2" charset="-122"/>
                </a:rPr>
                <a:t>(0,N)</a:t>
              </a:r>
              <a:endParaRPr lang="en-US" altLang="x-none" b="1" dirty="0">
                <a:solidFill>
                  <a:srgbClr val="0000FF"/>
                </a:solidFill>
                <a:latin typeface="Arial" panose="020B0604020202020204" pitchFamily="34" charset="0"/>
                <a:ea typeface="宋体" panose="02010600030101010101" pitchFamily="2" charset="-122"/>
              </a:endParaRPr>
            </a:p>
          </p:txBody>
        </p:sp>
        <p:sp>
          <p:nvSpPr>
            <p:cNvPr id="15386" name="矩形 15386"/>
            <p:cNvSpPr/>
            <p:nvPr/>
          </p:nvSpPr>
          <p:spPr>
            <a:xfrm>
              <a:off x="1406" y="0"/>
              <a:ext cx="317" cy="181"/>
            </a:xfrm>
            <a:prstGeom prst="rect">
              <a:avLst/>
            </a:prstGeom>
            <a:noFill/>
            <a:ln w="9525">
              <a:noFill/>
            </a:ln>
          </p:spPr>
          <p:txBody>
            <a:bodyPr wrap="none" anchor="ctr"/>
            <a:lstStyle/>
            <a:p>
              <a:pPr algn="ctr"/>
              <a:r>
                <a:rPr lang="zh-CN" altLang="en-US" b="1" dirty="0">
                  <a:solidFill>
                    <a:srgbClr val="0000FF"/>
                  </a:solidFill>
                  <a:latin typeface="Arial" panose="020B0604020202020204" pitchFamily="34" charset="0"/>
                  <a:ea typeface="宋体" panose="02010600030101010101" pitchFamily="2" charset="-122"/>
                </a:rPr>
                <a:t>(1,1)</a:t>
              </a:r>
              <a:endParaRPr lang="zh-CN" altLang="en-US" dirty="0">
                <a:latin typeface="Times New Roman" panose="02020603050405020304" pitchFamily="2" charset="0"/>
                <a:ea typeface="Times New Roman" panose="02020603050405020304" pitchFamily="2" charset="0"/>
              </a:endParaRPr>
            </a:p>
          </p:txBody>
        </p:sp>
      </p:grpSp>
      <p:grpSp>
        <p:nvGrpSpPr>
          <p:cNvPr id="15387" name="组合 15387"/>
          <p:cNvGrpSpPr/>
          <p:nvPr/>
        </p:nvGrpSpPr>
        <p:grpSpPr>
          <a:xfrm>
            <a:off x="6443663" y="1916113"/>
            <a:ext cx="2563812" cy="1584325"/>
            <a:chOff x="0" y="0"/>
            <a:chExt cx="1615" cy="998"/>
          </a:xfrm>
        </p:grpSpPr>
        <p:sp>
          <p:nvSpPr>
            <p:cNvPr id="15388" name="菱形 15388"/>
            <p:cNvSpPr/>
            <p:nvPr/>
          </p:nvSpPr>
          <p:spPr>
            <a:xfrm>
              <a:off x="635" y="273"/>
              <a:ext cx="980" cy="472"/>
            </a:xfrm>
            <a:prstGeom prst="diamond">
              <a:avLst/>
            </a:prstGeom>
            <a:noFill/>
            <a:ln w="19050" cap="flat" cmpd="sng">
              <a:solidFill>
                <a:schemeClr val="tx1"/>
              </a:solidFill>
              <a:prstDash val="solid"/>
              <a:miter/>
              <a:headEnd type="none" w="med" len="med"/>
              <a:tailEnd type="none" w="med" len="med"/>
            </a:ln>
          </p:spPr>
          <p:txBody>
            <a:bodyPr wrap="square"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回复</a:t>
              </a:r>
            </a:p>
          </p:txBody>
        </p:sp>
        <p:sp>
          <p:nvSpPr>
            <p:cNvPr id="15389" name="直接连接符 15389"/>
            <p:cNvSpPr/>
            <p:nvPr/>
          </p:nvSpPr>
          <p:spPr>
            <a:xfrm>
              <a:off x="0" y="272"/>
              <a:ext cx="1134" cy="0"/>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5390" name="直接连接符 15390"/>
            <p:cNvSpPr/>
            <p:nvPr/>
          </p:nvSpPr>
          <p:spPr>
            <a:xfrm>
              <a:off x="0" y="772"/>
              <a:ext cx="1134" cy="0"/>
            </a:xfrm>
            <a:prstGeom prst="line">
              <a:avLst/>
            </a:prstGeom>
            <a:ln w="19050"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5391" name="矩形 15391"/>
            <p:cNvSpPr/>
            <p:nvPr/>
          </p:nvSpPr>
          <p:spPr>
            <a:xfrm>
              <a:off x="136" y="0"/>
              <a:ext cx="952" cy="226"/>
            </a:xfrm>
            <a:prstGeom prst="rect">
              <a:avLst/>
            </a:prstGeom>
            <a:noFill/>
            <a:ln w="9525">
              <a:noFill/>
            </a:ln>
          </p:spPr>
          <p:txBody>
            <a:bodyPr wrap="none" lIns="90170" tIns="46990" rIns="0" bIns="46990" anchor="ctr"/>
            <a:lstStyle/>
            <a:p>
              <a:pPr algn="r"/>
              <a:r>
                <a:rPr lang="zh-CN" altLang="en-US" b="1" dirty="0">
                  <a:latin typeface="Arial" panose="020B0604020202020204" pitchFamily="34" charset="0"/>
                  <a:ea typeface="宋体" panose="02010600030101010101" pitchFamily="2" charset="-122"/>
                </a:rPr>
                <a:t>原帖</a:t>
              </a:r>
            </a:p>
          </p:txBody>
        </p:sp>
        <p:sp>
          <p:nvSpPr>
            <p:cNvPr id="15392" name="矩形 15392"/>
            <p:cNvSpPr/>
            <p:nvPr/>
          </p:nvSpPr>
          <p:spPr>
            <a:xfrm>
              <a:off x="136" y="772"/>
              <a:ext cx="952" cy="226"/>
            </a:xfrm>
            <a:prstGeom prst="rect">
              <a:avLst/>
            </a:prstGeom>
            <a:noFill/>
            <a:ln w="9525">
              <a:noFill/>
            </a:ln>
          </p:spPr>
          <p:txBody>
            <a:bodyPr wrap="none" lIns="90170" tIns="46990" rIns="0" bIns="46990" anchor="ctr"/>
            <a:lstStyle/>
            <a:p>
              <a:pPr marL="1905" lvl="1" indent="455295" algn="r" eaLnBrk="1" hangingPunct="1"/>
              <a:r>
                <a:rPr lang="zh-CN" altLang="en-US" b="1" dirty="0">
                  <a:latin typeface="Arial" panose="020B0604020202020204" pitchFamily="34" charset="0"/>
                  <a:ea typeface="宋体" panose="02010600030101010101" pitchFamily="2" charset="-122"/>
                </a:rPr>
                <a:t>回帖</a:t>
              </a:r>
              <a:endParaRPr lang="en-US" altLang="x-none" b="1" dirty="0">
                <a:latin typeface="Arial" panose="020B0604020202020204" pitchFamily="34" charset="0"/>
                <a:ea typeface="宋体" panose="02010600030101010101" pitchFamily="2" charset="-122"/>
              </a:endParaRPr>
            </a:p>
          </p:txBody>
        </p:sp>
      </p:grpSp>
      <p:grpSp>
        <p:nvGrpSpPr>
          <p:cNvPr id="15393" name="组合 15393"/>
          <p:cNvGrpSpPr/>
          <p:nvPr/>
        </p:nvGrpSpPr>
        <p:grpSpPr>
          <a:xfrm>
            <a:off x="6499225" y="1974850"/>
            <a:ext cx="720725" cy="1573213"/>
            <a:chOff x="0" y="0"/>
            <a:chExt cx="1134" cy="2478"/>
          </a:xfrm>
        </p:grpSpPr>
        <p:sp>
          <p:nvSpPr>
            <p:cNvPr id="15394" name="矩形 15394"/>
            <p:cNvSpPr/>
            <p:nvPr/>
          </p:nvSpPr>
          <p:spPr>
            <a:xfrm>
              <a:off x="2" y="0"/>
              <a:ext cx="1132" cy="564"/>
            </a:xfrm>
            <a:prstGeom prst="rect">
              <a:avLst/>
            </a:prstGeom>
            <a:solidFill>
              <a:schemeClr val="bg1"/>
            </a:solidFill>
            <a:ln w="9525">
              <a:noFill/>
            </a:ln>
          </p:spPr>
          <p:txBody>
            <a:bodyPr wrap="none" lIns="90170" tIns="46990" rIns="90170" bIns="46990" anchor="ctr"/>
            <a:lstStyle/>
            <a:p>
              <a:pPr algn="ctr"/>
              <a:r>
                <a:rPr lang="zh-CN" altLang="en-US" b="1" dirty="0">
                  <a:solidFill>
                    <a:srgbClr val="0000FF"/>
                  </a:solidFill>
                  <a:latin typeface="Arial" panose="020B0604020202020204" pitchFamily="34" charset="0"/>
                  <a:ea typeface="宋体" panose="02010600030101010101" pitchFamily="2" charset="-122"/>
                </a:rPr>
                <a:t>(0,N)</a:t>
              </a:r>
              <a:endParaRPr lang="zh-CN" altLang="en-US" dirty="0">
                <a:latin typeface="Times New Roman" panose="02020603050405020304" pitchFamily="2" charset="0"/>
                <a:ea typeface="Times New Roman" panose="02020603050405020304" pitchFamily="2" charset="0"/>
              </a:endParaRPr>
            </a:p>
          </p:txBody>
        </p:sp>
        <p:sp>
          <p:nvSpPr>
            <p:cNvPr id="15395" name="矩形 15395"/>
            <p:cNvSpPr/>
            <p:nvPr/>
          </p:nvSpPr>
          <p:spPr>
            <a:xfrm>
              <a:off x="0" y="1918"/>
              <a:ext cx="1133" cy="561"/>
            </a:xfrm>
            <a:prstGeom prst="rect">
              <a:avLst/>
            </a:prstGeom>
            <a:solidFill>
              <a:schemeClr val="bg1"/>
            </a:solidFill>
            <a:ln w="9525">
              <a:noFill/>
            </a:ln>
          </p:spPr>
          <p:txBody>
            <a:bodyPr wrap="none" lIns="90170" tIns="46990" rIns="90170" bIns="46990" anchor="ctr"/>
            <a:lstStyle/>
            <a:p>
              <a:pPr algn="ctr"/>
              <a:r>
                <a:rPr lang="zh-CN" altLang="en-US" b="1" dirty="0">
                  <a:solidFill>
                    <a:srgbClr val="0000FF"/>
                  </a:solidFill>
                  <a:latin typeface="Arial" panose="020B0604020202020204" pitchFamily="34" charset="0"/>
                  <a:ea typeface="宋体" panose="02010600030101010101" pitchFamily="2" charset="-122"/>
                </a:rPr>
                <a:t>(0,1)</a:t>
              </a:r>
              <a:endParaRPr lang="zh-CN" altLang="en-US" dirty="0">
                <a:latin typeface="Times New Roman" panose="02020603050405020304" pitchFamily="2" charset="0"/>
                <a:ea typeface="Times New Roman" panose="02020603050405020304" pitchFamily="2" charset="0"/>
              </a:endParaRPr>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17409"/>
          <p:cNvSpPr txBox="1"/>
          <p:nvPr/>
        </p:nvSpPr>
        <p:spPr>
          <a:xfrm>
            <a:off x="1835150" y="5734050"/>
            <a:ext cx="5545138" cy="517525"/>
          </a:xfrm>
          <a:prstGeom prst="rect">
            <a:avLst/>
          </a:prstGeom>
          <a:noFill/>
          <a:ln w="9525">
            <a:noFill/>
          </a:ln>
        </p:spPr>
        <p:txBody>
          <a:bodyPr anchor="t">
            <a:spAutoFit/>
          </a:bodyPr>
          <a:lstStyle/>
          <a:p>
            <a:pPr algn="ctr">
              <a:spcBef>
                <a:spcPct val="50000"/>
              </a:spcBef>
            </a:pPr>
            <a:r>
              <a:rPr lang="en-US" altLang="x-none" sz="2800" dirty="0">
                <a:latin typeface="Arial" panose="020B0604020202020204" pitchFamily="34" charset="0"/>
                <a:ea typeface="宋体" panose="02010600030101010101" pitchFamily="2" charset="-122"/>
              </a:rPr>
              <a:t>ER</a:t>
            </a:r>
            <a:r>
              <a:rPr lang="zh-CN" altLang="en-US" sz="2800" dirty="0">
                <a:latin typeface="Arial" panose="020B0604020202020204" pitchFamily="34" charset="0"/>
                <a:ea typeface="宋体" panose="02010600030101010101" pitchFamily="2" charset="-122"/>
              </a:rPr>
              <a:t>模型图</a:t>
            </a:r>
            <a:r>
              <a:rPr lang="en-US" altLang="x-none"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2（函数对应关系）</a:t>
            </a:r>
          </a:p>
        </p:txBody>
      </p:sp>
      <p:grpSp>
        <p:nvGrpSpPr>
          <p:cNvPr id="17410" name="组合 17410"/>
          <p:cNvGrpSpPr/>
          <p:nvPr/>
        </p:nvGrpSpPr>
        <p:grpSpPr>
          <a:xfrm>
            <a:off x="250825" y="1557338"/>
            <a:ext cx="2292350" cy="2520950"/>
            <a:chOff x="0" y="0"/>
            <a:chExt cx="1444" cy="1588"/>
          </a:xfrm>
        </p:grpSpPr>
        <p:sp>
          <p:nvSpPr>
            <p:cNvPr id="17411" name="文本框 17411"/>
            <p:cNvSpPr txBox="1"/>
            <p:nvPr/>
          </p:nvSpPr>
          <p:spPr>
            <a:xfrm>
              <a:off x="1043" y="318"/>
              <a:ext cx="401" cy="952"/>
            </a:xfrm>
            <a:prstGeom prst="rect">
              <a:avLst/>
            </a:prstGeom>
            <a:noFill/>
            <a:ln w="25400" cap="flat" cmpd="sng">
              <a:solidFill>
                <a:schemeClr val="tx1"/>
              </a:solidFill>
              <a:prstDash val="solid"/>
              <a:miter/>
              <a:headEnd type="none" w="med" len="med"/>
              <a:tailEnd type="none" w="med" len="med"/>
            </a:ln>
          </p:spPr>
          <p:txBody>
            <a:bodyPr vert="eaVert" wrap="square"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用 户</a:t>
              </a:r>
            </a:p>
          </p:txBody>
        </p:sp>
        <p:sp>
          <p:nvSpPr>
            <p:cNvPr id="17412" name="椭圆 17412"/>
            <p:cNvSpPr/>
            <p:nvPr/>
          </p:nvSpPr>
          <p:spPr>
            <a:xfrm>
              <a:off x="0" y="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email</a:t>
              </a:r>
            </a:p>
          </p:txBody>
        </p:sp>
        <p:sp>
          <p:nvSpPr>
            <p:cNvPr id="17413" name="椭圆 17413"/>
            <p:cNvSpPr/>
            <p:nvPr/>
          </p:nvSpPr>
          <p:spPr>
            <a:xfrm>
              <a:off x="0" y="408"/>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宋体" panose="02010600030101010101" pitchFamily="2" charset="-122"/>
                  <a:ea typeface="宋体" panose="02010600030101010101" pitchFamily="2" charset="-122"/>
                </a:rPr>
                <a:t>用户名</a:t>
              </a:r>
            </a:p>
          </p:txBody>
        </p:sp>
        <p:sp>
          <p:nvSpPr>
            <p:cNvPr id="17414" name="椭圆 17414"/>
            <p:cNvSpPr/>
            <p:nvPr/>
          </p:nvSpPr>
          <p:spPr>
            <a:xfrm>
              <a:off x="0" y="861"/>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电话</a:t>
              </a:r>
            </a:p>
          </p:txBody>
        </p:sp>
        <p:sp>
          <p:nvSpPr>
            <p:cNvPr id="17415" name="椭圆 17415"/>
            <p:cNvSpPr/>
            <p:nvPr/>
          </p:nvSpPr>
          <p:spPr>
            <a:xfrm>
              <a:off x="0" y="127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地址</a:t>
              </a:r>
            </a:p>
          </p:txBody>
        </p:sp>
        <p:sp>
          <p:nvSpPr>
            <p:cNvPr id="17416" name="直接连接符 17416"/>
            <p:cNvSpPr/>
            <p:nvPr/>
          </p:nvSpPr>
          <p:spPr>
            <a:xfrm>
              <a:off x="771" y="181"/>
              <a:ext cx="272" cy="273"/>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7417" name="直接连接符 17417"/>
            <p:cNvSpPr/>
            <p:nvPr/>
          </p:nvSpPr>
          <p:spPr>
            <a:xfrm>
              <a:off x="771" y="589"/>
              <a:ext cx="272" cy="182"/>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7418" name="直接连接符 17418"/>
            <p:cNvSpPr/>
            <p:nvPr/>
          </p:nvSpPr>
          <p:spPr>
            <a:xfrm flipV="1">
              <a:off x="771" y="816"/>
              <a:ext cx="272" cy="181"/>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7419" name="直接连接符 17419"/>
            <p:cNvSpPr/>
            <p:nvPr/>
          </p:nvSpPr>
          <p:spPr>
            <a:xfrm flipV="1">
              <a:off x="771" y="1134"/>
              <a:ext cx="272" cy="272"/>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grpSp>
      <p:grpSp>
        <p:nvGrpSpPr>
          <p:cNvPr id="17420" name="组合 17420"/>
          <p:cNvGrpSpPr/>
          <p:nvPr/>
        </p:nvGrpSpPr>
        <p:grpSpPr>
          <a:xfrm>
            <a:off x="4643438" y="549275"/>
            <a:ext cx="3024187" cy="4537075"/>
            <a:chOff x="0" y="0"/>
            <a:chExt cx="1905" cy="2858"/>
          </a:xfrm>
        </p:grpSpPr>
        <p:sp>
          <p:nvSpPr>
            <p:cNvPr id="17421" name="文本框 17421"/>
            <p:cNvSpPr txBox="1"/>
            <p:nvPr/>
          </p:nvSpPr>
          <p:spPr>
            <a:xfrm>
              <a:off x="733" y="953"/>
              <a:ext cx="401" cy="952"/>
            </a:xfrm>
            <a:prstGeom prst="rect">
              <a:avLst/>
            </a:prstGeom>
            <a:noFill/>
            <a:ln w="25400" cap="flat" cmpd="sng">
              <a:solidFill>
                <a:schemeClr val="tx1"/>
              </a:solidFill>
              <a:prstDash val="solid"/>
              <a:miter/>
              <a:headEnd type="none" w="med" len="med"/>
              <a:tailEnd type="none" w="med" len="med"/>
            </a:ln>
          </p:spPr>
          <p:txBody>
            <a:bodyPr vert="eaVert" wrap="square"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帖 子</a:t>
              </a:r>
            </a:p>
          </p:txBody>
        </p:sp>
        <p:sp>
          <p:nvSpPr>
            <p:cNvPr id="17422" name="椭圆 17422"/>
            <p:cNvSpPr/>
            <p:nvPr/>
          </p:nvSpPr>
          <p:spPr>
            <a:xfrm>
              <a:off x="499" y="0"/>
              <a:ext cx="81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Arial" panose="020B0604020202020204" pitchFamily="34" charset="0"/>
                  <a:ea typeface="宋体" panose="02010600030101010101" pitchFamily="2" charset="-122"/>
                </a:rPr>
                <a:t>帖子</a:t>
              </a:r>
              <a:r>
                <a:rPr lang="en-US" altLang="x-none" b="1" u="sng" dirty="0">
                  <a:solidFill>
                    <a:srgbClr val="0000FF"/>
                  </a:solidFill>
                  <a:latin typeface="Arial" panose="020B0604020202020204" pitchFamily="34" charset="0"/>
                  <a:ea typeface="宋体" panose="02010600030101010101" pitchFamily="2" charset="-122"/>
                </a:rPr>
                <a:t>ID</a:t>
              </a:r>
            </a:p>
          </p:txBody>
        </p:sp>
        <p:sp>
          <p:nvSpPr>
            <p:cNvPr id="17423" name="椭圆 17423"/>
            <p:cNvSpPr/>
            <p:nvPr/>
          </p:nvSpPr>
          <p:spPr>
            <a:xfrm>
              <a:off x="0" y="2539"/>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标题</a:t>
              </a:r>
            </a:p>
          </p:txBody>
        </p:sp>
        <p:sp>
          <p:nvSpPr>
            <p:cNvPr id="17424" name="椭圆 17424"/>
            <p:cNvSpPr/>
            <p:nvPr/>
          </p:nvSpPr>
          <p:spPr>
            <a:xfrm>
              <a:off x="998" y="2540"/>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内容</a:t>
              </a:r>
            </a:p>
          </p:txBody>
        </p:sp>
        <p:sp>
          <p:nvSpPr>
            <p:cNvPr id="17425" name="直接连接符 17425"/>
            <p:cNvSpPr/>
            <p:nvPr/>
          </p:nvSpPr>
          <p:spPr>
            <a:xfrm>
              <a:off x="908" y="318"/>
              <a:ext cx="0" cy="635"/>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7426" name="直接连接符 17426"/>
            <p:cNvSpPr/>
            <p:nvPr/>
          </p:nvSpPr>
          <p:spPr>
            <a:xfrm>
              <a:off x="998" y="1905"/>
              <a:ext cx="182" cy="635"/>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7427" name="直接连接符 17427"/>
            <p:cNvSpPr/>
            <p:nvPr/>
          </p:nvSpPr>
          <p:spPr>
            <a:xfrm flipV="1">
              <a:off x="635" y="1905"/>
              <a:ext cx="272" cy="635"/>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grpSp>
      <p:grpSp>
        <p:nvGrpSpPr>
          <p:cNvPr id="17428" name="组合 17428"/>
          <p:cNvGrpSpPr/>
          <p:nvPr/>
        </p:nvGrpSpPr>
        <p:grpSpPr>
          <a:xfrm>
            <a:off x="2555875" y="2463800"/>
            <a:ext cx="3240088" cy="749300"/>
            <a:chOff x="0" y="0"/>
            <a:chExt cx="2041" cy="472"/>
          </a:xfrm>
        </p:grpSpPr>
        <p:sp>
          <p:nvSpPr>
            <p:cNvPr id="17429" name="菱形 17429"/>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wrap="square"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发表</a:t>
              </a:r>
            </a:p>
          </p:txBody>
        </p:sp>
        <p:sp>
          <p:nvSpPr>
            <p:cNvPr id="17430" name="直接连接符 17430"/>
            <p:cNvSpPr/>
            <p:nvPr/>
          </p:nvSpPr>
          <p:spPr>
            <a:xfrm>
              <a:off x="0" y="245"/>
              <a:ext cx="454"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7431" name="直接连接符 17431"/>
            <p:cNvSpPr/>
            <p:nvPr/>
          </p:nvSpPr>
          <p:spPr>
            <a:xfrm>
              <a:off x="1451" y="245"/>
              <a:ext cx="590"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grpSp>
      <p:grpSp>
        <p:nvGrpSpPr>
          <p:cNvPr id="17432" name="组合 17432"/>
          <p:cNvGrpSpPr/>
          <p:nvPr/>
        </p:nvGrpSpPr>
        <p:grpSpPr>
          <a:xfrm>
            <a:off x="2700338" y="2493963"/>
            <a:ext cx="2735262" cy="287337"/>
            <a:chOff x="0" y="0"/>
            <a:chExt cx="1723" cy="181"/>
          </a:xfrm>
        </p:grpSpPr>
        <p:sp>
          <p:nvSpPr>
            <p:cNvPr id="17433" name="矩形 17433"/>
            <p:cNvSpPr/>
            <p:nvPr/>
          </p:nvSpPr>
          <p:spPr>
            <a:xfrm>
              <a:off x="0" y="0"/>
              <a:ext cx="317" cy="181"/>
            </a:xfrm>
            <a:prstGeom prst="rect">
              <a:avLst/>
            </a:prstGeom>
            <a:noFill/>
            <a:ln w="9525">
              <a:noFill/>
            </a:ln>
          </p:spPr>
          <p:txBody>
            <a:bodyPr wrap="none" anchor="ctr"/>
            <a:lstStyle/>
            <a:p>
              <a:pPr algn="ctr"/>
              <a:r>
                <a:rPr lang="zh-CN" altLang="en-US" b="1" dirty="0">
                  <a:solidFill>
                    <a:srgbClr val="0000FF"/>
                  </a:solidFill>
                  <a:latin typeface="Arial" panose="020B0604020202020204" pitchFamily="34" charset="0"/>
                  <a:ea typeface="宋体" panose="02010600030101010101" pitchFamily="2" charset="-122"/>
                </a:rPr>
                <a:t>1</a:t>
              </a:r>
              <a:endParaRPr lang="en-US" altLang="x-none" b="1" dirty="0">
                <a:solidFill>
                  <a:srgbClr val="0000FF"/>
                </a:solidFill>
                <a:latin typeface="Arial" panose="020B0604020202020204" pitchFamily="34" charset="0"/>
                <a:ea typeface="宋体" panose="02010600030101010101" pitchFamily="2" charset="-122"/>
              </a:endParaRPr>
            </a:p>
          </p:txBody>
        </p:sp>
        <p:sp>
          <p:nvSpPr>
            <p:cNvPr id="17434" name="矩形 17434"/>
            <p:cNvSpPr/>
            <p:nvPr/>
          </p:nvSpPr>
          <p:spPr>
            <a:xfrm>
              <a:off x="1406" y="0"/>
              <a:ext cx="317" cy="181"/>
            </a:xfrm>
            <a:prstGeom prst="rect">
              <a:avLst/>
            </a:prstGeom>
            <a:noFill/>
            <a:ln w="9525">
              <a:noFill/>
            </a:ln>
          </p:spPr>
          <p:txBody>
            <a:bodyPr wrap="none" anchor="ctr"/>
            <a:lstStyle/>
            <a:p>
              <a:pPr algn="ctr"/>
              <a:r>
                <a:rPr lang="zh-CN" altLang="en-US" b="1" dirty="0">
                  <a:solidFill>
                    <a:srgbClr val="0000FF"/>
                  </a:solidFill>
                  <a:latin typeface="Arial" panose="020B0604020202020204" pitchFamily="34" charset="0"/>
                  <a:ea typeface="宋体" panose="02010600030101010101" pitchFamily="2" charset="-122"/>
                </a:rPr>
                <a:t>N</a:t>
              </a:r>
              <a:endParaRPr lang="zh-CN" altLang="en-US" dirty="0">
                <a:latin typeface="Times New Roman" panose="02020603050405020304" pitchFamily="2" charset="0"/>
                <a:ea typeface="Times New Roman" panose="02020603050405020304" pitchFamily="2" charset="0"/>
              </a:endParaRPr>
            </a:p>
          </p:txBody>
        </p:sp>
      </p:grpSp>
      <p:grpSp>
        <p:nvGrpSpPr>
          <p:cNvPr id="17435" name="组合 17435"/>
          <p:cNvGrpSpPr/>
          <p:nvPr/>
        </p:nvGrpSpPr>
        <p:grpSpPr>
          <a:xfrm>
            <a:off x="6443663" y="1916113"/>
            <a:ext cx="2563812" cy="1584325"/>
            <a:chOff x="0" y="0"/>
            <a:chExt cx="1615" cy="998"/>
          </a:xfrm>
        </p:grpSpPr>
        <p:sp>
          <p:nvSpPr>
            <p:cNvPr id="17436" name="菱形 17436"/>
            <p:cNvSpPr/>
            <p:nvPr/>
          </p:nvSpPr>
          <p:spPr>
            <a:xfrm>
              <a:off x="635" y="273"/>
              <a:ext cx="980" cy="472"/>
            </a:xfrm>
            <a:prstGeom prst="diamond">
              <a:avLst/>
            </a:prstGeom>
            <a:noFill/>
            <a:ln w="19050" cap="flat" cmpd="sng">
              <a:solidFill>
                <a:schemeClr val="tx1"/>
              </a:solidFill>
              <a:prstDash val="solid"/>
              <a:miter/>
              <a:headEnd type="none" w="med" len="med"/>
              <a:tailEnd type="none" w="med" len="med"/>
            </a:ln>
          </p:spPr>
          <p:txBody>
            <a:bodyPr wrap="square"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回复</a:t>
              </a:r>
            </a:p>
          </p:txBody>
        </p:sp>
        <p:sp>
          <p:nvSpPr>
            <p:cNvPr id="17437" name="直接连接符 17437"/>
            <p:cNvSpPr/>
            <p:nvPr/>
          </p:nvSpPr>
          <p:spPr>
            <a:xfrm>
              <a:off x="0" y="272"/>
              <a:ext cx="1134"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7438" name="直接连接符 17438"/>
            <p:cNvSpPr/>
            <p:nvPr/>
          </p:nvSpPr>
          <p:spPr>
            <a:xfrm>
              <a:off x="0" y="772"/>
              <a:ext cx="1134" cy="0"/>
            </a:xfrm>
            <a:prstGeom prst="line">
              <a:avLst/>
            </a:prstGeom>
            <a:ln w="19050" cap="flat"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2" charset="0"/>
              </a:endParaRPr>
            </a:p>
          </p:txBody>
        </p:sp>
        <p:sp>
          <p:nvSpPr>
            <p:cNvPr id="17439" name="矩形 17439"/>
            <p:cNvSpPr/>
            <p:nvPr/>
          </p:nvSpPr>
          <p:spPr>
            <a:xfrm>
              <a:off x="136" y="0"/>
              <a:ext cx="952" cy="226"/>
            </a:xfrm>
            <a:prstGeom prst="rect">
              <a:avLst/>
            </a:prstGeom>
            <a:noFill/>
            <a:ln w="9525">
              <a:noFill/>
            </a:ln>
          </p:spPr>
          <p:txBody>
            <a:bodyPr wrap="none" lIns="90170" tIns="46990" rIns="0" bIns="46990" anchor="ctr"/>
            <a:lstStyle/>
            <a:p>
              <a:pPr algn="r"/>
              <a:r>
                <a:rPr lang="zh-CN" altLang="en-US" b="1" dirty="0">
                  <a:latin typeface="Arial" panose="020B0604020202020204" pitchFamily="34" charset="0"/>
                  <a:ea typeface="宋体" panose="02010600030101010101" pitchFamily="2" charset="-122"/>
                </a:rPr>
                <a:t>原帖</a:t>
              </a:r>
            </a:p>
          </p:txBody>
        </p:sp>
        <p:sp>
          <p:nvSpPr>
            <p:cNvPr id="17440" name="矩形 17440"/>
            <p:cNvSpPr/>
            <p:nvPr/>
          </p:nvSpPr>
          <p:spPr>
            <a:xfrm>
              <a:off x="136" y="772"/>
              <a:ext cx="952" cy="226"/>
            </a:xfrm>
            <a:prstGeom prst="rect">
              <a:avLst/>
            </a:prstGeom>
            <a:noFill/>
            <a:ln w="9525">
              <a:noFill/>
            </a:ln>
          </p:spPr>
          <p:txBody>
            <a:bodyPr wrap="none" lIns="90170" tIns="46990" rIns="0" bIns="46990" anchor="ctr"/>
            <a:lstStyle/>
            <a:p>
              <a:pPr marL="1905" lvl="1" indent="455295" algn="r" eaLnBrk="1" hangingPunct="1"/>
              <a:r>
                <a:rPr lang="zh-CN" altLang="en-US" b="1" dirty="0">
                  <a:latin typeface="Arial" panose="020B0604020202020204" pitchFamily="34" charset="0"/>
                  <a:ea typeface="宋体" panose="02010600030101010101" pitchFamily="2" charset="-122"/>
                </a:rPr>
                <a:t>回帖</a:t>
              </a:r>
              <a:endParaRPr lang="en-US" altLang="x-none" b="1" dirty="0">
                <a:latin typeface="Arial" panose="020B0604020202020204" pitchFamily="34" charset="0"/>
                <a:ea typeface="宋体" panose="02010600030101010101" pitchFamily="2" charset="-122"/>
              </a:endParaRPr>
            </a:p>
          </p:txBody>
        </p:sp>
      </p:grpSp>
      <p:grpSp>
        <p:nvGrpSpPr>
          <p:cNvPr id="17441" name="组合 17441"/>
          <p:cNvGrpSpPr/>
          <p:nvPr/>
        </p:nvGrpSpPr>
        <p:grpSpPr>
          <a:xfrm>
            <a:off x="6499225" y="1974850"/>
            <a:ext cx="720725" cy="1573213"/>
            <a:chOff x="0" y="0"/>
            <a:chExt cx="1134" cy="2478"/>
          </a:xfrm>
        </p:grpSpPr>
        <p:sp>
          <p:nvSpPr>
            <p:cNvPr id="17442" name="矩形 17442"/>
            <p:cNvSpPr/>
            <p:nvPr/>
          </p:nvSpPr>
          <p:spPr>
            <a:xfrm>
              <a:off x="2" y="0"/>
              <a:ext cx="1132" cy="564"/>
            </a:xfrm>
            <a:prstGeom prst="rect">
              <a:avLst/>
            </a:prstGeom>
            <a:solidFill>
              <a:schemeClr val="bg1"/>
            </a:solidFill>
            <a:ln w="9525">
              <a:noFill/>
            </a:ln>
          </p:spPr>
          <p:txBody>
            <a:bodyPr wrap="none" lIns="90170" tIns="46990" rIns="90170" bIns="46990" anchor="ctr"/>
            <a:lstStyle/>
            <a:p>
              <a:pPr algn="ctr"/>
              <a:r>
                <a:rPr lang="zh-CN" altLang="en-US" b="1" dirty="0">
                  <a:solidFill>
                    <a:srgbClr val="0000FF"/>
                  </a:solidFill>
                  <a:latin typeface="Arial" panose="020B0604020202020204" pitchFamily="34" charset="0"/>
                  <a:ea typeface="宋体" panose="02010600030101010101" pitchFamily="2" charset="-122"/>
                </a:rPr>
                <a:t>1</a:t>
              </a:r>
              <a:endParaRPr lang="zh-CN" altLang="en-US" dirty="0">
                <a:latin typeface="Times New Roman" panose="02020603050405020304" pitchFamily="2" charset="0"/>
                <a:ea typeface="Times New Roman" panose="02020603050405020304" pitchFamily="2" charset="0"/>
              </a:endParaRPr>
            </a:p>
          </p:txBody>
        </p:sp>
        <p:sp>
          <p:nvSpPr>
            <p:cNvPr id="17443" name="矩形 17443"/>
            <p:cNvSpPr/>
            <p:nvPr/>
          </p:nvSpPr>
          <p:spPr>
            <a:xfrm>
              <a:off x="0" y="1918"/>
              <a:ext cx="1133" cy="561"/>
            </a:xfrm>
            <a:prstGeom prst="rect">
              <a:avLst/>
            </a:prstGeom>
            <a:solidFill>
              <a:schemeClr val="bg1"/>
            </a:solidFill>
            <a:ln w="9525">
              <a:noFill/>
            </a:ln>
          </p:spPr>
          <p:txBody>
            <a:bodyPr wrap="none" lIns="90170" tIns="46990" rIns="90170" bIns="46990" anchor="ctr"/>
            <a:lstStyle/>
            <a:p>
              <a:pPr algn="ctr"/>
              <a:r>
                <a:rPr lang="zh-CN" altLang="en-US" b="1" dirty="0">
                  <a:solidFill>
                    <a:srgbClr val="0000FF"/>
                  </a:solidFill>
                  <a:latin typeface="Arial" panose="020B0604020202020204" pitchFamily="34" charset="0"/>
                  <a:ea typeface="宋体" panose="02010600030101010101" pitchFamily="2" charset="-122"/>
                </a:rPr>
                <a:t>N</a:t>
              </a:r>
              <a:endParaRPr lang="zh-CN" altLang="en-US" dirty="0">
                <a:latin typeface="Times New Roman" panose="02020603050405020304" pitchFamily="2" charset="0"/>
                <a:ea typeface="Times New Roman" panose="02020603050405020304" pitchFamily="2" charset="0"/>
              </a:endParaRPr>
            </a:p>
          </p:txBody>
        </p:sp>
      </p:gr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nvSpPr>
        <p:spPr>
          <a:xfrm>
            <a:off x="0" y="44450"/>
            <a:ext cx="9144000" cy="533400"/>
          </a:xfrm>
          <a:prstGeom prst="rect">
            <a:avLst/>
          </a:prstGeom>
          <a:noFill/>
          <a:ln w="9525">
            <a:noFill/>
          </a:ln>
        </p:spPr>
        <p:txBody>
          <a:bodyPr wrap="square" lIns="90170" tIns="46990" rIns="90170" bIns="46990" anchor="ctr"/>
          <a:lstStyle/>
          <a:p>
            <a:pPr algn="ctr"/>
            <a:r>
              <a:rPr lang="zh-CN" altLang="en-US" sz="3200" b="1" u="sng">
                <a:solidFill>
                  <a:schemeClr val="tx2"/>
                </a:solidFill>
                <a:latin typeface="Times New Roman" panose="02020603050405020304" pitchFamily="2" charset="0"/>
                <a:ea typeface="宋体" panose="02010600030101010101" pitchFamily="2" charset="-122"/>
              </a:rPr>
              <a:t>问题</a:t>
            </a:r>
            <a:r>
              <a:rPr lang="en-US" altLang="zh-CN" sz="3200" b="1" u="sng">
                <a:solidFill>
                  <a:schemeClr val="tx2"/>
                </a:solidFill>
                <a:latin typeface="Times New Roman" panose="02020603050405020304" pitchFamily="2" charset="0"/>
                <a:ea typeface="宋体" panose="02010600030101010101" pitchFamily="2" charset="-122"/>
              </a:rPr>
              <a:t>2</a:t>
            </a:r>
            <a:r>
              <a:rPr lang="zh-CN" altLang="en-US" sz="3200" b="1" u="sng">
                <a:solidFill>
                  <a:schemeClr val="tx2"/>
                </a:solidFill>
                <a:latin typeface="Times New Roman" panose="02020603050405020304" pitchFamily="2" charset="0"/>
                <a:ea typeface="宋体" panose="02010600030101010101" pitchFamily="2" charset="-122"/>
              </a:rPr>
              <a:t>：向关系模型的转换</a:t>
            </a:r>
          </a:p>
        </p:txBody>
      </p:sp>
      <p:sp>
        <p:nvSpPr>
          <p:cNvPr id="19459" name="文本框 19458"/>
          <p:cNvSpPr txBox="1"/>
          <p:nvPr/>
        </p:nvSpPr>
        <p:spPr>
          <a:xfrm>
            <a:off x="844550" y="5113338"/>
            <a:ext cx="7400925" cy="1700212"/>
          </a:xfrm>
          <a:prstGeom prst="rect">
            <a:avLst/>
          </a:prstGeom>
          <a:noFill/>
          <a:ln w="9525">
            <a:noFill/>
          </a:ln>
        </p:spPr>
        <p:txBody>
          <a:bodyPr wrap="square" anchor="t">
            <a:spAutoFit/>
          </a:bodyPr>
          <a:lstStyle/>
          <a:p>
            <a:pPr>
              <a:lnSpc>
                <a:spcPct val="110000"/>
              </a:lnSpc>
            </a:pPr>
            <a:r>
              <a:rPr lang="zh-CN" altLang="en-US" sz="3200" b="1" dirty="0">
                <a:solidFill>
                  <a:srgbClr val="FF0000"/>
                </a:solidFill>
                <a:latin typeface="Times New Roman" panose="02020603050405020304" pitchFamily="2" charset="0"/>
                <a:ea typeface="宋体" panose="02010600030101010101" pitchFamily="2" charset="-122"/>
              </a:rPr>
              <a:t>实体的转换：</a:t>
            </a:r>
          </a:p>
          <a:p>
            <a:pPr lvl="1" indent="0" algn="l" eaLnBrk="1" latinLnBrk="0" hangingPunct="1">
              <a:lnSpc>
                <a:spcPct val="110000"/>
              </a:lnSpc>
            </a:pPr>
            <a:r>
              <a:rPr lang="zh-CN" altLang="en-US" sz="3200" b="1" dirty="0">
                <a:solidFill>
                  <a:schemeClr val="accent2"/>
                </a:solidFill>
                <a:latin typeface="Times New Roman" panose="02020603050405020304" pitchFamily="2" charset="0"/>
                <a:ea typeface="宋体" panose="02010600030101010101" pitchFamily="2" charset="-122"/>
              </a:rPr>
              <a:t>用户(用户名, 电话, 地址, email)</a:t>
            </a:r>
          </a:p>
          <a:p>
            <a:pPr lvl="1" indent="0" algn="l" eaLnBrk="1" latinLnBrk="0" hangingPunct="1">
              <a:lnSpc>
                <a:spcPct val="110000"/>
              </a:lnSpc>
            </a:pPr>
            <a:r>
              <a:rPr lang="zh-CN" altLang="en-US" sz="3200" b="1" dirty="0">
                <a:solidFill>
                  <a:schemeClr val="accent2"/>
                </a:solidFill>
                <a:latin typeface="Times New Roman" panose="02020603050405020304" pitchFamily="2" charset="0"/>
                <a:ea typeface="宋体" panose="02010600030101010101" pitchFamily="2" charset="-122"/>
              </a:rPr>
              <a:t>帖子(帖子ID, 标题, 内容)</a:t>
            </a:r>
            <a:endParaRPr lang="zh-CN" altLang="en-US" sz="3200" b="1" dirty="0">
              <a:solidFill>
                <a:schemeClr val="accent2"/>
              </a:solidFill>
              <a:latin typeface="Times New Roman" panose="02020603050405020304" pitchFamily="2" charset="0"/>
              <a:ea typeface="Times New Roman" panose="02020603050405020304" pitchFamily="2" charset="0"/>
            </a:endParaRPr>
          </a:p>
        </p:txBody>
      </p:sp>
      <p:pic>
        <p:nvPicPr>
          <p:cNvPr id="2" name="图片 19459"/>
          <p:cNvPicPr>
            <a:picLocks noChangeAspect="1"/>
          </p:cNvPicPr>
          <p:nvPr/>
        </p:nvPicPr>
        <p:blipFill>
          <a:blip r:embed="rId3"/>
          <a:stretch>
            <a:fillRect/>
          </a:stretch>
        </p:blipFill>
        <p:spPr>
          <a:xfrm>
            <a:off x="252413" y="549275"/>
            <a:ext cx="8640762" cy="46466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2"/>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1505"/>
          <p:cNvSpPr txBox="1"/>
          <p:nvPr/>
        </p:nvSpPr>
        <p:spPr>
          <a:xfrm>
            <a:off x="342900" y="4683125"/>
            <a:ext cx="8477250" cy="1846263"/>
          </a:xfrm>
          <a:prstGeom prst="rect">
            <a:avLst/>
          </a:prstGeom>
          <a:noFill/>
          <a:ln w="9525">
            <a:noFill/>
          </a:ln>
        </p:spPr>
        <p:txBody>
          <a:bodyPr wrap="square" anchor="t">
            <a:spAutoFit/>
          </a:bodyPr>
          <a:lstStyle/>
          <a:p>
            <a:pPr>
              <a:lnSpc>
                <a:spcPct val="120000"/>
              </a:lnSpc>
            </a:pPr>
            <a:r>
              <a:rPr lang="zh-CN" altLang="en-US" sz="3200" b="1" dirty="0">
                <a:solidFill>
                  <a:srgbClr val="FF0000"/>
                </a:solidFill>
                <a:latin typeface="Times New Roman" panose="02020603050405020304" pitchFamily="2" charset="0"/>
                <a:ea typeface="宋体" panose="02010600030101010101" pitchFamily="2" charset="-122"/>
              </a:rPr>
              <a:t>'发表' 联系的转换：</a:t>
            </a:r>
          </a:p>
          <a:p>
            <a:pPr lvl="1" indent="0" algn="l" eaLnBrk="1" latinLnBrk="0" hangingPunct="1">
              <a:lnSpc>
                <a:spcPct val="120000"/>
              </a:lnSpc>
            </a:pPr>
            <a:r>
              <a:rPr lang="zh-CN" altLang="en-US" sz="3200" b="1" dirty="0">
                <a:solidFill>
                  <a:schemeClr val="accent2"/>
                </a:solidFill>
                <a:latin typeface="Times New Roman" panose="02020603050405020304" pitchFamily="2" charset="0"/>
                <a:ea typeface="宋体" panose="02010600030101010101" pitchFamily="2" charset="-122"/>
              </a:rPr>
              <a:t>用户(用户名, 电话, 地址, email)</a:t>
            </a:r>
          </a:p>
          <a:p>
            <a:pPr lvl="1" indent="0" algn="l" eaLnBrk="1" latinLnBrk="0" hangingPunct="1">
              <a:lnSpc>
                <a:spcPct val="120000"/>
              </a:lnSpc>
            </a:pPr>
            <a:r>
              <a:rPr lang="zh-CN" altLang="en-US" sz="3200" b="1" dirty="0">
                <a:solidFill>
                  <a:schemeClr val="accent2"/>
                </a:solidFill>
                <a:latin typeface="Times New Roman" panose="02020603050405020304" pitchFamily="2" charset="0"/>
                <a:ea typeface="宋体" panose="02010600030101010101" pitchFamily="2" charset="-122"/>
              </a:rPr>
              <a:t>帖子(帖子ID, 标题, 内容 , </a:t>
            </a:r>
            <a:r>
              <a:rPr lang="zh-CN" altLang="en-US" sz="3200" b="1" dirty="0">
                <a:solidFill>
                  <a:srgbClr val="FF0000"/>
                </a:solidFill>
                <a:latin typeface="Times New Roman" panose="02020603050405020304" pitchFamily="2" charset="0"/>
                <a:ea typeface="宋体" panose="02010600030101010101" pitchFamily="2" charset="-122"/>
              </a:rPr>
              <a:t>用户名</a:t>
            </a:r>
            <a:r>
              <a:rPr lang="zh-CN" altLang="en-US" sz="3200" b="1" dirty="0">
                <a:solidFill>
                  <a:schemeClr val="accent2"/>
                </a:solidFill>
                <a:latin typeface="Times New Roman" panose="02020603050405020304" pitchFamily="2" charset="0"/>
                <a:ea typeface="宋体" panose="02010600030101010101" pitchFamily="2" charset="-122"/>
              </a:rPr>
              <a:t> )</a:t>
            </a:r>
            <a:endParaRPr lang="zh-CN" altLang="en-US" sz="3200" b="1" dirty="0">
              <a:solidFill>
                <a:schemeClr val="accent2"/>
              </a:solidFill>
              <a:latin typeface="Times New Roman" panose="02020603050405020304" pitchFamily="2" charset="0"/>
              <a:ea typeface="Times New Roman" panose="02020603050405020304" pitchFamily="2" charset="0"/>
            </a:endParaRPr>
          </a:p>
        </p:txBody>
      </p:sp>
      <p:pic>
        <p:nvPicPr>
          <p:cNvPr id="21506" name="图片 21506"/>
          <p:cNvPicPr>
            <a:picLocks noChangeAspect="1"/>
          </p:cNvPicPr>
          <p:nvPr/>
        </p:nvPicPr>
        <p:blipFill>
          <a:blip r:embed="rId3"/>
          <a:stretch>
            <a:fillRect/>
          </a:stretch>
        </p:blipFill>
        <p:spPr>
          <a:xfrm>
            <a:off x="252413" y="47625"/>
            <a:ext cx="8640762" cy="4646613"/>
          </a:xfrm>
          <a:prstGeom prst="rect">
            <a:avLst/>
          </a:prstGeom>
          <a:noFill/>
          <a:ln w="9525">
            <a:noFill/>
          </a:ln>
        </p:spPr>
      </p:pic>
      <p:sp>
        <p:nvSpPr>
          <p:cNvPr id="21507" name="Rectangle 2"/>
          <p:cNvSpPr>
            <a:spLocks noGrp="1"/>
          </p:cNvSpPr>
          <p:nvPr/>
        </p:nvSpPr>
        <p:spPr>
          <a:xfrm>
            <a:off x="0" y="44450"/>
            <a:ext cx="4932363" cy="533400"/>
          </a:xfrm>
          <a:prstGeom prst="rect">
            <a:avLst/>
          </a:prstGeom>
          <a:noFill/>
          <a:ln w="9525">
            <a:noFill/>
          </a:ln>
        </p:spPr>
        <p:txBody>
          <a:bodyPr wrap="square" lIns="90170" tIns="46990" rIns="90170" bIns="46990" anchor="ctr"/>
          <a:lstStyle/>
          <a:p>
            <a:pPr algn="ctr"/>
            <a:r>
              <a:rPr lang="zh-CN" altLang="en-US" sz="3200" b="1" u="sng">
                <a:solidFill>
                  <a:schemeClr val="tx2"/>
                </a:solidFill>
                <a:latin typeface="Times New Roman" panose="02020603050405020304" pitchFamily="2" charset="0"/>
                <a:ea typeface="宋体" panose="02010600030101010101" pitchFamily="2" charset="-122"/>
              </a:rPr>
              <a:t>问题</a:t>
            </a:r>
            <a:r>
              <a:rPr lang="en-US" altLang="zh-CN" sz="3200" b="1" u="sng">
                <a:solidFill>
                  <a:schemeClr val="tx2"/>
                </a:solidFill>
                <a:latin typeface="Times New Roman" panose="02020603050405020304" pitchFamily="2" charset="0"/>
                <a:ea typeface="宋体" panose="02010600030101010101" pitchFamily="2" charset="-122"/>
              </a:rPr>
              <a:t>2</a:t>
            </a:r>
            <a:r>
              <a:rPr lang="zh-CN" altLang="en-US" sz="3200" b="1" u="sng">
                <a:solidFill>
                  <a:schemeClr val="tx2"/>
                </a:solidFill>
                <a:latin typeface="Times New Roman" panose="02020603050405020304" pitchFamily="2" charset="0"/>
                <a:ea typeface="宋体" panose="02010600030101010101" pitchFamily="2" charset="-122"/>
              </a:rPr>
              <a:t>：向关系模型的转换</a:t>
            </a:r>
          </a:p>
        </p:txBody>
      </p:sp>
      <p:sp>
        <p:nvSpPr>
          <p:cNvPr id="21509" name="线形标注 2 21508"/>
          <p:cNvSpPr/>
          <p:nvPr/>
        </p:nvSpPr>
        <p:spPr>
          <a:xfrm>
            <a:off x="7381875" y="5186363"/>
            <a:ext cx="1655763" cy="906462"/>
          </a:xfrm>
          <a:prstGeom prst="borderCallout2">
            <a:avLst>
              <a:gd name="adj1" fmla="val 12606"/>
              <a:gd name="adj2" fmla="val -4602"/>
              <a:gd name="adj3" fmla="val 12606"/>
              <a:gd name="adj4" fmla="val -23389"/>
              <a:gd name="adj5" fmla="val 88306"/>
              <a:gd name="adj6" fmla="val -42139"/>
            </a:avLst>
          </a:prstGeom>
          <a:solidFill>
            <a:schemeClr val="bg1"/>
          </a:solidFill>
          <a:ln w="9525" cap="flat" cmpd="sng">
            <a:solidFill>
              <a:schemeClr val="tx1"/>
            </a:solidFill>
            <a:prstDash val="solid"/>
            <a:miter/>
            <a:headEnd type="none" w="med" len="med"/>
            <a:tailEnd type="arrow" w="lg" len="med"/>
          </a:ln>
        </p:spPr>
        <p:txBody>
          <a:bodyPr lIns="90170" tIns="46990" rIns="90170" bIns="46990" anchor="t"/>
          <a:lstStyle/>
          <a:p>
            <a:pPr algn="ctr"/>
            <a:r>
              <a:rPr lang="zh-CN" altLang="en-US" sz="2800" b="1" dirty="0">
                <a:solidFill>
                  <a:srgbClr val="FF0000"/>
                </a:solidFill>
                <a:latin typeface="Arial" panose="020B0604020202020204" pitchFamily="34" charset="0"/>
                <a:ea typeface="宋体" panose="02010600030101010101" pitchFamily="2" charset="-122"/>
              </a:rPr>
              <a:t>Trans. Rule 4</a:t>
            </a:r>
            <a:endParaRPr lang="zh-CN" altLang="en-US" sz="2800" b="1" dirty="0">
              <a:solidFill>
                <a:srgbClr val="FF0000"/>
              </a:solidFill>
              <a:latin typeface="Arial" panose="020B0604020202020204" pitchFamily="34" charset="0"/>
              <a:ea typeface="Times New Roman" panose="02020603050405020304" pitchFamily="2" charset="0"/>
            </a:endParaRPr>
          </a:p>
        </p:txBody>
      </p:sp>
      <p:sp>
        <p:nvSpPr>
          <p:cNvPr id="21510" name="文本框 21509"/>
          <p:cNvSpPr txBox="1"/>
          <p:nvPr/>
        </p:nvSpPr>
        <p:spPr>
          <a:xfrm>
            <a:off x="5216525" y="5949950"/>
            <a:ext cx="1803400" cy="581025"/>
          </a:xfrm>
          <a:prstGeom prst="rect">
            <a:avLst/>
          </a:prstGeom>
          <a:solidFill>
            <a:schemeClr val="bg1"/>
          </a:solidFill>
          <a:ln w="9525">
            <a:noFill/>
          </a:ln>
        </p:spPr>
        <p:txBody>
          <a:bodyPr wrap="square" lIns="90170" tIns="46990" rIns="90170" bIns="46990" anchor="t">
            <a:spAutoFit/>
          </a:bodyPr>
          <a:lstStyle/>
          <a:p>
            <a:r>
              <a:rPr lang="zh-CN" altLang="en-US" sz="3200" b="1" dirty="0">
                <a:solidFill>
                  <a:schemeClr val="accent2"/>
                </a:solidFill>
                <a:latin typeface="Arial" panose="020B0604020202020204" pitchFamily="34"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510"/>
                                        </p:tgtEl>
                                        <p:attrNameLst>
                                          <p:attrName>style.visibility</p:attrName>
                                        </p:attrNameLst>
                                      </p:cBhvr>
                                      <p:to>
                                        <p:strVal val="hidden"/>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21509"/>
                                        </p:tgtEl>
                                        <p:attrNameLst>
                                          <p:attrName>style.visibility</p:attrName>
                                        </p:attrNameLst>
                                      </p:cBhvr>
                                      <p:to>
                                        <p:strVal val="visible"/>
                                      </p:to>
                                    </p:set>
                                    <p:animEffect transition="in" filter="blinds(horizontal)">
                                      <p:cBhvr>
                                        <p:cTn id="10"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ldLvl="0" animBg="1"/>
      <p:bldP spid="21510" grpId="0" bldLvl="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框 23553"/>
          <p:cNvSpPr txBox="1"/>
          <p:nvPr/>
        </p:nvSpPr>
        <p:spPr>
          <a:xfrm>
            <a:off x="342900" y="4683125"/>
            <a:ext cx="8477250" cy="1846263"/>
          </a:xfrm>
          <a:prstGeom prst="rect">
            <a:avLst/>
          </a:prstGeom>
          <a:noFill/>
          <a:ln w="9525">
            <a:noFill/>
          </a:ln>
        </p:spPr>
        <p:txBody>
          <a:bodyPr wrap="square" anchor="t">
            <a:spAutoFit/>
          </a:bodyPr>
          <a:lstStyle/>
          <a:p>
            <a:pPr lvl="1" indent="0" algn="l" eaLnBrk="1" latinLnBrk="0" hangingPunct="1">
              <a:lnSpc>
                <a:spcPct val="120000"/>
              </a:lnSpc>
            </a:pPr>
            <a:r>
              <a:rPr lang="zh-CN" altLang="en-US" sz="3200" b="1" dirty="0">
                <a:solidFill>
                  <a:schemeClr val="accent2"/>
                </a:solidFill>
                <a:latin typeface="Times New Roman" panose="02020603050405020304" pitchFamily="2" charset="0"/>
                <a:ea typeface="宋体" panose="02010600030101010101" pitchFamily="2" charset="-122"/>
              </a:rPr>
              <a:t>用户(用户名, 电话, 地址, email)</a:t>
            </a:r>
          </a:p>
          <a:p>
            <a:pPr lvl="1" indent="0" algn="l" eaLnBrk="1" latinLnBrk="0" hangingPunct="1">
              <a:lnSpc>
                <a:spcPct val="120000"/>
              </a:lnSpc>
            </a:pPr>
            <a:r>
              <a:rPr lang="zh-CN" altLang="en-US" sz="3200" b="1" dirty="0">
                <a:solidFill>
                  <a:schemeClr val="accent2"/>
                </a:solidFill>
                <a:latin typeface="Times New Roman" panose="02020603050405020304" pitchFamily="2" charset="0"/>
                <a:ea typeface="宋体" panose="02010600030101010101" pitchFamily="2" charset="-122"/>
              </a:rPr>
              <a:t>帖子(帖子ID, 标题, 内容 , 用户名 )</a:t>
            </a:r>
          </a:p>
          <a:p>
            <a:pPr>
              <a:lnSpc>
                <a:spcPct val="120000"/>
              </a:lnSpc>
              <a:buFont typeface="Wingdings" panose="05000000000000000000" pitchFamily="2" charset="2"/>
              <a:buChar char="l"/>
            </a:pPr>
            <a:r>
              <a:rPr lang="zh-CN" altLang="en-US" sz="3200" b="1" dirty="0">
                <a:solidFill>
                  <a:srgbClr val="FF0000"/>
                </a:solidFill>
                <a:latin typeface="Times New Roman" panose="02020603050405020304" pitchFamily="2" charset="0"/>
                <a:ea typeface="宋体" panose="02010600030101010101" pitchFamily="2" charset="-122"/>
              </a:rPr>
              <a:t>'回复' 联系如何向关系进行转换？</a:t>
            </a:r>
          </a:p>
        </p:txBody>
      </p:sp>
      <p:pic>
        <p:nvPicPr>
          <p:cNvPr id="23554" name="图片 23554"/>
          <p:cNvPicPr>
            <a:picLocks noChangeAspect="1"/>
          </p:cNvPicPr>
          <p:nvPr/>
        </p:nvPicPr>
        <p:blipFill>
          <a:blip r:embed="rId3"/>
          <a:stretch>
            <a:fillRect/>
          </a:stretch>
        </p:blipFill>
        <p:spPr>
          <a:xfrm>
            <a:off x="252413" y="47625"/>
            <a:ext cx="8640762" cy="4646613"/>
          </a:xfrm>
          <a:prstGeom prst="rect">
            <a:avLst/>
          </a:prstGeom>
          <a:noFill/>
          <a:ln w="9525">
            <a:noFill/>
          </a:ln>
        </p:spPr>
      </p:pic>
      <p:sp>
        <p:nvSpPr>
          <p:cNvPr id="23555" name="Rectangle 2"/>
          <p:cNvSpPr>
            <a:spLocks noGrp="1"/>
          </p:cNvSpPr>
          <p:nvPr/>
        </p:nvSpPr>
        <p:spPr>
          <a:xfrm>
            <a:off x="0" y="44450"/>
            <a:ext cx="4932363" cy="533400"/>
          </a:xfrm>
          <a:prstGeom prst="rect">
            <a:avLst/>
          </a:prstGeom>
          <a:noFill/>
          <a:ln w="9525">
            <a:noFill/>
          </a:ln>
        </p:spPr>
        <p:txBody>
          <a:bodyPr wrap="square" lIns="90170" tIns="46990" rIns="90170" bIns="46990" anchor="ctr"/>
          <a:lstStyle/>
          <a:p>
            <a:pPr algn="ctr"/>
            <a:r>
              <a:rPr lang="zh-CN" altLang="en-US" sz="3200" b="1" u="sng">
                <a:solidFill>
                  <a:schemeClr val="tx2"/>
                </a:solidFill>
                <a:latin typeface="Times New Roman" panose="02020603050405020304" pitchFamily="2" charset="0"/>
                <a:ea typeface="宋体" panose="02010600030101010101" pitchFamily="2" charset="-122"/>
              </a:rPr>
              <a:t>问题</a:t>
            </a:r>
            <a:r>
              <a:rPr lang="en-US" altLang="zh-CN" sz="3200" b="1" u="sng">
                <a:solidFill>
                  <a:schemeClr val="tx2"/>
                </a:solidFill>
                <a:latin typeface="Times New Roman" panose="02020603050405020304" pitchFamily="2" charset="0"/>
                <a:ea typeface="宋体" panose="02010600030101010101" pitchFamily="2" charset="-122"/>
              </a:rPr>
              <a:t>2</a:t>
            </a:r>
            <a:r>
              <a:rPr lang="zh-CN" altLang="en-US" sz="3200" b="1" u="sng">
                <a:solidFill>
                  <a:schemeClr val="tx2"/>
                </a:solidFill>
                <a:latin typeface="Times New Roman" panose="02020603050405020304" pitchFamily="2" charset="0"/>
                <a:ea typeface="宋体" panose="02010600030101010101" pitchFamily="2" charset="-122"/>
              </a:rPr>
              <a:t>：向关系模型的转换</a:t>
            </a:r>
          </a:p>
        </p:txBody>
      </p:sp>
      <p:sp>
        <p:nvSpPr>
          <p:cNvPr id="23556" name="曲线 346"/>
          <p:cNvSpPr/>
          <p:nvPr/>
        </p:nvSpPr>
        <p:spPr>
          <a:xfrm>
            <a:off x="5364163" y="949325"/>
            <a:ext cx="3830637" cy="2913063"/>
          </a:xfrm>
          <a:custGeom>
            <a:avLst/>
            <a:gdLst/>
            <a:ahLst/>
            <a:cxnLst/>
            <a:rect l="0" t="0" r="0" b="0"/>
            <a:pathLst>
              <a:path w="21600" h="21600">
                <a:moveTo>
                  <a:pt x="3611" y="2136"/>
                </a:moveTo>
                <a:cubicBezTo>
                  <a:pt x="4957" y="1760"/>
                  <a:pt x="8047" y="0"/>
                  <a:pt x="11137" y="785"/>
                </a:cubicBezTo>
                <a:cubicBezTo>
                  <a:pt x="14227" y="1570"/>
                  <a:pt x="17198" y="3308"/>
                  <a:pt x="19052" y="6056"/>
                </a:cubicBezTo>
                <a:cubicBezTo>
                  <a:pt x="20906" y="8803"/>
                  <a:pt x="21600" y="11842"/>
                  <a:pt x="20403" y="14517"/>
                </a:cubicBezTo>
                <a:cubicBezTo>
                  <a:pt x="19207" y="17192"/>
                  <a:pt x="16293" y="18437"/>
                  <a:pt x="13071" y="19418"/>
                </a:cubicBezTo>
                <a:cubicBezTo>
                  <a:pt x="9848" y="20400"/>
                  <a:pt x="6873" y="21600"/>
                  <a:pt x="4286" y="19418"/>
                </a:cubicBezTo>
                <a:cubicBezTo>
                  <a:pt x="1699" y="17237"/>
                  <a:pt x="273" y="11966"/>
                  <a:pt x="136" y="8512"/>
                </a:cubicBezTo>
                <a:cubicBezTo>
                  <a:pt x="0" y="5057"/>
                  <a:pt x="2834" y="3190"/>
                  <a:pt x="3611" y="2136"/>
                </a:cubicBezTo>
                <a:close/>
              </a:path>
            </a:pathLst>
          </a:custGeom>
          <a:noFill/>
          <a:ln w="25400" cap="flat" cmpd="sng">
            <a:solidFill>
              <a:srgbClr val="FF0000"/>
            </a:solidFill>
            <a:prstDash val="dash"/>
            <a:round/>
            <a:headEnd type="none" w="med" len="med"/>
            <a:tailEnd type="none" w="med" len="med"/>
          </a:ln>
        </p:spPr>
        <p:txBody>
          <a:bodyPr/>
          <a:lstStyle/>
          <a:p>
            <a:endParaRPr lang="zh-CN"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25601"/>
          <p:cNvSpPr txBox="1"/>
          <p:nvPr/>
        </p:nvSpPr>
        <p:spPr>
          <a:xfrm>
            <a:off x="342900" y="4826000"/>
            <a:ext cx="8477250" cy="1262063"/>
          </a:xfrm>
          <a:prstGeom prst="rect">
            <a:avLst/>
          </a:prstGeom>
          <a:noFill/>
          <a:ln w="9525">
            <a:noFill/>
          </a:ln>
        </p:spPr>
        <p:txBody>
          <a:bodyPr wrap="square" anchor="t">
            <a:spAutoFit/>
          </a:bodyPr>
          <a:lstStyle/>
          <a:p>
            <a:pPr marL="327025" indent="-327025">
              <a:lnSpc>
                <a:spcPct val="120000"/>
              </a:lnSpc>
              <a:buFont typeface="Wingdings" panose="05000000000000000000" pitchFamily="2" charset="2"/>
              <a:buChar char="l"/>
            </a:pPr>
            <a:r>
              <a:rPr lang="zh-CN" altLang="en-US" sz="3200" b="1" dirty="0">
                <a:solidFill>
                  <a:schemeClr val="accent2"/>
                </a:solidFill>
                <a:latin typeface="Times New Roman" panose="02020603050405020304" pitchFamily="2" charset="0"/>
                <a:ea typeface="宋体" panose="02010600030101010101" pitchFamily="2" charset="-122"/>
              </a:rPr>
              <a:t>可以将'</a:t>
            </a:r>
            <a:r>
              <a:rPr lang="zh-CN" altLang="en-US" sz="3200" b="1" dirty="0">
                <a:solidFill>
                  <a:srgbClr val="FF0000"/>
                </a:solidFill>
                <a:latin typeface="Times New Roman" panose="02020603050405020304" pitchFamily="2" charset="0"/>
                <a:ea typeface="宋体" panose="02010600030101010101" pitchFamily="2" charset="-122"/>
              </a:rPr>
              <a:t>回复</a:t>
            </a:r>
            <a:r>
              <a:rPr lang="zh-CN" altLang="en-US" sz="3200" b="1" dirty="0">
                <a:solidFill>
                  <a:schemeClr val="accent2"/>
                </a:solidFill>
                <a:latin typeface="Times New Roman" panose="02020603050405020304" pitchFamily="2" charset="0"/>
                <a:ea typeface="宋体" panose="02010600030101010101" pitchFamily="2" charset="-122"/>
              </a:rPr>
              <a:t>'联系单独转换成一个关系！</a:t>
            </a:r>
          </a:p>
          <a:p>
            <a:pPr marL="498475" lvl="1" indent="0" algn="l" eaLnBrk="1" latinLnBrk="0" hangingPunct="1">
              <a:lnSpc>
                <a:spcPct val="120000"/>
              </a:lnSpc>
              <a:buSzPct val="100000"/>
              <a:buFont typeface="Wingdings" panose="05000000000000000000" pitchFamily="2" charset="2"/>
              <a:buNone/>
            </a:pPr>
            <a:r>
              <a:rPr lang="zh-CN" altLang="en-US" sz="3200" b="1" dirty="0">
                <a:solidFill>
                  <a:srgbClr val="FF0000"/>
                </a:solidFill>
                <a:latin typeface="Times New Roman" panose="02020603050405020304" pitchFamily="2" charset="0"/>
                <a:cs typeface="Times New Roman" panose="02020603050405020304" pitchFamily="2" charset="0"/>
              </a:rPr>
              <a:t>回复 (原帖</a:t>
            </a:r>
            <a:r>
              <a:rPr lang="zh-CN" altLang="en-US" sz="3200" b="1" dirty="0">
                <a:solidFill>
                  <a:srgbClr val="FF0000"/>
                </a:solidFill>
                <a:latin typeface="Times New Roman" panose="02020603050405020304" pitchFamily="2" charset="0"/>
                <a:ea typeface="宋体" panose="02010600030101010101" pitchFamily="2" charset="-122"/>
              </a:rPr>
              <a:t>ID, 回帖ID</a:t>
            </a:r>
            <a:r>
              <a:rPr lang="zh-CN" altLang="en-US" sz="3200" b="1" dirty="0">
                <a:solidFill>
                  <a:srgbClr val="FF0000"/>
                </a:solidFill>
                <a:latin typeface="Times New Roman" panose="02020603050405020304" pitchFamily="2" charset="0"/>
                <a:cs typeface="Times New Roman" panose="02020603050405020304" pitchFamily="2" charset="0"/>
              </a:rPr>
              <a:t>)</a:t>
            </a:r>
            <a:endParaRPr lang="zh-CN" altLang="en-US" sz="3200" b="1" dirty="0">
              <a:solidFill>
                <a:srgbClr val="FF0000"/>
              </a:solidFill>
              <a:latin typeface="Times New Roman" panose="02020603050405020304" pitchFamily="2" charset="0"/>
              <a:ea typeface="Times New Roman" panose="02020603050405020304" pitchFamily="2" charset="0"/>
            </a:endParaRPr>
          </a:p>
        </p:txBody>
      </p:sp>
      <p:pic>
        <p:nvPicPr>
          <p:cNvPr id="2" name="图片 25602"/>
          <p:cNvPicPr>
            <a:picLocks noChangeAspect="1"/>
          </p:cNvPicPr>
          <p:nvPr/>
        </p:nvPicPr>
        <p:blipFill>
          <a:blip r:embed="rId3"/>
          <a:stretch>
            <a:fillRect/>
          </a:stretch>
        </p:blipFill>
        <p:spPr>
          <a:xfrm>
            <a:off x="252413" y="47625"/>
            <a:ext cx="8640762" cy="4646613"/>
          </a:xfrm>
          <a:prstGeom prst="rect">
            <a:avLst/>
          </a:prstGeom>
          <a:noFill/>
          <a:ln w="9525">
            <a:noFill/>
          </a:ln>
        </p:spPr>
      </p:pic>
      <p:sp>
        <p:nvSpPr>
          <p:cNvPr id="25603" name="Rectangle 2"/>
          <p:cNvSpPr>
            <a:spLocks noGrp="1"/>
          </p:cNvSpPr>
          <p:nvPr/>
        </p:nvSpPr>
        <p:spPr>
          <a:xfrm>
            <a:off x="0" y="44450"/>
            <a:ext cx="4932363" cy="533400"/>
          </a:xfrm>
          <a:prstGeom prst="rect">
            <a:avLst/>
          </a:prstGeom>
          <a:noFill/>
          <a:ln w="9525">
            <a:noFill/>
          </a:ln>
        </p:spPr>
        <p:txBody>
          <a:bodyPr wrap="square" lIns="90170" tIns="46990" rIns="90170" bIns="46990" anchor="ctr"/>
          <a:lstStyle/>
          <a:p>
            <a:pPr algn="ctr"/>
            <a:r>
              <a:rPr lang="zh-CN" altLang="en-US" sz="3200" b="1" u="sng">
                <a:solidFill>
                  <a:schemeClr val="tx2"/>
                </a:solidFill>
                <a:latin typeface="Times New Roman" panose="02020603050405020304" pitchFamily="2" charset="0"/>
                <a:ea typeface="宋体" panose="02010600030101010101" pitchFamily="2" charset="-122"/>
              </a:rPr>
              <a:t>问题</a:t>
            </a:r>
            <a:r>
              <a:rPr lang="en-US" altLang="zh-CN" sz="3200" b="1" u="sng">
                <a:solidFill>
                  <a:schemeClr val="tx2"/>
                </a:solidFill>
                <a:latin typeface="Times New Roman" panose="02020603050405020304" pitchFamily="2" charset="0"/>
                <a:ea typeface="宋体" panose="02010600030101010101" pitchFamily="2" charset="-122"/>
              </a:rPr>
              <a:t>2</a:t>
            </a:r>
            <a:r>
              <a:rPr lang="zh-CN" altLang="en-US" sz="3200" b="1" u="sng">
                <a:solidFill>
                  <a:schemeClr val="tx2"/>
                </a:solidFill>
                <a:latin typeface="Times New Roman" panose="02020603050405020304" pitchFamily="2" charset="0"/>
                <a:ea typeface="宋体" panose="02010600030101010101" pitchFamily="2" charset="-122"/>
              </a:rPr>
              <a:t>：向关系模型的转换</a:t>
            </a:r>
          </a:p>
        </p:txBody>
      </p:sp>
      <p:sp>
        <p:nvSpPr>
          <p:cNvPr id="25604" name="曲线 346"/>
          <p:cNvSpPr/>
          <p:nvPr/>
        </p:nvSpPr>
        <p:spPr>
          <a:xfrm>
            <a:off x="5364163" y="949325"/>
            <a:ext cx="3830637" cy="2913063"/>
          </a:xfrm>
          <a:custGeom>
            <a:avLst/>
            <a:gdLst/>
            <a:ahLst/>
            <a:cxnLst/>
            <a:rect l="0" t="0" r="0" b="0"/>
            <a:pathLst>
              <a:path w="21600" h="21600">
                <a:moveTo>
                  <a:pt x="3611" y="2136"/>
                </a:moveTo>
                <a:cubicBezTo>
                  <a:pt x="4957" y="1760"/>
                  <a:pt x="8047" y="0"/>
                  <a:pt x="11137" y="785"/>
                </a:cubicBezTo>
                <a:cubicBezTo>
                  <a:pt x="14227" y="1570"/>
                  <a:pt x="17198" y="3308"/>
                  <a:pt x="19052" y="6056"/>
                </a:cubicBezTo>
                <a:cubicBezTo>
                  <a:pt x="20906" y="8803"/>
                  <a:pt x="21600" y="11842"/>
                  <a:pt x="20403" y="14517"/>
                </a:cubicBezTo>
                <a:cubicBezTo>
                  <a:pt x="19207" y="17192"/>
                  <a:pt x="16293" y="18437"/>
                  <a:pt x="13071" y="19418"/>
                </a:cubicBezTo>
                <a:cubicBezTo>
                  <a:pt x="9848" y="20400"/>
                  <a:pt x="6873" y="21600"/>
                  <a:pt x="4286" y="19418"/>
                </a:cubicBezTo>
                <a:cubicBezTo>
                  <a:pt x="1699" y="17237"/>
                  <a:pt x="273" y="11966"/>
                  <a:pt x="136" y="8512"/>
                </a:cubicBezTo>
                <a:cubicBezTo>
                  <a:pt x="0" y="5057"/>
                  <a:pt x="2834" y="3190"/>
                  <a:pt x="3611" y="2136"/>
                </a:cubicBezTo>
                <a:close/>
              </a:path>
            </a:pathLst>
          </a:custGeom>
          <a:noFill/>
          <a:ln w="25400" cap="flat" cmpd="sng">
            <a:solidFill>
              <a:srgbClr val="FF0000"/>
            </a:solidFill>
            <a:prstDash val="dash"/>
            <a:round/>
            <a:headEnd type="none" w="med" len="med"/>
            <a:tailEnd type="none" w="med" len="med"/>
          </a:ln>
        </p:spPr>
        <p:txBody>
          <a:bodyPr/>
          <a:lstStyle/>
          <a:p>
            <a:endParaRPr lang="zh-CN" altLang="en-US"/>
          </a:p>
        </p:txBody>
      </p:sp>
      <p:sp>
        <p:nvSpPr>
          <p:cNvPr id="25606" name="文本框 25605"/>
          <p:cNvSpPr txBox="1"/>
          <p:nvPr/>
        </p:nvSpPr>
        <p:spPr>
          <a:xfrm>
            <a:off x="349250" y="6107113"/>
            <a:ext cx="5230813" cy="579437"/>
          </a:xfrm>
          <a:prstGeom prst="rect">
            <a:avLst/>
          </a:prstGeom>
          <a:noFill/>
          <a:ln w="9525">
            <a:noFill/>
          </a:ln>
        </p:spPr>
        <p:txBody>
          <a:bodyPr wrap="square" anchor="t">
            <a:spAutoFit/>
          </a:bodyPr>
          <a:lstStyle/>
          <a:p>
            <a:pPr marL="1905" indent="455295">
              <a:buFont typeface="Wingdings" panose="05000000000000000000" pitchFamily="2" charset="2"/>
              <a:buChar char="n"/>
            </a:pPr>
            <a:r>
              <a:rPr lang="zh-CN" altLang="en-US" sz="3200" b="1" dirty="0">
                <a:solidFill>
                  <a:srgbClr val="0000CC"/>
                </a:solidFill>
                <a:latin typeface="Times New Roman" panose="02020603050405020304" pitchFamily="2" charset="0"/>
                <a:ea typeface="宋体" panose="02010600030101010101" pitchFamily="2" charset="-122"/>
              </a:rPr>
              <a:t>该关系的关键字是什么？</a:t>
            </a:r>
          </a:p>
        </p:txBody>
      </p:sp>
      <p:sp>
        <p:nvSpPr>
          <p:cNvPr id="25607" name="文本框 25606"/>
          <p:cNvSpPr txBox="1"/>
          <p:nvPr/>
        </p:nvSpPr>
        <p:spPr>
          <a:xfrm>
            <a:off x="5478463" y="6102350"/>
            <a:ext cx="1758950" cy="579438"/>
          </a:xfrm>
          <a:prstGeom prst="rect">
            <a:avLst/>
          </a:prstGeom>
          <a:noFill/>
          <a:ln w="9525">
            <a:noFill/>
          </a:ln>
        </p:spPr>
        <p:txBody>
          <a:bodyPr anchor="t">
            <a:spAutoFit/>
          </a:bodyPr>
          <a:lstStyle/>
          <a:p>
            <a:pPr algn="ctr"/>
            <a:r>
              <a:rPr lang="zh-CN" altLang="en-US" sz="3200" b="1" dirty="0">
                <a:solidFill>
                  <a:srgbClr val="FF0000"/>
                </a:solidFill>
                <a:latin typeface="Times New Roman" panose="02020603050405020304" pitchFamily="2" charset="0"/>
                <a:ea typeface="宋体" panose="02010600030101010101" pitchFamily="2" charset="-122"/>
              </a:rPr>
              <a:t>回帖ID</a:t>
            </a:r>
            <a:endParaRPr lang="zh-CN" altLang="en-US" sz="3200" b="1" dirty="0">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animEffect transition="in" filter="blinds(horizontal)">
                                      <p:cBhvr>
                                        <p:cTn id="7" dur="500"/>
                                        <p:tgtEl>
                                          <p:spTgt spid="256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6">
                                            <p:txEl>
                                              <p:pRg st="0" end="0"/>
                                            </p:txEl>
                                          </p:spTgt>
                                        </p:tgtEl>
                                        <p:attrNameLst>
                                          <p:attrName>style.visibility</p:attrName>
                                        </p:attrNameLst>
                                      </p:cBhvr>
                                      <p:to>
                                        <p:strVal val="visible"/>
                                      </p:to>
                                    </p:set>
                                    <p:animEffect transition="in" filter="blinds(horizontal)">
                                      <p:cBhvr>
                                        <p:cTn id="12" dur="500"/>
                                        <p:tgtEl>
                                          <p:spTgt spid="256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blinds(horizontal)">
                                      <p:cBhvr>
                                        <p:cTn id="1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bldLvl="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27649"/>
          <p:cNvSpPr txBox="1"/>
          <p:nvPr/>
        </p:nvSpPr>
        <p:spPr>
          <a:xfrm>
            <a:off x="342900" y="4756150"/>
            <a:ext cx="8477250" cy="1873250"/>
          </a:xfrm>
          <a:prstGeom prst="rect">
            <a:avLst/>
          </a:prstGeom>
          <a:noFill/>
          <a:ln w="25400" cap="flat" cmpd="sng">
            <a:solidFill>
              <a:schemeClr val="accent2"/>
            </a:solidFill>
            <a:prstDash val="solid"/>
            <a:miter/>
            <a:headEnd type="none" w="med" len="med"/>
            <a:tailEnd type="none" w="med" len="med"/>
          </a:ln>
        </p:spPr>
        <p:txBody>
          <a:bodyPr wrap="square" lIns="90170" tIns="46990" rIns="90170" bIns="46990" anchor="t">
            <a:spAutoFit/>
          </a:bodyPr>
          <a:lstStyle/>
          <a:p>
            <a:pPr lvl="1" indent="0" algn="l" eaLnBrk="1" latinLnBrk="0" hangingPunct="1">
              <a:lnSpc>
                <a:spcPct val="120000"/>
              </a:lnSpc>
            </a:pPr>
            <a:r>
              <a:rPr lang="zh-CN" altLang="en-US" sz="3200" b="1" dirty="0">
                <a:solidFill>
                  <a:srgbClr val="FF0000"/>
                </a:solidFill>
                <a:latin typeface="Arial" panose="020B0604020202020204" pitchFamily="34" charset="0"/>
                <a:cs typeface="Times New Roman" panose="02020603050405020304" pitchFamily="2" charset="0"/>
              </a:rPr>
              <a:t>用户 ( </a:t>
            </a:r>
            <a:r>
              <a:rPr lang="zh-CN" altLang="en-US" sz="3200" b="1" u="sng" dirty="0">
                <a:solidFill>
                  <a:srgbClr val="FF0000"/>
                </a:solidFill>
                <a:latin typeface="Arial" panose="020B0604020202020204" pitchFamily="34" charset="0"/>
                <a:cs typeface="Times New Roman" panose="02020603050405020304" pitchFamily="2" charset="0"/>
              </a:rPr>
              <a:t>用户名</a:t>
            </a:r>
            <a:r>
              <a:rPr lang="zh-CN" altLang="en-US" sz="3200" b="1" dirty="0">
                <a:solidFill>
                  <a:srgbClr val="FF0000"/>
                </a:solidFill>
                <a:latin typeface="Arial" panose="020B0604020202020204" pitchFamily="34" charset="0"/>
                <a:cs typeface="Times New Roman" panose="02020603050405020304" pitchFamily="2" charset="0"/>
              </a:rPr>
              <a:t>, 电话, 地址, email)</a:t>
            </a:r>
          </a:p>
          <a:p>
            <a:pPr lvl="1" indent="0" algn="l" eaLnBrk="1" latinLnBrk="0" hangingPunct="1">
              <a:lnSpc>
                <a:spcPct val="120000"/>
              </a:lnSpc>
            </a:pPr>
            <a:r>
              <a:rPr lang="zh-CN" altLang="en-US" sz="3200" b="1" dirty="0">
                <a:solidFill>
                  <a:srgbClr val="FF0000"/>
                </a:solidFill>
                <a:latin typeface="Arial" panose="020B0604020202020204" pitchFamily="34" charset="0"/>
                <a:cs typeface="Times New Roman" panose="02020603050405020304" pitchFamily="2" charset="0"/>
              </a:rPr>
              <a:t>帖子 ( </a:t>
            </a:r>
            <a:r>
              <a:rPr lang="zh-CN" altLang="en-US" sz="3200" b="1" u="sng" dirty="0">
                <a:solidFill>
                  <a:srgbClr val="FF0000"/>
                </a:solidFill>
                <a:latin typeface="Arial" panose="020B0604020202020204" pitchFamily="34" charset="0"/>
                <a:cs typeface="Times New Roman" panose="02020603050405020304" pitchFamily="2" charset="0"/>
              </a:rPr>
              <a:t>帖子ID</a:t>
            </a:r>
            <a:r>
              <a:rPr lang="zh-CN" altLang="en-US" sz="3200" b="1" dirty="0">
                <a:solidFill>
                  <a:srgbClr val="FF0000"/>
                </a:solidFill>
                <a:latin typeface="Arial" panose="020B0604020202020204" pitchFamily="34" charset="0"/>
                <a:cs typeface="Times New Roman" panose="02020603050405020304" pitchFamily="2" charset="0"/>
              </a:rPr>
              <a:t>, 标题, 内容, 用户名 )</a:t>
            </a:r>
          </a:p>
          <a:p>
            <a:pPr lvl="1" indent="0" algn="l" eaLnBrk="1" latinLnBrk="0" hangingPunct="1">
              <a:lnSpc>
                <a:spcPct val="120000"/>
              </a:lnSpc>
            </a:pPr>
            <a:r>
              <a:rPr lang="zh-CN" altLang="en-US" sz="3200" b="1" dirty="0">
                <a:solidFill>
                  <a:srgbClr val="FF0000"/>
                </a:solidFill>
                <a:latin typeface="Arial" panose="020B0604020202020204" pitchFamily="34" charset="0"/>
                <a:cs typeface="Times New Roman" panose="02020603050405020304" pitchFamily="2" charset="0"/>
              </a:rPr>
              <a:t>回复 ( 原帖ID, </a:t>
            </a:r>
            <a:r>
              <a:rPr lang="zh-CN" altLang="en-US" sz="3200" b="1" u="sng" dirty="0">
                <a:solidFill>
                  <a:srgbClr val="FF0000"/>
                </a:solidFill>
                <a:latin typeface="Arial" panose="020B0604020202020204" pitchFamily="34" charset="0"/>
                <a:cs typeface="Times New Roman" panose="02020603050405020304" pitchFamily="2" charset="0"/>
              </a:rPr>
              <a:t>回帖ID</a:t>
            </a:r>
            <a:r>
              <a:rPr lang="zh-CN" altLang="en-US" sz="3200" b="1" dirty="0">
                <a:solidFill>
                  <a:srgbClr val="FF0000"/>
                </a:solidFill>
                <a:latin typeface="Arial" panose="020B0604020202020204" pitchFamily="34" charset="0"/>
                <a:cs typeface="Times New Roman" panose="02020603050405020304" pitchFamily="2" charset="0"/>
              </a:rPr>
              <a:t> )</a:t>
            </a:r>
            <a:endParaRPr lang="zh-CN" altLang="en-US" dirty="0">
              <a:solidFill>
                <a:srgbClr val="FF0000"/>
              </a:solidFill>
              <a:latin typeface="Arial" panose="020B0604020202020204" pitchFamily="34" charset="0"/>
              <a:ea typeface="Times New Roman" panose="02020603050405020304" pitchFamily="2" charset="0"/>
            </a:endParaRPr>
          </a:p>
        </p:txBody>
      </p:sp>
      <p:pic>
        <p:nvPicPr>
          <p:cNvPr id="27650" name="图片 27650"/>
          <p:cNvPicPr>
            <a:picLocks noChangeAspect="1"/>
          </p:cNvPicPr>
          <p:nvPr/>
        </p:nvPicPr>
        <p:blipFill>
          <a:blip r:embed="rId3"/>
          <a:stretch>
            <a:fillRect/>
          </a:stretch>
        </p:blipFill>
        <p:spPr>
          <a:xfrm>
            <a:off x="250825" y="44450"/>
            <a:ext cx="8640763" cy="4648200"/>
          </a:xfrm>
          <a:prstGeom prst="rect">
            <a:avLst/>
          </a:prstGeom>
          <a:noFill/>
          <a:ln w="9525">
            <a:noFill/>
          </a:ln>
        </p:spPr>
      </p:pic>
      <p:sp>
        <p:nvSpPr>
          <p:cNvPr id="27651" name="Rectangle 2"/>
          <p:cNvSpPr>
            <a:spLocks noGrp="1"/>
          </p:cNvSpPr>
          <p:nvPr/>
        </p:nvSpPr>
        <p:spPr>
          <a:xfrm>
            <a:off x="3175" y="44450"/>
            <a:ext cx="5251450" cy="533400"/>
          </a:xfrm>
          <a:prstGeom prst="rect">
            <a:avLst/>
          </a:prstGeom>
          <a:noFill/>
          <a:ln w="9525">
            <a:noFill/>
          </a:ln>
        </p:spPr>
        <p:txBody>
          <a:bodyPr wrap="square" lIns="90170" tIns="46990" rIns="90170" bIns="46990" anchor="ctr"/>
          <a:lstStyle/>
          <a:p>
            <a:pPr algn="ctr"/>
            <a:r>
              <a:rPr lang="zh-CN" altLang="en-US" sz="3200" b="1" u="sng">
                <a:solidFill>
                  <a:schemeClr val="tx2"/>
                </a:solidFill>
                <a:latin typeface="Times New Roman" panose="02020603050405020304" pitchFamily="2" charset="0"/>
                <a:ea typeface="宋体" panose="02010600030101010101" pitchFamily="2" charset="-122"/>
              </a:rPr>
              <a:t>问题</a:t>
            </a:r>
            <a:r>
              <a:rPr lang="en-US" altLang="zh-CN" sz="3200" b="1" u="sng">
                <a:solidFill>
                  <a:schemeClr val="tx2"/>
                </a:solidFill>
                <a:latin typeface="Times New Roman" panose="02020603050405020304" pitchFamily="2" charset="0"/>
                <a:ea typeface="宋体" panose="02010600030101010101" pitchFamily="2" charset="-122"/>
              </a:rPr>
              <a:t>2</a:t>
            </a:r>
            <a:r>
              <a:rPr lang="zh-CN" altLang="en-US" sz="3200" b="1" u="sng">
                <a:solidFill>
                  <a:schemeClr val="tx2"/>
                </a:solidFill>
                <a:latin typeface="Times New Roman" panose="02020603050405020304" pitchFamily="2" charset="0"/>
                <a:ea typeface="宋体" panose="02010600030101010101" pitchFamily="2" charset="-122"/>
              </a:rPr>
              <a:t>：到关系的转换结果</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框 29697"/>
          <p:cNvSpPr txBox="1"/>
          <p:nvPr/>
        </p:nvSpPr>
        <p:spPr>
          <a:xfrm>
            <a:off x="342900" y="5329238"/>
            <a:ext cx="8477250" cy="1289050"/>
          </a:xfrm>
          <a:prstGeom prst="rect">
            <a:avLst/>
          </a:prstGeom>
          <a:noFill/>
          <a:ln w="25400" cap="flat" cmpd="sng">
            <a:solidFill>
              <a:schemeClr val="accent2"/>
            </a:solidFill>
            <a:prstDash val="solid"/>
            <a:miter/>
            <a:headEnd type="none" w="med" len="med"/>
            <a:tailEnd type="none" w="med" len="med"/>
          </a:ln>
        </p:spPr>
        <p:txBody>
          <a:bodyPr wrap="square" lIns="90170" tIns="46990" rIns="90170" bIns="46990" anchor="t">
            <a:spAutoFit/>
          </a:bodyPr>
          <a:lstStyle/>
          <a:p>
            <a:pPr lvl="1" indent="0" algn="l" eaLnBrk="1" latinLnBrk="0" hangingPunct="1">
              <a:lnSpc>
                <a:spcPct val="120000"/>
              </a:lnSpc>
            </a:pPr>
            <a:r>
              <a:rPr lang="zh-CN" altLang="en-US" sz="3200" b="1" dirty="0">
                <a:solidFill>
                  <a:srgbClr val="FF0000"/>
                </a:solidFill>
                <a:latin typeface="Arial" panose="020B0604020202020204" pitchFamily="34" charset="0"/>
                <a:cs typeface="Times New Roman" panose="02020603050405020304" pitchFamily="2" charset="0"/>
              </a:rPr>
              <a:t>用户 ( </a:t>
            </a:r>
            <a:r>
              <a:rPr lang="zh-CN" altLang="en-US" sz="3200" b="1" u="sng" dirty="0">
                <a:solidFill>
                  <a:srgbClr val="FF0000"/>
                </a:solidFill>
                <a:latin typeface="Arial" panose="020B0604020202020204" pitchFamily="34" charset="0"/>
                <a:cs typeface="Times New Roman" panose="02020603050405020304" pitchFamily="2" charset="0"/>
              </a:rPr>
              <a:t>用户名</a:t>
            </a:r>
            <a:r>
              <a:rPr lang="zh-CN" altLang="en-US" sz="3200" b="1" dirty="0">
                <a:solidFill>
                  <a:srgbClr val="FF0000"/>
                </a:solidFill>
                <a:latin typeface="Arial" panose="020B0604020202020204" pitchFamily="34" charset="0"/>
                <a:cs typeface="Times New Roman" panose="02020603050405020304" pitchFamily="2" charset="0"/>
              </a:rPr>
              <a:t>, 电话, 地址, email)</a:t>
            </a:r>
          </a:p>
          <a:p>
            <a:pPr lvl="1" indent="0" algn="l" eaLnBrk="1" latinLnBrk="0" hangingPunct="1">
              <a:lnSpc>
                <a:spcPct val="120000"/>
              </a:lnSpc>
            </a:pPr>
            <a:r>
              <a:rPr lang="zh-CN" altLang="en-US" sz="3200" b="1" dirty="0">
                <a:solidFill>
                  <a:srgbClr val="FF0000"/>
                </a:solidFill>
                <a:latin typeface="Arial" panose="020B0604020202020204" pitchFamily="34" charset="0"/>
                <a:cs typeface="Times New Roman" panose="02020603050405020304" pitchFamily="2" charset="0"/>
              </a:rPr>
              <a:t>帖子 ( </a:t>
            </a:r>
            <a:r>
              <a:rPr lang="zh-CN" altLang="en-US" sz="3200" b="1" u="sng" dirty="0">
                <a:solidFill>
                  <a:srgbClr val="FF0000"/>
                </a:solidFill>
                <a:latin typeface="Arial" panose="020B0604020202020204" pitchFamily="34" charset="0"/>
                <a:cs typeface="Times New Roman" panose="02020603050405020304" pitchFamily="2" charset="0"/>
              </a:rPr>
              <a:t>帖子ID</a:t>
            </a:r>
            <a:r>
              <a:rPr lang="zh-CN" altLang="en-US" sz="3200" b="1" dirty="0">
                <a:solidFill>
                  <a:srgbClr val="FF0000"/>
                </a:solidFill>
                <a:latin typeface="Arial" panose="020B0604020202020204" pitchFamily="34" charset="0"/>
                <a:cs typeface="Times New Roman" panose="02020603050405020304" pitchFamily="2" charset="0"/>
              </a:rPr>
              <a:t>, 标题, 内容, 用户名, 原帖ID )</a:t>
            </a:r>
            <a:endParaRPr lang="zh-CN" altLang="en-US" dirty="0">
              <a:solidFill>
                <a:srgbClr val="FF0000"/>
              </a:solidFill>
              <a:latin typeface="Arial" panose="020B0604020202020204" pitchFamily="34" charset="0"/>
              <a:ea typeface="Times New Roman" panose="02020603050405020304" pitchFamily="2" charset="0"/>
            </a:endParaRPr>
          </a:p>
        </p:txBody>
      </p:sp>
      <p:pic>
        <p:nvPicPr>
          <p:cNvPr id="29698" name="图片 29698"/>
          <p:cNvPicPr>
            <a:picLocks noChangeAspect="1"/>
          </p:cNvPicPr>
          <p:nvPr/>
        </p:nvPicPr>
        <p:blipFill>
          <a:blip r:embed="rId3"/>
          <a:stretch>
            <a:fillRect/>
          </a:stretch>
        </p:blipFill>
        <p:spPr>
          <a:xfrm>
            <a:off x="250825" y="44450"/>
            <a:ext cx="8640763" cy="4648200"/>
          </a:xfrm>
          <a:prstGeom prst="rect">
            <a:avLst/>
          </a:prstGeom>
          <a:noFill/>
          <a:ln w="9525">
            <a:noFill/>
          </a:ln>
        </p:spPr>
      </p:pic>
      <p:sp>
        <p:nvSpPr>
          <p:cNvPr id="29699" name="Rectangle 2"/>
          <p:cNvSpPr>
            <a:spLocks noGrp="1"/>
          </p:cNvSpPr>
          <p:nvPr/>
        </p:nvSpPr>
        <p:spPr>
          <a:xfrm>
            <a:off x="3175" y="44450"/>
            <a:ext cx="5349875" cy="533400"/>
          </a:xfrm>
          <a:prstGeom prst="rect">
            <a:avLst/>
          </a:prstGeom>
          <a:noFill/>
          <a:ln w="9525">
            <a:noFill/>
          </a:ln>
        </p:spPr>
        <p:txBody>
          <a:bodyPr wrap="square" lIns="90170" tIns="46990" rIns="90170" bIns="46990" anchor="ctr"/>
          <a:lstStyle/>
          <a:p>
            <a:pPr algn="ctr"/>
            <a:r>
              <a:rPr lang="zh-CN" altLang="en-US" sz="3200" b="1" u="sng">
                <a:solidFill>
                  <a:schemeClr val="tx2"/>
                </a:solidFill>
                <a:latin typeface="Times New Roman" panose="02020603050405020304" pitchFamily="2" charset="0"/>
                <a:ea typeface="宋体" panose="02010600030101010101" pitchFamily="2" charset="-122"/>
              </a:rPr>
              <a:t>问题</a:t>
            </a:r>
            <a:r>
              <a:rPr lang="en-US" altLang="zh-CN" sz="3200" b="1" u="sng">
                <a:solidFill>
                  <a:schemeClr val="tx2"/>
                </a:solidFill>
                <a:latin typeface="Times New Roman" panose="02020603050405020304" pitchFamily="2" charset="0"/>
                <a:ea typeface="宋体" panose="02010600030101010101" pitchFamily="2" charset="-122"/>
              </a:rPr>
              <a:t>2</a:t>
            </a:r>
            <a:r>
              <a:rPr lang="zh-CN" altLang="en-US" sz="3200" b="1" u="sng">
                <a:solidFill>
                  <a:schemeClr val="tx2"/>
                </a:solidFill>
                <a:latin typeface="Times New Roman" panose="02020603050405020304" pitchFamily="2" charset="0"/>
                <a:ea typeface="宋体" panose="02010600030101010101" pitchFamily="2" charset="-122"/>
              </a:rPr>
              <a:t>：到关系的转换结果</a:t>
            </a:r>
          </a:p>
        </p:txBody>
      </p:sp>
      <p:sp>
        <p:nvSpPr>
          <p:cNvPr id="29700" name="文本框 29700"/>
          <p:cNvSpPr txBox="1"/>
          <p:nvPr/>
        </p:nvSpPr>
        <p:spPr>
          <a:xfrm>
            <a:off x="127000" y="4668838"/>
            <a:ext cx="3581400" cy="547687"/>
          </a:xfrm>
          <a:prstGeom prst="rect">
            <a:avLst/>
          </a:prstGeom>
          <a:noFill/>
          <a:ln w="9525">
            <a:noFill/>
          </a:ln>
        </p:spPr>
        <p:txBody>
          <a:bodyPr anchor="t">
            <a:spAutoFit/>
          </a:bodyPr>
          <a:lstStyle/>
          <a:p>
            <a:r>
              <a:rPr lang="zh-CN" altLang="en-US" sz="3000" b="1" dirty="0">
                <a:latin typeface="Times New Roman" panose="02020603050405020304" pitchFamily="2" charset="0"/>
                <a:ea typeface="宋体" panose="02010600030101010101" pitchFamily="2" charset="-122"/>
              </a:rPr>
              <a:t>另一种转换结果：</a:t>
            </a:r>
            <a:endParaRPr lang="zh-CN" altLang="en-US" sz="3000" b="1" dirty="0">
              <a:latin typeface="Times New Roman" panose="02020603050405020304" pitchFamily="2" charset="0"/>
              <a:ea typeface="Times New Roman" panose="02020603050405020304"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6386"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1638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14</a:t>
            </a:fld>
            <a:endParaRPr lang="zh-CN" altLang="en-US" sz="1200" b="1" i="1" dirty="0">
              <a:latin typeface="Times New Roman" panose="02020603050405020304" pitchFamily="2" charset="0"/>
              <a:ea typeface="宋体" panose="02010600030101010101" pitchFamily="2" charset="-122"/>
            </a:endParaRPr>
          </a:p>
        </p:txBody>
      </p:sp>
      <p:graphicFrame>
        <p:nvGraphicFramePr>
          <p:cNvPr id="16388" name="Object 5"/>
          <p:cNvGraphicFramePr>
            <a:graphicFrameLocks noChangeAspect="1"/>
          </p:cNvGraphicFramePr>
          <p:nvPr/>
        </p:nvGraphicFramePr>
        <p:xfrm>
          <a:off x="0" y="1200785"/>
          <a:ext cx="9144000" cy="4724400"/>
        </p:xfrm>
        <a:graphic>
          <a:graphicData uri="http://schemas.openxmlformats.org/presentationml/2006/ole">
            <mc:AlternateContent xmlns:mc="http://schemas.openxmlformats.org/markup-compatibility/2006">
              <mc:Choice xmlns:v="urn:schemas-microsoft-com:vml" Requires="v">
                <p:oleObj spid="_x0000_s10244" r:id="rId4" imgW="3197225" imgH="1877060" progId="Word.Picture.8">
                  <p:embed/>
                </p:oleObj>
              </mc:Choice>
              <mc:Fallback>
                <p:oleObj r:id="rId4" imgW="3197225" imgH="1877060" progId="Word.Picture.8">
                  <p:embed/>
                  <p:pic>
                    <p:nvPicPr>
                      <p:cNvPr id="0" name="图片 3078"/>
                      <p:cNvPicPr/>
                      <p:nvPr/>
                    </p:nvPicPr>
                    <p:blipFill>
                      <a:blip r:embed="rId5"/>
                      <a:stretch>
                        <a:fillRect/>
                      </a:stretch>
                    </p:blipFill>
                    <p:spPr>
                      <a:xfrm>
                        <a:off x="0" y="1200785"/>
                        <a:ext cx="9144000" cy="4724400"/>
                      </a:xfrm>
                      <a:prstGeom prst="rect">
                        <a:avLst/>
                      </a:prstGeom>
                      <a:solidFill>
                        <a:schemeClr val="bg1"/>
                      </a:solidFill>
                      <a:ln w="38100">
                        <a:noFill/>
                        <a:miter/>
                      </a:ln>
                    </p:spPr>
                  </p:pic>
                </p:oleObj>
              </mc:Fallback>
            </mc:AlternateContent>
          </a:graphicData>
        </a:graphic>
      </p:graphicFrame>
      <p:sp>
        <p:nvSpPr>
          <p:cNvPr id="16390" name="Rectangle 4"/>
          <p:cNvSpPr>
            <a:spLocks noGrp="1"/>
          </p:cNvSpPr>
          <p:nvPr>
            <p:ph type="body"/>
          </p:nvPr>
        </p:nvSpPr>
        <p:spPr>
          <a:xfrm>
            <a:off x="457200" y="48895"/>
            <a:ext cx="8229600" cy="5638800"/>
          </a:xfrm>
        </p:spPr>
        <p:txBody>
          <a:bodyPr wrap="square" anchor="t"/>
          <a:lstStyle/>
          <a:p>
            <a:pPr marL="457200" lvl="0" indent="-457200" eaLnBrk="1" hangingPunct="1">
              <a:buAutoNum type="arabicParenR" startAt="4"/>
            </a:pPr>
            <a:r>
              <a:rPr lang="en-US" altLang="x-none" dirty="0">
                <a:ea typeface="宋体" panose="02010600030101010101" pitchFamily="2" charset="-122"/>
              </a:rPr>
              <a:t>abnormity of insert（</a:t>
            </a:r>
            <a:r>
              <a:rPr lang="zh-CN" altLang="en-US" dirty="0">
                <a:ea typeface="宋体" panose="02010600030101010101" pitchFamily="2" charset="-122"/>
              </a:rPr>
              <a:t>插入异常）</a:t>
            </a:r>
          </a:p>
          <a:p>
            <a:pPr marL="914400" lvl="1" indent="-457200" eaLnBrk="1" hangingPunct="1"/>
            <a:r>
              <a:rPr lang="en-US" altLang="x-none" dirty="0">
                <a:ea typeface="宋体" panose="02010600030101010101" pitchFamily="2" charset="-122"/>
              </a:rPr>
              <a:t>unsuccessful insert</a:t>
            </a:r>
            <a:endParaRPr lang="zh-CN" altLang="en-US" dirty="0">
              <a:ea typeface="宋体" panose="02010600030101010101" pitchFamily="2" charset="-122"/>
            </a:endParaRPr>
          </a:p>
        </p:txBody>
      </p:sp>
      <p:sp>
        <p:nvSpPr>
          <p:cNvPr id="2" name="文本框 1"/>
          <p:cNvSpPr txBox="1"/>
          <p:nvPr/>
        </p:nvSpPr>
        <p:spPr>
          <a:xfrm>
            <a:off x="76200" y="5793105"/>
            <a:ext cx="8919845" cy="1044575"/>
          </a:xfrm>
          <a:prstGeom prst="rect">
            <a:avLst/>
          </a:prstGeom>
          <a:solidFill>
            <a:schemeClr val="bg1"/>
          </a:solidFill>
        </p:spPr>
        <p:txBody>
          <a:bodyPr wrap="square" tIns="107950" bIns="144145" rtlCol="0">
            <a:spAutoFit/>
          </a:bodyPr>
          <a:lstStyle/>
          <a:p>
            <a:pPr marL="457200" indent="-457200">
              <a:buFont typeface="Arial" panose="020B0604020202020204" pitchFamily="34" charset="0"/>
              <a:buChar char="•"/>
            </a:pPr>
            <a:r>
              <a:rPr lang="zh-CN" altLang="zh-CN" sz="2600" b="1">
                <a:solidFill>
                  <a:srgbClr val="0000CC"/>
                </a:solidFill>
                <a:ea typeface="宋体" panose="02010600030101010101" pitchFamily="2" charset="-122"/>
              </a:rPr>
              <a:t>可能因为违反实体完整性约束而导致元组插入失败！</a:t>
            </a:r>
          </a:p>
          <a:p>
            <a:pPr marL="457200" indent="-457200">
              <a:buFont typeface="Arial" panose="020B0604020202020204" pitchFamily="34" charset="0"/>
              <a:buChar char="•"/>
            </a:pPr>
            <a:r>
              <a:rPr lang="zh-CN" altLang="zh-CN" sz="2600" b="1">
                <a:solidFill>
                  <a:srgbClr val="0000CC"/>
                </a:solidFill>
                <a:ea typeface="宋体" panose="02010600030101010101" pitchFamily="2" charset="-122"/>
              </a:rPr>
              <a:t>例如：</a:t>
            </a:r>
            <a:r>
              <a:rPr lang="en-US" altLang="zh-CN" sz="2600" b="1">
                <a:solidFill>
                  <a:srgbClr val="0000CC"/>
                </a:solidFill>
                <a:ea typeface="宋体" panose="02010600030101010101" pitchFamily="2" charset="-122"/>
              </a:rPr>
              <a:t>“</a:t>
            </a:r>
            <a:r>
              <a:rPr lang="zh-CN" altLang="zh-CN" sz="2600" b="1">
                <a:solidFill>
                  <a:srgbClr val="0000CC"/>
                </a:solidFill>
                <a:ea typeface="宋体" panose="02010600030101010101" pitchFamily="2" charset="-122"/>
              </a:rPr>
              <a:t>插入一条没有选课信息的学生元组</a:t>
            </a:r>
            <a:r>
              <a:rPr lang="en-US" altLang="zh-CN" sz="2600" b="1">
                <a:solidFill>
                  <a:srgbClr val="0000CC"/>
                </a:solidFill>
                <a:ea typeface="宋体" panose="02010600030101010101" pitchFamily="2" charset="-122"/>
              </a:rPr>
              <a:t>” </a:t>
            </a:r>
            <a:r>
              <a:rPr lang="zh-CN" altLang="en-US" sz="2600" b="1">
                <a:solidFill>
                  <a:srgbClr val="0000CC"/>
                </a:solidFill>
                <a:ea typeface="宋体" panose="02010600030101010101" pitchFamily="2" charset="-122"/>
              </a:rPr>
              <a:t>将执行失败！</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3073"/>
          <p:cNvSpPr>
            <a:spLocks noGrp="1"/>
          </p:cNvSpPr>
          <p:nvPr>
            <p:ph type="ctrTitle"/>
          </p:nvPr>
        </p:nvSpPr>
        <p:spPr>
          <a:xfrm>
            <a:off x="685800" y="623888"/>
            <a:ext cx="7772400" cy="1470025"/>
          </a:xfrm>
        </p:spPr>
        <p:txBody>
          <a:bodyPr anchor="ctr"/>
          <a:lstStyle/>
          <a:p>
            <a:pPr defTabSz="914400">
              <a:buNone/>
            </a:pPr>
            <a:r>
              <a:rPr lang="zh-CN" altLang="en-US" sz="4800" kern="1200" baseline="0" dirty="0">
                <a:latin typeface="+mj-lt"/>
                <a:ea typeface="宋体" panose="02010600030101010101" pitchFamily="2" charset="-122"/>
                <a:cs typeface="+mj-cs"/>
              </a:rPr>
              <a:t>6.4 Case Study</a:t>
            </a:r>
          </a:p>
        </p:txBody>
      </p:sp>
      <p:sp>
        <p:nvSpPr>
          <p:cNvPr id="3074" name="副标题 3074"/>
          <p:cNvSpPr>
            <a:spLocks noGrp="1"/>
          </p:cNvSpPr>
          <p:nvPr>
            <p:ph type="subTitle" idx="1"/>
          </p:nvPr>
        </p:nvSpPr>
        <p:spPr>
          <a:xfrm>
            <a:off x="1371600" y="3743325"/>
            <a:ext cx="6400800" cy="1752600"/>
          </a:xfrm>
        </p:spPr>
        <p:txBody>
          <a:bodyPr anchor="t"/>
          <a:lstStyle/>
          <a:p>
            <a:pPr defTabSz="914400"/>
            <a:r>
              <a:rPr lang="zh-CN" altLang="en-US" sz="3200" kern="1200" baseline="0" dirty="0">
                <a:latin typeface="+mn-lt"/>
                <a:ea typeface="宋体" panose="02010600030101010101" pitchFamily="2" charset="-122"/>
                <a:cs typeface="+mn-cs"/>
              </a:rPr>
              <a:t>6.4.4  邮件信息管理</a:t>
            </a:r>
            <a:endParaRPr lang="zh-CN" altLang="en-US" sz="3200" kern="1200" baseline="0" dirty="0">
              <a:latin typeface="+mn-lt"/>
              <a:ea typeface="+mn-ea"/>
              <a:cs typeface="+mn-cs"/>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3"/>
          <p:cNvSpPr txBox="1">
            <a:spLocks noGrp="1"/>
          </p:cNvSpPr>
          <p:nvPr/>
        </p:nvSpPr>
        <p:spPr>
          <a:xfrm>
            <a:off x="7239000" y="6477000"/>
            <a:ext cx="1905000" cy="304800"/>
          </a:xfrm>
          <a:prstGeom prst="rect">
            <a:avLst/>
          </a:prstGeom>
          <a:noFill/>
          <a:ln w="9525">
            <a:noFill/>
          </a:ln>
        </p:spPr>
        <p:txBody>
          <a:bodyPr anchor="t"/>
          <a:lstStyle/>
          <a:p>
            <a:pPr algn="r"/>
            <a:fld id="{9A0DB2DC-4C9A-4742-B13C-FB6460FD3503}" type="slidenum">
              <a:rPr lang="zh-CN" altLang="en-US" sz="1400" b="1" i="1" dirty="0">
                <a:latin typeface="Times New Roman" panose="02020603050405020304" pitchFamily="2" charset="0"/>
                <a:ea typeface="宋体" panose="02010600030101010101" pitchFamily="2" charset="-122"/>
              </a:rPr>
              <a:t>141</a:t>
            </a:fld>
            <a:endParaRPr lang="zh-CN" altLang="en-US" sz="1400" b="1" i="1" dirty="0">
              <a:latin typeface="Times New Roman" panose="02020603050405020304" pitchFamily="2" charset="0"/>
              <a:ea typeface="宋体" panose="02010600030101010101" pitchFamily="2" charset="-122"/>
            </a:endParaRPr>
          </a:p>
        </p:txBody>
      </p:sp>
      <p:sp>
        <p:nvSpPr>
          <p:cNvPr id="4099" name="Rectangle 3"/>
          <p:cNvSpPr>
            <a:spLocks noGrp="1"/>
          </p:cNvSpPr>
          <p:nvPr>
            <p:ph type="body"/>
          </p:nvPr>
        </p:nvSpPr>
        <p:spPr>
          <a:xfrm>
            <a:off x="161925" y="550863"/>
            <a:ext cx="8686800" cy="5638800"/>
          </a:xfrm>
        </p:spPr>
        <p:txBody>
          <a:bodyPr vert="horz" wrap="square" anchor="t"/>
          <a:lstStyle/>
          <a:p>
            <a:pPr marL="9525" lvl="0" indent="0" eaLnBrk="1" fontAlgn="base" hangingPunct="1">
              <a:buNone/>
            </a:pPr>
            <a:r>
              <a:rPr lang="zh-CN" altLang="en-US" sz="2800" strike="noStrike" noProof="1">
                <a:latin typeface="宋体" panose="02010600030101010101" pitchFamily="2" charset="-122"/>
                <a:ea typeface="宋体" panose="02010600030101010101" pitchFamily="2" charset="-122"/>
              </a:rPr>
              <a:t>[例4</a:t>
            </a:r>
            <a:r>
              <a:rPr lang="en-US" altLang="x-none" sz="2800" strike="noStrike" noProof="1">
                <a:latin typeface="宋体" panose="02010600030101010101" pitchFamily="2" charset="-122"/>
                <a:ea typeface="宋体" panose="02010600030101010101" pitchFamily="2" charset="-122"/>
              </a:rPr>
              <a:t>]</a:t>
            </a:r>
            <a:r>
              <a:rPr lang="zh-CN" altLang="en-US" sz="2800" strike="noStrike" noProof="1">
                <a:ea typeface="宋体" panose="02010600030101010101" pitchFamily="2" charset="-122"/>
              </a:rPr>
              <a:t>有一个邮件管理数据库，其信息如下：</a:t>
            </a:r>
            <a:endParaRPr lang="zh-CN" altLang="en-US" sz="2800" strike="noStrike" noProof="1">
              <a:solidFill>
                <a:schemeClr val="accent2"/>
              </a:solidFill>
              <a:latin typeface="宋体" panose="02010600030101010101" pitchFamily="2" charset="-122"/>
              <a:ea typeface="宋体" panose="02010600030101010101" pitchFamily="2" charset="-122"/>
            </a:endParaRPr>
          </a:p>
          <a:p>
            <a:pPr marL="914400" lvl="1" indent="-457200" eaLnBrk="1" fontAlgn="base" hangingPunct="1"/>
            <a:r>
              <a:rPr lang="zh-CN" altLang="en-US" sz="2800" strike="noStrike" noProof="1">
                <a:ea typeface="宋体" panose="02010600030101010101" pitchFamily="2" charset="-122"/>
              </a:rPr>
              <a:t>联系人：用户名，</a:t>
            </a:r>
            <a:r>
              <a:rPr lang="en-US" altLang="x-none" sz="2800" strike="noStrike" noProof="1">
                <a:ea typeface="宋体" panose="02010600030101010101" pitchFamily="2" charset="-122"/>
              </a:rPr>
              <a:t>email</a:t>
            </a:r>
            <a:r>
              <a:rPr lang="zh-CN" altLang="en-US" sz="2800" strike="noStrike" noProof="1">
                <a:ea typeface="宋体" panose="02010600030101010101" pitchFamily="2" charset="-122"/>
              </a:rPr>
              <a:t>（关键字），电话，联系地址</a:t>
            </a:r>
            <a:endParaRPr lang="zh-CN" altLang="en-US" sz="2800" strike="noStrike" noProof="1">
              <a:latin typeface="宋体" panose="02010600030101010101" pitchFamily="2" charset="-122"/>
              <a:ea typeface="宋体" panose="02010600030101010101" pitchFamily="2" charset="-122"/>
            </a:endParaRPr>
          </a:p>
          <a:p>
            <a:pPr marL="914400" lvl="1" indent="-457200" eaLnBrk="1" fontAlgn="base" hangingPunct="1"/>
            <a:r>
              <a:rPr lang="zh-CN" altLang="en-US" sz="2800" strike="noStrike" noProof="1">
                <a:ea typeface="宋体" panose="02010600030101010101" pitchFamily="2" charset="-122"/>
              </a:rPr>
              <a:t>邮件：邮件</a:t>
            </a:r>
            <a:r>
              <a:rPr lang="en-US" altLang="x-none" sz="2800" strike="noStrike" noProof="1">
                <a:ea typeface="宋体" panose="02010600030101010101" pitchFamily="2" charset="-122"/>
              </a:rPr>
              <a:t>ID</a:t>
            </a:r>
            <a:r>
              <a:rPr lang="zh-CN" altLang="en-US" sz="2800" strike="noStrike" noProof="1">
                <a:ea typeface="宋体" panose="02010600030101010101" pitchFamily="2" charset="-122"/>
              </a:rPr>
              <a:t>，邮件标题，邮件内容</a:t>
            </a:r>
          </a:p>
          <a:p>
            <a:pPr marL="914400" lvl="1" indent="-457200" eaLnBrk="1" fontAlgn="base" hangingPunct="1"/>
            <a:r>
              <a:rPr lang="zh-CN" altLang="en-US" sz="2800" strike="noStrike" noProof="1">
                <a:ea typeface="宋体" panose="02010600030101010101" pitchFamily="2" charset="-122"/>
                <a:sym typeface="+mn-ea"/>
              </a:rPr>
              <a:t>每一封邮件有唯一的一个发信人，一个或多个收信人，以及可能有的一个或多个抄送人</a:t>
            </a:r>
            <a:endParaRPr lang="zh-CN" altLang="en-US" sz="2800" strike="noStrike" noProof="1">
              <a:latin typeface="宋体" panose="02010600030101010101" pitchFamily="2" charset="-122"/>
              <a:ea typeface="宋体" panose="02010600030101010101" pitchFamily="2" charset="-122"/>
            </a:endParaRPr>
          </a:p>
          <a:p>
            <a:pPr marL="914400" lvl="1" indent="-457200" eaLnBrk="1" fontAlgn="base" hangingPunct="1"/>
            <a:r>
              <a:rPr lang="zh-CN" altLang="en-US" sz="2800" strike="noStrike" noProof="1">
                <a:ea typeface="宋体" panose="02010600030101010101" pitchFamily="2" charset="-122"/>
              </a:rPr>
              <a:t>邮件之间的回复关系</a:t>
            </a:r>
          </a:p>
          <a:p>
            <a:pPr marL="914400" lvl="1" indent="-457200" eaLnBrk="1" fontAlgn="base" hangingPunct="1"/>
            <a:endParaRPr lang="zh-CN" altLang="en-US" sz="2800" strike="noStrike" noProof="1">
              <a:ea typeface="宋体" panose="02010600030101010101" pitchFamily="2" charset="-122"/>
            </a:endParaRPr>
          </a:p>
          <a:p>
            <a:pPr marL="9525" lvl="0" indent="676275" eaLnBrk="1" fontAlgn="base" hangingPunct="1">
              <a:buNone/>
            </a:pPr>
            <a:r>
              <a:rPr lang="zh-CN" altLang="en-US" sz="2800" strike="noStrike" noProof="1">
                <a:solidFill>
                  <a:srgbClr val="0000CC"/>
                </a:solidFill>
                <a:latin typeface="宋体" panose="02010600030101010101" pitchFamily="2" charset="-122"/>
                <a:ea typeface="宋体" panose="02010600030101010101" pitchFamily="2" charset="-122"/>
              </a:rPr>
              <a:t>请用</a:t>
            </a:r>
            <a:r>
              <a:rPr lang="en-US" altLang="x-none" sz="2800" strike="noStrike" noProof="1">
                <a:solidFill>
                  <a:srgbClr val="0000CC"/>
                </a:solidFill>
                <a:latin typeface="宋体" panose="02010600030101010101" pitchFamily="2" charset="-122"/>
                <a:ea typeface="宋体" panose="02010600030101010101" pitchFamily="2" charset="-122"/>
              </a:rPr>
              <a:t>E-R</a:t>
            </a:r>
            <a:r>
              <a:rPr lang="zh-CN" altLang="en-US" sz="2800" strike="noStrike" noProof="1">
                <a:solidFill>
                  <a:srgbClr val="0000CC"/>
                </a:solidFill>
                <a:latin typeface="宋体" panose="02010600030101010101" pitchFamily="2" charset="-122"/>
                <a:ea typeface="宋体" panose="02010600030101010101" pitchFamily="2" charset="-122"/>
              </a:rPr>
              <a:t>模型表示该数据库系统的概念模型，并将其转换成等价的关系模式。</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3"/>
          <p:cNvSpPr txBox="1">
            <a:spLocks noGrp="1"/>
          </p:cNvSpPr>
          <p:nvPr/>
        </p:nvSpPr>
        <p:spPr>
          <a:xfrm>
            <a:off x="7239000" y="6477000"/>
            <a:ext cx="1905000" cy="304800"/>
          </a:xfrm>
          <a:prstGeom prst="rect">
            <a:avLst/>
          </a:prstGeom>
          <a:noFill/>
          <a:ln w="9525">
            <a:noFill/>
          </a:ln>
        </p:spPr>
        <p:txBody>
          <a:bodyPr anchor="t"/>
          <a:lstStyle/>
          <a:p>
            <a:pPr algn="r"/>
            <a:fld id="{9A0DB2DC-4C9A-4742-B13C-FB6460FD3503}" type="slidenum">
              <a:rPr lang="zh-CN" altLang="en-US" sz="1400" b="1" i="1" dirty="0">
                <a:latin typeface="Times New Roman" panose="02020603050405020304" pitchFamily="2" charset="0"/>
                <a:ea typeface="宋体" panose="02010600030101010101" pitchFamily="2" charset="-122"/>
              </a:rPr>
              <a:t>142</a:t>
            </a:fld>
            <a:endParaRPr lang="zh-CN" altLang="en-US" sz="1400" b="1" i="1" dirty="0">
              <a:latin typeface="Times New Roman" panose="02020603050405020304" pitchFamily="2" charset="0"/>
              <a:ea typeface="宋体" panose="02010600030101010101" pitchFamily="2" charset="-122"/>
            </a:endParaRPr>
          </a:p>
        </p:txBody>
      </p:sp>
      <p:sp>
        <p:nvSpPr>
          <p:cNvPr id="5122" name="Rectangle 3"/>
          <p:cNvSpPr>
            <a:spLocks noGrp="1"/>
          </p:cNvSpPr>
          <p:nvPr>
            <p:ph type="body"/>
          </p:nvPr>
        </p:nvSpPr>
        <p:spPr>
          <a:xfrm>
            <a:off x="36513" y="47625"/>
            <a:ext cx="9074150" cy="3886200"/>
          </a:xfrm>
          <a:ln w="25400">
            <a:solidFill>
              <a:schemeClr val="accent2"/>
            </a:solidFill>
            <a:miter/>
          </a:ln>
        </p:spPr>
        <p:txBody>
          <a:bodyPr wrap="square" lIns="90170" tIns="46990" rIns="90170" bIns="46990" anchor="t"/>
          <a:lstStyle/>
          <a:p>
            <a:pPr marL="457200" indent="-457200" eaLnBrk="1" hangingPunct="1">
              <a:buNone/>
            </a:pPr>
            <a:r>
              <a:rPr lang="zh-CN" altLang="en-US" sz="3000" dirty="0">
                <a:latin typeface="宋体" panose="02010600030101010101" pitchFamily="2" charset="-122"/>
                <a:ea typeface="宋体" panose="02010600030101010101" pitchFamily="2" charset="-122"/>
              </a:rPr>
              <a:t>[例4</a:t>
            </a:r>
            <a:r>
              <a:rPr lang="en-US" altLang="x-none" sz="3000" dirty="0">
                <a:latin typeface="宋体" panose="02010600030101010101" pitchFamily="2" charset="-122"/>
                <a:ea typeface="宋体" panose="02010600030101010101" pitchFamily="2" charset="-122"/>
              </a:rPr>
              <a:t>]</a:t>
            </a:r>
            <a:r>
              <a:rPr lang="zh-CN" altLang="en-US" sz="3000" dirty="0">
                <a:ea typeface="宋体" panose="02010600030101010101" pitchFamily="2" charset="-122"/>
              </a:rPr>
              <a:t>有一个邮件管理数据库，其信息如下：</a:t>
            </a:r>
            <a:endParaRPr lang="zh-CN" altLang="en-US" sz="3000" dirty="0">
              <a:solidFill>
                <a:schemeClr val="accent2"/>
              </a:solidFill>
              <a:latin typeface="宋体" panose="02010600030101010101" pitchFamily="2" charset="-122"/>
              <a:ea typeface="宋体" panose="02010600030101010101" pitchFamily="2" charset="-122"/>
            </a:endParaRPr>
          </a:p>
          <a:p>
            <a:pPr marL="914400" lvl="1" indent="-457200" eaLnBrk="1" hangingPunct="1"/>
            <a:r>
              <a:rPr lang="zh-CN" altLang="en-US" sz="3000" dirty="0">
                <a:ea typeface="宋体" panose="02010600030101010101" pitchFamily="2" charset="-122"/>
              </a:rPr>
              <a:t>联系人：用户名，</a:t>
            </a:r>
            <a:r>
              <a:rPr lang="en-US" altLang="x-none" sz="3000" dirty="0">
                <a:ea typeface="宋体" panose="02010600030101010101" pitchFamily="2" charset="-122"/>
              </a:rPr>
              <a:t>email</a:t>
            </a:r>
            <a:r>
              <a:rPr lang="zh-CN" altLang="en-US" sz="3000" dirty="0">
                <a:ea typeface="宋体" panose="02010600030101010101" pitchFamily="2" charset="-122"/>
              </a:rPr>
              <a:t>（关键字），电话，联系地址</a:t>
            </a:r>
            <a:endParaRPr lang="zh-CN" altLang="en-US" sz="3000" dirty="0">
              <a:latin typeface="宋体" panose="02010600030101010101" pitchFamily="2" charset="-122"/>
              <a:ea typeface="宋体" panose="02010600030101010101" pitchFamily="2" charset="-122"/>
            </a:endParaRPr>
          </a:p>
          <a:p>
            <a:pPr marL="914400" lvl="1" indent="-457200" eaLnBrk="1" hangingPunct="1"/>
            <a:r>
              <a:rPr lang="zh-CN" altLang="en-US" sz="3000" dirty="0">
                <a:ea typeface="宋体" panose="02010600030101010101" pitchFamily="2" charset="-122"/>
              </a:rPr>
              <a:t>邮件：邮件</a:t>
            </a:r>
            <a:r>
              <a:rPr lang="en-US" altLang="x-none" sz="3000" dirty="0">
                <a:ea typeface="宋体" panose="02010600030101010101" pitchFamily="2" charset="-122"/>
              </a:rPr>
              <a:t>ID</a:t>
            </a:r>
            <a:r>
              <a:rPr lang="zh-CN" altLang="en-US" sz="3000" dirty="0">
                <a:ea typeface="宋体" panose="02010600030101010101" pitchFamily="2" charset="-122"/>
              </a:rPr>
              <a:t>，邮件标题，邮件内容，收信人集合，抄送人集合</a:t>
            </a:r>
            <a:endParaRPr lang="zh-CN" altLang="en-US" sz="3000" dirty="0">
              <a:latin typeface="宋体" panose="02010600030101010101" pitchFamily="2" charset="-122"/>
              <a:ea typeface="宋体" panose="02010600030101010101" pitchFamily="2" charset="-122"/>
            </a:endParaRPr>
          </a:p>
          <a:p>
            <a:pPr marL="914400" lvl="1" indent="-457200" eaLnBrk="1" hangingPunct="1"/>
            <a:r>
              <a:rPr lang="zh-CN" altLang="en-US" sz="3000" dirty="0">
                <a:ea typeface="宋体" panose="02010600030101010101" pitchFamily="2" charset="-122"/>
              </a:rPr>
              <a:t>邮件之间的回复关系</a:t>
            </a:r>
            <a:endParaRPr lang="zh-CN" altLang="en-US" sz="3000" dirty="0">
              <a:latin typeface="宋体" panose="02010600030101010101" pitchFamily="2" charset="-122"/>
              <a:ea typeface="宋体" panose="02010600030101010101" pitchFamily="2" charset="-122"/>
            </a:endParaRPr>
          </a:p>
        </p:txBody>
      </p:sp>
      <p:sp>
        <p:nvSpPr>
          <p:cNvPr id="5124" name="Rectangle 3"/>
          <p:cNvSpPr/>
          <p:nvPr/>
        </p:nvSpPr>
        <p:spPr>
          <a:xfrm>
            <a:off x="277813" y="4006850"/>
            <a:ext cx="4654550" cy="2635250"/>
          </a:xfrm>
          <a:prstGeom prst="rect">
            <a:avLst/>
          </a:prstGeom>
          <a:noFill/>
          <a:ln w="9525">
            <a:noFill/>
          </a:ln>
        </p:spPr>
        <p:txBody>
          <a:bodyPr anchor="t"/>
          <a:lstStyle/>
          <a:p>
            <a:pPr marL="457200" indent="-457200">
              <a:lnSpc>
                <a:spcPct val="110000"/>
              </a:lnSpc>
              <a:spcBef>
                <a:spcPct val="20000"/>
              </a:spcBef>
              <a:buClr>
                <a:srgbClr val="996633"/>
              </a:buClr>
              <a:buAutoNum type="arabicPeriod"/>
            </a:pPr>
            <a:r>
              <a:rPr lang="zh-CN" altLang="en-US" sz="3000" b="1" dirty="0">
                <a:solidFill>
                  <a:srgbClr val="FF0000"/>
                </a:solidFill>
                <a:latin typeface="宋体" panose="02010600030101010101" pitchFamily="2" charset="-122"/>
                <a:ea typeface="宋体" panose="02010600030101010101" pitchFamily="2" charset="-122"/>
              </a:rPr>
              <a:t>有哪些实体（集）？</a:t>
            </a:r>
          </a:p>
          <a:p>
            <a:pPr marL="457200" indent="-457200">
              <a:lnSpc>
                <a:spcPct val="110000"/>
              </a:lnSpc>
              <a:spcBef>
                <a:spcPct val="20000"/>
              </a:spcBef>
              <a:buClr>
                <a:srgbClr val="996633"/>
              </a:buClr>
              <a:buAutoNum type="arabicPeriod"/>
            </a:pPr>
            <a:r>
              <a:rPr lang="zh-CN" altLang="en-US" sz="3000" b="1" dirty="0">
                <a:solidFill>
                  <a:srgbClr val="FF0000"/>
                </a:solidFill>
                <a:latin typeface="宋体" panose="02010600030101010101" pitchFamily="2" charset="-122"/>
                <a:ea typeface="宋体" panose="02010600030101010101" pitchFamily="2" charset="-122"/>
              </a:rPr>
              <a:t>有哪些联系？</a:t>
            </a:r>
            <a:endParaRPr lang="en-US" altLang="x-none" sz="3000" b="1" dirty="0">
              <a:solidFill>
                <a:srgbClr val="FF0000"/>
              </a:solidFill>
              <a:latin typeface="宋体" panose="02010600030101010101" pitchFamily="2" charset="-122"/>
              <a:ea typeface="宋体" panose="02010600030101010101" pitchFamily="2" charset="-122"/>
            </a:endParaRPr>
          </a:p>
          <a:p>
            <a:pPr marL="457200" indent="-457200">
              <a:lnSpc>
                <a:spcPct val="110000"/>
              </a:lnSpc>
              <a:spcBef>
                <a:spcPct val="20000"/>
              </a:spcBef>
              <a:buClr>
                <a:srgbClr val="996633"/>
              </a:buClr>
              <a:buAutoNum type="arabicPeriod"/>
            </a:pPr>
            <a:endParaRPr lang="zh-CN" altLang="en-US" sz="1600" b="1" dirty="0">
              <a:solidFill>
                <a:srgbClr val="FF0000"/>
              </a:solidFill>
              <a:latin typeface="宋体" panose="02010600030101010101" pitchFamily="2" charset="-122"/>
              <a:ea typeface="宋体" panose="02010600030101010101" pitchFamily="2" charset="-122"/>
            </a:endParaRPr>
          </a:p>
          <a:p>
            <a:pPr marL="457200" indent="-457200">
              <a:lnSpc>
                <a:spcPct val="110000"/>
              </a:lnSpc>
              <a:spcBef>
                <a:spcPct val="20000"/>
              </a:spcBef>
              <a:buClr>
                <a:srgbClr val="996633"/>
              </a:buClr>
              <a:buAutoNum type="arabicPeriod"/>
            </a:pPr>
            <a:r>
              <a:rPr lang="zh-CN" altLang="en-US" sz="3000" b="1" dirty="0">
                <a:solidFill>
                  <a:srgbClr val="FF0000"/>
                </a:solidFill>
                <a:latin typeface="宋体" panose="02010600030101010101" pitchFamily="2" charset="-122"/>
                <a:ea typeface="宋体" panose="02010600030101010101" pitchFamily="2" charset="-122"/>
              </a:rPr>
              <a:t>联系上的函数对应关系（参与方式）？</a:t>
            </a:r>
          </a:p>
        </p:txBody>
      </p:sp>
      <p:sp>
        <p:nvSpPr>
          <p:cNvPr id="5125" name="Rectangle 3"/>
          <p:cNvSpPr/>
          <p:nvPr/>
        </p:nvSpPr>
        <p:spPr>
          <a:xfrm>
            <a:off x="4860925" y="4006850"/>
            <a:ext cx="4175125" cy="2159000"/>
          </a:xfrm>
          <a:prstGeom prst="rect">
            <a:avLst/>
          </a:prstGeom>
          <a:noFill/>
          <a:ln w="9525">
            <a:noFill/>
          </a:ln>
        </p:spPr>
        <p:txBody>
          <a:bodyPr anchor="t"/>
          <a:lstStyle/>
          <a:p>
            <a:pPr marL="457200" indent="-457200">
              <a:lnSpc>
                <a:spcPct val="110000"/>
              </a:lnSpc>
              <a:spcBef>
                <a:spcPct val="20000"/>
              </a:spcBef>
              <a:buClr>
                <a:srgbClr val="996633"/>
              </a:buClr>
              <a:buChar char="•"/>
            </a:pPr>
            <a:r>
              <a:rPr lang="zh-CN" altLang="en-US" sz="3000" b="1" dirty="0">
                <a:solidFill>
                  <a:schemeClr val="accent2"/>
                </a:solidFill>
                <a:latin typeface="宋体" panose="02010600030101010101" pitchFamily="2" charset="-122"/>
                <a:ea typeface="宋体" panose="02010600030101010101" pitchFamily="2" charset="-122"/>
              </a:rPr>
              <a:t>联系人，邮件</a:t>
            </a:r>
          </a:p>
          <a:p>
            <a:pPr marL="457200" indent="-457200">
              <a:lnSpc>
                <a:spcPct val="110000"/>
              </a:lnSpc>
              <a:spcBef>
                <a:spcPct val="20000"/>
              </a:spcBef>
              <a:buClr>
                <a:srgbClr val="996633"/>
              </a:buClr>
              <a:buChar char="•"/>
            </a:pPr>
            <a:r>
              <a:rPr lang="zh-CN" altLang="en-US" sz="3000" b="1" dirty="0">
                <a:solidFill>
                  <a:schemeClr val="accent2"/>
                </a:solidFill>
                <a:latin typeface="宋体" panose="02010600030101010101" pitchFamily="2" charset="-122"/>
                <a:ea typeface="宋体" panose="02010600030101010101" pitchFamily="2" charset="-122"/>
              </a:rPr>
              <a:t>发送，接收，抄送，回复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blinds(horizontal)">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124">
                                            <p:txEl>
                                              <p:pRg st="1" end="1"/>
                                            </p:txEl>
                                          </p:spTgt>
                                        </p:tgtEl>
                                        <p:attrNameLst>
                                          <p:attrName>style.visibility</p:attrName>
                                        </p:attrNameLst>
                                      </p:cBhvr>
                                      <p:to>
                                        <p:strVal val="visible"/>
                                      </p:to>
                                    </p:set>
                                    <p:animEffect transition="in" filter="blinds(horizontal)">
                                      <p:cBhvr>
                                        <p:cTn id="16" dur="500"/>
                                        <p:tgtEl>
                                          <p:spTgt spid="512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124">
                                            <p:txEl>
                                              <p:pRg st="3" end="3"/>
                                            </p:txEl>
                                          </p:spTgt>
                                        </p:tgtEl>
                                        <p:attrNameLst>
                                          <p:attrName>style.visibility</p:attrName>
                                        </p:attrNameLst>
                                      </p:cBhvr>
                                      <p:to>
                                        <p:strVal val="visible"/>
                                      </p:to>
                                    </p:set>
                                    <p:animEffect transition="in" filter="blinds(horizontal)">
                                      <p:cBhvr>
                                        <p:cTn id="25" dur="500"/>
                                        <p:tgtEl>
                                          <p:spTgt spid="51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P spid="5125"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04" name="组合 6203"/>
          <p:cNvGrpSpPr/>
          <p:nvPr/>
        </p:nvGrpSpPr>
        <p:grpSpPr>
          <a:xfrm>
            <a:off x="6875463" y="2420938"/>
            <a:ext cx="504825" cy="790575"/>
            <a:chOff x="0" y="0"/>
            <a:chExt cx="317" cy="498"/>
          </a:xfrm>
        </p:grpSpPr>
        <p:sp>
          <p:nvSpPr>
            <p:cNvPr id="15" name="Rectangle 44"/>
            <p:cNvSpPr/>
            <p:nvPr/>
          </p:nvSpPr>
          <p:spPr>
            <a:xfrm>
              <a:off x="0" y="0"/>
              <a:ext cx="317" cy="181"/>
            </a:xfrm>
            <a:prstGeom prst="rect">
              <a:avLst/>
            </a:prstGeom>
            <a:noFill/>
            <a:ln w="9525">
              <a:noFill/>
            </a:ln>
          </p:spPr>
          <p:txBody>
            <a:bodyPr wrap="none" anchor="ctr"/>
            <a:lstStyle/>
            <a:p>
              <a:pPr algn="ctr"/>
              <a:r>
                <a:rPr lang="en-US" altLang="x-none" b="1" dirty="0">
                  <a:solidFill>
                    <a:srgbClr val="FF0000"/>
                  </a:solidFill>
                  <a:latin typeface="Arial" panose="020B0604020202020204" pitchFamily="34" charset="0"/>
                  <a:ea typeface="宋体" panose="02010600030101010101" pitchFamily="2" charset="-122"/>
                </a:rPr>
                <a:t>(?,?)</a:t>
              </a:r>
            </a:p>
          </p:txBody>
        </p:sp>
        <p:sp>
          <p:nvSpPr>
            <p:cNvPr id="6205" name="Rectangle 47"/>
            <p:cNvSpPr/>
            <p:nvPr/>
          </p:nvSpPr>
          <p:spPr>
            <a:xfrm>
              <a:off x="0" y="317"/>
              <a:ext cx="317" cy="181"/>
            </a:xfrm>
            <a:prstGeom prst="rect">
              <a:avLst/>
            </a:prstGeom>
            <a:noFill/>
            <a:ln w="9525">
              <a:noFill/>
            </a:ln>
          </p:spPr>
          <p:txBody>
            <a:bodyPr wrap="none" anchor="ctr"/>
            <a:lstStyle/>
            <a:p>
              <a:pPr algn="ctr"/>
              <a:r>
                <a:rPr lang="en-US" altLang="x-none" b="1" dirty="0">
                  <a:solidFill>
                    <a:srgbClr val="FF0000"/>
                  </a:solidFill>
                  <a:latin typeface="Arial" panose="020B0604020202020204" pitchFamily="34" charset="0"/>
                  <a:ea typeface="宋体" panose="02010600030101010101" pitchFamily="2" charset="-122"/>
                </a:rPr>
                <a:t>(?,?)</a:t>
              </a:r>
            </a:p>
          </p:txBody>
        </p:sp>
      </p:grpSp>
      <p:grpSp>
        <p:nvGrpSpPr>
          <p:cNvPr id="6201" name="组合 6200"/>
          <p:cNvGrpSpPr/>
          <p:nvPr/>
        </p:nvGrpSpPr>
        <p:grpSpPr>
          <a:xfrm>
            <a:off x="2556828" y="3862388"/>
            <a:ext cx="2953067" cy="287337"/>
            <a:chOff x="-71755" y="0"/>
            <a:chExt cx="2953068" cy="287338"/>
          </a:xfrm>
        </p:grpSpPr>
        <p:sp>
          <p:nvSpPr>
            <p:cNvPr id="14" name="Rectangle 31"/>
            <p:cNvSpPr/>
            <p:nvPr/>
          </p:nvSpPr>
          <p:spPr>
            <a:xfrm>
              <a:off x="-71755" y="0"/>
              <a:ext cx="503238" cy="287338"/>
            </a:xfrm>
            <a:prstGeom prst="rect">
              <a:avLst/>
            </a:prstGeom>
            <a:noFill/>
            <a:ln w="9525">
              <a:noFill/>
            </a:ln>
          </p:spPr>
          <p:txBody>
            <a:bodyPr wrap="none" anchor="ctr"/>
            <a:lstStyle/>
            <a:p>
              <a:pPr algn="ctr"/>
              <a:r>
                <a:rPr lang="en-US" altLang="x-none" b="1" dirty="0">
                  <a:solidFill>
                    <a:srgbClr val="FF0000"/>
                  </a:solidFill>
                  <a:latin typeface="Arial" panose="020B0604020202020204" pitchFamily="34" charset="0"/>
                  <a:ea typeface="宋体" panose="02010600030101010101" pitchFamily="2" charset="-122"/>
                </a:rPr>
                <a:t>(?,?)</a:t>
              </a:r>
            </a:p>
          </p:txBody>
        </p:sp>
        <p:sp>
          <p:nvSpPr>
            <p:cNvPr id="6202" name="Rectangle 32"/>
            <p:cNvSpPr/>
            <p:nvPr/>
          </p:nvSpPr>
          <p:spPr>
            <a:xfrm>
              <a:off x="2378075" y="0"/>
              <a:ext cx="503238" cy="287338"/>
            </a:xfrm>
            <a:prstGeom prst="rect">
              <a:avLst/>
            </a:prstGeom>
            <a:noFill/>
            <a:ln w="9525">
              <a:noFill/>
            </a:ln>
          </p:spPr>
          <p:txBody>
            <a:bodyPr wrap="none" anchor="ctr"/>
            <a:lstStyle/>
            <a:p>
              <a:pPr algn="ctr"/>
              <a:r>
                <a:rPr lang="en-US" altLang="x-none" b="1" dirty="0">
                  <a:solidFill>
                    <a:srgbClr val="FF0000"/>
                  </a:solidFill>
                  <a:latin typeface="Arial" panose="020B0604020202020204" pitchFamily="34" charset="0"/>
                  <a:ea typeface="宋体" panose="02010600030101010101" pitchFamily="2" charset="-122"/>
                </a:rPr>
                <a:t>(?,?)</a:t>
              </a:r>
            </a:p>
          </p:txBody>
        </p:sp>
      </p:grpSp>
      <p:grpSp>
        <p:nvGrpSpPr>
          <p:cNvPr id="6198" name="组合 6197"/>
          <p:cNvGrpSpPr/>
          <p:nvPr/>
        </p:nvGrpSpPr>
        <p:grpSpPr>
          <a:xfrm>
            <a:off x="2698750" y="2493963"/>
            <a:ext cx="2737803" cy="287337"/>
            <a:chOff x="0" y="0"/>
            <a:chExt cx="2737803" cy="287338"/>
          </a:xfrm>
        </p:grpSpPr>
        <p:sp>
          <p:nvSpPr>
            <p:cNvPr id="13" name="Rectangle 31"/>
            <p:cNvSpPr/>
            <p:nvPr/>
          </p:nvSpPr>
          <p:spPr>
            <a:xfrm>
              <a:off x="0" y="0"/>
              <a:ext cx="503238" cy="287338"/>
            </a:xfrm>
            <a:prstGeom prst="rect">
              <a:avLst/>
            </a:prstGeom>
            <a:noFill/>
            <a:ln w="9525">
              <a:noFill/>
            </a:ln>
          </p:spPr>
          <p:txBody>
            <a:bodyPr wrap="none" anchor="ctr"/>
            <a:lstStyle/>
            <a:p>
              <a:pPr algn="ctr"/>
              <a:r>
                <a:rPr lang="en-US" altLang="x-none" b="1" dirty="0">
                  <a:solidFill>
                    <a:srgbClr val="FF0000"/>
                  </a:solidFill>
                  <a:latin typeface="Arial" panose="020B0604020202020204" pitchFamily="34" charset="0"/>
                  <a:ea typeface="宋体" panose="02010600030101010101" pitchFamily="2" charset="-122"/>
                </a:rPr>
                <a:t>(?,?)</a:t>
              </a:r>
            </a:p>
          </p:txBody>
        </p:sp>
        <p:sp>
          <p:nvSpPr>
            <p:cNvPr id="6199" name="Rectangle 32"/>
            <p:cNvSpPr/>
            <p:nvPr/>
          </p:nvSpPr>
          <p:spPr>
            <a:xfrm>
              <a:off x="2234565" y="0"/>
              <a:ext cx="503238" cy="287338"/>
            </a:xfrm>
            <a:prstGeom prst="rect">
              <a:avLst/>
            </a:prstGeom>
            <a:noFill/>
            <a:ln w="9525">
              <a:noFill/>
            </a:ln>
          </p:spPr>
          <p:txBody>
            <a:bodyPr wrap="none" anchor="ctr"/>
            <a:lstStyle/>
            <a:p>
              <a:pPr algn="ctr"/>
              <a:r>
                <a:rPr lang="en-US" altLang="x-none" b="1" dirty="0">
                  <a:solidFill>
                    <a:srgbClr val="FF0000"/>
                  </a:solidFill>
                  <a:latin typeface="Arial" panose="020B0604020202020204" pitchFamily="34" charset="0"/>
                  <a:ea typeface="宋体" panose="02010600030101010101" pitchFamily="2" charset="-122"/>
                </a:rPr>
                <a:t>(?,?)</a:t>
              </a:r>
            </a:p>
          </p:txBody>
        </p:sp>
      </p:grpSp>
      <p:grpSp>
        <p:nvGrpSpPr>
          <p:cNvPr id="6195" name="组合 6194"/>
          <p:cNvGrpSpPr/>
          <p:nvPr/>
        </p:nvGrpSpPr>
        <p:grpSpPr>
          <a:xfrm>
            <a:off x="2627313" y="1412875"/>
            <a:ext cx="2881312" cy="287338"/>
            <a:chOff x="0" y="0"/>
            <a:chExt cx="2881313" cy="287338"/>
          </a:xfrm>
        </p:grpSpPr>
        <p:sp>
          <p:nvSpPr>
            <p:cNvPr id="12" name="Rectangle 31"/>
            <p:cNvSpPr/>
            <p:nvPr/>
          </p:nvSpPr>
          <p:spPr>
            <a:xfrm>
              <a:off x="0" y="0"/>
              <a:ext cx="503238" cy="287338"/>
            </a:xfrm>
            <a:prstGeom prst="rect">
              <a:avLst/>
            </a:prstGeom>
            <a:noFill/>
            <a:ln w="9525">
              <a:noFill/>
            </a:ln>
          </p:spPr>
          <p:txBody>
            <a:bodyPr wrap="none" anchor="ctr"/>
            <a:lstStyle/>
            <a:p>
              <a:pPr algn="ctr"/>
              <a:r>
                <a:rPr lang="en-US" altLang="x-none" b="1" dirty="0">
                  <a:solidFill>
                    <a:srgbClr val="FF0000"/>
                  </a:solidFill>
                  <a:latin typeface="Arial" panose="020B0604020202020204" pitchFamily="34" charset="0"/>
                  <a:ea typeface="宋体" panose="02010600030101010101" pitchFamily="2" charset="-122"/>
                </a:rPr>
                <a:t>(?,?)</a:t>
              </a:r>
            </a:p>
          </p:txBody>
        </p:sp>
        <p:sp>
          <p:nvSpPr>
            <p:cNvPr id="6196" name="Rectangle 32"/>
            <p:cNvSpPr/>
            <p:nvPr/>
          </p:nvSpPr>
          <p:spPr>
            <a:xfrm>
              <a:off x="2378075" y="0"/>
              <a:ext cx="503238" cy="287338"/>
            </a:xfrm>
            <a:prstGeom prst="rect">
              <a:avLst/>
            </a:prstGeom>
            <a:noFill/>
            <a:ln w="9525">
              <a:noFill/>
            </a:ln>
          </p:spPr>
          <p:txBody>
            <a:bodyPr wrap="none" anchor="ctr"/>
            <a:lstStyle/>
            <a:p>
              <a:pPr algn="ctr"/>
              <a:r>
                <a:rPr lang="en-US" altLang="x-none" b="1" dirty="0">
                  <a:solidFill>
                    <a:srgbClr val="FF0000"/>
                  </a:solidFill>
                  <a:latin typeface="Arial" panose="020B0604020202020204" pitchFamily="34" charset="0"/>
                  <a:ea typeface="宋体" panose="02010600030101010101" pitchFamily="2" charset="-122"/>
                </a:rPr>
                <a:t>(?,?)</a:t>
              </a:r>
            </a:p>
          </p:txBody>
        </p:sp>
      </p:grpSp>
      <p:grpSp>
        <p:nvGrpSpPr>
          <p:cNvPr id="6146" name="组合 6145"/>
          <p:cNvGrpSpPr/>
          <p:nvPr/>
        </p:nvGrpSpPr>
        <p:grpSpPr>
          <a:xfrm>
            <a:off x="250825" y="1628775"/>
            <a:ext cx="2292350" cy="2520950"/>
            <a:chOff x="0" y="0"/>
            <a:chExt cx="1444" cy="1588"/>
          </a:xfrm>
        </p:grpSpPr>
        <p:sp>
          <p:nvSpPr>
            <p:cNvPr id="2" name="Text Box 4"/>
            <p:cNvSpPr txBox="1"/>
            <p:nvPr/>
          </p:nvSpPr>
          <p:spPr>
            <a:xfrm>
              <a:off x="1043" y="318"/>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联系人</a:t>
              </a:r>
            </a:p>
          </p:txBody>
        </p:sp>
        <p:sp>
          <p:nvSpPr>
            <p:cNvPr id="6147" name="Oval 5"/>
            <p:cNvSpPr/>
            <p:nvPr/>
          </p:nvSpPr>
          <p:spPr>
            <a:xfrm>
              <a:off x="0" y="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en-US" altLang="x-none" b="1" u="sng" dirty="0">
                  <a:solidFill>
                    <a:srgbClr val="0000FF"/>
                  </a:solidFill>
                  <a:latin typeface="Arial" panose="020B0604020202020204" pitchFamily="34" charset="0"/>
                  <a:ea typeface="宋体" panose="02010600030101010101" pitchFamily="2" charset="-122"/>
                </a:rPr>
                <a:t>email</a:t>
              </a:r>
            </a:p>
          </p:txBody>
        </p:sp>
        <p:sp>
          <p:nvSpPr>
            <p:cNvPr id="6148" name="Oval 6"/>
            <p:cNvSpPr/>
            <p:nvPr/>
          </p:nvSpPr>
          <p:spPr>
            <a:xfrm>
              <a:off x="0" y="408"/>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用户名</a:t>
              </a:r>
            </a:p>
          </p:txBody>
        </p:sp>
        <p:sp>
          <p:nvSpPr>
            <p:cNvPr id="6149" name="Oval 7"/>
            <p:cNvSpPr/>
            <p:nvPr/>
          </p:nvSpPr>
          <p:spPr>
            <a:xfrm>
              <a:off x="0" y="861"/>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电话</a:t>
              </a:r>
            </a:p>
          </p:txBody>
        </p:sp>
        <p:sp>
          <p:nvSpPr>
            <p:cNvPr id="6150" name="Oval 8"/>
            <p:cNvSpPr/>
            <p:nvPr/>
          </p:nvSpPr>
          <p:spPr>
            <a:xfrm>
              <a:off x="0" y="127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地址</a:t>
              </a:r>
            </a:p>
          </p:txBody>
        </p:sp>
        <p:sp>
          <p:nvSpPr>
            <p:cNvPr id="6151" name="Line 9"/>
            <p:cNvSpPr/>
            <p:nvPr/>
          </p:nvSpPr>
          <p:spPr>
            <a:xfrm>
              <a:off x="771" y="181"/>
              <a:ext cx="272" cy="273"/>
            </a:xfrm>
            <a:prstGeom prst="line">
              <a:avLst/>
            </a:prstGeom>
            <a:ln w="19050" cap="flat" cmpd="sng">
              <a:solidFill>
                <a:schemeClr val="tx1"/>
              </a:solidFill>
              <a:prstDash val="solid"/>
              <a:round/>
              <a:headEnd type="none" w="med" len="med"/>
              <a:tailEnd type="none" w="med" len="med"/>
            </a:ln>
          </p:spPr>
        </p:sp>
        <p:sp>
          <p:nvSpPr>
            <p:cNvPr id="6152" name="Line 10"/>
            <p:cNvSpPr/>
            <p:nvPr/>
          </p:nvSpPr>
          <p:spPr>
            <a:xfrm>
              <a:off x="771" y="589"/>
              <a:ext cx="272" cy="182"/>
            </a:xfrm>
            <a:prstGeom prst="line">
              <a:avLst/>
            </a:prstGeom>
            <a:ln w="19050" cap="flat" cmpd="sng">
              <a:solidFill>
                <a:schemeClr val="tx1"/>
              </a:solidFill>
              <a:prstDash val="solid"/>
              <a:round/>
              <a:headEnd type="none" w="med" len="med"/>
              <a:tailEnd type="none" w="med" len="med"/>
            </a:ln>
          </p:spPr>
        </p:sp>
        <p:sp>
          <p:nvSpPr>
            <p:cNvPr id="6153" name="Line 11"/>
            <p:cNvSpPr/>
            <p:nvPr/>
          </p:nvSpPr>
          <p:spPr>
            <a:xfrm flipV="1">
              <a:off x="771" y="816"/>
              <a:ext cx="272" cy="181"/>
            </a:xfrm>
            <a:prstGeom prst="line">
              <a:avLst/>
            </a:prstGeom>
            <a:ln w="19050" cap="flat" cmpd="sng">
              <a:solidFill>
                <a:schemeClr val="tx1"/>
              </a:solidFill>
              <a:prstDash val="solid"/>
              <a:round/>
              <a:headEnd type="none" w="med" len="med"/>
              <a:tailEnd type="none" w="med" len="med"/>
            </a:ln>
          </p:spPr>
        </p:sp>
        <p:sp>
          <p:nvSpPr>
            <p:cNvPr id="6154" name="Line 12"/>
            <p:cNvSpPr/>
            <p:nvPr/>
          </p:nvSpPr>
          <p:spPr>
            <a:xfrm flipV="1">
              <a:off x="771" y="1134"/>
              <a:ext cx="272" cy="272"/>
            </a:xfrm>
            <a:prstGeom prst="line">
              <a:avLst/>
            </a:prstGeom>
            <a:ln w="19050" cap="flat" cmpd="sng">
              <a:solidFill>
                <a:schemeClr val="tx1"/>
              </a:solidFill>
              <a:prstDash val="solid"/>
              <a:round/>
              <a:headEnd type="none" w="med" len="med"/>
              <a:tailEnd type="none" w="med" len="med"/>
            </a:ln>
          </p:spPr>
        </p:sp>
      </p:grpSp>
      <p:grpSp>
        <p:nvGrpSpPr>
          <p:cNvPr id="6156" name="组合 6155"/>
          <p:cNvGrpSpPr/>
          <p:nvPr/>
        </p:nvGrpSpPr>
        <p:grpSpPr>
          <a:xfrm>
            <a:off x="4643438" y="620713"/>
            <a:ext cx="3024187" cy="4537075"/>
            <a:chOff x="0" y="0"/>
            <a:chExt cx="1905" cy="2858"/>
          </a:xfrm>
        </p:grpSpPr>
        <p:sp>
          <p:nvSpPr>
            <p:cNvPr id="3" name="Text Box 15"/>
            <p:cNvSpPr txBox="1"/>
            <p:nvPr/>
          </p:nvSpPr>
          <p:spPr>
            <a:xfrm>
              <a:off x="733" y="953"/>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邮 件</a:t>
              </a:r>
            </a:p>
          </p:txBody>
        </p:sp>
        <p:sp>
          <p:nvSpPr>
            <p:cNvPr id="6157" name="Oval 16"/>
            <p:cNvSpPr/>
            <p:nvPr/>
          </p:nvSpPr>
          <p:spPr>
            <a:xfrm>
              <a:off x="499" y="0"/>
              <a:ext cx="81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Arial" panose="020B0604020202020204" pitchFamily="34" charset="0"/>
                  <a:ea typeface="宋体" panose="02010600030101010101" pitchFamily="2" charset="-122"/>
                </a:rPr>
                <a:t>邮件</a:t>
              </a:r>
              <a:r>
                <a:rPr lang="en-US" altLang="x-none" b="1" u="sng" dirty="0">
                  <a:solidFill>
                    <a:srgbClr val="0000FF"/>
                  </a:solidFill>
                  <a:latin typeface="Arial" panose="020B0604020202020204" pitchFamily="34" charset="0"/>
                  <a:ea typeface="宋体" panose="02010600030101010101" pitchFamily="2" charset="-122"/>
                </a:rPr>
                <a:t>ID</a:t>
              </a:r>
            </a:p>
          </p:txBody>
        </p:sp>
        <p:sp>
          <p:nvSpPr>
            <p:cNvPr id="6158" name="Oval 17"/>
            <p:cNvSpPr/>
            <p:nvPr/>
          </p:nvSpPr>
          <p:spPr>
            <a:xfrm>
              <a:off x="0" y="2539"/>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邮件标题</a:t>
              </a:r>
            </a:p>
          </p:txBody>
        </p:sp>
        <p:sp>
          <p:nvSpPr>
            <p:cNvPr id="6159" name="Oval 18"/>
            <p:cNvSpPr/>
            <p:nvPr/>
          </p:nvSpPr>
          <p:spPr>
            <a:xfrm>
              <a:off x="998" y="2540"/>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邮件内容</a:t>
              </a:r>
            </a:p>
          </p:txBody>
        </p:sp>
        <p:sp>
          <p:nvSpPr>
            <p:cNvPr id="6160" name="Line 20"/>
            <p:cNvSpPr/>
            <p:nvPr/>
          </p:nvSpPr>
          <p:spPr>
            <a:xfrm>
              <a:off x="908" y="318"/>
              <a:ext cx="0" cy="635"/>
            </a:xfrm>
            <a:prstGeom prst="line">
              <a:avLst/>
            </a:prstGeom>
            <a:ln w="19050" cap="flat" cmpd="sng">
              <a:solidFill>
                <a:schemeClr val="tx1"/>
              </a:solidFill>
              <a:prstDash val="solid"/>
              <a:round/>
              <a:headEnd type="none" w="med" len="med"/>
              <a:tailEnd type="none" w="med" len="med"/>
            </a:ln>
          </p:spPr>
        </p:sp>
        <p:sp>
          <p:nvSpPr>
            <p:cNvPr id="6161" name="Line 21"/>
            <p:cNvSpPr/>
            <p:nvPr/>
          </p:nvSpPr>
          <p:spPr>
            <a:xfrm>
              <a:off x="998" y="1905"/>
              <a:ext cx="182" cy="635"/>
            </a:xfrm>
            <a:prstGeom prst="line">
              <a:avLst/>
            </a:prstGeom>
            <a:ln w="19050" cap="flat" cmpd="sng">
              <a:solidFill>
                <a:schemeClr val="tx1"/>
              </a:solidFill>
              <a:prstDash val="solid"/>
              <a:round/>
              <a:headEnd type="none" w="med" len="med"/>
              <a:tailEnd type="none" w="med" len="med"/>
            </a:ln>
          </p:spPr>
        </p:sp>
        <p:sp>
          <p:nvSpPr>
            <p:cNvPr id="6162" name="Line 22"/>
            <p:cNvSpPr/>
            <p:nvPr/>
          </p:nvSpPr>
          <p:spPr>
            <a:xfrm flipV="1">
              <a:off x="635" y="1905"/>
              <a:ext cx="272" cy="635"/>
            </a:xfrm>
            <a:prstGeom prst="line">
              <a:avLst/>
            </a:prstGeom>
            <a:ln w="19050" cap="flat" cmpd="sng">
              <a:solidFill>
                <a:schemeClr val="tx1"/>
              </a:solidFill>
              <a:prstDash val="solid"/>
              <a:round/>
              <a:headEnd type="none" w="med" len="med"/>
              <a:tailEnd type="none" w="med" len="med"/>
            </a:ln>
          </p:spPr>
        </p:sp>
      </p:grpSp>
      <p:grpSp>
        <p:nvGrpSpPr>
          <p:cNvPr id="6164" name="组合 6163"/>
          <p:cNvGrpSpPr/>
          <p:nvPr/>
        </p:nvGrpSpPr>
        <p:grpSpPr>
          <a:xfrm>
            <a:off x="2555875" y="1249363"/>
            <a:ext cx="3240088" cy="1100137"/>
            <a:chOff x="0" y="94683"/>
            <a:chExt cx="3240088" cy="841943"/>
          </a:xfrm>
        </p:grpSpPr>
        <p:sp>
          <p:nvSpPr>
            <p:cNvPr id="4" name="AutoShape 26"/>
            <p:cNvSpPr/>
            <p:nvPr/>
          </p:nvSpPr>
          <p:spPr>
            <a:xfrm>
              <a:off x="720725" y="94683"/>
              <a:ext cx="1555750" cy="559934"/>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发送</a:t>
              </a:r>
            </a:p>
          </p:txBody>
        </p:sp>
        <p:sp>
          <p:nvSpPr>
            <p:cNvPr id="6165" name="Line 29"/>
            <p:cNvSpPr/>
            <p:nvPr/>
          </p:nvSpPr>
          <p:spPr>
            <a:xfrm flipH="1">
              <a:off x="0" y="360363"/>
              <a:ext cx="720725" cy="576263"/>
            </a:xfrm>
            <a:prstGeom prst="line">
              <a:avLst/>
            </a:prstGeom>
            <a:ln w="19050" cap="flat" cmpd="sng">
              <a:solidFill>
                <a:schemeClr val="tx1"/>
              </a:solidFill>
              <a:prstDash val="solid"/>
              <a:round/>
              <a:headEnd type="none" w="med" len="med"/>
              <a:tailEnd type="none" w="med" len="med"/>
            </a:ln>
          </p:spPr>
        </p:sp>
        <p:sp>
          <p:nvSpPr>
            <p:cNvPr id="6166" name="Line 30"/>
            <p:cNvSpPr/>
            <p:nvPr/>
          </p:nvSpPr>
          <p:spPr>
            <a:xfrm>
              <a:off x="2303463" y="360363"/>
              <a:ext cx="936625" cy="576263"/>
            </a:xfrm>
            <a:prstGeom prst="line">
              <a:avLst/>
            </a:prstGeom>
            <a:ln w="19050" cap="flat" cmpd="sng">
              <a:solidFill>
                <a:schemeClr val="tx1"/>
              </a:solidFill>
              <a:prstDash val="solid"/>
              <a:round/>
              <a:headEnd type="none" w="med" len="med"/>
              <a:tailEnd type="none" w="med" len="med"/>
            </a:ln>
          </p:spPr>
        </p:sp>
      </p:grpSp>
      <p:grpSp>
        <p:nvGrpSpPr>
          <p:cNvPr id="6168" name="组合 6167"/>
          <p:cNvGrpSpPr/>
          <p:nvPr/>
        </p:nvGrpSpPr>
        <p:grpSpPr>
          <a:xfrm>
            <a:off x="2627313" y="1412875"/>
            <a:ext cx="2881312" cy="287338"/>
            <a:chOff x="0" y="0"/>
            <a:chExt cx="2881313" cy="287338"/>
          </a:xfrm>
        </p:grpSpPr>
        <p:sp>
          <p:nvSpPr>
            <p:cNvPr id="5" name="Rectangle 31"/>
            <p:cNvSpPr/>
            <p:nvPr/>
          </p:nvSpPr>
          <p:spPr>
            <a:xfrm>
              <a:off x="0" y="0"/>
              <a:ext cx="503238" cy="287338"/>
            </a:xfrm>
            <a:prstGeom prst="rect">
              <a:avLst/>
            </a:prstGeom>
            <a:solidFill>
              <a:schemeClr val="bg1"/>
            </a:solid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6169" name="Rectangle 32"/>
            <p:cNvSpPr/>
            <p:nvPr/>
          </p:nvSpPr>
          <p:spPr>
            <a:xfrm>
              <a:off x="2378075" y="0"/>
              <a:ext cx="503238" cy="287338"/>
            </a:xfrm>
            <a:prstGeom prst="rect">
              <a:avLst/>
            </a:prstGeom>
            <a:solidFill>
              <a:schemeClr val="bg1"/>
            </a:solid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(1,1)</a:t>
              </a:r>
            </a:p>
          </p:txBody>
        </p:sp>
      </p:grpSp>
      <p:grpSp>
        <p:nvGrpSpPr>
          <p:cNvPr id="6171" name="组合 6170"/>
          <p:cNvGrpSpPr/>
          <p:nvPr/>
        </p:nvGrpSpPr>
        <p:grpSpPr>
          <a:xfrm>
            <a:off x="2555875" y="2463800"/>
            <a:ext cx="3240088" cy="749300"/>
            <a:chOff x="0" y="0"/>
            <a:chExt cx="3240088" cy="749300"/>
          </a:xfrm>
        </p:grpSpPr>
        <p:sp>
          <p:nvSpPr>
            <p:cNvPr id="6" name="AutoShape 27"/>
            <p:cNvSpPr/>
            <p:nvPr/>
          </p:nvSpPr>
          <p:spPr>
            <a:xfrm>
              <a:off x="720725" y="0"/>
              <a:ext cx="1555750" cy="749300"/>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接收</a:t>
              </a:r>
            </a:p>
          </p:txBody>
        </p:sp>
        <p:sp>
          <p:nvSpPr>
            <p:cNvPr id="6172" name="Line 33"/>
            <p:cNvSpPr/>
            <p:nvPr/>
          </p:nvSpPr>
          <p:spPr>
            <a:xfrm>
              <a:off x="0" y="388938"/>
              <a:ext cx="720725" cy="0"/>
            </a:xfrm>
            <a:prstGeom prst="line">
              <a:avLst/>
            </a:prstGeom>
            <a:ln w="19050" cap="flat" cmpd="sng">
              <a:solidFill>
                <a:schemeClr val="tx1"/>
              </a:solidFill>
              <a:prstDash val="solid"/>
              <a:round/>
              <a:headEnd type="none" w="med" len="med"/>
              <a:tailEnd type="none" w="med" len="med"/>
            </a:ln>
          </p:spPr>
        </p:sp>
        <p:sp>
          <p:nvSpPr>
            <p:cNvPr id="6173" name="Line 34"/>
            <p:cNvSpPr/>
            <p:nvPr/>
          </p:nvSpPr>
          <p:spPr>
            <a:xfrm>
              <a:off x="2303463" y="388938"/>
              <a:ext cx="936625" cy="0"/>
            </a:xfrm>
            <a:prstGeom prst="line">
              <a:avLst/>
            </a:prstGeom>
            <a:ln w="19050" cap="flat" cmpd="sng">
              <a:solidFill>
                <a:schemeClr val="tx1"/>
              </a:solidFill>
              <a:prstDash val="solid"/>
              <a:round/>
              <a:headEnd type="none" w="med" len="med"/>
              <a:tailEnd type="none" w="med" len="med"/>
            </a:ln>
          </p:spPr>
        </p:sp>
      </p:grpSp>
      <p:grpSp>
        <p:nvGrpSpPr>
          <p:cNvPr id="6175" name="组合 6174"/>
          <p:cNvGrpSpPr/>
          <p:nvPr/>
        </p:nvGrpSpPr>
        <p:grpSpPr>
          <a:xfrm>
            <a:off x="2700338" y="2492375"/>
            <a:ext cx="2735262" cy="287338"/>
            <a:chOff x="0" y="0"/>
            <a:chExt cx="2735263" cy="287338"/>
          </a:xfrm>
        </p:grpSpPr>
        <p:sp>
          <p:nvSpPr>
            <p:cNvPr id="7" name="Rectangle 37"/>
            <p:cNvSpPr/>
            <p:nvPr/>
          </p:nvSpPr>
          <p:spPr>
            <a:xfrm>
              <a:off x="0" y="0"/>
              <a:ext cx="503238" cy="287338"/>
            </a:xfrm>
            <a:prstGeom prst="rect">
              <a:avLst/>
            </a:prstGeom>
            <a:solidFill>
              <a:schemeClr val="bg1"/>
            </a:solid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6176" name="Rectangle 38"/>
            <p:cNvSpPr/>
            <p:nvPr/>
          </p:nvSpPr>
          <p:spPr>
            <a:xfrm>
              <a:off x="2232025" y="0"/>
              <a:ext cx="503238" cy="287338"/>
            </a:xfrm>
            <a:prstGeom prst="rect">
              <a:avLst/>
            </a:prstGeom>
            <a:solidFill>
              <a:schemeClr val="bg1"/>
            </a:solid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(1,N)</a:t>
              </a:r>
            </a:p>
          </p:txBody>
        </p:sp>
      </p:grpSp>
      <p:grpSp>
        <p:nvGrpSpPr>
          <p:cNvPr id="6178" name="组合 6177"/>
          <p:cNvGrpSpPr/>
          <p:nvPr/>
        </p:nvGrpSpPr>
        <p:grpSpPr>
          <a:xfrm>
            <a:off x="2555875" y="3429000"/>
            <a:ext cx="3240088" cy="900113"/>
            <a:chOff x="0" y="0"/>
            <a:chExt cx="3240088" cy="900113"/>
          </a:xfrm>
        </p:grpSpPr>
        <p:sp>
          <p:nvSpPr>
            <p:cNvPr id="8" name="AutoShape 28"/>
            <p:cNvSpPr/>
            <p:nvPr/>
          </p:nvSpPr>
          <p:spPr>
            <a:xfrm>
              <a:off x="720725" y="150813"/>
              <a:ext cx="1555750" cy="749300"/>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抄送</a:t>
              </a:r>
            </a:p>
          </p:txBody>
        </p:sp>
        <p:sp>
          <p:nvSpPr>
            <p:cNvPr id="6179" name="Line 35"/>
            <p:cNvSpPr/>
            <p:nvPr/>
          </p:nvSpPr>
          <p:spPr>
            <a:xfrm flipH="1" flipV="1">
              <a:off x="0" y="0"/>
              <a:ext cx="720725" cy="504825"/>
            </a:xfrm>
            <a:prstGeom prst="line">
              <a:avLst/>
            </a:prstGeom>
            <a:ln w="19050" cap="flat" cmpd="sng">
              <a:solidFill>
                <a:schemeClr val="tx1"/>
              </a:solidFill>
              <a:prstDash val="solid"/>
              <a:round/>
              <a:headEnd type="none" w="med" len="med"/>
              <a:tailEnd type="none" w="med" len="med"/>
            </a:ln>
          </p:spPr>
        </p:sp>
        <p:sp>
          <p:nvSpPr>
            <p:cNvPr id="6180" name="Line 36"/>
            <p:cNvSpPr/>
            <p:nvPr/>
          </p:nvSpPr>
          <p:spPr>
            <a:xfrm flipV="1">
              <a:off x="2303463" y="0"/>
              <a:ext cx="936625" cy="504825"/>
            </a:xfrm>
            <a:prstGeom prst="line">
              <a:avLst/>
            </a:prstGeom>
            <a:ln w="19050" cap="flat" cmpd="sng">
              <a:solidFill>
                <a:schemeClr val="tx1"/>
              </a:solidFill>
              <a:prstDash val="solid"/>
              <a:round/>
              <a:headEnd type="none" w="med" len="med"/>
              <a:tailEnd type="none" w="med" len="med"/>
            </a:ln>
          </p:spPr>
        </p:sp>
      </p:grpSp>
      <p:grpSp>
        <p:nvGrpSpPr>
          <p:cNvPr id="6182" name="组合 6181"/>
          <p:cNvGrpSpPr/>
          <p:nvPr/>
        </p:nvGrpSpPr>
        <p:grpSpPr>
          <a:xfrm>
            <a:off x="2555875" y="3860800"/>
            <a:ext cx="2952750" cy="287338"/>
            <a:chOff x="0" y="0"/>
            <a:chExt cx="2952751" cy="287338"/>
          </a:xfrm>
        </p:grpSpPr>
        <p:sp>
          <p:nvSpPr>
            <p:cNvPr id="9" name="Rectangle 39"/>
            <p:cNvSpPr/>
            <p:nvPr/>
          </p:nvSpPr>
          <p:spPr>
            <a:xfrm>
              <a:off x="0" y="0"/>
              <a:ext cx="503238" cy="287338"/>
            </a:xfrm>
            <a:prstGeom prst="rect">
              <a:avLst/>
            </a:prstGeom>
            <a:solidFill>
              <a:schemeClr val="bg1"/>
            </a:solid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6183" name="Rectangle 40"/>
            <p:cNvSpPr/>
            <p:nvPr/>
          </p:nvSpPr>
          <p:spPr>
            <a:xfrm>
              <a:off x="2449513" y="0"/>
              <a:ext cx="503238" cy="287338"/>
            </a:xfrm>
            <a:prstGeom prst="rect">
              <a:avLst/>
            </a:prstGeom>
            <a:solidFill>
              <a:schemeClr val="bg1"/>
            </a:solid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grpSp>
      <p:grpSp>
        <p:nvGrpSpPr>
          <p:cNvPr id="6185" name="组合 6184"/>
          <p:cNvGrpSpPr/>
          <p:nvPr/>
        </p:nvGrpSpPr>
        <p:grpSpPr>
          <a:xfrm>
            <a:off x="6443663" y="1987550"/>
            <a:ext cx="2563812" cy="1584325"/>
            <a:chOff x="0" y="0"/>
            <a:chExt cx="1615" cy="998"/>
          </a:xfrm>
        </p:grpSpPr>
        <p:sp>
          <p:nvSpPr>
            <p:cNvPr id="10" name="AutoShape 41"/>
            <p:cNvSpPr/>
            <p:nvPr/>
          </p:nvSpPr>
          <p:spPr>
            <a:xfrm>
              <a:off x="635" y="273"/>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回复</a:t>
              </a:r>
            </a:p>
          </p:txBody>
        </p:sp>
        <p:sp>
          <p:nvSpPr>
            <p:cNvPr id="6186" name="Line 42"/>
            <p:cNvSpPr/>
            <p:nvPr/>
          </p:nvSpPr>
          <p:spPr>
            <a:xfrm>
              <a:off x="0" y="272"/>
              <a:ext cx="1134" cy="0"/>
            </a:xfrm>
            <a:prstGeom prst="line">
              <a:avLst/>
            </a:prstGeom>
            <a:ln w="19050" cap="flat" cmpd="sng">
              <a:solidFill>
                <a:schemeClr val="tx1"/>
              </a:solidFill>
              <a:prstDash val="solid"/>
              <a:round/>
              <a:headEnd type="none" w="med" len="med"/>
              <a:tailEnd type="none" w="med" len="med"/>
            </a:ln>
          </p:spPr>
        </p:sp>
        <p:sp>
          <p:nvSpPr>
            <p:cNvPr id="6187" name="Line 43"/>
            <p:cNvSpPr/>
            <p:nvPr/>
          </p:nvSpPr>
          <p:spPr>
            <a:xfrm>
              <a:off x="0" y="772"/>
              <a:ext cx="1134" cy="0"/>
            </a:xfrm>
            <a:prstGeom prst="line">
              <a:avLst/>
            </a:prstGeom>
            <a:ln w="19050" cap="flat" cmpd="sng">
              <a:solidFill>
                <a:schemeClr val="tx1"/>
              </a:solidFill>
              <a:prstDash val="solid"/>
              <a:round/>
              <a:headEnd type="none" w="med" len="med"/>
              <a:tailEnd type="none" w="med" len="med"/>
            </a:ln>
          </p:spPr>
        </p:sp>
        <p:sp>
          <p:nvSpPr>
            <p:cNvPr id="6188" name="Rectangle 45"/>
            <p:cNvSpPr/>
            <p:nvPr/>
          </p:nvSpPr>
          <p:spPr>
            <a:xfrm>
              <a:off x="136" y="0"/>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发送的邮件</a:t>
              </a:r>
              <a:endParaRPr lang="en-US" altLang="x-none" b="1" dirty="0">
                <a:latin typeface="Arial" panose="020B0604020202020204" pitchFamily="34" charset="0"/>
                <a:ea typeface="宋体" panose="02010600030101010101" pitchFamily="2" charset="-122"/>
              </a:endParaRPr>
            </a:p>
          </p:txBody>
        </p:sp>
        <p:sp>
          <p:nvSpPr>
            <p:cNvPr id="6189" name="Rectangle 46"/>
            <p:cNvSpPr/>
            <p:nvPr/>
          </p:nvSpPr>
          <p:spPr>
            <a:xfrm>
              <a:off x="136" y="772"/>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回复的邮件</a:t>
              </a:r>
              <a:endParaRPr lang="en-US" altLang="x-none" b="1" dirty="0">
                <a:latin typeface="Arial" panose="020B0604020202020204" pitchFamily="34" charset="0"/>
                <a:ea typeface="宋体" panose="02010600030101010101" pitchFamily="2" charset="-122"/>
              </a:endParaRPr>
            </a:p>
          </p:txBody>
        </p:sp>
      </p:grpSp>
      <p:grpSp>
        <p:nvGrpSpPr>
          <p:cNvPr id="6191" name="组合 6190"/>
          <p:cNvGrpSpPr/>
          <p:nvPr/>
        </p:nvGrpSpPr>
        <p:grpSpPr>
          <a:xfrm>
            <a:off x="6877050" y="2420938"/>
            <a:ext cx="503238" cy="790575"/>
            <a:chOff x="0" y="0"/>
            <a:chExt cx="317" cy="498"/>
          </a:xfrm>
        </p:grpSpPr>
        <p:sp>
          <p:nvSpPr>
            <p:cNvPr id="11" name="Rectangle 44"/>
            <p:cNvSpPr/>
            <p:nvPr/>
          </p:nvSpPr>
          <p:spPr>
            <a:xfrm>
              <a:off x="0" y="0"/>
              <a:ext cx="317" cy="181"/>
            </a:xfrm>
            <a:prstGeom prst="rect">
              <a:avLst/>
            </a:prstGeom>
            <a:solidFill>
              <a:schemeClr val="bg1"/>
            </a:solid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6192" name="Rectangle 47"/>
            <p:cNvSpPr/>
            <p:nvPr/>
          </p:nvSpPr>
          <p:spPr>
            <a:xfrm>
              <a:off x="0" y="317"/>
              <a:ext cx="317" cy="181"/>
            </a:xfrm>
            <a:prstGeom prst="rect">
              <a:avLst/>
            </a:prstGeom>
            <a:solidFill>
              <a:schemeClr val="bg1"/>
            </a:solid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(0,1)</a:t>
              </a:r>
            </a:p>
          </p:txBody>
        </p:sp>
      </p:grpSp>
      <p:sp>
        <p:nvSpPr>
          <p:cNvPr id="6193" name="Text Box 54"/>
          <p:cNvSpPr txBox="1"/>
          <p:nvPr/>
        </p:nvSpPr>
        <p:spPr>
          <a:xfrm>
            <a:off x="1835150" y="5876925"/>
            <a:ext cx="5545138" cy="579438"/>
          </a:xfrm>
          <a:prstGeom prst="rect">
            <a:avLst/>
          </a:prstGeom>
          <a:noFill/>
          <a:ln w="9525">
            <a:noFill/>
          </a:ln>
        </p:spPr>
        <p:txBody>
          <a:bodyPr anchor="t">
            <a:spAutoFit/>
          </a:bodyPr>
          <a:lstStyle/>
          <a:p>
            <a:pPr algn="ctr">
              <a:spcBef>
                <a:spcPct val="50000"/>
              </a:spcBef>
            </a:pPr>
            <a:r>
              <a:rPr lang="zh-CN" altLang="en-US" sz="3200" dirty="0">
                <a:latin typeface="Arial" panose="020B0604020202020204" pitchFamily="34" charset="0"/>
                <a:ea typeface="宋体" panose="02010600030101010101" pitchFamily="2" charset="-122"/>
              </a:rPr>
              <a:t>例4：</a:t>
            </a:r>
            <a:r>
              <a:rPr lang="en-US" altLang="x-none" sz="3200" dirty="0">
                <a:latin typeface="Arial" panose="020B0604020202020204" pitchFamily="34" charset="0"/>
                <a:ea typeface="宋体" panose="02010600030101010101" pitchFamily="2" charset="-122"/>
              </a:rPr>
              <a:t>ER</a:t>
            </a:r>
            <a:r>
              <a:rPr lang="zh-CN" altLang="en-US" sz="3200" dirty="0">
                <a:latin typeface="Arial" panose="020B0604020202020204" pitchFamily="34" charset="0"/>
                <a:ea typeface="宋体" panose="02010600030101010101" pitchFamily="2" charset="-122"/>
              </a:rPr>
              <a:t>模型图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blinds(horizontal)">
                                      <p:cBhvr>
                                        <p:cTn id="12" dur="500"/>
                                        <p:tgtEl>
                                          <p:spTgt spid="615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164"/>
                                        </p:tgtEl>
                                        <p:attrNameLst>
                                          <p:attrName>style.visibility</p:attrName>
                                        </p:attrNameLst>
                                      </p:cBhvr>
                                      <p:to>
                                        <p:strVal val="visible"/>
                                      </p:to>
                                    </p:set>
                                    <p:animEffect transition="in" filter="barn(inVertical)">
                                      <p:cBhvr>
                                        <p:cTn id="17" dur="500"/>
                                        <p:tgtEl>
                                          <p:spTgt spid="616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171"/>
                                        </p:tgtEl>
                                        <p:attrNameLst>
                                          <p:attrName>style.visibility</p:attrName>
                                        </p:attrNameLst>
                                      </p:cBhvr>
                                      <p:to>
                                        <p:strVal val="visible"/>
                                      </p:to>
                                    </p:set>
                                    <p:animEffect transition="in" filter="barn(inVertical)">
                                      <p:cBhvr>
                                        <p:cTn id="22" dur="250"/>
                                        <p:tgtEl>
                                          <p:spTgt spid="617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178"/>
                                        </p:tgtEl>
                                        <p:attrNameLst>
                                          <p:attrName>style.visibility</p:attrName>
                                        </p:attrNameLst>
                                      </p:cBhvr>
                                      <p:to>
                                        <p:strVal val="visible"/>
                                      </p:to>
                                    </p:set>
                                    <p:animEffect transition="in" filter="barn(inVertical)">
                                      <p:cBhvr>
                                        <p:cTn id="27" dur="250"/>
                                        <p:tgtEl>
                                          <p:spTgt spid="617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85"/>
                                        </p:tgtEl>
                                        <p:attrNameLst>
                                          <p:attrName>style.visibility</p:attrName>
                                        </p:attrNameLst>
                                      </p:cBhvr>
                                      <p:to>
                                        <p:strVal val="visible"/>
                                      </p:to>
                                    </p:set>
                                    <p:animEffect transition="in" filter="blinds(horizontal)">
                                      <p:cBhvr>
                                        <p:cTn id="32" dur="500"/>
                                        <p:tgtEl>
                                          <p:spTgt spid="618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95"/>
                                        </p:tgtEl>
                                        <p:attrNameLst>
                                          <p:attrName>style.visibility</p:attrName>
                                        </p:attrNameLst>
                                      </p:cBhvr>
                                      <p:to>
                                        <p:strVal val="visible"/>
                                      </p:to>
                                    </p:set>
                                    <p:animEffect transition="in" filter="fade">
                                      <p:cBhvr>
                                        <p:cTn id="37" dur="250"/>
                                        <p:tgtEl>
                                          <p:spTgt spid="6195"/>
                                        </p:tgtEl>
                                      </p:cBhvr>
                                    </p:animEffect>
                                  </p:childTnLst>
                                  <p:subTnLst>
                                    <p:set>
                                      <p:cBhvr override="childStyle">
                                        <p:cTn dur="1" fill="hold" display="0" masterRel="nextClick" afterEffect="1"/>
                                        <p:tgtEl>
                                          <p:spTgt spid="6195"/>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16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198"/>
                                        </p:tgtEl>
                                        <p:attrNameLst>
                                          <p:attrName>style.visibility</p:attrName>
                                        </p:attrNameLst>
                                      </p:cBhvr>
                                      <p:to>
                                        <p:strVal val="visible"/>
                                      </p:to>
                                    </p:set>
                                    <p:animEffect transition="in" filter="fade">
                                      <p:cBhvr>
                                        <p:cTn id="46" dur="250"/>
                                        <p:tgtEl>
                                          <p:spTgt spid="6198"/>
                                        </p:tgtEl>
                                      </p:cBhvr>
                                    </p:animEffect>
                                  </p:childTnLst>
                                  <p:subTnLst>
                                    <p:set>
                                      <p:cBhvr override="childStyle">
                                        <p:cTn dur="1" fill="hold" display="0" masterRel="nextClick" afterEffect="1"/>
                                        <p:tgtEl>
                                          <p:spTgt spid="6198"/>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201"/>
                                        </p:tgtEl>
                                        <p:attrNameLst>
                                          <p:attrName>style.visibility</p:attrName>
                                        </p:attrNameLst>
                                      </p:cBhvr>
                                      <p:to>
                                        <p:strVal val="visible"/>
                                      </p:to>
                                    </p:set>
                                    <p:animEffect transition="in" filter="fade">
                                      <p:cBhvr>
                                        <p:cTn id="55" dur="250"/>
                                        <p:tgtEl>
                                          <p:spTgt spid="6201"/>
                                        </p:tgtEl>
                                      </p:cBhvr>
                                    </p:animEffect>
                                  </p:childTnLst>
                                  <p:subTnLst>
                                    <p:set>
                                      <p:cBhvr override="childStyle">
                                        <p:cTn dur="1" fill="hold" display="0" masterRel="nextClick" afterEffect="1"/>
                                        <p:tgtEl>
                                          <p:spTgt spid="6201"/>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18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6204"/>
                                        </p:tgtEl>
                                        <p:attrNameLst>
                                          <p:attrName>style.visibility</p:attrName>
                                        </p:attrNameLst>
                                      </p:cBhvr>
                                      <p:to>
                                        <p:strVal val="visible"/>
                                      </p:to>
                                    </p:set>
                                  </p:childTnLst>
                                  <p:subTnLst>
                                    <p:set>
                                      <p:cBhvr override="childStyle">
                                        <p:cTn dur="1" fill="hold" display="0" masterRel="nextClick" afterEffect="1"/>
                                        <p:tgtEl>
                                          <p:spTgt spid="6204"/>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191"/>
                                        </p:tgtEl>
                                        <p:attrNameLst>
                                          <p:attrName>style.visibility</p:attrName>
                                        </p:attrNameLst>
                                      </p:cBhvr>
                                      <p:to>
                                        <p:strVal val="visible"/>
                                      </p:to>
                                    </p:set>
                                    <p:animEffect transition="in" filter="blinds(horizontal)">
                                      <p:cBhvr>
                                        <p:cTn id="68" dur="500"/>
                                        <p:tgtEl>
                                          <p:spTgt spid="6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7169"/>
          <p:cNvSpPr txBox="1"/>
          <p:nvPr/>
        </p:nvSpPr>
        <p:spPr>
          <a:xfrm>
            <a:off x="2260600" y="53975"/>
            <a:ext cx="4616450" cy="579438"/>
          </a:xfrm>
          <a:prstGeom prst="rect">
            <a:avLst/>
          </a:prstGeom>
          <a:noFill/>
          <a:ln w="9525">
            <a:noFill/>
          </a:ln>
        </p:spPr>
        <p:txBody>
          <a:bodyPr anchor="t">
            <a:spAutoFit/>
          </a:bodyPr>
          <a:lstStyle/>
          <a:p>
            <a:pPr algn="ctr"/>
            <a:r>
              <a:rPr lang="zh-CN" altLang="en-US" sz="3200" b="1" u="sng" dirty="0">
                <a:solidFill>
                  <a:srgbClr val="FF0000"/>
                </a:solidFill>
                <a:latin typeface="Times New Roman" panose="02020603050405020304" pitchFamily="2" charset="0"/>
                <a:ea typeface="宋体" panose="02010600030101010101" pitchFamily="2" charset="-122"/>
              </a:rPr>
              <a:t>ER模型的设计结果</a:t>
            </a:r>
          </a:p>
        </p:txBody>
      </p:sp>
      <p:pic>
        <p:nvPicPr>
          <p:cNvPr id="7170" name="图片 7170"/>
          <p:cNvPicPr>
            <a:picLocks noChangeAspect="1"/>
          </p:cNvPicPr>
          <p:nvPr/>
        </p:nvPicPr>
        <p:blipFill>
          <a:blip r:embed="rId2"/>
          <a:stretch>
            <a:fillRect/>
          </a:stretch>
        </p:blipFill>
        <p:spPr>
          <a:xfrm>
            <a:off x="180975" y="838200"/>
            <a:ext cx="8785225" cy="5111750"/>
          </a:xfrm>
          <a:prstGeom prst="rect">
            <a:avLst/>
          </a:prstGeom>
          <a:noFill/>
          <a:ln w="9525">
            <a:noFill/>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 name="组合 8193"/>
          <p:cNvGrpSpPr/>
          <p:nvPr/>
        </p:nvGrpSpPr>
        <p:grpSpPr>
          <a:xfrm>
            <a:off x="250825" y="1052513"/>
            <a:ext cx="2292350" cy="2520950"/>
            <a:chOff x="0" y="0"/>
            <a:chExt cx="1444" cy="1588"/>
          </a:xfrm>
        </p:grpSpPr>
        <p:sp>
          <p:nvSpPr>
            <p:cNvPr id="8194" name="Text Box 3"/>
            <p:cNvSpPr txBox="1"/>
            <p:nvPr/>
          </p:nvSpPr>
          <p:spPr>
            <a:xfrm>
              <a:off x="1043" y="318"/>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联系人</a:t>
              </a:r>
            </a:p>
          </p:txBody>
        </p:sp>
        <p:sp>
          <p:nvSpPr>
            <p:cNvPr id="8195" name="Oval 4"/>
            <p:cNvSpPr/>
            <p:nvPr/>
          </p:nvSpPr>
          <p:spPr>
            <a:xfrm>
              <a:off x="0" y="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en-US" altLang="x-none" b="1" u="sng" dirty="0">
                  <a:solidFill>
                    <a:srgbClr val="0000FF"/>
                  </a:solidFill>
                  <a:latin typeface="Arial" panose="020B0604020202020204" pitchFamily="34" charset="0"/>
                  <a:ea typeface="宋体" panose="02010600030101010101" pitchFamily="2" charset="-122"/>
                </a:rPr>
                <a:t>email</a:t>
              </a:r>
            </a:p>
          </p:txBody>
        </p:sp>
        <p:sp>
          <p:nvSpPr>
            <p:cNvPr id="8196" name="Oval 5"/>
            <p:cNvSpPr/>
            <p:nvPr/>
          </p:nvSpPr>
          <p:spPr>
            <a:xfrm>
              <a:off x="0" y="408"/>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用户名</a:t>
              </a:r>
            </a:p>
          </p:txBody>
        </p:sp>
        <p:sp>
          <p:nvSpPr>
            <p:cNvPr id="8197" name="Oval 6"/>
            <p:cNvSpPr/>
            <p:nvPr/>
          </p:nvSpPr>
          <p:spPr>
            <a:xfrm>
              <a:off x="0" y="861"/>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电话</a:t>
              </a:r>
            </a:p>
          </p:txBody>
        </p:sp>
        <p:sp>
          <p:nvSpPr>
            <p:cNvPr id="8198" name="Oval 7"/>
            <p:cNvSpPr/>
            <p:nvPr/>
          </p:nvSpPr>
          <p:spPr>
            <a:xfrm>
              <a:off x="0" y="127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地址</a:t>
              </a:r>
            </a:p>
          </p:txBody>
        </p:sp>
        <p:sp>
          <p:nvSpPr>
            <p:cNvPr id="8199" name="Line 8"/>
            <p:cNvSpPr/>
            <p:nvPr/>
          </p:nvSpPr>
          <p:spPr>
            <a:xfrm>
              <a:off x="771" y="181"/>
              <a:ext cx="272" cy="273"/>
            </a:xfrm>
            <a:prstGeom prst="line">
              <a:avLst/>
            </a:prstGeom>
            <a:ln w="19050" cap="flat" cmpd="sng">
              <a:solidFill>
                <a:schemeClr val="tx1"/>
              </a:solidFill>
              <a:prstDash val="solid"/>
              <a:round/>
              <a:headEnd type="none" w="med" len="med"/>
              <a:tailEnd type="none" w="med" len="med"/>
            </a:ln>
          </p:spPr>
        </p:sp>
        <p:sp>
          <p:nvSpPr>
            <p:cNvPr id="8200" name="Line 9"/>
            <p:cNvSpPr/>
            <p:nvPr/>
          </p:nvSpPr>
          <p:spPr>
            <a:xfrm>
              <a:off x="771" y="589"/>
              <a:ext cx="272" cy="182"/>
            </a:xfrm>
            <a:prstGeom prst="line">
              <a:avLst/>
            </a:prstGeom>
            <a:ln w="19050" cap="flat" cmpd="sng">
              <a:solidFill>
                <a:schemeClr val="tx1"/>
              </a:solidFill>
              <a:prstDash val="solid"/>
              <a:round/>
              <a:headEnd type="none" w="med" len="med"/>
              <a:tailEnd type="none" w="med" len="med"/>
            </a:ln>
          </p:spPr>
        </p:sp>
        <p:sp>
          <p:nvSpPr>
            <p:cNvPr id="8201" name="Line 10"/>
            <p:cNvSpPr/>
            <p:nvPr/>
          </p:nvSpPr>
          <p:spPr>
            <a:xfrm flipV="1">
              <a:off x="771" y="816"/>
              <a:ext cx="272" cy="181"/>
            </a:xfrm>
            <a:prstGeom prst="line">
              <a:avLst/>
            </a:prstGeom>
            <a:ln w="19050" cap="flat" cmpd="sng">
              <a:solidFill>
                <a:schemeClr val="tx1"/>
              </a:solidFill>
              <a:prstDash val="solid"/>
              <a:round/>
              <a:headEnd type="none" w="med" len="med"/>
              <a:tailEnd type="none" w="med" len="med"/>
            </a:ln>
          </p:spPr>
        </p:sp>
        <p:sp>
          <p:nvSpPr>
            <p:cNvPr id="8202" name="Line 11"/>
            <p:cNvSpPr/>
            <p:nvPr/>
          </p:nvSpPr>
          <p:spPr>
            <a:xfrm flipV="1">
              <a:off x="771" y="1134"/>
              <a:ext cx="272" cy="272"/>
            </a:xfrm>
            <a:prstGeom prst="line">
              <a:avLst/>
            </a:prstGeom>
            <a:ln w="19050" cap="flat" cmpd="sng">
              <a:solidFill>
                <a:schemeClr val="tx1"/>
              </a:solidFill>
              <a:prstDash val="solid"/>
              <a:round/>
              <a:headEnd type="none" w="med" len="med"/>
              <a:tailEnd type="none" w="med" len="med"/>
            </a:ln>
          </p:spPr>
        </p:sp>
      </p:grpSp>
      <p:grpSp>
        <p:nvGrpSpPr>
          <p:cNvPr id="8203" name="组合 8203"/>
          <p:cNvGrpSpPr/>
          <p:nvPr/>
        </p:nvGrpSpPr>
        <p:grpSpPr>
          <a:xfrm>
            <a:off x="4643438" y="44450"/>
            <a:ext cx="3024187" cy="4537075"/>
            <a:chOff x="0" y="0"/>
            <a:chExt cx="1905" cy="2858"/>
          </a:xfrm>
        </p:grpSpPr>
        <p:sp>
          <p:nvSpPr>
            <p:cNvPr id="8204" name="Text Box 13"/>
            <p:cNvSpPr txBox="1"/>
            <p:nvPr/>
          </p:nvSpPr>
          <p:spPr>
            <a:xfrm>
              <a:off x="733" y="953"/>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邮 件</a:t>
              </a:r>
            </a:p>
          </p:txBody>
        </p:sp>
        <p:sp>
          <p:nvSpPr>
            <p:cNvPr id="8205" name="Oval 14"/>
            <p:cNvSpPr/>
            <p:nvPr/>
          </p:nvSpPr>
          <p:spPr>
            <a:xfrm>
              <a:off x="499" y="0"/>
              <a:ext cx="81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Arial" panose="020B0604020202020204" pitchFamily="34" charset="0"/>
                  <a:ea typeface="宋体" panose="02010600030101010101" pitchFamily="2" charset="-122"/>
                </a:rPr>
                <a:t>邮件</a:t>
              </a:r>
              <a:r>
                <a:rPr lang="en-US" altLang="x-none" b="1" u="sng" dirty="0">
                  <a:solidFill>
                    <a:srgbClr val="0000FF"/>
                  </a:solidFill>
                  <a:latin typeface="Arial" panose="020B0604020202020204" pitchFamily="34" charset="0"/>
                  <a:ea typeface="宋体" panose="02010600030101010101" pitchFamily="2" charset="-122"/>
                </a:rPr>
                <a:t>ID</a:t>
              </a:r>
            </a:p>
          </p:txBody>
        </p:sp>
        <p:sp>
          <p:nvSpPr>
            <p:cNvPr id="8206" name="Oval 15"/>
            <p:cNvSpPr/>
            <p:nvPr/>
          </p:nvSpPr>
          <p:spPr>
            <a:xfrm>
              <a:off x="0" y="2539"/>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邮件标题</a:t>
              </a:r>
            </a:p>
          </p:txBody>
        </p:sp>
        <p:sp>
          <p:nvSpPr>
            <p:cNvPr id="8207" name="Oval 16"/>
            <p:cNvSpPr/>
            <p:nvPr/>
          </p:nvSpPr>
          <p:spPr>
            <a:xfrm>
              <a:off x="998" y="2540"/>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邮件内容</a:t>
              </a:r>
            </a:p>
          </p:txBody>
        </p:sp>
        <p:sp>
          <p:nvSpPr>
            <p:cNvPr id="8208" name="Line 17"/>
            <p:cNvSpPr/>
            <p:nvPr/>
          </p:nvSpPr>
          <p:spPr>
            <a:xfrm>
              <a:off x="908" y="318"/>
              <a:ext cx="0" cy="635"/>
            </a:xfrm>
            <a:prstGeom prst="line">
              <a:avLst/>
            </a:prstGeom>
            <a:ln w="19050" cap="flat" cmpd="sng">
              <a:solidFill>
                <a:schemeClr val="tx1"/>
              </a:solidFill>
              <a:prstDash val="solid"/>
              <a:round/>
              <a:headEnd type="none" w="med" len="med"/>
              <a:tailEnd type="none" w="med" len="med"/>
            </a:ln>
          </p:spPr>
        </p:sp>
        <p:sp>
          <p:nvSpPr>
            <p:cNvPr id="8209" name="Line 18"/>
            <p:cNvSpPr/>
            <p:nvPr/>
          </p:nvSpPr>
          <p:spPr>
            <a:xfrm>
              <a:off x="998" y="1905"/>
              <a:ext cx="182" cy="635"/>
            </a:xfrm>
            <a:prstGeom prst="line">
              <a:avLst/>
            </a:prstGeom>
            <a:ln w="19050" cap="flat" cmpd="sng">
              <a:solidFill>
                <a:schemeClr val="tx1"/>
              </a:solidFill>
              <a:prstDash val="solid"/>
              <a:round/>
              <a:headEnd type="none" w="med" len="med"/>
              <a:tailEnd type="none" w="med" len="med"/>
            </a:ln>
          </p:spPr>
        </p:sp>
        <p:sp>
          <p:nvSpPr>
            <p:cNvPr id="8210" name="Line 19"/>
            <p:cNvSpPr/>
            <p:nvPr/>
          </p:nvSpPr>
          <p:spPr>
            <a:xfrm flipV="1">
              <a:off x="635" y="1905"/>
              <a:ext cx="272" cy="635"/>
            </a:xfrm>
            <a:prstGeom prst="line">
              <a:avLst/>
            </a:prstGeom>
            <a:ln w="19050" cap="flat" cmpd="sng">
              <a:solidFill>
                <a:schemeClr val="tx1"/>
              </a:solidFill>
              <a:prstDash val="solid"/>
              <a:round/>
              <a:headEnd type="none" w="med" len="med"/>
              <a:tailEnd type="none" w="med" len="med"/>
            </a:ln>
          </p:spPr>
        </p:sp>
      </p:grpSp>
      <p:grpSp>
        <p:nvGrpSpPr>
          <p:cNvPr id="8211" name="组合 8211"/>
          <p:cNvGrpSpPr/>
          <p:nvPr/>
        </p:nvGrpSpPr>
        <p:grpSpPr>
          <a:xfrm>
            <a:off x="2555875" y="836613"/>
            <a:ext cx="3240088" cy="936625"/>
            <a:chOff x="0" y="0"/>
            <a:chExt cx="2041" cy="590"/>
          </a:xfrm>
        </p:grpSpPr>
        <p:sp>
          <p:nvSpPr>
            <p:cNvPr id="8212" name="AutoShape 21"/>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发送</a:t>
              </a:r>
            </a:p>
          </p:txBody>
        </p:sp>
        <p:sp>
          <p:nvSpPr>
            <p:cNvPr id="8213" name="Line 22"/>
            <p:cNvSpPr/>
            <p:nvPr/>
          </p:nvSpPr>
          <p:spPr>
            <a:xfrm flipH="1">
              <a:off x="0" y="227"/>
              <a:ext cx="454" cy="363"/>
            </a:xfrm>
            <a:prstGeom prst="line">
              <a:avLst/>
            </a:prstGeom>
            <a:ln w="19050" cap="flat" cmpd="sng">
              <a:solidFill>
                <a:schemeClr val="tx1"/>
              </a:solidFill>
              <a:prstDash val="solid"/>
              <a:round/>
              <a:headEnd type="none" w="med" len="med"/>
              <a:tailEnd type="none" w="med" len="med"/>
            </a:ln>
          </p:spPr>
        </p:sp>
        <p:sp>
          <p:nvSpPr>
            <p:cNvPr id="8214" name="Line 23"/>
            <p:cNvSpPr/>
            <p:nvPr/>
          </p:nvSpPr>
          <p:spPr>
            <a:xfrm>
              <a:off x="1451" y="227"/>
              <a:ext cx="590" cy="363"/>
            </a:xfrm>
            <a:prstGeom prst="line">
              <a:avLst/>
            </a:prstGeom>
            <a:ln w="19050" cap="flat" cmpd="sng">
              <a:solidFill>
                <a:schemeClr val="tx1"/>
              </a:solidFill>
              <a:prstDash val="solid"/>
              <a:round/>
              <a:headEnd type="none" w="med" len="med"/>
              <a:tailEnd type="none" w="med" len="med"/>
            </a:ln>
          </p:spPr>
        </p:sp>
        <p:sp>
          <p:nvSpPr>
            <p:cNvPr id="8215" name="Rectangle 24"/>
            <p:cNvSpPr/>
            <p:nvPr/>
          </p:nvSpPr>
          <p:spPr>
            <a:xfrm>
              <a:off x="45" y="136"/>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8216" name="Rectangle 25"/>
            <p:cNvSpPr/>
            <p:nvPr/>
          </p:nvSpPr>
          <p:spPr>
            <a:xfrm>
              <a:off x="1543" y="136"/>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(1,1)</a:t>
              </a:r>
            </a:p>
          </p:txBody>
        </p:sp>
      </p:grpSp>
      <p:grpSp>
        <p:nvGrpSpPr>
          <p:cNvPr id="8217" name="组合 8217"/>
          <p:cNvGrpSpPr/>
          <p:nvPr/>
        </p:nvGrpSpPr>
        <p:grpSpPr>
          <a:xfrm>
            <a:off x="2555875" y="1887538"/>
            <a:ext cx="3240088" cy="749300"/>
            <a:chOff x="0" y="0"/>
            <a:chExt cx="2041" cy="472"/>
          </a:xfrm>
        </p:grpSpPr>
        <p:sp>
          <p:nvSpPr>
            <p:cNvPr id="8218" name="AutoShape 27"/>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接收</a:t>
              </a:r>
            </a:p>
          </p:txBody>
        </p:sp>
        <p:sp>
          <p:nvSpPr>
            <p:cNvPr id="8219" name="Line 28"/>
            <p:cNvSpPr/>
            <p:nvPr/>
          </p:nvSpPr>
          <p:spPr>
            <a:xfrm>
              <a:off x="0" y="245"/>
              <a:ext cx="454" cy="0"/>
            </a:xfrm>
            <a:prstGeom prst="line">
              <a:avLst/>
            </a:prstGeom>
            <a:ln w="19050" cap="flat" cmpd="sng">
              <a:solidFill>
                <a:schemeClr val="tx1"/>
              </a:solidFill>
              <a:prstDash val="solid"/>
              <a:round/>
              <a:headEnd type="none" w="med" len="med"/>
              <a:tailEnd type="none" w="med" len="med"/>
            </a:ln>
          </p:spPr>
        </p:sp>
        <p:sp>
          <p:nvSpPr>
            <p:cNvPr id="8220" name="Line 29"/>
            <p:cNvSpPr/>
            <p:nvPr/>
          </p:nvSpPr>
          <p:spPr>
            <a:xfrm>
              <a:off x="1451" y="245"/>
              <a:ext cx="590" cy="0"/>
            </a:xfrm>
            <a:prstGeom prst="line">
              <a:avLst/>
            </a:prstGeom>
            <a:ln w="19050" cap="flat" cmpd="sng">
              <a:solidFill>
                <a:schemeClr val="tx1"/>
              </a:solidFill>
              <a:prstDash val="solid"/>
              <a:round/>
              <a:headEnd type="none" w="med" len="med"/>
              <a:tailEnd type="none" w="med" len="med"/>
            </a:ln>
          </p:spPr>
        </p:sp>
        <p:sp>
          <p:nvSpPr>
            <p:cNvPr id="8221" name="Rectangle 30"/>
            <p:cNvSpPr/>
            <p:nvPr/>
          </p:nvSpPr>
          <p:spPr>
            <a:xfrm>
              <a:off x="91" y="18"/>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8222" name="Rectangle 31"/>
            <p:cNvSpPr/>
            <p:nvPr/>
          </p:nvSpPr>
          <p:spPr>
            <a:xfrm>
              <a:off x="1497" y="18"/>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(1,N)</a:t>
              </a:r>
            </a:p>
          </p:txBody>
        </p:sp>
      </p:grpSp>
      <p:grpSp>
        <p:nvGrpSpPr>
          <p:cNvPr id="8223" name="组合 8223"/>
          <p:cNvGrpSpPr/>
          <p:nvPr/>
        </p:nvGrpSpPr>
        <p:grpSpPr>
          <a:xfrm>
            <a:off x="2555875" y="2852738"/>
            <a:ext cx="3240088" cy="900112"/>
            <a:chOff x="0" y="0"/>
            <a:chExt cx="2041" cy="567"/>
          </a:xfrm>
        </p:grpSpPr>
        <p:sp>
          <p:nvSpPr>
            <p:cNvPr id="8224" name="AutoShape 33"/>
            <p:cNvSpPr/>
            <p:nvPr/>
          </p:nvSpPr>
          <p:spPr>
            <a:xfrm>
              <a:off x="454" y="95"/>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抄送</a:t>
              </a:r>
            </a:p>
          </p:txBody>
        </p:sp>
        <p:sp>
          <p:nvSpPr>
            <p:cNvPr id="8225" name="Line 34"/>
            <p:cNvSpPr/>
            <p:nvPr/>
          </p:nvSpPr>
          <p:spPr>
            <a:xfrm flipH="1" flipV="1">
              <a:off x="0" y="0"/>
              <a:ext cx="454" cy="318"/>
            </a:xfrm>
            <a:prstGeom prst="line">
              <a:avLst/>
            </a:prstGeom>
            <a:ln w="19050" cap="flat" cmpd="sng">
              <a:solidFill>
                <a:schemeClr val="tx1"/>
              </a:solidFill>
              <a:prstDash val="solid"/>
              <a:round/>
              <a:headEnd type="none" w="med" len="med"/>
              <a:tailEnd type="none" w="med" len="med"/>
            </a:ln>
          </p:spPr>
        </p:sp>
        <p:sp>
          <p:nvSpPr>
            <p:cNvPr id="8226" name="Line 35"/>
            <p:cNvSpPr/>
            <p:nvPr/>
          </p:nvSpPr>
          <p:spPr>
            <a:xfrm flipV="1">
              <a:off x="1451" y="0"/>
              <a:ext cx="590" cy="318"/>
            </a:xfrm>
            <a:prstGeom prst="line">
              <a:avLst/>
            </a:prstGeom>
            <a:ln w="19050" cap="flat" cmpd="sng">
              <a:solidFill>
                <a:schemeClr val="tx1"/>
              </a:solidFill>
              <a:prstDash val="solid"/>
              <a:round/>
              <a:headEnd type="none" w="med" len="med"/>
              <a:tailEnd type="none" w="med" len="med"/>
            </a:ln>
          </p:spPr>
        </p:sp>
        <p:sp>
          <p:nvSpPr>
            <p:cNvPr id="8227" name="Rectangle 36"/>
            <p:cNvSpPr/>
            <p:nvPr/>
          </p:nvSpPr>
          <p:spPr>
            <a:xfrm>
              <a:off x="0" y="272"/>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8228" name="Rectangle 37"/>
            <p:cNvSpPr/>
            <p:nvPr/>
          </p:nvSpPr>
          <p:spPr>
            <a:xfrm>
              <a:off x="1543" y="272"/>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grpSp>
      <p:grpSp>
        <p:nvGrpSpPr>
          <p:cNvPr id="8229" name="组合 8229"/>
          <p:cNvGrpSpPr/>
          <p:nvPr/>
        </p:nvGrpSpPr>
        <p:grpSpPr>
          <a:xfrm>
            <a:off x="6443663" y="1411288"/>
            <a:ext cx="2563812" cy="1584325"/>
            <a:chOff x="0" y="0"/>
            <a:chExt cx="1615" cy="998"/>
          </a:xfrm>
        </p:grpSpPr>
        <p:sp>
          <p:nvSpPr>
            <p:cNvPr id="8230" name="AutoShape 39"/>
            <p:cNvSpPr/>
            <p:nvPr/>
          </p:nvSpPr>
          <p:spPr>
            <a:xfrm>
              <a:off x="635" y="273"/>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回复</a:t>
              </a:r>
            </a:p>
          </p:txBody>
        </p:sp>
        <p:sp>
          <p:nvSpPr>
            <p:cNvPr id="8231" name="Line 40"/>
            <p:cNvSpPr/>
            <p:nvPr/>
          </p:nvSpPr>
          <p:spPr>
            <a:xfrm>
              <a:off x="0" y="272"/>
              <a:ext cx="1134" cy="0"/>
            </a:xfrm>
            <a:prstGeom prst="line">
              <a:avLst/>
            </a:prstGeom>
            <a:ln w="19050" cap="flat" cmpd="sng">
              <a:solidFill>
                <a:schemeClr val="tx1"/>
              </a:solidFill>
              <a:prstDash val="solid"/>
              <a:round/>
              <a:headEnd type="none" w="med" len="med"/>
              <a:tailEnd type="none" w="med" len="med"/>
            </a:ln>
          </p:spPr>
        </p:sp>
        <p:sp>
          <p:nvSpPr>
            <p:cNvPr id="8232" name="Line 41"/>
            <p:cNvSpPr/>
            <p:nvPr/>
          </p:nvSpPr>
          <p:spPr>
            <a:xfrm>
              <a:off x="0" y="772"/>
              <a:ext cx="1134" cy="0"/>
            </a:xfrm>
            <a:prstGeom prst="line">
              <a:avLst/>
            </a:prstGeom>
            <a:ln w="19050" cap="flat" cmpd="sng">
              <a:solidFill>
                <a:schemeClr val="tx1"/>
              </a:solidFill>
              <a:prstDash val="solid"/>
              <a:round/>
              <a:headEnd type="none" w="med" len="med"/>
              <a:tailEnd type="none" w="med" len="med"/>
            </a:ln>
          </p:spPr>
        </p:sp>
        <p:sp>
          <p:nvSpPr>
            <p:cNvPr id="8233" name="Rectangle 42"/>
            <p:cNvSpPr/>
            <p:nvPr/>
          </p:nvSpPr>
          <p:spPr>
            <a:xfrm>
              <a:off x="136" y="0"/>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发送的邮件</a:t>
              </a:r>
              <a:endParaRPr lang="en-US" altLang="x-none" b="1" dirty="0">
                <a:latin typeface="Arial" panose="020B0604020202020204" pitchFamily="34" charset="0"/>
                <a:ea typeface="宋体" panose="02010600030101010101" pitchFamily="2" charset="-122"/>
              </a:endParaRPr>
            </a:p>
          </p:txBody>
        </p:sp>
        <p:sp>
          <p:nvSpPr>
            <p:cNvPr id="8234" name="Rectangle 43"/>
            <p:cNvSpPr/>
            <p:nvPr/>
          </p:nvSpPr>
          <p:spPr>
            <a:xfrm>
              <a:off x="136" y="772"/>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回复的邮件</a:t>
              </a:r>
              <a:endParaRPr lang="en-US" altLang="x-none" b="1" dirty="0">
                <a:latin typeface="Arial" panose="020B0604020202020204" pitchFamily="34" charset="0"/>
                <a:ea typeface="宋体" panose="02010600030101010101" pitchFamily="2" charset="-122"/>
              </a:endParaRPr>
            </a:p>
          </p:txBody>
        </p:sp>
      </p:grpSp>
      <p:grpSp>
        <p:nvGrpSpPr>
          <p:cNvPr id="8235" name="组合 8235"/>
          <p:cNvGrpSpPr/>
          <p:nvPr/>
        </p:nvGrpSpPr>
        <p:grpSpPr>
          <a:xfrm>
            <a:off x="6877050" y="1844675"/>
            <a:ext cx="503238" cy="790575"/>
            <a:chOff x="0" y="0"/>
            <a:chExt cx="317" cy="498"/>
          </a:xfrm>
        </p:grpSpPr>
        <p:sp>
          <p:nvSpPr>
            <p:cNvPr id="8236" name="Rectangle 45"/>
            <p:cNvSpPr/>
            <p:nvPr/>
          </p:nvSpPr>
          <p:spPr>
            <a:xfrm>
              <a:off x="0" y="0"/>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8237" name="Rectangle 46"/>
            <p:cNvSpPr/>
            <p:nvPr/>
          </p:nvSpPr>
          <p:spPr>
            <a:xfrm>
              <a:off x="0" y="317"/>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(0,1)</a:t>
              </a:r>
            </a:p>
          </p:txBody>
        </p:sp>
      </p:grpSp>
      <p:sp>
        <p:nvSpPr>
          <p:cNvPr id="8239" name="Text Box 47"/>
          <p:cNvSpPr txBox="1"/>
          <p:nvPr/>
        </p:nvSpPr>
        <p:spPr>
          <a:xfrm>
            <a:off x="0" y="5060950"/>
            <a:ext cx="9144000" cy="1163638"/>
          </a:xfrm>
          <a:prstGeom prst="rect">
            <a:avLst/>
          </a:prstGeom>
          <a:noFill/>
          <a:ln w="9525">
            <a:noFill/>
          </a:ln>
        </p:spPr>
        <p:txBody>
          <a:bodyPr anchor="t">
            <a:spAutoFit/>
          </a:bodyPr>
          <a:lstStyle/>
          <a:p>
            <a:pPr lvl="1" indent="0" algn="l" eaLnBrk="1" hangingPunct="1">
              <a:spcBef>
                <a:spcPct val="20000"/>
              </a:spcBef>
            </a:pPr>
            <a:r>
              <a:rPr lang="zh-CN" altLang="en-US" sz="3200" b="1" dirty="0">
                <a:latin typeface="Arial" panose="020B0604020202020204" pitchFamily="34" charset="0"/>
                <a:ea typeface="宋体" panose="02010600030101010101" pitchFamily="2" charset="-122"/>
              </a:rPr>
              <a:t>联系人</a:t>
            </a:r>
            <a:r>
              <a:rPr lang="en-US" altLang="x-none" sz="3200" b="1" dirty="0">
                <a:latin typeface="Arial" panose="020B0604020202020204" pitchFamily="34" charset="0"/>
                <a:ea typeface="宋体" panose="02010600030101010101" pitchFamily="2" charset="-122"/>
              </a:rPr>
              <a:t>(email, </a:t>
            </a:r>
            <a:r>
              <a:rPr lang="zh-CN" altLang="en-US" sz="3200" b="1" dirty="0">
                <a:latin typeface="Arial" panose="020B0604020202020204" pitchFamily="34" charset="0"/>
                <a:ea typeface="宋体" panose="02010600030101010101" pitchFamily="2" charset="-122"/>
              </a:rPr>
              <a:t>用户名</a:t>
            </a:r>
            <a:r>
              <a:rPr lang="en-US" altLang="x-none" sz="3200" b="1" dirty="0">
                <a:latin typeface="Arial" panose="020B0604020202020204" pitchFamily="34" charset="0"/>
                <a:ea typeface="宋体" panose="02010600030101010101" pitchFamily="2" charset="-122"/>
              </a:rPr>
              <a:t>, </a:t>
            </a:r>
            <a:r>
              <a:rPr lang="zh-CN" altLang="en-US" sz="3200" b="1" dirty="0">
                <a:latin typeface="Arial" panose="020B0604020202020204" pitchFamily="34" charset="0"/>
                <a:ea typeface="宋体" panose="02010600030101010101" pitchFamily="2" charset="-122"/>
              </a:rPr>
              <a:t>电话</a:t>
            </a:r>
            <a:r>
              <a:rPr lang="en-US" altLang="x-none" sz="3200" b="1" dirty="0">
                <a:latin typeface="Arial" panose="020B0604020202020204" pitchFamily="34" charset="0"/>
                <a:ea typeface="宋体" panose="02010600030101010101" pitchFamily="2" charset="-122"/>
              </a:rPr>
              <a:t>, </a:t>
            </a:r>
            <a:r>
              <a:rPr lang="zh-CN" altLang="en-US" sz="3200" b="1" dirty="0">
                <a:latin typeface="Arial" panose="020B0604020202020204" pitchFamily="34" charset="0"/>
                <a:ea typeface="宋体" panose="02010600030101010101" pitchFamily="2" charset="-122"/>
              </a:rPr>
              <a:t>地址</a:t>
            </a:r>
            <a:r>
              <a:rPr lang="en-US" altLang="x-none" sz="3200" b="1" dirty="0">
                <a:latin typeface="Arial" panose="020B0604020202020204" pitchFamily="34" charset="0"/>
                <a:ea typeface="宋体" panose="02010600030101010101" pitchFamily="2" charset="-122"/>
              </a:rPr>
              <a:t>)</a:t>
            </a:r>
          </a:p>
          <a:p>
            <a:pPr lvl="1" indent="0" algn="l" eaLnBrk="1" hangingPunct="1">
              <a:spcBef>
                <a:spcPct val="20000"/>
              </a:spcBef>
            </a:pPr>
            <a:r>
              <a:rPr lang="zh-CN" altLang="en-US" sz="3200" b="1" dirty="0">
                <a:latin typeface="Arial" panose="020B0604020202020204" pitchFamily="34" charset="0"/>
                <a:ea typeface="宋体" panose="02010600030101010101" pitchFamily="2" charset="-122"/>
              </a:rPr>
              <a:t>邮    件</a:t>
            </a:r>
            <a:r>
              <a:rPr lang="en-US" altLang="x-none" sz="3200" b="1" dirty="0">
                <a:latin typeface="Arial" panose="020B0604020202020204" pitchFamily="34" charset="0"/>
                <a:ea typeface="宋体" panose="02010600030101010101" pitchFamily="2" charset="-122"/>
              </a:rPr>
              <a:t>(</a:t>
            </a:r>
            <a:r>
              <a:rPr lang="zh-CN" altLang="en-US" sz="3200" b="1" dirty="0">
                <a:latin typeface="Arial" panose="020B0604020202020204" pitchFamily="34" charset="0"/>
                <a:ea typeface="宋体" panose="02010600030101010101" pitchFamily="2" charset="-122"/>
              </a:rPr>
              <a:t>邮件</a:t>
            </a:r>
            <a:r>
              <a:rPr lang="en-US" altLang="x-none" sz="3200" b="1" dirty="0">
                <a:latin typeface="Arial" panose="020B0604020202020204" pitchFamily="34" charset="0"/>
                <a:ea typeface="宋体" panose="02010600030101010101" pitchFamily="2" charset="-122"/>
              </a:rPr>
              <a:t>ID, </a:t>
            </a:r>
            <a:r>
              <a:rPr lang="zh-CN" altLang="en-US" sz="3200" b="1" dirty="0">
                <a:latin typeface="Arial" panose="020B0604020202020204" pitchFamily="34" charset="0"/>
                <a:ea typeface="宋体" panose="02010600030101010101" pitchFamily="2" charset="-122"/>
              </a:rPr>
              <a:t>邮件标题</a:t>
            </a:r>
            <a:r>
              <a:rPr lang="en-US" altLang="x-none" sz="3200" b="1" dirty="0">
                <a:latin typeface="Arial" panose="020B0604020202020204" pitchFamily="34" charset="0"/>
                <a:ea typeface="宋体" panose="02010600030101010101" pitchFamily="2" charset="-122"/>
              </a:rPr>
              <a:t>, </a:t>
            </a:r>
            <a:r>
              <a:rPr lang="zh-CN" altLang="en-US" sz="3200" b="1" dirty="0">
                <a:latin typeface="Arial" panose="020B0604020202020204" pitchFamily="34" charset="0"/>
                <a:ea typeface="宋体" panose="02010600030101010101" pitchFamily="2" charset="-122"/>
              </a:rPr>
              <a:t>邮件内容</a:t>
            </a:r>
            <a:r>
              <a:rPr lang="en-US" altLang="x-none" sz="3200" b="1" dirty="0">
                <a:latin typeface="Arial" panose="020B0604020202020204" pitchFamily="34" charset="0"/>
                <a:ea typeface="宋体" panose="02010600030101010101" pitchFamily="2" charset="-122"/>
              </a:rPr>
              <a:t>)</a:t>
            </a:r>
          </a:p>
        </p:txBody>
      </p:sp>
      <p:sp>
        <p:nvSpPr>
          <p:cNvPr id="2" name="文本框 8239"/>
          <p:cNvSpPr txBox="1"/>
          <p:nvPr/>
        </p:nvSpPr>
        <p:spPr>
          <a:xfrm>
            <a:off x="36513" y="-17462"/>
            <a:ext cx="4614862" cy="577850"/>
          </a:xfrm>
          <a:prstGeom prst="rect">
            <a:avLst/>
          </a:prstGeom>
          <a:noFill/>
          <a:ln w="9525">
            <a:noFill/>
          </a:ln>
        </p:spPr>
        <p:txBody>
          <a:bodyPr wrap="square" anchor="t">
            <a:spAutoFit/>
          </a:bodyPr>
          <a:lstStyle/>
          <a:p>
            <a:r>
              <a:rPr lang="zh-CN" altLang="en-US" sz="3200" b="1" u="sng" dirty="0">
                <a:solidFill>
                  <a:srgbClr val="FF0000"/>
                </a:solidFill>
                <a:latin typeface="Times New Roman" panose="02020603050405020304" pitchFamily="2" charset="0"/>
                <a:ea typeface="宋体" panose="02010600030101010101" pitchFamily="2" charset="-122"/>
              </a:rPr>
              <a:t>实体向关系的转换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39">
                                            <p:txEl>
                                              <p:pRg st="0" end="0"/>
                                            </p:txEl>
                                          </p:spTgt>
                                        </p:tgtEl>
                                        <p:attrNameLst>
                                          <p:attrName>style.visibility</p:attrName>
                                        </p:attrNameLst>
                                      </p:cBhvr>
                                      <p:to>
                                        <p:strVal val="visible"/>
                                      </p:to>
                                    </p:set>
                                    <p:animEffect transition="in" filter="blinds(horizontal)">
                                      <p:cBhvr>
                                        <p:cTn id="7" dur="500"/>
                                        <p:tgtEl>
                                          <p:spTgt spid="82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39">
                                            <p:txEl>
                                              <p:pRg st="1" end="1"/>
                                            </p:txEl>
                                          </p:spTgt>
                                        </p:tgtEl>
                                        <p:attrNameLst>
                                          <p:attrName>style.visibility</p:attrName>
                                        </p:attrNameLst>
                                      </p:cBhvr>
                                      <p:to>
                                        <p:strVal val="visible"/>
                                      </p:to>
                                    </p:set>
                                    <p:animEffect transition="in" filter="blinds(horizontal)">
                                      <p:cBhvr>
                                        <p:cTn id="12" dur="500"/>
                                        <p:tgtEl>
                                          <p:spTgt spid="82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9" grpId="0" build="p" bldLvl="2"/>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1" name="组合 10241"/>
          <p:cNvGrpSpPr/>
          <p:nvPr/>
        </p:nvGrpSpPr>
        <p:grpSpPr>
          <a:xfrm>
            <a:off x="250825" y="1052513"/>
            <a:ext cx="2292350" cy="2520950"/>
            <a:chOff x="0" y="0"/>
            <a:chExt cx="1444" cy="1588"/>
          </a:xfrm>
        </p:grpSpPr>
        <p:sp>
          <p:nvSpPr>
            <p:cNvPr id="10242" name="Text Box 3"/>
            <p:cNvSpPr txBox="1"/>
            <p:nvPr/>
          </p:nvSpPr>
          <p:spPr>
            <a:xfrm>
              <a:off x="1043" y="318"/>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联系人</a:t>
              </a:r>
            </a:p>
          </p:txBody>
        </p:sp>
        <p:sp>
          <p:nvSpPr>
            <p:cNvPr id="10243" name="Oval 4"/>
            <p:cNvSpPr/>
            <p:nvPr/>
          </p:nvSpPr>
          <p:spPr>
            <a:xfrm>
              <a:off x="0" y="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en-US" altLang="x-none" b="1" u="sng" dirty="0">
                  <a:solidFill>
                    <a:srgbClr val="0000FF"/>
                  </a:solidFill>
                  <a:latin typeface="Arial" panose="020B0604020202020204" pitchFamily="34" charset="0"/>
                  <a:ea typeface="宋体" panose="02010600030101010101" pitchFamily="2" charset="-122"/>
                </a:rPr>
                <a:t>email</a:t>
              </a:r>
            </a:p>
          </p:txBody>
        </p:sp>
        <p:sp>
          <p:nvSpPr>
            <p:cNvPr id="10244" name="Oval 5"/>
            <p:cNvSpPr/>
            <p:nvPr/>
          </p:nvSpPr>
          <p:spPr>
            <a:xfrm>
              <a:off x="0" y="408"/>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用户名</a:t>
              </a:r>
            </a:p>
          </p:txBody>
        </p:sp>
        <p:sp>
          <p:nvSpPr>
            <p:cNvPr id="10245" name="Oval 6"/>
            <p:cNvSpPr/>
            <p:nvPr/>
          </p:nvSpPr>
          <p:spPr>
            <a:xfrm>
              <a:off x="0" y="861"/>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电话</a:t>
              </a:r>
            </a:p>
          </p:txBody>
        </p:sp>
        <p:sp>
          <p:nvSpPr>
            <p:cNvPr id="10246" name="Oval 7"/>
            <p:cNvSpPr/>
            <p:nvPr/>
          </p:nvSpPr>
          <p:spPr>
            <a:xfrm>
              <a:off x="0" y="127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地址</a:t>
              </a:r>
            </a:p>
          </p:txBody>
        </p:sp>
        <p:sp>
          <p:nvSpPr>
            <p:cNvPr id="10247" name="Line 8"/>
            <p:cNvSpPr/>
            <p:nvPr/>
          </p:nvSpPr>
          <p:spPr>
            <a:xfrm>
              <a:off x="771" y="181"/>
              <a:ext cx="272" cy="273"/>
            </a:xfrm>
            <a:prstGeom prst="line">
              <a:avLst/>
            </a:prstGeom>
            <a:ln w="19050" cap="flat" cmpd="sng">
              <a:solidFill>
                <a:schemeClr val="tx1"/>
              </a:solidFill>
              <a:prstDash val="solid"/>
              <a:round/>
              <a:headEnd type="none" w="med" len="med"/>
              <a:tailEnd type="none" w="med" len="med"/>
            </a:ln>
          </p:spPr>
        </p:sp>
        <p:sp>
          <p:nvSpPr>
            <p:cNvPr id="10248" name="Line 9"/>
            <p:cNvSpPr/>
            <p:nvPr/>
          </p:nvSpPr>
          <p:spPr>
            <a:xfrm>
              <a:off x="771" y="589"/>
              <a:ext cx="272" cy="182"/>
            </a:xfrm>
            <a:prstGeom prst="line">
              <a:avLst/>
            </a:prstGeom>
            <a:ln w="19050" cap="flat" cmpd="sng">
              <a:solidFill>
                <a:schemeClr val="tx1"/>
              </a:solidFill>
              <a:prstDash val="solid"/>
              <a:round/>
              <a:headEnd type="none" w="med" len="med"/>
              <a:tailEnd type="none" w="med" len="med"/>
            </a:ln>
          </p:spPr>
        </p:sp>
        <p:sp>
          <p:nvSpPr>
            <p:cNvPr id="10249" name="Line 10"/>
            <p:cNvSpPr/>
            <p:nvPr/>
          </p:nvSpPr>
          <p:spPr>
            <a:xfrm flipV="1">
              <a:off x="771" y="816"/>
              <a:ext cx="272" cy="181"/>
            </a:xfrm>
            <a:prstGeom prst="line">
              <a:avLst/>
            </a:prstGeom>
            <a:ln w="19050" cap="flat" cmpd="sng">
              <a:solidFill>
                <a:schemeClr val="tx1"/>
              </a:solidFill>
              <a:prstDash val="solid"/>
              <a:round/>
              <a:headEnd type="none" w="med" len="med"/>
              <a:tailEnd type="none" w="med" len="med"/>
            </a:ln>
          </p:spPr>
        </p:sp>
        <p:sp>
          <p:nvSpPr>
            <p:cNvPr id="10250" name="Line 11"/>
            <p:cNvSpPr/>
            <p:nvPr/>
          </p:nvSpPr>
          <p:spPr>
            <a:xfrm flipV="1">
              <a:off x="771" y="1134"/>
              <a:ext cx="272" cy="272"/>
            </a:xfrm>
            <a:prstGeom prst="line">
              <a:avLst/>
            </a:prstGeom>
            <a:ln w="19050" cap="flat" cmpd="sng">
              <a:solidFill>
                <a:schemeClr val="tx1"/>
              </a:solidFill>
              <a:prstDash val="solid"/>
              <a:round/>
              <a:headEnd type="none" w="med" len="med"/>
              <a:tailEnd type="none" w="med" len="med"/>
            </a:ln>
          </p:spPr>
        </p:sp>
      </p:grpSp>
      <p:grpSp>
        <p:nvGrpSpPr>
          <p:cNvPr id="10251" name="组合 10251"/>
          <p:cNvGrpSpPr/>
          <p:nvPr/>
        </p:nvGrpSpPr>
        <p:grpSpPr>
          <a:xfrm>
            <a:off x="4643438" y="44450"/>
            <a:ext cx="3024187" cy="4537075"/>
            <a:chOff x="0" y="0"/>
            <a:chExt cx="1905" cy="2858"/>
          </a:xfrm>
        </p:grpSpPr>
        <p:sp>
          <p:nvSpPr>
            <p:cNvPr id="10252" name="Text Box 13"/>
            <p:cNvSpPr txBox="1"/>
            <p:nvPr/>
          </p:nvSpPr>
          <p:spPr>
            <a:xfrm>
              <a:off x="733" y="953"/>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邮 件</a:t>
              </a:r>
            </a:p>
          </p:txBody>
        </p:sp>
        <p:sp>
          <p:nvSpPr>
            <p:cNvPr id="10253" name="Oval 14"/>
            <p:cNvSpPr/>
            <p:nvPr/>
          </p:nvSpPr>
          <p:spPr>
            <a:xfrm>
              <a:off x="499" y="0"/>
              <a:ext cx="81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Arial" panose="020B0604020202020204" pitchFamily="34" charset="0"/>
                  <a:ea typeface="宋体" panose="02010600030101010101" pitchFamily="2" charset="-122"/>
                </a:rPr>
                <a:t>邮件</a:t>
              </a:r>
              <a:r>
                <a:rPr lang="en-US" altLang="x-none" b="1" u="sng" dirty="0">
                  <a:solidFill>
                    <a:srgbClr val="0000FF"/>
                  </a:solidFill>
                  <a:latin typeface="Arial" panose="020B0604020202020204" pitchFamily="34" charset="0"/>
                  <a:ea typeface="宋体" panose="02010600030101010101" pitchFamily="2" charset="-122"/>
                </a:rPr>
                <a:t>ID</a:t>
              </a:r>
            </a:p>
          </p:txBody>
        </p:sp>
        <p:sp>
          <p:nvSpPr>
            <p:cNvPr id="10254" name="Oval 15"/>
            <p:cNvSpPr/>
            <p:nvPr/>
          </p:nvSpPr>
          <p:spPr>
            <a:xfrm>
              <a:off x="0" y="2539"/>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邮件标题</a:t>
              </a:r>
            </a:p>
          </p:txBody>
        </p:sp>
        <p:sp>
          <p:nvSpPr>
            <p:cNvPr id="10255" name="Oval 16"/>
            <p:cNvSpPr/>
            <p:nvPr/>
          </p:nvSpPr>
          <p:spPr>
            <a:xfrm>
              <a:off x="998" y="2540"/>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邮件内容</a:t>
              </a:r>
            </a:p>
          </p:txBody>
        </p:sp>
        <p:sp>
          <p:nvSpPr>
            <p:cNvPr id="10256" name="Line 17"/>
            <p:cNvSpPr/>
            <p:nvPr/>
          </p:nvSpPr>
          <p:spPr>
            <a:xfrm>
              <a:off x="908" y="318"/>
              <a:ext cx="0" cy="635"/>
            </a:xfrm>
            <a:prstGeom prst="line">
              <a:avLst/>
            </a:prstGeom>
            <a:ln w="19050" cap="flat" cmpd="sng">
              <a:solidFill>
                <a:schemeClr val="tx1"/>
              </a:solidFill>
              <a:prstDash val="solid"/>
              <a:round/>
              <a:headEnd type="none" w="med" len="med"/>
              <a:tailEnd type="none" w="med" len="med"/>
            </a:ln>
          </p:spPr>
        </p:sp>
        <p:sp>
          <p:nvSpPr>
            <p:cNvPr id="10257" name="Line 18"/>
            <p:cNvSpPr/>
            <p:nvPr/>
          </p:nvSpPr>
          <p:spPr>
            <a:xfrm>
              <a:off x="998" y="1905"/>
              <a:ext cx="182" cy="635"/>
            </a:xfrm>
            <a:prstGeom prst="line">
              <a:avLst/>
            </a:prstGeom>
            <a:ln w="19050" cap="flat" cmpd="sng">
              <a:solidFill>
                <a:schemeClr val="tx1"/>
              </a:solidFill>
              <a:prstDash val="solid"/>
              <a:round/>
              <a:headEnd type="none" w="med" len="med"/>
              <a:tailEnd type="none" w="med" len="med"/>
            </a:ln>
          </p:spPr>
        </p:sp>
        <p:sp>
          <p:nvSpPr>
            <p:cNvPr id="10258" name="Line 19"/>
            <p:cNvSpPr/>
            <p:nvPr/>
          </p:nvSpPr>
          <p:spPr>
            <a:xfrm flipV="1">
              <a:off x="635" y="1905"/>
              <a:ext cx="272" cy="635"/>
            </a:xfrm>
            <a:prstGeom prst="line">
              <a:avLst/>
            </a:prstGeom>
            <a:ln w="19050" cap="flat" cmpd="sng">
              <a:solidFill>
                <a:schemeClr val="tx1"/>
              </a:solidFill>
              <a:prstDash val="solid"/>
              <a:round/>
              <a:headEnd type="none" w="med" len="med"/>
              <a:tailEnd type="none" w="med" len="med"/>
            </a:ln>
          </p:spPr>
        </p:sp>
      </p:grpSp>
      <p:grpSp>
        <p:nvGrpSpPr>
          <p:cNvPr id="10259" name="组合 10259"/>
          <p:cNvGrpSpPr/>
          <p:nvPr/>
        </p:nvGrpSpPr>
        <p:grpSpPr>
          <a:xfrm>
            <a:off x="2555875" y="836613"/>
            <a:ext cx="3240088" cy="936625"/>
            <a:chOff x="0" y="0"/>
            <a:chExt cx="2041" cy="590"/>
          </a:xfrm>
        </p:grpSpPr>
        <p:sp>
          <p:nvSpPr>
            <p:cNvPr id="10260" name="AutoShape 21"/>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发送</a:t>
              </a:r>
            </a:p>
          </p:txBody>
        </p:sp>
        <p:sp>
          <p:nvSpPr>
            <p:cNvPr id="10261" name="Line 22"/>
            <p:cNvSpPr/>
            <p:nvPr/>
          </p:nvSpPr>
          <p:spPr>
            <a:xfrm flipH="1">
              <a:off x="0" y="227"/>
              <a:ext cx="454" cy="363"/>
            </a:xfrm>
            <a:prstGeom prst="line">
              <a:avLst/>
            </a:prstGeom>
            <a:ln w="19050" cap="flat" cmpd="sng">
              <a:solidFill>
                <a:schemeClr val="tx1"/>
              </a:solidFill>
              <a:prstDash val="solid"/>
              <a:round/>
              <a:headEnd type="none" w="med" len="med"/>
              <a:tailEnd type="none" w="med" len="med"/>
            </a:ln>
          </p:spPr>
        </p:sp>
        <p:sp>
          <p:nvSpPr>
            <p:cNvPr id="10262" name="Line 23"/>
            <p:cNvSpPr/>
            <p:nvPr/>
          </p:nvSpPr>
          <p:spPr>
            <a:xfrm>
              <a:off x="1451" y="227"/>
              <a:ext cx="590" cy="363"/>
            </a:xfrm>
            <a:prstGeom prst="line">
              <a:avLst/>
            </a:prstGeom>
            <a:ln w="19050" cap="flat" cmpd="sng">
              <a:solidFill>
                <a:schemeClr val="tx1"/>
              </a:solidFill>
              <a:prstDash val="solid"/>
              <a:round/>
              <a:headEnd type="none" w="med" len="med"/>
              <a:tailEnd type="none" w="med" len="med"/>
            </a:ln>
          </p:spPr>
        </p:sp>
        <p:sp>
          <p:nvSpPr>
            <p:cNvPr id="10263" name="Rectangle 24"/>
            <p:cNvSpPr/>
            <p:nvPr/>
          </p:nvSpPr>
          <p:spPr>
            <a:xfrm>
              <a:off x="45" y="136"/>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0264" name="Rectangle 25"/>
            <p:cNvSpPr/>
            <p:nvPr/>
          </p:nvSpPr>
          <p:spPr>
            <a:xfrm>
              <a:off x="1543" y="136"/>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(1,1)</a:t>
              </a:r>
            </a:p>
          </p:txBody>
        </p:sp>
      </p:grpSp>
      <p:grpSp>
        <p:nvGrpSpPr>
          <p:cNvPr id="10265" name="组合 10265"/>
          <p:cNvGrpSpPr/>
          <p:nvPr/>
        </p:nvGrpSpPr>
        <p:grpSpPr>
          <a:xfrm>
            <a:off x="2555875" y="1887538"/>
            <a:ext cx="3240088" cy="749300"/>
            <a:chOff x="0" y="0"/>
            <a:chExt cx="2041" cy="472"/>
          </a:xfrm>
        </p:grpSpPr>
        <p:sp>
          <p:nvSpPr>
            <p:cNvPr id="10266" name="AutoShape 27"/>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接收</a:t>
              </a:r>
            </a:p>
          </p:txBody>
        </p:sp>
        <p:sp>
          <p:nvSpPr>
            <p:cNvPr id="10267" name="Line 28"/>
            <p:cNvSpPr/>
            <p:nvPr/>
          </p:nvSpPr>
          <p:spPr>
            <a:xfrm>
              <a:off x="0" y="245"/>
              <a:ext cx="454" cy="0"/>
            </a:xfrm>
            <a:prstGeom prst="line">
              <a:avLst/>
            </a:prstGeom>
            <a:ln w="19050" cap="flat" cmpd="sng">
              <a:solidFill>
                <a:schemeClr val="tx1"/>
              </a:solidFill>
              <a:prstDash val="solid"/>
              <a:round/>
              <a:headEnd type="none" w="med" len="med"/>
              <a:tailEnd type="none" w="med" len="med"/>
            </a:ln>
          </p:spPr>
        </p:sp>
        <p:sp>
          <p:nvSpPr>
            <p:cNvPr id="10268" name="Line 29"/>
            <p:cNvSpPr/>
            <p:nvPr/>
          </p:nvSpPr>
          <p:spPr>
            <a:xfrm>
              <a:off x="1451" y="245"/>
              <a:ext cx="590" cy="0"/>
            </a:xfrm>
            <a:prstGeom prst="line">
              <a:avLst/>
            </a:prstGeom>
            <a:ln w="19050" cap="flat" cmpd="sng">
              <a:solidFill>
                <a:schemeClr val="tx1"/>
              </a:solidFill>
              <a:prstDash val="solid"/>
              <a:round/>
              <a:headEnd type="none" w="med" len="med"/>
              <a:tailEnd type="none" w="med" len="med"/>
            </a:ln>
          </p:spPr>
        </p:sp>
        <p:sp>
          <p:nvSpPr>
            <p:cNvPr id="10269" name="Rectangle 30"/>
            <p:cNvSpPr/>
            <p:nvPr/>
          </p:nvSpPr>
          <p:spPr>
            <a:xfrm>
              <a:off x="91" y="18"/>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0270" name="Rectangle 31"/>
            <p:cNvSpPr/>
            <p:nvPr/>
          </p:nvSpPr>
          <p:spPr>
            <a:xfrm>
              <a:off x="1497" y="18"/>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(1,N)</a:t>
              </a:r>
            </a:p>
          </p:txBody>
        </p:sp>
      </p:grpSp>
      <p:grpSp>
        <p:nvGrpSpPr>
          <p:cNvPr id="10271" name="组合 10271"/>
          <p:cNvGrpSpPr/>
          <p:nvPr/>
        </p:nvGrpSpPr>
        <p:grpSpPr>
          <a:xfrm>
            <a:off x="2555875" y="2852738"/>
            <a:ext cx="3240088" cy="900112"/>
            <a:chOff x="0" y="0"/>
            <a:chExt cx="2041" cy="567"/>
          </a:xfrm>
        </p:grpSpPr>
        <p:sp>
          <p:nvSpPr>
            <p:cNvPr id="10272" name="AutoShape 33"/>
            <p:cNvSpPr/>
            <p:nvPr/>
          </p:nvSpPr>
          <p:spPr>
            <a:xfrm>
              <a:off x="454" y="95"/>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抄送</a:t>
              </a:r>
            </a:p>
          </p:txBody>
        </p:sp>
        <p:sp>
          <p:nvSpPr>
            <p:cNvPr id="10273" name="Line 34"/>
            <p:cNvSpPr/>
            <p:nvPr/>
          </p:nvSpPr>
          <p:spPr>
            <a:xfrm flipH="1" flipV="1">
              <a:off x="0" y="0"/>
              <a:ext cx="454" cy="318"/>
            </a:xfrm>
            <a:prstGeom prst="line">
              <a:avLst/>
            </a:prstGeom>
            <a:ln w="19050" cap="flat" cmpd="sng">
              <a:solidFill>
                <a:schemeClr val="tx1"/>
              </a:solidFill>
              <a:prstDash val="solid"/>
              <a:round/>
              <a:headEnd type="none" w="med" len="med"/>
              <a:tailEnd type="none" w="med" len="med"/>
            </a:ln>
          </p:spPr>
        </p:sp>
        <p:sp>
          <p:nvSpPr>
            <p:cNvPr id="10274" name="Line 35"/>
            <p:cNvSpPr/>
            <p:nvPr/>
          </p:nvSpPr>
          <p:spPr>
            <a:xfrm flipV="1">
              <a:off x="1451" y="0"/>
              <a:ext cx="590" cy="318"/>
            </a:xfrm>
            <a:prstGeom prst="line">
              <a:avLst/>
            </a:prstGeom>
            <a:ln w="19050" cap="flat" cmpd="sng">
              <a:solidFill>
                <a:schemeClr val="tx1"/>
              </a:solidFill>
              <a:prstDash val="solid"/>
              <a:round/>
              <a:headEnd type="none" w="med" len="med"/>
              <a:tailEnd type="none" w="med" len="med"/>
            </a:ln>
          </p:spPr>
        </p:sp>
        <p:sp>
          <p:nvSpPr>
            <p:cNvPr id="10275" name="Rectangle 36"/>
            <p:cNvSpPr/>
            <p:nvPr/>
          </p:nvSpPr>
          <p:spPr>
            <a:xfrm>
              <a:off x="0" y="272"/>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0276" name="Rectangle 37"/>
            <p:cNvSpPr/>
            <p:nvPr/>
          </p:nvSpPr>
          <p:spPr>
            <a:xfrm>
              <a:off x="1543" y="272"/>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grpSp>
      <p:grpSp>
        <p:nvGrpSpPr>
          <p:cNvPr id="10277" name="组合 10277"/>
          <p:cNvGrpSpPr/>
          <p:nvPr/>
        </p:nvGrpSpPr>
        <p:grpSpPr>
          <a:xfrm>
            <a:off x="6443663" y="1411288"/>
            <a:ext cx="2563812" cy="1584325"/>
            <a:chOff x="0" y="0"/>
            <a:chExt cx="1615" cy="998"/>
          </a:xfrm>
        </p:grpSpPr>
        <p:sp>
          <p:nvSpPr>
            <p:cNvPr id="10278" name="AutoShape 39"/>
            <p:cNvSpPr/>
            <p:nvPr/>
          </p:nvSpPr>
          <p:spPr>
            <a:xfrm>
              <a:off x="635" y="273"/>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回复</a:t>
              </a:r>
            </a:p>
          </p:txBody>
        </p:sp>
        <p:sp>
          <p:nvSpPr>
            <p:cNvPr id="10279" name="Line 40"/>
            <p:cNvSpPr/>
            <p:nvPr/>
          </p:nvSpPr>
          <p:spPr>
            <a:xfrm>
              <a:off x="0" y="272"/>
              <a:ext cx="1134" cy="0"/>
            </a:xfrm>
            <a:prstGeom prst="line">
              <a:avLst/>
            </a:prstGeom>
            <a:ln w="19050" cap="flat" cmpd="sng">
              <a:solidFill>
                <a:schemeClr val="tx1"/>
              </a:solidFill>
              <a:prstDash val="solid"/>
              <a:round/>
              <a:headEnd type="none" w="med" len="med"/>
              <a:tailEnd type="none" w="med" len="med"/>
            </a:ln>
          </p:spPr>
        </p:sp>
        <p:sp>
          <p:nvSpPr>
            <p:cNvPr id="10280" name="Line 41"/>
            <p:cNvSpPr/>
            <p:nvPr/>
          </p:nvSpPr>
          <p:spPr>
            <a:xfrm>
              <a:off x="0" y="772"/>
              <a:ext cx="1134" cy="0"/>
            </a:xfrm>
            <a:prstGeom prst="line">
              <a:avLst/>
            </a:prstGeom>
            <a:ln w="19050" cap="flat" cmpd="sng">
              <a:solidFill>
                <a:schemeClr val="tx1"/>
              </a:solidFill>
              <a:prstDash val="solid"/>
              <a:round/>
              <a:headEnd type="none" w="med" len="med"/>
              <a:tailEnd type="none" w="med" len="med"/>
            </a:ln>
          </p:spPr>
        </p:sp>
        <p:sp>
          <p:nvSpPr>
            <p:cNvPr id="10281" name="Rectangle 42"/>
            <p:cNvSpPr/>
            <p:nvPr/>
          </p:nvSpPr>
          <p:spPr>
            <a:xfrm>
              <a:off x="136" y="0"/>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发送的邮件</a:t>
              </a:r>
              <a:endParaRPr lang="en-US" altLang="x-none" b="1" dirty="0">
                <a:latin typeface="Arial" panose="020B0604020202020204" pitchFamily="34" charset="0"/>
                <a:ea typeface="宋体" panose="02010600030101010101" pitchFamily="2" charset="-122"/>
              </a:endParaRPr>
            </a:p>
          </p:txBody>
        </p:sp>
        <p:sp>
          <p:nvSpPr>
            <p:cNvPr id="10282" name="Rectangle 43"/>
            <p:cNvSpPr/>
            <p:nvPr/>
          </p:nvSpPr>
          <p:spPr>
            <a:xfrm>
              <a:off x="136" y="772"/>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回复的邮件</a:t>
              </a:r>
              <a:endParaRPr lang="en-US" altLang="x-none" b="1" dirty="0">
                <a:latin typeface="Arial" panose="020B0604020202020204" pitchFamily="34" charset="0"/>
                <a:ea typeface="宋体" panose="02010600030101010101" pitchFamily="2" charset="-122"/>
              </a:endParaRPr>
            </a:p>
          </p:txBody>
        </p:sp>
      </p:grpSp>
      <p:grpSp>
        <p:nvGrpSpPr>
          <p:cNvPr id="10283" name="组合 10283"/>
          <p:cNvGrpSpPr/>
          <p:nvPr/>
        </p:nvGrpSpPr>
        <p:grpSpPr>
          <a:xfrm>
            <a:off x="6877050" y="1844675"/>
            <a:ext cx="503238" cy="790575"/>
            <a:chOff x="0" y="0"/>
            <a:chExt cx="317" cy="498"/>
          </a:xfrm>
        </p:grpSpPr>
        <p:sp>
          <p:nvSpPr>
            <p:cNvPr id="10284" name="Rectangle 45"/>
            <p:cNvSpPr/>
            <p:nvPr/>
          </p:nvSpPr>
          <p:spPr>
            <a:xfrm>
              <a:off x="0" y="0"/>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0285" name="Rectangle 46"/>
            <p:cNvSpPr/>
            <p:nvPr/>
          </p:nvSpPr>
          <p:spPr>
            <a:xfrm>
              <a:off x="0" y="317"/>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(0,1)</a:t>
              </a:r>
            </a:p>
          </p:txBody>
        </p:sp>
      </p:grpSp>
      <p:sp>
        <p:nvSpPr>
          <p:cNvPr id="10286" name="Text Box 47"/>
          <p:cNvSpPr txBox="1"/>
          <p:nvPr/>
        </p:nvSpPr>
        <p:spPr>
          <a:xfrm>
            <a:off x="0" y="4941888"/>
            <a:ext cx="9144000" cy="1163637"/>
          </a:xfrm>
          <a:prstGeom prst="rect">
            <a:avLst/>
          </a:prstGeom>
          <a:noFill/>
          <a:ln w="9525">
            <a:noFill/>
          </a:ln>
        </p:spPr>
        <p:txBody>
          <a:bodyPr anchor="t">
            <a:spAutoFit/>
          </a:bodyPr>
          <a:lstStyle/>
          <a:p>
            <a:pPr marL="342900" indent="-342900">
              <a:spcBef>
                <a:spcPct val="20000"/>
              </a:spcBef>
            </a:pPr>
            <a:r>
              <a:rPr lang="zh-CN" altLang="en-US" sz="3200" b="1" dirty="0">
                <a:latin typeface="Arial" panose="020B0604020202020204" pitchFamily="34" charset="0"/>
                <a:ea typeface="宋体" panose="02010600030101010101" pitchFamily="2" charset="-122"/>
              </a:rPr>
              <a:t>联系人</a:t>
            </a:r>
            <a:r>
              <a:rPr lang="en-US" altLang="x-none" sz="3200" b="1" dirty="0">
                <a:latin typeface="Arial" panose="020B0604020202020204" pitchFamily="34" charset="0"/>
                <a:ea typeface="宋体" panose="02010600030101010101" pitchFamily="2" charset="-122"/>
              </a:rPr>
              <a:t>(email, </a:t>
            </a:r>
            <a:r>
              <a:rPr lang="zh-CN" altLang="en-US" sz="3200" b="1" dirty="0">
                <a:latin typeface="Arial" panose="020B0604020202020204" pitchFamily="34" charset="0"/>
                <a:ea typeface="宋体" panose="02010600030101010101" pitchFamily="2" charset="-122"/>
              </a:rPr>
              <a:t>用户名</a:t>
            </a:r>
            <a:r>
              <a:rPr lang="en-US" altLang="x-none" sz="3200" b="1" dirty="0">
                <a:latin typeface="Arial" panose="020B0604020202020204" pitchFamily="34" charset="0"/>
                <a:ea typeface="宋体" panose="02010600030101010101" pitchFamily="2" charset="-122"/>
              </a:rPr>
              <a:t>, </a:t>
            </a:r>
            <a:r>
              <a:rPr lang="zh-CN" altLang="en-US" sz="3200" b="1" dirty="0">
                <a:latin typeface="Arial" panose="020B0604020202020204" pitchFamily="34" charset="0"/>
                <a:ea typeface="宋体" panose="02010600030101010101" pitchFamily="2" charset="-122"/>
              </a:rPr>
              <a:t>电话</a:t>
            </a:r>
            <a:r>
              <a:rPr lang="en-US" altLang="x-none" sz="3200" b="1" dirty="0">
                <a:latin typeface="Arial" panose="020B0604020202020204" pitchFamily="34" charset="0"/>
                <a:ea typeface="宋体" panose="02010600030101010101" pitchFamily="2" charset="-122"/>
              </a:rPr>
              <a:t>, </a:t>
            </a:r>
            <a:r>
              <a:rPr lang="zh-CN" altLang="en-US" sz="3200" b="1" dirty="0">
                <a:latin typeface="Arial" panose="020B0604020202020204" pitchFamily="34" charset="0"/>
                <a:ea typeface="宋体" panose="02010600030101010101" pitchFamily="2" charset="-122"/>
              </a:rPr>
              <a:t>地址</a:t>
            </a:r>
            <a:r>
              <a:rPr lang="en-US" altLang="x-none" sz="3200" b="1" dirty="0">
                <a:latin typeface="Arial" panose="020B0604020202020204" pitchFamily="34" charset="0"/>
                <a:ea typeface="宋体" panose="02010600030101010101" pitchFamily="2" charset="-122"/>
              </a:rPr>
              <a:t>)</a:t>
            </a:r>
          </a:p>
          <a:p>
            <a:pPr marL="342900" indent="-342900">
              <a:spcBef>
                <a:spcPct val="20000"/>
              </a:spcBef>
            </a:pPr>
            <a:r>
              <a:rPr lang="zh-CN" altLang="en-US" sz="3200" b="1" dirty="0">
                <a:latin typeface="Arial" panose="020B0604020202020204" pitchFamily="34" charset="0"/>
                <a:ea typeface="宋体" panose="02010600030101010101" pitchFamily="2" charset="-122"/>
              </a:rPr>
              <a:t>邮    件</a:t>
            </a:r>
            <a:r>
              <a:rPr lang="en-US" altLang="x-none" sz="3200" b="1" dirty="0">
                <a:latin typeface="Arial" panose="020B0604020202020204" pitchFamily="34" charset="0"/>
                <a:ea typeface="宋体" panose="02010600030101010101" pitchFamily="2" charset="-122"/>
              </a:rPr>
              <a:t>(</a:t>
            </a:r>
            <a:r>
              <a:rPr lang="zh-CN" altLang="en-US" sz="3200" b="1" dirty="0">
                <a:latin typeface="Arial" panose="020B0604020202020204" pitchFamily="34" charset="0"/>
                <a:ea typeface="宋体" panose="02010600030101010101" pitchFamily="2" charset="-122"/>
              </a:rPr>
              <a:t>邮件</a:t>
            </a:r>
            <a:r>
              <a:rPr lang="en-US" altLang="x-none" sz="3200" b="1" dirty="0">
                <a:latin typeface="Arial" panose="020B0604020202020204" pitchFamily="34" charset="0"/>
                <a:ea typeface="宋体" panose="02010600030101010101" pitchFamily="2" charset="-122"/>
              </a:rPr>
              <a:t>ID, </a:t>
            </a:r>
            <a:r>
              <a:rPr lang="zh-CN" altLang="en-US" sz="3200" b="1" dirty="0">
                <a:latin typeface="Arial" panose="020B0604020202020204" pitchFamily="34" charset="0"/>
                <a:ea typeface="宋体" panose="02010600030101010101" pitchFamily="2" charset="-122"/>
              </a:rPr>
              <a:t>邮件标题</a:t>
            </a:r>
            <a:r>
              <a:rPr lang="en-US" altLang="x-none" sz="3200" b="1" dirty="0">
                <a:latin typeface="Arial" panose="020B0604020202020204" pitchFamily="34" charset="0"/>
                <a:ea typeface="宋体" panose="02010600030101010101" pitchFamily="2" charset="-122"/>
              </a:rPr>
              <a:t>, </a:t>
            </a:r>
            <a:r>
              <a:rPr lang="zh-CN" altLang="en-US" sz="3200" b="1" dirty="0">
                <a:latin typeface="Arial" panose="020B0604020202020204" pitchFamily="34" charset="0"/>
                <a:ea typeface="宋体" panose="02010600030101010101" pitchFamily="2" charset="-122"/>
              </a:rPr>
              <a:t>邮件内容</a:t>
            </a:r>
            <a:r>
              <a:rPr lang="en-US" altLang="x-none" sz="3200" b="1" dirty="0">
                <a:latin typeface="Arial" panose="020B0604020202020204" pitchFamily="34" charset="0"/>
                <a:ea typeface="宋体" panose="02010600030101010101" pitchFamily="2" charset="-122"/>
              </a:rPr>
              <a:t>, </a:t>
            </a:r>
            <a:r>
              <a:rPr lang="zh-CN" altLang="en-US" sz="3200" b="1" dirty="0">
                <a:solidFill>
                  <a:srgbClr val="FF0000"/>
                </a:solidFill>
                <a:latin typeface="Arial" panose="020B0604020202020204" pitchFamily="34" charset="0"/>
                <a:ea typeface="宋体" panose="02010600030101010101" pitchFamily="2" charset="-122"/>
              </a:rPr>
              <a:t>发件人</a:t>
            </a:r>
            <a:r>
              <a:rPr lang="en-US" altLang="x-none" sz="3200" b="1" dirty="0">
                <a:solidFill>
                  <a:srgbClr val="FF0000"/>
                </a:solidFill>
                <a:latin typeface="Arial" panose="020B0604020202020204" pitchFamily="34" charset="0"/>
                <a:ea typeface="宋体" panose="02010600030101010101" pitchFamily="2" charset="-122"/>
              </a:rPr>
              <a:t>email</a:t>
            </a:r>
            <a:r>
              <a:rPr lang="en-US" altLang="x-none" sz="3200" b="1" dirty="0">
                <a:latin typeface="Arial" panose="020B0604020202020204" pitchFamily="34" charset="0"/>
                <a:ea typeface="宋体" panose="02010600030101010101" pitchFamily="2" charset="-122"/>
              </a:rPr>
              <a:t>)</a:t>
            </a:r>
          </a:p>
        </p:txBody>
      </p:sp>
      <p:sp>
        <p:nvSpPr>
          <p:cNvPr id="10287" name="Freeform 48"/>
          <p:cNvSpPr/>
          <p:nvPr/>
        </p:nvSpPr>
        <p:spPr>
          <a:xfrm>
            <a:off x="2987675" y="296863"/>
            <a:ext cx="2305050" cy="1512887"/>
          </a:xfrm>
          <a:custGeom>
            <a:avLst/>
            <a:gdLst/>
            <a:ahLst/>
            <a:cxnLst>
              <a:cxn ang="0">
                <a:pos x="1713706250" y="57962781"/>
              </a:cxn>
              <a:cxn ang="0">
                <a:pos x="0" y="1199593979"/>
              </a:cxn>
              <a:cxn ang="0">
                <a:pos x="1713706250" y="2147483647"/>
              </a:cxn>
              <a:cxn ang="0">
                <a:pos x="2147483647" y="1542335115"/>
              </a:cxn>
              <a:cxn ang="0">
                <a:pos x="1713706250" y="57962781"/>
              </a:cxn>
            </a:cxnLst>
            <a:rect l="0" t="0" r="0" b="0"/>
            <a:pathLst>
              <a:path w="1452" h="953">
                <a:moveTo>
                  <a:pt x="680" y="23"/>
                </a:moveTo>
                <a:cubicBezTo>
                  <a:pt x="438" y="0"/>
                  <a:pt x="0" y="325"/>
                  <a:pt x="0" y="476"/>
                </a:cubicBezTo>
                <a:cubicBezTo>
                  <a:pt x="0" y="627"/>
                  <a:pt x="438" y="907"/>
                  <a:pt x="680" y="930"/>
                </a:cubicBezTo>
                <a:cubicBezTo>
                  <a:pt x="922" y="953"/>
                  <a:pt x="1452" y="763"/>
                  <a:pt x="1452" y="612"/>
                </a:cubicBezTo>
                <a:cubicBezTo>
                  <a:pt x="1452" y="461"/>
                  <a:pt x="922" y="46"/>
                  <a:pt x="680" y="23"/>
                </a:cubicBezTo>
                <a:close/>
              </a:path>
            </a:pathLst>
          </a:custGeom>
          <a:noFill/>
          <a:ln w="25400" cap="flat" cmpd="sng">
            <a:solidFill>
              <a:srgbClr val="FF0000"/>
            </a:solidFill>
            <a:prstDash val="sysDot"/>
            <a:round/>
            <a:headEnd type="none" w="med" len="med"/>
            <a:tailEnd type="none" w="med" len="med"/>
          </a:ln>
        </p:spPr>
        <p:txBody>
          <a:bodyPr/>
          <a:lstStyle/>
          <a:p>
            <a:endParaRPr lang="zh-CN" altLang="en-US"/>
          </a:p>
        </p:txBody>
      </p:sp>
      <p:sp>
        <p:nvSpPr>
          <p:cNvPr id="10288" name="文本框 10288"/>
          <p:cNvSpPr txBox="1"/>
          <p:nvPr/>
        </p:nvSpPr>
        <p:spPr>
          <a:xfrm>
            <a:off x="36513" y="-17462"/>
            <a:ext cx="4614862" cy="577850"/>
          </a:xfrm>
          <a:prstGeom prst="rect">
            <a:avLst/>
          </a:prstGeom>
          <a:noFill/>
          <a:ln w="9525">
            <a:noFill/>
          </a:ln>
        </p:spPr>
        <p:txBody>
          <a:bodyPr wrap="square" anchor="t">
            <a:spAutoFit/>
          </a:bodyPr>
          <a:lstStyle/>
          <a:p>
            <a:r>
              <a:rPr lang="zh-CN" altLang="en-US" sz="3200" b="1" u="sng" dirty="0">
                <a:solidFill>
                  <a:srgbClr val="FF0000"/>
                </a:solidFill>
                <a:latin typeface="Times New Roman" panose="02020603050405020304" pitchFamily="2" charset="0"/>
                <a:ea typeface="宋体" panose="02010600030101010101" pitchFamily="2" charset="-122"/>
              </a:rPr>
              <a:t>联系向关系的转换</a:t>
            </a:r>
            <a:endParaRPr lang="zh-CN" altLang="en-US" dirty="0">
              <a:latin typeface="Times New Roman" panose="02020603050405020304" pitchFamily="2" charset="0"/>
              <a:ea typeface="Times New Roman" panose="02020603050405020304" pitchFamily="2" charset="0"/>
            </a:endParaRPr>
          </a:p>
        </p:txBody>
      </p:sp>
      <p:sp>
        <p:nvSpPr>
          <p:cNvPr id="10290" name="文本框 10289"/>
          <p:cNvSpPr txBox="1"/>
          <p:nvPr/>
        </p:nvSpPr>
        <p:spPr>
          <a:xfrm>
            <a:off x="6403975" y="5476875"/>
            <a:ext cx="2632075" cy="581025"/>
          </a:xfrm>
          <a:prstGeom prst="rect">
            <a:avLst/>
          </a:prstGeom>
          <a:solidFill>
            <a:schemeClr val="bg1"/>
          </a:solidFill>
          <a:ln w="9525">
            <a:noFill/>
          </a:ln>
        </p:spPr>
        <p:txBody>
          <a:bodyPr wrap="square" lIns="90170" tIns="46990" rIns="90170" bIns="46990" anchor="t">
            <a:spAutoFit/>
          </a:bodyPr>
          <a:lstStyle/>
          <a:p>
            <a:r>
              <a:rPr lang="zh-CN" altLang="en-US" sz="3200" b="1" dirty="0">
                <a:latin typeface="Times New Roman" panose="02020603050405020304" pitchFamily="2" charset="0"/>
                <a:ea typeface="宋体" panose="02010600030101010101" pitchFamily="2" charset="-122"/>
              </a:rPr>
              <a:t>)</a:t>
            </a:r>
            <a:endParaRPr lang="zh-CN" altLang="en-US" sz="3200" b="1" dirty="0">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102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0" grpId="0" bldLvl="0"/>
      <p:bldP spid="10290" grpId="1"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组合 12289"/>
          <p:cNvGrpSpPr/>
          <p:nvPr/>
        </p:nvGrpSpPr>
        <p:grpSpPr>
          <a:xfrm>
            <a:off x="250825" y="1052513"/>
            <a:ext cx="2292350" cy="2520950"/>
            <a:chOff x="0" y="0"/>
            <a:chExt cx="1444" cy="1588"/>
          </a:xfrm>
        </p:grpSpPr>
        <p:sp>
          <p:nvSpPr>
            <p:cNvPr id="12290" name="Text Box 3"/>
            <p:cNvSpPr txBox="1"/>
            <p:nvPr/>
          </p:nvSpPr>
          <p:spPr>
            <a:xfrm>
              <a:off x="1043" y="318"/>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联系人</a:t>
              </a:r>
            </a:p>
          </p:txBody>
        </p:sp>
        <p:sp>
          <p:nvSpPr>
            <p:cNvPr id="12291" name="Oval 4"/>
            <p:cNvSpPr/>
            <p:nvPr/>
          </p:nvSpPr>
          <p:spPr>
            <a:xfrm>
              <a:off x="0" y="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en-US" altLang="x-none" b="1" u="sng" dirty="0">
                  <a:solidFill>
                    <a:srgbClr val="0000FF"/>
                  </a:solidFill>
                  <a:latin typeface="Arial" panose="020B0604020202020204" pitchFamily="34" charset="0"/>
                  <a:ea typeface="宋体" panose="02010600030101010101" pitchFamily="2" charset="-122"/>
                </a:rPr>
                <a:t>email</a:t>
              </a:r>
            </a:p>
          </p:txBody>
        </p:sp>
        <p:sp>
          <p:nvSpPr>
            <p:cNvPr id="12292" name="Oval 5"/>
            <p:cNvSpPr/>
            <p:nvPr/>
          </p:nvSpPr>
          <p:spPr>
            <a:xfrm>
              <a:off x="0" y="408"/>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用户名</a:t>
              </a:r>
            </a:p>
          </p:txBody>
        </p:sp>
        <p:sp>
          <p:nvSpPr>
            <p:cNvPr id="12293" name="Oval 6"/>
            <p:cNvSpPr/>
            <p:nvPr/>
          </p:nvSpPr>
          <p:spPr>
            <a:xfrm>
              <a:off x="0" y="861"/>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电话</a:t>
              </a:r>
            </a:p>
          </p:txBody>
        </p:sp>
        <p:sp>
          <p:nvSpPr>
            <p:cNvPr id="12294" name="Oval 7"/>
            <p:cNvSpPr/>
            <p:nvPr/>
          </p:nvSpPr>
          <p:spPr>
            <a:xfrm>
              <a:off x="0" y="127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地址</a:t>
              </a:r>
            </a:p>
          </p:txBody>
        </p:sp>
        <p:sp>
          <p:nvSpPr>
            <p:cNvPr id="12295" name="Line 8"/>
            <p:cNvSpPr/>
            <p:nvPr/>
          </p:nvSpPr>
          <p:spPr>
            <a:xfrm>
              <a:off x="771" y="181"/>
              <a:ext cx="272" cy="273"/>
            </a:xfrm>
            <a:prstGeom prst="line">
              <a:avLst/>
            </a:prstGeom>
            <a:ln w="19050" cap="flat" cmpd="sng">
              <a:solidFill>
                <a:schemeClr val="tx1"/>
              </a:solidFill>
              <a:prstDash val="solid"/>
              <a:round/>
              <a:headEnd type="none" w="med" len="med"/>
              <a:tailEnd type="none" w="med" len="med"/>
            </a:ln>
          </p:spPr>
        </p:sp>
        <p:sp>
          <p:nvSpPr>
            <p:cNvPr id="12296" name="Line 9"/>
            <p:cNvSpPr/>
            <p:nvPr/>
          </p:nvSpPr>
          <p:spPr>
            <a:xfrm>
              <a:off x="771" y="589"/>
              <a:ext cx="272" cy="182"/>
            </a:xfrm>
            <a:prstGeom prst="line">
              <a:avLst/>
            </a:prstGeom>
            <a:ln w="19050" cap="flat" cmpd="sng">
              <a:solidFill>
                <a:schemeClr val="tx1"/>
              </a:solidFill>
              <a:prstDash val="solid"/>
              <a:round/>
              <a:headEnd type="none" w="med" len="med"/>
              <a:tailEnd type="none" w="med" len="med"/>
            </a:ln>
          </p:spPr>
        </p:sp>
        <p:sp>
          <p:nvSpPr>
            <p:cNvPr id="12297" name="Line 10"/>
            <p:cNvSpPr/>
            <p:nvPr/>
          </p:nvSpPr>
          <p:spPr>
            <a:xfrm flipV="1">
              <a:off x="771" y="816"/>
              <a:ext cx="272" cy="181"/>
            </a:xfrm>
            <a:prstGeom prst="line">
              <a:avLst/>
            </a:prstGeom>
            <a:ln w="19050" cap="flat" cmpd="sng">
              <a:solidFill>
                <a:schemeClr val="tx1"/>
              </a:solidFill>
              <a:prstDash val="solid"/>
              <a:round/>
              <a:headEnd type="none" w="med" len="med"/>
              <a:tailEnd type="none" w="med" len="med"/>
            </a:ln>
          </p:spPr>
        </p:sp>
        <p:sp>
          <p:nvSpPr>
            <p:cNvPr id="12298" name="Line 11"/>
            <p:cNvSpPr/>
            <p:nvPr/>
          </p:nvSpPr>
          <p:spPr>
            <a:xfrm flipV="1">
              <a:off x="771" y="1134"/>
              <a:ext cx="272" cy="272"/>
            </a:xfrm>
            <a:prstGeom prst="line">
              <a:avLst/>
            </a:prstGeom>
            <a:ln w="19050" cap="flat" cmpd="sng">
              <a:solidFill>
                <a:schemeClr val="tx1"/>
              </a:solidFill>
              <a:prstDash val="solid"/>
              <a:round/>
              <a:headEnd type="none" w="med" len="med"/>
              <a:tailEnd type="none" w="med" len="med"/>
            </a:ln>
          </p:spPr>
        </p:sp>
      </p:grpSp>
      <p:grpSp>
        <p:nvGrpSpPr>
          <p:cNvPr id="12299" name="组合 12299"/>
          <p:cNvGrpSpPr/>
          <p:nvPr/>
        </p:nvGrpSpPr>
        <p:grpSpPr>
          <a:xfrm>
            <a:off x="4643438" y="44450"/>
            <a:ext cx="3024187" cy="4537075"/>
            <a:chOff x="0" y="0"/>
            <a:chExt cx="1905" cy="2858"/>
          </a:xfrm>
        </p:grpSpPr>
        <p:sp>
          <p:nvSpPr>
            <p:cNvPr id="12300" name="Text Box 13"/>
            <p:cNvSpPr txBox="1"/>
            <p:nvPr/>
          </p:nvSpPr>
          <p:spPr>
            <a:xfrm>
              <a:off x="733" y="953"/>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邮 件</a:t>
              </a:r>
            </a:p>
          </p:txBody>
        </p:sp>
        <p:sp>
          <p:nvSpPr>
            <p:cNvPr id="12301" name="Oval 14"/>
            <p:cNvSpPr/>
            <p:nvPr/>
          </p:nvSpPr>
          <p:spPr>
            <a:xfrm>
              <a:off x="499" y="0"/>
              <a:ext cx="81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Arial" panose="020B0604020202020204" pitchFamily="34" charset="0"/>
                  <a:ea typeface="宋体" panose="02010600030101010101" pitchFamily="2" charset="-122"/>
                </a:rPr>
                <a:t>邮件</a:t>
              </a:r>
              <a:r>
                <a:rPr lang="en-US" altLang="x-none" b="1" u="sng" dirty="0">
                  <a:solidFill>
                    <a:srgbClr val="0000FF"/>
                  </a:solidFill>
                  <a:latin typeface="Arial" panose="020B0604020202020204" pitchFamily="34" charset="0"/>
                  <a:ea typeface="宋体" panose="02010600030101010101" pitchFamily="2" charset="-122"/>
                </a:rPr>
                <a:t>ID</a:t>
              </a:r>
            </a:p>
          </p:txBody>
        </p:sp>
        <p:sp>
          <p:nvSpPr>
            <p:cNvPr id="12302" name="Oval 15"/>
            <p:cNvSpPr/>
            <p:nvPr/>
          </p:nvSpPr>
          <p:spPr>
            <a:xfrm>
              <a:off x="0" y="2539"/>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邮件标题</a:t>
              </a:r>
            </a:p>
          </p:txBody>
        </p:sp>
        <p:sp>
          <p:nvSpPr>
            <p:cNvPr id="12303" name="Oval 16"/>
            <p:cNvSpPr/>
            <p:nvPr/>
          </p:nvSpPr>
          <p:spPr>
            <a:xfrm>
              <a:off x="998" y="2540"/>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邮件内容</a:t>
              </a:r>
            </a:p>
          </p:txBody>
        </p:sp>
        <p:sp>
          <p:nvSpPr>
            <p:cNvPr id="12304" name="Line 17"/>
            <p:cNvSpPr/>
            <p:nvPr/>
          </p:nvSpPr>
          <p:spPr>
            <a:xfrm>
              <a:off x="908" y="318"/>
              <a:ext cx="0" cy="635"/>
            </a:xfrm>
            <a:prstGeom prst="line">
              <a:avLst/>
            </a:prstGeom>
            <a:ln w="19050" cap="flat" cmpd="sng">
              <a:solidFill>
                <a:schemeClr val="tx1"/>
              </a:solidFill>
              <a:prstDash val="solid"/>
              <a:round/>
              <a:headEnd type="none" w="med" len="med"/>
              <a:tailEnd type="none" w="med" len="med"/>
            </a:ln>
          </p:spPr>
        </p:sp>
        <p:sp>
          <p:nvSpPr>
            <p:cNvPr id="12305" name="Line 18"/>
            <p:cNvSpPr/>
            <p:nvPr/>
          </p:nvSpPr>
          <p:spPr>
            <a:xfrm>
              <a:off x="998" y="1905"/>
              <a:ext cx="182" cy="635"/>
            </a:xfrm>
            <a:prstGeom prst="line">
              <a:avLst/>
            </a:prstGeom>
            <a:ln w="19050" cap="flat" cmpd="sng">
              <a:solidFill>
                <a:schemeClr val="tx1"/>
              </a:solidFill>
              <a:prstDash val="solid"/>
              <a:round/>
              <a:headEnd type="none" w="med" len="med"/>
              <a:tailEnd type="none" w="med" len="med"/>
            </a:ln>
          </p:spPr>
        </p:sp>
        <p:sp>
          <p:nvSpPr>
            <p:cNvPr id="12306" name="Line 19"/>
            <p:cNvSpPr/>
            <p:nvPr/>
          </p:nvSpPr>
          <p:spPr>
            <a:xfrm flipV="1">
              <a:off x="635" y="1905"/>
              <a:ext cx="272" cy="635"/>
            </a:xfrm>
            <a:prstGeom prst="line">
              <a:avLst/>
            </a:prstGeom>
            <a:ln w="19050" cap="flat" cmpd="sng">
              <a:solidFill>
                <a:schemeClr val="tx1"/>
              </a:solidFill>
              <a:prstDash val="solid"/>
              <a:round/>
              <a:headEnd type="none" w="med" len="med"/>
              <a:tailEnd type="none" w="med" len="med"/>
            </a:ln>
          </p:spPr>
        </p:sp>
      </p:grpSp>
      <p:grpSp>
        <p:nvGrpSpPr>
          <p:cNvPr id="12307" name="组合 12307"/>
          <p:cNvGrpSpPr/>
          <p:nvPr/>
        </p:nvGrpSpPr>
        <p:grpSpPr>
          <a:xfrm>
            <a:off x="2555875" y="836613"/>
            <a:ext cx="3240088" cy="936625"/>
            <a:chOff x="0" y="0"/>
            <a:chExt cx="2041" cy="590"/>
          </a:xfrm>
        </p:grpSpPr>
        <p:sp>
          <p:nvSpPr>
            <p:cNvPr id="12308" name="AutoShape 21"/>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发送</a:t>
              </a:r>
            </a:p>
          </p:txBody>
        </p:sp>
        <p:sp>
          <p:nvSpPr>
            <p:cNvPr id="12309" name="Line 22"/>
            <p:cNvSpPr/>
            <p:nvPr/>
          </p:nvSpPr>
          <p:spPr>
            <a:xfrm flipH="1">
              <a:off x="0" y="227"/>
              <a:ext cx="454" cy="363"/>
            </a:xfrm>
            <a:prstGeom prst="line">
              <a:avLst/>
            </a:prstGeom>
            <a:ln w="19050" cap="flat" cmpd="sng">
              <a:solidFill>
                <a:schemeClr val="tx1"/>
              </a:solidFill>
              <a:prstDash val="solid"/>
              <a:round/>
              <a:headEnd type="none" w="med" len="med"/>
              <a:tailEnd type="none" w="med" len="med"/>
            </a:ln>
          </p:spPr>
        </p:sp>
        <p:sp>
          <p:nvSpPr>
            <p:cNvPr id="12310" name="Line 23"/>
            <p:cNvSpPr/>
            <p:nvPr/>
          </p:nvSpPr>
          <p:spPr>
            <a:xfrm>
              <a:off x="1451" y="227"/>
              <a:ext cx="590" cy="363"/>
            </a:xfrm>
            <a:prstGeom prst="line">
              <a:avLst/>
            </a:prstGeom>
            <a:ln w="19050" cap="flat" cmpd="sng">
              <a:solidFill>
                <a:schemeClr val="tx1"/>
              </a:solidFill>
              <a:prstDash val="solid"/>
              <a:round/>
              <a:headEnd type="none" w="med" len="med"/>
              <a:tailEnd type="none" w="med" len="med"/>
            </a:ln>
          </p:spPr>
        </p:sp>
        <p:sp>
          <p:nvSpPr>
            <p:cNvPr id="12311" name="Rectangle 24"/>
            <p:cNvSpPr/>
            <p:nvPr/>
          </p:nvSpPr>
          <p:spPr>
            <a:xfrm>
              <a:off x="45" y="136"/>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2312" name="Rectangle 25"/>
            <p:cNvSpPr/>
            <p:nvPr/>
          </p:nvSpPr>
          <p:spPr>
            <a:xfrm>
              <a:off x="1543" y="136"/>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(1,1)</a:t>
              </a:r>
            </a:p>
          </p:txBody>
        </p:sp>
      </p:grpSp>
      <p:grpSp>
        <p:nvGrpSpPr>
          <p:cNvPr id="12313" name="组合 12313"/>
          <p:cNvGrpSpPr/>
          <p:nvPr/>
        </p:nvGrpSpPr>
        <p:grpSpPr>
          <a:xfrm>
            <a:off x="2555875" y="1887538"/>
            <a:ext cx="3240088" cy="749300"/>
            <a:chOff x="0" y="0"/>
            <a:chExt cx="2041" cy="472"/>
          </a:xfrm>
        </p:grpSpPr>
        <p:sp>
          <p:nvSpPr>
            <p:cNvPr id="12314" name="AutoShape 27"/>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接收</a:t>
              </a:r>
            </a:p>
          </p:txBody>
        </p:sp>
        <p:sp>
          <p:nvSpPr>
            <p:cNvPr id="12315" name="Line 28"/>
            <p:cNvSpPr/>
            <p:nvPr/>
          </p:nvSpPr>
          <p:spPr>
            <a:xfrm>
              <a:off x="0" y="245"/>
              <a:ext cx="454" cy="0"/>
            </a:xfrm>
            <a:prstGeom prst="line">
              <a:avLst/>
            </a:prstGeom>
            <a:ln w="19050" cap="flat" cmpd="sng">
              <a:solidFill>
                <a:schemeClr val="tx1"/>
              </a:solidFill>
              <a:prstDash val="solid"/>
              <a:round/>
              <a:headEnd type="none" w="med" len="med"/>
              <a:tailEnd type="none" w="med" len="med"/>
            </a:ln>
          </p:spPr>
        </p:sp>
        <p:sp>
          <p:nvSpPr>
            <p:cNvPr id="12316" name="Line 29"/>
            <p:cNvSpPr/>
            <p:nvPr/>
          </p:nvSpPr>
          <p:spPr>
            <a:xfrm>
              <a:off x="1451" y="245"/>
              <a:ext cx="590" cy="0"/>
            </a:xfrm>
            <a:prstGeom prst="line">
              <a:avLst/>
            </a:prstGeom>
            <a:ln w="19050" cap="flat" cmpd="sng">
              <a:solidFill>
                <a:schemeClr val="tx1"/>
              </a:solidFill>
              <a:prstDash val="solid"/>
              <a:round/>
              <a:headEnd type="none" w="med" len="med"/>
              <a:tailEnd type="none" w="med" len="med"/>
            </a:ln>
          </p:spPr>
        </p:sp>
        <p:sp>
          <p:nvSpPr>
            <p:cNvPr id="12317" name="Rectangle 30"/>
            <p:cNvSpPr/>
            <p:nvPr/>
          </p:nvSpPr>
          <p:spPr>
            <a:xfrm>
              <a:off x="91" y="18"/>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2318" name="Rectangle 31"/>
            <p:cNvSpPr/>
            <p:nvPr/>
          </p:nvSpPr>
          <p:spPr>
            <a:xfrm>
              <a:off x="1497" y="18"/>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(1,N)</a:t>
              </a:r>
            </a:p>
          </p:txBody>
        </p:sp>
      </p:grpSp>
      <p:grpSp>
        <p:nvGrpSpPr>
          <p:cNvPr id="12319" name="组合 12319"/>
          <p:cNvGrpSpPr/>
          <p:nvPr/>
        </p:nvGrpSpPr>
        <p:grpSpPr>
          <a:xfrm>
            <a:off x="2555875" y="2852738"/>
            <a:ext cx="3240088" cy="900112"/>
            <a:chOff x="0" y="0"/>
            <a:chExt cx="2041" cy="567"/>
          </a:xfrm>
        </p:grpSpPr>
        <p:sp>
          <p:nvSpPr>
            <p:cNvPr id="12320" name="AutoShape 33"/>
            <p:cNvSpPr/>
            <p:nvPr/>
          </p:nvSpPr>
          <p:spPr>
            <a:xfrm>
              <a:off x="454" y="95"/>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抄送</a:t>
              </a:r>
            </a:p>
          </p:txBody>
        </p:sp>
        <p:sp>
          <p:nvSpPr>
            <p:cNvPr id="12321" name="Line 34"/>
            <p:cNvSpPr/>
            <p:nvPr/>
          </p:nvSpPr>
          <p:spPr>
            <a:xfrm flipH="1" flipV="1">
              <a:off x="0" y="0"/>
              <a:ext cx="454" cy="318"/>
            </a:xfrm>
            <a:prstGeom prst="line">
              <a:avLst/>
            </a:prstGeom>
            <a:ln w="19050" cap="flat" cmpd="sng">
              <a:solidFill>
                <a:schemeClr val="tx1"/>
              </a:solidFill>
              <a:prstDash val="solid"/>
              <a:round/>
              <a:headEnd type="none" w="med" len="med"/>
              <a:tailEnd type="none" w="med" len="med"/>
            </a:ln>
          </p:spPr>
        </p:sp>
        <p:sp>
          <p:nvSpPr>
            <p:cNvPr id="12322" name="Line 35"/>
            <p:cNvSpPr/>
            <p:nvPr/>
          </p:nvSpPr>
          <p:spPr>
            <a:xfrm flipV="1">
              <a:off x="1451" y="0"/>
              <a:ext cx="590" cy="318"/>
            </a:xfrm>
            <a:prstGeom prst="line">
              <a:avLst/>
            </a:prstGeom>
            <a:ln w="19050" cap="flat" cmpd="sng">
              <a:solidFill>
                <a:schemeClr val="tx1"/>
              </a:solidFill>
              <a:prstDash val="solid"/>
              <a:round/>
              <a:headEnd type="none" w="med" len="med"/>
              <a:tailEnd type="none" w="med" len="med"/>
            </a:ln>
          </p:spPr>
        </p:sp>
        <p:sp>
          <p:nvSpPr>
            <p:cNvPr id="12323" name="Rectangle 36"/>
            <p:cNvSpPr/>
            <p:nvPr/>
          </p:nvSpPr>
          <p:spPr>
            <a:xfrm>
              <a:off x="0" y="272"/>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2324" name="Rectangle 37"/>
            <p:cNvSpPr/>
            <p:nvPr/>
          </p:nvSpPr>
          <p:spPr>
            <a:xfrm>
              <a:off x="1543" y="272"/>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grpSp>
      <p:grpSp>
        <p:nvGrpSpPr>
          <p:cNvPr id="12325" name="组合 12325"/>
          <p:cNvGrpSpPr/>
          <p:nvPr/>
        </p:nvGrpSpPr>
        <p:grpSpPr>
          <a:xfrm>
            <a:off x="6443663" y="1411288"/>
            <a:ext cx="2563812" cy="1584325"/>
            <a:chOff x="0" y="0"/>
            <a:chExt cx="1615" cy="998"/>
          </a:xfrm>
        </p:grpSpPr>
        <p:sp>
          <p:nvSpPr>
            <p:cNvPr id="12326" name="AutoShape 39"/>
            <p:cNvSpPr/>
            <p:nvPr/>
          </p:nvSpPr>
          <p:spPr>
            <a:xfrm>
              <a:off x="635" y="273"/>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回复</a:t>
              </a:r>
            </a:p>
          </p:txBody>
        </p:sp>
        <p:sp>
          <p:nvSpPr>
            <p:cNvPr id="12327" name="Line 40"/>
            <p:cNvSpPr/>
            <p:nvPr/>
          </p:nvSpPr>
          <p:spPr>
            <a:xfrm>
              <a:off x="0" y="272"/>
              <a:ext cx="1134" cy="0"/>
            </a:xfrm>
            <a:prstGeom prst="line">
              <a:avLst/>
            </a:prstGeom>
            <a:ln w="19050" cap="flat" cmpd="sng">
              <a:solidFill>
                <a:schemeClr val="tx1"/>
              </a:solidFill>
              <a:prstDash val="solid"/>
              <a:round/>
              <a:headEnd type="none" w="med" len="med"/>
              <a:tailEnd type="none" w="med" len="med"/>
            </a:ln>
          </p:spPr>
        </p:sp>
        <p:sp>
          <p:nvSpPr>
            <p:cNvPr id="12328" name="Line 41"/>
            <p:cNvSpPr/>
            <p:nvPr/>
          </p:nvSpPr>
          <p:spPr>
            <a:xfrm>
              <a:off x="0" y="772"/>
              <a:ext cx="1134" cy="0"/>
            </a:xfrm>
            <a:prstGeom prst="line">
              <a:avLst/>
            </a:prstGeom>
            <a:ln w="19050" cap="flat" cmpd="sng">
              <a:solidFill>
                <a:schemeClr val="tx1"/>
              </a:solidFill>
              <a:prstDash val="solid"/>
              <a:round/>
              <a:headEnd type="none" w="med" len="med"/>
              <a:tailEnd type="none" w="med" len="med"/>
            </a:ln>
          </p:spPr>
        </p:sp>
        <p:sp>
          <p:nvSpPr>
            <p:cNvPr id="12329" name="Rectangle 42"/>
            <p:cNvSpPr/>
            <p:nvPr/>
          </p:nvSpPr>
          <p:spPr>
            <a:xfrm>
              <a:off x="136" y="0"/>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发送的邮件</a:t>
              </a:r>
              <a:endParaRPr lang="en-US" altLang="x-none" b="1" dirty="0">
                <a:latin typeface="Arial" panose="020B0604020202020204" pitchFamily="34" charset="0"/>
                <a:ea typeface="宋体" panose="02010600030101010101" pitchFamily="2" charset="-122"/>
              </a:endParaRPr>
            </a:p>
          </p:txBody>
        </p:sp>
        <p:sp>
          <p:nvSpPr>
            <p:cNvPr id="12330" name="Rectangle 43"/>
            <p:cNvSpPr/>
            <p:nvPr/>
          </p:nvSpPr>
          <p:spPr>
            <a:xfrm>
              <a:off x="136" y="772"/>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回复的邮件</a:t>
              </a:r>
              <a:endParaRPr lang="en-US" altLang="x-none" b="1" dirty="0">
                <a:latin typeface="Arial" panose="020B0604020202020204" pitchFamily="34" charset="0"/>
                <a:ea typeface="宋体" panose="02010600030101010101" pitchFamily="2" charset="-122"/>
              </a:endParaRPr>
            </a:p>
          </p:txBody>
        </p:sp>
      </p:grpSp>
      <p:grpSp>
        <p:nvGrpSpPr>
          <p:cNvPr id="12331" name="组合 12331"/>
          <p:cNvGrpSpPr/>
          <p:nvPr/>
        </p:nvGrpSpPr>
        <p:grpSpPr>
          <a:xfrm>
            <a:off x="6877050" y="1844675"/>
            <a:ext cx="503238" cy="790575"/>
            <a:chOff x="0" y="0"/>
            <a:chExt cx="317" cy="498"/>
          </a:xfrm>
        </p:grpSpPr>
        <p:sp>
          <p:nvSpPr>
            <p:cNvPr id="12332" name="Rectangle 45"/>
            <p:cNvSpPr/>
            <p:nvPr/>
          </p:nvSpPr>
          <p:spPr>
            <a:xfrm>
              <a:off x="0" y="0"/>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2333" name="Rectangle 46"/>
            <p:cNvSpPr/>
            <p:nvPr/>
          </p:nvSpPr>
          <p:spPr>
            <a:xfrm>
              <a:off x="0" y="317"/>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(0,1)</a:t>
              </a:r>
            </a:p>
          </p:txBody>
        </p:sp>
      </p:grpSp>
      <p:sp>
        <p:nvSpPr>
          <p:cNvPr id="12334" name="Text Box 47"/>
          <p:cNvSpPr txBox="1"/>
          <p:nvPr/>
        </p:nvSpPr>
        <p:spPr>
          <a:xfrm>
            <a:off x="0" y="4941888"/>
            <a:ext cx="9144000" cy="1749425"/>
          </a:xfrm>
          <a:prstGeom prst="rect">
            <a:avLst/>
          </a:prstGeom>
          <a:noFill/>
          <a:ln w="9525">
            <a:noFill/>
          </a:ln>
        </p:spPr>
        <p:txBody>
          <a:bodyPr anchor="t">
            <a:spAutoFit/>
          </a:bodyPr>
          <a:lstStyle/>
          <a:p>
            <a:pPr lvl="1" indent="0" algn="l" eaLnBrk="1" hangingPunct="1">
              <a:spcBef>
                <a:spcPct val="20000"/>
              </a:spcBef>
            </a:pPr>
            <a:r>
              <a:rPr lang="zh-CN" altLang="en-US" sz="3200" b="1" dirty="0">
                <a:latin typeface="Arial" panose="020B0604020202020204" pitchFamily="34" charset="0"/>
                <a:ea typeface="宋体" panose="02010600030101010101" pitchFamily="2" charset="-122"/>
              </a:rPr>
              <a:t>联系人</a:t>
            </a:r>
            <a:r>
              <a:rPr lang="en-US" altLang="x-none" sz="3200" b="1" dirty="0">
                <a:latin typeface="Arial" panose="020B0604020202020204" pitchFamily="34" charset="0"/>
                <a:ea typeface="宋体" panose="02010600030101010101" pitchFamily="2" charset="-122"/>
              </a:rPr>
              <a:t>(email, </a:t>
            </a:r>
            <a:r>
              <a:rPr lang="zh-CN" altLang="en-US" sz="3200" b="1" dirty="0">
                <a:latin typeface="Arial" panose="020B0604020202020204" pitchFamily="34" charset="0"/>
                <a:ea typeface="宋体" panose="02010600030101010101" pitchFamily="2" charset="-122"/>
              </a:rPr>
              <a:t>用户名</a:t>
            </a:r>
            <a:r>
              <a:rPr lang="en-US" altLang="x-none" sz="3200" b="1" dirty="0">
                <a:latin typeface="Arial" panose="020B0604020202020204" pitchFamily="34" charset="0"/>
                <a:ea typeface="宋体" panose="02010600030101010101" pitchFamily="2" charset="-122"/>
              </a:rPr>
              <a:t>, </a:t>
            </a:r>
            <a:r>
              <a:rPr lang="zh-CN" altLang="en-US" sz="3200" b="1" dirty="0">
                <a:latin typeface="Arial" panose="020B0604020202020204" pitchFamily="34" charset="0"/>
                <a:ea typeface="宋体" panose="02010600030101010101" pitchFamily="2" charset="-122"/>
              </a:rPr>
              <a:t>电话</a:t>
            </a:r>
            <a:r>
              <a:rPr lang="en-US" altLang="x-none" sz="3200" b="1" dirty="0">
                <a:latin typeface="Arial" panose="020B0604020202020204" pitchFamily="34" charset="0"/>
                <a:ea typeface="宋体" panose="02010600030101010101" pitchFamily="2" charset="-122"/>
              </a:rPr>
              <a:t>, </a:t>
            </a:r>
            <a:r>
              <a:rPr lang="zh-CN" altLang="en-US" sz="3200" b="1" dirty="0">
                <a:latin typeface="Arial" panose="020B0604020202020204" pitchFamily="34" charset="0"/>
                <a:ea typeface="宋体" panose="02010600030101010101" pitchFamily="2" charset="-122"/>
              </a:rPr>
              <a:t>地址</a:t>
            </a:r>
            <a:r>
              <a:rPr lang="en-US" altLang="x-none" sz="3200" b="1" dirty="0">
                <a:latin typeface="Arial" panose="020B0604020202020204" pitchFamily="34" charset="0"/>
                <a:ea typeface="宋体" panose="02010600030101010101" pitchFamily="2" charset="-122"/>
              </a:rPr>
              <a:t>)</a:t>
            </a:r>
          </a:p>
          <a:p>
            <a:pPr lvl="1" indent="0" algn="l" eaLnBrk="1" hangingPunct="1">
              <a:spcBef>
                <a:spcPct val="20000"/>
              </a:spcBef>
            </a:pPr>
            <a:r>
              <a:rPr lang="zh-CN" altLang="en-US" sz="3200" b="1" dirty="0">
                <a:latin typeface="Arial" panose="020B0604020202020204" pitchFamily="34" charset="0"/>
                <a:ea typeface="宋体" panose="02010600030101010101" pitchFamily="2" charset="-122"/>
              </a:rPr>
              <a:t>邮    件</a:t>
            </a:r>
            <a:r>
              <a:rPr lang="en-US" altLang="x-none" sz="3200" b="1" dirty="0">
                <a:latin typeface="Arial" panose="020B0604020202020204" pitchFamily="34" charset="0"/>
                <a:ea typeface="宋体" panose="02010600030101010101" pitchFamily="2" charset="-122"/>
              </a:rPr>
              <a:t>(</a:t>
            </a:r>
            <a:r>
              <a:rPr lang="zh-CN" altLang="en-US" sz="3200" b="1" dirty="0">
                <a:latin typeface="Arial" panose="020B0604020202020204" pitchFamily="34" charset="0"/>
                <a:ea typeface="宋体" panose="02010600030101010101" pitchFamily="2" charset="-122"/>
              </a:rPr>
              <a:t>邮件</a:t>
            </a:r>
            <a:r>
              <a:rPr lang="en-US" altLang="x-none" sz="3200" b="1" dirty="0">
                <a:latin typeface="Arial" panose="020B0604020202020204" pitchFamily="34" charset="0"/>
                <a:ea typeface="宋体" panose="02010600030101010101" pitchFamily="2" charset="-122"/>
              </a:rPr>
              <a:t>ID, </a:t>
            </a:r>
            <a:r>
              <a:rPr lang="zh-CN" altLang="en-US" sz="3200" b="1" dirty="0">
                <a:latin typeface="Arial" panose="020B0604020202020204" pitchFamily="34" charset="0"/>
                <a:ea typeface="宋体" panose="02010600030101010101" pitchFamily="2" charset="-122"/>
              </a:rPr>
              <a:t>邮件标题</a:t>
            </a:r>
            <a:r>
              <a:rPr lang="en-US" altLang="x-none" sz="3200" b="1" dirty="0">
                <a:latin typeface="Arial" panose="020B0604020202020204" pitchFamily="34" charset="0"/>
                <a:ea typeface="宋体" panose="02010600030101010101" pitchFamily="2" charset="-122"/>
              </a:rPr>
              <a:t>, </a:t>
            </a:r>
            <a:r>
              <a:rPr lang="zh-CN" altLang="en-US" sz="3200" b="1" dirty="0">
                <a:latin typeface="Arial" panose="020B0604020202020204" pitchFamily="34" charset="0"/>
                <a:ea typeface="宋体" panose="02010600030101010101" pitchFamily="2" charset="-122"/>
              </a:rPr>
              <a:t>邮件内容</a:t>
            </a:r>
            <a:r>
              <a:rPr lang="en-US" altLang="x-none" sz="3200" b="1" dirty="0">
                <a:latin typeface="Arial" panose="020B0604020202020204" pitchFamily="34" charset="0"/>
                <a:ea typeface="宋体" panose="02010600030101010101" pitchFamily="2" charset="-122"/>
              </a:rPr>
              <a:t>, </a:t>
            </a:r>
          </a:p>
          <a:p>
            <a:pPr lvl="4" indent="0" algn="l" eaLnBrk="1" hangingPunct="1">
              <a:spcBef>
                <a:spcPct val="20000"/>
              </a:spcBef>
            </a:pPr>
            <a:r>
              <a:rPr lang="zh-CN" altLang="en-US" sz="3200" b="1" dirty="0">
                <a:latin typeface="Arial" panose="020B0604020202020204" pitchFamily="34" charset="0"/>
                <a:ea typeface="宋体" panose="02010600030101010101" pitchFamily="2" charset="-122"/>
              </a:rPr>
              <a:t>发件人</a:t>
            </a:r>
            <a:r>
              <a:rPr lang="en-US" altLang="x-none" sz="3200" b="1" dirty="0">
                <a:latin typeface="Arial" panose="020B0604020202020204" pitchFamily="34" charset="0"/>
                <a:ea typeface="宋体" panose="02010600030101010101" pitchFamily="2" charset="-122"/>
              </a:rPr>
              <a:t>email,</a:t>
            </a:r>
            <a:r>
              <a:rPr lang="zh-CN" altLang="en-US" sz="3200" b="1" dirty="0">
                <a:latin typeface="Arial" panose="020B0604020202020204" pitchFamily="34" charset="0"/>
                <a:ea typeface="宋体" panose="02010600030101010101" pitchFamily="2" charset="-122"/>
              </a:rPr>
              <a:t> </a:t>
            </a:r>
            <a:r>
              <a:rPr lang="zh-CN" altLang="en-US" sz="3200" b="1" dirty="0">
                <a:solidFill>
                  <a:srgbClr val="FF0000"/>
                </a:solidFill>
                <a:latin typeface="Arial" panose="020B0604020202020204" pitchFamily="34" charset="0"/>
                <a:ea typeface="宋体" panose="02010600030101010101" pitchFamily="2" charset="-122"/>
              </a:rPr>
              <a:t>被回复邮件的</a:t>
            </a:r>
            <a:r>
              <a:rPr lang="en-US" altLang="x-none" sz="3200" b="1" dirty="0">
                <a:solidFill>
                  <a:srgbClr val="FF0000"/>
                </a:solidFill>
                <a:latin typeface="Arial" panose="020B0604020202020204" pitchFamily="34" charset="0"/>
                <a:ea typeface="宋体" panose="02010600030101010101" pitchFamily="2" charset="-122"/>
              </a:rPr>
              <a:t>ID</a:t>
            </a:r>
            <a:r>
              <a:rPr lang="en-US" altLang="x-none" sz="3200" b="1" dirty="0">
                <a:latin typeface="Arial" panose="020B0604020202020204" pitchFamily="34" charset="0"/>
                <a:ea typeface="宋体" panose="02010600030101010101" pitchFamily="2" charset="-122"/>
              </a:rPr>
              <a:t> )</a:t>
            </a:r>
          </a:p>
        </p:txBody>
      </p:sp>
      <p:sp>
        <p:nvSpPr>
          <p:cNvPr id="12335" name="Freeform 48"/>
          <p:cNvSpPr/>
          <p:nvPr/>
        </p:nvSpPr>
        <p:spPr>
          <a:xfrm>
            <a:off x="6372225" y="1052513"/>
            <a:ext cx="2736850" cy="2016125"/>
          </a:xfrm>
          <a:custGeom>
            <a:avLst/>
            <a:gdLst/>
            <a:ahLst/>
            <a:cxnLst>
              <a:cxn ang="0">
                <a:pos x="2147483647" y="102938731"/>
              </a:cxn>
              <a:cxn ang="0">
                <a:pos x="0" y="2130375609"/>
              </a:cxn>
              <a:cxn ang="0">
                <a:pos x="2147483647" y="2147483647"/>
              </a:cxn>
              <a:cxn ang="0">
                <a:pos x="2147483647" y="2147483647"/>
              </a:cxn>
              <a:cxn ang="0">
                <a:pos x="2147483647" y="102938731"/>
              </a:cxn>
            </a:cxnLst>
            <a:rect l="0" t="0" r="0" b="0"/>
            <a:pathLst>
              <a:path w="1452" h="953">
                <a:moveTo>
                  <a:pt x="680" y="23"/>
                </a:moveTo>
                <a:cubicBezTo>
                  <a:pt x="438" y="0"/>
                  <a:pt x="0" y="325"/>
                  <a:pt x="0" y="476"/>
                </a:cubicBezTo>
                <a:cubicBezTo>
                  <a:pt x="0" y="627"/>
                  <a:pt x="438" y="907"/>
                  <a:pt x="680" y="930"/>
                </a:cubicBezTo>
                <a:cubicBezTo>
                  <a:pt x="922" y="953"/>
                  <a:pt x="1452" y="763"/>
                  <a:pt x="1452" y="612"/>
                </a:cubicBezTo>
                <a:cubicBezTo>
                  <a:pt x="1452" y="461"/>
                  <a:pt x="922" y="46"/>
                  <a:pt x="680" y="23"/>
                </a:cubicBezTo>
                <a:close/>
              </a:path>
            </a:pathLst>
          </a:custGeom>
          <a:noFill/>
          <a:ln w="25400" cap="flat" cmpd="sng">
            <a:solidFill>
              <a:srgbClr val="FF0000"/>
            </a:solidFill>
            <a:prstDash val="sysDot"/>
            <a:round/>
            <a:headEnd type="none" w="med" len="med"/>
            <a:tailEnd type="none" w="med" len="med"/>
          </a:ln>
        </p:spPr>
        <p:txBody>
          <a:bodyPr/>
          <a:lstStyle/>
          <a:p>
            <a:endParaRPr lang="zh-CN" altLang="en-US"/>
          </a:p>
        </p:txBody>
      </p:sp>
      <p:sp>
        <p:nvSpPr>
          <p:cNvPr id="12336" name="文本框 12336"/>
          <p:cNvSpPr txBox="1"/>
          <p:nvPr/>
        </p:nvSpPr>
        <p:spPr>
          <a:xfrm>
            <a:off x="36513" y="-17462"/>
            <a:ext cx="4614862" cy="577850"/>
          </a:xfrm>
          <a:prstGeom prst="rect">
            <a:avLst/>
          </a:prstGeom>
          <a:noFill/>
          <a:ln w="9525">
            <a:noFill/>
          </a:ln>
        </p:spPr>
        <p:txBody>
          <a:bodyPr wrap="square" anchor="t">
            <a:spAutoFit/>
          </a:bodyPr>
          <a:lstStyle/>
          <a:p>
            <a:r>
              <a:rPr lang="zh-CN" altLang="en-US" sz="3200" b="1" u="sng" dirty="0">
                <a:solidFill>
                  <a:srgbClr val="FF0000"/>
                </a:solidFill>
                <a:latin typeface="Times New Roman" panose="02020603050405020304" pitchFamily="2" charset="0"/>
                <a:ea typeface="宋体" panose="02010600030101010101" pitchFamily="2" charset="-122"/>
              </a:rPr>
              <a:t>联系向关系的转换</a:t>
            </a:r>
            <a:endParaRPr lang="zh-CN" altLang="en-US" dirty="0">
              <a:latin typeface="Times New Roman" panose="02020603050405020304" pitchFamily="2" charset="0"/>
              <a:ea typeface="Times New Roman" panose="02020603050405020304" pitchFamily="2" charset="0"/>
            </a:endParaRPr>
          </a:p>
        </p:txBody>
      </p:sp>
      <p:sp>
        <p:nvSpPr>
          <p:cNvPr id="12338" name="文本框 12337"/>
          <p:cNvSpPr txBox="1"/>
          <p:nvPr/>
        </p:nvSpPr>
        <p:spPr>
          <a:xfrm>
            <a:off x="4211638" y="6094413"/>
            <a:ext cx="3384550" cy="581025"/>
          </a:xfrm>
          <a:prstGeom prst="rect">
            <a:avLst/>
          </a:prstGeom>
          <a:solidFill>
            <a:schemeClr val="bg1"/>
          </a:solidFill>
          <a:ln w="9525">
            <a:noFill/>
          </a:ln>
        </p:spPr>
        <p:txBody>
          <a:bodyPr wrap="square" lIns="90170" tIns="46990" rIns="90170" bIns="46990" anchor="t">
            <a:spAutoFit/>
          </a:bodyPr>
          <a:lstStyle/>
          <a:p>
            <a:r>
              <a:rPr lang="zh-CN" altLang="en-US" sz="3200" b="1" dirty="0">
                <a:latin typeface="Times New Roman" panose="02020603050405020304" pitchFamily="2" charset="0"/>
                <a:ea typeface="宋体" panose="02010600030101010101" pitchFamily="2" charset="-122"/>
              </a:rPr>
              <a:t>)</a:t>
            </a:r>
            <a:endParaRPr lang="zh-CN" altLang="en-US" sz="3200" b="1" dirty="0">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123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8" grpId="0" bldLvl="0"/>
      <p:bldP spid="12338" grpId="1" bldLvl="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组合 14337"/>
          <p:cNvGrpSpPr/>
          <p:nvPr/>
        </p:nvGrpSpPr>
        <p:grpSpPr>
          <a:xfrm>
            <a:off x="250825" y="1052513"/>
            <a:ext cx="2292350" cy="2520950"/>
            <a:chOff x="0" y="0"/>
            <a:chExt cx="1444" cy="1588"/>
          </a:xfrm>
        </p:grpSpPr>
        <p:sp>
          <p:nvSpPr>
            <p:cNvPr id="14338" name="Text Box 3"/>
            <p:cNvSpPr txBox="1"/>
            <p:nvPr/>
          </p:nvSpPr>
          <p:spPr>
            <a:xfrm>
              <a:off x="1043" y="318"/>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联系人</a:t>
              </a:r>
            </a:p>
          </p:txBody>
        </p:sp>
        <p:sp>
          <p:nvSpPr>
            <p:cNvPr id="14339" name="Oval 4"/>
            <p:cNvSpPr/>
            <p:nvPr/>
          </p:nvSpPr>
          <p:spPr>
            <a:xfrm>
              <a:off x="0" y="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en-US" altLang="x-none" b="1" u="sng" dirty="0">
                  <a:solidFill>
                    <a:srgbClr val="0000FF"/>
                  </a:solidFill>
                  <a:latin typeface="Arial" panose="020B0604020202020204" pitchFamily="34" charset="0"/>
                  <a:ea typeface="宋体" panose="02010600030101010101" pitchFamily="2" charset="-122"/>
                </a:rPr>
                <a:t>email</a:t>
              </a:r>
            </a:p>
          </p:txBody>
        </p:sp>
        <p:sp>
          <p:nvSpPr>
            <p:cNvPr id="14340" name="Oval 5"/>
            <p:cNvSpPr/>
            <p:nvPr/>
          </p:nvSpPr>
          <p:spPr>
            <a:xfrm>
              <a:off x="0" y="408"/>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用户名</a:t>
              </a:r>
            </a:p>
          </p:txBody>
        </p:sp>
        <p:sp>
          <p:nvSpPr>
            <p:cNvPr id="14341" name="Oval 6"/>
            <p:cNvSpPr/>
            <p:nvPr/>
          </p:nvSpPr>
          <p:spPr>
            <a:xfrm>
              <a:off x="0" y="861"/>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电话</a:t>
              </a:r>
            </a:p>
          </p:txBody>
        </p:sp>
        <p:sp>
          <p:nvSpPr>
            <p:cNvPr id="14342" name="Oval 7"/>
            <p:cNvSpPr/>
            <p:nvPr/>
          </p:nvSpPr>
          <p:spPr>
            <a:xfrm>
              <a:off x="0" y="127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地址</a:t>
              </a:r>
            </a:p>
          </p:txBody>
        </p:sp>
        <p:sp>
          <p:nvSpPr>
            <p:cNvPr id="14343" name="Line 8"/>
            <p:cNvSpPr/>
            <p:nvPr/>
          </p:nvSpPr>
          <p:spPr>
            <a:xfrm>
              <a:off x="771" y="181"/>
              <a:ext cx="272" cy="273"/>
            </a:xfrm>
            <a:prstGeom prst="line">
              <a:avLst/>
            </a:prstGeom>
            <a:ln w="19050" cap="flat" cmpd="sng">
              <a:solidFill>
                <a:schemeClr val="tx1"/>
              </a:solidFill>
              <a:prstDash val="solid"/>
              <a:round/>
              <a:headEnd type="none" w="med" len="med"/>
              <a:tailEnd type="none" w="med" len="med"/>
            </a:ln>
          </p:spPr>
        </p:sp>
        <p:sp>
          <p:nvSpPr>
            <p:cNvPr id="14344" name="Line 9"/>
            <p:cNvSpPr/>
            <p:nvPr/>
          </p:nvSpPr>
          <p:spPr>
            <a:xfrm>
              <a:off x="771" y="589"/>
              <a:ext cx="272" cy="182"/>
            </a:xfrm>
            <a:prstGeom prst="line">
              <a:avLst/>
            </a:prstGeom>
            <a:ln w="19050" cap="flat" cmpd="sng">
              <a:solidFill>
                <a:schemeClr val="tx1"/>
              </a:solidFill>
              <a:prstDash val="solid"/>
              <a:round/>
              <a:headEnd type="none" w="med" len="med"/>
              <a:tailEnd type="none" w="med" len="med"/>
            </a:ln>
          </p:spPr>
        </p:sp>
        <p:sp>
          <p:nvSpPr>
            <p:cNvPr id="14345" name="Line 10"/>
            <p:cNvSpPr/>
            <p:nvPr/>
          </p:nvSpPr>
          <p:spPr>
            <a:xfrm flipV="1">
              <a:off x="771" y="816"/>
              <a:ext cx="272" cy="181"/>
            </a:xfrm>
            <a:prstGeom prst="line">
              <a:avLst/>
            </a:prstGeom>
            <a:ln w="19050" cap="flat" cmpd="sng">
              <a:solidFill>
                <a:schemeClr val="tx1"/>
              </a:solidFill>
              <a:prstDash val="solid"/>
              <a:round/>
              <a:headEnd type="none" w="med" len="med"/>
              <a:tailEnd type="none" w="med" len="med"/>
            </a:ln>
          </p:spPr>
        </p:sp>
        <p:sp>
          <p:nvSpPr>
            <p:cNvPr id="14346" name="Line 11"/>
            <p:cNvSpPr/>
            <p:nvPr/>
          </p:nvSpPr>
          <p:spPr>
            <a:xfrm flipV="1">
              <a:off x="771" y="1134"/>
              <a:ext cx="272" cy="272"/>
            </a:xfrm>
            <a:prstGeom prst="line">
              <a:avLst/>
            </a:prstGeom>
            <a:ln w="19050" cap="flat" cmpd="sng">
              <a:solidFill>
                <a:schemeClr val="tx1"/>
              </a:solidFill>
              <a:prstDash val="solid"/>
              <a:round/>
              <a:headEnd type="none" w="med" len="med"/>
              <a:tailEnd type="none" w="med" len="med"/>
            </a:ln>
          </p:spPr>
        </p:sp>
      </p:grpSp>
      <p:grpSp>
        <p:nvGrpSpPr>
          <p:cNvPr id="14347" name="组合 14347"/>
          <p:cNvGrpSpPr/>
          <p:nvPr/>
        </p:nvGrpSpPr>
        <p:grpSpPr>
          <a:xfrm>
            <a:off x="4643438" y="44450"/>
            <a:ext cx="3024187" cy="4537075"/>
            <a:chOff x="0" y="0"/>
            <a:chExt cx="1905" cy="2858"/>
          </a:xfrm>
        </p:grpSpPr>
        <p:sp>
          <p:nvSpPr>
            <p:cNvPr id="14348" name="Text Box 13"/>
            <p:cNvSpPr txBox="1"/>
            <p:nvPr/>
          </p:nvSpPr>
          <p:spPr>
            <a:xfrm>
              <a:off x="733" y="953"/>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邮 件</a:t>
              </a:r>
            </a:p>
          </p:txBody>
        </p:sp>
        <p:sp>
          <p:nvSpPr>
            <p:cNvPr id="14349" name="Oval 14"/>
            <p:cNvSpPr/>
            <p:nvPr/>
          </p:nvSpPr>
          <p:spPr>
            <a:xfrm>
              <a:off x="499" y="0"/>
              <a:ext cx="81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Arial" panose="020B0604020202020204" pitchFamily="34" charset="0"/>
                  <a:ea typeface="宋体" panose="02010600030101010101" pitchFamily="2" charset="-122"/>
                </a:rPr>
                <a:t>邮件</a:t>
              </a:r>
              <a:r>
                <a:rPr lang="en-US" altLang="x-none" b="1" u="sng" dirty="0">
                  <a:solidFill>
                    <a:srgbClr val="0000FF"/>
                  </a:solidFill>
                  <a:latin typeface="Arial" panose="020B0604020202020204" pitchFamily="34" charset="0"/>
                  <a:ea typeface="宋体" panose="02010600030101010101" pitchFamily="2" charset="-122"/>
                </a:rPr>
                <a:t>ID</a:t>
              </a:r>
            </a:p>
          </p:txBody>
        </p:sp>
        <p:sp>
          <p:nvSpPr>
            <p:cNvPr id="14350" name="Oval 15"/>
            <p:cNvSpPr/>
            <p:nvPr/>
          </p:nvSpPr>
          <p:spPr>
            <a:xfrm>
              <a:off x="0" y="2539"/>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邮件标题</a:t>
              </a:r>
            </a:p>
          </p:txBody>
        </p:sp>
        <p:sp>
          <p:nvSpPr>
            <p:cNvPr id="14351" name="Oval 16"/>
            <p:cNvSpPr/>
            <p:nvPr/>
          </p:nvSpPr>
          <p:spPr>
            <a:xfrm>
              <a:off x="998" y="2540"/>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邮件内容</a:t>
              </a:r>
            </a:p>
          </p:txBody>
        </p:sp>
        <p:sp>
          <p:nvSpPr>
            <p:cNvPr id="14352" name="Line 17"/>
            <p:cNvSpPr/>
            <p:nvPr/>
          </p:nvSpPr>
          <p:spPr>
            <a:xfrm>
              <a:off x="908" y="318"/>
              <a:ext cx="0" cy="635"/>
            </a:xfrm>
            <a:prstGeom prst="line">
              <a:avLst/>
            </a:prstGeom>
            <a:ln w="19050" cap="flat" cmpd="sng">
              <a:solidFill>
                <a:schemeClr val="tx1"/>
              </a:solidFill>
              <a:prstDash val="solid"/>
              <a:round/>
              <a:headEnd type="none" w="med" len="med"/>
              <a:tailEnd type="none" w="med" len="med"/>
            </a:ln>
          </p:spPr>
        </p:sp>
        <p:sp>
          <p:nvSpPr>
            <p:cNvPr id="14353" name="Line 18"/>
            <p:cNvSpPr/>
            <p:nvPr/>
          </p:nvSpPr>
          <p:spPr>
            <a:xfrm>
              <a:off x="998" y="1905"/>
              <a:ext cx="182" cy="635"/>
            </a:xfrm>
            <a:prstGeom prst="line">
              <a:avLst/>
            </a:prstGeom>
            <a:ln w="19050" cap="flat" cmpd="sng">
              <a:solidFill>
                <a:schemeClr val="tx1"/>
              </a:solidFill>
              <a:prstDash val="solid"/>
              <a:round/>
              <a:headEnd type="none" w="med" len="med"/>
              <a:tailEnd type="none" w="med" len="med"/>
            </a:ln>
          </p:spPr>
        </p:sp>
        <p:sp>
          <p:nvSpPr>
            <p:cNvPr id="14354" name="Line 19"/>
            <p:cNvSpPr/>
            <p:nvPr/>
          </p:nvSpPr>
          <p:spPr>
            <a:xfrm flipV="1">
              <a:off x="635" y="1905"/>
              <a:ext cx="272" cy="635"/>
            </a:xfrm>
            <a:prstGeom prst="line">
              <a:avLst/>
            </a:prstGeom>
            <a:ln w="19050" cap="flat" cmpd="sng">
              <a:solidFill>
                <a:schemeClr val="tx1"/>
              </a:solidFill>
              <a:prstDash val="solid"/>
              <a:round/>
              <a:headEnd type="none" w="med" len="med"/>
              <a:tailEnd type="none" w="med" len="med"/>
            </a:ln>
          </p:spPr>
        </p:sp>
      </p:grpSp>
      <p:grpSp>
        <p:nvGrpSpPr>
          <p:cNvPr id="14355" name="组合 14355"/>
          <p:cNvGrpSpPr/>
          <p:nvPr/>
        </p:nvGrpSpPr>
        <p:grpSpPr>
          <a:xfrm>
            <a:off x="2555875" y="836613"/>
            <a:ext cx="3240088" cy="936625"/>
            <a:chOff x="0" y="0"/>
            <a:chExt cx="2041" cy="590"/>
          </a:xfrm>
        </p:grpSpPr>
        <p:sp>
          <p:nvSpPr>
            <p:cNvPr id="14356" name="AutoShape 21"/>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发送</a:t>
              </a:r>
            </a:p>
          </p:txBody>
        </p:sp>
        <p:sp>
          <p:nvSpPr>
            <p:cNvPr id="14357" name="Line 22"/>
            <p:cNvSpPr/>
            <p:nvPr/>
          </p:nvSpPr>
          <p:spPr>
            <a:xfrm flipH="1">
              <a:off x="0" y="227"/>
              <a:ext cx="454" cy="363"/>
            </a:xfrm>
            <a:prstGeom prst="line">
              <a:avLst/>
            </a:prstGeom>
            <a:ln w="19050" cap="flat" cmpd="sng">
              <a:solidFill>
                <a:schemeClr val="tx1"/>
              </a:solidFill>
              <a:prstDash val="solid"/>
              <a:round/>
              <a:headEnd type="none" w="med" len="med"/>
              <a:tailEnd type="none" w="med" len="med"/>
            </a:ln>
          </p:spPr>
        </p:sp>
        <p:sp>
          <p:nvSpPr>
            <p:cNvPr id="14358" name="Line 23"/>
            <p:cNvSpPr/>
            <p:nvPr/>
          </p:nvSpPr>
          <p:spPr>
            <a:xfrm>
              <a:off x="1451" y="227"/>
              <a:ext cx="590" cy="363"/>
            </a:xfrm>
            <a:prstGeom prst="line">
              <a:avLst/>
            </a:prstGeom>
            <a:ln w="19050" cap="flat" cmpd="sng">
              <a:solidFill>
                <a:schemeClr val="tx1"/>
              </a:solidFill>
              <a:prstDash val="solid"/>
              <a:round/>
              <a:headEnd type="none" w="med" len="med"/>
              <a:tailEnd type="none" w="med" len="med"/>
            </a:ln>
          </p:spPr>
        </p:sp>
        <p:sp>
          <p:nvSpPr>
            <p:cNvPr id="14359" name="Rectangle 24"/>
            <p:cNvSpPr/>
            <p:nvPr/>
          </p:nvSpPr>
          <p:spPr>
            <a:xfrm>
              <a:off x="45" y="136"/>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4360" name="Rectangle 25"/>
            <p:cNvSpPr/>
            <p:nvPr/>
          </p:nvSpPr>
          <p:spPr>
            <a:xfrm>
              <a:off x="1543" y="136"/>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(1,1)</a:t>
              </a:r>
            </a:p>
          </p:txBody>
        </p:sp>
      </p:grpSp>
      <p:grpSp>
        <p:nvGrpSpPr>
          <p:cNvPr id="14361" name="组合 14361"/>
          <p:cNvGrpSpPr/>
          <p:nvPr/>
        </p:nvGrpSpPr>
        <p:grpSpPr>
          <a:xfrm>
            <a:off x="2555875" y="1887538"/>
            <a:ext cx="3240088" cy="749300"/>
            <a:chOff x="0" y="0"/>
            <a:chExt cx="2041" cy="472"/>
          </a:xfrm>
        </p:grpSpPr>
        <p:sp>
          <p:nvSpPr>
            <p:cNvPr id="14362" name="AutoShape 27"/>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接收</a:t>
              </a:r>
            </a:p>
          </p:txBody>
        </p:sp>
        <p:sp>
          <p:nvSpPr>
            <p:cNvPr id="14363" name="Line 28"/>
            <p:cNvSpPr/>
            <p:nvPr/>
          </p:nvSpPr>
          <p:spPr>
            <a:xfrm>
              <a:off x="0" y="245"/>
              <a:ext cx="454" cy="0"/>
            </a:xfrm>
            <a:prstGeom prst="line">
              <a:avLst/>
            </a:prstGeom>
            <a:ln w="19050" cap="flat" cmpd="sng">
              <a:solidFill>
                <a:schemeClr val="tx1"/>
              </a:solidFill>
              <a:prstDash val="solid"/>
              <a:round/>
              <a:headEnd type="none" w="med" len="med"/>
              <a:tailEnd type="none" w="med" len="med"/>
            </a:ln>
          </p:spPr>
        </p:sp>
        <p:sp>
          <p:nvSpPr>
            <p:cNvPr id="14364" name="Line 29"/>
            <p:cNvSpPr/>
            <p:nvPr/>
          </p:nvSpPr>
          <p:spPr>
            <a:xfrm>
              <a:off x="1451" y="245"/>
              <a:ext cx="590" cy="0"/>
            </a:xfrm>
            <a:prstGeom prst="line">
              <a:avLst/>
            </a:prstGeom>
            <a:ln w="19050" cap="flat" cmpd="sng">
              <a:solidFill>
                <a:schemeClr val="tx1"/>
              </a:solidFill>
              <a:prstDash val="solid"/>
              <a:round/>
              <a:headEnd type="none" w="med" len="med"/>
              <a:tailEnd type="none" w="med" len="med"/>
            </a:ln>
          </p:spPr>
        </p:sp>
        <p:sp>
          <p:nvSpPr>
            <p:cNvPr id="14365" name="Rectangle 30"/>
            <p:cNvSpPr/>
            <p:nvPr/>
          </p:nvSpPr>
          <p:spPr>
            <a:xfrm>
              <a:off x="91" y="18"/>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4366" name="Rectangle 31"/>
            <p:cNvSpPr/>
            <p:nvPr/>
          </p:nvSpPr>
          <p:spPr>
            <a:xfrm>
              <a:off x="1497" y="18"/>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(1,N)</a:t>
              </a:r>
            </a:p>
          </p:txBody>
        </p:sp>
      </p:grpSp>
      <p:grpSp>
        <p:nvGrpSpPr>
          <p:cNvPr id="14367" name="组合 14367"/>
          <p:cNvGrpSpPr/>
          <p:nvPr/>
        </p:nvGrpSpPr>
        <p:grpSpPr>
          <a:xfrm>
            <a:off x="2555875" y="2852738"/>
            <a:ext cx="3240088" cy="900112"/>
            <a:chOff x="0" y="0"/>
            <a:chExt cx="2041" cy="567"/>
          </a:xfrm>
        </p:grpSpPr>
        <p:sp>
          <p:nvSpPr>
            <p:cNvPr id="14368" name="AutoShape 33"/>
            <p:cNvSpPr/>
            <p:nvPr/>
          </p:nvSpPr>
          <p:spPr>
            <a:xfrm>
              <a:off x="454" y="95"/>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抄送</a:t>
              </a:r>
            </a:p>
          </p:txBody>
        </p:sp>
        <p:sp>
          <p:nvSpPr>
            <p:cNvPr id="14369" name="Line 34"/>
            <p:cNvSpPr/>
            <p:nvPr/>
          </p:nvSpPr>
          <p:spPr>
            <a:xfrm flipH="1" flipV="1">
              <a:off x="0" y="0"/>
              <a:ext cx="454" cy="318"/>
            </a:xfrm>
            <a:prstGeom prst="line">
              <a:avLst/>
            </a:prstGeom>
            <a:ln w="19050" cap="flat" cmpd="sng">
              <a:solidFill>
                <a:schemeClr val="tx1"/>
              </a:solidFill>
              <a:prstDash val="solid"/>
              <a:round/>
              <a:headEnd type="none" w="med" len="med"/>
              <a:tailEnd type="none" w="med" len="med"/>
            </a:ln>
          </p:spPr>
        </p:sp>
        <p:sp>
          <p:nvSpPr>
            <p:cNvPr id="14370" name="Line 35"/>
            <p:cNvSpPr/>
            <p:nvPr/>
          </p:nvSpPr>
          <p:spPr>
            <a:xfrm flipV="1">
              <a:off x="1451" y="0"/>
              <a:ext cx="590" cy="318"/>
            </a:xfrm>
            <a:prstGeom prst="line">
              <a:avLst/>
            </a:prstGeom>
            <a:ln w="19050" cap="flat" cmpd="sng">
              <a:solidFill>
                <a:schemeClr val="tx1"/>
              </a:solidFill>
              <a:prstDash val="solid"/>
              <a:round/>
              <a:headEnd type="none" w="med" len="med"/>
              <a:tailEnd type="none" w="med" len="med"/>
            </a:ln>
          </p:spPr>
        </p:sp>
        <p:sp>
          <p:nvSpPr>
            <p:cNvPr id="14371" name="Rectangle 36"/>
            <p:cNvSpPr/>
            <p:nvPr/>
          </p:nvSpPr>
          <p:spPr>
            <a:xfrm>
              <a:off x="0" y="272"/>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4372" name="Rectangle 37"/>
            <p:cNvSpPr/>
            <p:nvPr/>
          </p:nvSpPr>
          <p:spPr>
            <a:xfrm>
              <a:off x="1543" y="272"/>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grpSp>
      <p:grpSp>
        <p:nvGrpSpPr>
          <p:cNvPr id="14373" name="组合 14373"/>
          <p:cNvGrpSpPr/>
          <p:nvPr/>
        </p:nvGrpSpPr>
        <p:grpSpPr>
          <a:xfrm>
            <a:off x="6443663" y="1411288"/>
            <a:ext cx="2563812" cy="1584325"/>
            <a:chOff x="0" y="0"/>
            <a:chExt cx="1615" cy="998"/>
          </a:xfrm>
        </p:grpSpPr>
        <p:sp>
          <p:nvSpPr>
            <p:cNvPr id="14374" name="AutoShape 39"/>
            <p:cNvSpPr/>
            <p:nvPr/>
          </p:nvSpPr>
          <p:spPr>
            <a:xfrm>
              <a:off x="635" y="273"/>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回复</a:t>
              </a:r>
            </a:p>
          </p:txBody>
        </p:sp>
        <p:sp>
          <p:nvSpPr>
            <p:cNvPr id="14375" name="Line 40"/>
            <p:cNvSpPr/>
            <p:nvPr/>
          </p:nvSpPr>
          <p:spPr>
            <a:xfrm>
              <a:off x="0" y="272"/>
              <a:ext cx="1134" cy="0"/>
            </a:xfrm>
            <a:prstGeom prst="line">
              <a:avLst/>
            </a:prstGeom>
            <a:ln w="19050" cap="flat" cmpd="sng">
              <a:solidFill>
                <a:schemeClr val="tx1"/>
              </a:solidFill>
              <a:prstDash val="solid"/>
              <a:round/>
              <a:headEnd type="none" w="med" len="med"/>
              <a:tailEnd type="none" w="med" len="med"/>
            </a:ln>
          </p:spPr>
        </p:sp>
        <p:sp>
          <p:nvSpPr>
            <p:cNvPr id="14376" name="Line 41"/>
            <p:cNvSpPr/>
            <p:nvPr/>
          </p:nvSpPr>
          <p:spPr>
            <a:xfrm>
              <a:off x="0" y="772"/>
              <a:ext cx="1134" cy="0"/>
            </a:xfrm>
            <a:prstGeom prst="line">
              <a:avLst/>
            </a:prstGeom>
            <a:ln w="19050" cap="flat" cmpd="sng">
              <a:solidFill>
                <a:schemeClr val="tx1"/>
              </a:solidFill>
              <a:prstDash val="solid"/>
              <a:round/>
              <a:headEnd type="none" w="med" len="med"/>
              <a:tailEnd type="none" w="med" len="med"/>
            </a:ln>
          </p:spPr>
        </p:sp>
        <p:sp>
          <p:nvSpPr>
            <p:cNvPr id="14377" name="Rectangle 42"/>
            <p:cNvSpPr/>
            <p:nvPr/>
          </p:nvSpPr>
          <p:spPr>
            <a:xfrm>
              <a:off x="136" y="0"/>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发送的邮件</a:t>
              </a:r>
              <a:endParaRPr lang="en-US" altLang="x-none" b="1" dirty="0">
                <a:latin typeface="Arial" panose="020B0604020202020204" pitchFamily="34" charset="0"/>
                <a:ea typeface="宋体" panose="02010600030101010101" pitchFamily="2" charset="-122"/>
              </a:endParaRPr>
            </a:p>
          </p:txBody>
        </p:sp>
        <p:sp>
          <p:nvSpPr>
            <p:cNvPr id="14378" name="Rectangle 43"/>
            <p:cNvSpPr/>
            <p:nvPr/>
          </p:nvSpPr>
          <p:spPr>
            <a:xfrm>
              <a:off x="136" y="772"/>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回复的邮件</a:t>
              </a:r>
              <a:endParaRPr lang="en-US" altLang="x-none" b="1" dirty="0">
                <a:latin typeface="Arial" panose="020B0604020202020204" pitchFamily="34" charset="0"/>
                <a:ea typeface="宋体" panose="02010600030101010101" pitchFamily="2" charset="-122"/>
              </a:endParaRPr>
            </a:p>
          </p:txBody>
        </p:sp>
      </p:grpSp>
      <p:grpSp>
        <p:nvGrpSpPr>
          <p:cNvPr id="14379" name="组合 14379"/>
          <p:cNvGrpSpPr/>
          <p:nvPr/>
        </p:nvGrpSpPr>
        <p:grpSpPr>
          <a:xfrm>
            <a:off x="6877050" y="1844675"/>
            <a:ext cx="503238" cy="790575"/>
            <a:chOff x="0" y="0"/>
            <a:chExt cx="317" cy="498"/>
          </a:xfrm>
        </p:grpSpPr>
        <p:sp>
          <p:nvSpPr>
            <p:cNvPr id="14380" name="Rectangle 45"/>
            <p:cNvSpPr/>
            <p:nvPr/>
          </p:nvSpPr>
          <p:spPr>
            <a:xfrm>
              <a:off x="0" y="0"/>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4381" name="Rectangle 46"/>
            <p:cNvSpPr/>
            <p:nvPr/>
          </p:nvSpPr>
          <p:spPr>
            <a:xfrm>
              <a:off x="0" y="317"/>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(0,1)</a:t>
              </a:r>
            </a:p>
          </p:txBody>
        </p:sp>
      </p:grpSp>
      <p:sp>
        <p:nvSpPr>
          <p:cNvPr id="14383" name="Text Box 47"/>
          <p:cNvSpPr txBox="1"/>
          <p:nvPr/>
        </p:nvSpPr>
        <p:spPr>
          <a:xfrm>
            <a:off x="0" y="4941888"/>
            <a:ext cx="9144000" cy="1646237"/>
          </a:xfrm>
          <a:prstGeom prst="rect">
            <a:avLst/>
          </a:prstGeom>
          <a:noFill/>
          <a:ln w="9525">
            <a:noFill/>
          </a:ln>
        </p:spPr>
        <p:txBody>
          <a:bodyPr anchor="t">
            <a:spAutoFit/>
          </a:bodyPr>
          <a:lstStyle/>
          <a:p>
            <a:pPr>
              <a:spcBef>
                <a:spcPct val="20000"/>
              </a:spcBef>
            </a:pPr>
            <a:r>
              <a:rPr lang="zh-CN" altLang="en-US" sz="3000" b="1" dirty="0">
                <a:latin typeface="Arial" panose="020B0604020202020204" pitchFamily="34" charset="0"/>
                <a:ea typeface="宋体" panose="02010600030101010101" pitchFamily="2" charset="-122"/>
              </a:rPr>
              <a:t>联系人</a:t>
            </a:r>
            <a:r>
              <a:rPr lang="en-US" altLang="x-none" sz="3000" b="1" dirty="0">
                <a:latin typeface="Arial" panose="020B0604020202020204" pitchFamily="34" charset="0"/>
                <a:ea typeface="宋体" panose="02010600030101010101" pitchFamily="2" charset="-122"/>
              </a:rPr>
              <a:t>(email, </a:t>
            </a:r>
            <a:r>
              <a:rPr lang="zh-CN" altLang="en-US" sz="3000" b="1" dirty="0">
                <a:latin typeface="Arial" panose="020B0604020202020204" pitchFamily="34" charset="0"/>
                <a:ea typeface="宋体" panose="02010600030101010101" pitchFamily="2" charset="-122"/>
              </a:rPr>
              <a:t>用户名</a:t>
            </a:r>
            <a:r>
              <a:rPr lang="en-US" altLang="x-none" sz="3000" b="1" dirty="0">
                <a:latin typeface="Arial" panose="020B0604020202020204" pitchFamily="34" charset="0"/>
                <a:ea typeface="宋体" panose="02010600030101010101" pitchFamily="2" charset="-122"/>
              </a:rPr>
              <a:t>, </a:t>
            </a:r>
            <a:r>
              <a:rPr lang="zh-CN" altLang="en-US" sz="3000" b="1" dirty="0">
                <a:latin typeface="Arial" panose="020B0604020202020204" pitchFamily="34" charset="0"/>
                <a:ea typeface="宋体" panose="02010600030101010101" pitchFamily="2" charset="-122"/>
              </a:rPr>
              <a:t>电话</a:t>
            </a:r>
            <a:r>
              <a:rPr lang="en-US" altLang="x-none" sz="3000" b="1" dirty="0">
                <a:latin typeface="Arial" panose="020B0604020202020204" pitchFamily="34" charset="0"/>
                <a:ea typeface="宋体" panose="02010600030101010101" pitchFamily="2" charset="-122"/>
              </a:rPr>
              <a:t>, </a:t>
            </a:r>
            <a:r>
              <a:rPr lang="zh-CN" altLang="en-US" sz="3000" b="1" dirty="0">
                <a:latin typeface="Arial" panose="020B0604020202020204" pitchFamily="34" charset="0"/>
                <a:ea typeface="宋体" panose="02010600030101010101" pitchFamily="2" charset="-122"/>
              </a:rPr>
              <a:t>地址</a:t>
            </a:r>
            <a:r>
              <a:rPr lang="en-US" altLang="x-none" sz="3000" b="1" dirty="0">
                <a:latin typeface="Arial" panose="020B0604020202020204" pitchFamily="34" charset="0"/>
                <a:ea typeface="宋体" panose="02010600030101010101" pitchFamily="2" charset="-122"/>
              </a:rPr>
              <a:t>)</a:t>
            </a:r>
          </a:p>
          <a:p>
            <a:pPr>
              <a:spcBef>
                <a:spcPct val="20000"/>
              </a:spcBef>
            </a:pPr>
            <a:r>
              <a:rPr lang="zh-CN" altLang="en-US" sz="3000" b="1" dirty="0">
                <a:latin typeface="Arial" panose="020B0604020202020204" pitchFamily="34" charset="0"/>
                <a:ea typeface="宋体" panose="02010600030101010101" pitchFamily="2" charset="-122"/>
              </a:rPr>
              <a:t>邮件</a:t>
            </a:r>
            <a:r>
              <a:rPr lang="en-US" altLang="x-none" sz="3000" b="1" dirty="0">
                <a:latin typeface="Arial" panose="020B0604020202020204" pitchFamily="34" charset="0"/>
                <a:ea typeface="宋体" panose="02010600030101010101" pitchFamily="2" charset="-122"/>
              </a:rPr>
              <a:t>(</a:t>
            </a:r>
            <a:r>
              <a:rPr lang="zh-CN" altLang="en-US" sz="3000" b="1" dirty="0">
                <a:latin typeface="Arial" panose="020B0604020202020204" pitchFamily="34" charset="0"/>
                <a:ea typeface="宋体" panose="02010600030101010101" pitchFamily="2" charset="-122"/>
              </a:rPr>
              <a:t>邮件</a:t>
            </a:r>
            <a:r>
              <a:rPr lang="en-US" altLang="x-none" sz="3000" b="1" dirty="0">
                <a:latin typeface="Arial" panose="020B0604020202020204" pitchFamily="34" charset="0"/>
                <a:ea typeface="宋体" panose="02010600030101010101" pitchFamily="2" charset="-122"/>
              </a:rPr>
              <a:t>ID, </a:t>
            </a:r>
            <a:r>
              <a:rPr lang="zh-CN" altLang="en-US" sz="3000" b="1" dirty="0">
                <a:latin typeface="Arial" panose="020B0604020202020204" pitchFamily="34" charset="0"/>
                <a:ea typeface="宋体" panose="02010600030101010101" pitchFamily="2" charset="-122"/>
              </a:rPr>
              <a:t>邮件标题</a:t>
            </a:r>
            <a:r>
              <a:rPr lang="en-US" altLang="x-none" sz="3000" b="1" dirty="0">
                <a:latin typeface="Arial" panose="020B0604020202020204" pitchFamily="34" charset="0"/>
                <a:ea typeface="宋体" panose="02010600030101010101" pitchFamily="2" charset="-122"/>
              </a:rPr>
              <a:t>, </a:t>
            </a:r>
            <a:r>
              <a:rPr lang="zh-CN" altLang="en-US" sz="3000" b="1" dirty="0">
                <a:latin typeface="Arial" panose="020B0604020202020204" pitchFamily="34" charset="0"/>
                <a:ea typeface="宋体" panose="02010600030101010101" pitchFamily="2" charset="-122"/>
              </a:rPr>
              <a:t>邮件内容</a:t>
            </a:r>
            <a:r>
              <a:rPr lang="en-US" altLang="x-none" sz="3000" b="1" dirty="0">
                <a:latin typeface="Arial" panose="020B0604020202020204" pitchFamily="34" charset="0"/>
                <a:ea typeface="宋体" panose="02010600030101010101" pitchFamily="2" charset="-122"/>
              </a:rPr>
              <a:t>, </a:t>
            </a:r>
            <a:r>
              <a:rPr lang="zh-CN" altLang="en-US" sz="3000" b="1" dirty="0">
                <a:latin typeface="Arial" panose="020B0604020202020204" pitchFamily="34" charset="0"/>
                <a:ea typeface="宋体" panose="02010600030101010101" pitchFamily="2" charset="-122"/>
              </a:rPr>
              <a:t>......</a:t>
            </a:r>
            <a:r>
              <a:rPr lang="en-US" altLang="x-none" sz="3000" b="1" dirty="0">
                <a:latin typeface="Arial" panose="020B0604020202020204" pitchFamily="34" charset="0"/>
                <a:ea typeface="宋体" panose="02010600030101010101" pitchFamily="2" charset="-122"/>
              </a:rPr>
              <a:t> )</a:t>
            </a:r>
          </a:p>
          <a:p>
            <a:pPr>
              <a:spcBef>
                <a:spcPct val="20000"/>
              </a:spcBef>
            </a:pPr>
            <a:r>
              <a:rPr lang="zh-CN" altLang="en-US" sz="3000" b="1" dirty="0">
                <a:solidFill>
                  <a:srgbClr val="FF0000"/>
                </a:solidFill>
                <a:latin typeface="Times New Roman" panose="02020603050405020304" pitchFamily="2" charset="0"/>
                <a:ea typeface="宋体" panose="02010600030101010101" pitchFamily="2" charset="-122"/>
              </a:rPr>
              <a:t>接收 </a:t>
            </a:r>
            <a:r>
              <a:rPr lang="en-US" altLang="x-none" sz="3000" b="1" dirty="0">
                <a:solidFill>
                  <a:srgbClr val="FF0000"/>
                </a:solidFill>
                <a:latin typeface="Times New Roman" panose="02020603050405020304" pitchFamily="2" charset="0"/>
                <a:ea typeface="宋体" panose="02010600030101010101" pitchFamily="2" charset="-122"/>
              </a:rPr>
              <a:t>( </a:t>
            </a:r>
            <a:r>
              <a:rPr lang="zh-CN" altLang="en-US" sz="3000" b="1" dirty="0">
                <a:solidFill>
                  <a:srgbClr val="FF0000"/>
                </a:solidFill>
                <a:latin typeface="Times New Roman" panose="02020603050405020304" pitchFamily="2" charset="0"/>
                <a:ea typeface="宋体" panose="02010600030101010101" pitchFamily="2" charset="-122"/>
              </a:rPr>
              <a:t>邮件</a:t>
            </a:r>
            <a:r>
              <a:rPr lang="en-US" altLang="x-none" sz="3000" b="1" dirty="0">
                <a:solidFill>
                  <a:srgbClr val="FF0000"/>
                </a:solidFill>
                <a:latin typeface="Times New Roman" panose="02020603050405020304" pitchFamily="2" charset="0"/>
                <a:ea typeface="宋体" panose="02010600030101010101" pitchFamily="2" charset="-122"/>
              </a:rPr>
              <a:t>ID,  </a:t>
            </a:r>
            <a:r>
              <a:rPr lang="zh-CN" altLang="en-US" sz="3000" b="1" dirty="0">
                <a:solidFill>
                  <a:srgbClr val="FF0000"/>
                </a:solidFill>
                <a:latin typeface="Times New Roman" panose="02020603050405020304" pitchFamily="2" charset="0"/>
                <a:ea typeface="宋体" panose="02010600030101010101" pitchFamily="2" charset="-122"/>
              </a:rPr>
              <a:t>收信人</a:t>
            </a:r>
            <a:r>
              <a:rPr lang="en-US" altLang="x-none" sz="3000" b="1" dirty="0">
                <a:solidFill>
                  <a:srgbClr val="FF0000"/>
                </a:solidFill>
                <a:latin typeface="Times New Roman" panose="02020603050405020304" pitchFamily="2" charset="0"/>
                <a:ea typeface="宋体" panose="02010600030101010101" pitchFamily="2" charset="-122"/>
              </a:rPr>
              <a:t>email )</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2" name="Freeform 48"/>
          <p:cNvSpPr/>
          <p:nvPr/>
        </p:nvSpPr>
        <p:spPr>
          <a:xfrm>
            <a:off x="2987675" y="1773238"/>
            <a:ext cx="2305050" cy="1008062"/>
          </a:xfrm>
          <a:custGeom>
            <a:avLst/>
            <a:gdLst/>
            <a:ahLst/>
            <a:cxnLst>
              <a:cxn ang="0">
                <a:pos x="1713706250" y="25734670"/>
              </a:cxn>
              <a:cxn ang="0">
                <a:pos x="0" y="532593109"/>
              </a:cxn>
              <a:cxn ang="0">
                <a:pos x="1713706250" y="1040570677"/>
              </a:cxn>
              <a:cxn ang="0">
                <a:pos x="2147483647" y="684762871"/>
              </a:cxn>
              <a:cxn ang="0">
                <a:pos x="1713706250" y="25734670"/>
              </a:cxn>
            </a:cxnLst>
            <a:rect l="0" t="0" r="0" b="0"/>
            <a:pathLst>
              <a:path w="1452" h="953">
                <a:moveTo>
                  <a:pt x="680" y="23"/>
                </a:moveTo>
                <a:cubicBezTo>
                  <a:pt x="438" y="0"/>
                  <a:pt x="0" y="325"/>
                  <a:pt x="0" y="476"/>
                </a:cubicBezTo>
                <a:cubicBezTo>
                  <a:pt x="0" y="627"/>
                  <a:pt x="438" y="907"/>
                  <a:pt x="680" y="930"/>
                </a:cubicBezTo>
                <a:cubicBezTo>
                  <a:pt x="922" y="953"/>
                  <a:pt x="1452" y="763"/>
                  <a:pt x="1452" y="612"/>
                </a:cubicBezTo>
                <a:cubicBezTo>
                  <a:pt x="1452" y="461"/>
                  <a:pt x="922" y="46"/>
                  <a:pt x="680" y="23"/>
                </a:cubicBezTo>
                <a:close/>
              </a:path>
            </a:pathLst>
          </a:custGeom>
          <a:noFill/>
          <a:ln w="25400" cap="flat" cmpd="sng">
            <a:solidFill>
              <a:srgbClr val="FF0000"/>
            </a:solidFill>
            <a:prstDash val="sysDot"/>
            <a:round/>
            <a:headEnd type="none" w="med" len="med"/>
            <a:tailEnd type="none" w="med" len="med"/>
          </a:ln>
        </p:spPr>
        <p:txBody>
          <a:bodyPr/>
          <a:lstStyle/>
          <a:p>
            <a:endParaRPr lang="zh-CN" altLang="en-US"/>
          </a:p>
        </p:txBody>
      </p:sp>
      <p:sp>
        <p:nvSpPr>
          <p:cNvPr id="14384" name="文本框 14384"/>
          <p:cNvSpPr txBox="1"/>
          <p:nvPr/>
        </p:nvSpPr>
        <p:spPr>
          <a:xfrm>
            <a:off x="36513" y="-17462"/>
            <a:ext cx="4614862" cy="577850"/>
          </a:xfrm>
          <a:prstGeom prst="rect">
            <a:avLst/>
          </a:prstGeom>
          <a:noFill/>
          <a:ln w="9525">
            <a:noFill/>
          </a:ln>
        </p:spPr>
        <p:txBody>
          <a:bodyPr wrap="square" anchor="t">
            <a:spAutoFit/>
          </a:bodyPr>
          <a:lstStyle/>
          <a:p>
            <a:r>
              <a:rPr lang="zh-CN" altLang="en-US" sz="3200" b="1" u="sng" dirty="0">
                <a:solidFill>
                  <a:srgbClr val="FF0000"/>
                </a:solidFill>
                <a:latin typeface="Times New Roman" panose="02020603050405020304" pitchFamily="2" charset="0"/>
                <a:ea typeface="宋体" panose="02010600030101010101" pitchFamily="2" charset="-122"/>
              </a:rPr>
              <a:t>联系向关系的转换</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83">
                                            <p:txEl>
                                              <p:pRg st="2" end="2"/>
                                            </p:txEl>
                                          </p:spTgt>
                                        </p:tgtEl>
                                        <p:attrNameLst>
                                          <p:attrName>style.visibility</p:attrName>
                                        </p:attrNameLst>
                                      </p:cBhvr>
                                      <p:to>
                                        <p:strVal val="visible"/>
                                      </p:to>
                                    </p:set>
                                    <p:animEffect transition="in" filter="blinds(horizontal)">
                                      <p:cBhvr>
                                        <p:cTn id="7" dur="500"/>
                                        <p:tgtEl>
                                          <p:spTgt spid="143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组合 16385"/>
          <p:cNvGrpSpPr/>
          <p:nvPr/>
        </p:nvGrpSpPr>
        <p:grpSpPr>
          <a:xfrm>
            <a:off x="250825" y="1052513"/>
            <a:ext cx="2292350" cy="2520950"/>
            <a:chOff x="0" y="0"/>
            <a:chExt cx="1444" cy="1588"/>
          </a:xfrm>
        </p:grpSpPr>
        <p:sp>
          <p:nvSpPr>
            <p:cNvPr id="16386" name="Text Box 3"/>
            <p:cNvSpPr txBox="1"/>
            <p:nvPr/>
          </p:nvSpPr>
          <p:spPr>
            <a:xfrm>
              <a:off x="1043" y="318"/>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联系人</a:t>
              </a:r>
            </a:p>
          </p:txBody>
        </p:sp>
        <p:sp>
          <p:nvSpPr>
            <p:cNvPr id="16387" name="Oval 4"/>
            <p:cNvSpPr/>
            <p:nvPr/>
          </p:nvSpPr>
          <p:spPr>
            <a:xfrm>
              <a:off x="0" y="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en-US" altLang="x-none" b="1" u="sng" dirty="0">
                  <a:solidFill>
                    <a:srgbClr val="0000FF"/>
                  </a:solidFill>
                  <a:latin typeface="Arial" panose="020B0604020202020204" pitchFamily="34" charset="0"/>
                  <a:ea typeface="宋体" panose="02010600030101010101" pitchFamily="2" charset="-122"/>
                </a:rPr>
                <a:t>email</a:t>
              </a:r>
            </a:p>
          </p:txBody>
        </p:sp>
        <p:sp>
          <p:nvSpPr>
            <p:cNvPr id="16388" name="Oval 5"/>
            <p:cNvSpPr/>
            <p:nvPr/>
          </p:nvSpPr>
          <p:spPr>
            <a:xfrm>
              <a:off x="0" y="408"/>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用户名</a:t>
              </a:r>
            </a:p>
          </p:txBody>
        </p:sp>
        <p:sp>
          <p:nvSpPr>
            <p:cNvPr id="16389" name="Oval 6"/>
            <p:cNvSpPr/>
            <p:nvPr/>
          </p:nvSpPr>
          <p:spPr>
            <a:xfrm>
              <a:off x="0" y="861"/>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电话</a:t>
              </a:r>
            </a:p>
          </p:txBody>
        </p:sp>
        <p:sp>
          <p:nvSpPr>
            <p:cNvPr id="16390" name="Oval 7"/>
            <p:cNvSpPr/>
            <p:nvPr/>
          </p:nvSpPr>
          <p:spPr>
            <a:xfrm>
              <a:off x="0" y="1270"/>
              <a:ext cx="771"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地址</a:t>
              </a:r>
            </a:p>
          </p:txBody>
        </p:sp>
        <p:sp>
          <p:nvSpPr>
            <p:cNvPr id="16391" name="Line 8"/>
            <p:cNvSpPr/>
            <p:nvPr/>
          </p:nvSpPr>
          <p:spPr>
            <a:xfrm>
              <a:off x="771" y="181"/>
              <a:ext cx="272" cy="273"/>
            </a:xfrm>
            <a:prstGeom prst="line">
              <a:avLst/>
            </a:prstGeom>
            <a:ln w="19050" cap="flat" cmpd="sng">
              <a:solidFill>
                <a:schemeClr val="tx1"/>
              </a:solidFill>
              <a:prstDash val="solid"/>
              <a:round/>
              <a:headEnd type="none" w="med" len="med"/>
              <a:tailEnd type="none" w="med" len="med"/>
            </a:ln>
          </p:spPr>
        </p:sp>
        <p:sp>
          <p:nvSpPr>
            <p:cNvPr id="16392" name="Line 9"/>
            <p:cNvSpPr/>
            <p:nvPr/>
          </p:nvSpPr>
          <p:spPr>
            <a:xfrm>
              <a:off x="771" y="589"/>
              <a:ext cx="272" cy="182"/>
            </a:xfrm>
            <a:prstGeom prst="line">
              <a:avLst/>
            </a:prstGeom>
            <a:ln w="19050" cap="flat" cmpd="sng">
              <a:solidFill>
                <a:schemeClr val="tx1"/>
              </a:solidFill>
              <a:prstDash val="solid"/>
              <a:round/>
              <a:headEnd type="none" w="med" len="med"/>
              <a:tailEnd type="none" w="med" len="med"/>
            </a:ln>
          </p:spPr>
        </p:sp>
        <p:sp>
          <p:nvSpPr>
            <p:cNvPr id="16393" name="Line 10"/>
            <p:cNvSpPr/>
            <p:nvPr/>
          </p:nvSpPr>
          <p:spPr>
            <a:xfrm flipV="1">
              <a:off x="771" y="816"/>
              <a:ext cx="272" cy="181"/>
            </a:xfrm>
            <a:prstGeom prst="line">
              <a:avLst/>
            </a:prstGeom>
            <a:ln w="19050" cap="flat" cmpd="sng">
              <a:solidFill>
                <a:schemeClr val="tx1"/>
              </a:solidFill>
              <a:prstDash val="solid"/>
              <a:round/>
              <a:headEnd type="none" w="med" len="med"/>
              <a:tailEnd type="none" w="med" len="med"/>
            </a:ln>
          </p:spPr>
        </p:sp>
        <p:sp>
          <p:nvSpPr>
            <p:cNvPr id="16394" name="Line 11"/>
            <p:cNvSpPr/>
            <p:nvPr/>
          </p:nvSpPr>
          <p:spPr>
            <a:xfrm flipV="1">
              <a:off x="771" y="1134"/>
              <a:ext cx="272" cy="272"/>
            </a:xfrm>
            <a:prstGeom prst="line">
              <a:avLst/>
            </a:prstGeom>
            <a:ln w="19050" cap="flat" cmpd="sng">
              <a:solidFill>
                <a:schemeClr val="tx1"/>
              </a:solidFill>
              <a:prstDash val="solid"/>
              <a:round/>
              <a:headEnd type="none" w="med" len="med"/>
              <a:tailEnd type="none" w="med" len="med"/>
            </a:ln>
          </p:spPr>
        </p:sp>
      </p:grpSp>
      <p:grpSp>
        <p:nvGrpSpPr>
          <p:cNvPr id="16395" name="组合 16395"/>
          <p:cNvGrpSpPr/>
          <p:nvPr/>
        </p:nvGrpSpPr>
        <p:grpSpPr>
          <a:xfrm>
            <a:off x="4643438" y="44450"/>
            <a:ext cx="3024187" cy="4537075"/>
            <a:chOff x="0" y="0"/>
            <a:chExt cx="1905" cy="2858"/>
          </a:xfrm>
        </p:grpSpPr>
        <p:sp>
          <p:nvSpPr>
            <p:cNvPr id="16396" name="Text Box 13"/>
            <p:cNvSpPr txBox="1"/>
            <p:nvPr/>
          </p:nvSpPr>
          <p:spPr>
            <a:xfrm>
              <a:off x="733" y="953"/>
              <a:ext cx="401" cy="952"/>
            </a:xfrm>
            <a:prstGeom prst="rect">
              <a:avLst/>
            </a:prstGeom>
            <a:noFill/>
            <a:ln w="25400" cap="flat" cmpd="sng">
              <a:solidFill>
                <a:schemeClr val="tx1"/>
              </a:solidFill>
              <a:prstDash val="solid"/>
              <a:miter/>
              <a:headEnd type="none" w="med" len="med"/>
              <a:tailEnd type="none" w="med" len="med"/>
            </a:ln>
          </p:spPr>
          <p:txBody>
            <a:bodyPr vert="eaVert" tIns="82800" bIns="82800" anchor="ctr">
              <a:spAutoFit/>
            </a:bodyPr>
            <a:lstStyle/>
            <a:p>
              <a:pPr algn="ctr">
                <a:spcBef>
                  <a:spcPct val="50000"/>
                </a:spcBef>
              </a:pPr>
              <a:r>
                <a:rPr lang="zh-CN" altLang="en-US" sz="2800" b="1" dirty="0">
                  <a:solidFill>
                    <a:srgbClr val="0000FF"/>
                  </a:solidFill>
                  <a:latin typeface="宋体" panose="02010600030101010101" pitchFamily="2" charset="-122"/>
                  <a:ea typeface="宋体" panose="02010600030101010101" pitchFamily="2" charset="-122"/>
                </a:rPr>
                <a:t>邮 件</a:t>
              </a:r>
            </a:p>
          </p:txBody>
        </p:sp>
        <p:sp>
          <p:nvSpPr>
            <p:cNvPr id="16397" name="Oval 14"/>
            <p:cNvSpPr/>
            <p:nvPr/>
          </p:nvSpPr>
          <p:spPr>
            <a:xfrm>
              <a:off x="499" y="0"/>
              <a:ext cx="81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u="sng" dirty="0">
                  <a:solidFill>
                    <a:srgbClr val="0000FF"/>
                  </a:solidFill>
                  <a:latin typeface="Arial" panose="020B0604020202020204" pitchFamily="34" charset="0"/>
                  <a:ea typeface="宋体" panose="02010600030101010101" pitchFamily="2" charset="-122"/>
                </a:rPr>
                <a:t>邮件</a:t>
              </a:r>
              <a:r>
                <a:rPr lang="en-US" altLang="x-none" b="1" u="sng" dirty="0">
                  <a:solidFill>
                    <a:srgbClr val="0000FF"/>
                  </a:solidFill>
                  <a:latin typeface="Arial" panose="020B0604020202020204" pitchFamily="34" charset="0"/>
                  <a:ea typeface="宋体" panose="02010600030101010101" pitchFamily="2" charset="-122"/>
                </a:rPr>
                <a:t>ID</a:t>
              </a:r>
            </a:p>
          </p:txBody>
        </p:sp>
        <p:sp>
          <p:nvSpPr>
            <p:cNvPr id="16398" name="Oval 15"/>
            <p:cNvSpPr/>
            <p:nvPr/>
          </p:nvSpPr>
          <p:spPr>
            <a:xfrm>
              <a:off x="0" y="2539"/>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邮件标题</a:t>
              </a:r>
            </a:p>
          </p:txBody>
        </p:sp>
        <p:sp>
          <p:nvSpPr>
            <p:cNvPr id="16399" name="Oval 16"/>
            <p:cNvSpPr/>
            <p:nvPr/>
          </p:nvSpPr>
          <p:spPr>
            <a:xfrm>
              <a:off x="998" y="2540"/>
              <a:ext cx="907" cy="318"/>
            </a:xfrm>
            <a:prstGeom prst="ellipse">
              <a:avLst/>
            </a:prstGeom>
            <a:noFill/>
            <a:ln w="19050" cap="flat" cmpd="sng">
              <a:solidFill>
                <a:schemeClr val="tx1"/>
              </a:solidFill>
              <a:prstDash val="solid"/>
              <a:round/>
              <a:headEnd type="none" w="med" len="med"/>
              <a:tailEnd type="none" w="med" len="med"/>
            </a:ln>
          </p:spPr>
          <p:txBody>
            <a:bodyPr wrap="none" anchor="ctr"/>
            <a:lstStyle/>
            <a:p>
              <a:pPr algn="ctr"/>
              <a:r>
                <a:rPr lang="zh-CN" altLang="en-US" b="1" dirty="0">
                  <a:solidFill>
                    <a:srgbClr val="0000FF"/>
                  </a:solidFill>
                  <a:latin typeface="宋体" panose="02010600030101010101" pitchFamily="2" charset="-122"/>
                  <a:ea typeface="宋体" panose="02010600030101010101" pitchFamily="2" charset="-122"/>
                </a:rPr>
                <a:t>邮件内容</a:t>
              </a:r>
            </a:p>
          </p:txBody>
        </p:sp>
        <p:sp>
          <p:nvSpPr>
            <p:cNvPr id="16400" name="Line 17"/>
            <p:cNvSpPr/>
            <p:nvPr/>
          </p:nvSpPr>
          <p:spPr>
            <a:xfrm>
              <a:off x="908" y="318"/>
              <a:ext cx="0" cy="635"/>
            </a:xfrm>
            <a:prstGeom prst="line">
              <a:avLst/>
            </a:prstGeom>
            <a:ln w="19050" cap="flat" cmpd="sng">
              <a:solidFill>
                <a:schemeClr val="tx1"/>
              </a:solidFill>
              <a:prstDash val="solid"/>
              <a:round/>
              <a:headEnd type="none" w="med" len="med"/>
              <a:tailEnd type="none" w="med" len="med"/>
            </a:ln>
          </p:spPr>
        </p:sp>
        <p:sp>
          <p:nvSpPr>
            <p:cNvPr id="16401" name="Line 18"/>
            <p:cNvSpPr/>
            <p:nvPr/>
          </p:nvSpPr>
          <p:spPr>
            <a:xfrm>
              <a:off x="998" y="1905"/>
              <a:ext cx="182" cy="635"/>
            </a:xfrm>
            <a:prstGeom prst="line">
              <a:avLst/>
            </a:prstGeom>
            <a:ln w="19050" cap="flat" cmpd="sng">
              <a:solidFill>
                <a:schemeClr val="tx1"/>
              </a:solidFill>
              <a:prstDash val="solid"/>
              <a:round/>
              <a:headEnd type="none" w="med" len="med"/>
              <a:tailEnd type="none" w="med" len="med"/>
            </a:ln>
          </p:spPr>
        </p:sp>
        <p:sp>
          <p:nvSpPr>
            <p:cNvPr id="16402" name="Line 19"/>
            <p:cNvSpPr/>
            <p:nvPr/>
          </p:nvSpPr>
          <p:spPr>
            <a:xfrm flipV="1">
              <a:off x="635" y="1905"/>
              <a:ext cx="272" cy="635"/>
            </a:xfrm>
            <a:prstGeom prst="line">
              <a:avLst/>
            </a:prstGeom>
            <a:ln w="19050" cap="flat" cmpd="sng">
              <a:solidFill>
                <a:schemeClr val="tx1"/>
              </a:solidFill>
              <a:prstDash val="solid"/>
              <a:round/>
              <a:headEnd type="none" w="med" len="med"/>
              <a:tailEnd type="none" w="med" len="med"/>
            </a:ln>
          </p:spPr>
        </p:sp>
      </p:grpSp>
      <p:grpSp>
        <p:nvGrpSpPr>
          <p:cNvPr id="16403" name="组合 16403"/>
          <p:cNvGrpSpPr/>
          <p:nvPr/>
        </p:nvGrpSpPr>
        <p:grpSpPr>
          <a:xfrm>
            <a:off x="2555875" y="836613"/>
            <a:ext cx="3240088" cy="936625"/>
            <a:chOff x="0" y="0"/>
            <a:chExt cx="2041" cy="590"/>
          </a:xfrm>
        </p:grpSpPr>
        <p:sp>
          <p:nvSpPr>
            <p:cNvPr id="16404" name="AutoShape 21"/>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发送</a:t>
              </a:r>
            </a:p>
          </p:txBody>
        </p:sp>
        <p:sp>
          <p:nvSpPr>
            <p:cNvPr id="16405" name="Line 22"/>
            <p:cNvSpPr/>
            <p:nvPr/>
          </p:nvSpPr>
          <p:spPr>
            <a:xfrm flipH="1">
              <a:off x="0" y="227"/>
              <a:ext cx="454" cy="363"/>
            </a:xfrm>
            <a:prstGeom prst="line">
              <a:avLst/>
            </a:prstGeom>
            <a:ln w="19050" cap="flat" cmpd="sng">
              <a:solidFill>
                <a:schemeClr val="tx1"/>
              </a:solidFill>
              <a:prstDash val="solid"/>
              <a:round/>
              <a:headEnd type="none" w="med" len="med"/>
              <a:tailEnd type="none" w="med" len="med"/>
            </a:ln>
          </p:spPr>
        </p:sp>
        <p:sp>
          <p:nvSpPr>
            <p:cNvPr id="16406" name="Line 23"/>
            <p:cNvSpPr/>
            <p:nvPr/>
          </p:nvSpPr>
          <p:spPr>
            <a:xfrm>
              <a:off x="1451" y="227"/>
              <a:ext cx="590" cy="363"/>
            </a:xfrm>
            <a:prstGeom prst="line">
              <a:avLst/>
            </a:prstGeom>
            <a:ln w="19050" cap="flat" cmpd="sng">
              <a:solidFill>
                <a:schemeClr val="tx1"/>
              </a:solidFill>
              <a:prstDash val="solid"/>
              <a:round/>
              <a:headEnd type="none" w="med" len="med"/>
              <a:tailEnd type="none" w="med" len="med"/>
            </a:ln>
          </p:spPr>
        </p:sp>
        <p:sp>
          <p:nvSpPr>
            <p:cNvPr id="16407" name="Rectangle 24"/>
            <p:cNvSpPr/>
            <p:nvPr/>
          </p:nvSpPr>
          <p:spPr>
            <a:xfrm>
              <a:off x="45" y="136"/>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6408" name="Rectangle 25"/>
            <p:cNvSpPr/>
            <p:nvPr/>
          </p:nvSpPr>
          <p:spPr>
            <a:xfrm>
              <a:off x="1543" y="136"/>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(1,1)</a:t>
              </a:r>
            </a:p>
          </p:txBody>
        </p:sp>
      </p:grpSp>
      <p:grpSp>
        <p:nvGrpSpPr>
          <p:cNvPr id="16409" name="组合 16409"/>
          <p:cNvGrpSpPr/>
          <p:nvPr/>
        </p:nvGrpSpPr>
        <p:grpSpPr>
          <a:xfrm>
            <a:off x="2555875" y="1887538"/>
            <a:ext cx="3240088" cy="749300"/>
            <a:chOff x="0" y="0"/>
            <a:chExt cx="2041" cy="472"/>
          </a:xfrm>
        </p:grpSpPr>
        <p:sp>
          <p:nvSpPr>
            <p:cNvPr id="16410" name="AutoShape 27"/>
            <p:cNvSpPr/>
            <p:nvPr/>
          </p:nvSpPr>
          <p:spPr>
            <a:xfrm>
              <a:off x="454" y="0"/>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接收</a:t>
              </a:r>
            </a:p>
          </p:txBody>
        </p:sp>
        <p:sp>
          <p:nvSpPr>
            <p:cNvPr id="16411" name="Line 28"/>
            <p:cNvSpPr/>
            <p:nvPr/>
          </p:nvSpPr>
          <p:spPr>
            <a:xfrm>
              <a:off x="0" y="245"/>
              <a:ext cx="454" cy="0"/>
            </a:xfrm>
            <a:prstGeom prst="line">
              <a:avLst/>
            </a:prstGeom>
            <a:ln w="19050" cap="flat" cmpd="sng">
              <a:solidFill>
                <a:schemeClr val="tx1"/>
              </a:solidFill>
              <a:prstDash val="solid"/>
              <a:round/>
              <a:headEnd type="none" w="med" len="med"/>
              <a:tailEnd type="none" w="med" len="med"/>
            </a:ln>
          </p:spPr>
        </p:sp>
        <p:sp>
          <p:nvSpPr>
            <p:cNvPr id="16412" name="Line 29"/>
            <p:cNvSpPr/>
            <p:nvPr/>
          </p:nvSpPr>
          <p:spPr>
            <a:xfrm>
              <a:off x="1451" y="245"/>
              <a:ext cx="590" cy="0"/>
            </a:xfrm>
            <a:prstGeom prst="line">
              <a:avLst/>
            </a:prstGeom>
            <a:ln w="19050" cap="flat" cmpd="sng">
              <a:solidFill>
                <a:schemeClr val="tx1"/>
              </a:solidFill>
              <a:prstDash val="solid"/>
              <a:round/>
              <a:headEnd type="none" w="med" len="med"/>
              <a:tailEnd type="none" w="med" len="med"/>
            </a:ln>
          </p:spPr>
        </p:sp>
        <p:sp>
          <p:nvSpPr>
            <p:cNvPr id="16413" name="Rectangle 30"/>
            <p:cNvSpPr/>
            <p:nvPr/>
          </p:nvSpPr>
          <p:spPr>
            <a:xfrm>
              <a:off x="91" y="18"/>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6414" name="Rectangle 31"/>
            <p:cNvSpPr/>
            <p:nvPr/>
          </p:nvSpPr>
          <p:spPr>
            <a:xfrm>
              <a:off x="1497" y="18"/>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(1,N)</a:t>
              </a:r>
            </a:p>
          </p:txBody>
        </p:sp>
      </p:grpSp>
      <p:grpSp>
        <p:nvGrpSpPr>
          <p:cNvPr id="16415" name="组合 16415"/>
          <p:cNvGrpSpPr/>
          <p:nvPr/>
        </p:nvGrpSpPr>
        <p:grpSpPr>
          <a:xfrm>
            <a:off x="2555875" y="2852738"/>
            <a:ext cx="3240088" cy="900112"/>
            <a:chOff x="0" y="0"/>
            <a:chExt cx="2041" cy="567"/>
          </a:xfrm>
        </p:grpSpPr>
        <p:sp>
          <p:nvSpPr>
            <p:cNvPr id="16416" name="AutoShape 33"/>
            <p:cNvSpPr/>
            <p:nvPr/>
          </p:nvSpPr>
          <p:spPr>
            <a:xfrm>
              <a:off x="454" y="95"/>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抄送</a:t>
              </a:r>
            </a:p>
          </p:txBody>
        </p:sp>
        <p:sp>
          <p:nvSpPr>
            <p:cNvPr id="16417" name="Line 34"/>
            <p:cNvSpPr/>
            <p:nvPr/>
          </p:nvSpPr>
          <p:spPr>
            <a:xfrm flipH="1" flipV="1">
              <a:off x="0" y="0"/>
              <a:ext cx="454" cy="318"/>
            </a:xfrm>
            <a:prstGeom prst="line">
              <a:avLst/>
            </a:prstGeom>
            <a:ln w="19050" cap="flat" cmpd="sng">
              <a:solidFill>
                <a:schemeClr val="tx1"/>
              </a:solidFill>
              <a:prstDash val="solid"/>
              <a:round/>
              <a:headEnd type="none" w="med" len="med"/>
              <a:tailEnd type="none" w="med" len="med"/>
            </a:ln>
          </p:spPr>
        </p:sp>
        <p:sp>
          <p:nvSpPr>
            <p:cNvPr id="16418" name="Line 35"/>
            <p:cNvSpPr/>
            <p:nvPr/>
          </p:nvSpPr>
          <p:spPr>
            <a:xfrm flipV="1">
              <a:off x="1451" y="0"/>
              <a:ext cx="590" cy="318"/>
            </a:xfrm>
            <a:prstGeom prst="line">
              <a:avLst/>
            </a:prstGeom>
            <a:ln w="19050" cap="flat" cmpd="sng">
              <a:solidFill>
                <a:schemeClr val="tx1"/>
              </a:solidFill>
              <a:prstDash val="solid"/>
              <a:round/>
              <a:headEnd type="none" w="med" len="med"/>
              <a:tailEnd type="none" w="med" len="med"/>
            </a:ln>
          </p:spPr>
        </p:sp>
        <p:sp>
          <p:nvSpPr>
            <p:cNvPr id="16419" name="Rectangle 36"/>
            <p:cNvSpPr/>
            <p:nvPr/>
          </p:nvSpPr>
          <p:spPr>
            <a:xfrm>
              <a:off x="0" y="272"/>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6420" name="Rectangle 37"/>
            <p:cNvSpPr/>
            <p:nvPr/>
          </p:nvSpPr>
          <p:spPr>
            <a:xfrm>
              <a:off x="1543" y="272"/>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grpSp>
      <p:grpSp>
        <p:nvGrpSpPr>
          <p:cNvPr id="16421" name="组合 16421"/>
          <p:cNvGrpSpPr/>
          <p:nvPr/>
        </p:nvGrpSpPr>
        <p:grpSpPr>
          <a:xfrm>
            <a:off x="6443663" y="1411288"/>
            <a:ext cx="2563812" cy="1584325"/>
            <a:chOff x="0" y="0"/>
            <a:chExt cx="1615" cy="998"/>
          </a:xfrm>
        </p:grpSpPr>
        <p:sp>
          <p:nvSpPr>
            <p:cNvPr id="16422" name="AutoShape 39"/>
            <p:cNvSpPr/>
            <p:nvPr/>
          </p:nvSpPr>
          <p:spPr>
            <a:xfrm>
              <a:off x="635" y="273"/>
              <a:ext cx="980" cy="472"/>
            </a:xfrm>
            <a:prstGeom prst="diamond">
              <a:avLst/>
            </a:prstGeom>
            <a:noFill/>
            <a:ln w="19050" cap="flat" cmpd="sng">
              <a:solidFill>
                <a:schemeClr val="tx1"/>
              </a:solidFill>
              <a:prstDash val="solid"/>
              <a:miter/>
              <a:headEnd type="none" w="med" len="med"/>
              <a:tailEnd type="none" w="med" len="med"/>
            </a:ln>
          </p:spPr>
          <p:txBody>
            <a:bodyPr lIns="0" tIns="0" rIns="0" bIns="0" anchor="ctr">
              <a:spAutoFit/>
            </a:bodyPr>
            <a:lstStyle/>
            <a:p>
              <a:pPr algn="ctr">
                <a:spcBef>
                  <a:spcPct val="50000"/>
                </a:spcBef>
              </a:pPr>
              <a:r>
                <a:rPr lang="zh-CN" altLang="en-US" b="1" dirty="0">
                  <a:solidFill>
                    <a:srgbClr val="0000FF"/>
                  </a:solidFill>
                  <a:latin typeface="宋体" panose="02010600030101010101" pitchFamily="2" charset="-122"/>
                  <a:ea typeface="宋体" panose="02010600030101010101" pitchFamily="2" charset="-122"/>
                </a:rPr>
                <a:t>回复</a:t>
              </a:r>
            </a:p>
          </p:txBody>
        </p:sp>
        <p:sp>
          <p:nvSpPr>
            <p:cNvPr id="16423" name="Line 40"/>
            <p:cNvSpPr/>
            <p:nvPr/>
          </p:nvSpPr>
          <p:spPr>
            <a:xfrm>
              <a:off x="0" y="272"/>
              <a:ext cx="1134" cy="0"/>
            </a:xfrm>
            <a:prstGeom prst="line">
              <a:avLst/>
            </a:prstGeom>
            <a:ln w="19050" cap="flat" cmpd="sng">
              <a:solidFill>
                <a:schemeClr val="tx1"/>
              </a:solidFill>
              <a:prstDash val="solid"/>
              <a:round/>
              <a:headEnd type="none" w="med" len="med"/>
              <a:tailEnd type="none" w="med" len="med"/>
            </a:ln>
          </p:spPr>
        </p:sp>
        <p:sp>
          <p:nvSpPr>
            <p:cNvPr id="16424" name="Line 41"/>
            <p:cNvSpPr/>
            <p:nvPr/>
          </p:nvSpPr>
          <p:spPr>
            <a:xfrm>
              <a:off x="0" y="772"/>
              <a:ext cx="1134" cy="0"/>
            </a:xfrm>
            <a:prstGeom prst="line">
              <a:avLst/>
            </a:prstGeom>
            <a:ln w="19050" cap="flat" cmpd="sng">
              <a:solidFill>
                <a:schemeClr val="tx1"/>
              </a:solidFill>
              <a:prstDash val="solid"/>
              <a:round/>
              <a:headEnd type="none" w="med" len="med"/>
              <a:tailEnd type="none" w="med" len="med"/>
            </a:ln>
          </p:spPr>
        </p:sp>
        <p:sp>
          <p:nvSpPr>
            <p:cNvPr id="16425" name="Rectangle 42"/>
            <p:cNvSpPr/>
            <p:nvPr/>
          </p:nvSpPr>
          <p:spPr>
            <a:xfrm>
              <a:off x="136" y="0"/>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发送的邮件</a:t>
              </a:r>
              <a:endParaRPr lang="en-US" altLang="x-none" b="1" dirty="0">
                <a:latin typeface="Arial" panose="020B0604020202020204" pitchFamily="34" charset="0"/>
                <a:ea typeface="宋体" panose="02010600030101010101" pitchFamily="2" charset="-122"/>
              </a:endParaRPr>
            </a:p>
          </p:txBody>
        </p:sp>
        <p:sp>
          <p:nvSpPr>
            <p:cNvPr id="16426" name="Rectangle 43"/>
            <p:cNvSpPr/>
            <p:nvPr/>
          </p:nvSpPr>
          <p:spPr>
            <a:xfrm>
              <a:off x="136" y="772"/>
              <a:ext cx="952" cy="226"/>
            </a:xfrm>
            <a:prstGeom prst="rect">
              <a:avLst/>
            </a:prstGeom>
            <a:noFill/>
            <a:ln w="9525">
              <a:noFill/>
            </a:ln>
          </p:spPr>
          <p:txBody>
            <a:bodyPr wrap="none" anchor="ctr"/>
            <a:lstStyle/>
            <a:p>
              <a:pPr algn="ctr"/>
              <a:r>
                <a:rPr lang="zh-CN" altLang="en-US" b="1" dirty="0">
                  <a:latin typeface="Arial" panose="020B0604020202020204" pitchFamily="34" charset="0"/>
                  <a:ea typeface="宋体" panose="02010600030101010101" pitchFamily="2" charset="-122"/>
                </a:rPr>
                <a:t>回复的邮件</a:t>
              </a:r>
              <a:endParaRPr lang="en-US" altLang="x-none" b="1" dirty="0">
                <a:latin typeface="Arial" panose="020B0604020202020204" pitchFamily="34" charset="0"/>
                <a:ea typeface="宋体" panose="02010600030101010101" pitchFamily="2" charset="-122"/>
              </a:endParaRPr>
            </a:p>
          </p:txBody>
        </p:sp>
      </p:grpSp>
      <p:grpSp>
        <p:nvGrpSpPr>
          <p:cNvPr id="16427" name="组合 16427"/>
          <p:cNvGrpSpPr/>
          <p:nvPr/>
        </p:nvGrpSpPr>
        <p:grpSpPr>
          <a:xfrm>
            <a:off x="6877050" y="1844675"/>
            <a:ext cx="503238" cy="790575"/>
            <a:chOff x="0" y="0"/>
            <a:chExt cx="317" cy="498"/>
          </a:xfrm>
        </p:grpSpPr>
        <p:sp>
          <p:nvSpPr>
            <p:cNvPr id="16428" name="Rectangle 45"/>
            <p:cNvSpPr/>
            <p:nvPr/>
          </p:nvSpPr>
          <p:spPr>
            <a:xfrm>
              <a:off x="0" y="0"/>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(0,N)</a:t>
              </a:r>
            </a:p>
          </p:txBody>
        </p:sp>
        <p:sp>
          <p:nvSpPr>
            <p:cNvPr id="16429" name="Rectangle 46"/>
            <p:cNvSpPr/>
            <p:nvPr/>
          </p:nvSpPr>
          <p:spPr>
            <a:xfrm>
              <a:off x="0" y="317"/>
              <a:ext cx="317" cy="181"/>
            </a:xfrm>
            <a:prstGeom prst="rect">
              <a:avLst/>
            </a:prstGeom>
            <a:noFill/>
            <a:ln w="9525">
              <a:noFill/>
            </a:ln>
          </p:spPr>
          <p:txBody>
            <a:bodyPr wrap="none" anchor="ctr"/>
            <a:lstStyle/>
            <a:p>
              <a:pPr algn="ctr"/>
              <a:r>
                <a:rPr lang="en-US" altLang="x-none" b="1" dirty="0">
                  <a:solidFill>
                    <a:srgbClr val="0000FF"/>
                  </a:solidFill>
                  <a:latin typeface="Arial" panose="020B0604020202020204" pitchFamily="34" charset="0"/>
                  <a:ea typeface="宋体" panose="02010600030101010101" pitchFamily="2" charset="-122"/>
                </a:rPr>
                <a:t>(0,1)</a:t>
              </a:r>
            </a:p>
          </p:txBody>
        </p:sp>
      </p:grpSp>
      <p:sp>
        <p:nvSpPr>
          <p:cNvPr id="16431" name="Text Box 47"/>
          <p:cNvSpPr txBox="1"/>
          <p:nvPr/>
        </p:nvSpPr>
        <p:spPr>
          <a:xfrm>
            <a:off x="0" y="4583113"/>
            <a:ext cx="9144000" cy="2195512"/>
          </a:xfrm>
          <a:prstGeom prst="rect">
            <a:avLst/>
          </a:prstGeom>
          <a:noFill/>
          <a:ln w="9525">
            <a:noFill/>
          </a:ln>
        </p:spPr>
        <p:txBody>
          <a:bodyPr anchor="t">
            <a:spAutoFit/>
          </a:bodyPr>
          <a:lstStyle/>
          <a:p>
            <a:pPr>
              <a:spcBef>
                <a:spcPct val="20000"/>
              </a:spcBef>
            </a:pPr>
            <a:r>
              <a:rPr lang="zh-CN" altLang="en-US" sz="3000" b="1" dirty="0">
                <a:latin typeface="Arial" panose="020B0604020202020204" pitchFamily="34" charset="0"/>
                <a:ea typeface="宋体" panose="02010600030101010101" pitchFamily="2" charset="-122"/>
              </a:rPr>
              <a:t>联系人</a:t>
            </a:r>
            <a:r>
              <a:rPr lang="en-US" altLang="x-none" sz="3000" b="1" dirty="0">
                <a:latin typeface="Arial" panose="020B0604020202020204" pitchFamily="34" charset="0"/>
                <a:ea typeface="宋体" panose="02010600030101010101" pitchFamily="2" charset="-122"/>
              </a:rPr>
              <a:t>(email, </a:t>
            </a:r>
            <a:r>
              <a:rPr lang="zh-CN" altLang="en-US" sz="3000" b="1" dirty="0">
                <a:latin typeface="Arial" panose="020B0604020202020204" pitchFamily="34" charset="0"/>
                <a:ea typeface="宋体" panose="02010600030101010101" pitchFamily="2" charset="-122"/>
              </a:rPr>
              <a:t>用户名</a:t>
            </a:r>
            <a:r>
              <a:rPr lang="en-US" altLang="x-none" sz="3000" b="1" dirty="0">
                <a:latin typeface="Arial" panose="020B0604020202020204" pitchFamily="34" charset="0"/>
                <a:ea typeface="宋体" panose="02010600030101010101" pitchFamily="2" charset="-122"/>
              </a:rPr>
              <a:t>, </a:t>
            </a:r>
            <a:r>
              <a:rPr lang="zh-CN" altLang="en-US" sz="3000" b="1" dirty="0">
                <a:latin typeface="Arial" panose="020B0604020202020204" pitchFamily="34" charset="0"/>
                <a:ea typeface="宋体" panose="02010600030101010101" pitchFamily="2" charset="-122"/>
              </a:rPr>
              <a:t>电话</a:t>
            </a:r>
            <a:r>
              <a:rPr lang="en-US" altLang="x-none" sz="3000" b="1" dirty="0">
                <a:latin typeface="Arial" panose="020B0604020202020204" pitchFamily="34" charset="0"/>
                <a:ea typeface="宋体" panose="02010600030101010101" pitchFamily="2" charset="-122"/>
              </a:rPr>
              <a:t>, </a:t>
            </a:r>
            <a:r>
              <a:rPr lang="zh-CN" altLang="en-US" sz="3000" b="1" dirty="0">
                <a:latin typeface="Arial" panose="020B0604020202020204" pitchFamily="34" charset="0"/>
                <a:ea typeface="宋体" panose="02010600030101010101" pitchFamily="2" charset="-122"/>
              </a:rPr>
              <a:t>地址</a:t>
            </a:r>
            <a:r>
              <a:rPr lang="en-US" altLang="x-none" sz="3000" b="1" dirty="0">
                <a:latin typeface="Arial" panose="020B0604020202020204" pitchFamily="34" charset="0"/>
                <a:ea typeface="宋体" panose="02010600030101010101" pitchFamily="2" charset="-122"/>
              </a:rPr>
              <a:t>)</a:t>
            </a:r>
          </a:p>
          <a:p>
            <a:pPr>
              <a:spcBef>
                <a:spcPct val="20000"/>
              </a:spcBef>
            </a:pPr>
            <a:r>
              <a:rPr lang="zh-CN" altLang="en-US" sz="3000" b="1" dirty="0">
                <a:latin typeface="Arial" panose="020B0604020202020204" pitchFamily="34" charset="0"/>
                <a:ea typeface="宋体" panose="02010600030101010101" pitchFamily="2" charset="-122"/>
              </a:rPr>
              <a:t>邮件</a:t>
            </a:r>
            <a:r>
              <a:rPr lang="en-US" altLang="x-none" sz="3000" b="1" dirty="0">
                <a:latin typeface="Arial" panose="020B0604020202020204" pitchFamily="34" charset="0"/>
                <a:ea typeface="宋体" panose="02010600030101010101" pitchFamily="2" charset="-122"/>
              </a:rPr>
              <a:t>(</a:t>
            </a:r>
            <a:r>
              <a:rPr lang="zh-CN" altLang="en-US" sz="3000" b="1" dirty="0">
                <a:latin typeface="Arial" panose="020B0604020202020204" pitchFamily="34" charset="0"/>
                <a:ea typeface="宋体" panose="02010600030101010101" pitchFamily="2" charset="-122"/>
              </a:rPr>
              <a:t>邮件</a:t>
            </a:r>
            <a:r>
              <a:rPr lang="en-US" altLang="x-none" sz="3000" b="1" dirty="0">
                <a:latin typeface="Arial" panose="020B0604020202020204" pitchFamily="34" charset="0"/>
                <a:ea typeface="宋体" panose="02010600030101010101" pitchFamily="2" charset="-122"/>
              </a:rPr>
              <a:t>ID, </a:t>
            </a:r>
            <a:r>
              <a:rPr lang="zh-CN" altLang="en-US" sz="3000" b="1" dirty="0">
                <a:latin typeface="Arial" panose="020B0604020202020204" pitchFamily="34" charset="0"/>
                <a:ea typeface="宋体" panose="02010600030101010101" pitchFamily="2" charset="-122"/>
              </a:rPr>
              <a:t>邮件标题</a:t>
            </a:r>
            <a:r>
              <a:rPr lang="en-US" altLang="x-none" sz="3000" b="1" dirty="0">
                <a:latin typeface="Arial" panose="020B0604020202020204" pitchFamily="34" charset="0"/>
                <a:ea typeface="宋体" panose="02010600030101010101" pitchFamily="2" charset="-122"/>
              </a:rPr>
              <a:t>, </a:t>
            </a:r>
            <a:r>
              <a:rPr lang="zh-CN" altLang="en-US" sz="3000" b="1" dirty="0">
                <a:latin typeface="Arial" panose="020B0604020202020204" pitchFamily="34" charset="0"/>
                <a:ea typeface="宋体" panose="02010600030101010101" pitchFamily="2" charset="-122"/>
              </a:rPr>
              <a:t>邮件内容</a:t>
            </a:r>
            <a:r>
              <a:rPr lang="en-US" altLang="x-none" sz="3000" b="1" dirty="0">
                <a:latin typeface="Arial" panose="020B0604020202020204" pitchFamily="34" charset="0"/>
                <a:ea typeface="宋体" panose="02010600030101010101" pitchFamily="2" charset="-122"/>
              </a:rPr>
              <a:t>, </a:t>
            </a:r>
            <a:r>
              <a:rPr lang="zh-CN" altLang="en-US" sz="3000" b="1" dirty="0">
                <a:latin typeface="Arial" panose="020B0604020202020204" pitchFamily="34" charset="0"/>
                <a:ea typeface="宋体" panose="02010600030101010101" pitchFamily="2" charset="-122"/>
              </a:rPr>
              <a:t>......</a:t>
            </a:r>
            <a:r>
              <a:rPr lang="en-US" altLang="x-none" sz="3000" b="1" dirty="0">
                <a:latin typeface="Arial" panose="020B0604020202020204" pitchFamily="34" charset="0"/>
                <a:ea typeface="宋体" panose="02010600030101010101" pitchFamily="2" charset="-122"/>
              </a:rPr>
              <a:t> )</a:t>
            </a:r>
          </a:p>
          <a:p>
            <a:pPr>
              <a:spcBef>
                <a:spcPct val="20000"/>
              </a:spcBef>
            </a:pPr>
            <a:r>
              <a:rPr lang="zh-CN" altLang="en-US" sz="3000" b="1" dirty="0">
                <a:latin typeface="Times New Roman" panose="02020603050405020304" pitchFamily="2" charset="0"/>
                <a:ea typeface="宋体" panose="02010600030101010101" pitchFamily="2" charset="-122"/>
              </a:rPr>
              <a:t>接收 </a:t>
            </a:r>
            <a:r>
              <a:rPr lang="en-US" altLang="x-none" sz="3000" b="1" dirty="0">
                <a:latin typeface="Times New Roman" panose="02020603050405020304" pitchFamily="2" charset="0"/>
                <a:ea typeface="宋体" panose="02010600030101010101" pitchFamily="2" charset="-122"/>
              </a:rPr>
              <a:t>( </a:t>
            </a:r>
            <a:r>
              <a:rPr lang="zh-CN" altLang="en-US" sz="3000" b="1" dirty="0">
                <a:latin typeface="Times New Roman" panose="02020603050405020304" pitchFamily="2" charset="0"/>
                <a:ea typeface="宋体" panose="02010600030101010101" pitchFamily="2" charset="-122"/>
              </a:rPr>
              <a:t>邮件</a:t>
            </a:r>
            <a:r>
              <a:rPr lang="en-US" altLang="x-none" sz="3000" b="1" dirty="0">
                <a:latin typeface="Times New Roman" panose="02020603050405020304" pitchFamily="2" charset="0"/>
                <a:ea typeface="宋体" panose="02010600030101010101" pitchFamily="2" charset="-122"/>
              </a:rPr>
              <a:t>ID,  </a:t>
            </a:r>
            <a:r>
              <a:rPr lang="zh-CN" altLang="en-US" sz="3000" b="1" dirty="0">
                <a:latin typeface="Times New Roman" panose="02020603050405020304" pitchFamily="2" charset="0"/>
                <a:ea typeface="宋体" panose="02010600030101010101" pitchFamily="2" charset="-122"/>
              </a:rPr>
              <a:t>收信人</a:t>
            </a:r>
            <a:r>
              <a:rPr lang="en-US" altLang="x-none" sz="3000" b="1" dirty="0">
                <a:latin typeface="Times New Roman" panose="02020603050405020304" pitchFamily="2" charset="0"/>
                <a:ea typeface="宋体" panose="02010600030101010101" pitchFamily="2" charset="-122"/>
              </a:rPr>
              <a:t>email )</a:t>
            </a:r>
          </a:p>
          <a:p>
            <a:pPr>
              <a:spcBef>
                <a:spcPct val="20000"/>
              </a:spcBef>
            </a:pPr>
            <a:r>
              <a:rPr lang="zh-CN" altLang="en-US" sz="3000" b="1" dirty="0">
                <a:solidFill>
                  <a:srgbClr val="FF0000"/>
                </a:solidFill>
                <a:latin typeface="Times New Roman" panose="02020603050405020304" pitchFamily="2" charset="0"/>
                <a:ea typeface="宋体" panose="02010600030101010101" pitchFamily="2" charset="-122"/>
              </a:rPr>
              <a:t>抄送 </a:t>
            </a:r>
            <a:r>
              <a:rPr lang="en-US" altLang="x-none" sz="3000" b="1" dirty="0">
                <a:solidFill>
                  <a:srgbClr val="FF0000"/>
                </a:solidFill>
                <a:latin typeface="Times New Roman" panose="02020603050405020304" pitchFamily="2" charset="0"/>
                <a:ea typeface="宋体" panose="02010600030101010101" pitchFamily="2" charset="-122"/>
              </a:rPr>
              <a:t>( </a:t>
            </a:r>
            <a:r>
              <a:rPr lang="zh-CN" altLang="en-US" sz="3000" b="1" dirty="0">
                <a:solidFill>
                  <a:srgbClr val="FF0000"/>
                </a:solidFill>
                <a:latin typeface="Times New Roman" panose="02020603050405020304" pitchFamily="2" charset="0"/>
                <a:ea typeface="宋体" panose="02010600030101010101" pitchFamily="2" charset="-122"/>
              </a:rPr>
              <a:t>邮件</a:t>
            </a:r>
            <a:r>
              <a:rPr lang="en-US" altLang="x-none" sz="3000" b="1" dirty="0">
                <a:solidFill>
                  <a:srgbClr val="FF0000"/>
                </a:solidFill>
                <a:latin typeface="Times New Roman" panose="02020603050405020304" pitchFamily="2" charset="0"/>
                <a:ea typeface="宋体" panose="02010600030101010101" pitchFamily="2" charset="-122"/>
              </a:rPr>
              <a:t>ID,  </a:t>
            </a:r>
            <a:r>
              <a:rPr lang="zh-CN" altLang="en-US" sz="3000" b="1" dirty="0">
                <a:solidFill>
                  <a:srgbClr val="FF0000"/>
                </a:solidFill>
                <a:latin typeface="Times New Roman" panose="02020603050405020304" pitchFamily="2" charset="0"/>
                <a:ea typeface="宋体" panose="02010600030101010101" pitchFamily="2" charset="-122"/>
              </a:rPr>
              <a:t>抄送人</a:t>
            </a:r>
            <a:r>
              <a:rPr lang="en-US" altLang="x-none" sz="3000" b="1" dirty="0">
                <a:solidFill>
                  <a:srgbClr val="FF0000"/>
                </a:solidFill>
                <a:latin typeface="Times New Roman" panose="02020603050405020304" pitchFamily="2" charset="0"/>
                <a:ea typeface="宋体" panose="02010600030101010101" pitchFamily="2" charset="-122"/>
              </a:rPr>
              <a:t>email )</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2" name="Freeform 48"/>
          <p:cNvSpPr/>
          <p:nvPr/>
        </p:nvSpPr>
        <p:spPr>
          <a:xfrm>
            <a:off x="2987675" y="2925763"/>
            <a:ext cx="2305050" cy="1008062"/>
          </a:xfrm>
          <a:custGeom>
            <a:avLst/>
            <a:gdLst/>
            <a:ahLst/>
            <a:cxnLst>
              <a:cxn ang="0">
                <a:pos x="1713706250" y="25734670"/>
              </a:cxn>
              <a:cxn ang="0">
                <a:pos x="0" y="532593109"/>
              </a:cxn>
              <a:cxn ang="0">
                <a:pos x="1713706250" y="1040570677"/>
              </a:cxn>
              <a:cxn ang="0">
                <a:pos x="2147483647" y="684762871"/>
              </a:cxn>
              <a:cxn ang="0">
                <a:pos x="1713706250" y="25734670"/>
              </a:cxn>
            </a:cxnLst>
            <a:rect l="0" t="0" r="0" b="0"/>
            <a:pathLst>
              <a:path w="1452" h="953">
                <a:moveTo>
                  <a:pt x="680" y="23"/>
                </a:moveTo>
                <a:cubicBezTo>
                  <a:pt x="438" y="0"/>
                  <a:pt x="0" y="325"/>
                  <a:pt x="0" y="476"/>
                </a:cubicBezTo>
                <a:cubicBezTo>
                  <a:pt x="0" y="627"/>
                  <a:pt x="438" y="907"/>
                  <a:pt x="680" y="930"/>
                </a:cubicBezTo>
                <a:cubicBezTo>
                  <a:pt x="922" y="953"/>
                  <a:pt x="1452" y="763"/>
                  <a:pt x="1452" y="612"/>
                </a:cubicBezTo>
                <a:cubicBezTo>
                  <a:pt x="1452" y="461"/>
                  <a:pt x="922" y="46"/>
                  <a:pt x="680" y="23"/>
                </a:cubicBezTo>
                <a:close/>
              </a:path>
            </a:pathLst>
          </a:custGeom>
          <a:noFill/>
          <a:ln w="25400" cap="flat" cmpd="sng">
            <a:solidFill>
              <a:srgbClr val="FF0000"/>
            </a:solidFill>
            <a:prstDash val="sysDot"/>
            <a:round/>
            <a:headEnd type="none" w="med" len="med"/>
            <a:tailEnd type="none" w="med" len="med"/>
          </a:ln>
        </p:spPr>
        <p:txBody>
          <a:bodyPr/>
          <a:lstStyle/>
          <a:p>
            <a:endParaRPr lang="zh-CN" altLang="en-US"/>
          </a:p>
        </p:txBody>
      </p:sp>
      <p:sp>
        <p:nvSpPr>
          <p:cNvPr id="16432" name="文本框 16432"/>
          <p:cNvSpPr txBox="1"/>
          <p:nvPr/>
        </p:nvSpPr>
        <p:spPr>
          <a:xfrm>
            <a:off x="36513" y="-17462"/>
            <a:ext cx="4614862" cy="577850"/>
          </a:xfrm>
          <a:prstGeom prst="rect">
            <a:avLst/>
          </a:prstGeom>
          <a:noFill/>
          <a:ln w="9525">
            <a:noFill/>
          </a:ln>
        </p:spPr>
        <p:txBody>
          <a:bodyPr wrap="square" anchor="t">
            <a:spAutoFit/>
          </a:bodyPr>
          <a:lstStyle/>
          <a:p>
            <a:r>
              <a:rPr lang="zh-CN" altLang="en-US" sz="3200" b="1" u="sng" dirty="0">
                <a:solidFill>
                  <a:srgbClr val="FF0000"/>
                </a:solidFill>
                <a:latin typeface="Times New Roman" panose="02020603050405020304" pitchFamily="2" charset="0"/>
                <a:ea typeface="宋体" panose="02010600030101010101" pitchFamily="2" charset="-122"/>
              </a:rPr>
              <a:t>联系向关系的转换</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31">
                                            <p:txEl>
                                              <p:pRg st="3" end="3"/>
                                            </p:txEl>
                                          </p:spTgt>
                                        </p:tgtEl>
                                        <p:attrNameLst>
                                          <p:attrName>style.visibility</p:attrName>
                                        </p:attrNameLst>
                                      </p:cBhvr>
                                      <p:to>
                                        <p:strVal val="visible"/>
                                      </p:to>
                                    </p:set>
                                    <p:animEffect transition="in" filter="blinds(horizontal)">
                                      <p:cBhvr>
                                        <p:cTn id="7" dur="500"/>
                                        <p:tgtEl>
                                          <p:spTgt spid="164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741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1741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15</a:t>
            </a:fld>
            <a:endParaRPr lang="zh-CN" altLang="en-US" sz="1200" b="1" i="1" dirty="0">
              <a:latin typeface="Times New Roman" panose="02020603050405020304" pitchFamily="2" charset="0"/>
              <a:ea typeface="宋体" panose="02010600030101010101" pitchFamily="2" charset="-122"/>
            </a:endParaRPr>
          </a:p>
        </p:txBody>
      </p:sp>
      <p:graphicFrame>
        <p:nvGraphicFramePr>
          <p:cNvPr id="17412" name="Object 4"/>
          <p:cNvGraphicFramePr>
            <a:graphicFrameLocks noChangeAspect="1"/>
          </p:cNvGraphicFramePr>
          <p:nvPr/>
        </p:nvGraphicFramePr>
        <p:xfrm>
          <a:off x="-293687" y="76200"/>
          <a:ext cx="5322887" cy="2667000"/>
        </p:xfrm>
        <a:graphic>
          <a:graphicData uri="http://schemas.openxmlformats.org/presentationml/2006/ole">
            <mc:AlternateContent xmlns:mc="http://schemas.openxmlformats.org/markup-compatibility/2006">
              <mc:Choice xmlns:v="urn:schemas-microsoft-com:vml" Requires="v">
                <p:oleObj spid="_x0000_s11274" r:id="rId4" imgW="2168525" imgH="986155" progId="Word.Picture.8">
                  <p:embed/>
                </p:oleObj>
              </mc:Choice>
              <mc:Fallback>
                <p:oleObj r:id="rId4" imgW="2168525" imgH="986155" progId="Word.Picture.8">
                  <p:embed/>
                  <p:pic>
                    <p:nvPicPr>
                      <p:cNvPr id="0" name="图片 3079"/>
                      <p:cNvPicPr/>
                      <p:nvPr/>
                    </p:nvPicPr>
                    <p:blipFill>
                      <a:blip r:embed="rId5"/>
                      <a:stretch>
                        <a:fillRect/>
                      </a:stretch>
                    </p:blipFill>
                    <p:spPr>
                      <a:xfrm>
                        <a:off x="-293687" y="76200"/>
                        <a:ext cx="5322887" cy="2667000"/>
                      </a:xfrm>
                      <a:prstGeom prst="rect">
                        <a:avLst/>
                      </a:prstGeom>
                      <a:noFill/>
                      <a:ln w="38100">
                        <a:noFill/>
                        <a:miter/>
                      </a:ln>
                    </p:spPr>
                  </p:pic>
                </p:oleObj>
              </mc:Fallback>
            </mc:AlternateContent>
          </a:graphicData>
        </a:graphic>
      </p:graphicFrame>
      <p:graphicFrame>
        <p:nvGraphicFramePr>
          <p:cNvPr id="17413" name="Object 5"/>
          <p:cNvGraphicFramePr>
            <a:graphicFrameLocks noChangeAspect="1"/>
          </p:cNvGraphicFramePr>
          <p:nvPr/>
        </p:nvGraphicFramePr>
        <p:xfrm>
          <a:off x="0" y="2743200"/>
          <a:ext cx="4343400" cy="3581400"/>
        </p:xfrm>
        <a:graphic>
          <a:graphicData uri="http://schemas.openxmlformats.org/presentationml/2006/ole">
            <mc:AlternateContent xmlns:mc="http://schemas.openxmlformats.org/markup-compatibility/2006">
              <mc:Choice xmlns:v="urn:schemas-microsoft-com:vml" Requires="v">
                <p:oleObj spid="_x0000_s11275" r:id="rId6" imgW="1025525" imgH="1481455" progId="Word.Picture.8">
                  <p:embed/>
                </p:oleObj>
              </mc:Choice>
              <mc:Fallback>
                <p:oleObj r:id="rId6" imgW="1025525" imgH="1481455" progId="Word.Picture.8">
                  <p:embed/>
                  <p:pic>
                    <p:nvPicPr>
                      <p:cNvPr id="0" name="图片 3080"/>
                      <p:cNvPicPr/>
                      <p:nvPr/>
                    </p:nvPicPr>
                    <p:blipFill>
                      <a:blip r:embed="rId7"/>
                      <a:stretch>
                        <a:fillRect/>
                      </a:stretch>
                    </p:blipFill>
                    <p:spPr>
                      <a:xfrm>
                        <a:off x="0" y="2743200"/>
                        <a:ext cx="4343400" cy="3581400"/>
                      </a:xfrm>
                      <a:prstGeom prst="rect">
                        <a:avLst/>
                      </a:prstGeom>
                      <a:noFill/>
                      <a:ln w="38100">
                        <a:noFill/>
                        <a:miter/>
                      </a:ln>
                    </p:spPr>
                  </p:pic>
                </p:oleObj>
              </mc:Fallback>
            </mc:AlternateContent>
          </a:graphicData>
        </a:graphic>
      </p:graphicFrame>
      <p:graphicFrame>
        <p:nvGraphicFramePr>
          <p:cNvPr id="17414" name="Object 6"/>
          <p:cNvGraphicFramePr>
            <a:graphicFrameLocks noChangeAspect="1"/>
          </p:cNvGraphicFramePr>
          <p:nvPr/>
        </p:nvGraphicFramePr>
        <p:xfrm>
          <a:off x="4648200" y="0"/>
          <a:ext cx="4495800" cy="5791200"/>
        </p:xfrm>
        <a:graphic>
          <a:graphicData uri="http://schemas.openxmlformats.org/presentationml/2006/ole">
            <mc:AlternateContent xmlns:mc="http://schemas.openxmlformats.org/markup-compatibility/2006">
              <mc:Choice xmlns:v="urn:schemas-microsoft-com:vml" Requires="v">
                <p:oleObj spid="_x0000_s11276" r:id="rId8" imgW="1368425" imgH="1875790" progId="Word.Picture.8">
                  <p:embed/>
                </p:oleObj>
              </mc:Choice>
              <mc:Fallback>
                <p:oleObj r:id="rId8" imgW="1368425" imgH="1875790" progId="Word.Picture.8">
                  <p:embed/>
                  <p:pic>
                    <p:nvPicPr>
                      <p:cNvPr id="0" name="图片 3081"/>
                      <p:cNvPicPr/>
                      <p:nvPr/>
                    </p:nvPicPr>
                    <p:blipFill>
                      <a:blip r:embed="rId9"/>
                      <a:stretch>
                        <a:fillRect/>
                      </a:stretch>
                    </p:blipFill>
                    <p:spPr>
                      <a:xfrm>
                        <a:off x="4648200" y="0"/>
                        <a:ext cx="4495800" cy="5791200"/>
                      </a:xfrm>
                      <a:prstGeom prst="rect">
                        <a:avLst/>
                      </a:prstGeom>
                      <a:noFill/>
                      <a:ln w="38100">
                        <a:noFill/>
                        <a:miter/>
                      </a:ln>
                    </p:spPr>
                  </p:pic>
                </p:oleObj>
              </mc:Fallback>
            </mc:AlternateContent>
          </a:graphicData>
        </a:graphic>
      </p:graphicFrame>
      <p:sp>
        <p:nvSpPr>
          <p:cNvPr id="17415" name="Rectangle 8"/>
          <p:cNvSpPr>
            <a:spLocks noGrp="1"/>
          </p:cNvSpPr>
          <p:nvPr>
            <p:ph type="body"/>
          </p:nvPr>
        </p:nvSpPr>
        <p:spPr>
          <a:xfrm>
            <a:off x="457200" y="6381750"/>
            <a:ext cx="8229600" cy="457200"/>
          </a:xfrm>
          <a:solidFill>
            <a:schemeClr val="bg1"/>
          </a:solidFill>
        </p:spPr>
        <p:txBody>
          <a:bodyPr wrap="square" anchor="t"/>
          <a:lstStyle/>
          <a:p>
            <a:pPr lvl="0" algn="ctr" eaLnBrk="1" hangingPunct="1">
              <a:buNone/>
            </a:pPr>
            <a:r>
              <a:rPr lang="en-US" altLang="x-none" sz="2400" dirty="0">
                <a:ea typeface="宋体" panose="02010600030101010101" pitchFamily="2" charset="-122"/>
              </a:rPr>
              <a:t>The SCG Database </a:t>
            </a:r>
            <a:r>
              <a:rPr lang="en-US" altLang="x-none" sz="2400" dirty="0">
                <a:solidFill>
                  <a:schemeClr val="accent2"/>
                </a:solidFill>
                <a:ea typeface="宋体" panose="02010600030101010101" pitchFamily="2" charset="-122"/>
              </a:rPr>
              <a:t>(another approach)</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7409"/>
          <p:cNvSpPr>
            <a:spLocks noGrp="1"/>
          </p:cNvSpPr>
          <p:nvPr>
            <p:ph type="title"/>
          </p:nvPr>
        </p:nvSpPr>
        <p:spPr/>
        <p:txBody>
          <a:bodyPr anchor="ctr"/>
          <a:lstStyle/>
          <a:p>
            <a:r>
              <a:rPr lang="zh-CN" altLang="en-US" sz="2800" dirty="0">
                <a:ea typeface="宋体" panose="02010600030101010101" pitchFamily="2" charset="-122"/>
              </a:rPr>
              <a:t>Case Study 4: 邮件管理</a:t>
            </a:r>
            <a:endParaRPr lang="zh-CN" altLang="en-US" sz="2800" dirty="0"/>
          </a:p>
        </p:txBody>
      </p:sp>
      <p:sp>
        <p:nvSpPr>
          <p:cNvPr id="17410" name="文本占位符 17410"/>
          <p:cNvSpPr>
            <a:spLocks noGrp="1"/>
          </p:cNvSpPr>
          <p:nvPr>
            <p:ph idx="1"/>
          </p:nvPr>
        </p:nvSpPr>
        <p:spPr/>
        <p:txBody>
          <a:bodyPr anchor="t"/>
          <a:lstStyle/>
          <a:p>
            <a:pPr>
              <a:lnSpc>
                <a:spcPct val="120000"/>
              </a:lnSpc>
            </a:pPr>
            <a:r>
              <a:rPr lang="zh-CN" altLang="en-US" sz="3200" dirty="0">
                <a:ea typeface="宋体" panose="02010600030101010101" pitchFamily="2" charset="-122"/>
              </a:rPr>
              <a:t>最终的关系模型如下：</a:t>
            </a:r>
          </a:p>
          <a:p>
            <a:pPr>
              <a:lnSpc>
                <a:spcPct val="120000"/>
              </a:lnSpc>
            </a:pPr>
            <a:endParaRPr lang="zh-CN" altLang="en-US" sz="1600" dirty="0">
              <a:ea typeface="宋体" panose="02010600030101010101" pitchFamily="2" charset="-122"/>
            </a:endParaRPr>
          </a:p>
          <a:p>
            <a:pPr marL="1447800" lvl="1" indent="-990600" eaLnBrk="1" hangingPunct="1">
              <a:lnSpc>
                <a:spcPct val="120000"/>
              </a:lnSpc>
              <a:buNone/>
            </a:pPr>
            <a:r>
              <a:rPr lang="zh-CN" altLang="en-US" sz="3200" dirty="0">
                <a:solidFill>
                  <a:srgbClr val="0000CC"/>
                </a:solidFill>
                <a:ea typeface="宋体" panose="02010600030101010101" pitchFamily="2" charset="-122"/>
              </a:rPr>
              <a:t>联系人</a:t>
            </a:r>
            <a:r>
              <a:rPr lang="en-US" altLang="x-none" sz="3200" dirty="0">
                <a:solidFill>
                  <a:srgbClr val="0000CC"/>
                </a:solidFill>
                <a:ea typeface="宋体" panose="02010600030101010101" pitchFamily="2" charset="-122"/>
              </a:rPr>
              <a:t>(</a:t>
            </a:r>
            <a:r>
              <a:rPr lang="en-US" altLang="x-none" sz="3200" u="sng" dirty="0">
                <a:solidFill>
                  <a:srgbClr val="FF0000"/>
                </a:solidFill>
                <a:ea typeface="宋体" panose="02010600030101010101" pitchFamily="2" charset="-122"/>
              </a:rPr>
              <a:t>email</a:t>
            </a:r>
            <a:r>
              <a:rPr lang="en-US" altLang="x-none" sz="3200" dirty="0">
                <a:solidFill>
                  <a:srgbClr val="0000CC"/>
                </a:solidFill>
                <a:ea typeface="宋体" panose="02010600030101010101" pitchFamily="2" charset="-122"/>
              </a:rPr>
              <a:t>, </a:t>
            </a:r>
            <a:r>
              <a:rPr lang="zh-CN" altLang="en-US" sz="3200" dirty="0">
                <a:solidFill>
                  <a:srgbClr val="0000CC"/>
                </a:solidFill>
                <a:ea typeface="宋体" panose="02010600030101010101" pitchFamily="2" charset="-122"/>
              </a:rPr>
              <a:t>用户名</a:t>
            </a:r>
            <a:r>
              <a:rPr lang="en-US" altLang="x-none" sz="3200" dirty="0">
                <a:solidFill>
                  <a:srgbClr val="0000CC"/>
                </a:solidFill>
                <a:ea typeface="宋体" panose="02010600030101010101" pitchFamily="2" charset="-122"/>
              </a:rPr>
              <a:t>, </a:t>
            </a:r>
            <a:r>
              <a:rPr lang="zh-CN" altLang="en-US" sz="3200" dirty="0">
                <a:solidFill>
                  <a:srgbClr val="0000CC"/>
                </a:solidFill>
                <a:ea typeface="宋体" panose="02010600030101010101" pitchFamily="2" charset="-122"/>
              </a:rPr>
              <a:t>电话</a:t>
            </a:r>
            <a:r>
              <a:rPr lang="en-US" altLang="x-none" sz="3200" dirty="0">
                <a:solidFill>
                  <a:srgbClr val="0000CC"/>
                </a:solidFill>
                <a:ea typeface="宋体" panose="02010600030101010101" pitchFamily="2" charset="-122"/>
              </a:rPr>
              <a:t>, </a:t>
            </a:r>
            <a:r>
              <a:rPr lang="zh-CN" altLang="en-US" sz="3200" dirty="0">
                <a:solidFill>
                  <a:srgbClr val="0000CC"/>
                </a:solidFill>
                <a:ea typeface="宋体" panose="02010600030101010101" pitchFamily="2" charset="-122"/>
              </a:rPr>
              <a:t>地址</a:t>
            </a:r>
            <a:r>
              <a:rPr lang="en-US" altLang="x-none" sz="3200" dirty="0">
                <a:solidFill>
                  <a:srgbClr val="0000CC"/>
                </a:solidFill>
                <a:ea typeface="宋体" panose="02010600030101010101" pitchFamily="2" charset="-122"/>
              </a:rPr>
              <a:t>)</a:t>
            </a:r>
          </a:p>
          <a:p>
            <a:pPr marL="1447800" lvl="1" indent="-990600" eaLnBrk="1" hangingPunct="1">
              <a:lnSpc>
                <a:spcPct val="120000"/>
              </a:lnSpc>
              <a:buNone/>
            </a:pPr>
            <a:r>
              <a:rPr lang="zh-CN" altLang="en-US" sz="3200" dirty="0">
                <a:solidFill>
                  <a:srgbClr val="0000CC"/>
                </a:solidFill>
                <a:ea typeface="宋体" panose="02010600030101010101" pitchFamily="2" charset="-122"/>
              </a:rPr>
              <a:t>邮件</a:t>
            </a:r>
            <a:r>
              <a:rPr lang="en-US" altLang="x-none" sz="3200" dirty="0">
                <a:solidFill>
                  <a:srgbClr val="0000CC"/>
                </a:solidFill>
                <a:ea typeface="宋体" panose="02010600030101010101" pitchFamily="2" charset="-122"/>
              </a:rPr>
              <a:t>(</a:t>
            </a:r>
            <a:r>
              <a:rPr lang="zh-CN" altLang="en-US" sz="3200" u="sng" dirty="0">
                <a:solidFill>
                  <a:srgbClr val="FF0000"/>
                </a:solidFill>
                <a:ea typeface="宋体" panose="02010600030101010101" pitchFamily="2" charset="-122"/>
                <a:sym typeface="Arial" panose="020B0604020202020204" pitchFamily="34" charset="0"/>
              </a:rPr>
              <a:t>邮件</a:t>
            </a:r>
            <a:r>
              <a:rPr lang="en-US" altLang="x-none" sz="3200" u="sng" dirty="0">
                <a:solidFill>
                  <a:srgbClr val="FF0000"/>
                </a:solidFill>
                <a:ea typeface="宋体" panose="02010600030101010101" pitchFamily="2" charset="-122"/>
                <a:sym typeface="Arial" panose="020B0604020202020204" pitchFamily="34" charset="0"/>
              </a:rPr>
              <a:t>ID</a:t>
            </a:r>
            <a:r>
              <a:rPr lang="en-US" altLang="x-none" sz="3200" dirty="0">
                <a:solidFill>
                  <a:srgbClr val="0000CC"/>
                </a:solidFill>
                <a:ea typeface="宋体" panose="02010600030101010101" pitchFamily="2" charset="-122"/>
              </a:rPr>
              <a:t>, </a:t>
            </a:r>
            <a:r>
              <a:rPr lang="zh-CN" altLang="en-US" sz="3200" dirty="0">
                <a:solidFill>
                  <a:srgbClr val="0000CC"/>
                </a:solidFill>
                <a:ea typeface="宋体" panose="02010600030101010101" pitchFamily="2" charset="-122"/>
              </a:rPr>
              <a:t>邮件标题</a:t>
            </a:r>
            <a:r>
              <a:rPr lang="en-US" altLang="x-none" sz="3200" dirty="0">
                <a:solidFill>
                  <a:srgbClr val="0000CC"/>
                </a:solidFill>
                <a:ea typeface="宋体" panose="02010600030101010101" pitchFamily="2" charset="-122"/>
              </a:rPr>
              <a:t>, </a:t>
            </a:r>
            <a:r>
              <a:rPr lang="zh-CN" altLang="en-US" sz="3200" dirty="0">
                <a:solidFill>
                  <a:srgbClr val="0000CC"/>
                </a:solidFill>
                <a:ea typeface="宋体" panose="02010600030101010101" pitchFamily="2" charset="-122"/>
              </a:rPr>
              <a:t>邮件内容</a:t>
            </a:r>
            <a:r>
              <a:rPr lang="en-US" altLang="x-none" sz="3200" dirty="0">
                <a:solidFill>
                  <a:srgbClr val="0000CC"/>
                </a:solidFill>
                <a:ea typeface="宋体" panose="02010600030101010101" pitchFamily="2" charset="-122"/>
              </a:rPr>
              <a:t>, </a:t>
            </a:r>
            <a:r>
              <a:rPr lang="zh-CN" altLang="en-US" sz="3200" dirty="0">
                <a:solidFill>
                  <a:srgbClr val="0000CC"/>
                </a:solidFill>
                <a:ea typeface="宋体" panose="02010600030101010101" pitchFamily="2" charset="-122"/>
              </a:rPr>
              <a:t>发件人</a:t>
            </a:r>
            <a:r>
              <a:rPr lang="en-US" altLang="x-none" sz="3200" dirty="0">
                <a:solidFill>
                  <a:srgbClr val="0000CC"/>
                </a:solidFill>
                <a:ea typeface="宋体" panose="02010600030101010101" pitchFamily="2" charset="-122"/>
              </a:rPr>
              <a:t>email,</a:t>
            </a:r>
            <a:r>
              <a:rPr lang="zh-CN" altLang="en-US" sz="3200" dirty="0">
                <a:solidFill>
                  <a:srgbClr val="0000CC"/>
                </a:solidFill>
                <a:ea typeface="宋体" panose="02010600030101010101" pitchFamily="2" charset="-122"/>
              </a:rPr>
              <a:t> 被回复邮件的</a:t>
            </a:r>
            <a:r>
              <a:rPr lang="en-US" altLang="x-none" sz="3200" dirty="0">
                <a:solidFill>
                  <a:srgbClr val="0000CC"/>
                </a:solidFill>
                <a:ea typeface="宋体" panose="02010600030101010101" pitchFamily="2" charset="-122"/>
              </a:rPr>
              <a:t>ID )</a:t>
            </a:r>
          </a:p>
          <a:p>
            <a:pPr marL="1447800" lvl="1" indent="-990600" eaLnBrk="1" hangingPunct="1">
              <a:lnSpc>
                <a:spcPct val="120000"/>
              </a:lnSpc>
              <a:buNone/>
            </a:pPr>
            <a:r>
              <a:rPr lang="zh-CN" altLang="en-US" sz="3200" dirty="0">
                <a:solidFill>
                  <a:srgbClr val="0000CC"/>
                </a:solidFill>
                <a:ea typeface="宋体" panose="02010600030101010101" pitchFamily="2" charset="-122"/>
              </a:rPr>
              <a:t>接收 </a:t>
            </a:r>
            <a:r>
              <a:rPr lang="en-US" altLang="x-none" sz="3200" dirty="0">
                <a:solidFill>
                  <a:srgbClr val="0000CC"/>
                </a:solidFill>
                <a:ea typeface="宋体" panose="02010600030101010101" pitchFamily="2" charset="-122"/>
              </a:rPr>
              <a:t>( </a:t>
            </a:r>
            <a:r>
              <a:rPr lang="zh-CN" altLang="en-US" sz="3200" u="sng" dirty="0">
                <a:solidFill>
                  <a:srgbClr val="FF0000"/>
                </a:solidFill>
                <a:ea typeface="宋体" panose="02010600030101010101" pitchFamily="2" charset="-122"/>
                <a:sym typeface="Arial" panose="020B0604020202020204" pitchFamily="34" charset="0"/>
              </a:rPr>
              <a:t>邮件</a:t>
            </a:r>
            <a:r>
              <a:rPr lang="en-US" altLang="x-none" sz="3200" u="sng" dirty="0">
                <a:solidFill>
                  <a:srgbClr val="FF0000"/>
                </a:solidFill>
                <a:ea typeface="宋体" panose="02010600030101010101" pitchFamily="2" charset="-122"/>
                <a:sym typeface="Arial" panose="020B0604020202020204" pitchFamily="34" charset="0"/>
              </a:rPr>
              <a:t>ID,  </a:t>
            </a:r>
            <a:r>
              <a:rPr lang="zh-CN" altLang="en-US" sz="3200" u="sng" dirty="0">
                <a:solidFill>
                  <a:srgbClr val="FF0000"/>
                </a:solidFill>
                <a:ea typeface="宋体" panose="02010600030101010101" pitchFamily="2" charset="-122"/>
                <a:sym typeface="Arial" panose="020B0604020202020204" pitchFamily="34" charset="0"/>
              </a:rPr>
              <a:t>收信人</a:t>
            </a:r>
            <a:r>
              <a:rPr lang="en-US" altLang="x-none" sz="3200" u="sng" dirty="0">
                <a:solidFill>
                  <a:srgbClr val="FF0000"/>
                </a:solidFill>
                <a:ea typeface="宋体" panose="02010600030101010101" pitchFamily="2" charset="-122"/>
                <a:sym typeface="Arial" panose="020B0604020202020204" pitchFamily="34" charset="0"/>
              </a:rPr>
              <a:t>email</a:t>
            </a:r>
            <a:r>
              <a:rPr lang="en-US" altLang="x-none" sz="3200" dirty="0">
                <a:solidFill>
                  <a:srgbClr val="0000CC"/>
                </a:solidFill>
                <a:ea typeface="宋体" panose="02010600030101010101" pitchFamily="2" charset="-122"/>
              </a:rPr>
              <a:t> )</a:t>
            </a:r>
          </a:p>
          <a:p>
            <a:pPr marL="1447800" lvl="1" indent="-990600" eaLnBrk="1" hangingPunct="1">
              <a:lnSpc>
                <a:spcPct val="120000"/>
              </a:lnSpc>
              <a:buNone/>
            </a:pPr>
            <a:r>
              <a:rPr lang="zh-CN" altLang="en-US" sz="3200" dirty="0">
                <a:solidFill>
                  <a:srgbClr val="0000CC"/>
                </a:solidFill>
                <a:ea typeface="宋体" panose="02010600030101010101" pitchFamily="2" charset="-122"/>
              </a:rPr>
              <a:t>抄送 </a:t>
            </a:r>
            <a:r>
              <a:rPr lang="en-US" altLang="x-none" sz="3200" dirty="0">
                <a:solidFill>
                  <a:srgbClr val="0000CC"/>
                </a:solidFill>
                <a:ea typeface="宋体" panose="02010600030101010101" pitchFamily="2" charset="-122"/>
              </a:rPr>
              <a:t>( </a:t>
            </a:r>
            <a:r>
              <a:rPr lang="zh-CN" altLang="en-US" sz="3200" u="sng" dirty="0">
                <a:solidFill>
                  <a:srgbClr val="FF0000"/>
                </a:solidFill>
                <a:ea typeface="宋体" panose="02010600030101010101" pitchFamily="2" charset="-122"/>
                <a:sym typeface="Arial" panose="020B0604020202020204" pitchFamily="34" charset="0"/>
              </a:rPr>
              <a:t>邮件</a:t>
            </a:r>
            <a:r>
              <a:rPr lang="en-US" altLang="x-none" sz="3200" u="sng" dirty="0">
                <a:solidFill>
                  <a:srgbClr val="FF0000"/>
                </a:solidFill>
                <a:ea typeface="宋体" panose="02010600030101010101" pitchFamily="2" charset="-122"/>
                <a:sym typeface="Arial" panose="020B0604020202020204" pitchFamily="34" charset="0"/>
              </a:rPr>
              <a:t>ID,  </a:t>
            </a:r>
            <a:r>
              <a:rPr lang="zh-CN" altLang="en-US" sz="3200" u="sng" dirty="0">
                <a:solidFill>
                  <a:srgbClr val="FF0000"/>
                </a:solidFill>
                <a:ea typeface="宋体" panose="02010600030101010101" pitchFamily="2" charset="-122"/>
                <a:sym typeface="Arial" panose="020B0604020202020204" pitchFamily="34" charset="0"/>
              </a:rPr>
              <a:t>抄送人</a:t>
            </a:r>
            <a:r>
              <a:rPr lang="en-US" altLang="x-none" sz="3200" u="sng" dirty="0">
                <a:solidFill>
                  <a:srgbClr val="FF0000"/>
                </a:solidFill>
                <a:ea typeface="宋体" panose="02010600030101010101" pitchFamily="2" charset="-122"/>
                <a:sym typeface="Arial" panose="020B0604020202020204" pitchFamily="34" charset="0"/>
              </a:rPr>
              <a:t>email</a:t>
            </a:r>
            <a:r>
              <a:rPr lang="en-US" altLang="x-none" sz="3200" dirty="0">
                <a:solidFill>
                  <a:srgbClr val="0000CC"/>
                </a:solidFill>
                <a:ea typeface="宋体" panose="02010600030101010101" pitchFamily="2" charset="-122"/>
              </a:rPr>
              <a:t> )</a:t>
            </a:r>
          </a:p>
        </p:txBody>
      </p:sp>
    </p:spTree>
  </p:cSld>
  <p:clrMapOvr>
    <a:masterClrMapping/>
  </p:clrMapOvr>
  <p:transition advClick="0"/>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p:cNvSpPr>
          <p:nvPr>
            <p:ph type="ctrTitle"/>
          </p:nvPr>
        </p:nvSpPr>
        <p:spPr>
          <a:xfrm>
            <a:off x="381000" y="762000"/>
            <a:ext cx="8382000" cy="4114800"/>
          </a:xfrm>
        </p:spPr>
        <p:txBody>
          <a:bodyPr wrap="square" anchor="ctr"/>
          <a:lstStyle>
            <a:lvl1pPr lvl="0">
              <a:defRPr/>
            </a:lvl1pPr>
          </a:lstStyle>
          <a:p>
            <a:pPr lvl="0" eaLnBrk="1" hangingPunct="1">
              <a:lnSpc>
                <a:spcPct val="150000"/>
              </a:lnSpc>
            </a:pPr>
            <a:r>
              <a:rPr lang="en-US" altLang="x-none" sz="4400" dirty="0">
                <a:solidFill>
                  <a:schemeClr val="accent2"/>
                </a:solidFill>
                <a:latin typeface="Arial" panose="020B0604020202020204" pitchFamily="34" charset="0"/>
                <a:ea typeface="宋体" panose="02010600030101010101" pitchFamily="2" charset="-122"/>
              </a:rPr>
              <a:t>Chapter 6</a:t>
            </a:r>
            <a:br>
              <a:rPr lang="en-US" altLang="x-none" sz="4400" dirty="0">
                <a:solidFill>
                  <a:schemeClr val="accent2"/>
                </a:solidFill>
                <a:latin typeface="Arial" panose="020B0604020202020204" pitchFamily="34" charset="0"/>
                <a:ea typeface="宋体" panose="02010600030101010101" pitchFamily="2" charset="-122"/>
              </a:rPr>
            </a:br>
            <a:r>
              <a:rPr lang="en-US" altLang="x-none" sz="4400" dirty="0">
                <a:solidFill>
                  <a:schemeClr val="accent2"/>
                </a:solidFill>
                <a:latin typeface="Arial" panose="020B0604020202020204" pitchFamily="34" charset="0"/>
                <a:ea typeface="宋体" panose="02010600030101010101" pitchFamily="2" charset="-122"/>
              </a:rPr>
              <a:t> </a:t>
            </a:r>
            <a:r>
              <a:rPr lang="en-US" altLang="x-none" sz="4400" dirty="0">
                <a:solidFill>
                  <a:srgbClr val="FF0066"/>
                </a:solidFill>
                <a:ea typeface="宋体" panose="02010600030101010101" pitchFamily="2" charset="-122"/>
              </a:rPr>
              <a:t>Database Design</a:t>
            </a:r>
            <a:br>
              <a:rPr lang="en-US" altLang="x-none" sz="4400" dirty="0">
                <a:solidFill>
                  <a:srgbClr val="FF0066"/>
                </a:solidFill>
                <a:ea typeface="宋体" panose="02010600030101010101" pitchFamily="2" charset="-122"/>
              </a:rPr>
            </a:br>
            <a:r>
              <a:rPr lang="en-US" altLang="x-none" sz="4400" dirty="0">
                <a:solidFill>
                  <a:srgbClr val="FF0066"/>
                </a:solidFill>
                <a:ea typeface="宋体" panose="02010600030101010101" pitchFamily="2" charset="-122"/>
              </a:rPr>
              <a:t>(</a:t>
            </a:r>
            <a:r>
              <a:rPr lang="en-US" altLang="x-none" sz="4400" b="0" dirty="0">
                <a:solidFill>
                  <a:srgbClr val="FF0066"/>
                </a:solidFill>
                <a:latin typeface="Arial" panose="020B0604020202020204" pitchFamily="34" charset="0"/>
                <a:ea typeface="宋体" panose="02010600030101010101" pitchFamily="2" charset="-122"/>
              </a:rPr>
              <a:t>Part </a:t>
            </a:r>
            <a:r>
              <a:rPr lang="en-US" altLang="x-none" sz="4400" b="0" dirty="0">
                <a:solidFill>
                  <a:srgbClr val="FF0066"/>
                </a:solidFill>
                <a:latin typeface="Arial" panose="020B0604020202020204" pitchFamily="34" charset="0"/>
                <a:ea typeface="微软雅黑" panose="020B0503020204020204" charset="-122"/>
              </a:rPr>
              <a:t>Ⅱ</a:t>
            </a:r>
            <a:r>
              <a:rPr lang="en-US" altLang="x-none" sz="4400" dirty="0">
                <a:solidFill>
                  <a:srgbClr val="FF0066"/>
                </a:solidFill>
                <a:latin typeface="微软雅黑" panose="020B0503020204020204" charset="-122"/>
                <a:ea typeface="微软雅黑" panose="020B0503020204020204" charset="-122"/>
              </a:rPr>
              <a:t>)</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843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43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152</a:t>
            </a:fld>
            <a:endParaRPr lang="zh-CN" altLang="en-US" sz="1200" b="1" i="1" dirty="0">
              <a:latin typeface="Times New Roman" panose="02020603050405020304" pitchFamily="2" charset="0"/>
              <a:ea typeface="宋体" panose="02010600030101010101" pitchFamily="2" charset="-122"/>
            </a:endParaRPr>
          </a:p>
        </p:txBody>
      </p:sp>
      <p:sp>
        <p:nvSpPr>
          <p:cNvPr id="18436" name="Rectangle 2"/>
          <p:cNvSpPr>
            <a:spLocks noGrp="1"/>
          </p:cNvSpPr>
          <p:nvPr>
            <p:ph type="title"/>
          </p:nvPr>
        </p:nvSpPr>
        <p:spPr/>
        <p:txBody>
          <a:bodyPr wrap="square" anchor="ctr"/>
          <a:lstStyle/>
          <a:p>
            <a:pPr lvl="0" eaLnBrk="1" hangingPunct="1"/>
            <a:r>
              <a:rPr lang="en-US" altLang="x-none" dirty="0">
                <a:ea typeface="宋体" panose="02010600030101010101" pitchFamily="2" charset="-122"/>
              </a:rPr>
              <a:t>Contents</a:t>
            </a:r>
          </a:p>
        </p:txBody>
      </p:sp>
      <p:sp>
        <p:nvSpPr>
          <p:cNvPr id="18437" name="Rectangle 3"/>
          <p:cNvSpPr>
            <a:spLocks noGrp="1"/>
          </p:cNvSpPr>
          <p:nvPr>
            <p:ph type="body"/>
          </p:nvPr>
        </p:nvSpPr>
        <p:spPr/>
        <p:txBody>
          <a:bodyPr wrap="square" anchor="t"/>
          <a:lstStyle/>
          <a:p>
            <a:pPr lvl="0" eaLnBrk="1" hangingPunct="1">
              <a:lnSpc>
                <a:spcPct val="150000"/>
              </a:lnSpc>
              <a:spcBef>
                <a:spcPct val="0"/>
              </a:spcBef>
              <a:buNone/>
            </a:pPr>
            <a:r>
              <a:rPr lang="en-US" altLang="x-none" dirty="0">
                <a:solidFill>
                  <a:schemeClr val="accent6"/>
                </a:solidFill>
                <a:ea typeface="宋体" panose="02010600030101010101" pitchFamily="2" charset="-122"/>
              </a:rPr>
              <a:t>6.1  Introduction to E-R Concepts</a:t>
            </a:r>
          </a:p>
          <a:p>
            <a:pPr lvl="0" eaLnBrk="1" hangingPunct="1">
              <a:lnSpc>
                <a:spcPct val="150000"/>
              </a:lnSpc>
              <a:spcBef>
                <a:spcPct val="0"/>
              </a:spcBef>
              <a:buNone/>
            </a:pPr>
            <a:r>
              <a:rPr lang="en-US" altLang="x-none" dirty="0">
                <a:solidFill>
                  <a:schemeClr val="accent6"/>
                </a:solidFill>
                <a:ea typeface="宋体" panose="02010600030101010101" pitchFamily="2" charset="-122"/>
              </a:rPr>
              <a:t>6.2  Further Details of E-R Diagrams</a:t>
            </a:r>
          </a:p>
          <a:p>
            <a:pPr lvl="0" eaLnBrk="1" hangingPunct="1">
              <a:lnSpc>
                <a:spcPct val="150000"/>
              </a:lnSpc>
              <a:spcBef>
                <a:spcPct val="0"/>
              </a:spcBef>
              <a:buNone/>
            </a:pPr>
            <a:r>
              <a:rPr lang="en-US" altLang="x-none" dirty="0">
                <a:solidFill>
                  <a:schemeClr val="accent6"/>
                </a:solidFill>
                <a:ea typeface="宋体" panose="02010600030101010101" pitchFamily="2" charset="-122"/>
              </a:rPr>
              <a:t>6.3  Additional E-R Concepts</a:t>
            </a:r>
          </a:p>
          <a:p>
            <a:pPr lvl="0" eaLnBrk="1" hangingPunct="1">
              <a:lnSpc>
                <a:spcPct val="150000"/>
              </a:lnSpc>
              <a:spcBef>
                <a:spcPct val="0"/>
              </a:spcBef>
              <a:buNone/>
            </a:pPr>
            <a:r>
              <a:rPr lang="en-US" altLang="x-none" dirty="0">
                <a:solidFill>
                  <a:schemeClr val="accent6"/>
                </a:solidFill>
                <a:ea typeface="宋体" panose="02010600030101010101" pitchFamily="2" charset="-122"/>
              </a:rPr>
              <a:t>6.4  Case Study</a:t>
            </a:r>
          </a:p>
          <a:p>
            <a:pPr lvl="0" eaLnBrk="1" hangingPunct="1">
              <a:lnSpc>
                <a:spcPct val="150000"/>
              </a:lnSpc>
              <a:spcBef>
                <a:spcPct val="0"/>
              </a:spcBef>
              <a:buNone/>
            </a:pPr>
            <a:r>
              <a:rPr lang="en-US" altLang="x-none" dirty="0">
                <a:solidFill>
                  <a:srgbClr val="FF0000"/>
                </a:solidFill>
                <a:ea typeface="宋体" panose="02010600030101010101" pitchFamily="2" charset="-122"/>
              </a:rPr>
              <a:t>6.5  Normalization: Preliminaries</a:t>
            </a:r>
          </a:p>
          <a:p>
            <a:pPr lvl="0" eaLnBrk="1" hangingPunct="1">
              <a:lnSpc>
                <a:spcPct val="150000"/>
              </a:lnSpc>
              <a:spcBef>
                <a:spcPct val="0"/>
              </a:spcBef>
              <a:buNone/>
            </a:pPr>
            <a:r>
              <a:rPr lang="en-US" altLang="x-none" dirty="0">
                <a:solidFill>
                  <a:srgbClr val="FF0000"/>
                </a:solidFill>
                <a:ea typeface="宋体" panose="02010600030101010101" pitchFamily="2" charset="-122"/>
              </a:rPr>
              <a:t>6.6  Functional Dependencies</a:t>
            </a:r>
          </a:p>
          <a:p>
            <a:pPr lvl="0" eaLnBrk="1" hangingPunct="1">
              <a:lnSpc>
                <a:spcPct val="150000"/>
              </a:lnSpc>
              <a:spcBef>
                <a:spcPct val="0"/>
              </a:spcBef>
              <a:buNone/>
            </a:pPr>
            <a:r>
              <a:rPr lang="en-US" altLang="x-none" dirty="0">
                <a:solidFill>
                  <a:srgbClr val="FF0000"/>
                </a:solidFill>
                <a:ea typeface="宋体" panose="02010600030101010101" pitchFamily="2" charset="-122"/>
              </a:rPr>
              <a:t>6.7  Lossless Decompositions</a:t>
            </a:r>
          </a:p>
          <a:p>
            <a:pPr lvl="0" eaLnBrk="1" hangingPunct="1">
              <a:lnSpc>
                <a:spcPct val="150000"/>
              </a:lnSpc>
              <a:spcBef>
                <a:spcPct val="0"/>
              </a:spcBef>
              <a:buNone/>
            </a:pPr>
            <a:r>
              <a:rPr lang="en-US" altLang="x-none" dirty="0">
                <a:solidFill>
                  <a:srgbClr val="FF0000"/>
                </a:solidFill>
                <a:ea typeface="宋体" panose="02010600030101010101" pitchFamily="2" charset="-122"/>
              </a:rPr>
              <a:t>6.8  Normal Forms</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8294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8294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153</a:t>
            </a:fld>
            <a:endParaRPr lang="zh-CN" altLang="en-US" sz="1200" b="1" i="1" dirty="0">
              <a:latin typeface="Times New Roman" panose="02020603050405020304" pitchFamily="2" charset="0"/>
              <a:ea typeface="宋体" panose="02010600030101010101" pitchFamily="2" charset="-122"/>
            </a:endParaRPr>
          </a:p>
        </p:txBody>
      </p:sp>
      <p:sp>
        <p:nvSpPr>
          <p:cNvPr id="8294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6.5 </a:t>
            </a:r>
            <a:r>
              <a:rPr lang="en-US" altLang="x-none" dirty="0">
                <a:ea typeface="宋体" panose="02010600030101010101" pitchFamily="2" charset="-122"/>
              </a:rPr>
              <a:t>Normalization(</a:t>
            </a:r>
            <a:r>
              <a:rPr lang="zh-CN" altLang="en-US" dirty="0">
                <a:ea typeface="宋体" panose="02010600030101010101" pitchFamily="2" charset="-122"/>
              </a:rPr>
              <a:t>规范化</a:t>
            </a:r>
            <a:r>
              <a:rPr lang="en-US" altLang="x-none" dirty="0">
                <a:ea typeface="宋体" panose="02010600030101010101" pitchFamily="2" charset="-122"/>
              </a:rPr>
              <a:t>): Preliminaries</a:t>
            </a:r>
          </a:p>
        </p:txBody>
      </p:sp>
      <p:sp>
        <p:nvSpPr>
          <p:cNvPr id="82949" name="Rectangle 3"/>
          <p:cNvSpPr>
            <a:spLocks noGrp="1"/>
          </p:cNvSpPr>
          <p:nvPr>
            <p:ph type="body"/>
          </p:nvPr>
        </p:nvSpPr>
        <p:spPr/>
        <p:txBody>
          <a:bodyPr wrap="square" anchor="t"/>
          <a:lstStyle/>
          <a:p>
            <a:pPr lvl="0" eaLnBrk="1" hangingPunct="1"/>
            <a:r>
              <a:rPr lang="en-US" altLang="x-none" dirty="0">
                <a:ea typeface="宋体" panose="02010600030101010101" pitchFamily="2" charset="-122"/>
              </a:rPr>
              <a:t>Normalization &amp; Normal Form (NF</a:t>
            </a:r>
            <a:r>
              <a:rPr lang="zh-CN" altLang="en-US" dirty="0">
                <a:ea typeface="宋体" panose="02010600030101010101" pitchFamily="2" charset="-122"/>
              </a:rPr>
              <a:t>，范式</a:t>
            </a:r>
            <a:r>
              <a:rPr lang="en-US" altLang="x-none" dirty="0">
                <a:ea typeface="宋体" panose="02010600030101010101" pitchFamily="2" charset="-122"/>
              </a:rPr>
              <a:t>)</a:t>
            </a:r>
          </a:p>
          <a:p>
            <a:pPr lvl="0" eaLnBrk="1" hangingPunct="1"/>
            <a:endParaRPr lang="en-US" altLang="x-none" dirty="0">
              <a:ea typeface="宋体" panose="02010600030101010101" pitchFamily="2" charset="-122"/>
            </a:endParaRPr>
          </a:p>
          <a:p>
            <a:pPr lvl="0" eaLnBrk="1" hangingPunct="1"/>
            <a:r>
              <a:rPr lang="en-US" altLang="x-none" dirty="0">
                <a:ea typeface="宋体" panose="02010600030101010101" pitchFamily="2" charset="-122"/>
              </a:rPr>
              <a:t>A Running Example</a:t>
            </a:r>
          </a:p>
          <a:p>
            <a:pPr lvl="1" indent="-285750" eaLnBrk="1" hangingPunct="1"/>
            <a:r>
              <a:rPr lang="en-US" altLang="x-none" dirty="0">
                <a:ea typeface="宋体" panose="02010600030101010101" pitchFamily="2" charset="-122"/>
              </a:rPr>
              <a:t>Figure 6.15 (pg. 354)</a:t>
            </a:r>
          </a:p>
          <a:p>
            <a:pPr lvl="2" indent="-228600" eaLnBrk="1" hangingPunct="1"/>
            <a:r>
              <a:rPr lang="en-US" altLang="x-none" dirty="0">
                <a:ea typeface="宋体" panose="02010600030101010101" pitchFamily="2" charset="-122"/>
              </a:rPr>
              <a:t>Employee,  Department,  Skill</a:t>
            </a:r>
          </a:p>
          <a:p>
            <a:pPr lvl="2" indent="-228600" eaLnBrk="1" hangingPunct="1"/>
            <a:endParaRPr lang="en-US" altLang="x-none" dirty="0">
              <a:ea typeface="宋体" panose="02010600030101010101" pitchFamily="2" charset="-122"/>
            </a:endParaRPr>
          </a:p>
          <a:p>
            <a:pPr lvl="0" indent="-228600" eaLnBrk="1" hangingPunct="1"/>
            <a:r>
              <a:rPr lang="en-US" altLang="x-none" dirty="0">
                <a:ea typeface="宋体" panose="02010600030101010101" pitchFamily="2" charset="-122"/>
              </a:rPr>
              <a:t>Anomalies of a Bad Database Design</a:t>
            </a:r>
          </a:p>
          <a:p>
            <a:pPr lvl="1" indent="-285750" eaLnBrk="1" hangingPunct="1"/>
            <a:r>
              <a:rPr lang="en-US" altLang="x-none" dirty="0">
                <a:ea typeface="宋体" panose="02010600030101010101" pitchFamily="2" charset="-122"/>
              </a:rPr>
              <a:t>Def. 6.5.1 Update Anomaly</a:t>
            </a:r>
          </a:p>
          <a:p>
            <a:pPr lvl="1" indent="-285750" eaLnBrk="1" hangingPunct="1"/>
            <a:r>
              <a:rPr lang="en-US" altLang="x-none" dirty="0">
                <a:ea typeface="宋体" panose="02010600030101010101" pitchFamily="2" charset="-122"/>
              </a:rPr>
              <a:t>Def. 6.5.2 Delete Anomaly, Insert Anomaly</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6.5 </a:t>
            </a:r>
            <a:r>
              <a:rPr lang="en-US" altLang="x-none" dirty="0">
                <a:ea typeface="宋体" panose="02010600030101010101" pitchFamily="2" charset="-122"/>
                <a:sym typeface="+mn-ea"/>
              </a:rPr>
              <a:t>Normalization(</a:t>
            </a:r>
            <a:r>
              <a:rPr lang="zh-CN" altLang="en-US" dirty="0">
                <a:ea typeface="宋体" panose="02010600030101010101" pitchFamily="2" charset="-122"/>
                <a:sym typeface="+mn-ea"/>
              </a:rPr>
              <a:t>规范化</a:t>
            </a:r>
            <a:r>
              <a:rPr lang="en-US" altLang="x-none" dirty="0">
                <a:ea typeface="宋体" panose="02010600030101010101" pitchFamily="2" charset="-122"/>
                <a:sym typeface="+mn-ea"/>
              </a:rPr>
              <a:t>): Preliminaries</a:t>
            </a:r>
            <a:endParaRPr lang="zh-CN" altLang="en-US"/>
          </a:p>
        </p:txBody>
      </p:sp>
      <p:sp>
        <p:nvSpPr>
          <p:cNvPr id="3" name="内容占位符 2"/>
          <p:cNvSpPr>
            <a:spLocks noGrp="1"/>
          </p:cNvSpPr>
          <p:nvPr>
            <p:ph idx="1"/>
          </p:nvPr>
        </p:nvSpPr>
        <p:spPr>
          <a:xfrm>
            <a:off x="457200" y="766445"/>
            <a:ext cx="8229600" cy="953135"/>
          </a:xfrm>
        </p:spPr>
        <p:txBody>
          <a:bodyPr>
            <a:spAutoFit/>
          </a:bodyPr>
          <a:lstStyle/>
          <a:p>
            <a:r>
              <a:rPr lang="en-US" altLang="x-none" dirty="0">
                <a:solidFill>
                  <a:schemeClr val="accent6"/>
                </a:solidFill>
                <a:ea typeface="宋体" panose="02010600030101010101" pitchFamily="2" charset="-122"/>
                <a:sym typeface="+mn-ea"/>
              </a:rPr>
              <a:t>Normalization is another approach to logical design of a relational database.</a:t>
            </a:r>
            <a:endParaRPr lang="en-US" altLang="zh-CN">
              <a:solidFill>
                <a:schemeClr val="accent6"/>
              </a:solidFill>
            </a:endParaRPr>
          </a:p>
        </p:txBody>
      </p:sp>
      <p:sp>
        <p:nvSpPr>
          <p:cNvPr id="4" name="矩形 3"/>
          <p:cNvSpPr/>
          <p:nvPr/>
        </p:nvSpPr>
        <p:spPr>
          <a:xfrm>
            <a:off x="809625" y="1827530"/>
            <a:ext cx="2592070" cy="126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rPr>
              <a:t>all data items (as columns) in the same table</a:t>
            </a:r>
          </a:p>
        </p:txBody>
      </p:sp>
      <p:sp>
        <p:nvSpPr>
          <p:cNvPr id="5" name="矩形 4"/>
          <p:cNvSpPr/>
          <p:nvPr/>
        </p:nvSpPr>
        <p:spPr>
          <a:xfrm>
            <a:off x="5741670" y="1827530"/>
            <a:ext cx="2592070" cy="126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sym typeface="+mn-ea"/>
              </a:rPr>
              <a:t>logical design of a relational database</a:t>
            </a:r>
          </a:p>
        </p:txBody>
      </p:sp>
      <p:sp>
        <p:nvSpPr>
          <p:cNvPr id="6" name="右箭头 5"/>
          <p:cNvSpPr/>
          <p:nvPr/>
        </p:nvSpPr>
        <p:spPr>
          <a:xfrm>
            <a:off x="3492500" y="2067560"/>
            <a:ext cx="2188845" cy="7200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normalization</a:t>
            </a:r>
          </a:p>
        </p:txBody>
      </p:sp>
      <p:grpSp>
        <p:nvGrpSpPr>
          <p:cNvPr id="20" name="组合 19"/>
          <p:cNvGrpSpPr/>
          <p:nvPr/>
        </p:nvGrpSpPr>
        <p:grpSpPr>
          <a:xfrm>
            <a:off x="290830" y="4681220"/>
            <a:ext cx="8657590" cy="1583690"/>
            <a:chOff x="458" y="7372"/>
            <a:chExt cx="13634" cy="2494"/>
          </a:xfrm>
        </p:grpSpPr>
        <p:sp>
          <p:nvSpPr>
            <p:cNvPr id="7" name="矩形 6"/>
            <p:cNvSpPr/>
            <p:nvPr/>
          </p:nvSpPr>
          <p:spPr>
            <a:xfrm>
              <a:off x="458" y="7372"/>
              <a:ext cx="1805"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rPr>
                <a:t>all data items</a:t>
              </a:r>
            </a:p>
          </p:txBody>
        </p:sp>
        <p:sp>
          <p:nvSpPr>
            <p:cNvPr id="13" name="右箭头 12"/>
            <p:cNvSpPr/>
            <p:nvPr/>
          </p:nvSpPr>
          <p:spPr>
            <a:xfrm>
              <a:off x="2441" y="8089"/>
              <a:ext cx="1515" cy="1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b="1">
                  <a:solidFill>
                    <a:srgbClr val="FF0000"/>
                  </a:solidFill>
                </a:rPr>
                <a:t>建模</a:t>
              </a:r>
            </a:p>
          </p:txBody>
        </p:sp>
        <p:sp>
          <p:nvSpPr>
            <p:cNvPr id="14" name="矩形 13"/>
            <p:cNvSpPr/>
            <p:nvPr/>
          </p:nvSpPr>
          <p:spPr>
            <a:xfrm>
              <a:off x="4091" y="7372"/>
              <a:ext cx="1805"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rPr>
                <a:t>E-R</a:t>
              </a:r>
            </a:p>
            <a:p>
              <a:pPr algn="ctr"/>
              <a:r>
                <a:rPr lang="en-US" altLang="zh-CN" b="1">
                  <a:solidFill>
                    <a:schemeClr val="accent6"/>
                  </a:solidFill>
                </a:rPr>
                <a:t>model</a:t>
              </a:r>
            </a:p>
          </p:txBody>
        </p:sp>
        <p:sp>
          <p:nvSpPr>
            <p:cNvPr id="15" name="右箭头 14"/>
            <p:cNvSpPr/>
            <p:nvPr/>
          </p:nvSpPr>
          <p:spPr>
            <a:xfrm>
              <a:off x="6056" y="8089"/>
              <a:ext cx="1515" cy="1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FF0000"/>
                  </a:solidFill>
                </a:rPr>
                <a:t>转换</a:t>
              </a:r>
            </a:p>
          </p:txBody>
        </p:sp>
        <p:sp>
          <p:nvSpPr>
            <p:cNvPr id="16" name="矩形 15"/>
            <p:cNvSpPr/>
            <p:nvPr/>
          </p:nvSpPr>
          <p:spPr>
            <a:xfrm>
              <a:off x="7731" y="7372"/>
              <a:ext cx="1805"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rPr>
                <a:t>set of tables</a:t>
              </a:r>
            </a:p>
          </p:txBody>
        </p:sp>
        <p:sp>
          <p:nvSpPr>
            <p:cNvPr id="17" name="矩形 16"/>
            <p:cNvSpPr/>
            <p:nvPr/>
          </p:nvSpPr>
          <p:spPr>
            <a:xfrm>
              <a:off x="11344" y="7372"/>
              <a:ext cx="2749"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rPr>
                <a:t>logical design of a RDB</a:t>
              </a:r>
            </a:p>
          </p:txBody>
        </p:sp>
        <p:sp>
          <p:nvSpPr>
            <p:cNvPr id="18" name="右箭头 17"/>
            <p:cNvSpPr/>
            <p:nvPr/>
          </p:nvSpPr>
          <p:spPr>
            <a:xfrm>
              <a:off x="9716" y="8052"/>
              <a:ext cx="1515" cy="1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2000" b="1">
                  <a:solidFill>
                    <a:srgbClr val="FF0000"/>
                  </a:solidFill>
                </a:rPr>
                <a:t>规范化</a:t>
              </a:r>
            </a:p>
          </p:txBody>
        </p:sp>
      </p:grpSp>
      <p:sp>
        <p:nvSpPr>
          <p:cNvPr id="19" name="内容占位符 2"/>
          <p:cNvSpPr>
            <a:spLocks noGrp="1"/>
          </p:cNvSpPr>
          <p:nvPr/>
        </p:nvSpPr>
        <p:spPr>
          <a:xfrm>
            <a:off x="457200" y="3641090"/>
            <a:ext cx="8229600" cy="953135"/>
          </a:xfrm>
          <a:prstGeom prst="rect">
            <a:avLst/>
          </a:prstGeom>
          <a:noFill/>
          <a:ln w="9525">
            <a:noFill/>
          </a:ln>
        </p:spPr>
        <p:txBody>
          <a:bodyPr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r>
              <a:rPr lang="en-US" altLang="zh-CN">
                <a:solidFill>
                  <a:schemeClr val="accent6"/>
                </a:solidFill>
              </a:rPr>
              <a:t>The two approaches (Normalization &amp; E-R model) reinforce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linds(horizontal)">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6.5 </a:t>
            </a:r>
            <a:r>
              <a:rPr lang="en-US" altLang="x-none" dirty="0">
                <a:ea typeface="宋体" panose="02010600030101010101" pitchFamily="2" charset="-122"/>
                <a:sym typeface="+mn-ea"/>
              </a:rPr>
              <a:t>Normalization(</a:t>
            </a:r>
            <a:r>
              <a:rPr lang="zh-CN" altLang="en-US" dirty="0">
                <a:ea typeface="宋体" panose="02010600030101010101" pitchFamily="2" charset="-122"/>
                <a:sym typeface="+mn-ea"/>
              </a:rPr>
              <a:t>规范化</a:t>
            </a:r>
            <a:r>
              <a:rPr lang="en-US" altLang="x-none" dirty="0">
                <a:ea typeface="宋体" panose="02010600030101010101" pitchFamily="2" charset="-122"/>
                <a:sym typeface="+mn-ea"/>
              </a:rPr>
              <a:t>): Preliminaries</a:t>
            </a:r>
            <a:endParaRPr lang="zh-CN" altLang="en-US"/>
          </a:p>
        </p:txBody>
      </p:sp>
      <p:sp>
        <p:nvSpPr>
          <p:cNvPr id="3" name="内容占位符 2"/>
          <p:cNvSpPr>
            <a:spLocks noGrp="1"/>
          </p:cNvSpPr>
          <p:nvPr>
            <p:ph idx="1"/>
          </p:nvPr>
        </p:nvSpPr>
        <p:spPr>
          <a:xfrm>
            <a:off x="457200" y="838200"/>
            <a:ext cx="8229600" cy="3267075"/>
          </a:xfrm>
        </p:spPr>
        <p:txBody>
          <a:bodyPr>
            <a:spAutoFit/>
          </a:bodyPr>
          <a:lstStyle/>
          <a:p>
            <a:r>
              <a:rPr lang="zh-CN" altLang="zh-CN" sz="2400"/>
              <a:t>规范化设计的目标：</a:t>
            </a:r>
          </a:p>
          <a:p>
            <a:pPr lvl="1"/>
            <a:r>
              <a:rPr lang="zh-CN" altLang="zh-CN" sz="2400"/>
              <a:t>在一个关系中，属性与属性之间需要满足一定的约束条件，这样的约束条件，我们称之为</a:t>
            </a:r>
            <a:r>
              <a:rPr lang="en-US" altLang="zh-CN" sz="2400"/>
              <a:t>‘</a:t>
            </a:r>
            <a:r>
              <a:rPr lang="zh-CN" altLang="en-US" sz="2400"/>
              <a:t>范式</a:t>
            </a:r>
            <a:r>
              <a:rPr lang="en-US" altLang="zh-CN" sz="2400"/>
              <a:t>’ (Normal From)</a:t>
            </a:r>
          </a:p>
          <a:p>
            <a:pPr lvl="1"/>
            <a:r>
              <a:rPr lang="zh-CN" altLang="en-US" sz="2400"/>
              <a:t>不同的约束条件，就构成了不同级别的范式定义</a:t>
            </a:r>
            <a:endParaRPr lang="en-US" altLang="zh-CN" sz="2400"/>
          </a:p>
          <a:p>
            <a:pPr lvl="1"/>
            <a:r>
              <a:rPr lang="zh-CN" altLang="zh-CN" sz="2400"/>
              <a:t>规范化设计的目标，是希望最终设计得到的每一个关系都能满足到特定范式（通常是</a:t>
            </a:r>
            <a:r>
              <a:rPr lang="en-US" altLang="zh-CN" sz="2400"/>
              <a:t>3NF</a:t>
            </a:r>
            <a:r>
              <a:rPr lang="zh-CN" altLang="zh-CN" sz="2400"/>
              <a:t>）的要求，从而避免出现过高的数据冗余存储和操作异常现象。</a:t>
            </a:r>
            <a:endParaRPr lang="en-US" altLang="zh-CN" sz="2400"/>
          </a:p>
        </p:txBody>
      </p:sp>
      <p:sp>
        <p:nvSpPr>
          <p:cNvPr id="4" name="内容占位符 2"/>
          <p:cNvSpPr>
            <a:spLocks noGrp="1"/>
          </p:cNvSpPr>
          <p:nvPr/>
        </p:nvSpPr>
        <p:spPr>
          <a:xfrm>
            <a:off x="457200" y="4199255"/>
            <a:ext cx="8229600" cy="2159000"/>
          </a:xfrm>
          <a:prstGeom prst="rect">
            <a:avLst/>
          </a:prstGeom>
          <a:noFill/>
          <a:ln w="9525">
            <a:noFill/>
          </a:ln>
        </p:spPr>
        <p:txBody>
          <a:bodyPr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r>
              <a:rPr lang="en-US" altLang="zh-CN" sz="2400"/>
              <a:t>Normal Form</a:t>
            </a:r>
          </a:p>
          <a:p>
            <a:pPr lvl="1"/>
            <a:r>
              <a:rPr lang="en-US" altLang="zh-CN" sz="2400"/>
              <a:t>the first Normal Form (</a:t>
            </a:r>
            <a:r>
              <a:rPr lang="en-US" altLang="zh-CN" sz="2400">
                <a:solidFill>
                  <a:srgbClr val="FF0000"/>
                </a:solidFill>
              </a:rPr>
              <a:t>1NF</a:t>
            </a:r>
            <a:r>
              <a:rPr lang="en-US" altLang="zh-CN" sz="2400"/>
              <a:t>): relational rule 1 in section 2.3</a:t>
            </a:r>
          </a:p>
          <a:p>
            <a:pPr lvl="1"/>
            <a:r>
              <a:rPr lang="en-US" altLang="zh-CN" sz="2400">
                <a:solidFill>
                  <a:srgbClr val="FF0000"/>
                </a:solidFill>
              </a:rPr>
              <a:t>2NF</a:t>
            </a:r>
            <a:r>
              <a:rPr lang="en-US" altLang="zh-CN" sz="2400"/>
              <a:t>,  </a:t>
            </a:r>
            <a:r>
              <a:rPr lang="en-US" altLang="zh-CN" sz="2400">
                <a:solidFill>
                  <a:srgbClr val="FF0000"/>
                </a:solidFill>
              </a:rPr>
              <a:t>3NF</a:t>
            </a:r>
            <a:r>
              <a:rPr lang="en-US" altLang="zh-CN" sz="2400"/>
              <a:t>,  </a:t>
            </a:r>
            <a:r>
              <a:rPr lang="en-US" altLang="zh-CN" sz="2400">
                <a:solidFill>
                  <a:srgbClr val="FF0000"/>
                </a:solidFill>
              </a:rPr>
              <a:t>BCNF</a:t>
            </a:r>
          </a:p>
          <a:p>
            <a:pPr lvl="1"/>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6.5 </a:t>
            </a:r>
            <a:r>
              <a:rPr lang="en-US" altLang="x-none" dirty="0">
                <a:ea typeface="宋体" panose="02010600030101010101" pitchFamily="2" charset="-122"/>
                <a:sym typeface="+mn-ea"/>
              </a:rPr>
              <a:t>Normalization(</a:t>
            </a:r>
            <a:r>
              <a:rPr lang="zh-CN" altLang="en-US" dirty="0">
                <a:ea typeface="宋体" panose="02010600030101010101" pitchFamily="2" charset="-122"/>
                <a:sym typeface="+mn-ea"/>
              </a:rPr>
              <a:t>规范化</a:t>
            </a:r>
            <a:r>
              <a:rPr lang="en-US" altLang="x-none" dirty="0">
                <a:ea typeface="宋体" panose="02010600030101010101" pitchFamily="2" charset="-122"/>
                <a:sym typeface="+mn-ea"/>
              </a:rPr>
              <a:t>): Preliminaries</a:t>
            </a:r>
            <a:endParaRPr lang="zh-CN" altLang="en-US"/>
          </a:p>
        </p:txBody>
      </p:sp>
      <p:sp>
        <p:nvSpPr>
          <p:cNvPr id="3" name="内容占位符 2"/>
          <p:cNvSpPr>
            <a:spLocks noGrp="1"/>
          </p:cNvSpPr>
          <p:nvPr>
            <p:ph idx="1"/>
          </p:nvPr>
        </p:nvSpPr>
        <p:spPr>
          <a:xfrm>
            <a:off x="457200" y="5574030"/>
            <a:ext cx="8229600" cy="829945"/>
          </a:xfrm>
        </p:spPr>
        <p:txBody>
          <a:bodyPr wrap="square">
            <a:spAutoFit/>
          </a:bodyPr>
          <a:lstStyle/>
          <a:p>
            <a:pPr marL="1809750" indent="-1809750">
              <a:buNone/>
            </a:pPr>
            <a:r>
              <a:rPr lang="en-US" altLang="zh-CN" sz="2400">
                <a:solidFill>
                  <a:schemeClr val="tx1"/>
                </a:solidFill>
              </a:rPr>
              <a:t>Figure 6.15: Unnormalized Data Items for Employee Information</a:t>
            </a:r>
          </a:p>
        </p:txBody>
      </p:sp>
      <p:sp>
        <p:nvSpPr>
          <p:cNvPr id="4" name="文本框 3"/>
          <p:cNvSpPr txBox="1"/>
          <p:nvPr/>
        </p:nvSpPr>
        <p:spPr>
          <a:xfrm>
            <a:off x="457200" y="734695"/>
            <a:ext cx="8228965" cy="4829810"/>
          </a:xfrm>
          <a:prstGeom prst="rect">
            <a:avLst/>
          </a:prstGeom>
          <a:noFill/>
          <a:ln>
            <a:solidFill>
              <a:schemeClr val="accent1"/>
            </a:solidFill>
          </a:ln>
        </p:spPr>
        <p:txBody>
          <a:bodyPr wrap="square" rtlCol="0">
            <a:spAutoFit/>
          </a:bodyPr>
          <a:lstStyle/>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emp_id</a:t>
            </a: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emp_name</a:t>
            </a: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emp_phone</a:t>
            </a: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dept_name</a:t>
            </a: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dept_phone</a:t>
            </a: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dept_mgrname</a:t>
            </a: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skill_id</a:t>
            </a: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skill_name</a:t>
            </a: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skill_date</a:t>
            </a: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skill_lvl</a:t>
            </a:r>
          </a:p>
        </p:txBody>
      </p:sp>
      <p:sp>
        <p:nvSpPr>
          <p:cNvPr id="5" name="文本框 4"/>
          <p:cNvSpPr txBox="1"/>
          <p:nvPr/>
        </p:nvSpPr>
        <p:spPr>
          <a:xfrm>
            <a:off x="3873500" y="4269105"/>
            <a:ext cx="5158740" cy="1198880"/>
          </a:xfrm>
          <a:prstGeom prst="rect">
            <a:avLst/>
          </a:prstGeom>
          <a:solidFill>
            <a:schemeClr val="bg1"/>
          </a:solidFill>
          <a:ln>
            <a:solidFill>
              <a:schemeClr val="accent1"/>
            </a:solidFill>
          </a:ln>
        </p:spPr>
        <p:txBody>
          <a:bodyPr wrap="square" rtlCol="0">
            <a:spAutoFit/>
          </a:bodyPr>
          <a:lstStyle/>
          <a:p>
            <a:r>
              <a:rPr lang="en-US" altLang="zh-CN" b="1">
                <a:solidFill>
                  <a:srgbClr val="FF0000"/>
                </a:solidFill>
              </a:rPr>
              <a:t>emp_id is identifier of employee</a:t>
            </a:r>
          </a:p>
          <a:p>
            <a:r>
              <a:rPr lang="en-US" altLang="zh-CN" b="1">
                <a:solidFill>
                  <a:srgbClr val="FF0000"/>
                </a:solidFill>
              </a:rPr>
              <a:t>dept_name </a:t>
            </a:r>
            <a:r>
              <a:rPr lang="en-US" altLang="zh-CN" b="1">
                <a:solidFill>
                  <a:srgbClr val="FF0000"/>
                </a:solidFill>
                <a:sym typeface="+mn-ea"/>
              </a:rPr>
              <a:t>is identifier of department</a:t>
            </a:r>
          </a:p>
          <a:p>
            <a:r>
              <a:rPr lang="en-US" altLang="zh-CN" b="1">
                <a:solidFill>
                  <a:srgbClr val="FF0000"/>
                </a:solidFill>
                <a:sym typeface="+mn-ea"/>
              </a:rPr>
              <a:t>skill_id is identifier of skill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6.5 </a:t>
            </a:r>
            <a:r>
              <a:rPr lang="en-US" altLang="x-none" dirty="0">
                <a:ea typeface="宋体" panose="02010600030101010101" pitchFamily="2" charset="-122"/>
                <a:sym typeface="+mn-ea"/>
              </a:rPr>
              <a:t>Normalization(</a:t>
            </a:r>
            <a:r>
              <a:rPr lang="zh-CN" altLang="en-US" dirty="0">
                <a:ea typeface="宋体" panose="02010600030101010101" pitchFamily="2" charset="-122"/>
                <a:sym typeface="+mn-ea"/>
              </a:rPr>
              <a:t>规范化</a:t>
            </a:r>
            <a:r>
              <a:rPr lang="en-US" altLang="x-none" dirty="0">
                <a:ea typeface="宋体" panose="02010600030101010101" pitchFamily="2" charset="-122"/>
                <a:sym typeface="+mn-ea"/>
              </a:rPr>
              <a:t>): Preliminaries</a:t>
            </a:r>
            <a:endParaRPr lang="zh-CN" altLang="en-US"/>
          </a:p>
        </p:txBody>
      </p:sp>
      <p:graphicFrame>
        <p:nvGraphicFramePr>
          <p:cNvPr id="4" name="表格 3"/>
          <p:cNvGraphicFramePr/>
          <p:nvPr/>
        </p:nvGraphicFramePr>
        <p:xfrm>
          <a:off x="291465" y="885190"/>
          <a:ext cx="8623300" cy="4457700"/>
        </p:xfrm>
        <a:graphic>
          <a:graphicData uri="http://schemas.openxmlformats.org/drawingml/2006/table">
            <a:tbl>
              <a:tblPr firstRow="1" bandRow="1">
                <a:tableStyleId>{5C22544A-7EE6-4342-B048-85BDC9FD1C3A}</a:tableStyleId>
              </a:tblPr>
              <a:tblGrid>
                <a:gridCol w="12319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749935">
                  <a:extLst>
                    <a:ext uri="{9D8B030D-6E8A-4147-A177-3AD203B41FA5}">
                      <a16:colId xmlns:a16="http://schemas.microsoft.com/office/drawing/2014/main" val="20002"/>
                    </a:ext>
                  </a:extLst>
                </a:gridCol>
                <a:gridCol w="1082040">
                  <a:extLst>
                    <a:ext uri="{9D8B030D-6E8A-4147-A177-3AD203B41FA5}">
                      <a16:colId xmlns:a16="http://schemas.microsoft.com/office/drawing/2014/main" val="20003"/>
                    </a:ext>
                  </a:extLst>
                </a:gridCol>
                <a:gridCol w="1622425">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gridCol w="1231900">
                  <a:extLst>
                    <a:ext uri="{9D8B030D-6E8A-4147-A177-3AD203B41FA5}">
                      <a16:colId xmlns:a16="http://schemas.microsoft.com/office/drawing/2014/main" val="20006"/>
                    </a:ext>
                  </a:extLst>
                </a:gridCol>
              </a:tblGrid>
              <a:tr h="445770">
                <a:tc>
                  <a:txBody>
                    <a:bodyPr/>
                    <a:lstStyle/>
                    <a:p>
                      <a:pPr>
                        <a:buNone/>
                      </a:pPr>
                      <a:r>
                        <a:rPr lang="en-US" altLang="zh-CN" sz="2000">
                          <a:solidFill>
                            <a:schemeClr val="accent6"/>
                          </a:solidFill>
                        </a:rPr>
                        <a:t>emp_id</a:t>
                      </a:r>
                    </a:p>
                  </a:txBody>
                  <a:tcPr marL="0" marR="0">
                    <a:lnL w="19050">
                      <a:solidFill>
                        <a:schemeClr val="tx1"/>
                      </a:solidFill>
                      <a:prstDash val="solid"/>
                    </a:lnL>
                    <a:lnR w="12700">
                      <a:solidFill>
                        <a:schemeClr val="tx1"/>
                      </a:solidFill>
                      <a:prstDash val="dot"/>
                    </a:lnR>
                    <a:lnT w="19050">
                      <a:solidFill>
                        <a:schemeClr val="tx1"/>
                      </a:solidFill>
                      <a:prstDash val="solid"/>
                    </a:lnT>
                    <a:lnB w="19050">
                      <a:solidFill>
                        <a:schemeClr val="tx1"/>
                      </a:solidFill>
                      <a:prstDash val="solid"/>
                    </a:lnB>
                    <a:noFill/>
                  </a:tcPr>
                </a:tc>
                <a:tc>
                  <a:txBody>
                    <a:bodyPr/>
                    <a:lstStyle/>
                    <a:p>
                      <a:pPr>
                        <a:buNone/>
                      </a:pPr>
                      <a:r>
                        <a:rPr lang="en-US" altLang="zh-CN" sz="2000">
                          <a:solidFill>
                            <a:schemeClr val="accent6"/>
                          </a:solidFill>
                        </a:rPr>
                        <a:t>emp_name</a:t>
                      </a: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lstStyle/>
                    <a:p>
                      <a:pPr>
                        <a:buNone/>
                      </a:pPr>
                      <a:r>
                        <a:rPr lang="en-US" altLang="zh-CN" sz="2000">
                          <a:solidFill>
                            <a:schemeClr val="accent6"/>
                          </a:solidFill>
                        </a:rPr>
                        <a:t>...</a:t>
                      </a: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lstStyle/>
                    <a:p>
                      <a:pPr>
                        <a:buNone/>
                      </a:pPr>
                      <a:r>
                        <a:rPr lang="en-US" altLang="zh-CN" sz="2000">
                          <a:solidFill>
                            <a:schemeClr val="accent6"/>
                          </a:solidFill>
                        </a:rPr>
                        <a:t>skill_id</a:t>
                      </a: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lstStyle/>
                    <a:p>
                      <a:pPr>
                        <a:buNone/>
                      </a:pPr>
                      <a:r>
                        <a:rPr lang="en-US" altLang="zh-CN" sz="2000">
                          <a:solidFill>
                            <a:schemeClr val="accent6"/>
                          </a:solidFill>
                        </a:rPr>
                        <a:t>skill_name</a:t>
                      </a: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lstStyle/>
                    <a:p>
                      <a:pPr>
                        <a:buNone/>
                      </a:pPr>
                      <a:r>
                        <a:rPr lang="en-US" altLang="zh-CN" sz="2000">
                          <a:solidFill>
                            <a:schemeClr val="accent6"/>
                          </a:solidFill>
                        </a:rPr>
                        <a:t>skill_date</a:t>
                      </a: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lstStyle/>
                    <a:p>
                      <a:pPr>
                        <a:buNone/>
                      </a:pPr>
                      <a:r>
                        <a:rPr lang="en-US" altLang="zh-CN" sz="2000">
                          <a:solidFill>
                            <a:schemeClr val="accent6"/>
                          </a:solidFill>
                        </a:rPr>
                        <a:t>skill_lvl</a:t>
                      </a:r>
                    </a:p>
                  </a:txBody>
                  <a:tcPr marL="0" marR="0">
                    <a:lnL w="12700">
                      <a:solidFill>
                        <a:schemeClr val="tx1"/>
                      </a:solidFill>
                      <a:prstDash val="dot"/>
                    </a:lnL>
                    <a:lnR w="19050">
                      <a:solidFill>
                        <a:schemeClr val="tx1"/>
                      </a:solidFill>
                      <a:prstDash val="solid"/>
                    </a:lnR>
                    <a:lnT w="19050">
                      <a:solidFill>
                        <a:schemeClr val="tx1"/>
                      </a:solidFill>
                      <a:prstDash val="solid"/>
                    </a:lnT>
                    <a:lnB w="19050">
                      <a:solidFill>
                        <a:schemeClr val="tx1"/>
                      </a:solidFill>
                      <a:prstDash val="solid"/>
                    </a:lnB>
                    <a:noFill/>
                  </a:tcPr>
                </a:tc>
                <a:extLst>
                  <a:ext uri="{0D108BD9-81ED-4DB2-BD59-A6C34878D82A}">
                    <a16:rowId xmlns:a16="http://schemas.microsoft.com/office/drawing/2014/main" val="10000"/>
                  </a:ext>
                </a:extLst>
              </a:tr>
              <a:tr h="445770">
                <a:tc>
                  <a:txBody>
                    <a:bodyPr/>
                    <a:lstStyle/>
                    <a:p>
                      <a:pPr>
                        <a:buNone/>
                      </a:pPr>
                      <a:r>
                        <a:rPr lang="en-US" altLang="zh-CN" sz="2000">
                          <a:solidFill>
                            <a:schemeClr val="accent6"/>
                          </a:solidFill>
                        </a:rPr>
                        <a:t>09112</a:t>
                      </a:r>
                    </a:p>
                  </a:txBody>
                  <a:tcPr marL="0" marR="0">
                    <a:lnL w="19050">
                      <a:solidFill>
                        <a:schemeClr val="tx1"/>
                      </a:solidFill>
                      <a:prstDash val="solid"/>
                    </a:lnL>
                    <a:lnR w="12700">
                      <a:solidFill>
                        <a:schemeClr val="tx1"/>
                      </a:solidFill>
                      <a:prstDash val="dot"/>
                    </a:lnR>
                    <a:lnT w="19050">
                      <a:solidFill>
                        <a:schemeClr val="tx1"/>
                      </a:solidFill>
                      <a:prstDash val="solid"/>
                    </a:lnT>
                    <a:lnB w="12700">
                      <a:solidFill>
                        <a:schemeClr val="tx1"/>
                      </a:solidFill>
                      <a:prstDash val="dot"/>
                    </a:lnB>
                    <a:noFill/>
                  </a:tcPr>
                </a:tc>
                <a:tc>
                  <a:txBody>
                    <a:bodyPr/>
                    <a:lstStyle/>
                    <a:p>
                      <a:pPr>
                        <a:buNone/>
                      </a:pPr>
                      <a:r>
                        <a:rPr lang="en-US" altLang="zh-CN" sz="2000">
                          <a:solidFill>
                            <a:schemeClr val="accent6"/>
                          </a:solidFill>
                        </a:rPr>
                        <a:t>Jones</a:t>
                      </a: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lstStyle/>
                    <a:p>
                      <a:pPr>
                        <a:buNone/>
                      </a:pPr>
                      <a:r>
                        <a:rPr lang="en-US" altLang="zh-CN" sz="2000">
                          <a:solidFill>
                            <a:schemeClr val="accent6"/>
                          </a:solidFill>
                        </a:rPr>
                        <a:t>44</a:t>
                      </a: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lstStyle/>
                    <a:p>
                      <a:pPr>
                        <a:buNone/>
                      </a:pPr>
                      <a:r>
                        <a:rPr lang="en-US" altLang="zh-CN" sz="2000">
                          <a:solidFill>
                            <a:schemeClr val="accent6"/>
                          </a:solidFill>
                        </a:rPr>
                        <a:t>librarian</a:t>
                      </a: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lstStyle/>
                    <a:p>
                      <a:pPr>
                        <a:buNone/>
                      </a:pPr>
                      <a:r>
                        <a:rPr lang="en-US" altLang="zh-CN" sz="2000">
                          <a:solidFill>
                            <a:schemeClr val="accent6"/>
                          </a:solidFill>
                        </a:rPr>
                        <a:t>03-15-99</a:t>
                      </a: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lstStyle/>
                    <a:p>
                      <a:pPr>
                        <a:buNone/>
                      </a:pPr>
                      <a:r>
                        <a:rPr lang="en-US" altLang="zh-CN" sz="2000">
                          <a:solidFill>
                            <a:schemeClr val="accent6"/>
                          </a:solidFill>
                        </a:rPr>
                        <a:t>12</a:t>
                      </a:r>
                    </a:p>
                  </a:txBody>
                  <a:tcPr marL="0" marR="0">
                    <a:lnL w="12700">
                      <a:solidFill>
                        <a:schemeClr val="tx1"/>
                      </a:solidFill>
                      <a:prstDash val="dot"/>
                    </a:lnL>
                    <a:lnR w="19050">
                      <a:solidFill>
                        <a:schemeClr val="tx1"/>
                      </a:solidFill>
                      <a:prstDash val="solid"/>
                    </a:lnR>
                    <a:lnT w="19050">
                      <a:solidFill>
                        <a:schemeClr val="tx1"/>
                      </a:solidFill>
                      <a:prstDash val="solid"/>
                    </a:lnT>
                    <a:lnB w="12700">
                      <a:solidFill>
                        <a:schemeClr val="tx1"/>
                      </a:solidFill>
                      <a:prstDash val="dot"/>
                    </a:lnB>
                    <a:noFill/>
                  </a:tcPr>
                </a:tc>
                <a:extLst>
                  <a:ext uri="{0D108BD9-81ED-4DB2-BD59-A6C34878D82A}">
                    <a16:rowId xmlns:a16="http://schemas.microsoft.com/office/drawing/2014/main" val="10001"/>
                  </a:ext>
                </a:extLst>
              </a:tr>
              <a:tr h="445770">
                <a:tc>
                  <a:txBody>
                    <a:bodyPr/>
                    <a:lstStyle/>
                    <a:p>
                      <a:pPr>
                        <a:buNone/>
                      </a:pPr>
                      <a:r>
                        <a:rPr lang="en-US" altLang="zh-CN" sz="2000">
                          <a:solidFill>
                            <a:schemeClr val="accent6"/>
                          </a:solidFill>
                        </a:rPr>
                        <a:t>09112</a:t>
                      </a: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Jones</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26</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PC-admin</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06-30-98</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10</a:t>
                      </a: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extLst>
                  <a:ext uri="{0D108BD9-81ED-4DB2-BD59-A6C34878D82A}">
                    <a16:rowId xmlns:a16="http://schemas.microsoft.com/office/drawing/2014/main" val="10002"/>
                  </a:ext>
                </a:extLst>
              </a:tr>
              <a:tr h="445770">
                <a:tc>
                  <a:txBody>
                    <a:bodyPr/>
                    <a:lstStyle/>
                    <a:p>
                      <a:pPr>
                        <a:buNone/>
                      </a:pPr>
                      <a:r>
                        <a:rPr lang="en-US" altLang="zh-CN" sz="2000">
                          <a:solidFill>
                            <a:schemeClr val="accent6"/>
                          </a:solidFill>
                        </a:rPr>
                        <a:t>09112</a:t>
                      </a: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Jones</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89</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word-proc</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01-15-00</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12</a:t>
                      </a: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extLst>
                  <a:ext uri="{0D108BD9-81ED-4DB2-BD59-A6C34878D82A}">
                    <a16:rowId xmlns:a16="http://schemas.microsoft.com/office/drawing/2014/main" val="10003"/>
                  </a:ext>
                </a:extLst>
              </a:tr>
              <a:tr h="445770">
                <a:tc>
                  <a:txBody>
                    <a:bodyPr/>
                    <a:lstStyle/>
                    <a:p>
                      <a:pPr>
                        <a:buNone/>
                      </a:pPr>
                      <a:r>
                        <a:rPr lang="en-US" altLang="zh-CN" sz="2000">
                          <a:solidFill>
                            <a:schemeClr val="accent6"/>
                          </a:solidFill>
                        </a:rPr>
                        <a:t>12231</a:t>
                      </a: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Smith</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26</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sym typeface="+mn-ea"/>
                        </a:rPr>
                        <a:t>PC-admin</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04-15-99</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5</a:t>
                      </a: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extLst>
                  <a:ext uri="{0D108BD9-81ED-4DB2-BD59-A6C34878D82A}">
                    <a16:rowId xmlns:a16="http://schemas.microsoft.com/office/drawing/2014/main" val="10004"/>
                  </a:ext>
                </a:extLst>
              </a:tr>
              <a:tr h="445770">
                <a:tc>
                  <a:txBody>
                    <a:bodyPr/>
                    <a:lstStyle/>
                    <a:p>
                      <a:pPr>
                        <a:buNone/>
                      </a:pPr>
                      <a:r>
                        <a:rPr lang="en-US" altLang="zh-CN" sz="2000">
                          <a:solidFill>
                            <a:schemeClr val="accent6"/>
                          </a:solidFill>
                        </a:rPr>
                        <a:t>12231</a:t>
                      </a: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Smith</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39</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bookkeeping</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07-30-97</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7</a:t>
                      </a: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extLst>
                  <a:ext uri="{0D108BD9-81ED-4DB2-BD59-A6C34878D82A}">
                    <a16:rowId xmlns:a16="http://schemas.microsoft.com/office/drawing/2014/main" val="10005"/>
                  </a:ext>
                </a:extLst>
              </a:tr>
              <a:tr h="445770">
                <a:tc>
                  <a:txBody>
                    <a:bodyPr/>
                    <a:lstStyle/>
                    <a:p>
                      <a:pPr>
                        <a:buNone/>
                      </a:pPr>
                      <a:r>
                        <a:rPr lang="en-US" altLang="zh-CN" sz="2000">
                          <a:solidFill>
                            <a:schemeClr val="accent6"/>
                          </a:solidFill>
                        </a:rPr>
                        <a:t>13597</a:t>
                      </a: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Brown</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27</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statistics</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09-15-99</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6</a:t>
                      </a: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extLst>
                  <a:ext uri="{0D108BD9-81ED-4DB2-BD59-A6C34878D82A}">
                    <a16:rowId xmlns:a16="http://schemas.microsoft.com/office/drawing/2014/main" val="10006"/>
                  </a:ext>
                </a:extLst>
              </a:tr>
              <a:tr h="445770">
                <a:tc>
                  <a:txBody>
                    <a:bodyPr/>
                    <a:lstStyle/>
                    <a:p>
                      <a:pPr>
                        <a:buNone/>
                      </a:pPr>
                      <a:r>
                        <a:rPr lang="en-US" altLang="zh-CN" sz="2000">
                          <a:solidFill>
                            <a:schemeClr val="accent6"/>
                          </a:solidFill>
                        </a:rPr>
                        <a:t>14131</a:t>
                      </a: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Blake</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26</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sym typeface="+mn-ea"/>
                        </a:rPr>
                        <a:t>PC-admin</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05-30-98</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9</a:t>
                      </a: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extLst>
                  <a:ext uri="{0D108BD9-81ED-4DB2-BD59-A6C34878D82A}">
                    <a16:rowId xmlns:a16="http://schemas.microsoft.com/office/drawing/2014/main" val="10007"/>
                  </a:ext>
                </a:extLst>
              </a:tr>
              <a:tr h="445770">
                <a:tc>
                  <a:txBody>
                    <a:bodyPr/>
                    <a:lstStyle/>
                    <a:p>
                      <a:pPr>
                        <a:buNone/>
                      </a:pPr>
                      <a:r>
                        <a:rPr lang="en-US" altLang="zh-CN" sz="2000">
                          <a:solidFill>
                            <a:schemeClr val="accent6"/>
                          </a:solidFill>
                        </a:rPr>
                        <a:t>14131</a:t>
                      </a: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Blake</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89</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sym typeface="+mn-ea"/>
                        </a:rPr>
                        <a:t>word-proc</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09-30-99</a:t>
                      </a: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lstStyle/>
                    <a:p>
                      <a:pPr>
                        <a:buNone/>
                      </a:pPr>
                      <a:r>
                        <a:rPr lang="en-US" altLang="zh-CN" sz="2000">
                          <a:solidFill>
                            <a:schemeClr val="accent6"/>
                          </a:solidFill>
                        </a:rPr>
                        <a:t>10</a:t>
                      </a: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extLst>
                  <a:ext uri="{0D108BD9-81ED-4DB2-BD59-A6C34878D82A}">
                    <a16:rowId xmlns:a16="http://schemas.microsoft.com/office/drawing/2014/main" val="10008"/>
                  </a:ext>
                </a:extLst>
              </a:tr>
              <a:tr h="445770">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9050">
                      <a:solidFill>
                        <a:schemeClr val="tx1"/>
                      </a:solidFill>
                      <a:prstDash val="solid"/>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lstStyle/>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9050">
                      <a:solidFill>
                        <a:schemeClr val="tx1"/>
                      </a:solidFill>
                      <a:prstDash val="solid"/>
                    </a:lnB>
                    <a:noFill/>
                  </a:tcPr>
                </a:tc>
                <a:extLst>
                  <a:ext uri="{0D108BD9-81ED-4DB2-BD59-A6C34878D82A}">
                    <a16:rowId xmlns:a16="http://schemas.microsoft.com/office/drawing/2014/main" val="10009"/>
                  </a:ext>
                </a:extLst>
              </a:tr>
            </a:tbl>
          </a:graphicData>
        </a:graphic>
      </p:graphicFrame>
      <p:sp>
        <p:nvSpPr>
          <p:cNvPr id="8" name="内容占位符 7"/>
          <p:cNvSpPr>
            <a:spLocks noGrp="1"/>
          </p:cNvSpPr>
          <p:nvPr>
            <p:ph idx="1"/>
          </p:nvPr>
        </p:nvSpPr>
        <p:spPr>
          <a:xfrm>
            <a:off x="457200" y="5430520"/>
            <a:ext cx="8229600" cy="903605"/>
          </a:xfrm>
        </p:spPr>
        <p:txBody>
          <a:bodyPr wrap="square">
            <a:spAutoFit/>
          </a:bodyPr>
          <a:lstStyle/>
          <a:p>
            <a:pPr marL="1809750" indent="-1809750">
              <a:buNone/>
            </a:pPr>
            <a:r>
              <a:rPr lang="en-US" altLang="zh-CN" sz="2400"/>
              <a:t>Figure 6.16: Single Employee Information Table,</a:t>
            </a:r>
          </a:p>
          <a:p>
            <a:pPr marL="2724150" lvl="2" indent="-1809750">
              <a:buNone/>
            </a:pPr>
            <a:r>
              <a:rPr lang="en-US" altLang="zh-CN" sz="2400">
                <a:solidFill>
                  <a:srgbClr val="FF0000"/>
                </a:solidFill>
              </a:rPr>
              <a:t>emp_info, in First Normal Form</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8397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8397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158</a:t>
            </a:fld>
            <a:endParaRPr lang="zh-CN" altLang="en-US" sz="1200" b="1" i="1" dirty="0">
              <a:latin typeface="Times New Roman" panose="02020603050405020304" pitchFamily="2" charset="0"/>
              <a:ea typeface="宋体" panose="02010600030101010101" pitchFamily="2" charset="-122"/>
            </a:endParaRPr>
          </a:p>
        </p:txBody>
      </p:sp>
      <p:sp>
        <p:nvSpPr>
          <p:cNvPr id="83972" name="Rectangle 3"/>
          <p:cNvSpPr>
            <a:spLocks noGrp="1"/>
          </p:cNvSpPr>
          <p:nvPr>
            <p:ph type="body"/>
          </p:nvPr>
        </p:nvSpPr>
        <p:spPr>
          <a:xfrm>
            <a:off x="457200" y="479425"/>
            <a:ext cx="8229600" cy="5638800"/>
          </a:xfrm>
        </p:spPr>
        <p:txBody>
          <a:bodyPr wrap="square" anchor="t"/>
          <a:lstStyle/>
          <a:p>
            <a:pPr lvl="0" eaLnBrk="1" hangingPunct="1"/>
            <a:r>
              <a:rPr lang="en-US" altLang="x-none" dirty="0">
                <a:ea typeface="宋体" panose="02010600030101010101" pitchFamily="2" charset="-122"/>
              </a:rPr>
              <a:t>Functional Dependency (FD, </a:t>
            </a:r>
            <a:r>
              <a:rPr lang="zh-CN" altLang="en-US" dirty="0">
                <a:ea typeface="宋体" panose="02010600030101010101" pitchFamily="2" charset="-122"/>
              </a:rPr>
              <a:t>函数依赖</a:t>
            </a:r>
            <a:r>
              <a:rPr lang="en-US" altLang="x-none" dirty="0">
                <a:ea typeface="宋体" panose="02010600030101010101" pitchFamily="2" charset="-122"/>
              </a:rPr>
              <a:t>)</a:t>
            </a:r>
          </a:p>
          <a:p>
            <a:pPr marL="459105" lvl="2" indent="0" eaLnBrk="1" hangingPunct="1">
              <a:buNone/>
            </a:pPr>
            <a:r>
              <a:rPr lang="zh-CN" altLang="en-US" dirty="0">
                <a:solidFill>
                  <a:srgbClr val="FF0000"/>
                </a:solidFill>
                <a:ea typeface="宋体" panose="02010600030101010101" pitchFamily="2" charset="-122"/>
              </a:rPr>
              <a:t>A</a:t>
            </a:r>
            <a:r>
              <a:rPr lang="zh-CN" altLang="en-US" dirty="0">
                <a:solidFill>
                  <a:srgbClr val="FF0000"/>
                </a:solidFill>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a:p>
            <a:pPr marL="731520" lvl="3" indent="-271780" eaLnBrk="1" hangingPunct="1">
              <a:buFont typeface="Arial" panose="020B0604020202020204" pitchFamily="34" charset="0"/>
              <a:buChar char="•"/>
            </a:pPr>
            <a:r>
              <a:rPr lang="zh-CN" altLang="en-US" dirty="0">
                <a:latin typeface="Arial" panose="020B0604020202020204" pitchFamily="34" charset="0"/>
                <a:ea typeface="宋体" panose="02010600030101010101" pitchFamily="2" charset="-122"/>
                <a:sym typeface="+mn-ea"/>
              </a:rPr>
              <a:t>常被读作</a:t>
            </a:r>
            <a:r>
              <a:rPr lang="zh-CN" altLang="en-US" dirty="0">
                <a:solidFill>
                  <a:srgbClr val="FF0000"/>
                </a:solidFill>
                <a:latin typeface="Arial" panose="020B0604020202020204" pitchFamily="34" charset="0"/>
                <a:ea typeface="宋体" panose="02010600030101010101" pitchFamily="2" charset="-122"/>
                <a:sym typeface="+mn-ea"/>
              </a:rPr>
              <a:t>“</a:t>
            </a:r>
            <a:r>
              <a:rPr lang="en-US" altLang="x-none" dirty="0">
                <a:solidFill>
                  <a:srgbClr val="FF0000"/>
                </a:solidFill>
                <a:latin typeface="Arial" panose="020B0604020202020204" pitchFamily="34" charset="0"/>
                <a:ea typeface="宋体" panose="02010600030101010101" pitchFamily="2" charset="-122"/>
                <a:sym typeface="+mn-ea"/>
              </a:rPr>
              <a:t>A</a:t>
            </a:r>
            <a:r>
              <a:rPr lang="zh-CN" altLang="en-US" dirty="0">
                <a:solidFill>
                  <a:srgbClr val="FF0000"/>
                </a:solidFill>
                <a:latin typeface="Arial" panose="020B0604020202020204" pitchFamily="34" charset="0"/>
                <a:ea typeface="宋体" panose="02010600030101010101" pitchFamily="2" charset="-122"/>
                <a:sym typeface="+mn-ea"/>
              </a:rPr>
              <a:t>函数决定</a:t>
            </a:r>
            <a:r>
              <a:rPr lang="en-US" altLang="x-none" dirty="0">
                <a:solidFill>
                  <a:srgbClr val="FF0000"/>
                </a:solidFill>
                <a:latin typeface="Arial" panose="020B0604020202020204" pitchFamily="34" charset="0"/>
                <a:ea typeface="宋体" panose="02010600030101010101" pitchFamily="2" charset="-122"/>
                <a:sym typeface="+mn-ea"/>
              </a:rPr>
              <a:t>B”</a:t>
            </a:r>
            <a:r>
              <a:rPr lang="zh-CN" altLang="en-US" dirty="0">
                <a:solidFill>
                  <a:srgbClr val="FF0000"/>
                </a:solidFill>
                <a:latin typeface="Arial" panose="020B0604020202020204" pitchFamily="34" charset="0"/>
                <a:ea typeface="宋体" panose="02010600030101010101" pitchFamily="2" charset="-122"/>
                <a:sym typeface="+mn-ea"/>
              </a:rPr>
              <a:t>，</a:t>
            </a:r>
            <a:r>
              <a:rPr lang="zh-CN" altLang="en-US" dirty="0">
                <a:latin typeface="Arial" panose="020B0604020202020204" pitchFamily="34" charset="0"/>
                <a:ea typeface="宋体" panose="02010600030101010101" pitchFamily="2" charset="-122"/>
                <a:sym typeface="+mn-ea"/>
              </a:rPr>
              <a:t>或者读作</a:t>
            </a:r>
            <a:r>
              <a:rPr lang="zh-CN" altLang="en-US" dirty="0">
                <a:solidFill>
                  <a:srgbClr val="FF0000"/>
                </a:solidFill>
                <a:latin typeface="Arial" panose="020B0604020202020204" pitchFamily="34" charset="0"/>
                <a:ea typeface="宋体" panose="02010600030101010101" pitchFamily="2" charset="-122"/>
                <a:sym typeface="+mn-ea"/>
              </a:rPr>
              <a:t>“</a:t>
            </a:r>
            <a:r>
              <a:rPr lang="en-US" altLang="x-none" dirty="0">
                <a:solidFill>
                  <a:srgbClr val="FF0000"/>
                </a:solidFill>
                <a:latin typeface="Arial" panose="020B0604020202020204" pitchFamily="34" charset="0"/>
                <a:ea typeface="宋体" panose="02010600030101010101" pitchFamily="2" charset="-122"/>
                <a:sym typeface="+mn-ea"/>
              </a:rPr>
              <a:t>B</a:t>
            </a:r>
            <a:r>
              <a:rPr lang="zh-CN" altLang="en-US" dirty="0">
                <a:solidFill>
                  <a:srgbClr val="FF0000"/>
                </a:solidFill>
                <a:latin typeface="Arial" panose="020B0604020202020204" pitchFamily="34" charset="0"/>
                <a:ea typeface="宋体" panose="02010600030101010101" pitchFamily="2" charset="-122"/>
                <a:sym typeface="+mn-ea"/>
              </a:rPr>
              <a:t>函数依赖于</a:t>
            </a:r>
            <a:r>
              <a:rPr lang="en-US" altLang="x-none" dirty="0">
                <a:solidFill>
                  <a:srgbClr val="FF0000"/>
                </a:solidFill>
                <a:latin typeface="Arial" panose="020B0604020202020204" pitchFamily="34" charset="0"/>
                <a:ea typeface="宋体" panose="02010600030101010101" pitchFamily="2" charset="-122"/>
                <a:sym typeface="+mn-ea"/>
              </a:rPr>
              <a:t>A” </a:t>
            </a:r>
            <a:r>
              <a:rPr lang="en-US" altLang="x-none" dirty="0">
                <a:ea typeface="仿宋_GB2312" pitchFamily="1" charset="-122"/>
                <a:sym typeface="+mn-ea"/>
              </a:rPr>
              <a:t>(</a:t>
            </a:r>
            <a:r>
              <a:rPr lang="en-US" altLang="x-none" dirty="0">
                <a:solidFill>
                  <a:schemeClr val="tx1"/>
                </a:solidFill>
                <a:ea typeface="宋体" panose="02010600030101010101" pitchFamily="2" charset="-122"/>
                <a:sym typeface="+mn-ea"/>
              </a:rPr>
              <a:t>A </a:t>
            </a:r>
            <a:r>
              <a:rPr lang="en-US" altLang="x-none" u="sng" dirty="0">
                <a:solidFill>
                  <a:schemeClr val="tx1"/>
                </a:solidFill>
                <a:ea typeface="宋体" panose="02010600030101010101" pitchFamily="2" charset="-122"/>
                <a:sym typeface="+mn-ea"/>
              </a:rPr>
              <a:t>functionally determines</a:t>
            </a:r>
            <a:r>
              <a:rPr lang="en-US" altLang="x-none" dirty="0">
                <a:solidFill>
                  <a:schemeClr val="tx1"/>
                </a:solidFill>
                <a:ea typeface="宋体" panose="02010600030101010101" pitchFamily="2" charset="-122"/>
                <a:sym typeface="+mn-ea"/>
              </a:rPr>
              <a:t> B, or B is </a:t>
            </a:r>
            <a:r>
              <a:rPr lang="en-US" altLang="x-none" u="sng" dirty="0">
                <a:solidFill>
                  <a:schemeClr val="tx1"/>
                </a:solidFill>
                <a:ea typeface="宋体" panose="02010600030101010101" pitchFamily="2" charset="-122"/>
                <a:sym typeface="+mn-ea"/>
              </a:rPr>
              <a:t>functionally dependent</a:t>
            </a:r>
            <a:r>
              <a:rPr lang="en-US" altLang="x-none" dirty="0">
                <a:solidFill>
                  <a:schemeClr val="tx1"/>
                </a:solidFill>
                <a:ea typeface="宋体" panose="02010600030101010101" pitchFamily="2" charset="-122"/>
                <a:sym typeface="+mn-ea"/>
              </a:rPr>
              <a:t> on A</a:t>
            </a:r>
            <a:r>
              <a:rPr lang="en-US" altLang="x-none" dirty="0">
                <a:ea typeface="宋体" panose="02010600030101010101" pitchFamily="2" charset="-122"/>
                <a:sym typeface="+mn-ea"/>
              </a:rPr>
              <a:t>)</a:t>
            </a:r>
            <a:endParaRPr lang="zh-CN" altLang="en-US" dirty="0">
              <a:solidFill>
                <a:schemeClr val="accent2"/>
              </a:solidFill>
              <a:ea typeface="宋体" panose="02010600030101010101" pitchFamily="2" charset="-122"/>
              <a:sym typeface="Arial" panose="020B0604020202020204" pitchFamily="34" charset="0"/>
            </a:endParaRPr>
          </a:p>
          <a:p>
            <a:pPr marL="731520" lvl="3" indent="-271780" eaLnBrk="1" hangingPunct="1">
              <a:buFont typeface="Arial" panose="020B0604020202020204" pitchFamily="34" charset="0"/>
              <a:buChar char="•"/>
            </a:pPr>
            <a:r>
              <a:rPr lang="zh-CN" altLang="en-US" dirty="0">
                <a:solidFill>
                  <a:schemeClr val="accent2"/>
                </a:solidFill>
                <a:ea typeface="宋体" panose="02010600030101010101" pitchFamily="2" charset="-122"/>
                <a:sym typeface="Arial" panose="020B0604020202020204" pitchFamily="34" charset="0"/>
              </a:rPr>
              <a:t>A和B是两个属性集合，且来自于同一个关系</a:t>
            </a:r>
          </a:p>
          <a:p>
            <a:pPr marL="731520" lvl="3" indent="-271780" eaLnBrk="1" hangingPunct="1">
              <a:buFont typeface="Arial" panose="020B0604020202020204" pitchFamily="34" charset="0"/>
              <a:buChar char="•"/>
            </a:pPr>
            <a:r>
              <a:rPr lang="zh-CN" altLang="en-US" dirty="0">
                <a:solidFill>
                  <a:schemeClr val="accent2"/>
                </a:solidFill>
                <a:ea typeface="宋体" panose="02010600030101010101" pitchFamily="2" charset="-122"/>
                <a:sym typeface="Arial" panose="020B0604020202020204" pitchFamily="34" charset="0"/>
              </a:rPr>
              <a:t>函数依赖来自于对现实世界中数据约束的抽象</a:t>
            </a:r>
          </a:p>
          <a:p>
            <a:pPr marL="1905" lvl="1" indent="455295" eaLnBrk="1" hangingPunct="1"/>
            <a:endParaRPr lang="en-US" altLang="x-none" dirty="0">
              <a:ea typeface="宋体" panose="02010600030101010101" pitchFamily="2" charset="-122"/>
            </a:endParaRPr>
          </a:p>
          <a:p>
            <a:pPr lvl="0" eaLnBrk="1" hangingPunct="1"/>
            <a:r>
              <a:rPr lang="en-US" altLang="x-none" dirty="0">
                <a:ea typeface="宋体" panose="02010600030101010101" pitchFamily="2" charset="-122"/>
              </a:rPr>
              <a:t>Armstrong’s Axioms (Armstrong</a:t>
            </a:r>
            <a:r>
              <a:rPr lang="zh-CN" altLang="en-US" dirty="0">
                <a:ea typeface="宋体" panose="02010600030101010101" pitchFamily="2" charset="-122"/>
              </a:rPr>
              <a:t>公理</a:t>
            </a:r>
            <a:r>
              <a:rPr lang="en-US" altLang="x-none" dirty="0">
                <a:ea typeface="宋体" panose="02010600030101010101" pitchFamily="2" charset="-122"/>
              </a:rPr>
              <a:t>)</a:t>
            </a:r>
          </a:p>
          <a:p>
            <a:pPr marL="720725" lvl="2" indent="-260985" eaLnBrk="1" hangingPunct="1">
              <a:buFont typeface="Arial" panose="020B0604020202020204" pitchFamily="34" charset="0"/>
              <a:buChar char="•"/>
            </a:pPr>
            <a:r>
              <a:rPr lang="zh-CN" altLang="en-US" dirty="0">
                <a:solidFill>
                  <a:srgbClr val="0000CC"/>
                </a:solidFill>
                <a:ea typeface="宋体" panose="02010600030101010101" pitchFamily="2" charset="-122"/>
              </a:rPr>
              <a:t>基本规则：</a:t>
            </a:r>
            <a:r>
              <a:rPr lang="zh-CN" altLang="en-US" dirty="0">
                <a:solidFill>
                  <a:srgbClr val="FF0000"/>
                </a:solidFill>
                <a:ea typeface="宋体" panose="02010600030101010101" pitchFamily="2" charset="-122"/>
              </a:rPr>
              <a:t>自反规则，传递规则，增广规则</a:t>
            </a:r>
          </a:p>
          <a:p>
            <a:pPr marL="720725" lvl="2" indent="-260985" eaLnBrk="1" hangingPunct="1">
              <a:buFont typeface="Arial" panose="020B0604020202020204" pitchFamily="34" charset="0"/>
              <a:buChar char="•"/>
            </a:pPr>
            <a:r>
              <a:rPr lang="zh-CN" altLang="en-US" dirty="0">
                <a:solidFill>
                  <a:srgbClr val="0000CC"/>
                </a:solidFill>
                <a:ea typeface="宋体" panose="02010600030101010101" pitchFamily="2" charset="-122"/>
              </a:rPr>
              <a:t>扩充规则：</a:t>
            </a:r>
            <a:r>
              <a:rPr lang="zh-CN" altLang="en-US" dirty="0">
                <a:solidFill>
                  <a:srgbClr val="FF0000"/>
                </a:solidFill>
                <a:ea typeface="宋体" panose="02010600030101010101" pitchFamily="2" charset="-122"/>
              </a:rPr>
              <a:t>合并规则，分解规则</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159</a:t>
            </a:fld>
            <a:endParaRPr lang="zh-CN" altLang="en-US" sz="1200" b="1" i="1" dirty="0">
              <a:latin typeface="Times New Roman" panose="02020603050405020304" pitchFamily="2" charset="0"/>
              <a:ea typeface="宋体" panose="02010600030101010101" pitchFamily="2" charset="-122"/>
            </a:endParaRPr>
          </a:p>
        </p:txBody>
      </p:sp>
      <p:sp>
        <p:nvSpPr>
          <p:cNvPr id="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84998" name="Rectangle 3"/>
          <p:cNvSpPr>
            <a:spLocks noGrp="1"/>
          </p:cNvSpPr>
          <p:nvPr>
            <p:ph type="body"/>
          </p:nvPr>
        </p:nvSpPr>
        <p:spPr>
          <a:xfrm>
            <a:off x="62230" y="693420"/>
            <a:ext cx="8862060" cy="2681605"/>
          </a:xfrm>
          <a:solidFill>
            <a:schemeClr val="bg1"/>
          </a:solidFill>
        </p:spPr>
        <p:txBody>
          <a:bodyPr wrap="square" anchor="t">
            <a:spAutoFit/>
          </a:bodyPr>
          <a:lstStyle/>
          <a:p>
            <a:pPr lvl="0" eaLnBrk="1" hangingPunct="1">
              <a:lnSpc>
                <a:spcPct val="100000"/>
              </a:lnSpc>
            </a:pPr>
            <a:r>
              <a:rPr lang="en-US" altLang="x-none" sz="2400" dirty="0">
                <a:ea typeface="宋体" panose="02010600030101010101" pitchFamily="2" charset="-122"/>
              </a:rPr>
              <a:t>Functional Dependency (FD)</a:t>
            </a:r>
          </a:p>
          <a:p>
            <a:pPr lvl="1" eaLnBrk="1" hangingPunct="1">
              <a:lnSpc>
                <a:spcPct val="100000"/>
              </a:lnSpc>
            </a:pPr>
            <a:r>
              <a:rPr lang="en-US" altLang="x-none" sz="2400" dirty="0">
                <a:solidFill>
                  <a:schemeClr val="accent2"/>
                </a:solidFill>
                <a:ea typeface="宋体" panose="02010600030101010101" pitchFamily="2" charset="-122"/>
              </a:rPr>
              <a:t>a </a:t>
            </a:r>
            <a:r>
              <a:rPr lang="en-US" altLang="x-none" sz="2400" i="1" u="sng" dirty="0">
                <a:solidFill>
                  <a:srgbClr val="FF0000"/>
                </a:solidFill>
                <a:ea typeface="宋体" panose="02010600030101010101" pitchFamily="2" charset="-122"/>
              </a:rPr>
              <a:t>functional dependency</a:t>
            </a:r>
            <a:r>
              <a:rPr lang="en-US" altLang="x-none" sz="2400" dirty="0">
                <a:solidFill>
                  <a:schemeClr val="accent2"/>
                </a:solidFill>
                <a:ea typeface="宋体" panose="02010600030101010101" pitchFamily="2" charset="-122"/>
              </a:rPr>
              <a:t> is </a:t>
            </a:r>
            <a:r>
              <a:rPr lang="en-US" altLang="x-none" sz="2400" u="sng" dirty="0">
                <a:solidFill>
                  <a:schemeClr val="accent2"/>
                </a:solidFill>
                <a:ea typeface="宋体" panose="02010600030101010101" pitchFamily="2" charset="-122"/>
              </a:rPr>
              <a:t>a constraint between two sets of attributes in a relation</a:t>
            </a:r>
            <a:r>
              <a:rPr lang="en-US" altLang="x-none" sz="2400" dirty="0">
                <a:solidFill>
                  <a:schemeClr val="accent2"/>
                </a:solidFill>
                <a:ea typeface="宋体" panose="02010600030101010101" pitchFamily="2" charset="-122"/>
              </a:rPr>
              <a:t> from a database. </a:t>
            </a:r>
          </a:p>
          <a:p>
            <a:pPr lvl="1" eaLnBrk="1" hangingPunct="1">
              <a:lnSpc>
                <a:spcPct val="100000"/>
              </a:lnSpc>
            </a:pPr>
            <a:r>
              <a:rPr lang="en-US" altLang="x-none" sz="2400" dirty="0">
                <a:solidFill>
                  <a:schemeClr val="accent2"/>
                </a:solidFill>
                <a:ea typeface="宋体" panose="02010600030101010101" pitchFamily="2" charset="-122"/>
              </a:rPr>
              <a:t>In other words, </a:t>
            </a:r>
            <a:r>
              <a:rPr lang="en-US" altLang="x-none" sz="2400" i="1" u="sng" dirty="0">
                <a:solidFill>
                  <a:srgbClr val="FF0000"/>
                </a:solidFill>
                <a:ea typeface="宋体" panose="02010600030101010101" pitchFamily="2" charset="-122"/>
              </a:rPr>
              <a:t>functional dependency</a:t>
            </a:r>
            <a:r>
              <a:rPr lang="en-US" altLang="x-none" sz="2400" dirty="0">
                <a:solidFill>
                  <a:schemeClr val="accent2"/>
                </a:solidFill>
                <a:ea typeface="宋体" panose="02010600030101010101" pitchFamily="2" charset="-122"/>
              </a:rPr>
              <a:t> is </a:t>
            </a:r>
            <a:r>
              <a:rPr lang="en-US" altLang="x-none" sz="2400" u="sng" dirty="0">
                <a:solidFill>
                  <a:schemeClr val="accent2"/>
                </a:solidFill>
                <a:ea typeface="宋体" panose="02010600030101010101" pitchFamily="2" charset="-122"/>
              </a:rPr>
              <a:t>a constraint that describes the relationship between attributes in a relation</a:t>
            </a:r>
            <a:r>
              <a:rPr lang="en-US" altLang="x-none" sz="2400" dirty="0">
                <a:solidFill>
                  <a:schemeClr val="accent2"/>
                </a:solidFill>
                <a:ea typeface="宋体" panose="02010600030101010101" pitchFamily="2" charset="-122"/>
              </a:rPr>
              <a:t>.</a:t>
            </a:r>
          </a:p>
        </p:txBody>
      </p:sp>
      <p:sp>
        <p:nvSpPr>
          <p:cNvPr id="3" name="Rectangle 3"/>
          <p:cNvSpPr>
            <a:spLocks noGrp="1"/>
          </p:cNvSpPr>
          <p:nvPr/>
        </p:nvSpPr>
        <p:spPr>
          <a:xfrm>
            <a:off x="62230" y="3453130"/>
            <a:ext cx="8862695" cy="460375"/>
          </a:xfrm>
          <a:prstGeom prst="rect">
            <a:avLst/>
          </a:prstGeom>
          <a:solidFill>
            <a:schemeClr val="bg1"/>
          </a:solid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eaLnBrk="1" hangingPunct="1"/>
            <a:r>
              <a:rPr lang="en-US" altLang="x-none" sz="2400" dirty="0">
                <a:ea typeface="宋体" panose="02010600030101010101" pitchFamily="2" charset="-122"/>
              </a:rPr>
              <a:t>notations</a:t>
            </a:r>
            <a:endParaRPr lang="en-US" altLang="zh-CN" sz="2400" baseline="-25000" dirty="0">
              <a:solidFill>
                <a:schemeClr val="accent2"/>
              </a:solidFill>
              <a:ea typeface="宋体" panose="02010600030101010101" pitchFamily="2" charset="-122"/>
            </a:endParaRPr>
          </a:p>
        </p:txBody>
      </p:sp>
      <p:graphicFrame>
        <p:nvGraphicFramePr>
          <p:cNvPr id="4" name="表格 3"/>
          <p:cNvGraphicFramePr/>
          <p:nvPr/>
        </p:nvGraphicFramePr>
        <p:xfrm>
          <a:off x="468630" y="3864610"/>
          <a:ext cx="8455660" cy="2743200"/>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0000"/>
                    </a:ext>
                  </a:extLst>
                </a:gridCol>
                <a:gridCol w="6957060">
                  <a:extLst>
                    <a:ext uri="{9D8B030D-6E8A-4147-A177-3AD203B41FA5}">
                      <a16:colId xmlns:a16="http://schemas.microsoft.com/office/drawing/2014/main" val="20001"/>
                    </a:ext>
                  </a:extLst>
                </a:gridCol>
              </a:tblGrid>
              <a:tr h="381000">
                <a:tc>
                  <a:txBody>
                    <a:bodyPr/>
                    <a:lstStyle/>
                    <a:p>
                      <a:pPr>
                        <a:buNone/>
                      </a:pPr>
                      <a:r>
                        <a:rPr lang="en-US" altLang="x-none" sz="2400" b="1" dirty="0">
                          <a:solidFill>
                            <a:schemeClr val="accent2"/>
                          </a:solidFill>
                          <a:ea typeface="宋体" panose="02010600030101010101" pitchFamily="2" charset="-122"/>
                          <a:sym typeface="+mn-ea"/>
                        </a:rPr>
                        <a:t>A, B, C</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400" b="1" dirty="0">
                          <a:solidFill>
                            <a:schemeClr val="accent2"/>
                          </a:solidFill>
                          <a:ea typeface="宋体" panose="02010600030101010101" pitchFamily="2" charset="-122"/>
                          <a:sym typeface="+mn-ea"/>
                        </a:rPr>
                        <a:t>attribute name,  ABC = {A, B, C}</a:t>
                      </a:r>
                    </a:p>
                  </a:txBody>
                  <a:tcPr marL="144145">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0"/>
                  </a:ext>
                </a:extLst>
              </a:tr>
              <a:tr h="381000">
                <a:tc>
                  <a:txBody>
                    <a:bodyPr/>
                    <a:lstStyle/>
                    <a:p>
                      <a:pPr>
                        <a:buNone/>
                      </a:pPr>
                      <a:r>
                        <a:rPr lang="en-US" altLang="zh-CN" sz="2400" b="1" dirty="0">
                          <a:solidFill>
                            <a:schemeClr val="accent2"/>
                          </a:solidFill>
                          <a:ea typeface="宋体" panose="02010600030101010101" pitchFamily="2" charset="-122"/>
                          <a:sym typeface="+mn-ea"/>
                        </a:rPr>
                        <a:t>X, Y, Z</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400" b="1" dirty="0">
                          <a:solidFill>
                            <a:schemeClr val="accent2"/>
                          </a:solidFill>
                          <a:ea typeface="宋体" panose="02010600030101010101" pitchFamily="2" charset="-122"/>
                          <a:sym typeface="+mn-ea"/>
                        </a:rPr>
                        <a:t>subset of attribute names,   XY = X </a:t>
                      </a:r>
                      <a:r>
                        <a:rPr lang="en-US" altLang="zh-CN" sz="2400" b="1" u="sng" dirty="0">
                          <a:solidFill>
                            <a:schemeClr val="accent2"/>
                          </a:solidFill>
                          <a:latin typeface="微软雅黑" panose="020B0503020204020204" charset="-122"/>
                          <a:ea typeface="微软雅黑" panose="020B0503020204020204" charset="-122"/>
                          <a:sym typeface="+mn-ea"/>
                        </a:rPr>
                        <a:t>union</a:t>
                      </a:r>
                      <a:r>
                        <a:rPr lang="en-US" altLang="zh-CN" sz="2400" b="1" dirty="0">
                          <a:solidFill>
                            <a:schemeClr val="accent2"/>
                          </a:solidFill>
                          <a:latin typeface="微软雅黑" panose="020B0503020204020204" charset="-122"/>
                          <a:ea typeface="微软雅黑" panose="020B0503020204020204" charset="-122"/>
                          <a:sym typeface="+mn-ea"/>
                        </a:rPr>
                        <a:t> Y</a:t>
                      </a:r>
                    </a:p>
                  </a:txBody>
                  <a:tcPr marL="144145">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1"/>
                  </a:ext>
                </a:extLst>
              </a:tr>
              <a:tr h="381000">
                <a:tc>
                  <a:txBody>
                    <a:bodyPr/>
                    <a:lstStyle/>
                    <a:p>
                      <a:pPr>
                        <a:buNone/>
                      </a:pPr>
                      <a:r>
                        <a:rPr lang="en-US" altLang="zh-CN" sz="2400" b="1" dirty="0">
                          <a:solidFill>
                            <a:schemeClr val="accent2"/>
                          </a:solidFill>
                          <a:ea typeface="宋体" panose="02010600030101010101" pitchFamily="2" charset="-122"/>
                          <a:sym typeface="+mn-ea"/>
                        </a:rPr>
                        <a:t>R, S, T</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400" b="1" dirty="0">
                          <a:solidFill>
                            <a:schemeClr val="accent2"/>
                          </a:solidFill>
                          <a:ea typeface="宋体" panose="02010600030101010101" pitchFamily="2" charset="-122"/>
                          <a:sym typeface="+mn-ea"/>
                        </a:rPr>
                        <a:t>relation name (relation schema, table heading)</a:t>
                      </a:r>
                    </a:p>
                  </a:txBody>
                  <a:tcPr marL="144145">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2"/>
                  </a:ext>
                </a:extLst>
              </a:tr>
              <a:tr h="381000">
                <a:tc>
                  <a:txBody>
                    <a:bodyPr/>
                    <a:lstStyle/>
                    <a:p>
                      <a:pPr>
                        <a:buNone/>
                      </a:pPr>
                      <a:r>
                        <a:rPr lang="en-US" altLang="zh-CN" sz="2400" b="1" dirty="0">
                          <a:solidFill>
                            <a:schemeClr val="accent2"/>
                          </a:solidFill>
                          <a:ea typeface="宋体" panose="02010600030101010101" pitchFamily="2" charset="-122"/>
                          <a:sym typeface="+mn-ea"/>
                        </a:rPr>
                        <a:t>r, s, t</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400" b="1" dirty="0">
                          <a:solidFill>
                            <a:schemeClr val="accent2"/>
                          </a:solidFill>
                          <a:ea typeface="宋体" panose="02010600030101010101" pitchFamily="2" charset="-122"/>
                          <a:sym typeface="+mn-ea"/>
                        </a:rPr>
                        <a:t>relation instance (the set of rows in a relation)</a:t>
                      </a:r>
                    </a:p>
                  </a:txBody>
                  <a:tcPr marL="144145">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3"/>
                  </a:ext>
                </a:extLst>
              </a:tr>
              <a:tr h="381000">
                <a:tc>
                  <a:txBody>
                    <a:bodyPr/>
                    <a:lstStyle/>
                    <a:p>
                      <a:pPr>
                        <a:buNone/>
                      </a:pPr>
                      <a:r>
                        <a:rPr lang="en-US" altLang="zh-CN" sz="2400" b="1" dirty="0">
                          <a:solidFill>
                            <a:schemeClr val="accent2"/>
                          </a:solidFill>
                          <a:ea typeface="宋体" panose="02010600030101010101" pitchFamily="2" charset="-122"/>
                          <a:sym typeface="+mn-ea"/>
                        </a:rPr>
                        <a:t>r</a:t>
                      </a:r>
                      <a:r>
                        <a:rPr lang="en-US" altLang="zh-CN" sz="2400" b="1" baseline="-25000" dirty="0">
                          <a:solidFill>
                            <a:schemeClr val="accent2"/>
                          </a:solidFill>
                          <a:ea typeface="宋体" panose="02010600030101010101" pitchFamily="2" charset="-122"/>
                          <a:sym typeface="+mn-ea"/>
                        </a:rPr>
                        <a:t>1</a:t>
                      </a:r>
                      <a:r>
                        <a:rPr lang="en-US" altLang="zh-CN" sz="2400" b="1" dirty="0">
                          <a:solidFill>
                            <a:schemeClr val="accent2"/>
                          </a:solidFill>
                          <a:ea typeface="宋体" panose="02010600030101010101" pitchFamily="2" charset="-122"/>
                          <a:sym typeface="+mn-ea"/>
                        </a:rPr>
                        <a:t>, r</a:t>
                      </a:r>
                      <a:r>
                        <a:rPr lang="en-US" altLang="zh-CN" sz="2400" b="1" baseline="-25000" dirty="0">
                          <a:solidFill>
                            <a:schemeClr val="accent2"/>
                          </a:solidFill>
                          <a:ea typeface="宋体" panose="02010600030101010101" pitchFamily="2" charset="-122"/>
                          <a:sym typeface="+mn-ea"/>
                        </a:rPr>
                        <a:t>2</a:t>
                      </a:r>
                      <a:r>
                        <a:rPr lang="en-US" altLang="zh-CN" sz="2400" b="1" dirty="0">
                          <a:solidFill>
                            <a:schemeClr val="accent2"/>
                          </a:solidFill>
                          <a:ea typeface="宋体" panose="02010600030101010101" pitchFamily="2" charset="-122"/>
                          <a:sym typeface="+mn-ea"/>
                        </a:rPr>
                        <a:t>, r</a:t>
                      </a:r>
                      <a:r>
                        <a:rPr lang="en-US" altLang="zh-CN" sz="2400" b="1" baseline="-25000" dirty="0">
                          <a:solidFill>
                            <a:schemeClr val="accent2"/>
                          </a:solidFill>
                          <a:ea typeface="宋体" panose="02010600030101010101" pitchFamily="2" charset="-122"/>
                          <a:sym typeface="+mn-ea"/>
                        </a:rPr>
                        <a:t>3</a:t>
                      </a:r>
                      <a:endParaRPr lang="zh-CN" altLang="en-US" b="1">
                        <a:solidFill>
                          <a:schemeClr val="accent6"/>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400" b="1" dirty="0">
                          <a:solidFill>
                            <a:schemeClr val="accent2"/>
                          </a:solidFill>
                          <a:ea typeface="宋体" panose="02010600030101010101" pitchFamily="2" charset="-122"/>
                          <a:sym typeface="+mn-ea"/>
                        </a:rPr>
                        <a:t>rows in relation R</a:t>
                      </a:r>
                    </a:p>
                  </a:txBody>
                  <a:tcPr marL="144145">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4"/>
                  </a:ext>
                </a:extLst>
              </a:tr>
              <a:tr h="381000">
                <a:tc>
                  <a:txBody>
                    <a:bodyPr/>
                    <a:lstStyle/>
                    <a:p>
                      <a:pPr>
                        <a:buNone/>
                      </a:pPr>
                      <a:r>
                        <a:rPr lang="en-US" altLang="zh-CN" sz="2400" b="1" dirty="0">
                          <a:solidFill>
                            <a:schemeClr val="accent2"/>
                          </a:solidFill>
                          <a:ea typeface="宋体" panose="02010600030101010101" pitchFamily="2" charset="-122"/>
                          <a:sym typeface="+mn-ea"/>
                        </a:rPr>
                        <a:t>r</a:t>
                      </a:r>
                      <a:r>
                        <a:rPr lang="en-US" altLang="zh-CN" sz="2400" b="1" baseline="-25000" dirty="0">
                          <a:solidFill>
                            <a:schemeClr val="accent2"/>
                          </a:solidFill>
                          <a:ea typeface="宋体" panose="02010600030101010101" pitchFamily="2" charset="-122"/>
                          <a:sym typeface="+mn-ea"/>
                        </a:rPr>
                        <a:t>1</a:t>
                      </a:r>
                      <a:r>
                        <a:rPr lang="en-US" altLang="zh-CN" sz="2400" b="1" dirty="0">
                          <a:solidFill>
                            <a:schemeClr val="accent2"/>
                          </a:solidFill>
                          <a:ea typeface="宋体" panose="02010600030101010101" pitchFamily="2" charset="-122"/>
                          <a:sym typeface="+mn-ea"/>
                        </a:rPr>
                        <a:t>(A)</a:t>
                      </a:r>
                      <a:endParaRPr lang="zh-CN" altLang="en-US" b="1">
                        <a:solidFill>
                          <a:schemeClr val="accent6"/>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400" b="1" dirty="0">
                          <a:solidFill>
                            <a:schemeClr val="accent2"/>
                          </a:solidFill>
                          <a:ea typeface="宋体" panose="02010600030101010101" pitchFamily="2" charset="-122"/>
                          <a:sym typeface="+mn-ea"/>
                        </a:rPr>
                        <a:t>the value of row r</a:t>
                      </a:r>
                      <a:r>
                        <a:rPr lang="en-US" altLang="zh-CN" sz="2400" b="1" baseline="-25000" dirty="0">
                          <a:solidFill>
                            <a:schemeClr val="accent2"/>
                          </a:solidFill>
                          <a:ea typeface="宋体" panose="02010600030101010101" pitchFamily="2" charset="-122"/>
                          <a:sym typeface="+mn-ea"/>
                        </a:rPr>
                        <a:t>1</a:t>
                      </a:r>
                      <a:r>
                        <a:rPr lang="en-US" altLang="zh-CN" sz="2400" b="1" dirty="0">
                          <a:solidFill>
                            <a:schemeClr val="accent2"/>
                          </a:solidFill>
                          <a:ea typeface="宋体" panose="02010600030101010101" pitchFamily="2" charset="-122"/>
                          <a:sym typeface="+mn-ea"/>
                        </a:rPr>
                        <a:t> at attribute A</a:t>
                      </a:r>
                      <a:endParaRPr lang="zh-CN" altLang="en-US" b="1" dirty="0">
                        <a:solidFill>
                          <a:schemeClr val="accent6"/>
                        </a:solidFill>
                      </a:endParaRPr>
                    </a:p>
                  </a:txBody>
                  <a:tcPr marL="144145">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800" dirty="0">
                <a:ea typeface="宋体" panose="02010600030101010101" pitchFamily="2" charset="-122"/>
                <a:sym typeface="+mn-ea"/>
              </a:rPr>
              <a:t>the two approaches to logical design of a RDB</a:t>
            </a:r>
            <a:endParaRPr lang="en-US" sz="2800"/>
          </a:p>
        </p:txBody>
      </p:sp>
      <p:sp>
        <p:nvSpPr>
          <p:cNvPr id="3" name="内容占位符 2"/>
          <p:cNvSpPr>
            <a:spLocks noGrp="1"/>
          </p:cNvSpPr>
          <p:nvPr>
            <p:ph idx="1"/>
          </p:nvPr>
        </p:nvSpPr>
        <p:spPr>
          <a:xfrm>
            <a:off x="457200" y="3708400"/>
            <a:ext cx="8229600" cy="521970"/>
          </a:xfrm>
        </p:spPr>
        <p:txBody>
          <a:bodyPr>
            <a:spAutoFit/>
          </a:bodyPr>
          <a:lstStyle/>
          <a:p>
            <a:r>
              <a:rPr lang="en-US" altLang="x-none" dirty="0">
                <a:solidFill>
                  <a:schemeClr val="accent6"/>
                </a:solidFill>
                <a:ea typeface="宋体" panose="02010600030101010101" pitchFamily="2" charset="-122"/>
                <a:sym typeface="+mn-ea"/>
              </a:rPr>
              <a:t>approach two (Normalization)</a:t>
            </a:r>
            <a:endParaRPr lang="en-US" altLang="zh-CN">
              <a:solidFill>
                <a:schemeClr val="accent6"/>
              </a:solidFill>
            </a:endParaRPr>
          </a:p>
        </p:txBody>
      </p:sp>
      <p:grpSp>
        <p:nvGrpSpPr>
          <p:cNvPr id="11" name="组合 10"/>
          <p:cNvGrpSpPr/>
          <p:nvPr/>
        </p:nvGrpSpPr>
        <p:grpSpPr>
          <a:xfrm>
            <a:off x="522605" y="4338955"/>
            <a:ext cx="8304530" cy="1259840"/>
            <a:chOff x="823" y="2878"/>
            <a:chExt cx="13078" cy="1984"/>
          </a:xfrm>
        </p:grpSpPr>
        <p:sp>
          <p:nvSpPr>
            <p:cNvPr id="4" name="矩形 3"/>
            <p:cNvSpPr/>
            <p:nvPr/>
          </p:nvSpPr>
          <p:spPr>
            <a:xfrm>
              <a:off x="823" y="2878"/>
              <a:ext cx="4082" cy="1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rPr>
                <a:t>all data items (as columns) in the same table</a:t>
              </a:r>
            </a:p>
          </p:txBody>
        </p:sp>
        <p:sp>
          <p:nvSpPr>
            <p:cNvPr id="5" name="矩形 4"/>
            <p:cNvSpPr/>
            <p:nvPr/>
          </p:nvSpPr>
          <p:spPr>
            <a:xfrm>
              <a:off x="9819" y="2878"/>
              <a:ext cx="4082" cy="1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sym typeface="+mn-ea"/>
                </a:rPr>
                <a:t>logical design of a relational database</a:t>
              </a:r>
            </a:p>
          </p:txBody>
        </p:sp>
        <p:sp>
          <p:nvSpPr>
            <p:cNvPr id="6" name="右箭头 5"/>
            <p:cNvSpPr/>
            <p:nvPr/>
          </p:nvSpPr>
          <p:spPr>
            <a:xfrm>
              <a:off x="5101" y="3256"/>
              <a:ext cx="4522" cy="1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normalization</a:t>
              </a:r>
            </a:p>
          </p:txBody>
        </p:sp>
      </p:grpSp>
      <p:grpSp>
        <p:nvGrpSpPr>
          <p:cNvPr id="10" name="组合 9"/>
          <p:cNvGrpSpPr/>
          <p:nvPr/>
        </p:nvGrpSpPr>
        <p:grpSpPr>
          <a:xfrm>
            <a:off x="457200" y="842645"/>
            <a:ext cx="8378825" cy="2204085"/>
            <a:chOff x="720" y="5621"/>
            <a:chExt cx="13195" cy="3471"/>
          </a:xfrm>
        </p:grpSpPr>
        <p:sp>
          <p:nvSpPr>
            <p:cNvPr id="19" name="内容占位符 2"/>
            <p:cNvSpPr>
              <a:spLocks noGrp="1"/>
            </p:cNvSpPr>
            <p:nvPr/>
          </p:nvSpPr>
          <p:spPr>
            <a:xfrm>
              <a:off x="720" y="5621"/>
              <a:ext cx="12960" cy="822"/>
            </a:xfrm>
            <a:prstGeom prst="rect">
              <a:avLst/>
            </a:prstGeom>
            <a:noFill/>
            <a:ln w="9525">
              <a:noFill/>
            </a:ln>
          </p:spPr>
          <p:txBody>
            <a:bodyPr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r>
                <a:rPr lang="en-US" altLang="zh-CN">
                  <a:solidFill>
                    <a:schemeClr val="accent6"/>
                  </a:solidFill>
                </a:rPr>
                <a:t>approach one (E-R model)</a:t>
              </a:r>
            </a:p>
          </p:txBody>
        </p:sp>
        <p:grpSp>
          <p:nvGrpSpPr>
            <p:cNvPr id="9" name="组合 8"/>
            <p:cNvGrpSpPr/>
            <p:nvPr/>
          </p:nvGrpSpPr>
          <p:grpSpPr>
            <a:xfrm>
              <a:off x="823" y="6562"/>
              <a:ext cx="13092" cy="2530"/>
              <a:chOff x="1275" y="7353"/>
              <a:chExt cx="13092" cy="2530"/>
            </a:xfrm>
          </p:grpSpPr>
          <p:sp>
            <p:nvSpPr>
              <p:cNvPr id="7" name="矩形 6"/>
              <p:cNvSpPr/>
              <p:nvPr/>
            </p:nvSpPr>
            <p:spPr>
              <a:xfrm>
                <a:off x="1275" y="7353"/>
                <a:ext cx="1805"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rPr>
                  <a:t>all data items</a:t>
                </a:r>
              </a:p>
            </p:txBody>
          </p:sp>
          <p:sp>
            <p:nvSpPr>
              <p:cNvPr id="13" name="右箭头 12"/>
              <p:cNvSpPr/>
              <p:nvPr/>
            </p:nvSpPr>
            <p:spPr>
              <a:xfrm>
                <a:off x="3258" y="8070"/>
                <a:ext cx="2494" cy="1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b="1">
                    <a:solidFill>
                      <a:srgbClr val="FF0000"/>
                    </a:solidFill>
                  </a:rPr>
                  <a:t>modeling</a:t>
                </a:r>
              </a:p>
            </p:txBody>
          </p:sp>
          <p:sp>
            <p:nvSpPr>
              <p:cNvPr id="14" name="矩形 13"/>
              <p:cNvSpPr/>
              <p:nvPr/>
            </p:nvSpPr>
            <p:spPr>
              <a:xfrm>
                <a:off x="5812" y="7353"/>
                <a:ext cx="1805"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rPr>
                  <a:t>E-R</a:t>
                </a:r>
              </a:p>
              <a:p>
                <a:pPr algn="ctr"/>
                <a:r>
                  <a:rPr lang="en-US" altLang="zh-CN" b="1">
                    <a:solidFill>
                      <a:schemeClr val="accent6"/>
                    </a:solidFill>
                  </a:rPr>
                  <a:t>model</a:t>
                </a:r>
              </a:p>
            </p:txBody>
          </p:sp>
          <p:sp>
            <p:nvSpPr>
              <p:cNvPr id="15" name="右箭头 14"/>
              <p:cNvSpPr/>
              <p:nvPr/>
            </p:nvSpPr>
            <p:spPr>
              <a:xfrm>
                <a:off x="7777" y="8070"/>
                <a:ext cx="2494" cy="1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b="1">
                    <a:solidFill>
                      <a:srgbClr val="FF0000"/>
                    </a:solidFill>
                  </a:rPr>
                  <a:t>transform</a:t>
                </a:r>
              </a:p>
            </p:txBody>
          </p:sp>
          <p:sp>
            <p:nvSpPr>
              <p:cNvPr id="8" name="矩形 7"/>
              <p:cNvSpPr/>
              <p:nvPr/>
            </p:nvSpPr>
            <p:spPr>
              <a:xfrm>
                <a:off x="10285" y="7391"/>
                <a:ext cx="4082" cy="24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sym typeface="+mn-ea"/>
                  </a:rPr>
                  <a:t>logical design of a relational database</a:t>
                </a:r>
              </a:p>
            </p:txBody>
          </p:sp>
        </p:grpSp>
      </p:gr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8499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8499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160</a:t>
            </a:fld>
            <a:endParaRPr lang="zh-CN" altLang="en-US" sz="1200" b="1" i="1" dirty="0">
              <a:latin typeface="Times New Roman" panose="02020603050405020304" pitchFamily="2" charset="0"/>
              <a:ea typeface="宋体" panose="02010600030101010101" pitchFamily="2" charset="-122"/>
            </a:endParaRPr>
          </a:p>
        </p:txBody>
      </p:sp>
      <p:sp>
        <p:nvSpPr>
          <p:cNvPr id="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84998" name="Rectangle 3"/>
          <p:cNvSpPr>
            <a:spLocks noGrp="1"/>
          </p:cNvSpPr>
          <p:nvPr>
            <p:ph type="body"/>
          </p:nvPr>
        </p:nvSpPr>
        <p:spPr>
          <a:xfrm>
            <a:off x="253048" y="693103"/>
            <a:ext cx="8229600" cy="1038860"/>
          </a:xfrm>
          <a:solidFill>
            <a:schemeClr val="bg1"/>
          </a:solidFill>
        </p:spPr>
        <p:txBody>
          <a:bodyPr wrap="square" anchor="t">
            <a:spAutoFit/>
          </a:bodyPr>
          <a:lstStyle/>
          <a:p>
            <a:pPr lvl="0" eaLnBrk="1" hangingPunct="1"/>
            <a:r>
              <a:rPr lang="en-US" altLang="x-none" dirty="0">
                <a:ea typeface="宋体" panose="02010600030101010101" pitchFamily="2" charset="-122"/>
              </a:rPr>
              <a:t>Def. 6.6.1 </a:t>
            </a:r>
            <a:r>
              <a:rPr lang="en-US" altLang="x-none" dirty="0">
                <a:solidFill>
                  <a:schemeClr val="accent2"/>
                </a:solidFill>
                <a:ea typeface="宋体" panose="02010600030101010101" pitchFamily="2" charset="-122"/>
              </a:rPr>
              <a:t>A</a:t>
            </a:r>
            <a:r>
              <a:rPr lang="en-US" altLang="x-none" dirty="0">
                <a:solidFill>
                  <a:schemeClr val="accent2"/>
                </a:solidFill>
                <a:ea typeface="仿宋_GB2312" pitchFamily="1" charset="-122"/>
              </a:rPr>
              <a:t>→B</a:t>
            </a:r>
          </a:p>
          <a:p>
            <a:pPr lvl="1" eaLnBrk="1" hangingPunct="1"/>
            <a:r>
              <a:rPr lang="en-US" altLang="x-none" dirty="0">
                <a:solidFill>
                  <a:schemeClr val="accent2"/>
                </a:solidFill>
                <a:ea typeface="宋体" panose="02010600030101010101" pitchFamily="2" charset="-122"/>
              </a:rPr>
              <a:t>A and B is attributes in the same relation T</a:t>
            </a:r>
          </a:p>
        </p:txBody>
      </p:sp>
      <p:sp>
        <p:nvSpPr>
          <p:cNvPr id="85000" name="Rectangle 6"/>
          <p:cNvSpPr/>
          <p:nvPr/>
        </p:nvSpPr>
        <p:spPr>
          <a:xfrm>
            <a:off x="253048" y="3863658"/>
            <a:ext cx="8675687" cy="2072640"/>
          </a:xfrm>
          <a:prstGeom prst="rect">
            <a:avLst/>
          </a:prstGeom>
          <a:noFill/>
          <a:ln w="9525">
            <a:noFill/>
          </a:ln>
        </p:spPr>
        <p:txBody>
          <a:bodyPr anchor="t">
            <a:spAutoFit/>
          </a:bodyPr>
          <a:lstStyle/>
          <a:p>
            <a:pPr marL="342900" lvl="0" indent="-342900">
              <a:spcBef>
                <a:spcPct val="20000"/>
              </a:spcBef>
              <a:buClr>
                <a:srgbClr val="996633"/>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Example 6.6.1</a:t>
            </a:r>
          </a:p>
          <a:p>
            <a:pPr marL="742950" lvl="1" indent="-285750">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emp_id</a:t>
            </a:r>
            <a:r>
              <a:rPr lang="en-US" altLang="x-none" sz="2800" dirty="0">
                <a:solidFill>
                  <a:schemeClr val="accent2"/>
                </a:solidFill>
                <a:ea typeface="仿宋_GB2312" pitchFamily="1" charset="-122"/>
                <a:sym typeface="+mn-ea"/>
              </a:rPr>
              <a:t>→</a:t>
            </a:r>
            <a:r>
              <a:rPr lang="en-US" altLang="x-none" sz="2800" b="1" dirty="0">
                <a:solidFill>
                  <a:schemeClr val="accent2"/>
                </a:solidFill>
                <a:latin typeface="Arial" panose="020B0604020202020204" pitchFamily="34" charset="0"/>
                <a:ea typeface="宋体" panose="02010600030101010101" pitchFamily="2" charset="-122"/>
              </a:rPr>
              <a:t>emp_name</a:t>
            </a:r>
          </a:p>
          <a:p>
            <a:pPr marL="742950" lvl="1" indent="-285750">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mn-ea"/>
              </a:rPr>
              <a:t>emp_id</a:t>
            </a:r>
            <a:r>
              <a:rPr lang="en-US" altLang="x-none" sz="2800" dirty="0">
                <a:solidFill>
                  <a:schemeClr val="accent2"/>
                </a:solidFill>
                <a:ea typeface="仿宋_GB2312" pitchFamily="1" charset="-122"/>
                <a:sym typeface="+mn-ea"/>
              </a:rPr>
              <a:t>→</a:t>
            </a:r>
            <a:r>
              <a:rPr lang="en-US" altLang="x-none" sz="2800" b="1" dirty="0">
                <a:solidFill>
                  <a:schemeClr val="accent2"/>
                </a:solidFill>
                <a:latin typeface="Arial" panose="020B0604020202020204" pitchFamily="34" charset="0"/>
                <a:ea typeface="宋体" panose="02010600030101010101" pitchFamily="2" charset="-122"/>
              </a:rPr>
              <a:t>emp_phone</a:t>
            </a:r>
          </a:p>
          <a:p>
            <a:pPr marL="742950" lvl="1" indent="-285750">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mn-ea"/>
              </a:rPr>
              <a:t>emp_id</a:t>
            </a:r>
            <a:r>
              <a:rPr lang="en-US" altLang="x-none" sz="2800" dirty="0">
                <a:solidFill>
                  <a:schemeClr val="accent2"/>
                </a:solidFill>
                <a:ea typeface="仿宋_GB2312" pitchFamily="1" charset="-122"/>
                <a:sym typeface="+mn-ea"/>
              </a:rPr>
              <a:t>→</a:t>
            </a:r>
            <a:r>
              <a:rPr lang="en-US" altLang="x-none" sz="2800" b="1" dirty="0">
                <a:solidFill>
                  <a:schemeClr val="accent2"/>
                </a:solidFill>
                <a:latin typeface="Arial" panose="020B0604020202020204" pitchFamily="34" charset="0"/>
                <a:ea typeface="宋体" panose="02010600030101010101" pitchFamily="2" charset="-122"/>
              </a:rPr>
              <a:t>dept_name</a:t>
            </a:r>
          </a:p>
        </p:txBody>
      </p:sp>
      <p:sp>
        <p:nvSpPr>
          <p:cNvPr id="85001" name="Rectangle 5"/>
          <p:cNvSpPr/>
          <p:nvPr/>
        </p:nvSpPr>
        <p:spPr>
          <a:xfrm>
            <a:off x="466725" y="1776095"/>
            <a:ext cx="8041005" cy="1515110"/>
          </a:xfrm>
          <a:prstGeom prst="rect">
            <a:avLst/>
          </a:prstGeom>
          <a:solidFill>
            <a:schemeClr val="bg1"/>
          </a:solidFill>
          <a:ln w="9525">
            <a:solidFill>
              <a:schemeClr val="accent1"/>
            </a:solidFill>
          </a:ln>
        </p:spPr>
        <p:txBody>
          <a:bodyPr wrap="square" anchor="t">
            <a:spAutoFit/>
          </a:bodyPr>
          <a:lstStyle/>
          <a:p>
            <a:pPr lvl="1">
              <a:lnSpc>
                <a:spcPct val="110000"/>
              </a:lnSpc>
              <a:spcBef>
                <a:spcPts val="20"/>
              </a:spcBef>
              <a:spcAft>
                <a:spcPts val="0"/>
              </a:spcAft>
              <a:buClr>
                <a:srgbClr val="996633"/>
              </a:buClr>
            </a:pPr>
            <a:r>
              <a:rPr lang="en-US" altLang="x-none" sz="2800" b="1" dirty="0">
                <a:solidFill>
                  <a:schemeClr val="accent2"/>
                </a:solidFill>
                <a:latin typeface="Arial" panose="020B0604020202020204" pitchFamily="34" charset="0"/>
                <a:ea typeface="宋体" panose="02010600030101010101" pitchFamily="2" charset="-122"/>
              </a:rPr>
              <a:t>A</a:t>
            </a:r>
            <a:r>
              <a:rPr lang="en-US" altLang="x-none" sz="2800" b="1" dirty="0">
                <a:solidFill>
                  <a:schemeClr val="accent2"/>
                </a:solidFill>
                <a:latin typeface="Arial" panose="020B0604020202020204" pitchFamily="34" charset="0"/>
                <a:ea typeface="仿宋_GB2312" pitchFamily="1" charset="-122"/>
                <a:sym typeface="+mn-ea"/>
              </a:rPr>
              <a:t>→B  </a:t>
            </a:r>
            <a:r>
              <a:rPr lang="en-US" altLang="x-none" sz="2800" b="1" u="sng" dirty="0">
                <a:solidFill>
                  <a:srgbClr val="FF0000"/>
                </a:solidFill>
                <a:latin typeface="Arial" panose="020B0604020202020204" pitchFamily="34" charset="0"/>
                <a:ea typeface="仿宋_GB2312" pitchFamily="1" charset="-122"/>
                <a:sym typeface="+mn-ea"/>
              </a:rPr>
              <a:t>if and only if</a:t>
            </a:r>
          </a:p>
          <a:p>
            <a:pPr lvl="1">
              <a:lnSpc>
                <a:spcPct val="110000"/>
              </a:lnSpc>
              <a:spcBef>
                <a:spcPts val="20"/>
              </a:spcBef>
              <a:spcAft>
                <a:spcPts val="0"/>
              </a:spcAft>
              <a:buClr>
                <a:srgbClr val="996633"/>
              </a:buClr>
            </a:pPr>
            <a:r>
              <a:rPr lang="en-US" altLang="x-none" sz="2800" b="1" dirty="0">
                <a:solidFill>
                  <a:schemeClr val="accent2"/>
                </a:solidFill>
                <a:latin typeface="Arial" panose="020B0604020202020204" pitchFamily="34" charset="0"/>
                <a:ea typeface="宋体" panose="02010600030101010101" pitchFamily="2" charset="-122"/>
              </a:rPr>
              <a:t>For any rows r</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and r</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in any instance of relation T, if r</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 r</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(A) then r</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(B) = r</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001"/>
                                        </p:tgtEl>
                                        <p:attrNameLst>
                                          <p:attrName>style.visibility</p:attrName>
                                        </p:attrNameLst>
                                      </p:cBhvr>
                                      <p:to>
                                        <p:strVal val="visible"/>
                                      </p:to>
                                    </p:set>
                                    <p:animEffect transition="in" filter="blinds(horizontal)">
                                      <p:cBhvr>
                                        <p:cTn id="7" dur="500"/>
                                        <p:tgtEl>
                                          <p:spTgt spid="850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000"/>
                                        </p:tgtEl>
                                        <p:attrNameLst>
                                          <p:attrName>style.visibility</p:attrName>
                                        </p:attrNameLst>
                                      </p:cBhvr>
                                      <p:to>
                                        <p:strVal val="visible"/>
                                      </p:to>
                                    </p:set>
                                    <p:animEffect transition="in" filter="blinds(horizontal)">
                                      <p:cBhvr>
                                        <p:cTn id="12" dur="500"/>
                                        <p:tgtEl>
                                          <p:spTgt spid="85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0" grpId="0"/>
      <p:bldP spid="85001" grpId="0" bldLvl="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p:cNvSpPr>
          <p:nvPr>
            <p:ph type="title"/>
          </p:nvPr>
        </p:nvSpPr>
        <p:spPr>
          <a:xfrm>
            <a:off x="0" y="0"/>
            <a:ext cx="9144000" cy="476250"/>
          </a:xfrm>
        </p:spPr>
        <p:txBody>
          <a:bodyPr wrap="square" anchor="ctr"/>
          <a:lstStyle/>
          <a:p>
            <a:pPr lvl="0" eaLnBrk="1" hangingPunct="1"/>
            <a:r>
              <a:rPr lang="en-US" altLang="x-none" sz="2800" dirty="0">
                <a:latin typeface="Arial" panose="020B0604020202020204" pitchFamily="34" charset="0"/>
                <a:ea typeface="宋体" panose="02010600030101010101" pitchFamily="2" charset="-122"/>
              </a:rPr>
              <a:t>The SCG database</a:t>
            </a:r>
          </a:p>
        </p:txBody>
      </p:sp>
      <p:graphicFrame>
        <p:nvGraphicFramePr>
          <p:cNvPr id="87046" name="内容占位符 87045"/>
          <p:cNvGraphicFramePr>
            <a:graphicFrameLocks noGrp="1"/>
          </p:cNvGraphicFramePr>
          <p:nvPr>
            <p:ph idx="1"/>
          </p:nvPr>
        </p:nvGraphicFramePr>
        <p:xfrm>
          <a:off x="250825" y="476250"/>
          <a:ext cx="8680450" cy="4968875"/>
        </p:xfrm>
        <a:graphic>
          <a:graphicData uri="http://schemas.openxmlformats.org/drawingml/2006/table">
            <a:tbl>
              <a:tblPr/>
              <a:tblGrid>
                <a:gridCol w="1241425">
                  <a:extLst>
                    <a:ext uri="{9D8B030D-6E8A-4147-A177-3AD203B41FA5}">
                      <a16:colId xmlns:a16="http://schemas.microsoft.com/office/drawing/2014/main" val="20000"/>
                    </a:ext>
                  </a:extLst>
                </a:gridCol>
                <a:gridCol w="2009775">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5850">
                  <a:extLst>
                    <a:ext uri="{9D8B030D-6E8A-4147-A177-3AD203B41FA5}">
                      <a16:colId xmlns:a16="http://schemas.microsoft.com/office/drawing/2014/main" val="20004"/>
                    </a:ext>
                  </a:extLst>
                </a:gridCol>
                <a:gridCol w="1085850">
                  <a:extLst>
                    <a:ext uri="{9D8B030D-6E8A-4147-A177-3AD203B41FA5}">
                      <a16:colId xmlns:a16="http://schemas.microsoft.com/office/drawing/2014/main" val="20005"/>
                    </a:ext>
                  </a:extLst>
                </a:gridCol>
                <a:gridCol w="1085850">
                  <a:extLst>
                    <a:ext uri="{9D8B030D-6E8A-4147-A177-3AD203B41FA5}">
                      <a16:colId xmlns:a16="http://schemas.microsoft.com/office/drawing/2014/main" val="20006"/>
                    </a:ext>
                  </a:extLst>
                </a:gridCol>
              </a:tblGrid>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extLst>
                  <a:ext uri="{0D108BD9-81ED-4DB2-BD59-A6C34878D82A}">
                    <a16:rowId xmlns:a16="http://schemas.microsoft.com/office/drawing/2014/main" val="10000"/>
                  </a:ext>
                </a:extLst>
              </a:tr>
              <a:tr h="550863">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6"/>
                  </a:ext>
                </a:extLst>
              </a:tr>
              <a:tr h="550862">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7"/>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7128" name="Text Box 110"/>
          <p:cNvSpPr txBox="1"/>
          <p:nvPr/>
        </p:nvSpPr>
        <p:spPr>
          <a:xfrm>
            <a:off x="323850" y="5573713"/>
            <a:ext cx="3168650" cy="538162"/>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lstStyle/>
          <a:p>
            <a:pPr lvl="0" algn="ctr"/>
            <a:r>
              <a:rPr lang="en-US" altLang="x-none" sz="2800" b="1" dirty="0">
                <a:solidFill>
                  <a:srgbClr val="FF0000"/>
                </a:solidFill>
                <a:latin typeface="Arial" panose="020B0604020202020204" pitchFamily="34" charset="0"/>
                <a:ea typeface="宋体" panose="02010600030101010101" pitchFamily="2" charset="-122"/>
              </a:rPr>
              <a:t>Sno → Sname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128"/>
                                        </p:tgtEl>
                                        <p:attrNameLst>
                                          <p:attrName>style.visibility</p:attrName>
                                        </p:attrNameLst>
                                      </p:cBhvr>
                                      <p:to>
                                        <p:strVal val="visible"/>
                                      </p:to>
                                    </p:set>
                                    <p:anim calcmode="lin" valueType="num">
                                      <p:cBhvr>
                                        <p:cTn id="7" dur="500" fill="hold"/>
                                        <p:tgtEl>
                                          <p:spTgt spid="87128"/>
                                        </p:tgtEl>
                                        <p:attrNameLst>
                                          <p:attrName>ppt_x</p:attrName>
                                        </p:attrNameLst>
                                      </p:cBhvr>
                                      <p:tavLst>
                                        <p:tav tm="0">
                                          <p:val>
                                            <p:strVal val="#ppt_x"/>
                                          </p:val>
                                        </p:tav>
                                        <p:tav tm="100000">
                                          <p:val>
                                            <p:strVal val="#ppt_x"/>
                                          </p:val>
                                        </p:tav>
                                      </p:tavLst>
                                    </p:anim>
                                    <p:anim calcmode="lin" valueType="num">
                                      <p:cBhvr>
                                        <p:cTn id="8" dur="500" fill="hold"/>
                                        <p:tgtEl>
                                          <p:spTgt spid="87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28"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p:cNvSpPr>
          <p:nvPr>
            <p:ph type="title"/>
          </p:nvPr>
        </p:nvSpPr>
        <p:spPr>
          <a:xfrm>
            <a:off x="0" y="0"/>
            <a:ext cx="9144000" cy="476250"/>
          </a:xfrm>
        </p:spPr>
        <p:txBody>
          <a:bodyPr wrap="square" anchor="ctr"/>
          <a:lstStyle/>
          <a:p>
            <a:pPr lvl="0" eaLnBrk="1" hangingPunct="1"/>
            <a:r>
              <a:rPr lang="en-US" altLang="x-none" sz="2800" dirty="0">
                <a:latin typeface="Arial" panose="020B0604020202020204" pitchFamily="34" charset="0"/>
                <a:ea typeface="宋体" panose="02010600030101010101" pitchFamily="2" charset="-122"/>
              </a:rPr>
              <a:t>The SCG database</a:t>
            </a:r>
          </a:p>
        </p:txBody>
      </p:sp>
      <p:graphicFrame>
        <p:nvGraphicFramePr>
          <p:cNvPr id="88070" name="内容占位符 88069"/>
          <p:cNvGraphicFramePr>
            <a:graphicFrameLocks noGrp="1"/>
          </p:cNvGraphicFramePr>
          <p:nvPr>
            <p:ph idx="1"/>
          </p:nvPr>
        </p:nvGraphicFramePr>
        <p:xfrm>
          <a:off x="250825" y="476250"/>
          <a:ext cx="8680450" cy="4968875"/>
        </p:xfrm>
        <a:graphic>
          <a:graphicData uri="http://schemas.openxmlformats.org/drawingml/2006/table">
            <a:tbl>
              <a:tblPr/>
              <a:tblGrid>
                <a:gridCol w="1241425">
                  <a:extLst>
                    <a:ext uri="{9D8B030D-6E8A-4147-A177-3AD203B41FA5}">
                      <a16:colId xmlns:a16="http://schemas.microsoft.com/office/drawing/2014/main" val="20000"/>
                    </a:ext>
                  </a:extLst>
                </a:gridCol>
                <a:gridCol w="2009775">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5850">
                  <a:extLst>
                    <a:ext uri="{9D8B030D-6E8A-4147-A177-3AD203B41FA5}">
                      <a16:colId xmlns:a16="http://schemas.microsoft.com/office/drawing/2014/main" val="20004"/>
                    </a:ext>
                  </a:extLst>
                </a:gridCol>
                <a:gridCol w="1085850">
                  <a:extLst>
                    <a:ext uri="{9D8B030D-6E8A-4147-A177-3AD203B41FA5}">
                      <a16:colId xmlns:a16="http://schemas.microsoft.com/office/drawing/2014/main" val="20005"/>
                    </a:ext>
                  </a:extLst>
                </a:gridCol>
                <a:gridCol w="1085850">
                  <a:extLst>
                    <a:ext uri="{9D8B030D-6E8A-4147-A177-3AD203B41FA5}">
                      <a16:colId xmlns:a16="http://schemas.microsoft.com/office/drawing/2014/main" val="20006"/>
                    </a:ext>
                  </a:extLst>
                </a:gridCol>
              </a:tblGrid>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extLst>
                  <a:ext uri="{0D108BD9-81ED-4DB2-BD59-A6C34878D82A}">
                    <a16:rowId xmlns:a16="http://schemas.microsoft.com/office/drawing/2014/main" val="10000"/>
                  </a:ext>
                </a:extLst>
              </a:tr>
              <a:tr h="550863">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6"/>
                  </a:ext>
                </a:extLst>
              </a:tr>
              <a:tr h="550862">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7"/>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8151" name="Text Box 85"/>
          <p:cNvSpPr txBox="1"/>
          <p:nvPr/>
        </p:nvSpPr>
        <p:spPr>
          <a:xfrm>
            <a:off x="323850" y="5573713"/>
            <a:ext cx="2879725" cy="519112"/>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p>
        </p:txBody>
      </p:sp>
      <p:sp>
        <p:nvSpPr>
          <p:cNvPr id="88153" name="Text Box 86"/>
          <p:cNvSpPr txBox="1"/>
          <p:nvPr/>
        </p:nvSpPr>
        <p:spPr>
          <a:xfrm>
            <a:off x="3419475" y="5554663"/>
            <a:ext cx="2879725" cy="538162"/>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lstStyle/>
          <a:p>
            <a:pPr lvl="0"/>
            <a:r>
              <a:rPr lang="en-US" altLang="x-none" sz="2800" b="1" dirty="0">
                <a:solidFill>
                  <a:srgbClr val="FF0000"/>
                </a:solidFill>
                <a:latin typeface="Arial" panose="020B0604020202020204" pitchFamily="34" charset="0"/>
                <a:ea typeface="宋体" panose="02010600030101010101" pitchFamily="2" charset="-122"/>
              </a:rPr>
              <a:t>Sno → Dept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8153"/>
                                        </p:tgtEl>
                                        <p:attrNameLst>
                                          <p:attrName>style.visibility</p:attrName>
                                        </p:attrNameLst>
                                      </p:cBhvr>
                                      <p:to>
                                        <p:strVal val="visible"/>
                                      </p:to>
                                    </p:set>
                                    <p:anim calcmode="lin" valueType="num">
                                      <p:cBhvr>
                                        <p:cTn id="7" dur="500" fill="hold"/>
                                        <p:tgtEl>
                                          <p:spTgt spid="88153"/>
                                        </p:tgtEl>
                                        <p:attrNameLst>
                                          <p:attrName>ppt_x</p:attrName>
                                        </p:attrNameLst>
                                      </p:cBhvr>
                                      <p:tavLst>
                                        <p:tav tm="0">
                                          <p:val>
                                            <p:strVal val="#ppt_x"/>
                                          </p:val>
                                        </p:tav>
                                        <p:tav tm="100000">
                                          <p:val>
                                            <p:strVal val="#ppt_x"/>
                                          </p:val>
                                        </p:tav>
                                      </p:tavLst>
                                    </p:anim>
                                    <p:anim calcmode="lin" valueType="num">
                                      <p:cBhvr>
                                        <p:cTn id="8" dur="500" fill="hold"/>
                                        <p:tgtEl>
                                          <p:spTgt spid="88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53"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0" y="0"/>
            <a:ext cx="9144000" cy="476250"/>
          </a:xfrm>
        </p:spPr>
        <p:txBody>
          <a:bodyPr wrap="square" anchor="ctr"/>
          <a:lstStyle/>
          <a:p>
            <a:pPr lvl="0" eaLnBrk="1" hangingPunct="1"/>
            <a:r>
              <a:rPr lang="en-US" altLang="x-none" sz="2800" dirty="0">
                <a:latin typeface="Arial" panose="020B0604020202020204" pitchFamily="34" charset="0"/>
                <a:ea typeface="宋体" panose="02010600030101010101" pitchFamily="2" charset="-122"/>
              </a:rPr>
              <a:t>The SCG database</a:t>
            </a:r>
          </a:p>
        </p:txBody>
      </p:sp>
      <p:graphicFrame>
        <p:nvGraphicFramePr>
          <p:cNvPr id="89094" name="内容占位符 89093"/>
          <p:cNvGraphicFramePr>
            <a:graphicFrameLocks noGrp="1"/>
          </p:cNvGraphicFramePr>
          <p:nvPr>
            <p:ph idx="1"/>
          </p:nvPr>
        </p:nvGraphicFramePr>
        <p:xfrm>
          <a:off x="250825" y="476250"/>
          <a:ext cx="8680450" cy="4968875"/>
        </p:xfrm>
        <a:graphic>
          <a:graphicData uri="http://schemas.openxmlformats.org/drawingml/2006/table">
            <a:tbl>
              <a:tblPr/>
              <a:tblGrid>
                <a:gridCol w="1241425">
                  <a:extLst>
                    <a:ext uri="{9D8B030D-6E8A-4147-A177-3AD203B41FA5}">
                      <a16:colId xmlns:a16="http://schemas.microsoft.com/office/drawing/2014/main" val="20000"/>
                    </a:ext>
                  </a:extLst>
                </a:gridCol>
                <a:gridCol w="2009775">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5850">
                  <a:extLst>
                    <a:ext uri="{9D8B030D-6E8A-4147-A177-3AD203B41FA5}">
                      <a16:colId xmlns:a16="http://schemas.microsoft.com/office/drawing/2014/main" val="20004"/>
                    </a:ext>
                  </a:extLst>
                </a:gridCol>
                <a:gridCol w="1085850">
                  <a:extLst>
                    <a:ext uri="{9D8B030D-6E8A-4147-A177-3AD203B41FA5}">
                      <a16:colId xmlns:a16="http://schemas.microsoft.com/office/drawing/2014/main" val="20005"/>
                    </a:ext>
                  </a:extLst>
                </a:gridCol>
                <a:gridCol w="1085850">
                  <a:extLst>
                    <a:ext uri="{9D8B030D-6E8A-4147-A177-3AD203B41FA5}">
                      <a16:colId xmlns:a16="http://schemas.microsoft.com/office/drawing/2014/main" val="20006"/>
                    </a:ext>
                  </a:extLst>
                </a:gridCol>
              </a:tblGrid>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extLst>
                  <a:ext uri="{0D108BD9-81ED-4DB2-BD59-A6C34878D82A}">
                    <a16:rowId xmlns:a16="http://schemas.microsoft.com/office/drawing/2014/main" val="10000"/>
                  </a:ext>
                </a:extLst>
              </a:tr>
              <a:tr h="550863">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6"/>
                  </a:ext>
                </a:extLst>
              </a:tr>
              <a:tr h="550862">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7"/>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9175" name="Text Box 85"/>
          <p:cNvSpPr txBox="1"/>
          <p:nvPr/>
        </p:nvSpPr>
        <p:spPr>
          <a:xfrm>
            <a:off x="323850" y="5573713"/>
            <a:ext cx="2663825" cy="519112"/>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p>
        </p:txBody>
      </p:sp>
      <p:sp>
        <p:nvSpPr>
          <p:cNvPr id="89176" name="Text Box 86"/>
          <p:cNvSpPr txBox="1"/>
          <p:nvPr/>
        </p:nvSpPr>
        <p:spPr>
          <a:xfrm>
            <a:off x="3275013" y="5554663"/>
            <a:ext cx="2520950" cy="519112"/>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Sno → Dept</a:t>
            </a:r>
          </a:p>
        </p:txBody>
      </p:sp>
      <p:sp>
        <p:nvSpPr>
          <p:cNvPr id="89178" name="Text Box 87"/>
          <p:cNvSpPr txBox="1"/>
          <p:nvPr/>
        </p:nvSpPr>
        <p:spPr>
          <a:xfrm>
            <a:off x="6013450" y="5516563"/>
            <a:ext cx="2879725" cy="538162"/>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lstStyle/>
          <a:p>
            <a:pPr lvl="0"/>
            <a:r>
              <a:rPr lang="en-US" altLang="x-none" sz="2800" b="1" dirty="0">
                <a:solidFill>
                  <a:srgbClr val="FF0000"/>
                </a:solidFill>
                <a:latin typeface="Arial" panose="020B0604020202020204" pitchFamily="34" charset="0"/>
                <a:ea typeface="宋体" panose="02010600030101010101" pitchFamily="2" charset="-122"/>
              </a:rPr>
              <a:t>Sno → Cno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9178"/>
                                        </p:tgtEl>
                                        <p:attrNameLst>
                                          <p:attrName>style.visibility</p:attrName>
                                        </p:attrNameLst>
                                      </p:cBhvr>
                                      <p:to>
                                        <p:strVal val="visible"/>
                                      </p:to>
                                    </p:set>
                                    <p:anim calcmode="lin" valueType="num">
                                      <p:cBhvr>
                                        <p:cTn id="7" dur="500" fill="hold"/>
                                        <p:tgtEl>
                                          <p:spTgt spid="89178"/>
                                        </p:tgtEl>
                                        <p:attrNameLst>
                                          <p:attrName>ppt_x</p:attrName>
                                        </p:attrNameLst>
                                      </p:cBhvr>
                                      <p:tavLst>
                                        <p:tav tm="0">
                                          <p:val>
                                            <p:strVal val="#ppt_x"/>
                                          </p:val>
                                        </p:tav>
                                        <p:tav tm="100000">
                                          <p:val>
                                            <p:strVal val="#ppt_x"/>
                                          </p:val>
                                        </p:tav>
                                      </p:tavLst>
                                    </p:anim>
                                    <p:anim calcmode="lin" valueType="num">
                                      <p:cBhvr>
                                        <p:cTn id="8" dur="500" fill="hold"/>
                                        <p:tgtEl>
                                          <p:spTgt spid="89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78"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p:cNvSpPr>
          <p:nvPr>
            <p:ph type="title"/>
          </p:nvPr>
        </p:nvSpPr>
        <p:spPr>
          <a:xfrm>
            <a:off x="0" y="0"/>
            <a:ext cx="9144000" cy="476250"/>
          </a:xfrm>
        </p:spPr>
        <p:txBody>
          <a:bodyPr wrap="square" anchor="ctr"/>
          <a:lstStyle/>
          <a:p>
            <a:pPr lvl="0" eaLnBrk="1" hangingPunct="1"/>
            <a:r>
              <a:rPr lang="en-US" altLang="x-none" sz="2800" dirty="0">
                <a:latin typeface="Arial" panose="020B0604020202020204" pitchFamily="34" charset="0"/>
                <a:ea typeface="宋体" panose="02010600030101010101" pitchFamily="2" charset="-122"/>
              </a:rPr>
              <a:t>The SCG database</a:t>
            </a:r>
          </a:p>
        </p:txBody>
      </p:sp>
      <p:graphicFrame>
        <p:nvGraphicFramePr>
          <p:cNvPr id="90118" name="内容占位符 90117"/>
          <p:cNvGraphicFramePr>
            <a:graphicFrameLocks noGrp="1"/>
          </p:cNvGraphicFramePr>
          <p:nvPr>
            <p:ph idx="1"/>
          </p:nvPr>
        </p:nvGraphicFramePr>
        <p:xfrm>
          <a:off x="250825" y="476250"/>
          <a:ext cx="8680450" cy="4968875"/>
        </p:xfrm>
        <a:graphic>
          <a:graphicData uri="http://schemas.openxmlformats.org/drawingml/2006/table">
            <a:tbl>
              <a:tblPr/>
              <a:tblGrid>
                <a:gridCol w="1241425">
                  <a:extLst>
                    <a:ext uri="{9D8B030D-6E8A-4147-A177-3AD203B41FA5}">
                      <a16:colId xmlns:a16="http://schemas.microsoft.com/office/drawing/2014/main" val="20000"/>
                    </a:ext>
                  </a:extLst>
                </a:gridCol>
                <a:gridCol w="2009775">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5850">
                  <a:extLst>
                    <a:ext uri="{9D8B030D-6E8A-4147-A177-3AD203B41FA5}">
                      <a16:colId xmlns:a16="http://schemas.microsoft.com/office/drawing/2014/main" val="20004"/>
                    </a:ext>
                  </a:extLst>
                </a:gridCol>
                <a:gridCol w="1085850">
                  <a:extLst>
                    <a:ext uri="{9D8B030D-6E8A-4147-A177-3AD203B41FA5}">
                      <a16:colId xmlns:a16="http://schemas.microsoft.com/office/drawing/2014/main" val="20005"/>
                    </a:ext>
                  </a:extLst>
                </a:gridCol>
                <a:gridCol w="1085850">
                  <a:extLst>
                    <a:ext uri="{9D8B030D-6E8A-4147-A177-3AD203B41FA5}">
                      <a16:colId xmlns:a16="http://schemas.microsoft.com/office/drawing/2014/main" val="20006"/>
                    </a:ext>
                  </a:extLst>
                </a:gridCol>
              </a:tblGrid>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extLst>
                  <a:ext uri="{0D108BD9-81ED-4DB2-BD59-A6C34878D82A}">
                    <a16:rowId xmlns:a16="http://schemas.microsoft.com/office/drawing/2014/main" val="10000"/>
                  </a:ext>
                </a:extLst>
              </a:tr>
              <a:tr h="550863">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6"/>
                  </a:ext>
                </a:extLst>
              </a:tr>
              <a:tr h="550862">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7"/>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90199" name="Text Box 85"/>
          <p:cNvSpPr txBox="1"/>
          <p:nvPr/>
        </p:nvSpPr>
        <p:spPr>
          <a:xfrm>
            <a:off x="323850" y="5573713"/>
            <a:ext cx="2663825" cy="519112"/>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p>
        </p:txBody>
      </p:sp>
      <p:sp>
        <p:nvSpPr>
          <p:cNvPr id="90200" name="Text Box 86"/>
          <p:cNvSpPr txBox="1"/>
          <p:nvPr/>
        </p:nvSpPr>
        <p:spPr>
          <a:xfrm>
            <a:off x="3275013" y="5554663"/>
            <a:ext cx="2520950" cy="519112"/>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Sno → Dept</a:t>
            </a:r>
          </a:p>
        </p:txBody>
      </p:sp>
      <p:sp>
        <p:nvSpPr>
          <p:cNvPr id="90201" name="Text Box 87"/>
          <p:cNvSpPr txBox="1"/>
          <p:nvPr/>
        </p:nvSpPr>
        <p:spPr>
          <a:xfrm>
            <a:off x="6013450" y="5516563"/>
            <a:ext cx="2879725" cy="579437"/>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Sno → Cno</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3200" b="1" dirty="0">
                <a:solidFill>
                  <a:srgbClr val="FF0000"/>
                </a:solidFill>
                <a:latin typeface="Times New Roman" panose="02020603050405020304" pitchFamily="2" charset="0"/>
                <a:ea typeface="宋体" panose="02010600030101010101" pitchFamily="2" charset="-122"/>
              </a:rPr>
              <a:t>×</a:t>
            </a:r>
          </a:p>
        </p:txBody>
      </p:sp>
      <p:sp>
        <p:nvSpPr>
          <p:cNvPr id="90203" name="Text Box 88"/>
          <p:cNvSpPr txBox="1"/>
          <p:nvPr/>
        </p:nvSpPr>
        <p:spPr>
          <a:xfrm>
            <a:off x="323850" y="6203950"/>
            <a:ext cx="3311525" cy="538163"/>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lstStyle/>
          <a:p>
            <a:pPr lvl="0"/>
            <a:r>
              <a:rPr lang="en-US" altLang="x-none" sz="2800" b="1" dirty="0">
                <a:solidFill>
                  <a:srgbClr val="FF0000"/>
                </a:solidFill>
                <a:latin typeface="Arial" panose="020B0604020202020204" pitchFamily="34" charset="0"/>
                <a:ea typeface="宋体" panose="02010600030101010101" pitchFamily="2" charset="-122"/>
              </a:rPr>
              <a:t>Cno → Cname  ?</a:t>
            </a:r>
          </a:p>
        </p:txBody>
      </p:sp>
      <p:graphicFrame>
        <p:nvGraphicFramePr>
          <p:cNvPr id="2" name="对象 90203"/>
          <p:cNvGraphicFramePr>
            <a:graphicFrameLocks noChangeAspect="1"/>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2770" r:id="rId3" imgW="116840" imgH="220980" progId="Equation.3">
                  <p:embed/>
                </p:oleObj>
              </mc:Choice>
              <mc:Fallback>
                <p:oleObj r:id="rId3" imgW="116840" imgH="220980" progId="Equation.3">
                  <p:embed/>
                  <p:pic>
                    <p:nvPicPr>
                      <p:cNvPr id="2" name="对象 90203"/>
                      <p:cNvPicPr/>
                      <p:nvPr/>
                    </p:nvPicPr>
                    <p:blipFill>
                      <a:blip r:embed="rId4"/>
                      <a:stretch>
                        <a:fillRect/>
                      </a:stretch>
                    </p:blipFill>
                    <p:spPr>
                      <a:xfrm>
                        <a:off x="1524000" y="1397000"/>
                        <a:ext cx="6096000" cy="406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0203"/>
                                        </p:tgtEl>
                                        <p:attrNameLst>
                                          <p:attrName>style.visibility</p:attrName>
                                        </p:attrNameLst>
                                      </p:cBhvr>
                                      <p:to>
                                        <p:strVal val="visible"/>
                                      </p:to>
                                    </p:set>
                                    <p:anim calcmode="lin" valueType="num">
                                      <p:cBhvr>
                                        <p:cTn id="7" dur="500" fill="hold"/>
                                        <p:tgtEl>
                                          <p:spTgt spid="90203"/>
                                        </p:tgtEl>
                                        <p:attrNameLst>
                                          <p:attrName>ppt_x</p:attrName>
                                        </p:attrNameLst>
                                      </p:cBhvr>
                                      <p:tavLst>
                                        <p:tav tm="0">
                                          <p:val>
                                            <p:strVal val="#ppt_x"/>
                                          </p:val>
                                        </p:tav>
                                        <p:tav tm="100000">
                                          <p:val>
                                            <p:strVal val="#ppt_x"/>
                                          </p:val>
                                        </p:tav>
                                      </p:tavLst>
                                    </p:anim>
                                    <p:anim calcmode="lin" valueType="num">
                                      <p:cBhvr>
                                        <p:cTn id="8" dur="500" fill="hold"/>
                                        <p:tgtEl>
                                          <p:spTgt spid="90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03"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p:cNvSpPr>
          <p:nvPr>
            <p:ph type="title"/>
          </p:nvPr>
        </p:nvSpPr>
        <p:spPr>
          <a:xfrm>
            <a:off x="0" y="0"/>
            <a:ext cx="9144000" cy="476250"/>
          </a:xfrm>
        </p:spPr>
        <p:txBody>
          <a:bodyPr wrap="square" anchor="ctr"/>
          <a:lstStyle/>
          <a:p>
            <a:pPr lvl="0" eaLnBrk="1" hangingPunct="1"/>
            <a:r>
              <a:rPr lang="en-US" altLang="x-none" sz="2800" dirty="0">
                <a:latin typeface="Arial" panose="020B0604020202020204" pitchFamily="34" charset="0"/>
                <a:ea typeface="宋体" panose="02010600030101010101" pitchFamily="2" charset="-122"/>
              </a:rPr>
              <a:t>The SCG database</a:t>
            </a:r>
          </a:p>
        </p:txBody>
      </p:sp>
      <p:graphicFrame>
        <p:nvGraphicFramePr>
          <p:cNvPr id="91142" name="内容占位符 91141"/>
          <p:cNvGraphicFramePr>
            <a:graphicFrameLocks noGrp="1"/>
          </p:cNvGraphicFramePr>
          <p:nvPr>
            <p:ph idx="1"/>
          </p:nvPr>
        </p:nvGraphicFramePr>
        <p:xfrm>
          <a:off x="250825" y="476250"/>
          <a:ext cx="8680450" cy="4968875"/>
        </p:xfrm>
        <a:graphic>
          <a:graphicData uri="http://schemas.openxmlformats.org/drawingml/2006/table">
            <a:tbl>
              <a:tblPr/>
              <a:tblGrid>
                <a:gridCol w="1241425">
                  <a:extLst>
                    <a:ext uri="{9D8B030D-6E8A-4147-A177-3AD203B41FA5}">
                      <a16:colId xmlns:a16="http://schemas.microsoft.com/office/drawing/2014/main" val="20000"/>
                    </a:ext>
                  </a:extLst>
                </a:gridCol>
                <a:gridCol w="2009775">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5850">
                  <a:extLst>
                    <a:ext uri="{9D8B030D-6E8A-4147-A177-3AD203B41FA5}">
                      <a16:colId xmlns:a16="http://schemas.microsoft.com/office/drawing/2014/main" val="20004"/>
                    </a:ext>
                  </a:extLst>
                </a:gridCol>
                <a:gridCol w="1085850">
                  <a:extLst>
                    <a:ext uri="{9D8B030D-6E8A-4147-A177-3AD203B41FA5}">
                      <a16:colId xmlns:a16="http://schemas.microsoft.com/office/drawing/2014/main" val="20005"/>
                    </a:ext>
                  </a:extLst>
                </a:gridCol>
                <a:gridCol w="1085850">
                  <a:extLst>
                    <a:ext uri="{9D8B030D-6E8A-4147-A177-3AD203B41FA5}">
                      <a16:colId xmlns:a16="http://schemas.microsoft.com/office/drawing/2014/main" val="20006"/>
                    </a:ext>
                  </a:extLst>
                </a:gridCol>
              </a:tblGrid>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extLst>
                  <a:ext uri="{0D108BD9-81ED-4DB2-BD59-A6C34878D82A}">
                    <a16:rowId xmlns:a16="http://schemas.microsoft.com/office/drawing/2014/main" val="10000"/>
                  </a:ext>
                </a:extLst>
              </a:tr>
              <a:tr h="550863">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6"/>
                  </a:ext>
                </a:extLst>
              </a:tr>
              <a:tr h="550862">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7"/>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91223" name="Text Box 85"/>
          <p:cNvSpPr txBox="1"/>
          <p:nvPr/>
        </p:nvSpPr>
        <p:spPr>
          <a:xfrm>
            <a:off x="323850" y="5573713"/>
            <a:ext cx="2808288" cy="519112"/>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p>
        </p:txBody>
      </p:sp>
      <p:sp>
        <p:nvSpPr>
          <p:cNvPr id="91224" name="Text Box 86"/>
          <p:cNvSpPr txBox="1"/>
          <p:nvPr/>
        </p:nvSpPr>
        <p:spPr>
          <a:xfrm>
            <a:off x="3275013" y="5554663"/>
            <a:ext cx="2520950" cy="519112"/>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Sno → Dept</a:t>
            </a:r>
          </a:p>
        </p:txBody>
      </p:sp>
      <p:sp>
        <p:nvSpPr>
          <p:cNvPr id="91225" name="Text Box 87"/>
          <p:cNvSpPr txBox="1"/>
          <p:nvPr/>
        </p:nvSpPr>
        <p:spPr>
          <a:xfrm>
            <a:off x="6013450" y="5516563"/>
            <a:ext cx="2879725" cy="579437"/>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Sno → Cno</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3200" b="1" dirty="0">
                <a:solidFill>
                  <a:srgbClr val="FF0000"/>
                </a:solidFill>
                <a:latin typeface="Times New Roman" panose="02020603050405020304" pitchFamily="2" charset="0"/>
                <a:ea typeface="宋体" panose="02010600030101010101" pitchFamily="2" charset="-122"/>
              </a:rPr>
              <a:t>×</a:t>
            </a:r>
          </a:p>
        </p:txBody>
      </p:sp>
      <p:sp>
        <p:nvSpPr>
          <p:cNvPr id="91226" name="Text Box 88"/>
          <p:cNvSpPr txBox="1"/>
          <p:nvPr/>
        </p:nvSpPr>
        <p:spPr>
          <a:xfrm>
            <a:off x="323850" y="6165850"/>
            <a:ext cx="2808288" cy="519113"/>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Cno → Cname</a:t>
            </a:r>
            <a:r>
              <a:rPr lang="en-US" altLang="x-none" sz="2800" b="1" dirty="0">
                <a:solidFill>
                  <a:srgbClr val="FF0000"/>
                </a:solidFill>
                <a:latin typeface="Arial" panose="020B0604020202020204" pitchFamily="34" charset="0"/>
                <a:ea typeface="宋体" panose="02010600030101010101" pitchFamily="2" charset="-122"/>
              </a:rPr>
              <a:t> </a:t>
            </a:r>
          </a:p>
        </p:txBody>
      </p:sp>
      <p:graphicFrame>
        <p:nvGraphicFramePr>
          <p:cNvPr id="91227" name="对象 91227"/>
          <p:cNvGraphicFramePr>
            <a:graphicFrameLocks noChangeAspect="1"/>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3794" r:id="rId3" imgW="116840" imgH="220980" progId="Equation.3">
                  <p:embed/>
                </p:oleObj>
              </mc:Choice>
              <mc:Fallback>
                <p:oleObj r:id="rId3" imgW="116840" imgH="220980" progId="Equation.3">
                  <p:embed/>
                  <p:pic>
                    <p:nvPicPr>
                      <p:cNvPr id="91227" name="对象 91227"/>
                      <p:cNvPicPr/>
                      <p:nvPr/>
                    </p:nvPicPr>
                    <p:blipFill>
                      <a:blip r:embed="rId4"/>
                      <a:stretch>
                        <a:fillRect/>
                      </a:stretch>
                    </p:blipFill>
                    <p:spPr>
                      <a:xfrm>
                        <a:off x="1524000" y="1397000"/>
                        <a:ext cx="6096000" cy="4064000"/>
                      </a:xfrm>
                      <a:prstGeom prst="rect">
                        <a:avLst/>
                      </a:prstGeom>
                      <a:noFill/>
                      <a:ln w="38100">
                        <a:noFill/>
                        <a:miter/>
                      </a:ln>
                    </p:spPr>
                  </p:pic>
                </p:oleObj>
              </mc:Fallback>
            </mc:AlternateContent>
          </a:graphicData>
        </a:graphic>
      </p:graphicFrame>
      <p:sp>
        <p:nvSpPr>
          <p:cNvPr id="91229" name="Text Box 90"/>
          <p:cNvSpPr txBox="1"/>
          <p:nvPr/>
        </p:nvSpPr>
        <p:spPr>
          <a:xfrm>
            <a:off x="6011863" y="6165850"/>
            <a:ext cx="2879725" cy="538163"/>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lstStyle/>
          <a:p>
            <a:pPr lvl="0"/>
            <a:r>
              <a:rPr lang="en-US" altLang="x-none" sz="2800" b="1" dirty="0">
                <a:solidFill>
                  <a:srgbClr val="FF0000"/>
                </a:solidFill>
                <a:latin typeface="Arial" panose="020B0604020202020204" pitchFamily="34" charset="0"/>
                <a:ea typeface="宋体" panose="02010600030101010101" pitchFamily="2" charset="-122"/>
              </a:rPr>
              <a:t>Cno → Sno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1229"/>
                                        </p:tgtEl>
                                        <p:attrNameLst>
                                          <p:attrName>style.visibility</p:attrName>
                                        </p:attrNameLst>
                                      </p:cBhvr>
                                      <p:to>
                                        <p:strVal val="visible"/>
                                      </p:to>
                                    </p:set>
                                    <p:anim calcmode="lin" valueType="num">
                                      <p:cBhvr>
                                        <p:cTn id="7" dur="500" fill="hold"/>
                                        <p:tgtEl>
                                          <p:spTgt spid="91229"/>
                                        </p:tgtEl>
                                        <p:attrNameLst>
                                          <p:attrName>ppt_x</p:attrName>
                                        </p:attrNameLst>
                                      </p:cBhvr>
                                      <p:tavLst>
                                        <p:tav tm="0">
                                          <p:val>
                                            <p:strVal val="#ppt_x"/>
                                          </p:val>
                                        </p:tav>
                                        <p:tav tm="100000">
                                          <p:val>
                                            <p:strVal val="#ppt_x"/>
                                          </p:val>
                                        </p:tav>
                                      </p:tavLst>
                                    </p:anim>
                                    <p:anim calcmode="lin" valueType="num">
                                      <p:cBhvr>
                                        <p:cTn id="8" dur="500" fill="hold"/>
                                        <p:tgtEl>
                                          <p:spTgt spid="91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29"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p:cNvSpPr>
          <p:nvPr>
            <p:ph type="title"/>
          </p:nvPr>
        </p:nvSpPr>
        <p:spPr>
          <a:xfrm>
            <a:off x="0" y="0"/>
            <a:ext cx="9144000" cy="476250"/>
          </a:xfrm>
        </p:spPr>
        <p:txBody>
          <a:bodyPr wrap="square" anchor="ctr"/>
          <a:lstStyle/>
          <a:p>
            <a:pPr lvl="0" eaLnBrk="1" hangingPunct="1"/>
            <a:r>
              <a:rPr lang="en-US" altLang="x-none" sz="2800" dirty="0">
                <a:latin typeface="Arial" panose="020B0604020202020204" pitchFamily="34" charset="0"/>
                <a:ea typeface="宋体" panose="02010600030101010101" pitchFamily="2" charset="-122"/>
              </a:rPr>
              <a:t>The SCG database</a:t>
            </a:r>
          </a:p>
        </p:txBody>
      </p:sp>
      <p:graphicFrame>
        <p:nvGraphicFramePr>
          <p:cNvPr id="92166" name="内容占位符 92165"/>
          <p:cNvGraphicFramePr>
            <a:graphicFrameLocks noGrp="1"/>
          </p:cNvGraphicFramePr>
          <p:nvPr>
            <p:ph idx="1"/>
          </p:nvPr>
        </p:nvGraphicFramePr>
        <p:xfrm>
          <a:off x="250825" y="476250"/>
          <a:ext cx="8680450" cy="4968875"/>
        </p:xfrm>
        <a:graphic>
          <a:graphicData uri="http://schemas.openxmlformats.org/drawingml/2006/table">
            <a:tbl>
              <a:tblPr/>
              <a:tblGrid>
                <a:gridCol w="1241425">
                  <a:extLst>
                    <a:ext uri="{9D8B030D-6E8A-4147-A177-3AD203B41FA5}">
                      <a16:colId xmlns:a16="http://schemas.microsoft.com/office/drawing/2014/main" val="20000"/>
                    </a:ext>
                  </a:extLst>
                </a:gridCol>
                <a:gridCol w="2009775">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5850">
                  <a:extLst>
                    <a:ext uri="{9D8B030D-6E8A-4147-A177-3AD203B41FA5}">
                      <a16:colId xmlns:a16="http://schemas.microsoft.com/office/drawing/2014/main" val="20004"/>
                    </a:ext>
                  </a:extLst>
                </a:gridCol>
                <a:gridCol w="1085850">
                  <a:extLst>
                    <a:ext uri="{9D8B030D-6E8A-4147-A177-3AD203B41FA5}">
                      <a16:colId xmlns:a16="http://schemas.microsoft.com/office/drawing/2014/main" val="20005"/>
                    </a:ext>
                  </a:extLst>
                </a:gridCol>
                <a:gridCol w="1085850">
                  <a:extLst>
                    <a:ext uri="{9D8B030D-6E8A-4147-A177-3AD203B41FA5}">
                      <a16:colId xmlns:a16="http://schemas.microsoft.com/office/drawing/2014/main" val="20006"/>
                    </a:ext>
                  </a:extLst>
                </a:gridCol>
              </a:tblGrid>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extLst>
                  <a:ext uri="{0D108BD9-81ED-4DB2-BD59-A6C34878D82A}">
                    <a16:rowId xmlns:a16="http://schemas.microsoft.com/office/drawing/2014/main" val="10000"/>
                  </a:ext>
                </a:extLst>
              </a:tr>
              <a:tr h="550863">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6"/>
                  </a:ext>
                </a:extLst>
              </a:tr>
              <a:tr h="550862">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7"/>
                  </a:ext>
                </a:extLst>
              </a:tr>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92247" name="Text Box 85"/>
          <p:cNvSpPr txBox="1"/>
          <p:nvPr/>
        </p:nvSpPr>
        <p:spPr>
          <a:xfrm>
            <a:off x="323850" y="5573713"/>
            <a:ext cx="2808288" cy="519112"/>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p>
        </p:txBody>
      </p:sp>
      <p:sp>
        <p:nvSpPr>
          <p:cNvPr id="92248" name="Text Box 86"/>
          <p:cNvSpPr txBox="1"/>
          <p:nvPr/>
        </p:nvSpPr>
        <p:spPr>
          <a:xfrm>
            <a:off x="3275013" y="5554663"/>
            <a:ext cx="2520950" cy="519112"/>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Sno → Dept</a:t>
            </a:r>
          </a:p>
        </p:txBody>
      </p:sp>
      <p:sp>
        <p:nvSpPr>
          <p:cNvPr id="92249" name="Text Box 87"/>
          <p:cNvSpPr txBox="1"/>
          <p:nvPr/>
        </p:nvSpPr>
        <p:spPr>
          <a:xfrm>
            <a:off x="6013450" y="5516563"/>
            <a:ext cx="2879725" cy="579437"/>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Sno → Cno</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3200" b="1" dirty="0">
                <a:solidFill>
                  <a:srgbClr val="FF0000"/>
                </a:solidFill>
                <a:latin typeface="Arial" panose="020B0604020202020204" pitchFamily="34" charset="0"/>
                <a:ea typeface="宋体" panose="02010600030101010101" pitchFamily="2" charset="-122"/>
              </a:rPr>
              <a:t>×</a:t>
            </a:r>
          </a:p>
        </p:txBody>
      </p:sp>
      <p:sp>
        <p:nvSpPr>
          <p:cNvPr id="92250" name="Text Box 88"/>
          <p:cNvSpPr txBox="1"/>
          <p:nvPr/>
        </p:nvSpPr>
        <p:spPr>
          <a:xfrm>
            <a:off x="323850" y="6165850"/>
            <a:ext cx="2808288" cy="519113"/>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Cno → Cname</a:t>
            </a:r>
            <a:r>
              <a:rPr lang="en-US" altLang="x-none" sz="2800" b="1" dirty="0">
                <a:solidFill>
                  <a:srgbClr val="FF0000"/>
                </a:solidFill>
                <a:latin typeface="Arial" panose="020B0604020202020204" pitchFamily="34" charset="0"/>
                <a:ea typeface="宋体" panose="02010600030101010101" pitchFamily="2" charset="-122"/>
              </a:rPr>
              <a:t> </a:t>
            </a:r>
          </a:p>
        </p:txBody>
      </p:sp>
      <p:graphicFrame>
        <p:nvGraphicFramePr>
          <p:cNvPr id="92251" name="对象 92251"/>
          <p:cNvGraphicFramePr>
            <a:graphicFrameLocks noChangeAspect="1"/>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4818" r:id="rId3" imgW="116840" imgH="220980" progId="Equation.3">
                  <p:embed/>
                </p:oleObj>
              </mc:Choice>
              <mc:Fallback>
                <p:oleObj r:id="rId3" imgW="116840" imgH="220980" progId="Equation.3">
                  <p:embed/>
                  <p:pic>
                    <p:nvPicPr>
                      <p:cNvPr id="92251" name="对象 92251"/>
                      <p:cNvPicPr/>
                      <p:nvPr/>
                    </p:nvPicPr>
                    <p:blipFill>
                      <a:blip r:embed="rId4"/>
                      <a:stretch>
                        <a:fillRect/>
                      </a:stretch>
                    </p:blipFill>
                    <p:spPr>
                      <a:xfrm>
                        <a:off x="1524000" y="1397000"/>
                        <a:ext cx="6096000" cy="4064000"/>
                      </a:xfrm>
                      <a:prstGeom prst="rect">
                        <a:avLst/>
                      </a:prstGeom>
                      <a:noFill/>
                      <a:ln w="38100">
                        <a:noFill/>
                        <a:miter/>
                      </a:ln>
                    </p:spPr>
                  </p:pic>
                </p:oleObj>
              </mc:Fallback>
            </mc:AlternateContent>
          </a:graphicData>
        </a:graphic>
      </p:graphicFrame>
      <p:sp>
        <p:nvSpPr>
          <p:cNvPr id="92252" name="Text Box 90"/>
          <p:cNvSpPr txBox="1"/>
          <p:nvPr/>
        </p:nvSpPr>
        <p:spPr>
          <a:xfrm>
            <a:off x="6011863" y="6165850"/>
            <a:ext cx="2879725" cy="579438"/>
          </a:xfrm>
          <a:prstGeom prst="rect">
            <a:avLst/>
          </a:prstGeom>
          <a:solidFill>
            <a:schemeClr val="hlink"/>
          </a:solid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Cno → Sno  </a:t>
            </a:r>
            <a:r>
              <a:rPr lang="en-US" altLang="x-none" sz="3200" b="1" dirty="0">
                <a:solidFill>
                  <a:srgbClr val="FF0000"/>
                </a:solidFill>
                <a:latin typeface="Arial" panose="020B0604020202020204" pitchFamily="34" charset="0"/>
                <a:ea typeface="宋体" panose="02010600030101010101" pitchFamily="2" charset="-122"/>
              </a:rPr>
              <a:t>×</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日期占位符 1"/>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93186" name="页脚占位符 2"/>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3187"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167</a:t>
            </a:fld>
            <a:endParaRPr lang="zh-CN" altLang="en-US" sz="1200" b="1" i="1" dirty="0">
              <a:latin typeface="Times New Roman" panose="02020603050405020304" pitchFamily="2" charset="0"/>
              <a:ea typeface="宋体" panose="02010600030101010101" pitchFamily="2" charset="-122"/>
            </a:endParaRPr>
          </a:p>
        </p:txBody>
      </p:sp>
      <p:graphicFrame>
        <p:nvGraphicFramePr>
          <p:cNvPr id="93188" name="Object 4"/>
          <p:cNvGraphicFramePr>
            <a:graphicFrameLocks noChangeAspect="1"/>
          </p:cNvGraphicFramePr>
          <p:nvPr/>
        </p:nvGraphicFramePr>
        <p:xfrm>
          <a:off x="684213" y="549275"/>
          <a:ext cx="7343775" cy="4824413"/>
        </p:xfrm>
        <a:graphic>
          <a:graphicData uri="http://schemas.openxmlformats.org/presentationml/2006/ole">
            <mc:AlternateContent xmlns:mc="http://schemas.openxmlformats.org/markup-compatibility/2006">
              <mc:Choice xmlns:v="urn:schemas-microsoft-com:vml" Requires="v">
                <p:oleObj spid="_x0000_s35842" r:id="rId3" imgW="5461000" imgH="3759200" progId="">
                  <p:embed/>
                </p:oleObj>
              </mc:Choice>
              <mc:Fallback>
                <p:oleObj r:id="rId3" imgW="5461000" imgH="3759200" progId="">
                  <p:embed/>
                  <p:pic>
                    <p:nvPicPr>
                      <p:cNvPr id="93188" name="Object 4"/>
                      <p:cNvPicPr/>
                      <p:nvPr/>
                    </p:nvPicPr>
                    <p:blipFill>
                      <a:blip r:embed="rId4"/>
                      <a:stretch>
                        <a:fillRect/>
                      </a:stretch>
                    </p:blipFill>
                    <p:spPr>
                      <a:xfrm>
                        <a:off x="684213" y="549275"/>
                        <a:ext cx="7343775" cy="4824413"/>
                      </a:xfrm>
                      <a:prstGeom prst="rect">
                        <a:avLst/>
                      </a:prstGeom>
                      <a:noFill/>
                      <a:ln w="38100">
                        <a:noFill/>
                        <a:miter/>
                      </a:ln>
                    </p:spPr>
                  </p:pic>
                </p:oleObj>
              </mc:Fallback>
            </mc:AlternateContent>
          </a:graphicData>
        </a:graphic>
      </p:graphicFrame>
      <p:sp>
        <p:nvSpPr>
          <p:cNvPr id="93189" name="Text Box 6"/>
          <p:cNvSpPr txBox="1"/>
          <p:nvPr/>
        </p:nvSpPr>
        <p:spPr>
          <a:xfrm>
            <a:off x="755650" y="5445125"/>
            <a:ext cx="7848600" cy="561975"/>
          </a:xfrm>
          <a:prstGeom prst="rect">
            <a:avLst/>
          </a:prstGeom>
          <a:noFill/>
          <a:ln w="9525">
            <a:noFill/>
          </a:ln>
        </p:spPr>
        <p:txBody>
          <a:bodyPr anchor="t">
            <a:spAutoFit/>
          </a:bodyPr>
          <a:lstStyle/>
          <a:p>
            <a:pPr lvl="0" algn="ctr">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A functionally determines B.</a:t>
            </a:r>
          </a:p>
        </p:txBody>
      </p:sp>
      <p:sp>
        <p:nvSpPr>
          <p:cNvPr id="93190" name="Text Box 7"/>
          <p:cNvSpPr txBox="1"/>
          <p:nvPr/>
        </p:nvSpPr>
        <p:spPr>
          <a:xfrm>
            <a:off x="0" y="6281738"/>
            <a:ext cx="9144000" cy="603250"/>
          </a:xfrm>
          <a:prstGeom prst="rect">
            <a:avLst/>
          </a:prstGeom>
          <a:solidFill>
            <a:schemeClr val="bg1"/>
          </a:solidFill>
          <a:ln w="9525">
            <a:noFill/>
          </a:ln>
        </p:spPr>
        <p:txBody>
          <a:bodyPr lIns="0" tIns="118800" rIns="0" bIns="118800" anchor="t">
            <a:spAutoFit/>
          </a:bodyPr>
          <a:lstStyle/>
          <a:p>
            <a:pPr lvl="0" algn="ctr">
              <a:spcBef>
                <a:spcPct val="50000"/>
              </a:spcBef>
            </a:pPr>
            <a:r>
              <a:rPr lang="en-US" altLang="x-none" dirty="0">
                <a:latin typeface="Arial" panose="020B0604020202020204" pitchFamily="34" charset="0"/>
                <a:ea typeface="宋体" panose="02010600030101010101" pitchFamily="2" charset="-122"/>
              </a:rPr>
              <a:t>Figure 6.18(a)  Graphical Depiction of Functional Dependency</a:t>
            </a:r>
          </a:p>
        </p:txBody>
      </p:sp>
      <p:sp>
        <p:nvSpPr>
          <p:cNvPr id="93192" name="Line 8"/>
          <p:cNvSpPr/>
          <p:nvPr/>
        </p:nvSpPr>
        <p:spPr>
          <a:xfrm>
            <a:off x="2771775" y="2349500"/>
            <a:ext cx="0" cy="2286000"/>
          </a:xfrm>
          <a:prstGeom prst="line">
            <a:avLst/>
          </a:prstGeom>
          <a:ln w="6350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3193" name="Line 9"/>
          <p:cNvSpPr/>
          <p:nvPr/>
        </p:nvSpPr>
        <p:spPr>
          <a:xfrm>
            <a:off x="4787900" y="2349500"/>
            <a:ext cx="0" cy="2286000"/>
          </a:xfrm>
          <a:prstGeom prst="line">
            <a:avLst/>
          </a:prstGeom>
          <a:ln w="6350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3194" name="Text Box 10"/>
          <p:cNvSpPr txBox="1"/>
          <p:nvPr/>
        </p:nvSpPr>
        <p:spPr>
          <a:xfrm>
            <a:off x="3348038" y="477838"/>
            <a:ext cx="5580062" cy="1041400"/>
          </a:xfrm>
          <a:prstGeom prst="rect">
            <a:avLst/>
          </a:prstGeom>
          <a:noFill/>
          <a:ln w="9525" cap="flat" cmpd="sng">
            <a:solidFill>
              <a:schemeClr val="accent2"/>
            </a:solidFill>
            <a:prstDash val="solid"/>
            <a:miter/>
            <a:headEnd type="none" w="med" len="med"/>
            <a:tailEnd type="none" w="med" len="med"/>
          </a:ln>
        </p:spPr>
        <p:txBody>
          <a:bodyPr anchor="t">
            <a:spAutoFit/>
          </a:bodyPr>
          <a:lstStyle/>
          <a:p>
            <a:pPr lvl="0">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Each value of A corresponds to only one value of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93192"/>
                                        </p:tgtEl>
                                        <p:attrNameLst>
                                          <p:attrName>style.visibility</p:attrName>
                                        </p:attrNameLst>
                                      </p:cBhvr>
                                      <p:to>
                                        <p:strVal val="visible"/>
                                      </p:to>
                                    </p:set>
                                    <p:anim calcmode="lin" valueType="num">
                                      <p:cBhvr>
                                        <p:cTn id="7" dur="500" fill="hold"/>
                                        <p:tgtEl>
                                          <p:spTgt spid="93192"/>
                                        </p:tgtEl>
                                        <p:attrNameLst>
                                          <p:attrName>ppt_x</p:attrName>
                                        </p:attrNameLst>
                                      </p:cBhvr>
                                      <p:tavLst>
                                        <p:tav tm="0">
                                          <p:val>
                                            <p:strVal val="#ppt_x"/>
                                          </p:val>
                                        </p:tav>
                                        <p:tav tm="100000">
                                          <p:val>
                                            <p:strVal val="#ppt_x"/>
                                          </p:val>
                                        </p:tav>
                                      </p:tavLst>
                                    </p:anim>
                                    <p:anim calcmode="lin" valueType="num">
                                      <p:cBhvr>
                                        <p:cTn id="8" dur="500" fill="hold"/>
                                        <p:tgtEl>
                                          <p:spTgt spid="93192"/>
                                        </p:tgtEl>
                                        <p:attrNameLst>
                                          <p:attrName>ppt_y</p:attrName>
                                        </p:attrNameLst>
                                      </p:cBhvr>
                                      <p:tavLst>
                                        <p:tav tm="0">
                                          <p:val>
                                            <p:strVal val="#ppt_y+#ppt_h/2"/>
                                          </p:val>
                                        </p:tav>
                                        <p:tav tm="100000">
                                          <p:val>
                                            <p:strVal val="#ppt_y"/>
                                          </p:val>
                                        </p:tav>
                                      </p:tavLst>
                                    </p:anim>
                                    <p:anim calcmode="lin" valueType="num">
                                      <p:cBhvr>
                                        <p:cTn id="9" dur="500" fill="hold"/>
                                        <p:tgtEl>
                                          <p:spTgt spid="93192"/>
                                        </p:tgtEl>
                                        <p:attrNameLst>
                                          <p:attrName>ppt_w</p:attrName>
                                        </p:attrNameLst>
                                      </p:cBhvr>
                                      <p:tavLst>
                                        <p:tav tm="0">
                                          <p:val>
                                            <p:strVal val="#ppt_w"/>
                                          </p:val>
                                        </p:tav>
                                        <p:tav tm="100000">
                                          <p:val>
                                            <p:strVal val="#ppt_w"/>
                                          </p:val>
                                        </p:tav>
                                      </p:tavLst>
                                    </p:anim>
                                    <p:anim calcmode="lin" valueType="num">
                                      <p:cBhvr>
                                        <p:cTn id="10" dur="500" fill="hold"/>
                                        <p:tgtEl>
                                          <p:spTgt spid="9319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93194"/>
                                        </p:tgtEl>
                                        <p:attrNameLst>
                                          <p:attrName>style.visibility</p:attrName>
                                        </p:attrNameLst>
                                      </p:cBhvr>
                                      <p:to>
                                        <p:strVal val="visible"/>
                                      </p:to>
                                    </p:set>
                                    <p:animEffect transition="in" filter="blinds(horizontal)">
                                      <p:cBhvr>
                                        <p:cTn id="14" dur="500"/>
                                        <p:tgtEl>
                                          <p:spTgt spid="93194"/>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4" fill="hold" nodeType="clickEffect">
                                  <p:stCondLst>
                                    <p:cond delay="0"/>
                                  </p:stCondLst>
                                  <p:childTnLst>
                                    <p:set>
                                      <p:cBhvr>
                                        <p:cTn id="18" dur="1" fill="hold">
                                          <p:stCondLst>
                                            <p:cond delay="0"/>
                                          </p:stCondLst>
                                        </p:cTn>
                                        <p:tgtEl>
                                          <p:spTgt spid="93193"/>
                                        </p:tgtEl>
                                        <p:attrNameLst>
                                          <p:attrName>style.visibility</p:attrName>
                                        </p:attrNameLst>
                                      </p:cBhvr>
                                      <p:to>
                                        <p:strVal val="visible"/>
                                      </p:to>
                                    </p:set>
                                    <p:anim calcmode="lin" valueType="num">
                                      <p:cBhvr>
                                        <p:cTn id="19" dur="500" fill="hold"/>
                                        <p:tgtEl>
                                          <p:spTgt spid="93193"/>
                                        </p:tgtEl>
                                        <p:attrNameLst>
                                          <p:attrName>ppt_x</p:attrName>
                                        </p:attrNameLst>
                                      </p:cBhvr>
                                      <p:tavLst>
                                        <p:tav tm="0">
                                          <p:val>
                                            <p:strVal val="#ppt_x"/>
                                          </p:val>
                                        </p:tav>
                                        <p:tav tm="100000">
                                          <p:val>
                                            <p:strVal val="#ppt_x"/>
                                          </p:val>
                                        </p:tav>
                                      </p:tavLst>
                                    </p:anim>
                                    <p:anim calcmode="lin" valueType="num">
                                      <p:cBhvr>
                                        <p:cTn id="20" dur="500" fill="hold"/>
                                        <p:tgtEl>
                                          <p:spTgt spid="93193"/>
                                        </p:tgtEl>
                                        <p:attrNameLst>
                                          <p:attrName>ppt_y</p:attrName>
                                        </p:attrNameLst>
                                      </p:cBhvr>
                                      <p:tavLst>
                                        <p:tav tm="0">
                                          <p:val>
                                            <p:strVal val="#ppt_y+#ppt_h/2"/>
                                          </p:val>
                                        </p:tav>
                                        <p:tav tm="100000">
                                          <p:val>
                                            <p:strVal val="#ppt_y"/>
                                          </p:val>
                                        </p:tav>
                                      </p:tavLst>
                                    </p:anim>
                                    <p:anim calcmode="lin" valueType="num">
                                      <p:cBhvr>
                                        <p:cTn id="21" dur="500" fill="hold"/>
                                        <p:tgtEl>
                                          <p:spTgt spid="93193"/>
                                        </p:tgtEl>
                                        <p:attrNameLst>
                                          <p:attrName>ppt_w</p:attrName>
                                        </p:attrNameLst>
                                      </p:cBhvr>
                                      <p:tavLst>
                                        <p:tav tm="0">
                                          <p:val>
                                            <p:strVal val="#ppt_w"/>
                                          </p:val>
                                        </p:tav>
                                        <p:tav tm="100000">
                                          <p:val>
                                            <p:strVal val="#ppt_w"/>
                                          </p:val>
                                        </p:tav>
                                      </p:tavLst>
                                    </p:anim>
                                    <p:anim calcmode="lin" valueType="num">
                                      <p:cBhvr>
                                        <p:cTn id="22" dur="500" fill="hold"/>
                                        <p:tgtEl>
                                          <p:spTgt spid="931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4" grpId="0" bldLvl="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日期占位符 1"/>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94210" name="页脚占位符 2"/>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4211"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168</a:t>
            </a:fld>
            <a:endParaRPr lang="zh-CN" altLang="en-US" sz="1200" b="1" i="1" dirty="0">
              <a:latin typeface="Times New Roman" panose="02020603050405020304" pitchFamily="2" charset="0"/>
              <a:ea typeface="宋体" panose="02010600030101010101" pitchFamily="2" charset="-122"/>
            </a:endParaRPr>
          </a:p>
        </p:txBody>
      </p:sp>
      <p:graphicFrame>
        <p:nvGraphicFramePr>
          <p:cNvPr id="94212" name="Object 9"/>
          <p:cNvGraphicFramePr>
            <a:graphicFrameLocks noChangeAspect="1"/>
          </p:cNvGraphicFramePr>
          <p:nvPr/>
        </p:nvGraphicFramePr>
        <p:xfrm>
          <a:off x="827088" y="835025"/>
          <a:ext cx="7345362" cy="4465638"/>
        </p:xfrm>
        <a:graphic>
          <a:graphicData uri="http://schemas.openxmlformats.org/presentationml/2006/ole">
            <mc:AlternateContent xmlns:mc="http://schemas.openxmlformats.org/markup-compatibility/2006">
              <mc:Choice xmlns:v="urn:schemas-microsoft-com:vml" Requires="v">
                <p:oleObj spid="_x0000_s36866" r:id="rId3" imgW="5461000" imgH="3759200" progId="">
                  <p:embed/>
                </p:oleObj>
              </mc:Choice>
              <mc:Fallback>
                <p:oleObj r:id="rId3" imgW="5461000" imgH="3759200" progId="">
                  <p:embed/>
                  <p:pic>
                    <p:nvPicPr>
                      <p:cNvPr id="94212" name="Object 9"/>
                      <p:cNvPicPr/>
                      <p:nvPr/>
                    </p:nvPicPr>
                    <p:blipFill>
                      <a:blip r:embed="rId4"/>
                      <a:stretch>
                        <a:fillRect/>
                      </a:stretch>
                    </p:blipFill>
                    <p:spPr>
                      <a:xfrm>
                        <a:off x="827088" y="835025"/>
                        <a:ext cx="7345362" cy="4465638"/>
                      </a:xfrm>
                      <a:prstGeom prst="rect">
                        <a:avLst/>
                      </a:prstGeom>
                      <a:noFill/>
                      <a:ln w="38100">
                        <a:noFill/>
                        <a:miter/>
                      </a:ln>
                    </p:spPr>
                  </p:pic>
                </p:oleObj>
              </mc:Fallback>
            </mc:AlternateContent>
          </a:graphicData>
        </a:graphic>
      </p:graphicFrame>
      <p:sp>
        <p:nvSpPr>
          <p:cNvPr id="94213" name="Text Box 4"/>
          <p:cNvSpPr txBox="1"/>
          <p:nvPr/>
        </p:nvSpPr>
        <p:spPr>
          <a:xfrm>
            <a:off x="755650" y="5445125"/>
            <a:ext cx="7848600" cy="561975"/>
          </a:xfrm>
          <a:prstGeom prst="rect">
            <a:avLst/>
          </a:prstGeom>
          <a:noFill/>
          <a:ln w="9525">
            <a:noFill/>
          </a:ln>
        </p:spPr>
        <p:txBody>
          <a:bodyPr anchor="t">
            <a:spAutoFit/>
          </a:bodyPr>
          <a:lstStyle/>
          <a:p>
            <a:pPr lvl="0" algn="ctr">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A does not functionally determine B.</a:t>
            </a:r>
          </a:p>
        </p:txBody>
      </p:sp>
      <p:sp>
        <p:nvSpPr>
          <p:cNvPr id="94214" name="Text Box 5"/>
          <p:cNvSpPr txBox="1"/>
          <p:nvPr/>
        </p:nvSpPr>
        <p:spPr>
          <a:xfrm>
            <a:off x="0" y="6281738"/>
            <a:ext cx="9144000" cy="603250"/>
          </a:xfrm>
          <a:prstGeom prst="rect">
            <a:avLst/>
          </a:prstGeom>
          <a:solidFill>
            <a:schemeClr val="bg1"/>
          </a:solidFill>
          <a:ln w="9525">
            <a:noFill/>
          </a:ln>
        </p:spPr>
        <p:txBody>
          <a:bodyPr lIns="0" tIns="118800" rIns="0" bIns="118800" anchor="t">
            <a:spAutoFit/>
          </a:bodyPr>
          <a:lstStyle/>
          <a:p>
            <a:pPr lvl="0" algn="ctr">
              <a:spcBef>
                <a:spcPct val="50000"/>
              </a:spcBef>
            </a:pPr>
            <a:r>
              <a:rPr lang="en-US" altLang="x-none" dirty="0">
                <a:latin typeface="Arial" panose="020B0604020202020204" pitchFamily="34" charset="0"/>
                <a:ea typeface="宋体" panose="02010600030101010101" pitchFamily="2" charset="-122"/>
              </a:rPr>
              <a:t>Figure 6.18(b)  Graphical Depiction of Functional Dependency</a:t>
            </a:r>
          </a:p>
        </p:txBody>
      </p:sp>
      <p:sp>
        <p:nvSpPr>
          <p:cNvPr id="94216" name="Line 6"/>
          <p:cNvSpPr/>
          <p:nvPr/>
        </p:nvSpPr>
        <p:spPr>
          <a:xfrm>
            <a:off x="3635375" y="1771650"/>
            <a:ext cx="0" cy="2789238"/>
          </a:xfrm>
          <a:prstGeom prst="line">
            <a:avLst/>
          </a:prstGeom>
          <a:ln w="6350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4217" name="Text Box 8"/>
          <p:cNvSpPr txBox="1"/>
          <p:nvPr/>
        </p:nvSpPr>
        <p:spPr>
          <a:xfrm>
            <a:off x="3348038" y="260350"/>
            <a:ext cx="5580062" cy="1041400"/>
          </a:xfrm>
          <a:prstGeom prst="rect">
            <a:avLst/>
          </a:prstGeom>
          <a:noFill/>
          <a:ln w="9525" cap="flat" cmpd="sng">
            <a:solidFill>
              <a:schemeClr val="accent2"/>
            </a:solidFill>
            <a:prstDash val="solid"/>
            <a:miter/>
            <a:headEnd type="none" w="med" len="med"/>
            <a:tailEnd type="none" w="med" len="med"/>
          </a:ln>
        </p:spPr>
        <p:txBody>
          <a:bodyPr anchor="t">
            <a:spAutoFit/>
          </a:bodyPr>
          <a:lstStyle/>
          <a:p>
            <a:pPr lvl="0">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Some values of A correspond to more than one value of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94216"/>
                                        </p:tgtEl>
                                        <p:attrNameLst>
                                          <p:attrName>style.visibility</p:attrName>
                                        </p:attrNameLst>
                                      </p:cBhvr>
                                      <p:to>
                                        <p:strVal val="visible"/>
                                      </p:to>
                                    </p:set>
                                    <p:anim calcmode="lin" valueType="num">
                                      <p:cBhvr>
                                        <p:cTn id="7" dur="500" fill="hold"/>
                                        <p:tgtEl>
                                          <p:spTgt spid="94216"/>
                                        </p:tgtEl>
                                        <p:attrNameLst>
                                          <p:attrName>ppt_x</p:attrName>
                                        </p:attrNameLst>
                                      </p:cBhvr>
                                      <p:tavLst>
                                        <p:tav tm="0">
                                          <p:val>
                                            <p:strVal val="#ppt_x"/>
                                          </p:val>
                                        </p:tav>
                                        <p:tav tm="100000">
                                          <p:val>
                                            <p:strVal val="#ppt_x"/>
                                          </p:val>
                                        </p:tav>
                                      </p:tavLst>
                                    </p:anim>
                                    <p:anim calcmode="lin" valueType="num">
                                      <p:cBhvr>
                                        <p:cTn id="8" dur="500" fill="hold"/>
                                        <p:tgtEl>
                                          <p:spTgt spid="94216"/>
                                        </p:tgtEl>
                                        <p:attrNameLst>
                                          <p:attrName>ppt_y</p:attrName>
                                        </p:attrNameLst>
                                      </p:cBhvr>
                                      <p:tavLst>
                                        <p:tav tm="0">
                                          <p:val>
                                            <p:strVal val="#ppt_y+#ppt_h/2"/>
                                          </p:val>
                                        </p:tav>
                                        <p:tav tm="100000">
                                          <p:val>
                                            <p:strVal val="#ppt_y"/>
                                          </p:val>
                                        </p:tav>
                                      </p:tavLst>
                                    </p:anim>
                                    <p:anim calcmode="lin" valueType="num">
                                      <p:cBhvr>
                                        <p:cTn id="9" dur="500" fill="hold"/>
                                        <p:tgtEl>
                                          <p:spTgt spid="94216"/>
                                        </p:tgtEl>
                                        <p:attrNameLst>
                                          <p:attrName>ppt_w</p:attrName>
                                        </p:attrNameLst>
                                      </p:cBhvr>
                                      <p:tavLst>
                                        <p:tav tm="0">
                                          <p:val>
                                            <p:strVal val="#ppt_w"/>
                                          </p:val>
                                        </p:tav>
                                        <p:tav tm="100000">
                                          <p:val>
                                            <p:strVal val="#ppt_w"/>
                                          </p:val>
                                        </p:tav>
                                      </p:tavLst>
                                    </p:anim>
                                    <p:anim calcmode="lin" valueType="num">
                                      <p:cBhvr>
                                        <p:cTn id="10" dur="500" fill="hold"/>
                                        <p:tgtEl>
                                          <p:spTgt spid="94216"/>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94217"/>
                                        </p:tgtEl>
                                        <p:attrNameLst>
                                          <p:attrName>style.visibility</p:attrName>
                                        </p:attrNameLst>
                                      </p:cBhvr>
                                      <p:to>
                                        <p:strVal val="visible"/>
                                      </p:to>
                                    </p:set>
                                    <p:animEffect transition="in" filter="blinds(horizontal)">
                                      <p:cBhvr>
                                        <p:cTn id="14" dur="500"/>
                                        <p:tgtEl>
                                          <p:spTgt spid="94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7"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日期占位符 1"/>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95234" name="页脚占位符 2"/>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5235"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169</a:t>
            </a:fld>
            <a:endParaRPr lang="zh-CN" altLang="en-US" sz="1200" b="1" i="1" dirty="0">
              <a:latin typeface="Times New Roman" panose="02020603050405020304" pitchFamily="2" charset="0"/>
              <a:ea typeface="宋体" panose="02010600030101010101" pitchFamily="2" charset="-122"/>
            </a:endParaRPr>
          </a:p>
        </p:txBody>
      </p:sp>
      <p:graphicFrame>
        <p:nvGraphicFramePr>
          <p:cNvPr id="95236" name="Object 2"/>
          <p:cNvGraphicFramePr>
            <a:graphicFrameLocks noChangeAspect="1"/>
          </p:cNvGraphicFramePr>
          <p:nvPr/>
        </p:nvGraphicFramePr>
        <p:xfrm>
          <a:off x="4606925" y="0"/>
          <a:ext cx="4537075" cy="4292600"/>
        </p:xfrm>
        <a:graphic>
          <a:graphicData uri="http://schemas.openxmlformats.org/presentationml/2006/ole">
            <mc:AlternateContent xmlns:mc="http://schemas.openxmlformats.org/markup-compatibility/2006">
              <mc:Choice xmlns:v="urn:schemas-microsoft-com:vml" Requires="v">
                <p:oleObj spid="_x0000_s37890" r:id="rId3" imgW="5461000" imgH="3759200" progId="">
                  <p:embed/>
                </p:oleObj>
              </mc:Choice>
              <mc:Fallback>
                <p:oleObj r:id="rId3" imgW="5461000" imgH="3759200" progId="">
                  <p:embed/>
                  <p:pic>
                    <p:nvPicPr>
                      <p:cNvPr id="95236" name="Object 2"/>
                      <p:cNvPicPr/>
                      <p:nvPr/>
                    </p:nvPicPr>
                    <p:blipFill>
                      <a:blip r:embed="rId4"/>
                      <a:stretch>
                        <a:fillRect/>
                      </a:stretch>
                    </p:blipFill>
                    <p:spPr>
                      <a:xfrm>
                        <a:off x="4606925" y="0"/>
                        <a:ext cx="4537075" cy="4292600"/>
                      </a:xfrm>
                      <a:prstGeom prst="rect">
                        <a:avLst/>
                      </a:prstGeom>
                      <a:noFill/>
                      <a:ln w="38100">
                        <a:noFill/>
                        <a:miter/>
                      </a:ln>
                    </p:spPr>
                  </p:pic>
                </p:oleObj>
              </mc:Fallback>
            </mc:AlternateContent>
          </a:graphicData>
        </a:graphic>
      </p:graphicFrame>
      <p:sp>
        <p:nvSpPr>
          <p:cNvPr id="95237" name="Text Box 4"/>
          <p:cNvSpPr txBox="1"/>
          <p:nvPr/>
        </p:nvSpPr>
        <p:spPr>
          <a:xfrm>
            <a:off x="4716463" y="4154488"/>
            <a:ext cx="4464050" cy="2227262"/>
          </a:xfrm>
          <a:prstGeom prst="rect">
            <a:avLst/>
          </a:prstGeom>
          <a:noFill/>
          <a:ln w="9525">
            <a:noFill/>
          </a:ln>
        </p:spPr>
        <p:txBody>
          <a:bodyPr anchor="t">
            <a:spAutoFit/>
          </a:bodyPr>
          <a:lstStyle/>
          <a:p>
            <a:pPr lvl="0"/>
            <a:r>
              <a:rPr lang="en-US" altLang="x-none" sz="2800" b="1" dirty="0">
                <a:solidFill>
                  <a:schemeClr val="accent2"/>
                </a:solidFill>
                <a:latin typeface="Arial" panose="020B0604020202020204" pitchFamily="34" charset="0"/>
                <a:ea typeface="宋体" panose="02010600030101010101" pitchFamily="2" charset="-122"/>
              </a:rPr>
              <a:t>A does not functionally determine B. Some values of A correspond to more than one value of B.</a:t>
            </a:r>
          </a:p>
        </p:txBody>
      </p:sp>
      <p:sp>
        <p:nvSpPr>
          <p:cNvPr id="95238" name="Text Box 5"/>
          <p:cNvSpPr txBox="1"/>
          <p:nvPr/>
        </p:nvSpPr>
        <p:spPr>
          <a:xfrm>
            <a:off x="0" y="6281738"/>
            <a:ext cx="9144000" cy="603250"/>
          </a:xfrm>
          <a:prstGeom prst="rect">
            <a:avLst/>
          </a:prstGeom>
          <a:solidFill>
            <a:schemeClr val="bg1"/>
          </a:solidFill>
          <a:ln w="9525">
            <a:noFill/>
          </a:ln>
        </p:spPr>
        <p:txBody>
          <a:bodyPr lIns="0" tIns="118800" rIns="0" bIns="118800"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Figure 6.18  Graphical Depiction of Functional Dependency</a:t>
            </a:r>
          </a:p>
        </p:txBody>
      </p:sp>
      <p:graphicFrame>
        <p:nvGraphicFramePr>
          <p:cNvPr id="95239" name="Object 9"/>
          <p:cNvGraphicFramePr>
            <a:graphicFrameLocks noChangeAspect="1"/>
          </p:cNvGraphicFramePr>
          <p:nvPr/>
        </p:nvGraphicFramePr>
        <p:xfrm>
          <a:off x="0" y="0"/>
          <a:ext cx="4537075" cy="4292600"/>
        </p:xfrm>
        <a:graphic>
          <a:graphicData uri="http://schemas.openxmlformats.org/presentationml/2006/ole">
            <mc:AlternateContent xmlns:mc="http://schemas.openxmlformats.org/markup-compatibility/2006">
              <mc:Choice xmlns:v="urn:schemas-microsoft-com:vml" Requires="v">
                <p:oleObj spid="_x0000_s37891" r:id="rId5" imgW="5461000" imgH="3759200" progId="">
                  <p:embed/>
                </p:oleObj>
              </mc:Choice>
              <mc:Fallback>
                <p:oleObj r:id="rId5" imgW="5461000" imgH="3759200" progId="">
                  <p:embed/>
                  <p:pic>
                    <p:nvPicPr>
                      <p:cNvPr id="95239" name="Object 9"/>
                      <p:cNvPicPr/>
                      <p:nvPr/>
                    </p:nvPicPr>
                    <p:blipFill>
                      <a:blip r:embed="rId6"/>
                      <a:stretch>
                        <a:fillRect/>
                      </a:stretch>
                    </p:blipFill>
                    <p:spPr>
                      <a:xfrm>
                        <a:off x="0" y="0"/>
                        <a:ext cx="4537075" cy="4292600"/>
                      </a:xfrm>
                      <a:prstGeom prst="rect">
                        <a:avLst/>
                      </a:prstGeom>
                      <a:noFill/>
                      <a:ln w="38100">
                        <a:noFill/>
                        <a:miter/>
                      </a:ln>
                    </p:spPr>
                  </p:pic>
                </p:oleObj>
              </mc:Fallback>
            </mc:AlternateContent>
          </a:graphicData>
        </a:graphic>
      </p:graphicFrame>
      <p:sp>
        <p:nvSpPr>
          <p:cNvPr id="95240" name="Line 10"/>
          <p:cNvSpPr/>
          <p:nvPr/>
        </p:nvSpPr>
        <p:spPr>
          <a:xfrm flipV="1">
            <a:off x="4572000" y="2852738"/>
            <a:ext cx="0" cy="3313112"/>
          </a:xfrm>
          <a:prstGeom prst="line">
            <a:avLst/>
          </a:prstGeom>
          <a:ln w="9525"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5241" name="Text Box 11"/>
          <p:cNvSpPr txBox="1"/>
          <p:nvPr/>
        </p:nvSpPr>
        <p:spPr>
          <a:xfrm>
            <a:off x="34925" y="4149725"/>
            <a:ext cx="4464050" cy="1971675"/>
          </a:xfrm>
          <a:prstGeom prst="rect">
            <a:avLst/>
          </a:prstGeom>
          <a:noFill/>
          <a:ln w="9525">
            <a:noFill/>
          </a:ln>
        </p:spPr>
        <p:txBody>
          <a:bodyPr anchor="t">
            <a:spAutoFit/>
          </a:bodyPr>
          <a:lstStyle/>
          <a:p>
            <a:pPr lvl="0">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A functionally determines B. Each value of A corresponds to only one value of 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800" dirty="0">
                <a:ea typeface="宋体" panose="02010600030101010101" pitchFamily="2" charset="-122"/>
                <a:sym typeface="+mn-ea"/>
              </a:rPr>
              <a:t>the two approaches to logical design of a RDB</a:t>
            </a:r>
            <a:endParaRPr lang="en-US" sz="2800"/>
          </a:p>
        </p:txBody>
      </p:sp>
      <p:sp>
        <p:nvSpPr>
          <p:cNvPr id="12" name="内容占位符 2"/>
          <p:cNvSpPr>
            <a:spLocks noGrp="1"/>
          </p:cNvSpPr>
          <p:nvPr/>
        </p:nvSpPr>
        <p:spPr>
          <a:xfrm>
            <a:off x="457200" y="770890"/>
            <a:ext cx="8229600" cy="953135"/>
          </a:xfrm>
          <a:prstGeom prst="rect">
            <a:avLst/>
          </a:prstGeom>
          <a:noFill/>
          <a:ln w="9525">
            <a:noFill/>
          </a:ln>
        </p:spPr>
        <p:txBody>
          <a:bodyPr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r>
              <a:rPr lang="en-US" altLang="zh-CN">
                <a:solidFill>
                  <a:schemeClr val="accent6"/>
                </a:solidFill>
              </a:rPr>
              <a:t>The two approaches (Normalization &amp; E-R model) reinforce each other.</a:t>
            </a:r>
          </a:p>
        </p:txBody>
      </p:sp>
      <p:sp>
        <p:nvSpPr>
          <p:cNvPr id="17" name="矩形 16"/>
          <p:cNvSpPr/>
          <p:nvPr/>
        </p:nvSpPr>
        <p:spPr>
          <a:xfrm>
            <a:off x="649605" y="2959100"/>
            <a:ext cx="1116000" cy="158369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rPr>
              <a:t>all data items</a:t>
            </a:r>
          </a:p>
        </p:txBody>
      </p:sp>
      <p:sp>
        <p:nvSpPr>
          <p:cNvPr id="18" name="右箭头 17"/>
          <p:cNvSpPr/>
          <p:nvPr/>
        </p:nvSpPr>
        <p:spPr>
          <a:xfrm>
            <a:off x="1837055" y="3414395"/>
            <a:ext cx="962025" cy="720090"/>
          </a:xfrm>
          <a:prstGeom prst="rightArrow">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b="1">
                <a:solidFill>
                  <a:srgbClr val="FF0000"/>
                </a:solidFill>
              </a:rPr>
              <a:t>建模</a:t>
            </a:r>
          </a:p>
        </p:txBody>
      </p:sp>
      <p:sp>
        <p:nvSpPr>
          <p:cNvPr id="21" name="矩形 20"/>
          <p:cNvSpPr/>
          <p:nvPr/>
        </p:nvSpPr>
        <p:spPr>
          <a:xfrm>
            <a:off x="2813050" y="2959100"/>
            <a:ext cx="1116000" cy="158369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rPr>
              <a:t>E-R</a:t>
            </a:r>
          </a:p>
          <a:p>
            <a:pPr algn="ctr"/>
            <a:r>
              <a:rPr lang="en-US" altLang="zh-CN" b="1">
                <a:solidFill>
                  <a:schemeClr val="accent6"/>
                </a:solidFill>
              </a:rPr>
              <a:t>model</a:t>
            </a:r>
          </a:p>
        </p:txBody>
      </p:sp>
      <p:sp>
        <p:nvSpPr>
          <p:cNvPr id="22" name="右箭头 21"/>
          <p:cNvSpPr/>
          <p:nvPr/>
        </p:nvSpPr>
        <p:spPr>
          <a:xfrm>
            <a:off x="3989070" y="3414395"/>
            <a:ext cx="962025" cy="720090"/>
          </a:xfrm>
          <a:prstGeom prst="rightArrow">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FF0000"/>
                </a:solidFill>
              </a:rPr>
              <a:t>转换</a:t>
            </a:r>
          </a:p>
        </p:txBody>
      </p:sp>
      <p:sp>
        <p:nvSpPr>
          <p:cNvPr id="23" name="矩形 22"/>
          <p:cNvSpPr/>
          <p:nvPr/>
        </p:nvSpPr>
        <p:spPr>
          <a:xfrm>
            <a:off x="4980940" y="2959100"/>
            <a:ext cx="1116000" cy="158369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rPr>
              <a:t>set of tables</a:t>
            </a:r>
          </a:p>
        </p:txBody>
      </p:sp>
      <p:sp>
        <p:nvSpPr>
          <p:cNvPr id="24" name="矩形 23"/>
          <p:cNvSpPr/>
          <p:nvPr/>
        </p:nvSpPr>
        <p:spPr>
          <a:xfrm>
            <a:off x="7203440" y="2959100"/>
            <a:ext cx="1476000" cy="158369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rPr>
              <a:t>logical design of a RDB</a:t>
            </a:r>
          </a:p>
        </p:txBody>
      </p:sp>
      <p:sp>
        <p:nvSpPr>
          <p:cNvPr id="25" name="右箭头 24"/>
          <p:cNvSpPr/>
          <p:nvPr/>
        </p:nvSpPr>
        <p:spPr>
          <a:xfrm>
            <a:off x="6169660" y="3390900"/>
            <a:ext cx="962025" cy="720090"/>
          </a:xfrm>
          <a:prstGeom prst="rightArrow">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2000" b="1">
                <a:solidFill>
                  <a:srgbClr val="FF0000"/>
                </a:solidFill>
              </a:rPr>
              <a:t>规范化</a:t>
            </a:r>
          </a:p>
        </p:txBody>
      </p:sp>
      <p:grpSp>
        <p:nvGrpSpPr>
          <p:cNvPr id="30" name="组合 29"/>
          <p:cNvGrpSpPr/>
          <p:nvPr/>
        </p:nvGrpSpPr>
        <p:grpSpPr>
          <a:xfrm>
            <a:off x="2706370" y="17780"/>
            <a:ext cx="1328420" cy="5350510"/>
            <a:chOff x="4262" y="28"/>
            <a:chExt cx="2092" cy="8426"/>
          </a:xfrm>
        </p:grpSpPr>
        <p:sp>
          <p:nvSpPr>
            <p:cNvPr id="26" name="左大括号 25"/>
            <p:cNvSpPr/>
            <p:nvPr/>
          </p:nvSpPr>
          <p:spPr>
            <a:xfrm>
              <a:off x="5081" y="28"/>
              <a:ext cx="454" cy="8427"/>
            </a:xfrm>
            <a:prstGeom prst="leftBrace">
              <a:avLst/>
            </a:prstGeom>
            <a:ln w="19050">
              <a:solidFill>
                <a:srgbClr val="FF0000"/>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p:cNvSpPr txBox="1"/>
            <p:nvPr/>
          </p:nvSpPr>
          <p:spPr>
            <a:xfrm>
              <a:off x="4262" y="3155"/>
              <a:ext cx="2093" cy="822"/>
            </a:xfrm>
            <a:prstGeom prst="rect">
              <a:avLst/>
            </a:prstGeom>
            <a:noFill/>
          </p:spPr>
          <p:txBody>
            <a:bodyPr wrap="none" rtlCol="0" anchor="t">
              <a:spAutoFit/>
            </a:bodyPr>
            <a:lstStyle/>
            <a:p>
              <a:pPr algn="ctr"/>
              <a:r>
                <a:rPr lang="en-US" altLang="zh-CN" sz="2800" b="1">
                  <a:solidFill>
                    <a:srgbClr val="FF0000"/>
                  </a:solidFill>
                  <a:latin typeface="Arial" panose="020B0604020202020204" pitchFamily="34" charset="0"/>
                  <a:ea typeface="微软雅黑" panose="020B0503020204020204" charset="-122"/>
                  <a:cs typeface="Arial" panose="020B0604020202020204" pitchFamily="34" charset="0"/>
                </a:rPr>
                <a:t>Part </a:t>
              </a:r>
              <a:r>
                <a:rPr lang="zh-CN" altLang="en-US" sz="2800" b="1">
                  <a:solidFill>
                    <a:srgbClr val="FF0000"/>
                  </a:solidFill>
                  <a:latin typeface="Arial" panose="020B0604020202020204" pitchFamily="34" charset="0"/>
                  <a:ea typeface="微软雅黑" panose="020B0503020204020204" charset="-122"/>
                  <a:cs typeface="Arial" panose="020B0604020202020204" pitchFamily="34" charset="0"/>
                </a:rPr>
                <a:t>Ⅰ</a:t>
              </a:r>
            </a:p>
          </p:txBody>
        </p:sp>
      </p:grpSp>
      <p:grpSp>
        <p:nvGrpSpPr>
          <p:cNvPr id="31" name="组合 30"/>
          <p:cNvGrpSpPr/>
          <p:nvPr/>
        </p:nvGrpSpPr>
        <p:grpSpPr>
          <a:xfrm>
            <a:off x="6200775" y="2990215"/>
            <a:ext cx="1328420" cy="3634740"/>
            <a:chOff x="9765" y="4709"/>
            <a:chExt cx="2092" cy="5724"/>
          </a:xfrm>
        </p:grpSpPr>
        <p:sp>
          <p:nvSpPr>
            <p:cNvPr id="28" name="左大括号 27"/>
            <p:cNvSpPr/>
            <p:nvPr/>
          </p:nvSpPr>
          <p:spPr>
            <a:xfrm>
              <a:off x="10585" y="4709"/>
              <a:ext cx="454" cy="5724"/>
            </a:xfrm>
            <a:prstGeom prst="leftBrace">
              <a:avLst/>
            </a:prstGeom>
            <a:ln w="19050">
              <a:solidFill>
                <a:srgbClr val="FF0000"/>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p:cNvSpPr txBox="1"/>
            <p:nvPr/>
          </p:nvSpPr>
          <p:spPr>
            <a:xfrm>
              <a:off x="9765" y="8019"/>
              <a:ext cx="2093" cy="822"/>
            </a:xfrm>
            <a:prstGeom prst="rect">
              <a:avLst/>
            </a:prstGeom>
            <a:noFill/>
          </p:spPr>
          <p:txBody>
            <a:bodyPr wrap="none" rtlCol="0" anchor="t">
              <a:spAutoFit/>
            </a:bodyPr>
            <a:lstStyle/>
            <a:p>
              <a:r>
                <a:rPr lang="en-US" altLang="zh-CN" sz="2800" b="1">
                  <a:solidFill>
                    <a:srgbClr val="FF0000"/>
                  </a:solidFill>
                  <a:latin typeface="Arial" panose="020B0604020202020204" pitchFamily="34" charset="0"/>
                  <a:ea typeface="微软雅黑" panose="020B0503020204020204" charset="-122"/>
                  <a:cs typeface="Arial" panose="020B0604020202020204" pitchFamily="34" charset="0"/>
                </a:rPr>
                <a:t>Part </a:t>
              </a:r>
              <a:r>
                <a:rPr lang="zh-CN" altLang="en-US" sz="2800" b="1">
                  <a:solidFill>
                    <a:srgbClr val="FF0000"/>
                  </a:solidFill>
                  <a:latin typeface="Arial" panose="020B0604020202020204" pitchFamily="34" charset="0"/>
                  <a:ea typeface="微软雅黑" panose="020B0503020204020204" charset="-122"/>
                  <a:cs typeface="Arial" panose="020B0604020202020204" pitchFamily="34" charset="0"/>
                </a:rPr>
                <a:t>Ⅱ</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日期占位符 1"/>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96258" name="页脚占位符 2"/>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6259"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170</a:t>
            </a:fld>
            <a:endParaRPr lang="zh-CN" altLang="en-US" sz="1200" b="1" i="1" dirty="0">
              <a:latin typeface="Times New Roman" panose="02020603050405020304" pitchFamily="2" charset="0"/>
              <a:ea typeface="宋体" panose="02010600030101010101" pitchFamily="2" charset="-122"/>
            </a:endParaRPr>
          </a:p>
        </p:txBody>
      </p:sp>
      <p:sp>
        <p:nvSpPr>
          <p:cNvPr id="96262" name="Text Box 1030"/>
          <p:cNvSpPr txBox="1"/>
          <p:nvPr/>
        </p:nvSpPr>
        <p:spPr>
          <a:xfrm>
            <a:off x="0" y="3521393"/>
            <a:ext cx="9144000" cy="2646045"/>
          </a:xfrm>
          <a:prstGeom prst="rect">
            <a:avLst/>
          </a:prstGeom>
          <a:solidFill>
            <a:schemeClr val="bg1"/>
          </a:solidFill>
          <a:ln w="9525">
            <a:noFill/>
          </a:ln>
        </p:spPr>
        <p:txBody>
          <a:bodyPr anchor="b">
            <a:spAutoFit/>
          </a:bodyPr>
          <a:lstStyle/>
          <a:p>
            <a:pPr marL="357505" lvl="0" indent="-357505">
              <a:spcBef>
                <a:spcPct val="50000"/>
              </a:spcBef>
              <a:buFont typeface="Wingdings" panose="05000000000000000000" pitchFamily="2" charset="2"/>
              <a:buChar char="p"/>
            </a:pPr>
            <a:endParaRPr lang="zh-CN" altLang="en-US" b="1" dirty="0">
              <a:solidFill>
                <a:schemeClr val="accent2"/>
              </a:solidFill>
              <a:latin typeface="Arial" panose="020B0604020202020204" pitchFamily="34" charset="0"/>
              <a:ea typeface="宋体" panose="02010600030101010101" pitchFamily="2" charset="-122"/>
            </a:endParaRPr>
          </a:p>
          <a:p>
            <a:pPr marL="357505" lvl="0" indent="-357505">
              <a:spcBef>
                <a:spcPct val="50000"/>
              </a:spcBef>
              <a:buFont typeface="Wingdings" panose="05000000000000000000" pitchFamily="2" charset="2"/>
              <a:buChar char="p"/>
            </a:pPr>
            <a:endParaRPr lang="zh-CN" altLang="en-US" b="1" dirty="0">
              <a:solidFill>
                <a:schemeClr val="accent2"/>
              </a:solidFill>
              <a:latin typeface="Arial" panose="020B0604020202020204" pitchFamily="34" charset="0"/>
              <a:ea typeface="宋体" panose="02010600030101010101" pitchFamily="2" charset="-122"/>
            </a:endParaRPr>
          </a:p>
          <a:p>
            <a:pPr marL="357505" lvl="0" indent="-357505">
              <a:spcBef>
                <a:spcPct val="50000"/>
              </a:spcBef>
              <a:buFont typeface="Wingdings" panose="05000000000000000000" pitchFamily="2" charset="2"/>
              <a:buChar char="p"/>
            </a:pPr>
            <a:endParaRPr lang="zh-CN" altLang="en-US" b="1" dirty="0">
              <a:solidFill>
                <a:schemeClr val="accent2"/>
              </a:solidFill>
              <a:latin typeface="Arial" panose="020B0604020202020204" pitchFamily="34" charset="0"/>
              <a:ea typeface="宋体" panose="02010600030101010101" pitchFamily="2" charset="-122"/>
            </a:endParaRPr>
          </a:p>
          <a:p>
            <a:pPr marL="357505" lvl="0" indent="-357505">
              <a:spcBef>
                <a:spcPct val="50000"/>
              </a:spcBef>
              <a:buFont typeface="Wingdings" panose="05000000000000000000" pitchFamily="2" charset="2"/>
              <a:buChar char="p"/>
            </a:pPr>
            <a:r>
              <a:rPr lang="zh-CN" altLang="en-US" sz="2800" b="1" dirty="0">
                <a:solidFill>
                  <a:schemeClr val="accent2"/>
                </a:solidFill>
                <a:latin typeface="Arial" panose="020B0604020202020204" pitchFamily="34" charset="0"/>
                <a:ea typeface="宋体" panose="02010600030101010101" pitchFamily="2" charset="-122"/>
              </a:rPr>
              <a:t>我们借用前面的图</a:t>
            </a:r>
            <a:r>
              <a:rPr lang="en-US" altLang="x-none" sz="2800" b="1" dirty="0">
                <a:solidFill>
                  <a:schemeClr val="accent2"/>
                </a:solidFill>
                <a:latin typeface="Arial" panose="020B0604020202020204" pitchFamily="34" charset="0"/>
                <a:ea typeface="宋体" panose="02010600030101010101" pitchFamily="2" charset="-122"/>
              </a:rPr>
              <a:t>6.6</a:t>
            </a:r>
            <a:r>
              <a:rPr lang="zh-CN" altLang="en-US" sz="2800" b="1" dirty="0">
                <a:solidFill>
                  <a:schemeClr val="accent2"/>
                </a:solidFill>
                <a:latin typeface="Arial" panose="020B0604020202020204" pitchFamily="34" charset="0"/>
                <a:ea typeface="宋体" panose="02010600030101010101" pitchFamily="2" charset="-122"/>
              </a:rPr>
              <a:t>，假设这里的</a:t>
            </a:r>
            <a:r>
              <a:rPr lang="en-US" altLang="x-none" sz="2800" b="1" dirty="0">
                <a:solidFill>
                  <a:schemeClr val="accent2"/>
                </a:solidFill>
                <a:latin typeface="Arial" panose="020B0604020202020204" pitchFamily="34" charset="0"/>
                <a:ea typeface="宋体" panose="02010600030101010101" pitchFamily="2" charset="-122"/>
              </a:rPr>
              <a:t>E</a:t>
            </a:r>
            <a:r>
              <a:rPr lang="zh-CN" altLang="en-US" sz="2800" b="1" dirty="0">
                <a:solidFill>
                  <a:schemeClr val="accent2"/>
                </a:solidFill>
                <a:latin typeface="Arial" panose="020B0604020202020204" pitchFamily="34" charset="0"/>
                <a:ea typeface="宋体" panose="02010600030101010101" pitchFamily="2" charset="-122"/>
              </a:rPr>
              <a:t>和</a:t>
            </a:r>
            <a:r>
              <a:rPr lang="en-US" altLang="x-none" sz="2800" b="1" dirty="0">
                <a:solidFill>
                  <a:schemeClr val="accent2"/>
                </a:solidFill>
                <a:latin typeface="Arial" panose="020B0604020202020204" pitchFamily="34" charset="0"/>
                <a:ea typeface="宋体" panose="02010600030101010101" pitchFamily="2" charset="-122"/>
              </a:rPr>
              <a:t>F</a:t>
            </a:r>
            <a:r>
              <a:rPr lang="zh-CN" altLang="en-US" sz="2800" b="1" dirty="0">
                <a:solidFill>
                  <a:schemeClr val="accent2"/>
                </a:solidFill>
                <a:latin typeface="Arial" panose="020B0604020202020204" pitchFamily="34" charset="0"/>
                <a:ea typeface="宋体" panose="02010600030101010101" pitchFamily="2" charset="-122"/>
              </a:rPr>
              <a:t>为两个属性，连线表示：</a:t>
            </a:r>
            <a:r>
              <a:rPr lang="zh-CN" altLang="en-US" sz="2800" b="1" i="1" u="sng" dirty="0">
                <a:solidFill>
                  <a:schemeClr val="accent2"/>
                </a:solidFill>
                <a:latin typeface="Arial" panose="020B0604020202020204" pitchFamily="34" charset="0"/>
                <a:ea typeface="宋体" panose="02010600030101010101" pitchFamily="2" charset="-122"/>
              </a:rPr>
              <a:t>在关系</a:t>
            </a:r>
            <a:r>
              <a:rPr lang="en-US" altLang="x-none" sz="2800" b="1" i="1" u="sng" dirty="0">
                <a:solidFill>
                  <a:schemeClr val="accent2"/>
                </a:solidFill>
                <a:latin typeface="Arial" panose="020B0604020202020204" pitchFamily="34" charset="0"/>
                <a:ea typeface="宋体" panose="02010600030101010101" pitchFamily="2" charset="-122"/>
              </a:rPr>
              <a:t>R</a:t>
            </a:r>
            <a:r>
              <a:rPr lang="zh-CN" altLang="en-US" sz="2800" b="1" i="1" u="sng" dirty="0">
                <a:solidFill>
                  <a:schemeClr val="accent2"/>
                </a:solidFill>
                <a:latin typeface="Arial" panose="020B0604020202020204" pitchFamily="34" charset="0"/>
                <a:ea typeface="宋体" panose="02010600030101010101" pitchFamily="2" charset="-122"/>
              </a:rPr>
              <a:t>中，</a:t>
            </a:r>
            <a:r>
              <a:rPr lang="en-US" altLang="x-none" sz="2800" b="1" i="1" u="sng" dirty="0">
                <a:solidFill>
                  <a:schemeClr val="accent2"/>
                </a:solidFill>
                <a:latin typeface="Arial" panose="020B0604020202020204" pitchFamily="34" charset="0"/>
                <a:ea typeface="宋体" panose="02010600030101010101" pitchFamily="2" charset="-122"/>
              </a:rPr>
              <a:t>E</a:t>
            </a:r>
            <a:r>
              <a:rPr lang="zh-CN" altLang="en-US" sz="2800" b="1" i="1" u="sng" dirty="0">
                <a:solidFill>
                  <a:schemeClr val="accent2"/>
                </a:solidFill>
                <a:latin typeface="Arial" panose="020B0604020202020204" pitchFamily="34" charset="0"/>
                <a:ea typeface="宋体" panose="02010600030101010101" pitchFamily="2" charset="-122"/>
              </a:rPr>
              <a:t>和</a:t>
            </a:r>
            <a:r>
              <a:rPr lang="en-US" altLang="x-none" sz="2800" b="1" i="1" u="sng" dirty="0">
                <a:solidFill>
                  <a:schemeClr val="accent2"/>
                </a:solidFill>
                <a:latin typeface="Arial" panose="020B0604020202020204" pitchFamily="34" charset="0"/>
                <a:ea typeface="宋体" panose="02010600030101010101" pitchFamily="2" charset="-122"/>
              </a:rPr>
              <a:t>F</a:t>
            </a:r>
            <a:r>
              <a:rPr lang="zh-CN" altLang="en-US" sz="2800" b="1" i="1" u="sng" dirty="0">
                <a:solidFill>
                  <a:schemeClr val="accent2"/>
                </a:solidFill>
                <a:latin typeface="Arial" panose="020B0604020202020204" pitchFamily="34" charset="0"/>
                <a:ea typeface="宋体" panose="02010600030101010101" pitchFamily="2" charset="-122"/>
              </a:rPr>
              <a:t>之间的取值对应关系</a:t>
            </a:r>
            <a:endParaRPr lang="en-US" altLang="x-none" sz="2800" b="1" i="1" u="sng" dirty="0">
              <a:solidFill>
                <a:schemeClr val="accent2"/>
              </a:solidFill>
              <a:latin typeface="Arial" panose="020B0604020202020204" pitchFamily="34" charset="0"/>
              <a:ea typeface="宋体" panose="02010600030101010101" pitchFamily="2" charset="-122"/>
            </a:endParaRPr>
          </a:p>
        </p:txBody>
      </p:sp>
      <p:sp>
        <p:nvSpPr>
          <p:cNvPr id="96263" name="Text Box 1027"/>
          <p:cNvSpPr txBox="1"/>
          <p:nvPr/>
        </p:nvSpPr>
        <p:spPr>
          <a:xfrm>
            <a:off x="611188" y="3708028"/>
            <a:ext cx="1944687" cy="1168400"/>
          </a:xfrm>
          <a:prstGeom prst="rect">
            <a:avLst/>
          </a:prstGeom>
          <a:solidFill>
            <a:schemeClr val="bg1"/>
          </a:solidFill>
          <a:ln w="9525">
            <a:noFill/>
          </a:ln>
        </p:spPr>
        <p:txBody>
          <a:bodyPr anchor="t">
            <a:spAutoFit/>
          </a:bodyPr>
          <a:lstStyle/>
          <a:p>
            <a:pPr lvl="0" algn="ctr">
              <a:lnSpc>
                <a:spcPct val="100000"/>
              </a:lnSpc>
              <a:spcBef>
                <a:spcPct val="50000"/>
              </a:spcBef>
            </a:pPr>
            <a:r>
              <a:rPr lang="en-US" altLang="x-none" sz="2800" b="1" dirty="0">
                <a:solidFill>
                  <a:srgbClr val="FF0000"/>
                </a:solidFill>
                <a:latin typeface="Arial" panose="020B0604020202020204" pitchFamily="34" charset="0"/>
                <a:ea typeface="宋体" panose="02010600030101010101" pitchFamily="2" charset="-122"/>
              </a:rPr>
              <a:t>E → F</a:t>
            </a:r>
          </a:p>
          <a:p>
            <a:pPr lvl="0" algn="ctr">
              <a:lnSpc>
                <a:spcPct val="100000"/>
              </a:lnSpc>
              <a:spcBef>
                <a:spcPct val="50000"/>
              </a:spcBef>
            </a:pPr>
            <a:r>
              <a:rPr lang="en-US" altLang="x-none" sz="2800" b="1" dirty="0">
                <a:solidFill>
                  <a:srgbClr val="FF0000"/>
                </a:solidFill>
                <a:latin typeface="Arial" panose="020B0604020202020204" pitchFamily="34" charset="0"/>
                <a:ea typeface="宋体" panose="02010600030101010101" pitchFamily="2" charset="-122"/>
              </a:rPr>
              <a:t>F → E</a:t>
            </a:r>
          </a:p>
        </p:txBody>
      </p:sp>
      <p:sp>
        <p:nvSpPr>
          <p:cNvPr id="96264" name="Text Box 1028"/>
          <p:cNvSpPr txBox="1"/>
          <p:nvPr/>
        </p:nvSpPr>
        <p:spPr>
          <a:xfrm>
            <a:off x="3599815" y="3708028"/>
            <a:ext cx="1944688" cy="1168400"/>
          </a:xfrm>
          <a:prstGeom prst="rect">
            <a:avLst/>
          </a:prstGeom>
          <a:solidFill>
            <a:schemeClr val="bg1"/>
          </a:solidFill>
          <a:ln w="9525">
            <a:noFill/>
          </a:ln>
        </p:spPr>
        <p:txBody>
          <a:bodyPr anchor="t">
            <a:spAutoFit/>
          </a:bodyPr>
          <a:lstStyle/>
          <a:p>
            <a:pPr lvl="0" algn="ctr">
              <a:lnSpc>
                <a:spcPct val="100000"/>
              </a:lnSpc>
              <a:spcBef>
                <a:spcPct val="50000"/>
              </a:spcBef>
            </a:pPr>
            <a:endParaRPr lang="en-US" altLang="x-none" sz="2800" b="1" dirty="0">
              <a:solidFill>
                <a:srgbClr val="FF0000"/>
              </a:solidFill>
              <a:latin typeface="Arial" panose="020B0604020202020204" pitchFamily="34" charset="0"/>
              <a:ea typeface="宋体" panose="02010600030101010101" pitchFamily="2" charset="-122"/>
            </a:endParaRPr>
          </a:p>
          <a:p>
            <a:pPr lvl="0" algn="ctr">
              <a:lnSpc>
                <a:spcPct val="100000"/>
              </a:lnSpc>
              <a:spcBef>
                <a:spcPct val="50000"/>
              </a:spcBef>
            </a:pPr>
            <a:r>
              <a:rPr lang="en-US" altLang="x-none" sz="2800" b="1" dirty="0">
                <a:solidFill>
                  <a:srgbClr val="FF0000"/>
                </a:solidFill>
                <a:latin typeface="Arial" panose="020B0604020202020204" pitchFamily="34" charset="0"/>
                <a:ea typeface="宋体" panose="02010600030101010101" pitchFamily="2" charset="-122"/>
              </a:rPr>
              <a:t>F → E</a:t>
            </a:r>
          </a:p>
        </p:txBody>
      </p:sp>
      <p:sp>
        <p:nvSpPr>
          <p:cNvPr id="96265" name="Text Box 1029"/>
          <p:cNvSpPr txBox="1"/>
          <p:nvPr/>
        </p:nvSpPr>
        <p:spPr>
          <a:xfrm>
            <a:off x="6443663" y="3816028"/>
            <a:ext cx="1944687" cy="521970"/>
          </a:xfrm>
          <a:prstGeom prst="rect">
            <a:avLst/>
          </a:prstGeom>
          <a:solidFill>
            <a:schemeClr val="bg1"/>
          </a:solid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(none)</a:t>
            </a:r>
          </a:p>
        </p:txBody>
      </p:sp>
      <p:sp>
        <p:nvSpPr>
          <p:cNvPr id="96266" name="Line 1031"/>
          <p:cNvSpPr/>
          <p:nvPr/>
        </p:nvSpPr>
        <p:spPr>
          <a:xfrm>
            <a:off x="3060065" y="333375"/>
            <a:ext cx="0" cy="4536034"/>
          </a:xfrm>
          <a:prstGeom prst="line">
            <a:avLst/>
          </a:prstGeom>
          <a:ln w="25400" cap="flat" cmpd="sng">
            <a:solidFill>
              <a:srgbClr val="000080"/>
            </a:solidFill>
            <a:prstDash val="sysDot"/>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6267" name="Line 1032"/>
          <p:cNvSpPr/>
          <p:nvPr/>
        </p:nvSpPr>
        <p:spPr>
          <a:xfrm>
            <a:off x="6156643" y="333375"/>
            <a:ext cx="0" cy="4536034"/>
          </a:xfrm>
          <a:prstGeom prst="line">
            <a:avLst/>
          </a:prstGeom>
          <a:ln w="25400" cap="flat" cmpd="sng">
            <a:solidFill>
              <a:srgbClr val="000080"/>
            </a:solidFill>
            <a:prstDash val="sysDot"/>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pic>
        <p:nvPicPr>
          <p:cNvPr id="49" name="内容占位符 48"/>
          <p:cNvPicPr preferRelativeResize="0"/>
          <p:nvPr/>
        </p:nvPicPr>
        <p:blipFill>
          <a:blip r:embed="rId2"/>
          <a:stretch>
            <a:fillRect/>
          </a:stretch>
        </p:blipFill>
        <p:spPr>
          <a:xfrm>
            <a:off x="158115" y="595630"/>
            <a:ext cx="2736020" cy="2700020"/>
          </a:xfrm>
          <a:prstGeom prst="rect">
            <a:avLst/>
          </a:prstGeom>
          <a:noFill/>
          <a:ln w="9525">
            <a:noFill/>
          </a:ln>
        </p:spPr>
      </p:pic>
      <p:pic>
        <p:nvPicPr>
          <p:cNvPr id="50" name="图片 49"/>
          <p:cNvPicPr preferRelativeResize="0"/>
          <p:nvPr/>
        </p:nvPicPr>
        <p:blipFill>
          <a:blip r:embed="rId3"/>
          <a:stretch>
            <a:fillRect/>
          </a:stretch>
        </p:blipFill>
        <p:spPr>
          <a:xfrm>
            <a:off x="3204210" y="595630"/>
            <a:ext cx="2736020" cy="2700020"/>
          </a:xfrm>
          <a:prstGeom prst="rect">
            <a:avLst/>
          </a:prstGeom>
        </p:spPr>
      </p:pic>
      <p:pic>
        <p:nvPicPr>
          <p:cNvPr id="51" name="图片 50"/>
          <p:cNvPicPr preferRelativeResize="0"/>
          <p:nvPr/>
        </p:nvPicPr>
        <p:blipFill>
          <a:blip r:embed="rId4"/>
          <a:stretch>
            <a:fillRect/>
          </a:stretch>
        </p:blipFill>
        <p:spPr>
          <a:xfrm>
            <a:off x="6334125" y="595630"/>
            <a:ext cx="2736020" cy="2700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63"/>
                                        </p:tgtEl>
                                        <p:attrNameLst>
                                          <p:attrName>style.visibility</p:attrName>
                                        </p:attrNameLst>
                                      </p:cBhvr>
                                      <p:to>
                                        <p:strVal val="visible"/>
                                      </p:to>
                                    </p:set>
                                    <p:anim calcmode="lin" valueType="num">
                                      <p:cBhvr>
                                        <p:cTn id="7" dur="500" fill="hold"/>
                                        <p:tgtEl>
                                          <p:spTgt spid="96263"/>
                                        </p:tgtEl>
                                        <p:attrNameLst>
                                          <p:attrName>ppt_x</p:attrName>
                                        </p:attrNameLst>
                                      </p:cBhvr>
                                      <p:tavLst>
                                        <p:tav tm="0">
                                          <p:val>
                                            <p:strVal val="#ppt_x"/>
                                          </p:val>
                                        </p:tav>
                                        <p:tav tm="100000">
                                          <p:val>
                                            <p:strVal val="#ppt_x"/>
                                          </p:val>
                                        </p:tav>
                                      </p:tavLst>
                                    </p:anim>
                                    <p:anim calcmode="lin" valueType="num">
                                      <p:cBhvr>
                                        <p:cTn id="8" dur="500" fill="hold"/>
                                        <p:tgtEl>
                                          <p:spTgt spid="962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264"/>
                                        </p:tgtEl>
                                        <p:attrNameLst>
                                          <p:attrName>style.visibility</p:attrName>
                                        </p:attrNameLst>
                                      </p:cBhvr>
                                      <p:to>
                                        <p:strVal val="visible"/>
                                      </p:to>
                                    </p:set>
                                    <p:anim calcmode="lin" valueType="num">
                                      <p:cBhvr>
                                        <p:cTn id="13" dur="500" fill="hold"/>
                                        <p:tgtEl>
                                          <p:spTgt spid="96264"/>
                                        </p:tgtEl>
                                        <p:attrNameLst>
                                          <p:attrName>ppt_x</p:attrName>
                                        </p:attrNameLst>
                                      </p:cBhvr>
                                      <p:tavLst>
                                        <p:tav tm="0">
                                          <p:val>
                                            <p:strVal val="#ppt_x"/>
                                          </p:val>
                                        </p:tav>
                                        <p:tav tm="100000">
                                          <p:val>
                                            <p:strVal val="#ppt_x"/>
                                          </p:val>
                                        </p:tav>
                                      </p:tavLst>
                                    </p:anim>
                                    <p:anim calcmode="lin" valueType="num">
                                      <p:cBhvr>
                                        <p:cTn id="14" dur="500" fill="hold"/>
                                        <p:tgtEl>
                                          <p:spTgt spid="9626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6265"/>
                                        </p:tgtEl>
                                        <p:attrNameLst>
                                          <p:attrName>style.visibility</p:attrName>
                                        </p:attrNameLst>
                                      </p:cBhvr>
                                      <p:to>
                                        <p:strVal val="visible"/>
                                      </p:to>
                                    </p:set>
                                    <p:anim calcmode="lin" valueType="num">
                                      <p:cBhvr>
                                        <p:cTn id="19" dur="500" fill="hold"/>
                                        <p:tgtEl>
                                          <p:spTgt spid="96265"/>
                                        </p:tgtEl>
                                        <p:attrNameLst>
                                          <p:attrName>ppt_x</p:attrName>
                                        </p:attrNameLst>
                                      </p:cBhvr>
                                      <p:tavLst>
                                        <p:tav tm="0">
                                          <p:val>
                                            <p:strVal val="#ppt_x"/>
                                          </p:val>
                                        </p:tav>
                                        <p:tav tm="100000">
                                          <p:val>
                                            <p:strVal val="#ppt_x"/>
                                          </p:val>
                                        </p:tav>
                                      </p:tavLst>
                                    </p:anim>
                                    <p:anim calcmode="lin" valueType="num">
                                      <p:cBhvr>
                                        <p:cTn id="20" dur="500" fill="hold"/>
                                        <p:tgtEl>
                                          <p:spTgt spid="962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bldLvl="0" animBg="1"/>
      <p:bldP spid="96264" grpId="0" bldLvl="0" animBg="1"/>
      <p:bldP spid="96265" grpId="0" bldLvl="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171</a:t>
            </a:fld>
            <a:endParaRPr lang="zh-CN" altLang="en-US" sz="1200" b="1" i="1" dirty="0">
              <a:latin typeface="Times New Roman" panose="02020603050405020304" pitchFamily="2" charset="0"/>
              <a:ea typeface="宋体" panose="02010600030101010101" pitchFamily="2" charset="-122"/>
            </a:endParaRPr>
          </a:p>
        </p:txBody>
      </p:sp>
      <p:sp>
        <p:nvSpPr>
          <p:cNvPr id="102404" name="Line 34"/>
          <p:cNvSpPr/>
          <p:nvPr/>
        </p:nvSpPr>
        <p:spPr>
          <a:xfrm>
            <a:off x="2987675" y="0"/>
            <a:ext cx="0" cy="6858000"/>
          </a:xfrm>
          <a:prstGeom prst="line">
            <a:avLst/>
          </a:prstGeom>
          <a:ln w="38100" cap="flat" cmpd="sng">
            <a:solidFill>
              <a:schemeClr val="accent2"/>
            </a:solidFill>
            <a:prstDash val="dash"/>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2405" name="Line 35"/>
          <p:cNvSpPr/>
          <p:nvPr/>
        </p:nvSpPr>
        <p:spPr>
          <a:xfrm>
            <a:off x="6084888" y="-15875"/>
            <a:ext cx="0" cy="6846888"/>
          </a:xfrm>
          <a:prstGeom prst="line">
            <a:avLst/>
          </a:prstGeom>
          <a:ln w="38100" cap="flat" cmpd="sng">
            <a:solidFill>
              <a:schemeClr val="accent2"/>
            </a:solidFill>
            <a:prstDash val="dash"/>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nvGrpSpPr>
          <p:cNvPr id="102406" name="组合 102406"/>
          <p:cNvGrpSpPr/>
          <p:nvPr/>
        </p:nvGrpSpPr>
        <p:grpSpPr>
          <a:xfrm>
            <a:off x="0" y="188913"/>
            <a:ext cx="2843068" cy="6408737"/>
            <a:chOff x="0" y="0"/>
            <a:chExt cx="1791" cy="4037"/>
          </a:xfrm>
        </p:grpSpPr>
        <p:sp>
          <p:nvSpPr>
            <p:cNvPr id="102407" name="Text Box 4"/>
            <p:cNvSpPr txBox="1"/>
            <p:nvPr/>
          </p:nvSpPr>
          <p:spPr>
            <a:xfrm>
              <a:off x="340" y="3306"/>
              <a:ext cx="1008" cy="731"/>
            </a:xfrm>
            <a:prstGeom prst="rect">
              <a:avLst/>
            </a:prstGeom>
            <a:noFill/>
            <a:ln w="9525">
              <a:noFill/>
            </a:ln>
          </p:spPr>
          <p:txBody>
            <a:bodyPr anchor="t">
              <a:spAutoFit/>
            </a:bodyPr>
            <a:lstStyle/>
            <a:p>
              <a:pPr lvl="0"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A → B</a:t>
              </a:r>
            </a:p>
            <a:p>
              <a:pPr lvl="0"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B → A</a:t>
              </a:r>
            </a:p>
          </p:txBody>
        </p:sp>
        <p:grpSp>
          <p:nvGrpSpPr>
            <p:cNvPr id="102408" name="组合 102408"/>
            <p:cNvGrpSpPr/>
            <p:nvPr/>
          </p:nvGrpSpPr>
          <p:grpSpPr>
            <a:xfrm>
              <a:off x="0" y="363"/>
              <a:ext cx="1791" cy="2866"/>
              <a:chOff x="0" y="0"/>
              <a:chExt cx="2632" cy="2861"/>
            </a:xfrm>
          </p:grpSpPr>
          <p:sp>
            <p:nvSpPr>
              <p:cNvPr id="102409" name="Oval 6"/>
              <p:cNvSpPr/>
              <p:nvPr/>
            </p:nvSpPr>
            <p:spPr>
              <a:xfrm>
                <a:off x="0" y="398"/>
                <a:ext cx="842" cy="2463"/>
              </a:xfrm>
              <a:prstGeom prst="ellipse">
                <a:avLst/>
              </a:prstGeom>
              <a:noFill/>
              <a:ln w="25400" cap="flat" cmpd="sng">
                <a:solidFill>
                  <a:schemeClr val="tx1"/>
                </a:solidFill>
                <a:prstDash val="solid"/>
                <a:round/>
                <a:headEnd type="none" w="med" len="med"/>
                <a:tailEnd type="none" w="med" len="med"/>
              </a:ln>
            </p:spPr>
            <p:txBody>
              <a:bodyPr lIns="0" tIns="0" bIns="0" anchor="t">
                <a:spAutoFit/>
              </a:bodyPr>
              <a:lstStyle/>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1</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2</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3</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4</a:t>
                </a:r>
              </a:p>
            </p:txBody>
          </p:sp>
          <p:sp>
            <p:nvSpPr>
              <p:cNvPr id="102410" name="Text Box 7"/>
              <p:cNvSpPr txBox="1"/>
              <p:nvPr/>
            </p:nvSpPr>
            <p:spPr>
              <a:xfrm>
                <a:off x="72"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02411" name="Oval 8"/>
              <p:cNvSpPr/>
              <p:nvPr/>
            </p:nvSpPr>
            <p:spPr>
              <a:xfrm>
                <a:off x="1790" y="398"/>
                <a:ext cx="842" cy="2463"/>
              </a:xfrm>
              <a:prstGeom prst="ellipse">
                <a:avLst/>
              </a:prstGeom>
              <a:noFill/>
              <a:ln w="25400" cap="flat" cmpd="sng">
                <a:solidFill>
                  <a:schemeClr val="tx1"/>
                </a:solidFill>
                <a:prstDash val="solid"/>
                <a:round/>
                <a:headEnd type="none" w="med" len="med"/>
                <a:tailEnd type="none" w="med" len="med"/>
              </a:ln>
            </p:spPr>
            <p:txBody>
              <a:bodyPr tIns="0" rIns="0" bIns="0" anchor="t">
                <a:spAutoFit/>
              </a:bodyPr>
              <a:lstStyle/>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1</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2</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3</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4</a:t>
                </a:r>
              </a:p>
            </p:txBody>
          </p:sp>
          <p:sp>
            <p:nvSpPr>
              <p:cNvPr id="102412" name="Text Box 9"/>
              <p:cNvSpPr txBox="1"/>
              <p:nvPr/>
            </p:nvSpPr>
            <p:spPr>
              <a:xfrm>
                <a:off x="1796"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02413" name="Line 10"/>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2414" name="Line 11"/>
              <p:cNvSpPr/>
              <p:nvPr/>
            </p:nvSpPr>
            <p:spPr>
              <a:xfrm>
                <a:off x="617" y="1452"/>
                <a:ext cx="1406" cy="861"/>
              </a:xfrm>
              <a:prstGeom prst="line">
                <a:avLst/>
              </a:prstGeom>
              <a:ln w="25400" cap="flat" cmpd="sng">
                <a:solidFill>
                  <a:srgbClr val="008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2415" name="Line 12"/>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2416" name="Line 13"/>
              <p:cNvSpPr/>
              <p:nvPr/>
            </p:nvSpPr>
            <p:spPr>
              <a:xfrm flipV="1">
                <a:off x="617" y="1905"/>
                <a:ext cx="1360" cy="453"/>
              </a:xfrm>
              <a:prstGeom prst="line">
                <a:avLst/>
              </a:prstGeom>
              <a:ln w="25400" cap="flat" cmpd="sng">
                <a:solidFill>
                  <a:srgbClr val="FF0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102417" name="Text Box 36"/>
            <p:cNvSpPr txBox="1"/>
            <p:nvPr/>
          </p:nvSpPr>
          <p:spPr>
            <a:xfrm>
              <a:off x="158" y="0"/>
              <a:ext cx="1543" cy="327"/>
            </a:xfrm>
            <a:prstGeom prst="rect">
              <a:avLst/>
            </a:prstGeom>
            <a:noFill/>
            <a:ln w="9525">
              <a:noFill/>
            </a:ln>
          </p:spPr>
          <p:txBody>
            <a:bodyPr anchor="t">
              <a:spAutoFit/>
            </a:bodyPr>
            <a:lstStyle/>
            <a:p>
              <a:pPr lvl="0" algn="ctr">
                <a:spcBef>
                  <a:spcPct val="50000"/>
                </a:spcBef>
              </a:pPr>
              <a:r>
                <a:rPr lang="zh-CN" altLang="en-US" sz="2800" dirty="0">
                  <a:latin typeface="黑体" panose="02010609060101010101" pitchFamily="1" charset="-122"/>
                  <a:ea typeface="黑体" panose="02010609060101010101" pitchFamily="1" charset="-122"/>
                </a:rPr>
                <a:t>（一对一）</a:t>
              </a:r>
            </a:p>
          </p:txBody>
        </p:sp>
      </p:grpSp>
      <p:grpSp>
        <p:nvGrpSpPr>
          <p:cNvPr id="102419" name="组合 102418"/>
          <p:cNvGrpSpPr/>
          <p:nvPr/>
        </p:nvGrpSpPr>
        <p:grpSpPr>
          <a:xfrm>
            <a:off x="3203575" y="188913"/>
            <a:ext cx="2735263" cy="5775325"/>
            <a:chOff x="0" y="0"/>
            <a:chExt cx="1723" cy="3638"/>
          </a:xfrm>
        </p:grpSpPr>
        <p:sp>
          <p:nvSpPr>
            <p:cNvPr id="2" name="Text Box 14"/>
            <p:cNvSpPr txBox="1"/>
            <p:nvPr/>
          </p:nvSpPr>
          <p:spPr>
            <a:xfrm>
              <a:off x="318" y="3311"/>
              <a:ext cx="1008" cy="327"/>
            </a:xfrm>
            <a:prstGeom prst="rect">
              <a:avLst/>
            </a:prstGeom>
            <a:noFill/>
            <a:ln w="9525">
              <a:noFill/>
            </a:ln>
          </p:spPr>
          <p:txBody>
            <a:bodyPr anchor="t">
              <a:spAutoFit/>
            </a:bodyPr>
            <a:lstStyle/>
            <a:p>
              <a:pPr lvl="0"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B → A</a:t>
              </a:r>
            </a:p>
          </p:txBody>
        </p:sp>
        <p:grpSp>
          <p:nvGrpSpPr>
            <p:cNvPr id="102420" name="组合 102420"/>
            <p:cNvGrpSpPr/>
            <p:nvPr/>
          </p:nvGrpSpPr>
          <p:grpSpPr>
            <a:xfrm>
              <a:off x="0" y="363"/>
              <a:ext cx="1723" cy="2864"/>
              <a:chOff x="0" y="0"/>
              <a:chExt cx="2567" cy="2864"/>
            </a:xfrm>
          </p:grpSpPr>
          <p:sp>
            <p:nvSpPr>
              <p:cNvPr id="102421" name="Oval 16"/>
              <p:cNvSpPr/>
              <p:nvPr/>
            </p:nvSpPr>
            <p:spPr>
              <a:xfrm>
                <a:off x="0" y="397"/>
                <a:ext cx="843" cy="2467"/>
              </a:xfrm>
              <a:prstGeom prst="ellipse">
                <a:avLst/>
              </a:prstGeom>
              <a:noFill/>
              <a:ln w="25400" cap="flat" cmpd="sng">
                <a:solidFill>
                  <a:schemeClr val="tx1"/>
                </a:solidFill>
                <a:prstDash val="solid"/>
                <a:round/>
                <a:headEnd type="none" w="med" len="med"/>
                <a:tailEnd type="none" w="med" len="med"/>
              </a:ln>
            </p:spPr>
            <p:txBody>
              <a:bodyPr lIns="0" tIns="0" bIns="0" anchor="t">
                <a:spAutoFit/>
              </a:bodyPr>
              <a:lstStyle/>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1</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2</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3</a:t>
                </a: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2422" name="Text Box 17"/>
              <p:cNvSpPr txBox="1"/>
              <p:nvPr/>
            </p:nvSpPr>
            <p:spPr>
              <a:xfrm>
                <a:off x="72"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02423" name="Oval 18"/>
              <p:cNvSpPr/>
              <p:nvPr/>
            </p:nvSpPr>
            <p:spPr>
              <a:xfrm>
                <a:off x="1724" y="397"/>
                <a:ext cx="843" cy="2467"/>
              </a:xfrm>
              <a:prstGeom prst="ellipse">
                <a:avLst/>
              </a:prstGeom>
              <a:noFill/>
              <a:ln w="25400" cap="flat" cmpd="sng">
                <a:solidFill>
                  <a:schemeClr val="tx1"/>
                </a:solidFill>
                <a:prstDash val="solid"/>
                <a:round/>
                <a:headEnd type="none" w="med" len="med"/>
                <a:tailEnd type="none" w="med" len="med"/>
              </a:ln>
            </p:spPr>
            <p:txBody>
              <a:bodyPr lIns="144145" tIns="0" rIns="0" bIns="0" anchor="t">
                <a:spAutoFit/>
              </a:bodyPr>
              <a:lstStyle/>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1</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2</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3</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4</a:t>
                </a:r>
              </a:p>
            </p:txBody>
          </p:sp>
          <p:sp>
            <p:nvSpPr>
              <p:cNvPr id="102424" name="Text Box 19"/>
              <p:cNvSpPr txBox="1"/>
              <p:nvPr/>
            </p:nvSpPr>
            <p:spPr>
              <a:xfrm>
                <a:off x="1796"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02425" name="Line 20"/>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2426" name="Line 21"/>
              <p:cNvSpPr/>
              <p:nvPr/>
            </p:nvSpPr>
            <p:spPr>
              <a:xfrm>
                <a:off x="617" y="1452"/>
                <a:ext cx="1360" cy="453"/>
              </a:xfrm>
              <a:prstGeom prst="line">
                <a:avLst/>
              </a:prstGeom>
              <a:ln w="25400" cap="flat" cmpd="sng">
                <a:solidFill>
                  <a:srgbClr val="FF0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2427" name="Line 22"/>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2428" name="Line 23"/>
              <p:cNvSpPr/>
              <p:nvPr/>
            </p:nvSpPr>
            <p:spPr>
              <a:xfrm>
                <a:off x="617" y="1451"/>
                <a:ext cx="1360" cy="862"/>
              </a:xfrm>
              <a:prstGeom prst="line">
                <a:avLst/>
              </a:prstGeom>
              <a:ln w="25400" cap="flat" cmpd="sng">
                <a:solidFill>
                  <a:srgbClr val="FF0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102429" name="Text Box 37"/>
            <p:cNvSpPr txBox="1"/>
            <p:nvPr/>
          </p:nvSpPr>
          <p:spPr>
            <a:xfrm>
              <a:off x="90" y="0"/>
              <a:ext cx="1543" cy="327"/>
            </a:xfrm>
            <a:prstGeom prst="rect">
              <a:avLst/>
            </a:prstGeom>
            <a:noFill/>
            <a:ln w="9525">
              <a:noFill/>
            </a:ln>
          </p:spPr>
          <p:txBody>
            <a:bodyPr anchor="t">
              <a:spAutoFit/>
            </a:bodyPr>
            <a:lstStyle/>
            <a:p>
              <a:pPr lvl="0" algn="ctr">
                <a:spcBef>
                  <a:spcPct val="50000"/>
                </a:spcBef>
              </a:pPr>
              <a:r>
                <a:rPr lang="zh-CN" altLang="en-US" sz="2800" dirty="0">
                  <a:latin typeface="黑体" panose="02010609060101010101" pitchFamily="1" charset="-122"/>
                  <a:ea typeface="黑体" panose="02010609060101010101" pitchFamily="1" charset="-122"/>
                </a:rPr>
                <a:t>（一对多）</a:t>
              </a:r>
            </a:p>
          </p:txBody>
        </p:sp>
      </p:grpSp>
      <p:grpSp>
        <p:nvGrpSpPr>
          <p:cNvPr id="102431" name="组合 102430"/>
          <p:cNvGrpSpPr/>
          <p:nvPr/>
        </p:nvGrpSpPr>
        <p:grpSpPr>
          <a:xfrm>
            <a:off x="6300788" y="188913"/>
            <a:ext cx="2773362" cy="5775325"/>
            <a:chOff x="0" y="0"/>
            <a:chExt cx="1747" cy="3638"/>
          </a:xfrm>
        </p:grpSpPr>
        <p:sp>
          <p:nvSpPr>
            <p:cNvPr id="3" name="Text Box 24"/>
            <p:cNvSpPr txBox="1"/>
            <p:nvPr/>
          </p:nvSpPr>
          <p:spPr>
            <a:xfrm>
              <a:off x="363" y="3311"/>
              <a:ext cx="1008" cy="327"/>
            </a:xfrm>
            <a:prstGeom prst="rect">
              <a:avLst/>
            </a:prstGeom>
            <a:noFill/>
            <a:ln w="9525">
              <a:noFill/>
            </a:ln>
          </p:spPr>
          <p:txBody>
            <a:bodyPr anchor="t">
              <a:spAutoFit/>
            </a:bodyPr>
            <a:lstStyle/>
            <a:p>
              <a:pPr lvl="0"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(none)</a:t>
              </a:r>
            </a:p>
          </p:txBody>
        </p:sp>
        <p:grpSp>
          <p:nvGrpSpPr>
            <p:cNvPr id="102432" name="组合 102432"/>
            <p:cNvGrpSpPr/>
            <p:nvPr/>
          </p:nvGrpSpPr>
          <p:grpSpPr>
            <a:xfrm>
              <a:off x="0" y="363"/>
              <a:ext cx="1747" cy="2864"/>
              <a:chOff x="0" y="0"/>
              <a:chExt cx="2567" cy="2864"/>
            </a:xfrm>
          </p:grpSpPr>
          <p:sp>
            <p:nvSpPr>
              <p:cNvPr id="102433" name="Oval 26"/>
              <p:cNvSpPr/>
              <p:nvPr/>
            </p:nvSpPr>
            <p:spPr>
              <a:xfrm>
                <a:off x="0" y="397"/>
                <a:ext cx="843" cy="2467"/>
              </a:xfrm>
              <a:prstGeom prst="ellipse">
                <a:avLst/>
              </a:prstGeom>
              <a:noFill/>
              <a:ln w="25400" cap="flat" cmpd="sng">
                <a:solidFill>
                  <a:schemeClr val="tx1"/>
                </a:solidFill>
                <a:prstDash val="solid"/>
                <a:round/>
                <a:headEnd type="none" w="med" len="med"/>
                <a:tailEnd type="none" w="med" len="med"/>
              </a:ln>
            </p:spPr>
            <p:txBody>
              <a:bodyPr lIns="0" tIns="0" bIns="0" anchor="t">
                <a:spAutoFit/>
              </a:bodyPr>
              <a:lstStyle/>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1</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2</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3</a:t>
                </a: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2434" name="Text Box 27"/>
              <p:cNvSpPr txBox="1"/>
              <p:nvPr/>
            </p:nvSpPr>
            <p:spPr>
              <a:xfrm>
                <a:off x="72"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02435" name="Oval 28"/>
              <p:cNvSpPr/>
              <p:nvPr/>
            </p:nvSpPr>
            <p:spPr>
              <a:xfrm>
                <a:off x="1724" y="397"/>
                <a:ext cx="843" cy="2467"/>
              </a:xfrm>
              <a:prstGeom prst="ellipse">
                <a:avLst/>
              </a:prstGeom>
              <a:noFill/>
              <a:ln w="25400" cap="flat" cmpd="sng">
                <a:solidFill>
                  <a:schemeClr val="tx1"/>
                </a:solidFill>
                <a:prstDash val="solid"/>
                <a:round/>
                <a:headEnd type="none" w="med" len="med"/>
                <a:tailEnd type="none" w="med" len="med"/>
              </a:ln>
            </p:spPr>
            <p:txBody>
              <a:bodyPr lIns="179705" tIns="0" rIns="0" bIns="0" anchor="t">
                <a:spAutoFit/>
              </a:bodyPr>
              <a:lstStyle/>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1</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2</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3</a:t>
                </a: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2436" name="Text Box 29"/>
              <p:cNvSpPr txBox="1"/>
              <p:nvPr/>
            </p:nvSpPr>
            <p:spPr>
              <a:xfrm>
                <a:off x="1796"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02437" name="Line 30"/>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2438" name="Line 31"/>
              <p:cNvSpPr/>
              <p:nvPr/>
            </p:nvSpPr>
            <p:spPr>
              <a:xfrm>
                <a:off x="617" y="1452"/>
                <a:ext cx="1360" cy="453"/>
              </a:xfrm>
              <a:prstGeom prst="line">
                <a:avLst/>
              </a:prstGeom>
              <a:ln w="25400" cap="flat" cmpd="sng">
                <a:solidFill>
                  <a:srgbClr val="FF0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2439" name="Line 32"/>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2440" name="Line 33"/>
              <p:cNvSpPr/>
              <p:nvPr/>
            </p:nvSpPr>
            <p:spPr>
              <a:xfrm flipV="1">
                <a:off x="635" y="1406"/>
                <a:ext cx="1360" cy="45"/>
              </a:xfrm>
              <a:prstGeom prst="line">
                <a:avLst/>
              </a:prstGeom>
              <a:ln w="25400" cap="flat" cmpd="sng">
                <a:solidFill>
                  <a:srgbClr val="FF0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102441" name="Text Box 38"/>
            <p:cNvSpPr txBox="1"/>
            <p:nvPr/>
          </p:nvSpPr>
          <p:spPr>
            <a:xfrm>
              <a:off x="44" y="0"/>
              <a:ext cx="1543" cy="327"/>
            </a:xfrm>
            <a:prstGeom prst="rect">
              <a:avLst/>
            </a:prstGeom>
            <a:noFill/>
            <a:ln w="9525">
              <a:noFill/>
            </a:ln>
          </p:spPr>
          <p:txBody>
            <a:bodyPr anchor="t">
              <a:spAutoFit/>
            </a:bodyPr>
            <a:lstStyle/>
            <a:p>
              <a:pPr lvl="0" algn="ctr">
                <a:spcBef>
                  <a:spcPct val="50000"/>
                </a:spcBef>
              </a:pPr>
              <a:r>
                <a:rPr lang="zh-CN" altLang="en-US" sz="2800" dirty="0">
                  <a:latin typeface="黑体" panose="02010609060101010101" pitchFamily="1" charset="-122"/>
                  <a:ea typeface="黑体" panose="02010609060101010101" pitchFamily="1" charset="-122"/>
                </a:rPr>
                <a:t>（多对多）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19"/>
                                        </p:tgtEl>
                                        <p:attrNameLst>
                                          <p:attrName>style.visibility</p:attrName>
                                        </p:attrNameLst>
                                      </p:cBhvr>
                                      <p:to>
                                        <p:strVal val="visible"/>
                                      </p:to>
                                    </p:set>
                                    <p:animEffect transition="in" filter="blinds(horizontal)">
                                      <p:cBhvr>
                                        <p:cTn id="7" dur="500"/>
                                        <p:tgtEl>
                                          <p:spTgt spid="1024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1"/>
                                        </p:tgtEl>
                                        <p:attrNameLst>
                                          <p:attrName>style.visibility</p:attrName>
                                        </p:attrNameLst>
                                      </p:cBhvr>
                                      <p:to>
                                        <p:strVal val="visible"/>
                                      </p:to>
                                    </p:set>
                                    <p:animEffect transition="in" filter="blinds(horizontal)">
                                      <p:cBhvr>
                                        <p:cTn id="12" dur="500"/>
                                        <p:tgtEl>
                                          <p:spTgt spid="102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65" y="5461000"/>
            <a:ext cx="8896350" cy="1371600"/>
          </a:xfrm>
          <a:prstGeom prst="rect">
            <a:avLst/>
          </a:prstGeom>
          <a:solidFill>
            <a:schemeClr val="bg1"/>
          </a:solidFill>
          <a:ln>
            <a:solidFill>
              <a:schemeClr val="accent1"/>
            </a:solidFill>
          </a:ln>
        </p:spPr>
        <p:txBody>
          <a:bodyPr wrap="square" rtlCol="0">
            <a:spAutoFit/>
          </a:bodyPr>
          <a:lstStyle/>
          <a:p>
            <a:pPr marL="560705" indent="-560705"/>
            <a:r>
              <a:rPr lang="en-US" altLang="zh-CN" sz="2800" b="1" u="sng">
                <a:solidFill>
                  <a:srgbClr val="0000CC"/>
                </a:solidFill>
                <a:sym typeface="+mn-ea"/>
              </a:rPr>
              <a:t>Assume</a:t>
            </a:r>
            <a:r>
              <a:rPr lang="en-US" altLang="zh-CN" sz="2800">
                <a:solidFill>
                  <a:srgbClr val="0000CC"/>
                </a:solidFill>
                <a:sym typeface="+mn-ea"/>
              </a:rPr>
              <a:t>: It is the intent of the designer that exactly this set of rows should lie in each table -- no changes will ever occur in the tables.</a:t>
            </a:r>
          </a:p>
        </p:txBody>
      </p:sp>
      <p:sp>
        <p:nvSpPr>
          <p:cNvPr id="97284" name="Rectangle 2"/>
          <p:cNvSpPr>
            <a:spLocks noGrp="1"/>
          </p:cNvSpPr>
          <p:nvPr/>
        </p:nvSpPr>
        <p:spPr>
          <a:xfrm>
            <a:off x="0" y="0"/>
            <a:ext cx="9144000" cy="685800"/>
          </a:xfrm>
          <a:prstGeom prst="rect">
            <a:avLst/>
          </a:prstGeom>
          <a:solidFill>
            <a:srgbClr val="DDDDDD">
              <a:alpha val="50000"/>
            </a:srgbClr>
          </a:solidFill>
          <a:ln w="9525">
            <a:noFill/>
          </a:ln>
        </p:spPr>
        <p:txBody>
          <a:bodyPr wrap="square"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97285" name="Rectangle 3"/>
          <p:cNvSpPr>
            <a:spLocks noGrp="1"/>
          </p:cNvSpPr>
          <p:nvPr/>
        </p:nvSpPr>
        <p:spPr>
          <a:xfrm>
            <a:off x="468313" y="596583"/>
            <a:ext cx="8229600" cy="5638800"/>
          </a:xfrm>
          <a:prstGeom prst="rect">
            <a:avLst/>
          </a:prstGeom>
          <a:noFill/>
          <a:ln w="9525">
            <a:noFill/>
          </a:ln>
        </p:spPr>
        <p:txBody>
          <a:bodyPr wrap="square" anchor="t"/>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eaLnBrk="1" hangingPunct="1"/>
            <a:r>
              <a:rPr lang="en-US" altLang="x-none" dirty="0">
                <a:ea typeface="宋体" panose="02010600030101010101" pitchFamily="2" charset="-122"/>
              </a:rPr>
              <a:t>Example 6.6.2 (modified)</a:t>
            </a:r>
          </a:p>
        </p:txBody>
      </p:sp>
      <p:graphicFrame>
        <p:nvGraphicFramePr>
          <p:cNvPr id="97287" name="表格 97286"/>
          <p:cNvGraphicFramePr/>
          <p:nvPr/>
        </p:nvGraphicFramePr>
        <p:xfrm>
          <a:off x="479425" y="1475740"/>
          <a:ext cx="1808480" cy="3887788"/>
        </p:xfrm>
        <a:graphic>
          <a:graphicData uri="http://schemas.openxmlformats.org/drawingml/2006/table">
            <a:tbl>
              <a:tblPr/>
              <a:tblGrid>
                <a:gridCol w="864235">
                  <a:extLst>
                    <a:ext uri="{9D8B030D-6E8A-4147-A177-3AD203B41FA5}">
                      <a16:colId xmlns:a16="http://schemas.microsoft.com/office/drawing/2014/main" val="20000"/>
                    </a:ext>
                  </a:extLst>
                </a:gridCol>
                <a:gridCol w="944245">
                  <a:extLst>
                    <a:ext uri="{9D8B030D-6E8A-4147-A177-3AD203B41FA5}">
                      <a16:colId xmlns:a16="http://schemas.microsoft.com/office/drawing/2014/main" val="20001"/>
                    </a:ext>
                  </a:extLst>
                </a:gridCol>
              </a:tblGrid>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extLst>
                  <a:ext uri="{0D108BD9-81ED-4DB2-BD59-A6C34878D82A}">
                    <a16:rowId xmlns:a16="http://schemas.microsoft.com/office/drawing/2014/main" val="10000"/>
                  </a:ext>
                </a:extLst>
              </a:tr>
              <a:tr h="5556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5556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56038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554037">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r h="5556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x5</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5"/>
                  </a:ext>
                </a:extLst>
              </a:tr>
              <a:tr h="55403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x6</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6"/>
                  </a:ext>
                </a:extLst>
              </a:tr>
            </a:tbl>
          </a:graphicData>
        </a:graphic>
      </p:graphicFrame>
      <p:sp>
        <p:nvSpPr>
          <p:cNvPr id="97312" name="Text Box 30"/>
          <p:cNvSpPr txBox="1"/>
          <p:nvPr/>
        </p:nvSpPr>
        <p:spPr>
          <a:xfrm>
            <a:off x="649470" y="1080000"/>
            <a:ext cx="1295400" cy="457200"/>
          </a:xfrm>
          <a:prstGeom prst="rect">
            <a:avLst/>
          </a:prstGeom>
          <a:noFill/>
          <a:ln w="9525">
            <a:noFill/>
          </a:ln>
        </p:spPr>
        <p:txBody>
          <a:bodyPr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T1</a:t>
            </a:r>
          </a:p>
        </p:txBody>
      </p:sp>
      <p:graphicFrame>
        <p:nvGraphicFramePr>
          <p:cNvPr id="98311" name="表格 98310"/>
          <p:cNvGraphicFramePr/>
          <p:nvPr/>
        </p:nvGraphicFramePr>
        <p:xfrm>
          <a:off x="2477770" y="1475740"/>
          <a:ext cx="1816735" cy="2806065"/>
        </p:xfrm>
        <a:graphic>
          <a:graphicData uri="http://schemas.openxmlformats.org/drawingml/2006/table">
            <a:tbl>
              <a:tblPr/>
              <a:tblGrid>
                <a:gridCol w="856615">
                  <a:extLst>
                    <a:ext uri="{9D8B030D-6E8A-4147-A177-3AD203B41FA5}">
                      <a16:colId xmlns:a16="http://schemas.microsoft.com/office/drawing/2014/main" val="20000"/>
                    </a:ext>
                  </a:extLst>
                </a:gridCol>
                <a:gridCol w="960120">
                  <a:extLst>
                    <a:ext uri="{9D8B030D-6E8A-4147-A177-3AD203B41FA5}">
                      <a16:colId xmlns:a16="http://schemas.microsoft.com/office/drawing/2014/main" val="20001"/>
                    </a:ext>
                  </a:extLst>
                </a:gridCol>
              </a:tblGrid>
              <a:tr h="556895">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extLst>
                  <a:ext uri="{0D108BD9-81ED-4DB2-BD59-A6C34878D82A}">
                    <a16:rowId xmlns:a16="http://schemas.microsoft.com/office/drawing/2014/main" val="10000"/>
                  </a:ext>
                </a:extLst>
              </a:tr>
              <a:tr h="539115">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548005">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593090">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x3</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568960">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x4</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98330" name="Text Box 30"/>
          <p:cNvSpPr txBox="1"/>
          <p:nvPr/>
        </p:nvSpPr>
        <p:spPr>
          <a:xfrm>
            <a:off x="2651125" y="1080000"/>
            <a:ext cx="1295400" cy="457200"/>
          </a:xfrm>
          <a:prstGeom prst="rect">
            <a:avLst/>
          </a:prstGeom>
          <a:noFill/>
          <a:ln w="9525">
            <a:noFill/>
          </a:ln>
        </p:spPr>
        <p:txBody>
          <a:bodyPr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T2</a:t>
            </a:r>
          </a:p>
        </p:txBody>
      </p:sp>
      <p:graphicFrame>
        <p:nvGraphicFramePr>
          <p:cNvPr id="99335" name="表格 99334"/>
          <p:cNvGraphicFramePr/>
          <p:nvPr/>
        </p:nvGraphicFramePr>
        <p:xfrm>
          <a:off x="4486910" y="1475740"/>
          <a:ext cx="1816735" cy="2849880"/>
        </p:xfrm>
        <a:graphic>
          <a:graphicData uri="http://schemas.openxmlformats.org/drawingml/2006/table">
            <a:tbl>
              <a:tblPr/>
              <a:tblGrid>
                <a:gridCol w="868045">
                  <a:extLst>
                    <a:ext uri="{9D8B030D-6E8A-4147-A177-3AD203B41FA5}">
                      <a16:colId xmlns:a16="http://schemas.microsoft.com/office/drawing/2014/main" val="20000"/>
                    </a:ext>
                  </a:extLst>
                </a:gridCol>
                <a:gridCol w="948690">
                  <a:extLst>
                    <a:ext uri="{9D8B030D-6E8A-4147-A177-3AD203B41FA5}">
                      <a16:colId xmlns:a16="http://schemas.microsoft.com/office/drawing/2014/main" val="20001"/>
                    </a:ext>
                  </a:extLst>
                </a:gridCol>
              </a:tblGrid>
              <a:tr h="567690">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extLst>
                  <a:ext uri="{0D108BD9-81ED-4DB2-BD59-A6C34878D82A}">
                    <a16:rowId xmlns:a16="http://schemas.microsoft.com/office/drawing/2014/main" val="10000"/>
                  </a:ext>
                </a:extLst>
              </a:tr>
              <a:tr h="560705">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504825">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593090">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x3</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623570">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99354" name="Text Box 24"/>
          <p:cNvSpPr txBox="1"/>
          <p:nvPr/>
        </p:nvSpPr>
        <p:spPr>
          <a:xfrm>
            <a:off x="4660265" y="1080000"/>
            <a:ext cx="1295400" cy="457200"/>
          </a:xfrm>
          <a:prstGeom prst="rect">
            <a:avLst/>
          </a:prstGeom>
          <a:noFill/>
          <a:ln w="9525">
            <a:noFill/>
          </a:ln>
        </p:spPr>
        <p:txBody>
          <a:bodyPr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T3</a:t>
            </a:r>
          </a:p>
        </p:txBody>
      </p:sp>
      <p:graphicFrame>
        <p:nvGraphicFramePr>
          <p:cNvPr id="100359" name="表格 100358"/>
          <p:cNvGraphicFramePr/>
          <p:nvPr/>
        </p:nvGraphicFramePr>
        <p:xfrm>
          <a:off x="6496050" y="1475740"/>
          <a:ext cx="1816100" cy="2828925"/>
        </p:xfrm>
        <a:graphic>
          <a:graphicData uri="http://schemas.openxmlformats.org/drawingml/2006/table">
            <a:tbl>
              <a:tblPr/>
              <a:tblGrid>
                <a:gridCol w="868045">
                  <a:extLst>
                    <a:ext uri="{9D8B030D-6E8A-4147-A177-3AD203B41FA5}">
                      <a16:colId xmlns:a16="http://schemas.microsoft.com/office/drawing/2014/main" val="20000"/>
                    </a:ext>
                  </a:extLst>
                </a:gridCol>
                <a:gridCol w="948055">
                  <a:extLst>
                    <a:ext uri="{9D8B030D-6E8A-4147-A177-3AD203B41FA5}">
                      <a16:colId xmlns:a16="http://schemas.microsoft.com/office/drawing/2014/main" val="20001"/>
                    </a:ext>
                  </a:extLst>
                </a:gridCol>
              </a:tblGrid>
              <a:tr h="567690">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extLst>
                  <a:ext uri="{0D108BD9-81ED-4DB2-BD59-A6C34878D82A}">
                    <a16:rowId xmlns:a16="http://schemas.microsoft.com/office/drawing/2014/main" val="10000"/>
                  </a:ext>
                </a:extLst>
              </a:tr>
              <a:tr h="528320">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559435">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593090">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x3</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580390">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100378" name="Text Box 24"/>
          <p:cNvSpPr txBox="1"/>
          <p:nvPr/>
        </p:nvSpPr>
        <p:spPr>
          <a:xfrm>
            <a:off x="6741160" y="1080000"/>
            <a:ext cx="1295400" cy="457200"/>
          </a:xfrm>
          <a:prstGeom prst="rect">
            <a:avLst/>
          </a:prstGeom>
          <a:noFill/>
          <a:ln w="9525">
            <a:noFill/>
          </a:ln>
        </p:spPr>
        <p:txBody>
          <a:bodyPr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173</a:t>
            </a:fld>
            <a:endParaRPr lang="zh-CN" altLang="en-US" sz="1200" b="1" i="1" dirty="0">
              <a:latin typeface="Times New Roman" panose="02020603050405020304" pitchFamily="2" charset="0"/>
              <a:ea typeface="宋体" panose="02010600030101010101" pitchFamily="2" charset="-122"/>
            </a:endParaRPr>
          </a:p>
        </p:txBody>
      </p:sp>
      <p:sp>
        <p:nvSpPr>
          <p:cNvPr id="9728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97285" name="Rectangle 3"/>
          <p:cNvSpPr>
            <a:spLocks noGrp="1"/>
          </p:cNvSpPr>
          <p:nvPr>
            <p:ph type="body"/>
          </p:nvPr>
        </p:nvSpPr>
        <p:spPr>
          <a:xfrm>
            <a:off x="468313" y="668338"/>
            <a:ext cx="8229600" cy="5638800"/>
          </a:xfrm>
        </p:spPr>
        <p:txBody>
          <a:bodyPr wrap="square" anchor="t"/>
          <a:lstStyle/>
          <a:p>
            <a:pPr lvl="0" eaLnBrk="1" hangingPunct="1"/>
            <a:r>
              <a:rPr lang="en-US" altLang="x-none" dirty="0">
                <a:ea typeface="宋体" panose="02010600030101010101" pitchFamily="2" charset="-122"/>
              </a:rPr>
              <a:t>Example 6.6.2</a:t>
            </a:r>
          </a:p>
        </p:txBody>
      </p:sp>
      <p:graphicFrame>
        <p:nvGraphicFramePr>
          <p:cNvPr id="97287" name="表格 97286"/>
          <p:cNvGraphicFramePr/>
          <p:nvPr/>
        </p:nvGraphicFramePr>
        <p:xfrm>
          <a:off x="479425" y="1604963"/>
          <a:ext cx="2198688" cy="3887788"/>
        </p:xfrm>
        <a:graphic>
          <a:graphicData uri="http://schemas.openxmlformats.org/drawingml/2006/table">
            <a:tbl>
              <a:tblPr/>
              <a:tblGrid>
                <a:gridCol w="1050925">
                  <a:extLst>
                    <a:ext uri="{9D8B030D-6E8A-4147-A177-3AD203B41FA5}">
                      <a16:colId xmlns:a16="http://schemas.microsoft.com/office/drawing/2014/main" val="20000"/>
                    </a:ext>
                  </a:extLst>
                </a:gridCol>
                <a:gridCol w="1147763">
                  <a:extLst>
                    <a:ext uri="{9D8B030D-6E8A-4147-A177-3AD203B41FA5}">
                      <a16:colId xmlns:a16="http://schemas.microsoft.com/office/drawing/2014/main" val="20001"/>
                    </a:ext>
                  </a:extLst>
                </a:gridCol>
              </a:tblGrid>
              <a:tr h="5524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extLst>
                  <a:ext uri="{0D108BD9-81ED-4DB2-BD59-A6C34878D82A}">
                    <a16:rowId xmlns:a16="http://schemas.microsoft.com/office/drawing/2014/main" val="10000"/>
                  </a:ext>
                </a:extLst>
              </a:tr>
              <a:tr h="5556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5556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56038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554037">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r h="5556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x5</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5"/>
                  </a:ext>
                </a:extLst>
              </a:tr>
              <a:tr h="55403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x6</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6"/>
                  </a:ext>
                </a:extLst>
              </a:tr>
            </a:tbl>
          </a:graphicData>
        </a:graphic>
      </p:graphicFrame>
      <p:sp>
        <p:nvSpPr>
          <p:cNvPr id="97312" name="Text Box 30"/>
          <p:cNvSpPr txBox="1"/>
          <p:nvPr/>
        </p:nvSpPr>
        <p:spPr>
          <a:xfrm>
            <a:off x="1227138" y="1173163"/>
            <a:ext cx="1295400" cy="457200"/>
          </a:xfrm>
          <a:prstGeom prst="rect">
            <a:avLst/>
          </a:prstGeom>
          <a:noFill/>
          <a:ln w="9525">
            <a:noFill/>
          </a:ln>
        </p:spPr>
        <p:txBody>
          <a:bodyPr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T1</a:t>
            </a:r>
          </a:p>
        </p:txBody>
      </p:sp>
      <p:sp>
        <p:nvSpPr>
          <p:cNvPr id="97314" name="Text Box 85"/>
          <p:cNvSpPr txBox="1"/>
          <p:nvPr/>
        </p:nvSpPr>
        <p:spPr>
          <a:xfrm>
            <a:off x="5635625" y="5780088"/>
            <a:ext cx="1600200" cy="519112"/>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 → B</a:t>
            </a:r>
          </a:p>
        </p:txBody>
      </p:sp>
      <p:grpSp>
        <p:nvGrpSpPr>
          <p:cNvPr id="97315" name="组合 97314"/>
          <p:cNvGrpSpPr/>
          <p:nvPr/>
        </p:nvGrpSpPr>
        <p:grpSpPr>
          <a:xfrm>
            <a:off x="4313238" y="765175"/>
            <a:ext cx="4075112" cy="4992688"/>
            <a:chOff x="0" y="0"/>
            <a:chExt cx="2567" cy="3145"/>
          </a:xfrm>
        </p:grpSpPr>
        <p:sp>
          <p:nvSpPr>
            <p:cNvPr id="2" name="Oval 88"/>
            <p:cNvSpPr/>
            <p:nvPr/>
          </p:nvSpPr>
          <p:spPr>
            <a:xfrm>
              <a:off x="0" y="349"/>
              <a:ext cx="843" cy="2796"/>
            </a:xfrm>
            <a:prstGeom prst="ellipse">
              <a:avLst/>
            </a:prstGeom>
            <a:noFill/>
            <a:ln w="25400" cap="flat" cmpd="sng">
              <a:solidFill>
                <a:schemeClr val="tx1"/>
              </a:solidFill>
              <a:prstDash val="solid"/>
              <a:round/>
              <a:headEnd type="none" w="med" len="med"/>
              <a:tailEnd type="none" w="med" len="med"/>
            </a:ln>
          </p:spPr>
          <p:txBody>
            <a:bodyPr tIns="0" bIns="0" anchor="t">
              <a:spAutoFit/>
            </a:bodyPr>
            <a:lstStyle/>
            <a:p>
              <a:pPr lvl="0" algn="ctr">
                <a:spcBef>
                  <a:spcPct val="50000"/>
                </a:spcBef>
              </a:pPr>
              <a:r>
                <a:rPr lang="en-US" altLang="x-none" dirty="0">
                  <a:latin typeface="Arial" panose="020B0604020202020204" pitchFamily="34" charset="0"/>
                  <a:ea typeface="宋体" panose="02010600030101010101" pitchFamily="2" charset="-122"/>
                </a:rPr>
                <a:t>x1</a:t>
              </a:r>
            </a:p>
            <a:p>
              <a:pPr lvl="0" algn="ctr">
                <a:spcBef>
                  <a:spcPct val="50000"/>
                </a:spcBef>
              </a:pPr>
              <a:r>
                <a:rPr lang="en-US" altLang="x-none" dirty="0">
                  <a:latin typeface="Arial" panose="020B0604020202020204" pitchFamily="34" charset="0"/>
                  <a:ea typeface="宋体" panose="02010600030101010101" pitchFamily="2" charset="-122"/>
                </a:rPr>
                <a:t>x2</a:t>
              </a:r>
            </a:p>
            <a:p>
              <a:pPr lvl="0" algn="ctr">
                <a:spcBef>
                  <a:spcPct val="50000"/>
                </a:spcBef>
              </a:pPr>
              <a:r>
                <a:rPr lang="en-US" altLang="x-none" dirty="0">
                  <a:latin typeface="Arial" panose="020B0604020202020204" pitchFamily="34" charset="0"/>
                  <a:ea typeface="宋体" panose="02010600030101010101" pitchFamily="2" charset="-122"/>
                </a:rPr>
                <a:t>x3</a:t>
              </a:r>
            </a:p>
            <a:p>
              <a:pPr lvl="0" algn="ctr">
                <a:spcBef>
                  <a:spcPct val="50000"/>
                </a:spcBef>
              </a:pPr>
              <a:r>
                <a:rPr lang="en-US" altLang="x-none" dirty="0">
                  <a:latin typeface="Arial" panose="020B0604020202020204" pitchFamily="34" charset="0"/>
                  <a:ea typeface="宋体" panose="02010600030101010101" pitchFamily="2" charset="-122"/>
                </a:rPr>
                <a:t>x4</a:t>
              </a:r>
            </a:p>
            <a:p>
              <a:pPr lvl="0" algn="ctr">
                <a:spcBef>
                  <a:spcPct val="50000"/>
                </a:spcBef>
              </a:pPr>
              <a:r>
                <a:rPr lang="en-US" altLang="x-none" dirty="0">
                  <a:latin typeface="Arial" panose="020B0604020202020204" pitchFamily="34" charset="0"/>
                  <a:ea typeface="宋体" panose="02010600030101010101" pitchFamily="2" charset="-122"/>
                </a:rPr>
                <a:t>x5</a:t>
              </a:r>
            </a:p>
            <a:p>
              <a:pPr lvl="0" algn="ctr">
                <a:spcBef>
                  <a:spcPct val="50000"/>
                </a:spcBef>
              </a:pPr>
              <a:r>
                <a:rPr lang="en-US" altLang="x-none" dirty="0">
                  <a:latin typeface="Arial" panose="020B0604020202020204" pitchFamily="34" charset="0"/>
                  <a:ea typeface="宋体" panose="02010600030101010101" pitchFamily="2" charset="-122"/>
                </a:rPr>
                <a:t>x6</a:t>
              </a:r>
            </a:p>
          </p:txBody>
        </p:sp>
        <p:sp>
          <p:nvSpPr>
            <p:cNvPr id="97316" name="Text Box 89"/>
            <p:cNvSpPr txBox="1"/>
            <p:nvPr/>
          </p:nvSpPr>
          <p:spPr>
            <a:xfrm>
              <a:off x="72"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97317" name="Oval 90"/>
            <p:cNvSpPr/>
            <p:nvPr/>
          </p:nvSpPr>
          <p:spPr>
            <a:xfrm>
              <a:off x="1724" y="349"/>
              <a:ext cx="843" cy="2795"/>
            </a:xfrm>
            <a:prstGeom prst="ellipse">
              <a:avLst/>
            </a:prstGeom>
            <a:noFill/>
            <a:ln w="25400" cap="flat" cmpd="sng">
              <a:solidFill>
                <a:schemeClr val="tx1"/>
              </a:solidFill>
              <a:prstDash val="solid"/>
              <a:round/>
              <a:headEnd type="none" w="med" len="med"/>
              <a:tailEnd type="none" w="med" len="med"/>
            </a:ln>
          </p:spPr>
          <p:txBody>
            <a:bodyPr tIns="0" bIns="0" anchor="t">
              <a:spAutoFit/>
            </a:bodyPr>
            <a:lstStyle/>
            <a:p>
              <a:pPr lvl="0" algn="ctr">
                <a:spcBef>
                  <a:spcPct val="50000"/>
                </a:spcBef>
              </a:pP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y1</a:t>
              </a:r>
            </a:p>
            <a:p>
              <a:pPr lvl="0" algn="ctr">
                <a:spcBef>
                  <a:spcPct val="50000"/>
                </a:spcBef>
              </a:pPr>
              <a:endParaRPr lang="en-US" altLang="x-none" dirty="0">
                <a:latin typeface="Arial" panose="020B0604020202020204" pitchFamily="34" charset="0"/>
                <a:ea typeface="宋体" panose="02010600030101010101" pitchFamily="2" charset="-122"/>
              </a:endParaRPr>
            </a:p>
            <a:p>
              <a:pPr lvl="0" algn="ctr">
                <a:spcBef>
                  <a:spcPct val="50000"/>
                </a:spcBef>
              </a:pP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y2</a:t>
              </a:r>
            </a:p>
            <a:p>
              <a:pPr lvl="0" algn="ctr">
                <a:spcBef>
                  <a:spcPct val="50000"/>
                </a:spcBef>
              </a:pPr>
              <a:endParaRPr lang="en-US" altLang="x-none" dirty="0">
                <a:latin typeface="Arial" panose="020B0604020202020204" pitchFamily="34" charset="0"/>
                <a:ea typeface="宋体" panose="02010600030101010101" pitchFamily="2" charset="-122"/>
              </a:endParaRPr>
            </a:p>
          </p:txBody>
        </p:sp>
        <p:sp>
          <p:nvSpPr>
            <p:cNvPr id="97318" name="Text Box 91"/>
            <p:cNvSpPr txBox="1"/>
            <p:nvPr/>
          </p:nvSpPr>
          <p:spPr>
            <a:xfrm>
              <a:off x="1796"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97319" name="Line 92"/>
            <p:cNvSpPr/>
            <p:nvPr/>
          </p:nvSpPr>
          <p:spPr>
            <a:xfrm>
              <a:off x="617" y="907"/>
              <a:ext cx="1360" cy="317"/>
            </a:xfrm>
            <a:prstGeom prst="line">
              <a:avLst/>
            </a:prstGeom>
            <a:ln w="25400" cap="flat" cmpd="sng">
              <a:solidFill>
                <a:schemeClr val="tx1"/>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7320" name="Line 93"/>
            <p:cNvSpPr/>
            <p:nvPr/>
          </p:nvSpPr>
          <p:spPr>
            <a:xfrm flipV="1">
              <a:off x="617" y="1224"/>
              <a:ext cx="1360" cy="318"/>
            </a:xfrm>
            <a:prstGeom prst="line">
              <a:avLst/>
            </a:prstGeom>
            <a:ln w="25400" cap="flat" cmpd="sng">
              <a:solidFill>
                <a:schemeClr val="tx1"/>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7321" name="Line 94"/>
            <p:cNvSpPr/>
            <p:nvPr/>
          </p:nvSpPr>
          <p:spPr>
            <a:xfrm flipV="1">
              <a:off x="617" y="1224"/>
              <a:ext cx="1360" cy="635"/>
            </a:xfrm>
            <a:prstGeom prst="line">
              <a:avLst/>
            </a:prstGeom>
            <a:ln w="25400" cap="flat" cmpd="sng">
              <a:solidFill>
                <a:schemeClr val="tx1"/>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7322" name="Line 95"/>
            <p:cNvSpPr/>
            <p:nvPr/>
          </p:nvSpPr>
          <p:spPr>
            <a:xfrm>
              <a:off x="617" y="1224"/>
              <a:ext cx="1360" cy="1044"/>
            </a:xfrm>
            <a:prstGeom prst="line">
              <a:avLst/>
            </a:prstGeom>
            <a:ln w="25400" cap="flat" cmpd="sng">
              <a:solidFill>
                <a:srgbClr val="FF0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7323" name="Line 96"/>
            <p:cNvSpPr/>
            <p:nvPr/>
          </p:nvSpPr>
          <p:spPr>
            <a:xfrm>
              <a:off x="571" y="2222"/>
              <a:ext cx="1406" cy="46"/>
            </a:xfrm>
            <a:prstGeom prst="line">
              <a:avLst/>
            </a:prstGeom>
            <a:ln w="25400" cap="flat" cmpd="sng">
              <a:solidFill>
                <a:srgbClr val="FF0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7324" name="Line 97"/>
            <p:cNvSpPr/>
            <p:nvPr/>
          </p:nvSpPr>
          <p:spPr>
            <a:xfrm flipV="1">
              <a:off x="571" y="2268"/>
              <a:ext cx="1406" cy="317"/>
            </a:xfrm>
            <a:prstGeom prst="line">
              <a:avLst/>
            </a:prstGeom>
            <a:ln w="25400" cap="flat" cmpd="sng">
              <a:solidFill>
                <a:srgbClr val="FF0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97326" name="AutoShape 98"/>
          <p:cNvSpPr/>
          <p:nvPr/>
        </p:nvSpPr>
        <p:spPr>
          <a:xfrm>
            <a:off x="2987675" y="3141663"/>
            <a:ext cx="936625" cy="647700"/>
          </a:xfrm>
          <a:prstGeom prst="rightArrow">
            <a:avLst>
              <a:gd name="adj1" fmla="val 50000"/>
              <a:gd name="adj2" fmla="val 36098"/>
            </a:avLst>
          </a:prstGeom>
          <a:solidFill>
            <a:srgbClr val="C0C0C0"/>
          </a:solidFill>
          <a:ln w="9525" cap="flat" cmpd="sng">
            <a:solidFill>
              <a:schemeClr val="tx1"/>
            </a:solidFill>
            <a:prstDash val="solid"/>
            <a:miter/>
            <a:headEnd type="none" w="med" len="med"/>
            <a:tailEnd type="none" w="med" len="med"/>
          </a:ln>
        </p:spPr>
        <p:txBody>
          <a:bodyPr wrap="none" anchor="ctr"/>
          <a:lstStyle/>
          <a:p>
            <a:pPr lvl="0" algn="ctr"/>
            <a:endParaRPr lang="zh-CN" altLang="en-US" dirty="0">
              <a:latin typeface="Times New Roman" panose="02020603050405020304" pitchFamily="2" charset="0"/>
              <a:ea typeface="宋体" panose="02010600030101010101" pitchFamily="2" charset="-122"/>
            </a:endParaRPr>
          </a:p>
        </p:txBody>
      </p:sp>
      <p:sp>
        <p:nvSpPr>
          <p:cNvPr id="3" name="Text Box 102"/>
          <p:cNvSpPr txBox="1"/>
          <p:nvPr/>
        </p:nvSpPr>
        <p:spPr>
          <a:xfrm>
            <a:off x="766763" y="5565775"/>
            <a:ext cx="1600200" cy="1031875"/>
          </a:xfrm>
          <a:prstGeom prst="rect">
            <a:avLst/>
          </a:prstGeom>
          <a:noFill/>
          <a:ln w="9525">
            <a:noFill/>
          </a:ln>
        </p:spPr>
        <p:txBody>
          <a:bodyPr anchor="t">
            <a:spAutoFit/>
          </a:bodyPr>
          <a:lstStyle/>
          <a:p>
            <a:pPr lvl="0" algn="ctr">
              <a:spcBef>
                <a:spcPct val="20000"/>
              </a:spcBef>
            </a:pPr>
            <a:r>
              <a:rPr lang="en-US" altLang="x-none" sz="2800" b="1" dirty="0">
                <a:latin typeface="Arial" panose="020B0604020202020204" pitchFamily="34" charset="0"/>
                <a:ea typeface="宋体" panose="02010600030101010101" pitchFamily="2" charset="-122"/>
              </a:rPr>
              <a:t>A→B ?</a:t>
            </a:r>
          </a:p>
          <a:p>
            <a:pPr lvl="0" algn="ctr">
              <a:spcBef>
                <a:spcPct val="20000"/>
              </a:spcBef>
            </a:pPr>
            <a:r>
              <a:rPr lang="en-US" altLang="x-none" sz="2800" b="1" dirty="0">
                <a:latin typeface="Arial" panose="020B0604020202020204" pitchFamily="34" charset="0"/>
                <a:ea typeface="宋体" panose="02010600030101010101" pitchFamily="2" charset="-122"/>
              </a:rPr>
              <a:t>B→A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7326"/>
                                        </p:tgtEl>
                                        <p:attrNameLst>
                                          <p:attrName>style.visibility</p:attrName>
                                        </p:attrNameLst>
                                      </p:cBhvr>
                                      <p:to>
                                        <p:strVal val="visible"/>
                                      </p:to>
                                    </p:set>
                                    <p:anim calcmode="lin" valueType="num">
                                      <p:cBhvr>
                                        <p:cTn id="7" dur="500" fill="hold"/>
                                        <p:tgtEl>
                                          <p:spTgt spid="97326"/>
                                        </p:tgtEl>
                                        <p:attrNameLst>
                                          <p:attrName>ppt_x</p:attrName>
                                        </p:attrNameLst>
                                      </p:cBhvr>
                                      <p:tavLst>
                                        <p:tav tm="0">
                                          <p:val>
                                            <p:strVal val="#ppt_x-#ppt_w/2"/>
                                          </p:val>
                                        </p:tav>
                                        <p:tav tm="100000">
                                          <p:val>
                                            <p:strVal val="#ppt_x"/>
                                          </p:val>
                                        </p:tav>
                                      </p:tavLst>
                                    </p:anim>
                                    <p:anim calcmode="lin" valueType="num">
                                      <p:cBhvr>
                                        <p:cTn id="8" dur="500" fill="hold"/>
                                        <p:tgtEl>
                                          <p:spTgt spid="97326"/>
                                        </p:tgtEl>
                                        <p:attrNameLst>
                                          <p:attrName>ppt_y</p:attrName>
                                        </p:attrNameLst>
                                      </p:cBhvr>
                                      <p:tavLst>
                                        <p:tav tm="0">
                                          <p:val>
                                            <p:strVal val="#ppt_y"/>
                                          </p:val>
                                        </p:tav>
                                        <p:tav tm="100000">
                                          <p:val>
                                            <p:strVal val="#ppt_y"/>
                                          </p:val>
                                        </p:tav>
                                      </p:tavLst>
                                    </p:anim>
                                    <p:anim calcmode="lin" valueType="num">
                                      <p:cBhvr>
                                        <p:cTn id="9" dur="500" fill="hold"/>
                                        <p:tgtEl>
                                          <p:spTgt spid="97326"/>
                                        </p:tgtEl>
                                        <p:attrNameLst>
                                          <p:attrName>ppt_w</p:attrName>
                                        </p:attrNameLst>
                                      </p:cBhvr>
                                      <p:tavLst>
                                        <p:tav tm="0">
                                          <p:val>
                                            <p:fltVal val="0"/>
                                          </p:val>
                                        </p:tav>
                                        <p:tav tm="100000">
                                          <p:val>
                                            <p:strVal val="#ppt_w"/>
                                          </p:val>
                                        </p:tav>
                                      </p:tavLst>
                                    </p:anim>
                                    <p:anim calcmode="lin" valueType="num">
                                      <p:cBhvr>
                                        <p:cTn id="10" dur="500" fill="hold"/>
                                        <p:tgtEl>
                                          <p:spTgt spid="9732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73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7314"/>
                                        </p:tgtEl>
                                        <p:attrNameLst>
                                          <p:attrName>style.visibility</p:attrName>
                                        </p:attrNameLst>
                                      </p:cBhvr>
                                      <p:to>
                                        <p:strVal val="visible"/>
                                      </p:to>
                                    </p:set>
                                    <p:anim calcmode="lin" valueType="num">
                                      <p:cBhvr>
                                        <p:cTn id="18" dur="500" fill="hold"/>
                                        <p:tgtEl>
                                          <p:spTgt spid="97314"/>
                                        </p:tgtEl>
                                        <p:attrNameLst>
                                          <p:attrName>ppt_x</p:attrName>
                                        </p:attrNameLst>
                                      </p:cBhvr>
                                      <p:tavLst>
                                        <p:tav tm="0">
                                          <p:val>
                                            <p:strVal val="#ppt_x"/>
                                          </p:val>
                                        </p:tav>
                                        <p:tav tm="100000">
                                          <p:val>
                                            <p:strVal val="#ppt_x"/>
                                          </p:val>
                                        </p:tav>
                                      </p:tavLst>
                                    </p:anim>
                                    <p:anim calcmode="lin" valueType="num">
                                      <p:cBhvr>
                                        <p:cTn id="19" dur="500" fill="hold"/>
                                        <p:tgtEl>
                                          <p:spTgt spid="97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14" grpId="0"/>
      <p:bldP spid="97326"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174</a:t>
            </a:fld>
            <a:endParaRPr lang="zh-CN" altLang="en-US" sz="1200" b="1" i="1" dirty="0">
              <a:latin typeface="Times New Roman" panose="02020603050405020304" pitchFamily="2" charset="0"/>
              <a:ea typeface="宋体" panose="02010600030101010101" pitchFamily="2" charset="-122"/>
            </a:endParaRPr>
          </a:p>
        </p:txBody>
      </p:sp>
      <p:sp>
        <p:nvSpPr>
          <p:cNvPr id="9830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98309" name="Rectangle 3"/>
          <p:cNvSpPr>
            <a:spLocks noGrp="1"/>
          </p:cNvSpPr>
          <p:nvPr>
            <p:ph type="body"/>
          </p:nvPr>
        </p:nvSpPr>
        <p:spPr/>
        <p:txBody>
          <a:bodyPr wrap="square" anchor="t"/>
          <a:lstStyle/>
          <a:p>
            <a:pPr lvl="0" eaLnBrk="1" hangingPunct="1"/>
            <a:r>
              <a:rPr lang="en-US" altLang="x-none" dirty="0">
                <a:ea typeface="宋体" panose="02010600030101010101" pitchFamily="2" charset="-122"/>
              </a:rPr>
              <a:t>Example 6.6.2</a:t>
            </a:r>
          </a:p>
        </p:txBody>
      </p:sp>
      <p:graphicFrame>
        <p:nvGraphicFramePr>
          <p:cNvPr id="98311" name="表格 98310"/>
          <p:cNvGraphicFramePr/>
          <p:nvPr/>
        </p:nvGraphicFramePr>
        <p:xfrm>
          <a:off x="468313" y="1773238"/>
          <a:ext cx="2198688" cy="3671888"/>
        </p:xfrm>
        <a:graphic>
          <a:graphicData uri="http://schemas.openxmlformats.org/drawingml/2006/table">
            <a:tbl>
              <a:tblPr/>
              <a:tblGrid>
                <a:gridCol w="1050925">
                  <a:extLst>
                    <a:ext uri="{9D8B030D-6E8A-4147-A177-3AD203B41FA5}">
                      <a16:colId xmlns:a16="http://schemas.microsoft.com/office/drawing/2014/main" val="20000"/>
                    </a:ext>
                  </a:extLst>
                </a:gridCol>
                <a:gridCol w="1147763">
                  <a:extLst>
                    <a:ext uri="{9D8B030D-6E8A-4147-A177-3AD203B41FA5}">
                      <a16:colId xmlns:a16="http://schemas.microsoft.com/office/drawing/2014/main" val="20001"/>
                    </a:ext>
                  </a:extLst>
                </a:gridCol>
              </a:tblGrid>
              <a:tr h="73183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extLst>
                  <a:ext uri="{0D108BD9-81ED-4DB2-BD59-A6C34878D82A}">
                    <a16:rowId xmlns:a16="http://schemas.microsoft.com/office/drawing/2014/main" val="10000"/>
                  </a:ext>
                </a:extLst>
              </a:tr>
              <a:tr h="73660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735012">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735013">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7334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98330" name="Text Box 30"/>
          <p:cNvSpPr txBox="1"/>
          <p:nvPr/>
        </p:nvSpPr>
        <p:spPr>
          <a:xfrm>
            <a:off x="1216025" y="1341438"/>
            <a:ext cx="1295400" cy="457200"/>
          </a:xfrm>
          <a:prstGeom prst="rect">
            <a:avLst/>
          </a:prstGeom>
          <a:noFill/>
          <a:ln w="9525">
            <a:noFill/>
          </a:ln>
        </p:spPr>
        <p:txBody>
          <a:bodyPr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T2</a:t>
            </a:r>
          </a:p>
        </p:txBody>
      </p:sp>
      <p:sp>
        <p:nvSpPr>
          <p:cNvPr id="98332" name="Text Box 31"/>
          <p:cNvSpPr txBox="1"/>
          <p:nvPr/>
        </p:nvSpPr>
        <p:spPr>
          <a:xfrm>
            <a:off x="5635625" y="5445125"/>
            <a:ext cx="1600200" cy="1160463"/>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 → B</a:t>
            </a:r>
          </a:p>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 → A</a:t>
            </a:r>
          </a:p>
        </p:txBody>
      </p:sp>
      <p:grpSp>
        <p:nvGrpSpPr>
          <p:cNvPr id="98333" name="组合 98332"/>
          <p:cNvGrpSpPr/>
          <p:nvPr/>
        </p:nvGrpSpPr>
        <p:grpSpPr>
          <a:xfrm>
            <a:off x="4313238" y="765175"/>
            <a:ext cx="4075112" cy="4546600"/>
            <a:chOff x="0" y="0"/>
            <a:chExt cx="2567" cy="2864"/>
          </a:xfrm>
        </p:grpSpPr>
        <p:sp>
          <p:nvSpPr>
            <p:cNvPr id="2" name="Oval 33"/>
            <p:cNvSpPr/>
            <p:nvPr/>
          </p:nvSpPr>
          <p:spPr>
            <a:xfrm>
              <a:off x="0" y="397"/>
              <a:ext cx="843" cy="2467"/>
            </a:xfrm>
            <a:prstGeom prst="ellipse">
              <a:avLst/>
            </a:prstGeom>
            <a:noFill/>
            <a:ln w="25400" cap="flat" cmpd="sng">
              <a:solidFill>
                <a:schemeClr val="tx1"/>
              </a:solidFill>
              <a:prstDash val="solid"/>
              <a:round/>
              <a:headEnd type="none" w="med" len="med"/>
              <a:tailEnd type="none" w="med" len="med"/>
            </a:ln>
          </p:spPr>
          <p:txBody>
            <a:bodyPr tIns="0" bIns="0" anchor="t">
              <a:spAutoFit/>
            </a:bodyPr>
            <a:lstStyle/>
            <a:p>
              <a:pPr lvl="0" algn="ctr">
                <a:lnSpc>
                  <a:spcPct val="150000"/>
                </a:lnSpc>
                <a:spcBef>
                  <a:spcPct val="50000"/>
                </a:spcBef>
              </a:pPr>
              <a:r>
                <a:rPr lang="en-US" altLang="x-none" dirty="0">
                  <a:latin typeface="Arial" panose="020B0604020202020204" pitchFamily="34" charset="0"/>
                  <a:ea typeface="宋体" panose="02010600030101010101" pitchFamily="2" charset="-122"/>
                </a:rPr>
                <a:t>x1</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x2</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x3</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x4</a:t>
              </a:r>
            </a:p>
          </p:txBody>
        </p:sp>
        <p:sp>
          <p:nvSpPr>
            <p:cNvPr id="98334" name="Text Box 34"/>
            <p:cNvSpPr txBox="1"/>
            <p:nvPr/>
          </p:nvSpPr>
          <p:spPr>
            <a:xfrm>
              <a:off x="72"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98335" name="Oval 35"/>
            <p:cNvSpPr/>
            <p:nvPr/>
          </p:nvSpPr>
          <p:spPr>
            <a:xfrm>
              <a:off x="1724" y="397"/>
              <a:ext cx="843" cy="2467"/>
            </a:xfrm>
            <a:prstGeom prst="ellipse">
              <a:avLst/>
            </a:prstGeom>
            <a:noFill/>
            <a:ln w="25400" cap="flat" cmpd="sng">
              <a:solidFill>
                <a:schemeClr val="tx1"/>
              </a:solidFill>
              <a:prstDash val="solid"/>
              <a:round/>
              <a:headEnd type="none" w="med" len="med"/>
              <a:tailEnd type="none" w="med" len="med"/>
            </a:ln>
          </p:spPr>
          <p:txBody>
            <a:bodyPr lIns="107950" tIns="0" rIns="0" bIns="0" anchor="t">
              <a:spAutoFit/>
            </a:bodyPr>
            <a:lstStyle/>
            <a:p>
              <a:pPr lvl="0" algn="ctr">
                <a:lnSpc>
                  <a:spcPct val="150000"/>
                </a:lnSpc>
                <a:spcBef>
                  <a:spcPct val="50000"/>
                </a:spcBef>
              </a:pPr>
              <a:r>
                <a:rPr lang="en-US" altLang="x-none" dirty="0">
                  <a:latin typeface="Arial" panose="020B0604020202020204" pitchFamily="34" charset="0"/>
                  <a:ea typeface="宋体" panose="02010600030101010101" pitchFamily="2" charset="-122"/>
                </a:rPr>
                <a:t>y1</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y2</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y3</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y4</a:t>
              </a:r>
            </a:p>
          </p:txBody>
        </p:sp>
        <p:sp>
          <p:nvSpPr>
            <p:cNvPr id="98336" name="Text Box 36"/>
            <p:cNvSpPr txBox="1"/>
            <p:nvPr/>
          </p:nvSpPr>
          <p:spPr>
            <a:xfrm>
              <a:off x="1796"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98337" name="Line 37"/>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8338" name="Line 38"/>
            <p:cNvSpPr/>
            <p:nvPr/>
          </p:nvSpPr>
          <p:spPr>
            <a:xfrm>
              <a:off x="617" y="1452"/>
              <a:ext cx="1406" cy="861"/>
            </a:xfrm>
            <a:prstGeom prst="line">
              <a:avLst/>
            </a:prstGeom>
            <a:ln w="25400" cap="flat" cmpd="sng">
              <a:solidFill>
                <a:srgbClr val="008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8339" name="Line 39"/>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8340" name="Line 41"/>
            <p:cNvSpPr/>
            <p:nvPr/>
          </p:nvSpPr>
          <p:spPr>
            <a:xfrm flipV="1">
              <a:off x="617" y="1905"/>
              <a:ext cx="1360" cy="453"/>
            </a:xfrm>
            <a:prstGeom prst="line">
              <a:avLst/>
            </a:prstGeom>
            <a:ln w="25400" cap="flat" cmpd="sng">
              <a:solidFill>
                <a:srgbClr val="FF0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98342" name="AutoShape 43"/>
          <p:cNvSpPr/>
          <p:nvPr/>
        </p:nvSpPr>
        <p:spPr>
          <a:xfrm>
            <a:off x="2987675" y="3141663"/>
            <a:ext cx="936625" cy="647700"/>
          </a:xfrm>
          <a:prstGeom prst="rightArrow">
            <a:avLst>
              <a:gd name="adj1" fmla="val 50000"/>
              <a:gd name="adj2" fmla="val 36098"/>
            </a:avLst>
          </a:prstGeom>
          <a:solidFill>
            <a:srgbClr val="C0C0C0"/>
          </a:solidFill>
          <a:ln w="9525" cap="flat" cmpd="sng">
            <a:solidFill>
              <a:schemeClr val="tx1"/>
            </a:solidFill>
            <a:prstDash val="solid"/>
            <a:miter/>
            <a:headEnd type="none" w="med" len="med"/>
            <a:tailEnd type="none" w="med" len="med"/>
          </a:ln>
        </p:spPr>
        <p:txBody>
          <a:bodyPr wrap="none" anchor="ctr"/>
          <a:lstStyle/>
          <a:p>
            <a:pPr lvl="0" algn="ctr"/>
            <a:endParaRPr lang="zh-CN" altLang="en-US" dirty="0">
              <a:latin typeface="Times New Roman" panose="02020603050405020304" pitchFamily="2" charset="0"/>
              <a:ea typeface="宋体" panose="02010600030101010101" pitchFamily="2" charset="-122"/>
            </a:endParaRPr>
          </a:p>
        </p:txBody>
      </p:sp>
      <p:sp>
        <p:nvSpPr>
          <p:cNvPr id="3" name="Text Box 47"/>
          <p:cNvSpPr txBox="1"/>
          <p:nvPr/>
        </p:nvSpPr>
        <p:spPr>
          <a:xfrm>
            <a:off x="827088" y="5519738"/>
            <a:ext cx="1600200" cy="1031875"/>
          </a:xfrm>
          <a:prstGeom prst="rect">
            <a:avLst/>
          </a:prstGeom>
          <a:noFill/>
          <a:ln w="9525">
            <a:noFill/>
          </a:ln>
        </p:spPr>
        <p:txBody>
          <a:bodyPr anchor="t">
            <a:spAutoFit/>
          </a:bodyPr>
          <a:lstStyle/>
          <a:p>
            <a:pPr lvl="0" algn="ctr">
              <a:spcBef>
                <a:spcPct val="20000"/>
              </a:spcBef>
            </a:pPr>
            <a:r>
              <a:rPr lang="en-US" altLang="x-none" sz="2800" b="1" dirty="0">
                <a:latin typeface="Arial" panose="020B0604020202020204" pitchFamily="34" charset="0"/>
                <a:ea typeface="宋体" panose="02010600030101010101" pitchFamily="2" charset="-122"/>
              </a:rPr>
              <a:t>A→B ?</a:t>
            </a:r>
          </a:p>
          <a:p>
            <a:pPr lvl="0" algn="ctr">
              <a:spcBef>
                <a:spcPct val="20000"/>
              </a:spcBef>
            </a:pPr>
            <a:r>
              <a:rPr lang="en-US" altLang="x-none" sz="2800" b="1" dirty="0">
                <a:latin typeface="Arial" panose="020B0604020202020204" pitchFamily="34" charset="0"/>
                <a:ea typeface="宋体" panose="02010600030101010101" pitchFamily="2" charset="-122"/>
              </a:rPr>
              <a:t>B→A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8342"/>
                                        </p:tgtEl>
                                        <p:attrNameLst>
                                          <p:attrName>style.visibility</p:attrName>
                                        </p:attrNameLst>
                                      </p:cBhvr>
                                      <p:to>
                                        <p:strVal val="visible"/>
                                      </p:to>
                                    </p:set>
                                    <p:anim calcmode="lin" valueType="num">
                                      <p:cBhvr>
                                        <p:cTn id="7" dur="500" fill="hold"/>
                                        <p:tgtEl>
                                          <p:spTgt spid="98342"/>
                                        </p:tgtEl>
                                        <p:attrNameLst>
                                          <p:attrName>ppt_x</p:attrName>
                                        </p:attrNameLst>
                                      </p:cBhvr>
                                      <p:tavLst>
                                        <p:tav tm="0">
                                          <p:val>
                                            <p:strVal val="#ppt_x-#ppt_w/2"/>
                                          </p:val>
                                        </p:tav>
                                        <p:tav tm="100000">
                                          <p:val>
                                            <p:strVal val="#ppt_x"/>
                                          </p:val>
                                        </p:tav>
                                      </p:tavLst>
                                    </p:anim>
                                    <p:anim calcmode="lin" valueType="num">
                                      <p:cBhvr>
                                        <p:cTn id="8" dur="500" fill="hold"/>
                                        <p:tgtEl>
                                          <p:spTgt spid="98342"/>
                                        </p:tgtEl>
                                        <p:attrNameLst>
                                          <p:attrName>ppt_y</p:attrName>
                                        </p:attrNameLst>
                                      </p:cBhvr>
                                      <p:tavLst>
                                        <p:tav tm="0">
                                          <p:val>
                                            <p:strVal val="#ppt_y"/>
                                          </p:val>
                                        </p:tav>
                                        <p:tav tm="100000">
                                          <p:val>
                                            <p:strVal val="#ppt_y"/>
                                          </p:val>
                                        </p:tav>
                                      </p:tavLst>
                                    </p:anim>
                                    <p:anim calcmode="lin" valueType="num">
                                      <p:cBhvr>
                                        <p:cTn id="9" dur="500" fill="hold"/>
                                        <p:tgtEl>
                                          <p:spTgt spid="98342"/>
                                        </p:tgtEl>
                                        <p:attrNameLst>
                                          <p:attrName>ppt_w</p:attrName>
                                        </p:attrNameLst>
                                      </p:cBhvr>
                                      <p:tavLst>
                                        <p:tav tm="0">
                                          <p:val>
                                            <p:fltVal val="0"/>
                                          </p:val>
                                        </p:tav>
                                        <p:tav tm="100000">
                                          <p:val>
                                            <p:strVal val="#ppt_w"/>
                                          </p:val>
                                        </p:tav>
                                      </p:tavLst>
                                    </p:anim>
                                    <p:anim calcmode="lin" valueType="num">
                                      <p:cBhvr>
                                        <p:cTn id="10" dur="500" fill="hold"/>
                                        <p:tgtEl>
                                          <p:spTgt spid="9834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833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8332"/>
                                        </p:tgtEl>
                                        <p:attrNameLst>
                                          <p:attrName>style.visibility</p:attrName>
                                        </p:attrNameLst>
                                      </p:cBhvr>
                                      <p:to>
                                        <p:strVal val="visible"/>
                                      </p:to>
                                    </p:set>
                                    <p:anim calcmode="lin" valueType="num">
                                      <p:cBhvr>
                                        <p:cTn id="18" dur="500" fill="hold"/>
                                        <p:tgtEl>
                                          <p:spTgt spid="98332"/>
                                        </p:tgtEl>
                                        <p:attrNameLst>
                                          <p:attrName>ppt_x</p:attrName>
                                        </p:attrNameLst>
                                      </p:cBhvr>
                                      <p:tavLst>
                                        <p:tav tm="0">
                                          <p:val>
                                            <p:strVal val="#ppt_x"/>
                                          </p:val>
                                        </p:tav>
                                        <p:tav tm="100000">
                                          <p:val>
                                            <p:strVal val="#ppt_x"/>
                                          </p:val>
                                        </p:tav>
                                      </p:tavLst>
                                    </p:anim>
                                    <p:anim calcmode="lin" valueType="num">
                                      <p:cBhvr>
                                        <p:cTn id="19" dur="500" fill="hold"/>
                                        <p:tgtEl>
                                          <p:spTgt spid="98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32" grpId="0"/>
      <p:bldP spid="98342"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175</a:t>
            </a:fld>
            <a:endParaRPr lang="zh-CN" altLang="en-US" sz="1200" b="1" i="1" dirty="0">
              <a:latin typeface="Times New Roman" panose="02020603050405020304" pitchFamily="2" charset="0"/>
              <a:ea typeface="宋体" panose="02010600030101010101" pitchFamily="2" charset="-122"/>
            </a:endParaRPr>
          </a:p>
        </p:txBody>
      </p:sp>
      <p:sp>
        <p:nvSpPr>
          <p:cNvPr id="9933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99333" name="Rectangle 3"/>
          <p:cNvSpPr>
            <a:spLocks noGrp="1"/>
          </p:cNvSpPr>
          <p:nvPr>
            <p:ph type="body"/>
          </p:nvPr>
        </p:nvSpPr>
        <p:spPr>
          <a:xfrm>
            <a:off x="468313" y="836613"/>
            <a:ext cx="8229600" cy="5638800"/>
          </a:xfrm>
        </p:spPr>
        <p:txBody>
          <a:bodyPr wrap="square" anchor="t"/>
          <a:lstStyle/>
          <a:p>
            <a:pPr lvl="0" eaLnBrk="1" hangingPunct="1"/>
            <a:r>
              <a:rPr lang="en-US" altLang="x-none" dirty="0">
                <a:ea typeface="宋体" panose="02010600030101010101" pitchFamily="2" charset="-122"/>
              </a:rPr>
              <a:t>Example 6.6.2</a:t>
            </a:r>
          </a:p>
        </p:txBody>
      </p:sp>
      <p:graphicFrame>
        <p:nvGraphicFramePr>
          <p:cNvPr id="99335" name="表格 99334"/>
          <p:cNvGraphicFramePr/>
          <p:nvPr/>
        </p:nvGraphicFramePr>
        <p:xfrm>
          <a:off x="468313" y="1773238"/>
          <a:ext cx="2198688" cy="3671888"/>
        </p:xfrm>
        <a:graphic>
          <a:graphicData uri="http://schemas.openxmlformats.org/drawingml/2006/table">
            <a:tbl>
              <a:tblPr/>
              <a:tblGrid>
                <a:gridCol w="1050925">
                  <a:extLst>
                    <a:ext uri="{9D8B030D-6E8A-4147-A177-3AD203B41FA5}">
                      <a16:colId xmlns:a16="http://schemas.microsoft.com/office/drawing/2014/main" val="20000"/>
                    </a:ext>
                  </a:extLst>
                </a:gridCol>
                <a:gridCol w="1147763">
                  <a:extLst>
                    <a:ext uri="{9D8B030D-6E8A-4147-A177-3AD203B41FA5}">
                      <a16:colId xmlns:a16="http://schemas.microsoft.com/office/drawing/2014/main" val="20001"/>
                    </a:ext>
                  </a:extLst>
                </a:gridCol>
              </a:tblGrid>
              <a:tr h="73183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extLst>
                  <a:ext uri="{0D108BD9-81ED-4DB2-BD59-A6C34878D82A}">
                    <a16:rowId xmlns:a16="http://schemas.microsoft.com/office/drawing/2014/main" val="10000"/>
                  </a:ext>
                </a:extLst>
              </a:tr>
              <a:tr h="73660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735012">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735013">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7334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99354" name="Text Box 24"/>
          <p:cNvSpPr txBox="1"/>
          <p:nvPr/>
        </p:nvSpPr>
        <p:spPr>
          <a:xfrm>
            <a:off x="1216025" y="1341438"/>
            <a:ext cx="1295400" cy="457200"/>
          </a:xfrm>
          <a:prstGeom prst="rect">
            <a:avLst/>
          </a:prstGeom>
          <a:noFill/>
          <a:ln w="9525">
            <a:noFill/>
          </a:ln>
        </p:spPr>
        <p:txBody>
          <a:bodyPr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T3</a:t>
            </a:r>
          </a:p>
        </p:txBody>
      </p:sp>
      <p:sp>
        <p:nvSpPr>
          <p:cNvPr id="99356" name="Text Box 25"/>
          <p:cNvSpPr txBox="1"/>
          <p:nvPr/>
        </p:nvSpPr>
        <p:spPr>
          <a:xfrm>
            <a:off x="5635625" y="5445125"/>
            <a:ext cx="1600200" cy="519113"/>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 → A</a:t>
            </a:r>
          </a:p>
        </p:txBody>
      </p:sp>
      <p:grpSp>
        <p:nvGrpSpPr>
          <p:cNvPr id="99357" name="组合 99356"/>
          <p:cNvGrpSpPr/>
          <p:nvPr/>
        </p:nvGrpSpPr>
        <p:grpSpPr>
          <a:xfrm>
            <a:off x="4313238" y="765175"/>
            <a:ext cx="4075112" cy="4546600"/>
            <a:chOff x="0" y="0"/>
            <a:chExt cx="2567" cy="2864"/>
          </a:xfrm>
        </p:grpSpPr>
        <p:sp>
          <p:nvSpPr>
            <p:cNvPr id="2" name="Oval 27"/>
            <p:cNvSpPr/>
            <p:nvPr/>
          </p:nvSpPr>
          <p:spPr>
            <a:xfrm>
              <a:off x="0" y="397"/>
              <a:ext cx="843" cy="2467"/>
            </a:xfrm>
            <a:prstGeom prst="ellipse">
              <a:avLst/>
            </a:prstGeom>
            <a:noFill/>
            <a:ln w="25400" cap="flat" cmpd="sng">
              <a:solidFill>
                <a:schemeClr val="tx1"/>
              </a:solidFill>
              <a:prstDash val="solid"/>
              <a:round/>
              <a:headEnd type="none" w="med" len="med"/>
              <a:tailEnd type="none" w="med" len="med"/>
            </a:ln>
          </p:spPr>
          <p:txBody>
            <a:bodyPr tIns="0" bIns="0" anchor="t">
              <a:spAutoFit/>
            </a:bodyPr>
            <a:lstStyle/>
            <a:p>
              <a:pPr lvl="0" algn="ctr">
                <a:lnSpc>
                  <a:spcPct val="150000"/>
                </a:lnSpc>
                <a:spcBef>
                  <a:spcPct val="50000"/>
                </a:spcBef>
              </a:pPr>
              <a:r>
                <a:rPr lang="en-US" altLang="x-none" dirty="0">
                  <a:latin typeface="Arial" panose="020B0604020202020204" pitchFamily="34" charset="0"/>
                  <a:ea typeface="宋体" panose="02010600030101010101" pitchFamily="2" charset="-122"/>
                </a:rPr>
                <a:t>x1</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x2</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x3</a:t>
              </a: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99358" name="Text Box 28"/>
            <p:cNvSpPr txBox="1"/>
            <p:nvPr/>
          </p:nvSpPr>
          <p:spPr>
            <a:xfrm>
              <a:off x="72"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99359" name="Oval 29"/>
            <p:cNvSpPr/>
            <p:nvPr/>
          </p:nvSpPr>
          <p:spPr>
            <a:xfrm>
              <a:off x="1724" y="397"/>
              <a:ext cx="843" cy="2467"/>
            </a:xfrm>
            <a:prstGeom prst="ellipse">
              <a:avLst/>
            </a:prstGeom>
            <a:noFill/>
            <a:ln w="25400" cap="flat" cmpd="sng">
              <a:solidFill>
                <a:schemeClr val="tx1"/>
              </a:solidFill>
              <a:prstDash val="solid"/>
              <a:round/>
              <a:headEnd type="none" w="med" len="med"/>
              <a:tailEnd type="none" w="med" len="med"/>
            </a:ln>
          </p:spPr>
          <p:txBody>
            <a:bodyPr tIns="0" rIns="0" bIns="0" anchor="t">
              <a:spAutoFit/>
            </a:bodyPr>
            <a:lstStyle/>
            <a:p>
              <a:pPr lvl="0" algn="ctr">
                <a:lnSpc>
                  <a:spcPct val="150000"/>
                </a:lnSpc>
                <a:spcBef>
                  <a:spcPct val="50000"/>
                </a:spcBef>
              </a:pPr>
              <a:r>
                <a:rPr lang="en-US" altLang="x-none" dirty="0">
                  <a:latin typeface="Arial" panose="020B0604020202020204" pitchFamily="34" charset="0"/>
                  <a:ea typeface="宋体" panose="02010600030101010101" pitchFamily="2" charset="-122"/>
                </a:rPr>
                <a:t>y1</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y2</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y3</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y4</a:t>
              </a:r>
            </a:p>
          </p:txBody>
        </p:sp>
        <p:sp>
          <p:nvSpPr>
            <p:cNvPr id="99360" name="Text Box 30"/>
            <p:cNvSpPr txBox="1"/>
            <p:nvPr/>
          </p:nvSpPr>
          <p:spPr>
            <a:xfrm>
              <a:off x="1796"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99361" name="Line 31"/>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9362" name="Line 32"/>
            <p:cNvSpPr/>
            <p:nvPr/>
          </p:nvSpPr>
          <p:spPr>
            <a:xfrm>
              <a:off x="617" y="1452"/>
              <a:ext cx="1360" cy="453"/>
            </a:xfrm>
            <a:prstGeom prst="line">
              <a:avLst/>
            </a:prstGeom>
            <a:ln w="25400" cap="flat" cmpd="sng">
              <a:solidFill>
                <a:srgbClr val="FF0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9363" name="Line 33"/>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9364" name="Line 34"/>
            <p:cNvSpPr/>
            <p:nvPr/>
          </p:nvSpPr>
          <p:spPr>
            <a:xfrm>
              <a:off x="617" y="1451"/>
              <a:ext cx="1360" cy="862"/>
            </a:xfrm>
            <a:prstGeom prst="line">
              <a:avLst/>
            </a:prstGeom>
            <a:ln w="25400" cap="flat" cmpd="sng">
              <a:solidFill>
                <a:srgbClr val="FF0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99366" name="AutoShape 35"/>
          <p:cNvSpPr/>
          <p:nvPr/>
        </p:nvSpPr>
        <p:spPr>
          <a:xfrm>
            <a:off x="2987675" y="3141663"/>
            <a:ext cx="936625" cy="647700"/>
          </a:xfrm>
          <a:prstGeom prst="rightArrow">
            <a:avLst>
              <a:gd name="adj1" fmla="val 50000"/>
              <a:gd name="adj2" fmla="val 36098"/>
            </a:avLst>
          </a:prstGeom>
          <a:solidFill>
            <a:srgbClr val="C0C0C0"/>
          </a:solidFill>
          <a:ln w="9525" cap="flat" cmpd="sng">
            <a:solidFill>
              <a:schemeClr val="tx1"/>
            </a:solidFill>
            <a:prstDash val="solid"/>
            <a:miter/>
            <a:headEnd type="none" w="med" len="med"/>
            <a:tailEnd type="none" w="med" len="med"/>
          </a:ln>
        </p:spPr>
        <p:txBody>
          <a:bodyPr wrap="none" anchor="ctr"/>
          <a:lstStyle/>
          <a:p>
            <a:pPr lvl="0" algn="ctr"/>
            <a:endParaRPr lang="zh-CN" altLang="en-US" dirty="0">
              <a:latin typeface="Times New Roman" panose="02020603050405020304" pitchFamily="2" charset="0"/>
              <a:ea typeface="宋体" panose="02010600030101010101" pitchFamily="2" charset="-122"/>
            </a:endParaRPr>
          </a:p>
        </p:txBody>
      </p:sp>
      <p:sp>
        <p:nvSpPr>
          <p:cNvPr id="3" name="Text Box 37"/>
          <p:cNvSpPr txBox="1"/>
          <p:nvPr/>
        </p:nvSpPr>
        <p:spPr>
          <a:xfrm>
            <a:off x="766763" y="5445125"/>
            <a:ext cx="1600200" cy="1031875"/>
          </a:xfrm>
          <a:prstGeom prst="rect">
            <a:avLst/>
          </a:prstGeom>
          <a:noFill/>
          <a:ln w="9525">
            <a:noFill/>
          </a:ln>
        </p:spPr>
        <p:txBody>
          <a:bodyPr anchor="t">
            <a:spAutoFit/>
          </a:bodyPr>
          <a:lstStyle/>
          <a:p>
            <a:pPr lvl="0" algn="ctr">
              <a:spcBef>
                <a:spcPct val="20000"/>
              </a:spcBef>
            </a:pPr>
            <a:r>
              <a:rPr lang="en-US" altLang="x-none" sz="2800" b="1" dirty="0">
                <a:latin typeface="Arial" panose="020B0604020202020204" pitchFamily="34" charset="0"/>
                <a:ea typeface="宋体" panose="02010600030101010101" pitchFamily="2" charset="-122"/>
              </a:rPr>
              <a:t>A→B ?</a:t>
            </a:r>
          </a:p>
          <a:p>
            <a:pPr lvl="0" algn="ctr">
              <a:spcBef>
                <a:spcPct val="20000"/>
              </a:spcBef>
            </a:pPr>
            <a:r>
              <a:rPr lang="en-US" altLang="x-none" sz="2800" b="1" dirty="0">
                <a:latin typeface="Arial" panose="020B0604020202020204" pitchFamily="34" charset="0"/>
                <a:ea typeface="宋体" panose="02010600030101010101" pitchFamily="2" charset="-122"/>
              </a:rPr>
              <a:t>B→A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9366"/>
                                        </p:tgtEl>
                                        <p:attrNameLst>
                                          <p:attrName>style.visibility</p:attrName>
                                        </p:attrNameLst>
                                      </p:cBhvr>
                                      <p:to>
                                        <p:strVal val="visible"/>
                                      </p:to>
                                    </p:set>
                                    <p:anim calcmode="lin" valueType="num">
                                      <p:cBhvr>
                                        <p:cTn id="7" dur="500" fill="hold"/>
                                        <p:tgtEl>
                                          <p:spTgt spid="99366"/>
                                        </p:tgtEl>
                                        <p:attrNameLst>
                                          <p:attrName>ppt_x</p:attrName>
                                        </p:attrNameLst>
                                      </p:cBhvr>
                                      <p:tavLst>
                                        <p:tav tm="0">
                                          <p:val>
                                            <p:strVal val="#ppt_x-#ppt_w/2"/>
                                          </p:val>
                                        </p:tav>
                                        <p:tav tm="100000">
                                          <p:val>
                                            <p:strVal val="#ppt_x"/>
                                          </p:val>
                                        </p:tav>
                                      </p:tavLst>
                                    </p:anim>
                                    <p:anim calcmode="lin" valueType="num">
                                      <p:cBhvr>
                                        <p:cTn id="8" dur="500" fill="hold"/>
                                        <p:tgtEl>
                                          <p:spTgt spid="99366"/>
                                        </p:tgtEl>
                                        <p:attrNameLst>
                                          <p:attrName>ppt_y</p:attrName>
                                        </p:attrNameLst>
                                      </p:cBhvr>
                                      <p:tavLst>
                                        <p:tav tm="0">
                                          <p:val>
                                            <p:strVal val="#ppt_y"/>
                                          </p:val>
                                        </p:tav>
                                        <p:tav tm="100000">
                                          <p:val>
                                            <p:strVal val="#ppt_y"/>
                                          </p:val>
                                        </p:tav>
                                      </p:tavLst>
                                    </p:anim>
                                    <p:anim calcmode="lin" valueType="num">
                                      <p:cBhvr>
                                        <p:cTn id="9" dur="500" fill="hold"/>
                                        <p:tgtEl>
                                          <p:spTgt spid="99366"/>
                                        </p:tgtEl>
                                        <p:attrNameLst>
                                          <p:attrName>ppt_w</p:attrName>
                                        </p:attrNameLst>
                                      </p:cBhvr>
                                      <p:tavLst>
                                        <p:tav tm="0">
                                          <p:val>
                                            <p:fltVal val="0"/>
                                          </p:val>
                                        </p:tav>
                                        <p:tav tm="100000">
                                          <p:val>
                                            <p:strVal val="#ppt_w"/>
                                          </p:val>
                                        </p:tav>
                                      </p:tavLst>
                                    </p:anim>
                                    <p:anim calcmode="lin" valueType="num">
                                      <p:cBhvr>
                                        <p:cTn id="10" dur="500" fill="hold"/>
                                        <p:tgtEl>
                                          <p:spTgt spid="9936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935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9356"/>
                                        </p:tgtEl>
                                        <p:attrNameLst>
                                          <p:attrName>style.visibility</p:attrName>
                                        </p:attrNameLst>
                                      </p:cBhvr>
                                      <p:to>
                                        <p:strVal val="visible"/>
                                      </p:to>
                                    </p:set>
                                    <p:anim calcmode="lin" valueType="num">
                                      <p:cBhvr>
                                        <p:cTn id="18" dur="500" fill="hold"/>
                                        <p:tgtEl>
                                          <p:spTgt spid="99356"/>
                                        </p:tgtEl>
                                        <p:attrNameLst>
                                          <p:attrName>ppt_x</p:attrName>
                                        </p:attrNameLst>
                                      </p:cBhvr>
                                      <p:tavLst>
                                        <p:tav tm="0">
                                          <p:val>
                                            <p:strVal val="#ppt_x"/>
                                          </p:val>
                                        </p:tav>
                                        <p:tav tm="100000">
                                          <p:val>
                                            <p:strVal val="#ppt_x"/>
                                          </p:val>
                                        </p:tav>
                                      </p:tavLst>
                                    </p:anim>
                                    <p:anim calcmode="lin" valueType="num">
                                      <p:cBhvr>
                                        <p:cTn id="19" dur="500" fill="hold"/>
                                        <p:tgtEl>
                                          <p:spTgt spid="993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6" grpId="0"/>
      <p:bldP spid="99366"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176</a:t>
            </a:fld>
            <a:endParaRPr lang="zh-CN" altLang="en-US" sz="1200" b="1" i="1" dirty="0">
              <a:latin typeface="Times New Roman" panose="02020603050405020304" pitchFamily="2" charset="0"/>
              <a:ea typeface="宋体" panose="02010600030101010101" pitchFamily="2" charset="-122"/>
            </a:endParaRPr>
          </a:p>
        </p:txBody>
      </p:sp>
      <p:sp>
        <p:nvSpPr>
          <p:cNvPr id="10035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00357" name="Rectangle 3"/>
          <p:cNvSpPr>
            <a:spLocks noGrp="1"/>
          </p:cNvSpPr>
          <p:nvPr>
            <p:ph type="body"/>
          </p:nvPr>
        </p:nvSpPr>
        <p:spPr>
          <a:xfrm>
            <a:off x="468313" y="836613"/>
            <a:ext cx="8229600" cy="5638800"/>
          </a:xfrm>
        </p:spPr>
        <p:txBody>
          <a:bodyPr wrap="square" anchor="t"/>
          <a:lstStyle/>
          <a:p>
            <a:pPr lvl="0" eaLnBrk="1" hangingPunct="1"/>
            <a:r>
              <a:rPr lang="en-US" altLang="x-none" dirty="0">
                <a:ea typeface="宋体" panose="02010600030101010101" pitchFamily="2" charset="-122"/>
              </a:rPr>
              <a:t>Example 6.6.2</a:t>
            </a:r>
          </a:p>
        </p:txBody>
      </p:sp>
      <p:graphicFrame>
        <p:nvGraphicFramePr>
          <p:cNvPr id="100359" name="表格 100358"/>
          <p:cNvGraphicFramePr/>
          <p:nvPr/>
        </p:nvGraphicFramePr>
        <p:xfrm>
          <a:off x="468313" y="1773238"/>
          <a:ext cx="2198688" cy="3671888"/>
        </p:xfrm>
        <a:graphic>
          <a:graphicData uri="http://schemas.openxmlformats.org/drawingml/2006/table">
            <a:tbl>
              <a:tblPr/>
              <a:tblGrid>
                <a:gridCol w="1050925">
                  <a:extLst>
                    <a:ext uri="{9D8B030D-6E8A-4147-A177-3AD203B41FA5}">
                      <a16:colId xmlns:a16="http://schemas.microsoft.com/office/drawing/2014/main" val="20000"/>
                    </a:ext>
                  </a:extLst>
                </a:gridCol>
                <a:gridCol w="1147763">
                  <a:extLst>
                    <a:ext uri="{9D8B030D-6E8A-4147-A177-3AD203B41FA5}">
                      <a16:colId xmlns:a16="http://schemas.microsoft.com/office/drawing/2014/main" val="20001"/>
                    </a:ext>
                  </a:extLst>
                </a:gridCol>
              </a:tblGrid>
              <a:tr h="73183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extLst>
                  <a:ext uri="{0D108BD9-81ED-4DB2-BD59-A6C34878D82A}">
                    <a16:rowId xmlns:a16="http://schemas.microsoft.com/office/drawing/2014/main" val="10000"/>
                  </a:ext>
                </a:extLst>
              </a:tr>
              <a:tr h="73660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735012">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735013">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7334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100378" name="Text Box 24"/>
          <p:cNvSpPr txBox="1"/>
          <p:nvPr/>
        </p:nvSpPr>
        <p:spPr>
          <a:xfrm>
            <a:off x="1216025" y="1341438"/>
            <a:ext cx="1295400" cy="457200"/>
          </a:xfrm>
          <a:prstGeom prst="rect">
            <a:avLst/>
          </a:prstGeom>
          <a:noFill/>
          <a:ln w="9525">
            <a:noFill/>
          </a:ln>
        </p:spPr>
        <p:txBody>
          <a:bodyPr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T4</a:t>
            </a:r>
          </a:p>
        </p:txBody>
      </p:sp>
      <p:sp>
        <p:nvSpPr>
          <p:cNvPr id="100380" name="Text Box 25"/>
          <p:cNvSpPr txBox="1"/>
          <p:nvPr/>
        </p:nvSpPr>
        <p:spPr>
          <a:xfrm>
            <a:off x="5635625" y="5445125"/>
            <a:ext cx="1600200" cy="519113"/>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(none)</a:t>
            </a:r>
          </a:p>
        </p:txBody>
      </p:sp>
      <p:grpSp>
        <p:nvGrpSpPr>
          <p:cNvPr id="100381" name="组合 100380"/>
          <p:cNvGrpSpPr/>
          <p:nvPr/>
        </p:nvGrpSpPr>
        <p:grpSpPr>
          <a:xfrm>
            <a:off x="4284663" y="765175"/>
            <a:ext cx="4075112" cy="4546600"/>
            <a:chOff x="0" y="0"/>
            <a:chExt cx="2567" cy="2864"/>
          </a:xfrm>
        </p:grpSpPr>
        <p:sp>
          <p:nvSpPr>
            <p:cNvPr id="2" name="Oval 27"/>
            <p:cNvSpPr/>
            <p:nvPr/>
          </p:nvSpPr>
          <p:spPr>
            <a:xfrm>
              <a:off x="0" y="397"/>
              <a:ext cx="843" cy="2467"/>
            </a:xfrm>
            <a:prstGeom prst="ellipse">
              <a:avLst/>
            </a:prstGeom>
            <a:noFill/>
            <a:ln w="25400" cap="flat" cmpd="sng">
              <a:solidFill>
                <a:schemeClr val="tx1"/>
              </a:solidFill>
              <a:prstDash val="solid"/>
              <a:round/>
              <a:headEnd type="none" w="med" len="med"/>
              <a:tailEnd type="none" w="med" len="med"/>
            </a:ln>
          </p:spPr>
          <p:txBody>
            <a:bodyPr tIns="0" bIns="0" anchor="t">
              <a:spAutoFit/>
            </a:bodyPr>
            <a:lstStyle/>
            <a:p>
              <a:pPr lvl="0" algn="ctr">
                <a:lnSpc>
                  <a:spcPct val="150000"/>
                </a:lnSpc>
                <a:spcBef>
                  <a:spcPct val="50000"/>
                </a:spcBef>
              </a:pPr>
              <a:r>
                <a:rPr lang="en-US" altLang="x-none" dirty="0">
                  <a:latin typeface="Arial" panose="020B0604020202020204" pitchFamily="34" charset="0"/>
                  <a:ea typeface="宋体" panose="02010600030101010101" pitchFamily="2" charset="-122"/>
                </a:rPr>
                <a:t>x1</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x2</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x3</a:t>
              </a: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0382" name="Text Box 28"/>
            <p:cNvSpPr txBox="1"/>
            <p:nvPr/>
          </p:nvSpPr>
          <p:spPr>
            <a:xfrm>
              <a:off x="72"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00383" name="Oval 29"/>
            <p:cNvSpPr/>
            <p:nvPr/>
          </p:nvSpPr>
          <p:spPr>
            <a:xfrm>
              <a:off x="1724" y="397"/>
              <a:ext cx="843" cy="2467"/>
            </a:xfrm>
            <a:prstGeom prst="ellipse">
              <a:avLst/>
            </a:prstGeom>
            <a:noFill/>
            <a:ln w="25400" cap="flat" cmpd="sng">
              <a:solidFill>
                <a:schemeClr val="tx1"/>
              </a:solidFill>
              <a:prstDash val="solid"/>
              <a:round/>
              <a:headEnd type="none" w="med" len="med"/>
              <a:tailEnd type="none" w="med" len="med"/>
            </a:ln>
          </p:spPr>
          <p:txBody>
            <a:bodyPr tIns="0" rIns="0" bIns="0" anchor="t">
              <a:spAutoFit/>
            </a:bodyPr>
            <a:lstStyle/>
            <a:p>
              <a:pPr lvl="0" algn="ctr">
                <a:lnSpc>
                  <a:spcPct val="150000"/>
                </a:lnSpc>
                <a:spcBef>
                  <a:spcPct val="50000"/>
                </a:spcBef>
              </a:pPr>
              <a:r>
                <a:rPr lang="en-US" altLang="x-none" dirty="0">
                  <a:latin typeface="Arial" panose="020B0604020202020204" pitchFamily="34" charset="0"/>
                  <a:ea typeface="宋体" panose="02010600030101010101" pitchFamily="2" charset="-122"/>
                </a:rPr>
                <a:t>y1</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y2</a:t>
              </a: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y3</a:t>
              </a: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0384" name="Text Box 30"/>
            <p:cNvSpPr txBox="1"/>
            <p:nvPr/>
          </p:nvSpPr>
          <p:spPr>
            <a:xfrm>
              <a:off x="1796" y="0"/>
              <a:ext cx="726" cy="327"/>
            </a:xfrm>
            <a:prstGeom prst="rect">
              <a:avLst/>
            </a:prstGeom>
            <a:noFill/>
            <a:ln w="9525">
              <a:noFill/>
            </a:ln>
          </p:spPr>
          <p:txBody>
            <a:bodyPr anchor="t">
              <a:spAutoFit/>
            </a:bodyPr>
            <a:lstStyle/>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00385" name="Line 31"/>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0386" name="Line 32"/>
            <p:cNvSpPr/>
            <p:nvPr/>
          </p:nvSpPr>
          <p:spPr>
            <a:xfrm>
              <a:off x="617" y="1452"/>
              <a:ext cx="1360" cy="453"/>
            </a:xfrm>
            <a:prstGeom prst="line">
              <a:avLst/>
            </a:prstGeom>
            <a:ln w="25400" cap="flat" cmpd="sng">
              <a:solidFill>
                <a:srgbClr val="FF0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0387" name="Line 33"/>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0388" name="Line 34"/>
            <p:cNvSpPr/>
            <p:nvPr/>
          </p:nvSpPr>
          <p:spPr>
            <a:xfrm flipV="1">
              <a:off x="635" y="1406"/>
              <a:ext cx="1360" cy="45"/>
            </a:xfrm>
            <a:prstGeom prst="line">
              <a:avLst/>
            </a:prstGeom>
            <a:ln w="25400" cap="flat" cmpd="sng">
              <a:solidFill>
                <a:srgbClr val="FF0000"/>
              </a:solidFill>
              <a:prstDash val="solid"/>
              <a:round/>
              <a:headEnd type="oval" w="med" len="med"/>
              <a:tailEnd type="oval"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100390" name="AutoShape 35"/>
          <p:cNvSpPr/>
          <p:nvPr/>
        </p:nvSpPr>
        <p:spPr>
          <a:xfrm>
            <a:off x="2987675" y="3141663"/>
            <a:ext cx="936625" cy="647700"/>
          </a:xfrm>
          <a:prstGeom prst="rightArrow">
            <a:avLst>
              <a:gd name="adj1" fmla="val 50000"/>
              <a:gd name="adj2" fmla="val 36098"/>
            </a:avLst>
          </a:prstGeom>
          <a:solidFill>
            <a:srgbClr val="C0C0C0"/>
          </a:solidFill>
          <a:ln w="9525" cap="flat" cmpd="sng">
            <a:solidFill>
              <a:schemeClr val="tx1"/>
            </a:solidFill>
            <a:prstDash val="solid"/>
            <a:miter/>
            <a:headEnd type="none" w="med" len="med"/>
            <a:tailEnd type="none" w="med" len="med"/>
          </a:ln>
        </p:spPr>
        <p:txBody>
          <a:bodyPr wrap="none" anchor="ctr"/>
          <a:lstStyle/>
          <a:p>
            <a:pPr lvl="0" algn="ctr"/>
            <a:endParaRPr lang="zh-CN" altLang="en-US" dirty="0">
              <a:latin typeface="Times New Roman" panose="02020603050405020304" pitchFamily="2" charset="0"/>
              <a:ea typeface="宋体" panose="02010600030101010101" pitchFamily="2" charset="-122"/>
            </a:endParaRPr>
          </a:p>
        </p:txBody>
      </p:sp>
      <p:sp>
        <p:nvSpPr>
          <p:cNvPr id="3" name="Text Box 36"/>
          <p:cNvSpPr txBox="1"/>
          <p:nvPr/>
        </p:nvSpPr>
        <p:spPr>
          <a:xfrm>
            <a:off x="766763" y="5445125"/>
            <a:ext cx="1600200" cy="1031875"/>
          </a:xfrm>
          <a:prstGeom prst="rect">
            <a:avLst/>
          </a:prstGeom>
          <a:noFill/>
          <a:ln w="9525">
            <a:noFill/>
          </a:ln>
        </p:spPr>
        <p:txBody>
          <a:bodyPr anchor="t">
            <a:spAutoFit/>
          </a:bodyPr>
          <a:lstStyle/>
          <a:p>
            <a:pPr lvl="0" algn="ctr">
              <a:spcBef>
                <a:spcPct val="20000"/>
              </a:spcBef>
            </a:pPr>
            <a:r>
              <a:rPr lang="en-US" altLang="x-none" sz="2800" b="1" dirty="0">
                <a:latin typeface="Arial" panose="020B0604020202020204" pitchFamily="34" charset="0"/>
                <a:ea typeface="宋体" panose="02010600030101010101" pitchFamily="2" charset="-122"/>
              </a:rPr>
              <a:t>A→B ?</a:t>
            </a:r>
          </a:p>
          <a:p>
            <a:pPr lvl="0" algn="ctr">
              <a:spcBef>
                <a:spcPct val="20000"/>
              </a:spcBef>
            </a:pPr>
            <a:r>
              <a:rPr lang="en-US" altLang="x-none" sz="2800" b="1" dirty="0">
                <a:latin typeface="Arial" panose="020B0604020202020204" pitchFamily="34" charset="0"/>
                <a:ea typeface="宋体" panose="02010600030101010101" pitchFamily="2" charset="-122"/>
              </a:rPr>
              <a:t>B→A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0390"/>
                                        </p:tgtEl>
                                        <p:attrNameLst>
                                          <p:attrName>style.visibility</p:attrName>
                                        </p:attrNameLst>
                                      </p:cBhvr>
                                      <p:to>
                                        <p:strVal val="visible"/>
                                      </p:to>
                                    </p:set>
                                    <p:anim calcmode="lin" valueType="num">
                                      <p:cBhvr>
                                        <p:cTn id="7" dur="500" fill="hold"/>
                                        <p:tgtEl>
                                          <p:spTgt spid="100390"/>
                                        </p:tgtEl>
                                        <p:attrNameLst>
                                          <p:attrName>ppt_x</p:attrName>
                                        </p:attrNameLst>
                                      </p:cBhvr>
                                      <p:tavLst>
                                        <p:tav tm="0">
                                          <p:val>
                                            <p:strVal val="#ppt_x-#ppt_w/2"/>
                                          </p:val>
                                        </p:tav>
                                        <p:tav tm="100000">
                                          <p:val>
                                            <p:strVal val="#ppt_x"/>
                                          </p:val>
                                        </p:tav>
                                      </p:tavLst>
                                    </p:anim>
                                    <p:anim calcmode="lin" valueType="num">
                                      <p:cBhvr>
                                        <p:cTn id="8" dur="500" fill="hold"/>
                                        <p:tgtEl>
                                          <p:spTgt spid="100390"/>
                                        </p:tgtEl>
                                        <p:attrNameLst>
                                          <p:attrName>ppt_y</p:attrName>
                                        </p:attrNameLst>
                                      </p:cBhvr>
                                      <p:tavLst>
                                        <p:tav tm="0">
                                          <p:val>
                                            <p:strVal val="#ppt_y"/>
                                          </p:val>
                                        </p:tav>
                                        <p:tav tm="100000">
                                          <p:val>
                                            <p:strVal val="#ppt_y"/>
                                          </p:val>
                                        </p:tav>
                                      </p:tavLst>
                                    </p:anim>
                                    <p:anim calcmode="lin" valueType="num">
                                      <p:cBhvr>
                                        <p:cTn id="9" dur="500" fill="hold"/>
                                        <p:tgtEl>
                                          <p:spTgt spid="100390"/>
                                        </p:tgtEl>
                                        <p:attrNameLst>
                                          <p:attrName>ppt_w</p:attrName>
                                        </p:attrNameLst>
                                      </p:cBhvr>
                                      <p:tavLst>
                                        <p:tav tm="0">
                                          <p:val>
                                            <p:fltVal val="0"/>
                                          </p:val>
                                        </p:tav>
                                        <p:tav tm="100000">
                                          <p:val>
                                            <p:strVal val="#ppt_w"/>
                                          </p:val>
                                        </p:tav>
                                      </p:tavLst>
                                    </p:anim>
                                    <p:anim calcmode="lin" valueType="num">
                                      <p:cBhvr>
                                        <p:cTn id="10" dur="500" fill="hold"/>
                                        <p:tgtEl>
                                          <p:spTgt spid="10039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100381"/>
                                        </p:tgtEl>
                                        <p:attrNameLst>
                                          <p:attrName>style.visibility</p:attrName>
                                        </p:attrNameLst>
                                      </p:cBhvr>
                                      <p:to>
                                        <p:strVal val="visible"/>
                                      </p:to>
                                    </p:set>
                                    <p:animEffect transition="in" filter="blinds(horizontal)">
                                      <p:cBhvr>
                                        <p:cTn id="14" dur="500"/>
                                        <p:tgtEl>
                                          <p:spTgt spid="10038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80"/>
                                        </p:tgtEl>
                                        <p:attrNameLst>
                                          <p:attrName>style.visibility</p:attrName>
                                        </p:attrNameLst>
                                      </p:cBhvr>
                                      <p:to>
                                        <p:strVal val="visible"/>
                                      </p:to>
                                    </p:set>
                                    <p:anim calcmode="lin" valueType="num">
                                      <p:cBhvr>
                                        <p:cTn id="19" dur="500" fill="hold"/>
                                        <p:tgtEl>
                                          <p:spTgt spid="100380"/>
                                        </p:tgtEl>
                                        <p:attrNameLst>
                                          <p:attrName>ppt_x</p:attrName>
                                        </p:attrNameLst>
                                      </p:cBhvr>
                                      <p:tavLst>
                                        <p:tav tm="0">
                                          <p:val>
                                            <p:strVal val="#ppt_x"/>
                                          </p:val>
                                        </p:tav>
                                        <p:tav tm="100000">
                                          <p:val>
                                            <p:strVal val="#ppt_x"/>
                                          </p:val>
                                        </p:tav>
                                      </p:tavLst>
                                    </p:anim>
                                    <p:anim calcmode="lin" valueType="num">
                                      <p:cBhvr>
                                        <p:cTn id="20" dur="500" fill="hold"/>
                                        <p:tgtEl>
                                          <p:spTgt spid="1003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80" grpId="0"/>
      <p:bldP spid="100390"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177</a:t>
            </a:fld>
            <a:endParaRPr lang="zh-CN" altLang="en-US" sz="1200" b="1" i="1" dirty="0">
              <a:latin typeface="Times New Roman" panose="02020603050405020304" pitchFamily="2" charset="0"/>
              <a:ea typeface="宋体" panose="02010600030101010101" pitchFamily="2" charset="-122"/>
            </a:endParaRPr>
          </a:p>
        </p:txBody>
      </p:sp>
      <p:sp>
        <p:nvSpPr>
          <p:cNvPr id="10138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01381" name="Rectangle 3"/>
          <p:cNvSpPr>
            <a:spLocks noGrp="1"/>
          </p:cNvSpPr>
          <p:nvPr>
            <p:ph type="body"/>
          </p:nvPr>
        </p:nvSpPr>
        <p:spPr>
          <a:xfrm>
            <a:off x="468313" y="692150"/>
            <a:ext cx="8229600" cy="5638800"/>
          </a:xfrm>
        </p:spPr>
        <p:txBody>
          <a:bodyPr wrap="square" anchor="t"/>
          <a:lstStyle/>
          <a:p>
            <a:pPr lvl="0" eaLnBrk="1" hangingPunct="1"/>
            <a:r>
              <a:rPr lang="en-US" altLang="x-none" dirty="0">
                <a:ea typeface="宋体" panose="02010600030101010101" pitchFamily="2" charset="-122"/>
              </a:rPr>
              <a:t>Example 6.6.2</a:t>
            </a:r>
          </a:p>
        </p:txBody>
      </p:sp>
      <p:graphicFrame>
        <p:nvGraphicFramePr>
          <p:cNvPr id="101383" name="表格 101382"/>
          <p:cNvGraphicFramePr/>
          <p:nvPr/>
        </p:nvGraphicFramePr>
        <p:xfrm>
          <a:off x="107950" y="1692275"/>
          <a:ext cx="1603375" cy="3608388"/>
        </p:xfrm>
        <a:graphic>
          <a:graphicData uri="http://schemas.openxmlformats.org/drawingml/2006/table">
            <a:tbl>
              <a:tblPr/>
              <a:tblGrid>
                <a:gridCol w="766763">
                  <a:extLst>
                    <a:ext uri="{9D8B030D-6E8A-4147-A177-3AD203B41FA5}">
                      <a16:colId xmlns:a16="http://schemas.microsoft.com/office/drawing/2014/main" val="20000"/>
                    </a:ext>
                  </a:extLst>
                </a:gridCol>
                <a:gridCol w="836612">
                  <a:extLst>
                    <a:ext uri="{9D8B030D-6E8A-4147-A177-3AD203B41FA5}">
                      <a16:colId xmlns:a16="http://schemas.microsoft.com/office/drawing/2014/main" val="20001"/>
                    </a:ext>
                  </a:extLst>
                </a:gridCol>
              </a:tblGrid>
              <a:tr h="50800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extLst>
                  <a:ext uri="{0D108BD9-81ED-4DB2-BD59-A6C34878D82A}">
                    <a16:rowId xmlns:a16="http://schemas.microsoft.com/office/drawing/2014/main" val="10000"/>
                  </a:ext>
                </a:extLst>
              </a:tr>
              <a:tr h="50800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550863">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5143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509587">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r h="50800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x5</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5"/>
                  </a:ext>
                </a:extLst>
              </a:tr>
              <a:tr h="50958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x6</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6"/>
                  </a:ext>
                </a:extLst>
              </a:tr>
            </a:tbl>
          </a:graphicData>
        </a:graphic>
      </p:graphicFrame>
      <p:sp>
        <p:nvSpPr>
          <p:cNvPr id="101408" name="Text Box 30"/>
          <p:cNvSpPr txBox="1"/>
          <p:nvPr/>
        </p:nvSpPr>
        <p:spPr>
          <a:xfrm>
            <a:off x="260350" y="1196975"/>
            <a:ext cx="1295400" cy="457200"/>
          </a:xfrm>
          <a:prstGeom prst="rect">
            <a:avLst/>
          </a:prstGeom>
          <a:noFill/>
          <a:ln w="9525">
            <a:noFill/>
          </a:ln>
        </p:spPr>
        <p:txBody>
          <a:bodyPr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T1</a:t>
            </a:r>
          </a:p>
        </p:txBody>
      </p:sp>
      <p:graphicFrame>
        <p:nvGraphicFramePr>
          <p:cNvPr id="101410" name="表格 101409"/>
          <p:cNvGraphicFramePr/>
          <p:nvPr/>
        </p:nvGraphicFramePr>
        <p:xfrm>
          <a:off x="2555875" y="1700530"/>
          <a:ext cx="1603375" cy="2636520"/>
        </p:xfrm>
        <a:graphic>
          <a:graphicData uri="http://schemas.openxmlformats.org/drawingml/2006/table">
            <a:tbl>
              <a:tblPr/>
              <a:tblGrid>
                <a:gridCol w="767080">
                  <a:extLst>
                    <a:ext uri="{9D8B030D-6E8A-4147-A177-3AD203B41FA5}">
                      <a16:colId xmlns:a16="http://schemas.microsoft.com/office/drawing/2014/main" val="20000"/>
                    </a:ext>
                  </a:extLst>
                </a:gridCol>
                <a:gridCol w="836295">
                  <a:extLst>
                    <a:ext uri="{9D8B030D-6E8A-4147-A177-3AD203B41FA5}">
                      <a16:colId xmlns:a16="http://schemas.microsoft.com/office/drawing/2014/main" val="20001"/>
                    </a:ext>
                  </a:extLst>
                </a:gridCol>
              </a:tblGrid>
              <a:tr h="52451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extLst>
                  <a:ext uri="{0D108BD9-81ED-4DB2-BD59-A6C34878D82A}">
                    <a16:rowId xmlns:a16="http://schemas.microsoft.com/office/drawing/2014/main" val="10000"/>
                  </a:ext>
                </a:extLst>
              </a:tr>
              <a:tr h="52641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52895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5302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52641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101429" name="Text Box 57"/>
          <p:cNvSpPr txBox="1"/>
          <p:nvPr/>
        </p:nvSpPr>
        <p:spPr>
          <a:xfrm>
            <a:off x="2730500" y="1196975"/>
            <a:ext cx="1295400" cy="457200"/>
          </a:xfrm>
          <a:prstGeom prst="rect">
            <a:avLst/>
          </a:prstGeom>
          <a:noFill/>
          <a:ln w="9525">
            <a:noFill/>
          </a:ln>
        </p:spPr>
        <p:txBody>
          <a:bodyPr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T2</a:t>
            </a:r>
          </a:p>
        </p:txBody>
      </p:sp>
      <p:graphicFrame>
        <p:nvGraphicFramePr>
          <p:cNvPr id="101431" name="表格 101430"/>
          <p:cNvGraphicFramePr/>
          <p:nvPr/>
        </p:nvGraphicFramePr>
        <p:xfrm>
          <a:off x="5076825" y="1700530"/>
          <a:ext cx="1603375" cy="2647315"/>
        </p:xfrm>
        <a:graphic>
          <a:graphicData uri="http://schemas.openxmlformats.org/drawingml/2006/table">
            <a:tbl>
              <a:tblPr/>
              <a:tblGrid>
                <a:gridCol w="767080">
                  <a:extLst>
                    <a:ext uri="{9D8B030D-6E8A-4147-A177-3AD203B41FA5}">
                      <a16:colId xmlns:a16="http://schemas.microsoft.com/office/drawing/2014/main" val="20000"/>
                    </a:ext>
                  </a:extLst>
                </a:gridCol>
                <a:gridCol w="836295">
                  <a:extLst>
                    <a:ext uri="{9D8B030D-6E8A-4147-A177-3AD203B41FA5}">
                      <a16:colId xmlns:a16="http://schemas.microsoft.com/office/drawing/2014/main" val="20001"/>
                    </a:ext>
                  </a:extLst>
                </a:gridCol>
              </a:tblGrid>
              <a:tr h="52768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extLst>
                  <a:ext uri="{0D108BD9-81ED-4DB2-BD59-A6C34878D82A}">
                    <a16:rowId xmlns:a16="http://schemas.microsoft.com/office/drawing/2014/main" val="10000"/>
                  </a:ext>
                </a:extLst>
              </a:tr>
              <a:tr h="52959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53149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52832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5302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101450" name="Text Box 84"/>
          <p:cNvSpPr txBox="1"/>
          <p:nvPr/>
        </p:nvSpPr>
        <p:spPr>
          <a:xfrm>
            <a:off x="5254625" y="1196975"/>
            <a:ext cx="1295400" cy="457200"/>
          </a:xfrm>
          <a:prstGeom prst="rect">
            <a:avLst/>
          </a:prstGeom>
          <a:noFill/>
          <a:ln w="9525">
            <a:noFill/>
          </a:ln>
        </p:spPr>
        <p:txBody>
          <a:bodyPr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T3</a:t>
            </a:r>
          </a:p>
        </p:txBody>
      </p:sp>
      <p:sp>
        <p:nvSpPr>
          <p:cNvPr id="101451" name="Text Box 85"/>
          <p:cNvSpPr txBox="1"/>
          <p:nvPr/>
        </p:nvSpPr>
        <p:spPr>
          <a:xfrm>
            <a:off x="111125" y="5437188"/>
            <a:ext cx="1600200" cy="1160462"/>
          </a:xfrm>
          <a:prstGeom prst="rect">
            <a:avLst/>
          </a:prstGeom>
          <a:noFill/>
          <a:ln w="9525">
            <a:noFill/>
          </a:ln>
        </p:spPr>
        <p:txBody>
          <a:bodyPr anchor="t">
            <a:spAutoFit/>
          </a:bodyPr>
          <a:lstStyle/>
          <a:p>
            <a:pPr lvl="0" algn="ctr">
              <a:spcBef>
                <a:spcPct val="50000"/>
              </a:spcBef>
            </a:pPr>
            <a:r>
              <a:rPr lang="en-US" altLang="x-none" sz="2800" b="1" dirty="0">
                <a:latin typeface="Arial" panose="020B0604020202020204" pitchFamily="34" charset="0"/>
                <a:ea typeface="宋体" panose="02010600030101010101" pitchFamily="2" charset="-122"/>
              </a:rPr>
              <a:t>A→B </a:t>
            </a:r>
            <a:r>
              <a:rPr lang="en-US" altLang="x-none" sz="2800" b="1" dirty="0">
                <a:solidFill>
                  <a:srgbClr val="FF0000"/>
                </a:solidFill>
                <a:latin typeface="黑体" panose="02010609060101010101" pitchFamily="1" charset="-122"/>
                <a:ea typeface="黑体" panose="02010609060101010101" pitchFamily="1" charset="-122"/>
              </a:rPr>
              <a:t>√</a:t>
            </a:r>
          </a:p>
          <a:p>
            <a:pPr lvl="0" algn="ctr">
              <a:spcBef>
                <a:spcPct val="50000"/>
              </a:spcBef>
            </a:pPr>
            <a:r>
              <a:rPr lang="en-US" altLang="x-none" sz="2800" b="1" dirty="0">
                <a:latin typeface="Arial" panose="020B0604020202020204" pitchFamily="34" charset="0"/>
                <a:ea typeface="宋体" panose="02010600030101010101" pitchFamily="2" charset="-122"/>
              </a:rPr>
              <a:t>B→A </a:t>
            </a:r>
            <a:r>
              <a:rPr lang="en-US" altLang="x-none" sz="2800" b="1" dirty="0">
                <a:solidFill>
                  <a:srgbClr val="FF0000"/>
                </a:solidFill>
                <a:latin typeface="黑体" panose="02010609060101010101" pitchFamily="1" charset="-122"/>
                <a:ea typeface="黑体" panose="02010609060101010101" pitchFamily="1" charset="-122"/>
              </a:rPr>
              <a:t>×</a:t>
            </a:r>
          </a:p>
        </p:txBody>
      </p:sp>
      <p:sp>
        <p:nvSpPr>
          <p:cNvPr id="101452" name="Text Box 86"/>
          <p:cNvSpPr txBox="1"/>
          <p:nvPr/>
        </p:nvSpPr>
        <p:spPr>
          <a:xfrm>
            <a:off x="2581275" y="5437188"/>
            <a:ext cx="1600200" cy="1160462"/>
          </a:xfrm>
          <a:prstGeom prst="rect">
            <a:avLst/>
          </a:prstGeom>
          <a:noFill/>
          <a:ln w="9525">
            <a:noFill/>
          </a:ln>
        </p:spPr>
        <p:txBody>
          <a:bodyPr anchor="t">
            <a:spAutoFit/>
          </a:bodyPr>
          <a:lstStyle/>
          <a:p>
            <a:pPr lvl="0" algn="ctr">
              <a:spcBef>
                <a:spcPct val="50000"/>
              </a:spcBef>
            </a:pPr>
            <a:r>
              <a:rPr lang="en-US" altLang="x-none" sz="2800" b="1" dirty="0">
                <a:latin typeface="Arial" panose="020B0604020202020204" pitchFamily="34" charset="0"/>
                <a:ea typeface="宋体" panose="02010600030101010101" pitchFamily="2" charset="-122"/>
              </a:rPr>
              <a:t>A→B </a:t>
            </a:r>
            <a:r>
              <a:rPr lang="en-US" altLang="x-none" sz="2800" b="1" dirty="0">
                <a:solidFill>
                  <a:srgbClr val="FF0000"/>
                </a:solidFill>
                <a:latin typeface="黑体" panose="02010609060101010101" pitchFamily="1" charset="-122"/>
                <a:ea typeface="黑体" panose="02010609060101010101" pitchFamily="1" charset="-122"/>
              </a:rPr>
              <a:t>√</a:t>
            </a:r>
          </a:p>
          <a:p>
            <a:pPr lvl="0" algn="ctr">
              <a:spcBef>
                <a:spcPct val="50000"/>
              </a:spcBef>
            </a:pPr>
            <a:r>
              <a:rPr lang="en-US" altLang="x-none" sz="2800" b="1" dirty="0">
                <a:latin typeface="Arial" panose="020B0604020202020204" pitchFamily="34" charset="0"/>
                <a:ea typeface="宋体" panose="02010600030101010101" pitchFamily="2" charset="-122"/>
              </a:rPr>
              <a:t>B→A </a:t>
            </a:r>
            <a:r>
              <a:rPr lang="en-US" altLang="x-none" sz="2800" b="1" dirty="0">
                <a:solidFill>
                  <a:srgbClr val="FF0000"/>
                </a:solidFill>
                <a:latin typeface="黑体" panose="02010609060101010101" pitchFamily="1" charset="-122"/>
                <a:ea typeface="黑体" panose="02010609060101010101" pitchFamily="1" charset="-122"/>
              </a:rPr>
              <a:t>√</a:t>
            </a:r>
          </a:p>
        </p:txBody>
      </p:sp>
      <p:sp>
        <p:nvSpPr>
          <p:cNvPr id="101453" name="Text Box 87"/>
          <p:cNvSpPr txBox="1"/>
          <p:nvPr/>
        </p:nvSpPr>
        <p:spPr>
          <a:xfrm>
            <a:off x="5105400" y="5437188"/>
            <a:ext cx="1600200" cy="1160462"/>
          </a:xfrm>
          <a:prstGeom prst="rect">
            <a:avLst/>
          </a:prstGeom>
          <a:noFill/>
          <a:ln w="9525">
            <a:noFill/>
          </a:ln>
        </p:spPr>
        <p:txBody>
          <a:bodyPr anchor="t">
            <a:spAutoFit/>
          </a:bodyPr>
          <a:lstStyle/>
          <a:p>
            <a:pPr lvl="0" algn="ctr">
              <a:spcBef>
                <a:spcPct val="50000"/>
              </a:spcBef>
            </a:pPr>
            <a:r>
              <a:rPr lang="en-US" altLang="x-none" sz="2800" b="1" dirty="0">
                <a:latin typeface="Arial" panose="020B0604020202020204" pitchFamily="34" charset="0"/>
                <a:ea typeface="宋体" panose="02010600030101010101" pitchFamily="2" charset="-122"/>
              </a:rPr>
              <a:t>A→B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latin typeface="黑体" panose="02010609060101010101" pitchFamily="1" charset="-122"/>
              <a:ea typeface="黑体" panose="02010609060101010101" pitchFamily="1" charset="-122"/>
            </a:endParaRPr>
          </a:p>
          <a:p>
            <a:pPr lvl="0" algn="ctr">
              <a:spcBef>
                <a:spcPct val="50000"/>
              </a:spcBef>
            </a:pPr>
            <a:r>
              <a:rPr lang="en-US" altLang="x-none" sz="2800" b="1" dirty="0">
                <a:latin typeface="Arial" panose="020B0604020202020204" pitchFamily="34" charset="0"/>
                <a:ea typeface="宋体" panose="02010600030101010101" pitchFamily="2" charset="-122"/>
              </a:rPr>
              <a:t>B→A </a:t>
            </a:r>
            <a:r>
              <a:rPr lang="en-US" altLang="x-none" sz="2800" b="1" dirty="0">
                <a:solidFill>
                  <a:srgbClr val="FF0000"/>
                </a:solidFill>
                <a:latin typeface="黑体" panose="02010609060101010101" pitchFamily="1" charset="-122"/>
                <a:ea typeface="黑体" panose="02010609060101010101" pitchFamily="1" charset="-122"/>
              </a:rPr>
              <a:t>√</a:t>
            </a:r>
          </a:p>
        </p:txBody>
      </p:sp>
      <p:graphicFrame>
        <p:nvGraphicFramePr>
          <p:cNvPr id="101455" name="表格 101454"/>
          <p:cNvGraphicFramePr/>
          <p:nvPr/>
        </p:nvGraphicFramePr>
        <p:xfrm>
          <a:off x="7480300" y="1700530"/>
          <a:ext cx="1603375" cy="2701925"/>
        </p:xfrm>
        <a:graphic>
          <a:graphicData uri="http://schemas.openxmlformats.org/drawingml/2006/table">
            <a:tbl>
              <a:tblPr/>
              <a:tblGrid>
                <a:gridCol w="767080">
                  <a:extLst>
                    <a:ext uri="{9D8B030D-6E8A-4147-A177-3AD203B41FA5}">
                      <a16:colId xmlns:a16="http://schemas.microsoft.com/office/drawing/2014/main" val="20000"/>
                    </a:ext>
                  </a:extLst>
                </a:gridCol>
                <a:gridCol w="836295">
                  <a:extLst>
                    <a:ext uri="{9D8B030D-6E8A-4147-A177-3AD203B41FA5}">
                      <a16:colId xmlns:a16="http://schemas.microsoft.com/office/drawing/2014/main" val="20001"/>
                    </a:ext>
                  </a:extLst>
                </a:gridCol>
              </a:tblGrid>
              <a:tr h="53848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extLst>
                  <a:ext uri="{0D108BD9-81ED-4DB2-BD59-A6C34878D82A}">
                    <a16:rowId xmlns:a16="http://schemas.microsoft.com/office/drawing/2014/main" val="10000"/>
                  </a:ext>
                </a:extLst>
              </a:tr>
              <a:tr h="54102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54229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53911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54102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101474" name="Text Box 1048"/>
          <p:cNvSpPr txBox="1"/>
          <p:nvPr/>
        </p:nvSpPr>
        <p:spPr>
          <a:xfrm>
            <a:off x="7658100" y="1196975"/>
            <a:ext cx="1295400" cy="457200"/>
          </a:xfrm>
          <a:prstGeom prst="rect">
            <a:avLst/>
          </a:prstGeom>
          <a:noFill/>
          <a:ln w="9525">
            <a:noFill/>
          </a:ln>
        </p:spPr>
        <p:txBody>
          <a:bodyPr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T4</a:t>
            </a:r>
          </a:p>
        </p:txBody>
      </p:sp>
      <p:sp>
        <p:nvSpPr>
          <p:cNvPr id="101475" name="Text Box 1050"/>
          <p:cNvSpPr txBox="1"/>
          <p:nvPr/>
        </p:nvSpPr>
        <p:spPr>
          <a:xfrm>
            <a:off x="7451725" y="5445125"/>
            <a:ext cx="1600200" cy="1160463"/>
          </a:xfrm>
          <a:prstGeom prst="rect">
            <a:avLst/>
          </a:prstGeom>
          <a:noFill/>
          <a:ln w="9525">
            <a:noFill/>
          </a:ln>
        </p:spPr>
        <p:txBody>
          <a:bodyPr anchor="t">
            <a:spAutoFit/>
          </a:bodyPr>
          <a:lstStyle/>
          <a:p>
            <a:pPr lvl="0" algn="ctr">
              <a:spcBef>
                <a:spcPct val="50000"/>
              </a:spcBef>
            </a:pPr>
            <a:r>
              <a:rPr lang="en-US" altLang="x-none" sz="2800" b="1" dirty="0">
                <a:latin typeface="Arial" panose="020B0604020202020204" pitchFamily="34" charset="0"/>
                <a:ea typeface="宋体" panose="02010600030101010101" pitchFamily="2" charset="-122"/>
              </a:rPr>
              <a:t>A→B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latin typeface="黑体" panose="02010609060101010101" pitchFamily="1" charset="-122"/>
              <a:ea typeface="黑体" panose="02010609060101010101" pitchFamily="1" charset="-122"/>
            </a:endParaRPr>
          </a:p>
          <a:p>
            <a:pPr lvl="0" algn="ctr">
              <a:spcBef>
                <a:spcPct val="50000"/>
              </a:spcBef>
            </a:pPr>
            <a:r>
              <a:rPr lang="en-US" altLang="x-none" sz="2800" b="1" dirty="0">
                <a:latin typeface="Arial" panose="020B0604020202020204" pitchFamily="34" charset="0"/>
                <a:ea typeface="宋体" panose="02010600030101010101" pitchFamily="2" charset="-122"/>
              </a:rPr>
              <a:t>B→A </a:t>
            </a:r>
            <a:r>
              <a:rPr lang="en-US" altLang="x-none" sz="2800" b="1" dirty="0">
                <a:solidFill>
                  <a:srgbClr val="FF0000"/>
                </a:solidFill>
                <a:latin typeface="黑体" panose="02010609060101010101" pitchFamily="1" charset="-122"/>
                <a:ea typeface="黑体" panose="02010609060101010101" pitchFamily="1" charset="-122"/>
              </a:rPr>
              <a:t>×</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0342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342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178</a:t>
            </a:fld>
            <a:endParaRPr lang="zh-CN" altLang="en-US" sz="1200" b="1" i="1" dirty="0">
              <a:latin typeface="Times New Roman" panose="02020603050405020304" pitchFamily="2" charset="0"/>
              <a:ea typeface="宋体" panose="02010600030101010101" pitchFamily="2" charset="-122"/>
            </a:endParaRPr>
          </a:p>
        </p:txBody>
      </p:sp>
      <p:sp>
        <p:nvSpPr>
          <p:cNvPr id="10342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03429" name="Rectangle 3"/>
          <p:cNvSpPr>
            <a:spLocks noGrp="1"/>
          </p:cNvSpPr>
          <p:nvPr>
            <p:ph type="body"/>
          </p:nvPr>
        </p:nvSpPr>
        <p:spPr/>
        <p:txBody>
          <a:bodyPr wrap="square" anchor="t"/>
          <a:lstStyle/>
          <a:p>
            <a:pPr lvl="0" eaLnBrk="1" hangingPunct="1"/>
            <a:r>
              <a:rPr lang="en-US" altLang="x-none" sz="2000" dirty="0">
                <a:ea typeface="宋体" panose="02010600030101010101" pitchFamily="2" charset="-122"/>
              </a:rPr>
              <a:t>Armstrong’s Axioms</a:t>
            </a:r>
          </a:p>
          <a:p>
            <a:pPr lvl="1" indent="-285750" eaLnBrk="1" hangingPunct="1"/>
            <a:r>
              <a:rPr lang="zh-CN" altLang="en-US" sz="2000" dirty="0">
                <a:ea typeface="宋体" panose="02010600030101010101" pitchFamily="2" charset="-122"/>
              </a:rPr>
              <a:t>从已知的一些函数依赖，可以推导出另外一些函数依赖，这就需要定义一组推理规则。</a:t>
            </a:r>
          </a:p>
          <a:p>
            <a:pPr lvl="1" indent="-285750" eaLnBrk="1" hangingPunct="1"/>
            <a:endParaRPr lang="zh-CN" altLang="en-US" sz="2000" dirty="0">
              <a:ea typeface="宋体" panose="02010600030101010101" pitchFamily="2" charset="-122"/>
            </a:endParaRPr>
          </a:p>
          <a:p>
            <a:pPr lvl="1" indent="-285750" eaLnBrk="1" hangingPunct="1"/>
            <a:r>
              <a:rPr lang="zh-CN" altLang="en-US" sz="2000" dirty="0">
                <a:ea typeface="宋体" panose="02010600030101010101" pitchFamily="2" charset="-122"/>
              </a:rPr>
              <a:t>函数依赖的推理规则最早出现在</a:t>
            </a:r>
            <a:r>
              <a:rPr lang="en-US" altLang="x-none" sz="2000" dirty="0">
                <a:ea typeface="宋体" panose="02010600030101010101" pitchFamily="2" charset="-122"/>
              </a:rPr>
              <a:t>1974</a:t>
            </a:r>
            <a:r>
              <a:rPr lang="zh-CN" altLang="en-US" sz="2000" dirty="0">
                <a:ea typeface="宋体" panose="02010600030101010101" pitchFamily="2" charset="-122"/>
              </a:rPr>
              <a:t>年</a:t>
            </a:r>
            <a:r>
              <a:rPr lang="en-US" altLang="x-none" sz="2000" dirty="0">
                <a:ea typeface="宋体" panose="02010600030101010101" pitchFamily="2" charset="-122"/>
              </a:rPr>
              <a:t>W.W.Armstrong </a:t>
            </a:r>
            <a:r>
              <a:rPr lang="zh-CN" altLang="en-US" sz="2000" dirty="0">
                <a:ea typeface="宋体" panose="02010600030101010101" pitchFamily="2" charset="-122"/>
              </a:rPr>
              <a:t>的论文里，这些规则常被称作“</a:t>
            </a:r>
            <a:r>
              <a:rPr lang="en-US" altLang="x-none" sz="2000" dirty="0">
                <a:ea typeface="宋体" panose="02010600030101010101" pitchFamily="2" charset="-122"/>
              </a:rPr>
              <a:t>Armstrong </a:t>
            </a:r>
            <a:r>
              <a:rPr lang="zh-CN" altLang="en-US" sz="2000" dirty="0">
                <a:ea typeface="宋体" panose="02010600030101010101" pitchFamily="2" charset="-122"/>
              </a:rPr>
              <a:t>公理”</a:t>
            </a:r>
          </a:p>
          <a:p>
            <a:pPr lvl="1" indent="-285750" eaLnBrk="1" hangingPunct="1"/>
            <a:endParaRPr lang="zh-CN" altLang="en-US" sz="2000" dirty="0">
              <a:ea typeface="宋体" panose="02010600030101010101" pitchFamily="2" charset="-122"/>
            </a:endParaRPr>
          </a:p>
          <a:p>
            <a:pPr lvl="1" indent="-285750" eaLnBrk="1" hangingPunct="1"/>
            <a:r>
              <a:rPr lang="zh-CN" altLang="en-US" sz="2000" dirty="0">
                <a:ea typeface="宋体" panose="02010600030101010101" pitchFamily="2" charset="-122"/>
              </a:rPr>
              <a:t>最基本的推理规则只有</a:t>
            </a:r>
            <a:r>
              <a:rPr lang="en-US" altLang="x-none" sz="2000" dirty="0">
                <a:ea typeface="宋体" panose="02010600030101010101" pitchFamily="2" charset="-122"/>
              </a:rPr>
              <a:t>3</a:t>
            </a:r>
            <a:r>
              <a:rPr lang="zh-CN" altLang="en-US" sz="2000" dirty="0">
                <a:ea typeface="宋体" panose="02010600030101010101" pitchFamily="2" charset="-122"/>
              </a:rPr>
              <a:t>条，由这</a:t>
            </a:r>
            <a:r>
              <a:rPr lang="en-US" altLang="x-none" sz="2000" dirty="0">
                <a:ea typeface="宋体" panose="02010600030101010101" pitchFamily="2" charset="-122"/>
              </a:rPr>
              <a:t>3</a:t>
            </a:r>
            <a:r>
              <a:rPr lang="zh-CN" altLang="en-US" sz="2000" dirty="0">
                <a:ea typeface="宋体" panose="02010600030101010101" pitchFamily="2" charset="-122"/>
              </a:rPr>
              <a:t>条基本规则可以定义出若干条‘扩充规则’</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0445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445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179</a:t>
            </a:fld>
            <a:endParaRPr lang="zh-CN" altLang="en-US" sz="1200" b="1" i="1" dirty="0">
              <a:latin typeface="Times New Roman" panose="02020603050405020304" pitchFamily="2" charset="0"/>
              <a:ea typeface="宋体" panose="02010600030101010101" pitchFamily="2" charset="-122"/>
            </a:endParaRPr>
          </a:p>
        </p:txBody>
      </p:sp>
      <p:sp>
        <p:nvSpPr>
          <p:cNvPr id="10445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04453" name="Rectangle 3"/>
          <p:cNvSpPr>
            <a:spLocks noGrp="1"/>
          </p:cNvSpPr>
          <p:nvPr>
            <p:ph type="body"/>
          </p:nvPr>
        </p:nvSpPr>
        <p:spPr/>
        <p:txBody>
          <a:bodyPr wrap="square" anchor="t"/>
          <a:lstStyle/>
          <a:p>
            <a:pPr lvl="0" eaLnBrk="1" hangingPunct="1">
              <a:lnSpc>
                <a:spcPct val="90000"/>
              </a:lnSpc>
            </a:pPr>
            <a:r>
              <a:rPr lang="en-US" altLang="x-none" sz="3000" dirty="0">
                <a:ea typeface="宋体" panose="02010600030101010101" pitchFamily="2" charset="-122"/>
              </a:rPr>
              <a:t>Armstrong’s Axioms</a:t>
            </a:r>
          </a:p>
          <a:p>
            <a:pPr lvl="1" indent="-285750" eaLnBrk="1" hangingPunct="1">
              <a:lnSpc>
                <a:spcPct val="90000"/>
              </a:lnSpc>
            </a:pPr>
            <a:r>
              <a:rPr lang="en-US" altLang="x-none" sz="3000" dirty="0">
                <a:ea typeface="宋体" panose="02010600030101010101" pitchFamily="2" charset="-122"/>
              </a:rPr>
              <a:t>Rule 1 (</a:t>
            </a:r>
            <a:r>
              <a:rPr lang="zh-CN" altLang="en-US" sz="3000" dirty="0">
                <a:ea typeface="宋体" panose="02010600030101010101" pitchFamily="2" charset="-122"/>
              </a:rPr>
              <a:t>自反规则</a:t>
            </a:r>
            <a:r>
              <a:rPr lang="en-US" altLang="zh-CN" sz="3000" dirty="0">
                <a:ea typeface="宋体" panose="02010600030101010101" pitchFamily="2" charset="-122"/>
              </a:rPr>
              <a:t>)</a:t>
            </a:r>
            <a:r>
              <a:rPr lang="zh-CN" altLang="en-US" sz="3000" dirty="0">
                <a:ea typeface="宋体" panose="02010600030101010101" pitchFamily="2" charset="-122"/>
              </a:rPr>
              <a:t>：</a:t>
            </a:r>
            <a:r>
              <a:rPr lang="en-US" altLang="x-none" sz="3000" dirty="0">
                <a:ea typeface="宋体" panose="02010600030101010101" pitchFamily="2" charset="-122"/>
              </a:rPr>
              <a:t>Inclusion Rule</a:t>
            </a:r>
          </a:p>
          <a:p>
            <a:pPr marL="914400" lvl="2" indent="0" eaLnBrk="1" hangingPunct="1">
              <a:lnSpc>
                <a:spcPct val="90000"/>
              </a:lnSpc>
              <a:buNone/>
            </a:pPr>
            <a:r>
              <a:rPr lang="en-US" altLang="x-none" sz="3000" dirty="0">
                <a:ea typeface="宋体" panose="02010600030101010101" pitchFamily="2" charset="-122"/>
              </a:rPr>
              <a:t>If Y</a:t>
            </a:r>
            <a:r>
              <a:rPr lang="en-US" altLang="x-none" sz="3000" dirty="0">
                <a:ea typeface="宋体" panose="02010600030101010101" pitchFamily="2" charset="-122"/>
                <a:sym typeface="Symbol" panose="05050102010706020507" pitchFamily="2" charset="2"/>
              </a:rPr>
              <a:t></a:t>
            </a:r>
            <a:r>
              <a:rPr lang="en-US" altLang="x-none" sz="3000" dirty="0">
                <a:ea typeface="宋体" panose="02010600030101010101" pitchFamily="2" charset="-122"/>
              </a:rPr>
              <a:t>X</a:t>
            </a:r>
            <a:r>
              <a:rPr lang="zh-CN" altLang="en-US" sz="3000" dirty="0">
                <a:ea typeface="宋体" panose="02010600030101010101" pitchFamily="2" charset="-122"/>
              </a:rPr>
              <a:t>，</a:t>
            </a:r>
            <a:r>
              <a:rPr lang="en-US" altLang="x-none" sz="3000" dirty="0">
                <a:ea typeface="宋体" panose="02010600030101010101" pitchFamily="2" charset="-122"/>
              </a:rPr>
              <a:t>then  X → Y</a:t>
            </a:r>
          </a:p>
          <a:p>
            <a:pPr lvl="2" indent="-228600" eaLnBrk="1" hangingPunct="1">
              <a:lnSpc>
                <a:spcPct val="90000"/>
              </a:lnSpc>
            </a:pPr>
            <a:endParaRPr lang="en-US" altLang="x-none" sz="3000" dirty="0">
              <a:ea typeface="宋体" panose="02010600030101010101" pitchFamily="2" charset="-122"/>
            </a:endParaRPr>
          </a:p>
          <a:p>
            <a:pPr lvl="1" indent="-285750" eaLnBrk="1" hangingPunct="1">
              <a:lnSpc>
                <a:spcPct val="90000"/>
              </a:lnSpc>
            </a:pPr>
            <a:r>
              <a:rPr lang="en-US" altLang="x-none" sz="3000" dirty="0">
                <a:ea typeface="宋体" panose="02010600030101010101" pitchFamily="2" charset="-122"/>
              </a:rPr>
              <a:t>Rule 2 (</a:t>
            </a:r>
            <a:r>
              <a:rPr lang="zh-CN" altLang="en-US" sz="3000" dirty="0">
                <a:ea typeface="宋体" panose="02010600030101010101" pitchFamily="2" charset="-122"/>
              </a:rPr>
              <a:t>传递规则</a:t>
            </a:r>
            <a:r>
              <a:rPr lang="en-US" altLang="zh-CN" sz="3000" dirty="0">
                <a:ea typeface="宋体" panose="02010600030101010101" pitchFamily="2" charset="-122"/>
              </a:rPr>
              <a:t>)</a:t>
            </a:r>
            <a:r>
              <a:rPr lang="zh-CN" altLang="en-US" sz="3000" dirty="0">
                <a:ea typeface="宋体" panose="02010600030101010101" pitchFamily="2" charset="-122"/>
              </a:rPr>
              <a:t>：</a:t>
            </a:r>
            <a:r>
              <a:rPr lang="en-US" altLang="x-none" sz="3000" dirty="0">
                <a:ea typeface="宋体" panose="02010600030101010101" pitchFamily="2" charset="-122"/>
              </a:rPr>
              <a:t>Transitivity Rule</a:t>
            </a:r>
          </a:p>
          <a:p>
            <a:pPr marL="914400" lvl="2" indent="0" eaLnBrk="1" hangingPunct="1">
              <a:lnSpc>
                <a:spcPct val="90000"/>
              </a:lnSpc>
              <a:buNone/>
            </a:pPr>
            <a:r>
              <a:rPr lang="en-US" altLang="x-none" sz="3000" dirty="0">
                <a:ea typeface="宋体" panose="02010600030101010101" pitchFamily="2" charset="-122"/>
              </a:rPr>
              <a:t>If X → Y and Y → Z </a:t>
            </a:r>
            <a:r>
              <a:rPr lang="zh-CN" altLang="en-US" sz="3000" dirty="0">
                <a:ea typeface="宋体" panose="02010600030101010101" pitchFamily="2" charset="-122"/>
              </a:rPr>
              <a:t>，</a:t>
            </a:r>
            <a:r>
              <a:rPr lang="en-US" altLang="x-none" sz="3000" dirty="0">
                <a:ea typeface="宋体" panose="02010600030101010101" pitchFamily="2" charset="-122"/>
              </a:rPr>
              <a:t>then  X → Z</a:t>
            </a:r>
          </a:p>
          <a:p>
            <a:pPr lvl="2" indent="-228600" eaLnBrk="1" hangingPunct="1">
              <a:lnSpc>
                <a:spcPct val="90000"/>
              </a:lnSpc>
            </a:pPr>
            <a:endParaRPr lang="en-US" altLang="x-none" sz="3000" dirty="0">
              <a:ea typeface="宋体" panose="02010600030101010101" pitchFamily="2" charset="-122"/>
            </a:endParaRPr>
          </a:p>
          <a:p>
            <a:pPr lvl="1" indent="-285750" eaLnBrk="1" hangingPunct="1">
              <a:lnSpc>
                <a:spcPct val="90000"/>
              </a:lnSpc>
            </a:pPr>
            <a:r>
              <a:rPr lang="en-US" altLang="x-none" sz="3000" dirty="0">
                <a:ea typeface="宋体" panose="02010600030101010101" pitchFamily="2" charset="-122"/>
              </a:rPr>
              <a:t>Rule 3 (</a:t>
            </a:r>
            <a:r>
              <a:rPr lang="zh-CN" altLang="en-US" sz="3000" dirty="0">
                <a:ea typeface="宋体" panose="02010600030101010101" pitchFamily="2" charset="-122"/>
              </a:rPr>
              <a:t>增广规则</a:t>
            </a:r>
            <a:r>
              <a:rPr lang="en-US" altLang="zh-CN" sz="3000" dirty="0">
                <a:ea typeface="宋体" panose="02010600030101010101" pitchFamily="2" charset="-122"/>
              </a:rPr>
              <a:t>)</a:t>
            </a:r>
            <a:r>
              <a:rPr lang="zh-CN" altLang="en-US" sz="3000" dirty="0">
                <a:ea typeface="宋体" panose="02010600030101010101" pitchFamily="2" charset="-122"/>
              </a:rPr>
              <a:t>： </a:t>
            </a:r>
            <a:r>
              <a:rPr lang="en-US" altLang="x-none" sz="3000" dirty="0">
                <a:ea typeface="宋体" panose="02010600030101010101" pitchFamily="2" charset="-122"/>
              </a:rPr>
              <a:t>Augmentation rule</a:t>
            </a:r>
          </a:p>
          <a:p>
            <a:pPr marL="914400" lvl="2" indent="0" eaLnBrk="1" hangingPunct="1">
              <a:lnSpc>
                <a:spcPct val="90000"/>
              </a:lnSpc>
              <a:buNone/>
            </a:pPr>
            <a:r>
              <a:rPr lang="en-US" altLang="x-none" sz="3000" dirty="0">
                <a:ea typeface="宋体" panose="02010600030101010101" pitchFamily="2" charset="-122"/>
              </a:rPr>
              <a:t>If X → Y, then  XZ → YZ</a:t>
            </a:r>
            <a:endParaRPr lang="zh-CN" altLang="en-US" sz="3000" dirty="0">
              <a:ea typeface="宋体" panose="02010600030101010101" pitchFamily="2" charset="-122"/>
            </a:endParaRPr>
          </a:p>
          <a:p>
            <a:pPr lvl="1" indent="-285750" eaLnBrk="1" hangingPunct="1">
              <a:lnSpc>
                <a:spcPct val="90000"/>
              </a:lnSpc>
            </a:pPr>
            <a:endParaRPr lang="zh-CN" altLang="en-US" sz="3000" dirty="0">
              <a:ea typeface="宋体" panose="02010600030101010101" pitchFamily="2" charset="-122"/>
            </a:endParaRPr>
          </a:p>
          <a:p>
            <a:pPr lvl="0" eaLnBrk="1" hangingPunct="1">
              <a:lnSpc>
                <a:spcPct val="90000"/>
              </a:lnSpc>
            </a:pPr>
            <a:r>
              <a:rPr lang="en-US" altLang="x-none" sz="3000" dirty="0">
                <a:ea typeface="宋体" panose="02010600030101010101" pitchFamily="2" charset="-122"/>
              </a:rPr>
              <a:t>Figure 6.19 (next slide)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843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18</a:t>
            </a:fld>
            <a:endParaRPr lang="zh-CN" altLang="en-US" sz="1200" b="1" i="1" dirty="0">
              <a:latin typeface="Times New Roman" panose="02020603050405020304" pitchFamily="2" charset="0"/>
              <a:ea typeface="宋体" panose="02010600030101010101" pitchFamily="2" charset="-122"/>
            </a:endParaRPr>
          </a:p>
        </p:txBody>
      </p:sp>
      <p:sp>
        <p:nvSpPr>
          <p:cNvPr id="18436" name="Rectangle 2"/>
          <p:cNvSpPr>
            <a:spLocks noGrp="1"/>
          </p:cNvSpPr>
          <p:nvPr>
            <p:ph type="title"/>
          </p:nvPr>
        </p:nvSpPr>
        <p:spPr/>
        <p:txBody>
          <a:bodyPr wrap="square" anchor="ctr"/>
          <a:lstStyle/>
          <a:p>
            <a:pPr lvl="0" eaLnBrk="1" hangingPunct="1"/>
            <a:r>
              <a:rPr lang="en-US" altLang="x-none" dirty="0">
                <a:ea typeface="宋体" panose="02010600030101010101" pitchFamily="2" charset="-122"/>
              </a:rPr>
              <a:t>Contents</a:t>
            </a:r>
          </a:p>
        </p:txBody>
      </p:sp>
      <p:sp>
        <p:nvSpPr>
          <p:cNvPr id="18437" name="Rectangle 3"/>
          <p:cNvSpPr>
            <a:spLocks noGrp="1"/>
          </p:cNvSpPr>
          <p:nvPr>
            <p:ph type="body"/>
          </p:nvPr>
        </p:nvSpPr>
        <p:spPr/>
        <p:txBody>
          <a:bodyPr wrap="square" anchor="t"/>
          <a:lstStyle/>
          <a:p>
            <a:pPr lvl="0" eaLnBrk="1" hangingPunct="1">
              <a:lnSpc>
                <a:spcPct val="150000"/>
              </a:lnSpc>
              <a:spcBef>
                <a:spcPct val="0"/>
              </a:spcBef>
              <a:buNone/>
            </a:pPr>
            <a:r>
              <a:rPr lang="en-US" altLang="x-none" dirty="0">
                <a:ea typeface="宋体" panose="02010600030101010101" pitchFamily="2" charset="-122"/>
              </a:rPr>
              <a:t>6.1  Introduction to E-R Concepts</a:t>
            </a:r>
          </a:p>
          <a:p>
            <a:pPr lvl="0" eaLnBrk="1" hangingPunct="1">
              <a:lnSpc>
                <a:spcPct val="150000"/>
              </a:lnSpc>
              <a:spcBef>
                <a:spcPct val="0"/>
              </a:spcBef>
              <a:buNone/>
            </a:pPr>
            <a:r>
              <a:rPr lang="en-US" altLang="x-none" dirty="0">
                <a:ea typeface="宋体" panose="02010600030101010101" pitchFamily="2" charset="-122"/>
              </a:rPr>
              <a:t>6.2  Further Details of E-R Diagrams</a:t>
            </a:r>
          </a:p>
          <a:p>
            <a:pPr lvl="0" eaLnBrk="1" hangingPunct="1">
              <a:lnSpc>
                <a:spcPct val="150000"/>
              </a:lnSpc>
              <a:spcBef>
                <a:spcPct val="0"/>
              </a:spcBef>
              <a:buNone/>
            </a:pPr>
            <a:r>
              <a:rPr lang="en-US" altLang="x-none" dirty="0">
                <a:ea typeface="宋体" panose="02010600030101010101" pitchFamily="2" charset="-122"/>
              </a:rPr>
              <a:t>6.3  Additional E-R Concepts</a:t>
            </a:r>
          </a:p>
          <a:p>
            <a:pPr lvl="0" eaLnBrk="1" hangingPunct="1">
              <a:lnSpc>
                <a:spcPct val="150000"/>
              </a:lnSpc>
              <a:spcBef>
                <a:spcPct val="0"/>
              </a:spcBef>
              <a:buNone/>
            </a:pPr>
            <a:r>
              <a:rPr lang="en-US" altLang="x-none" dirty="0">
                <a:ea typeface="宋体" panose="02010600030101010101" pitchFamily="2" charset="-122"/>
              </a:rPr>
              <a:t>6.4  Case Study</a:t>
            </a:r>
          </a:p>
          <a:p>
            <a:pPr lvl="0" eaLnBrk="1" hangingPunct="1">
              <a:lnSpc>
                <a:spcPct val="150000"/>
              </a:lnSpc>
              <a:spcBef>
                <a:spcPct val="0"/>
              </a:spcBef>
              <a:buNone/>
            </a:pPr>
            <a:r>
              <a:rPr lang="en-US" altLang="x-none" dirty="0">
                <a:solidFill>
                  <a:srgbClr val="2D2DB9"/>
                </a:solidFill>
                <a:ea typeface="宋体" panose="02010600030101010101" pitchFamily="2" charset="-122"/>
              </a:rPr>
              <a:t>6.5  Normalization: Preliminaries</a:t>
            </a:r>
          </a:p>
          <a:p>
            <a:pPr lvl="0" eaLnBrk="1" hangingPunct="1">
              <a:lnSpc>
                <a:spcPct val="150000"/>
              </a:lnSpc>
              <a:spcBef>
                <a:spcPct val="0"/>
              </a:spcBef>
              <a:buNone/>
            </a:pPr>
            <a:r>
              <a:rPr lang="en-US" altLang="x-none" dirty="0">
                <a:solidFill>
                  <a:srgbClr val="2D2DB9"/>
                </a:solidFill>
                <a:ea typeface="宋体" panose="02010600030101010101" pitchFamily="2" charset="-122"/>
              </a:rPr>
              <a:t>6.6  Functional Dependencies</a:t>
            </a:r>
          </a:p>
          <a:p>
            <a:pPr lvl="0" eaLnBrk="1" hangingPunct="1">
              <a:lnSpc>
                <a:spcPct val="150000"/>
              </a:lnSpc>
              <a:spcBef>
                <a:spcPct val="0"/>
              </a:spcBef>
              <a:buNone/>
            </a:pPr>
            <a:r>
              <a:rPr lang="en-US" altLang="x-none" dirty="0">
                <a:solidFill>
                  <a:srgbClr val="2D2DB9"/>
                </a:solidFill>
                <a:ea typeface="宋体" panose="02010600030101010101" pitchFamily="2" charset="-122"/>
              </a:rPr>
              <a:t>6.7  Lossless Decompositions</a:t>
            </a:r>
          </a:p>
          <a:p>
            <a:pPr lvl="0" eaLnBrk="1" hangingPunct="1">
              <a:lnSpc>
                <a:spcPct val="150000"/>
              </a:lnSpc>
              <a:spcBef>
                <a:spcPct val="0"/>
              </a:spcBef>
              <a:buNone/>
            </a:pPr>
            <a:r>
              <a:rPr lang="en-US" altLang="x-none" dirty="0">
                <a:solidFill>
                  <a:srgbClr val="2D2DB9"/>
                </a:solidFill>
                <a:ea typeface="宋体" panose="02010600030101010101" pitchFamily="2" charset="-122"/>
              </a:rPr>
              <a:t>6.8  Normal Forms</a:t>
            </a:r>
          </a:p>
        </p:txBody>
      </p:sp>
      <p:grpSp>
        <p:nvGrpSpPr>
          <p:cNvPr id="14" name="组合 13"/>
          <p:cNvGrpSpPr/>
          <p:nvPr/>
        </p:nvGrpSpPr>
        <p:grpSpPr>
          <a:xfrm>
            <a:off x="6876415" y="3716020"/>
            <a:ext cx="1732915" cy="2231390"/>
            <a:chOff x="10829" y="5852"/>
            <a:chExt cx="2729" cy="3514"/>
          </a:xfrm>
        </p:grpSpPr>
        <p:sp>
          <p:nvSpPr>
            <p:cNvPr id="6" name="右大括号 5"/>
            <p:cNvSpPr/>
            <p:nvPr/>
          </p:nvSpPr>
          <p:spPr>
            <a:xfrm>
              <a:off x="10829" y="5852"/>
              <a:ext cx="453" cy="3515"/>
            </a:xfrm>
            <a:prstGeom prst="rightBrace">
              <a:avLst/>
            </a:prstGeom>
            <a:ln w="19050">
              <a:solidFill>
                <a:schemeClr val="accent6"/>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文本框 10"/>
            <p:cNvSpPr txBox="1"/>
            <p:nvPr/>
          </p:nvSpPr>
          <p:spPr>
            <a:xfrm>
              <a:off x="11466" y="7199"/>
              <a:ext cx="2093" cy="822"/>
            </a:xfrm>
            <a:prstGeom prst="rect">
              <a:avLst/>
            </a:prstGeom>
            <a:noFill/>
          </p:spPr>
          <p:txBody>
            <a:bodyPr wrap="none" rtlCol="0" anchor="t">
              <a:spAutoFit/>
            </a:bodyPr>
            <a:lstStyle/>
            <a:p>
              <a:r>
                <a:rPr lang="en-US" altLang="zh-CN" sz="2800" b="1">
                  <a:solidFill>
                    <a:schemeClr val="accent6"/>
                  </a:solidFill>
                  <a:latin typeface="Arial" panose="020B0604020202020204" pitchFamily="34" charset="0"/>
                  <a:ea typeface="微软雅黑" panose="020B0503020204020204" charset="-122"/>
                  <a:cs typeface="Arial" panose="020B0604020202020204" pitchFamily="34" charset="0"/>
                </a:rPr>
                <a:t>Part </a:t>
              </a:r>
              <a:r>
                <a:rPr lang="zh-CN" altLang="en-US" sz="2800" b="1">
                  <a:solidFill>
                    <a:schemeClr val="accent6"/>
                  </a:solidFill>
                  <a:latin typeface="Arial" panose="020B0604020202020204" pitchFamily="34" charset="0"/>
                  <a:ea typeface="微软雅黑" panose="020B0503020204020204" charset="-122"/>
                  <a:cs typeface="Arial" panose="020B0604020202020204" pitchFamily="34" charset="0"/>
                </a:rPr>
                <a:t>Ⅱ</a:t>
              </a:r>
            </a:p>
          </p:txBody>
        </p:sp>
      </p:grpSp>
      <p:grpSp>
        <p:nvGrpSpPr>
          <p:cNvPr id="13" name="组合 12"/>
          <p:cNvGrpSpPr/>
          <p:nvPr/>
        </p:nvGrpSpPr>
        <p:grpSpPr>
          <a:xfrm>
            <a:off x="6875780" y="1196975"/>
            <a:ext cx="1733550" cy="2231390"/>
            <a:chOff x="10828" y="1885"/>
            <a:chExt cx="2730" cy="3514"/>
          </a:xfrm>
        </p:grpSpPr>
        <p:sp>
          <p:nvSpPr>
            <p:cNvPr id="2" name="右大括号 1"/>
            <p:cNvSpPr/>
            <p:nvPr/>
          </p:nvSpPr>
          <p:spPr>
            <a:xfrm>
              <a:off x="10828" y="1885"/>
              <a:ext cx="453" cy="3515"/>
            </a:xfrm>
            <a:prstGeom prst="rightBrace">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文本框 11"/>
            <p:cNvSpPr txBox="1"/>
            <p:nvPr/>
          </p:nvSpPr>
          <p:spPr>
            <a:xfrm>
              <a:off x="11466" y="3232"/>
              <a:ext cx="2093" cy="822"/>
            </a:xfrm>
            <a:prstGeom prst="rect">
              <a:avLst/>
            </a:prstGeom>
            <a:noFill/>
          </p:spPr>
          <p:txBody>
            <a:bodyPr wrap="none" rtlCol="0" anchor="t">
              <a:spAutoFit/>
            </a:bodyPr>
            <a:lstStyle/>
            <a:p>
              <a:r>
                <a:rPr lang="en-US" altLang="zh-CN" sz="2800" b="1">
                  <a:solidFill>
                    <a:srgbClr val="FF0000"/>
                  </a:solidFill>
                  <a:latin typeface="Arial" panose="020B0604020202020204" pitchFamily="34" charset="0"/>
                  <a:ea typeface="微软雅黑" panose="020B0503020204020204" charset="-122"/>
                  <a:cs typeface="Arial" panose="020B0604020202020204" pitchFamily="34" charset="0"/>
                </a:rPr>
                <a:t>Part </a:t>
              </a:r>
              <a:r>
                <a:rPr lang="zh-CN" altLang="en-US" sz="2800" b="1">
                  <a:solidFill>
                    <a:srgbClr val="FF0000"/>
                  </a:solidFill>
                  <a:latin typeface="Arial" panose="020B0604020202020204" pitchFamily="34" charset="0"/>
                  <a:ea typeface="微软雅黑" panose="020B0503020204020204" charset="-122"/>
                  <a:cs typeface="Arial" panose="020B0604020202020204" pitchFamily="34" charset="0"/>
                </a:rPr>
                <a:t>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组合 105473"/>
          <p:cNvGrpSpPr/>
          <p:nvPr/>
        </p:nvGrpSpPr>
        <p:grpSpPr>
          <a:xfrm>
            <a:off x="2767013" y="298450"/>
            <a:ext cx="4389437" cy="2628900"/>
            <a:chOff x="0" y="0"/>
            <a:chExt cx="6914" cy="4140"/>
          </a:xfrm>
        </p:grpSpPr>
        <p:sp>
          <p:nvSpPr>
            <p:cNvPr id="2" name="矩形 105474"/>
            <p:cNvSpPr/>
            <p:nvPr/>
          </p:nvSpPr>
          <p:spPr>
            <a:xfrm>
              <a:off x="1823" y="1530"/>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475" name="椭圆 105475"/>
            <p:cNvSpPr/>
            <p:nvPr/>
          </p:nvSpPr>
          <p:spPr>
            <a:xfrm>
              <a:off x="0" y="854"/>
              <a:ext cx="6915" cy="3287"/>
            </a:xfrm>
            <a:prstGeom prst="ellipse">
              <a:avLst/>
            </a:prstGeom>
            <a:noFill/>
            <a:ln w="25400" cap="flat" cmpd="sng">
              <a:solidFill>
                <a:srgbClr val="0000CC"/>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476" name="矩形 105476"/>
            <p:cNvSpPr/>
            <p:nvPr/>
          </p:nvSpPr>
          <p:spPr>
            <a:xfrm>
              <a:off x="1017" y="277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477" name="矩形 105477"/>
            <p:cNvSpPr/>
            <p:nvPr/>
          </p:nvSpPr>
          <p:spPr>
            <a:xfrm>
              <a:off x="2151" y="3232"/>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478" name="矩形 105478"/>
            <p:cNvSpPr/>
            <p:nvPr/>
          </p:nvSpPr>
          <p:spPr>
            <a:xfrm>
              <a:off x="2418" y="0"/>
              <a:ext cx="868" cy="912"/>
            </a:xfrm>
            <a:prstGeom prst="rect">
              <a:avLst/>
            </a:prstGeom>
            <a:noFill/>
            <a:ln w="9525">
              <a:noFill/>
            </a:ln>
          </p:spPr>
          <p:txBody>
            <a:bodyPr wrap="square" anchor="ctr">
              <a:spAutoFit/>
            </a:bodyPr>
            <a:lstStyle/>
            <a:p>
              <a:pPr lvl="0" algn="ctr"/>
              <a:r>
                <a:rPr lang="zh-CN" altLang="en-US" sz="3200" b="1" dirty="0">
                  <a:solidFill>
                    <a:srgbClr val="0000CC"/>
                  </a:solidFill>
                  <a:latin typeface="Arial" panose="020B0604020202020204" pitchFamily="34" charset="0"/>
                  <a:ea typeface="宋体" panose="02010600030101010101" pitchFamily="2" charset="-122"/>
                </a:rPr>
                <a:t>X</a:t>
              </a:r>
            </a:p>
          </p:txBody>
        </p:sp>
        <p:sp>
          <p:nvSpPr>
            <p:cNvPr id="105479" name="矩形 105479"/>
            <p:cNvSpPr/>
            <p:nvPr/>
          </p:nvSpPr>
          <p:spPr>
            <a:xfrm>
              <a:off x="4773" y="2795"/>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480" name="矩形 105480"/>
            <p:cNvSpPr/>
            <p:nvPr/>
          </p:nvSpPr>
          <p:spPr>
            <a:xfrm>
              <a:off x="3979" y="2795"/>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481" name="矩形 105481"/>
            <p:cNvSpPr/>
            <p:nvPr/>
          </p:nvSpPr>
          <p:spPr>
            <a:xfrm>
              <a:off x="4433" y="222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105483" name="组合 105482"/>
          <p:cNvGrpSpPr/>
          <p:nvPr/>
        </p:nvGrpSpPr>
        <p:grpSpPr>
          <a:xfrm>
            <a:off x="4933950" y="1063625"/>
            <a:ext cx="1582738" cy="1430338"/>
            <a:chOff x="0" y="0"/>
            <a:chExt cx="2494" cy="2252"/>
          </a:xfrm>
        </p:grpSpPr>
        <p:sp>
          <p:nvSpPr>
            <p:cNvPr id="3" name="椭圆 105483"/>
            <p:cNvSpPr/>
            <p:nvPr/>
          </p:nvSpPr>
          <p:spPr>
            <a:xfrm>
              <a:off x="0" y="794"/>
              <a:ext cx="2494" cy="1458"/>
            </a:xfrm>
            <a:prstGeom prst="ellipse">
              <a:avLst/>
            </a:prstGeom>
            <a:noFill/>
            <a:ln w="25400" cap="flat" cmpd="sng">
              <a:solidFill>
                <a:srgbClr val="333399"/>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484" name="矩形 105484"/>
            <p:cNvSpPr/>
            <p:nvPr/>
          </p:nvSpPr>
          <p:spPr>
            <a:xfrm>
              <a:off x="907" y="0"/>
              <a:ext cx="868" cy="912"/>
            </a:xfrm>
            <a:prstGeom prst="rect">
              <a:avLst/>
            </a:prstGeom>
            <a:noFill/>
            <a:ln w="9525">
              <a:noFill/>
            </a:ln>
          </p:spPr>
          <p:txBody>
            <a:bodyPr wrap="square" anchor="ctr">
              <a:spAutoFit/>
            </a:bodyPr>
            <a:lstStyle/>
            <a:p>
              <a:pPr lvl="0" algn="ctr"/>
              <a:r>
                <a:rPr lang="zh-CN" altLang="en-US" sz="3200" b="1" dirty="0">
                  <a:solidFill>
                    <a:srgbClr val="0000CC"/>
                  </a:solidFill>
                  <a:latin typeface="Arial" panose="020B0604020202020204" pitchFamily="34" charset="0"/>
                  <a:ea typeface="宋体" panose="02010600030101010101" pitchFamily="2" charset="-122"/>
                </a:rPr>
                <a:t>Y</a:t>
              </a:r>
            </a:p>
          </p:txBody>
        </p:sp>
      </p:grpSp>
      <p:sp>
        <p:nvSpPr>
          <p:cNvPr id="105486" name="曲线 3410"/>
          <p:cNvSpPr/>
          <p:nvPr/>
        </p:nvSpPr>
        <p:spPr>
          <a:xfrm>
            <a:off x="5341938" y="530225"/>
            <a:ext cx="1474787" cy="1189038"/>
          </a:xfrm>
          <a:custGeom>
            <a:avLst/>
            <a:gdLst/>
            <a:ahLst/>
            <a:cxnLst/>
            <a:rect l="0" t="0" r="0" b="0"/>
            <a:pathLst>
              <a:path w="21600" h="21600">
                <a:moveTo>
                  <a:pt x="0" y="5700"/>
                </a:moveTo>
                <a:cubicBezTo>
                  <a:pt x="3824" y="4823"/>
                  <a:pt x="15830" y="0"/>
                  <a:pt x="18715" y="3184"/>
                </a:cubicBezTo>
                <a:cubicBezTo>
                  <a:pt x="21600" y="6369"/>
                  <a:pt x="15253" y="17965"/>
                  <a:pt x="14443" y="21600"/>
                </a:cubicBezTo>
              </a:path>
            </a:pathLst>
          </a:custGeom>
          <a:noFill/>
          <a:ln w="31750" cap="flat" cmpd="sng">
            <a:solidFill>
              <a:srgbClr val="FF0000"/>
            </a:solidFill>
            <a:prstDash val="solid"/>
            <a:round/>
            <a:headEnd type="none" w="med" len="med"/>
            <a:tailEnd type="arrow" w="lg" len="lg"/>
          </a:ln>
        </p:spPr>
        <p:txBody>
          <a:bodyPr/>
          <a:lstStyle/>
          <a:p>
            <a:endParaRPr lang="zh-CN" altLang="en-US"/>
          </a:p>
        </p:txBody>
      </p:sp>
      <p:sp>
        <p:nvSpPr>
          <p:cNvPr id="4" name="文本框 105486"/>
          <p:cNvSpPr txBox="1"/>
          <p:nvPr/>
        </p:nvSpPr>
        <p:spPr>
          <a:xfrm>
            <a:off x="-15875" y="250825"/>
            <a:ext cx="3435350" cy="577850"/>
          </a:xfrm>
          <a:prstGeom prst="rect">
            <a:avLst/>
          </a:prstGeom>
          <a:noFill/>
          <a:ln w="9525">
            <a:noFill/>
          </a:ln>
        </p:spPr>
        <p:txBody>
          <a:bodyPr wrap="square" anchor="t">
            <a:spAutoFit/>
          </a:bodyPr>
          <a:lstStyle/>
          <a:p>
            <a:pPr lvl="0"/>
            <a:r>
              <a:rPr lang="zh-CN" altLang="en-US" sz="3200" b="1" u="sng" dirty="0">
                <a:latin typeface="Arial" panose="020B0604020202020204" pitchFamily="34" charset="0"/>
                <a:ea typeface="宋体" panose="02010600030101010101" pitchFamily="2" charset="-122"/>
              </a:rPr>
              <a:t>1. Inclusion rule</a:t>
            </a:r>
            <a:endParaRPr lang="zh-CN" altLang="en-US" sz="3200" b="1" u="sng" dirty="0">
              <a:latin typeface="Arial" panose="020B0604020202020204" pitchFamily="34" charset="0"/>
              <a:ea typeface="Times New Roman" panose="02020603050405020304" pitchFamily="2" charset="0"/>
            </a:endParaRPr>
          </a:p>
        </p:txBody>
      </p:sp>
      <p:grpSp>
        <p:nvGrpSpPr>
          <p:cNvPr id="105488" name="组合 105487"/>
          <p:cNvGrpSpPr/>
          <p:nvPr/>
        </p:nvGrpSpPr>
        <p:grpSpPr>
          <a:xfrm>
            <a:off x="1263650" y="4724400"/>
            <a:ext cx="1584325" cy="1296988"/>
            <a:chOff x="0" y="0"/>
            <a:chExt cx="2494" cy="2043"/>
          </a:xfrm>
        </p:grpSpPr>
        <p:sp>
          <p:nvSpPr>
            <p:cNvPr id="5" name="矩形 105488"/>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489" name="椭圆 105489"/>
            <p:cNvSpPr/>
            <p:nvPr/>
          </p:nvSpPr>
          <p:spPr>
            <a:xfrm>
              <a:off x="0" y="797"/>
              <a:ext cx="2495" cy="1247"/>
            </a:xfrm>
            <a:prstGeom prst="ellipse">
              <a:avLst/>
            </a:prstGeom>
            <a:noFill/>
            <a:ln w="25400" cap="flat" cmpd="sng">
              <a:solidFill>
                <a:srgbClr val="0000CC"/>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490" name="矩形 105490"/>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491" name="矩形 105491"/>
            <p:cNvSpPr/>
            <p:nvPr/>
          </p:nvSpPr>
          <p:spPr>
            <a:xfrm>
              <a:off x="680" y="0"/>
              <a:ext cx="1095" cy="912"/>
            </a:xfrm>
            <a:prstGeom prst="rect">
              <a:avLst/>
            </a:prstGeom>
            <a:noFill/>
            <a:ln w="9525">
              <a:noFill/>
            </a:ln>
          </p:spPr>
          <p:txBody>
            <a:bodyPr wrap="square" anchor="ctr">
              <a:spAutoFit/>
            </a:bodyPr>
            <a:lstStyle/>
            <a:p>
              <a:pPr lvl="0" algn="ctr"/>
              <a:r>
                <a:rPr lang="zh-CN" altLang="en-US" sz="3200" b="1" dirty="0">
                  <a:solidFill>
                    <a:srgbClr val="0000CC"/>
                  </a:solidFill>
                  <a:latin typeface="Arial" panose="020B0604020202020204" pitchFamily="34" charset="0"/>
                  <a:ea typeface="宋体" panose="02010600030101010101" pitchFamily="2" charset="-122"/>
                </a:rPr>
                <a:t>X</a:t>
              </a:r>
            </a:p>
          </p:txBody>
        </p:sp>
      </p:grpSp>
      <p:sp>
        <p:nvSpPr>
          <p:cNvPr id="105493" name="文本框 105492"/>
          <p:cNvSpPr txBox="1"/>
          <p:nvPr/>
        </p:nvSpPr>
        <p:spPr>
          <a:xfrm>
            <a:off x="0" y="3573463"/>
            <a:ext cx="3995738" cy="579437"/>
          </a:xfrm>
          <a:prstGeom prst="rect">
            <a:avLst/>
          </a:prstGeom>
          <a:noFill/>
          <a:ln w="9525">
            <a:noFill/>
          </a:ln>
        </p:spPr>
        <p:txBody>
          <a:bodyPr wrap="square" anchor="t">
            <a:spAutoFit/>
          </a:bodyPr>
          <a:lstStyle/>
          <a:p>
            <a:pPr lvl="0"/>
            <a:r>
              <a:rPr lang="zh-CN" altLang="en-US" sz="3200" b="1" u="sng" dirty="0">
                <a:latin typeface="Arial" panose="020B0604020202020204" pitchFamily="34" charset="0"/>
                <a:ea typeface="宋体" panose="02010600030101010101" pitchFamily="2" charset="-122"/>
                <a:sym typeface="Arial" panose="020B0604020202020204" pitchFamily="34" charset="0"/>
              </a:rPr>
              <a:t>2. </a:t>
            </a:r>
            <a:r>
              <a:rPr lang="en-US" altLang="x-none" sz="3200" b="1" u="sng" dirty="0">
                <a:latin typeface="Arial" panose="020B0604020202020204" pitchFamily="34" charset="0"/>
                <a:ea typeface="宋体" panose="02010600030101010101" pitchFamily="2" charset="-122"/>
                <a:sym typeface="Arial" panose="020B0604020202020204" pitchFamily="34" charset="0"/>
              </a:rPr>
              <a:t>Transitivity</a:t>
            </a:r>
            <a:r>
              <a:rPr lang="zh-CN" altLang="en-US" sz="3200" b="1" u="sng" dirty="0">
                <a:latin typeface="Arial" panose="020B0604020202020204" pitchFamily="34" charset="0"/>
                <a:ea typeface="宋体" panose="02010600030101010101" pitchFamily="2" charset="-122"/>
              </a:rPr>
              <a:t> rule</a:t>
            </a:r>
            <a:endParaRPr lang="zh-CN" altLang="en-US" sz="3200" b="1" u="sng" dirty="0">
              <a:latin typeface="Arial" panose="020B0604020202020204" pitchFamily="34" charset="0"/>
              <a:ea typeface="Times New Roman" panose="02020603050405020304" pitchFamily="2" charset="0"/>
            </a:endParaRPr>
          </a:p>
        </p:txBody>
      </p:sp>
      <p:grpSp>
        <p:nvGrpSpPr>
          <p:cNvPr id="105494" name="组合 105493"/>
          <p:cNvGrpSpPr/>
          <p:nvPr/>
        </p:nvGrpSpPr>
        <p:grpSpPr>
          <a:xfrm>
            <a:off x="3700463" y="4725988"/>
            <a:ext cx="1582737" cy="1296987"/>
            <a:chOff x="0" y="0"/>
            <a:chExt cx="2494" cy="2043"/>
          </a:xfrm>
        </p:grpSpPr>
        <p:sp>
          <p:nvSpPr>
            <p:cNvPr id="6" name="矩形 105494"/>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495" name="椭圆 105495"/>
            <p:cNvSpPr/>
            <p:nvPr/>
          </p:nvSpPr>
          <p:spPr>
            <a:xfrm>
              <a:off x="0" y="797"/>
              <a:ext cx="2495" cy="1247"/>
            </a:xfrm>
            <a:prstGeom prst="ellipse">
              <a:avLst/>
            </a:prstGeom>
            <a:noFill/>
            <a:ln w="25400" cap="flat" cmpd="sng">
              <a:solidFill>
                <a:srgbClr val="0000CC"/>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496" name="矩形 105496"/>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497" name="矩形 105497"/>
            <p:cNvSpPr/>
            <p:nvPr/>
          </p:nvSpPr>
          <p:spPr>
            <a:xfrm>
              <a:off x="680" y="0"/>
              <a:ext cx="1095" cy="912"/>
            </a:xfrm>
            <a:prstGeom prst="rect">
              <a:avLst/>
            </a:prstGeom>
            <a:noFill/>
            <a:ln w="9525">
              <a:noFill/>
            </a:ln>
          </p:spPr>
          <p:txBody>
            <a:bodyPr wrap="square" anchor="ctr">
              <a:spAutoFit/>
            </a:bodyPr>
            <a:lstStyle/>
            <a:p>
              <a:pPr lvl="0" algn="ctr"/>
              <a:r>
                <a:rPr lang="zh-CN" altLang="en-US" sz="3200" b="1" dirty="0">
                  <a:solidFill>
                    <a:srgbClr val="0000CC"/>
                  </a:solidFill>
                  <a:latin typeface="Arial" panose="020B0604020202020204" pitchFamily="34" charset="0"/>
                  <a:ea typeface="宋体" panose="02010600030101010101" pitchFamily="2" charset="-122"/>
                </a:rPr>
                <a:t>Y</a:t>
              </a:r>
            </a:p>
          </p:txBody>
        </p:sp>
      </p:grpSp>
      <p:grpSp>
        <p:nvGrpSpPr>
          <p:cNvPr id="105499" name="组合 105498"/>
          <p:cNvGrpSpPr/>
          <p:nvPr/>
        </p:nvGrpSpPr>
        <p:grpSpPr>
          <a:xfrm>
            <a:off x="6148388" y="4725988"/>
            <a:ext cx="1582737" cy="1296987"/>
            <a:chOff x="0" y="0"/>
            <a:chExt cx="2494" cy="2043"/>
          </a:xfrm>
        </p:grpSpPr>
        <p:sp>
          <p:nvSpPr>
            <p:cNvPr id="7" name="矩形 105499"/>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500" name="椭圆 105500"/>
            <p:cNvSpPr/>
            <p:nvPr/>
          </p:nvSpPr>
          <p:spPr>
            <a:xfrm>
              <a:off x="0" y="797"/>
              <a:ext cx="2495" cy="1247"/>
            </a:xfrm>
            <a:prstGeom prst="ellipse">
              <a:avLst/>
            </a:prstGeom>
            <a:noFill/>
            <a:ln w="25400" cap="flat" cmpd="sng">
              <a:solidFill>
                <a:srgbClr val="0000CC"/>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501" name="矩形 105501"/>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5502" name="矩形 105502"/>
            <p:cNvSpPr/>
            <p:nvPr/>
          </p:nvSpPr>
          <p:spPr>
            <a:xfrm>
              <a:off x="680" y="0"/>
              <a:ext cx="1095" cy="912"/>
            </a:xfrm>
            <a:prstGeom prst="rect">
              <a:avLst/>
            </a:prstGeom>
            <a:noFill/>
            <a:ln w="9525">
              <a:noFill/>
            </a:ln>
          </p:spPr>
          <p:txBody>
            <a:bodyPr wrap="square" anchor="ctr">
              <a:spAutoFit/>
            </a:bodyPr>
            <a:lstStyle/>
            <a:p>
              <a:pPr lvl="0" algn="ctr"/>
              <a:r>
                <a:rPr lang="zh-CN" altLang="en-US" sz="3200" b="1" dirty="0">
                  <a:solidFill>
                    <a:srgbClr val="0000CC"/>
                  </a:solidFill>
                  <a:latin typeface="Arial" panose="020B0604020202020204" pitchFamily="34" charset="0"/>
                  <a:ea typeface="宋体" panose="02010600030101010101" pitchFamily="2" charset="-122"/>
                </a:rPr>
                <a:t>Z</a:t>
              </a:r>
            </a:p>
          </p:txBody>
        </p:sp>
      </p:grpSp>
      <p:sp>
        <p:nvSpPr>
          <p:cNvPr id="105504" name="曲线 3435"/>
          <p:cNvSpPr/>
          <p:nvPr/>
        </p:nvSpPr>
        <p:spPr>
          <a:xfrm>
            <a:off x="2844800" y="5229225"/>
            <a:ext cx="930275" cy="257175"/>
          </a:xfrm>
          <a:custGeom>
            <a:avLst/>
            <a:gdLst/>
            <a:ahLst/>
            <a:cxnLst/>
            <a:rect l="0" t="0" r="0" b="0"/>
            <a:pathLst>
              <a:path w="21600" h="21600">
                <a:moveTo>
                  <a:pt x="0" y="21600"/>
                </a:moveTo>
                <a:cubicBezTo>
                  <a:pt x="1769" y="16990"/>
                  <a:pt x="5676" y="964"/>
                  <a:pt x="9996" y="482"/>
                </a:cubicBezTo>
                <a:cubicBezTo>
                  <a:pt x="14316" y="0"/>
                  <a:pt x="19476" y="15275"/>
                  <a:pt x="21600" y="19241"/>
                </a:cubicBezTo>
              </a:path>
            </a:pathLst>
          </a:custGeom>
          <a:noFill/>
          <a:ln w="25400" cap="flat" cmpd="sng">
            <a:solidFill>
              <a:srgbClr val="FF0000"/>
            </a:solidFill>
            <a:prstDash val="solid"/>
            <a:round/>
            <a:headEnd type="none" w="med" len="med"/>
            <a:tailEnd type="arrow" w="lg" len="lg"/>
          </a:ln>
        </p:spPr>
        <p:txBody>
          <a:bodyPr/>
          <a:lstStyle/>
          <a:p>
            <a:endParaRPr lang="zh-CN" altLang="en-US"/>
          </a:p>
        </p:txBody>
      </p:sp>
      <p:sp>
        <p:nvSpPr>
          <p:cNvPr id="105505" name="曲线 3435"/>
          <p:cNvSpPr/>
          <p:nvPr/>
        </p:nvSpPr>
        <p:spPr>
          <a:xfrm>
            <a:off x="5267325" y="5284788"/>
            <a:ext cx="930275" cy="255587"/>
          </a:xfrm>
          <a:custGeom>
            <a:avLst/>
            <a:gdLst/>
            <a:ahLst/>
            <a:cxnLst/>
            <a:rect l="0" t="0" r="0" b="0"/>
            <a:pathLst>
              <a:path w="21600" h="21600">
                <a:moveTo>
                  <a:pt x="0" y="21600"/>
                </a:moveTo>
                <a:cubicBezTo>
                  <a:pt x="1769" y="16990"/>
                  <a:pt x="5676" y="964"/>
                  <a:pt x="9996" y="482"/>
                </a:cubicBezTo>
                <a:cubicBezTo>
                  <a:pt x="14316" y="0"/>
                  <a:pt x="19476" y="15275"/>
                  <a:pt x="21600" y="19241"/>
                </a:cubicBezTo>
              </a:path>
            </a:pathLst>
          </a:custGeom>
          <a:noFill/>
          <a:ln w="25400" cap="flat" cmpd="sng">
            <a:solidFill>
              <a:srgbClr val="FF0000"/>
            </a:solidFill>
            <a:prstDash val="solid"/>
            <a:round/>
            <a:headEnd type="none" w="med" len="med"/>
            <a:tailEnd type="arrow" w="lg" len="lg"/>
          </a:ln>
        </p:spPr>
        <p:txBody>
          <a:bodyPr/>
          <a:lstStyle/>
          <a:p>
            <a:endParaRPr lang="zh-CN" altLang="en-US"/>
          </a:p>
        </p:txBody>
      </p:sp>
      <p:sp>
        <p:nvSpPr>
          <p:cNvPr id="105506" name="曲线 3438"/>
          <p:cNvSpPr/>
          <p:nvPr/>
        </p:nvSpPr>
        <p:spPr>
          <a:xfrm>
            <a:off x="2317750" y="4392613"/>
            <a:ext cx="4165600" cy="882650"/>
          </a:xfrm>
          <a:custGeom>
            <a:avLst/>
            <a:gdLst/>
            <a:ahLst/>
            <a:cxnLst/>
            <a:rect l="0" t="0" r="0" b="0"/>
            <a:pathLst>
              <a:path w="21600" h="21600">
                <a:moveTo>
                  <a:pt x="0" y="20574"/>
                </a:moveTo>
                <a:cubicBezTo>
                  <a:pt x="1975" y="16067"/>
                  <a:pt x="6622" y="0"/>
                  <a:pt x="10943" y="202"/>
                </a:cubicBezTo>
                <a:cubicBezTo>
                  <a:pt x="15263" y="404"/>
                  <a:pt x="18906" y="18616"/>
                  <a:pt x="21600" y="21600"/>
                </a:cubicBezTo>
              </a:path>
            </a:pathLst>
          </a:custGeom>
          <a:noFill/>
          <a:ln w="25400" cap="flat" cmpd="sng">
            <a:solidFill>
              <a:srgbClr val="FF0000"/>
            </a:solidFill>
            <a:prstDash val="solid"/>
            <a:round/>
            <a:headEnd type="none" w="med" len="med"/>
            <a:tailEnd type="arrow" w="lg" len="lg"/>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blinds(horizontal)">
                                      <p:cBhvr>
                                        <p:cTn id="7" dur="500"/>
                                        <p:tgtEl>
                                          <p:spTgt spid="10547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05483"/>
                                        </p:tgtEl>
                                        <p:attrNameLst>
                                          <p:attrName>style.visibility</p:attrName>
                                        </p:attrNameLst>
                                      </p:cBhvr>
                                      <p:to>
                                        <p:strVal val="visible"/>
                                      </p:to>
                                    </p:set>
                                    <p:anim calcmode="lin" valueType="num">
                                      <p:cBhvr>
                                        <p:cTn id="12" dur="500" fill="hold"/>
                                        <p:tgtEl>
                                          <p:spTgt spid="105483"/>
                                        </p:tgtEl>
                                        <p:attrNameLst>
                                          <p:attrName>ppt_w</p:attrName>
                                        </p:attrNameLst>
                                      </p:cBhvr>
                                      <p:tavLst>
                                        <p:tav tm="0">
                                          <p:val>
                                            <p:fltVal val="0"/>
                                          </p:val>
                                        </p:tav>
                                        <p:tav tm="100000">
                                          <p:val>
                                            <p:strVal val="#ppt_w"/>
                                          </p:val>
                                        </p:tav>
                                      </p:tavLst>
                                    </p:anim>
                                    <p:anim calcmode="lin" valueType="num">
                                      <p:cBhvr>
                                        <p:cTn id="13" dur="500" fill="hold"/>
                                        <p:tgtEl>
                                          <p:spTgt spid="10548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5486"/>
                                        </p:tgtEl>
                                        <p:attrNameLst>
                                          <p:attrName>style.visibility</p:attrName>
                                        </p:attrNameLst>
                                      </p:cBhvr>
                                      <p:to>
                                        <p:strVal val="visible"/>
                                      </p:to>
                                    </p:set>
                                    <p:animEffect transition="in" filter="blinds(horizontal)">
                                      <p:cBhvr>
                                        <p:cTn id="18" dur="500"/>
                                        <p:tgtEl>
                                          <p:spTgt spid="10548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5493"/>
                                        </p:tgtEl>
                                        <p:attrNameLst>
                                          <p:attrName>style.visibility</p:attrName>
                                        </p:attrNameLst>
                                      </p:cBhvr>
                                      <p:to>
                                        <p:strVal val="visible"/>
                                      </p:to>
                                    </p:set>
                                    <p:animEffect transition="in" filter="blinds(horizontal)">
                                      <p:cBhvr>
                                        <p:cTn id="23" dur="500"/>
                                        <p:tgtEl>
                                          <p:spTgt spid="10549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548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550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549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550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0549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nodeType="clickEffect">
                                  <p:stCondLst>
                                    <p:cond delay="0"/>
                                  </p:stCondLst>
                                  <p:childTnLst>
                                    <p:set>
                                      <p:cBhvr>
                                        <p:cTn id="41" dur="1" fill="hold">
                                          <p:stCondLst>
                                            <p:cond delay="0"/>
                                          </p:stCondLst>
                                        </p:cTn>
                                        <p:tgtEl>
                                          <p:spTgt spid="105506"/>
                                        </p:tgtEl>
                                        <p:attrNameLst>
                                          <p:attrName>style.visibility</p:attrName>
                                        </p:attrNameLst>
                                      </p:cBhvr>
                                      <p:to>
                                        <p:strVal val="visible"/>
                                      </p:to>
                                    </p:set>
                                    <p:anim calcmode="lin" valueType="num">
                                      <p:cBhvr>
                                        <p:cTn id="42" dur="500" fill="hold"/>
                                        <p:tgtEl>
                                          <p:spTgt spid="105506"/>
                                        </p:tgtEl>
                                        <p:attrNameLst>
                                          <p:attrName>ppt_x</p:attrName>
                                        </p:attrNameLst>
                                      </p:cBhvr>
                                      <p:tavLst>
                                        <p:tav tm="0">
                                          <p:val>
                                            <p:strVal val="#ppt_x-#ppt_w/2"/>
                                          </p:val>
                                        </p:tav>
                                        <p:tav tm="100000">
                                          <p:val>
                                            <p:strVal val="#ppt_x"/>
                                          </p:val>
                                        </p:tav>
                                      </p:tavLst>
                                    </p:anim>
                                    <p:anim calcmode="lin" valueType="num">
                                      <p:cBhvr>
                                        <p:cTn id="43" dur="500" fill="hold"/>
                                        <p:tgtEl>
                                          <p:spTgt spid="105506"/>
                                        </p:tgtEl>
                                        <p:attrNameLst>
                                          <p:attrName>ppt_y</p:attrName>
                                        </p:attrNameLst>
                                      </p:cBhvr>
                                      <p:tavLst>
                                        <p:tav tm="0">
                                          <p:val>
                                            <p:strVal val="#ppt_y"/>
                                          </p:val>
                                        </p:tav>
                                        <p:tav tm="100000">
                                          <p:val>
                                            <p:strVal val="#ppt_y"/>
                                          </p:val>
                                        </p:tav>
                                      </p:tavLst>
                                    </p:anim>
                                    <p:anim calcmode="lin" valueType="num">
                                      <p:cBhvr>
                                        <p:cTn id="44" dur="500" fill="hold"/>
                                        <p:tgtEl>
                                          <p:spTgt spid="105506"/>
                                        </p:tgtEl>
                                        <p:attrNameLst>
                                          <p:attrName>ppt_w</p:attrName>
                                        </p:attrNameLst>
                                      </p:cBhvr>
                                      <p:tavLst>
                                        <p:tav tm="0">
                                          <p:val>
                                            <p:fltVal val="0"/>
                                          </p:val>
                                        </p:tav>
                                        <p:tav tm="100000">
                                          <p:val>
                                            <p:strVal val="#ppt_w"/>
                                          </p:val>
                                        </p:tav>
                                      </p:tavLst>
                                    </p:anim>
                                    <p:anim calcmode="lin" valueType="num">
                                      <p:cBhvr>
                                        <p:cTn id="45" dur="500" fill="hold"/>
                                        <p:tgtEl>
                                          <p:spTgt spid="1055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93" grpId="0" bldLvl="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文本框 106497"/>
          <p:cNvSpPr txBox="1"/>
          <p:nvPr/>
        </p:nvSpPr>
        <p:spPr>
          <a:xfrm>
            <a:off x="1588" y="344488"/>
            <a:ext cx="4354512" cy="579437"/>
          </a:xfrm>
          <a:prstGeom prst="rect">
            <a:avLst/>
          </a:prstGeom>
          <a:noFill/>
          <a:ln w="9525">
            <a:noFill/>
          </a:ln>
        </p:spPr>
        <p:txBody>
          <a:bodyPr wrap="square" anchor="t">
            <a:spAutoFit/>
          </a:bodyPr>
          <a:lstStyle/>
          <a:p>
            <a:pPr lvl="0"/>
            <a:r>
              <a:rPr lang="zh-CN" altLang="en-US" sz="3200" b="1" u="sng" dirty="0">
                <a:latin typeface="Arial" panose="020B0604020202020204" pitchFamily="34" charset="0"/>
                <a:ea typeface="宋体" panose="02010600030101010101" pitchFamily="2" charset="-122"/>
                <a:sym typeface="Arial" panose="020B0604020202020204" pitchFamily="34" charset="0"/>
              </a:rPr>
              <a:t>3. </a:t>
            </a:r>
            <a:r>
              <a:rPr lang="en-US" altLang="x-none" sz="3200" b="1" u="sng" dirty="0">
                <a:latin typeface="Arial" panose="020B0604020202020204" pitchFamily="34" charset="0"/>
                <a:ea typeface="宋体" panose="02010600030101010101" pitchFamily="2" charset="-122"/>
                <a:sym typeface="Arial" panose="020B0604020202020204" pitchFamily="34" charset="0"/>
              </a:rPr>
              <a:t>Augmentation</a:t>
            </a:r>
            <a:r>
              <a:rPr lang="zh-CN" altLang="en-US" sz="3200" b="1" u="sng" dirty="0">
                <a:latin typeface="Arial" panose="020B0604020202020204" pitchFamily="34" charset="0"/>
                <a:ea typeface="宋体" panose="02010600030101010101" pitchFamily="2" charset="-122"/>
                <a:sym typeface="Arial" panose="020B0604020202020204" pitchFamily="34" charset="0"/>
              </a:rPr>
              <a:t> </a:t>
            </a:r>
            <a:r>
              <a:rPr lang="zh-CN" altLang="en-US" sz="3200" b="1" u="sng" dirty="0">
                <a:latin typeface="Arial" panose="020B0604020202020204" pitchFamily="34" charset="0"/>
                <a:ea typeface="宋体" panose="02010600030101010101" pitchFamily="2" charset="-122"/>
              </a:rPr>
              <a:t>rule</a:t>
            </a:r>
            <a:endParaRPr lang="zh-CN" altLang="en-US" sz="3200" b="1" u="sng" dirty="0">
              <a:latin typeface="Arial" panose="020B0604020202020204" pitchFamily="34" charset="0"/>
              <a:ea typeface="Times New Roman" panose="02020603050405020304" pitchFamily="2" charset="0"/>
            </a:endParaRPr>
          </a:p>
        </p:txBody>
      </p:sp>
      <p:grpSp>
        <p:nvGrpSpPr>
          <p:cNvPr id="106499" name="组合 106498"/>
          <p:cNvGrpSpPr/>
          <p:nvPr/>
        </p:nvGrpSpPr>
        <p:grpSpPr>
          <a:xfrm>
            <a:off x="3778250" y="3863975"/>
            <a:ext cx="1582738" cy="1296988"/>
            <a:chOff x="0" y="0"/>
            <a:chExt cx="2494" cy="2043"/>
          </a:xfrm>
        </p:grpSpPr>
        <p:sp>
          <p:nvSpPr>
            <p:cNvPr id="2" name="矩形 106499"/>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6500" name="椭圆 106500"/>
            <p:cNvSpPr/>
            <p:nvPr/>
          </p:nvSpPr>
          <p:spPr>
            <a:xfrm>
              <a:off x="0" y="797"/>
              <a:ext cx="2495" cy="1247"/>
            </a:xfrm>
            <a:prstGeom prst="ellipse">
              <a:avLst/>
            </a:prstGeom>
            <a:noFill/>
            <a:ln w="254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6501" name="矩形 106501"/>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6502" name="矩形 106502"/>
            <p:cNvSpPr/>
            <p:nvPr/>
          </p:nvSpPr>
          <p:spPr>
            <a:xfrm>
              <a:off x="680" y="0"/>
              <a:ext cx="1095" cy="912"/>
            </a:xfrm>
            <a:prstGeom prst="rect">
              <a:avLst/>
            </a:prstGeom>
            <a:noFill/>
            <a:ln w="9525">
              <a:noFill/>
            </a:ln>
          </p:spPr>
          <p:txBody>
            <a:bodyPr wrap="square" anchor="ctr">
              <a:spAutoFit/>
            </a:bodyPr>
            <a:lstStyle/>
            <a:p>
              <a:pPr lvl="0" algn="ctr"/>
              <a:r>
                <a:rPr lang="zh-CN" altLang="en-US" sz="3200" b="1" dirty="0">
                  <a:solidFill>
                    <a:srgbClr val="FF0000"/>
                  </a:solidFill>
                  <a:latin typeface="Arial" panose="020B0604020202020204" pitchFamily="34" charset="0"/>
                  <a:ea typeface="宋体" panose="02010600030101010101" pitchFamily="2" charset="-122"/>
                </a:rPr>
                <a:t>Z</a:t>
              </a:r>
              <a:endParaRPr lang="zh-CN" altLang="en-US" dirty="0">
                <a:latin typeface="Times New Roman" panose="02020603050405020304" pitchFamily="2" charset="0"/>
                <a:ea typeface="Times New Roman" panose="02020603050405020304" pitchFamily="2" charset="0"/>
              </a:endParaRPr>
            </a:p>
          </p:txBody>
        </p:sp>
      </p:grpSp>
      <p:grpSp>
        <p:nvGrpSpPr>
          <p:cNvPr id="106504" name="组合 106503"/>
          <p:cNvGrpSpPr/>
          <p:nvPr/>
        </p:nvGrpSpPr>
        <p:grpSpPr>
          <a:xfrm>
            <a:off x="1619250" y="2565400"/>
            <a:ext cx="5816600" cy="1304925"/>
            <a:chOff x="0" y="0"/>
            <a:chExt cx="9160" cy="2054"/>
          </a:xfrm>
        </p:grpSpPr>
        <p:grpSp>
          <p:nvGrpSpPr>
            <p:cNvPr id="3" name="组合 106504"/>
            <p:cNvGrpSpPr/>
            <p:nvPr/>
          </p:nvGrpSpPr>
          <p:grpSpPr>
            <a:xfrm>
              <a:off x="0" y="0"/>
              <a:ext cx="2494" cy="2043"/>
              <a:chOff x="0" y="0"/>
              <a:chExt cx="2494" cy="2043"/>
            </a:xfrm>
          </p:grpSpPr>
          <p:sp>
            <p:nvSpPr>
              <p:cNvPr id="106505" name="矩形 106505"/>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6506" name="椭圆 106506"/>
              <p:cNvSpPr/>
              <p:nvPr/>
            </p:nvSpPr>
            <p:spPr>
              <a:xfrm>
                <a:off x="0" y="797"/>
                <a:ext cx="2495" cy="1247"/>
              </a:xfrm>
              <a:prstGeom prst="ellipse">
                <a:avLst/>
              </a:prstGeom>
              <a:noFill/>
              <a:ln w="254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6507" name="矩形 106507"/>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6508" name="矩形 106508"/>
              <p:cNvSpPr/>
              <p:nvPr/>
            </p:nvSpPr>
            <p:spPr>
              <a:xfrm>
                <a:off x="680" y="0"/>
                <a:ext cx="1095" cy="912"/>
              </a:xfrm>
              <a:prstGeom prst="rect">
                <a:avLst/>
              </a:prstGeom>
              <a:noFill/>
              <a:ln w="9525">
                <a:noFill/>
              </a:ln>
            </p:spPr>
            <p:txBody>
              <a:bodyPr wrap="square" anchor="ctr">
                <a:spAutoFit/>
              </a:bodyPr>
              <a:lstStyle/>
              <a:p>
                <a:pPr lvl="0" algn="ctr"/>
                <a:r>
                  <a:rPr lang="zh-CN" altLang="en-US" sz="3200" b="1" dirty="0">
                    <a:solidFill>
                      <a:srgbClr val="FF0000"/>
                    </a:solidFill>
                    <a:latin typeface="Arial" panose="020B0604020202020204" pitchFamily="34" charset="0"/>
                    <a:ea typeface="宋体" panose="02010600030101010101" pitchFamily="2" charset="-122"/>
                  </a:rPr>
                  <a:t>X</a:t>
                </a:r>
              </a:p>
            </p:txBody>
          </p:sp>
        </p:grpSp>
        <p:grpSp>
          <p:nvGrpSpPr>
            <p:cNvPr id="106509" name="组合 106509"/>
            <p:cNvGrpSpPr/>
            <p:nvPr/>
          </p:nvGrpSpPr>
          <p:grpSpPr>
            <a:xfrm>
              <a:off x="6666" y="12"/>
              <a:ext cx="2494" cy="2043"/>
              <a:chOff x="0" y="0"/>
              <a:chExt cx="2494" cy="2043"/>
            </a:xfrm>
          </p:grpSpPr>
          <p:sp>
            <p:nvSpPr>
              <p:cNvPr id="106510" name="矩形 106510"/>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6511" name="椭圆 106511"/>
              <p:cNvSpPr/>
              <p:nvPr/>
            </p:nvSpPr>
            <p:spPr>
              <a:xfrm>
                <a:off x="0" y="797"/>
                <a:ext cx="2495" cy="1247"/>
              </a:xfrm>
              <a:prstGeom prst="ellipse">
                <a:avLst/>
              </a:prstGeom>
              <a:noFill/>
              <a:ln w="254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6512" name="矩形 106512"/>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06513" name="矩形 106513"/>
              <p:cNvSpPr/>
              <p:nvPr/>
            </p:nvSpPr>
            <p:spPr>
              <a:xfrm>
                <a:off x="680" y="0"/>
                <a:ext cx="1095" cy="912"/>
              </a:xfrm>
              <a:prstGeom prst="rect">
                <a:avLst/>
              </a:prstGeom>
              <a:noFill/>
              <a:ln w="9525">
                <a:noFill/>
              </a:ln>
            </p:spPr>
            <p:txBody>
              <a:bodyPr wrap="square" anchor="ctr">
                <a:spAutoFit/>
              </a:bodyPr>
              <a:lstStyle/>
              <a:p>
                <a:pPr lvl="0" algn="ctr"/>
                <a:r>
                  <a:rPr lang="zh-CN" altLang="en-US" sz="3200" b="1" dirty="0">
                    <a:solidFill>
                      <a:srgbClr val="FF0000"/>
                    </a:solidFill>
                    <a:latin typeface="Arial" panose="020B0604020202020204" pitchFamily="34" charset="0"/>
                    <a:ea typeface="宋体" panose="02010600030101010101" pitchFamily="2" charset="-122"/>
                  </a:rPr>
                  <a:t>Y</a:t>
                </a:r>
                <a:endParaRPr lang="zh-CN" altLang="en-US" dirty="0">
                  <a:latin typeface="Times New Roman" panose="02020603050405020304" pitchFamily="2" charset="0"/>
                  <a:ea typeface="Times New Roman" panose="02020603050405020304" pitchFamily="2" charset="0"/>
                </a:endParaRPr>
              </a:p>
            </p:txBody>
          </p:sp>
        </p:grpSp>
        <p:sp>
          <p:nvSpPr>
            <p:cNvPr id="106514" name="曲线 3435"/>
            <p:cNvSpPr/>
            <p:nvPr/>
          </p:nvSpPr>
          <p:spPr>
            <a:xfrm>
              <a:off x="2496" y="808"/>
              <a:ext cx="4195" cy="403"/>
            </a:xfrm>
            <a:custGeom>
              <a:avLst/>
              <a:gdLst/>
              <a:ahLst/>
              <a:cxnLst/>
              <a:rect l="0" t="0" r="0" b="0"/>
              <a:pathLst>
                <a:path w="21600" h="21600">
                  <a:moveTo>
                    <a:pt x="0" y="21600"/>
                  </a:moveTo>
                  <a:cubicBezTo>
                    <a:pt x="1769" y="16990"/>
                    <a:pt x="5676" y="964"/>
                    <a:pt x="9996" y="482"/>
                  </a:cubicBezTo>
                  <a:cubicBezTo>
                    <a:pt x="14316" y="0"/>
                    <a:pt x="19476" y="15275"/>
                    <a:pt x="21600" y="19241"/>
                  </a:cubicBezTo>
                </a:path>
              </a:pathLst>
            </a:custGeom>
            <a:noFill/>
            <a:ln w="25400" cap="flat" cmpd="sng">
              <a:solidFill>
                <a:schemeClr val="tx1"/>
              </a:solidFill>
              <a:prstDash val="solid"/>
              <a:round/>
              <a:headEnd type="none" w="med" len="med"/>
              <a:tailEnd type="arrow" w="lg" len="lg"/>
            </a:ln>
          </p:spPr>
          <p:txBody>
            <a:bodyPr/>
            <a:lstStyle/>
            <a:p>
              <a:endParaRPr lang="zh-CN" altLang="en-US"/>
            </a:p>
          </p:txBody>
        </p:sp>
      </p:grpSp>
      <p:sp>
        <p:nvSpPr>
          <p:cNvPr id="106516" name="曲线 3488"/>
          <p:cNvSpPr/>
          <p:nvPr/>
        </p:nvSpPr>
        <p:spPr>
          <a:xfrm>
            <a:off x="3197225" y="2339975"/>
            <a:ext cx="5019675" cy="3556000"/>
          </a:xfrm>
          <a:custGeom>
            <a:avLst/>
            <a:gdLst/>
            <a:ahLst/>
            <a:cxnLst/>
            <a:rect l="0" t="0" r="0" b="0"/>
            <a:pathLst>
              <a:path w="21600" h="21600">
                <a:moveTo>
                  <a:pt x="1705" y="12096"/>
                </a:moveTo>
                <a:cubicBezTo>
                  <a:pt x="2691" y="10518"/>
                  <a:pt x="4538" y="6127"/>
                  <a:pt x="7560" y="3916"/>
                </a:cubicBezTo>
                <a:cubicBezTo>
                  <a:pt x="10582" y="1705"/>
                  <a:pt x="14372" y="0"/>
                  <a:pt x="16820" y="1045"/>
                </a:cubicBezTo>
                <a:cubicBezTo>
                  <a:pt x="19269" y="2091"/>
                  <a:pt x="21600" y="5363"/>
                  <a:pt x="19807" y="9144"/>
                </a:cubicBezTo>
                <a:cubicBezTo>
                  <a:pt x="18015" y="12926"/>
                  <a:pt x="11574" y="18289"/>
                  <a:pt x="7858" y="19944"/>
                </a:cubicBezTo>
                <a:cubicBezTo>
                  <a:pt x="4142" y="21600"/>
                  <a:pt x="2459" y="18983"/>
                  <a:pt x="1229" y="17413"/>
                </a:cubicBezTo>
                <a:cubicBezTo>
                  <a:pt x="0" y="15843"/>
                  <a:pt x="1478" y="13107"/>
                  <a:pt x="1705" y="12096"/>
                </a:cubicBezTo>
                <a:close/>
              </a:path>
            </a:pathLst>
          </a:custGeom>
          <a:noFill/>
          <a:ln w="31750" cap="flat" cmpd="sng">
            <a:solidFill>
              <a:srgbClr val="0000CC"/>
            </a:solidFill>
            <a:prstDash val="solid"/>
            <a:round/>
            <a:headEnd type="none" w="med" len="med"/>
            <a:tailEnd type="none" w="med" len="med"/>
          </a:ln>
        </p:spPr>
        <p:txBody>
          <a:bodyPr/>
          <a:lstStyle/>
          <a:p>
            <a:endParaRPr lang="zh-CN" altLang="en-US"/>
          </a:p>
        </p:txBody>
      </p:sp>
      <p:sp>
        <p:nvSpPr>
          <p:cNvPr id="106517" name="曲线 3490"/>
          <p:cNvSpPr/>
          <p:nvPr/>
        </p:nvSpPr>
        <p:spPr>
          <a:xfrm>
            <a:off x="827088" y="2133600"/>
            <a:ext cx="5270500" cy="3487738"/>
          </a:xfrm>
          <a:custGeom>
            <a:avLst/>
            <a:gdLst/>
            <a:ahLst/>
            <a:cxnLst/>
            <a:rect l="0" t="0" r="0" b="0"/>
            <a:pathLst>
              <a:path w="21600" h="21600">
                <a:moveTo>
                  <a:pt x="5507" y="0"/>
                </a:moveTo>
                <a:cubicBezTo>
                  <a:pt x="8560" y="2808"/>
                  <a:pt x="18549" y="10524"/>
                  <a:pt x="20074" y="14618"/>
                </a:cubicBezTo>
                <a:cubicBezTo>
                  <a:pt x="21600" y="18713"/>
                  <a:pt x="16842" y="21600"/>
                  <a:pt x="13133" y="20463"/>
                </a:cubicBezTo>
                <a:cubicBezTo>
                  <a:pt x="9424" y="19326"/>
                  <a:pt x="3050" y="13037"/>
                  <a:pt x="1525" y="8943"/>
                </a:cubicBezTo>
                <a:cubicBezTo>
                  <a:pt x="0" y="4849"/>
                  <a:pt x="4479" y="1557"/>
                  <a:pt x="5507" y="0"/>
                </a:cubicBezTo>
                <a:close/>
              </a:path>
            </a:pathLst>
          </a:custGeom>
          <a:noFill/>
          <a:ln w="31750" cap="flat" cmpd="sng">
            <a:solidFill>
              <a:srgbClr val="0000CC"/>
            </a:solidFill>
            <a:prstDash val="solid"/>
            <a:round/>
            <a:headEnd type="none" w="med" len="med"/>
            <a:tailEnd type="none" w="med" len="med"/>
          </a:ln>
        </p:spPr>
        <p:txBody>
          <a:bodyPr/>
          <a:lstStyle/>
          <a:p>
            <a:endParaRPr lang="zh-CN" altLang="en-US"/>
          </a:p>
        </p:txBody>
      </p:sp>
      <p:sp>
        <p:nvSpPr>
          <p:cNvPr id="106518" name="曲线 3494"/>
          <p:cNvSpPr/>
          <p:nvPr/>
        </p:nvSpPr>
        <p:spPr>
          <a:xfrm>
            <a:off x="2593975" y="1193800"/>
            <a:ext cx="3414713" cy="1346200"/>
          </a:xfrm>
          <a:custGeom>
            <a:avLst/>
            <a:gdLst/>
            <a:ahLst/>
            <a:cxnLst/>
            <a:rect l="0" t="0" r="0" b="0"/>
            <a:pathLst>
              <a:path w="21600" h="21600">
                <a:moveTo>
                  <a:pt x="0" y="18259"/>
                </a:moveTo>
                <a:cubicBezTo>
                  <a:pt x="2020" y="14318"/>
                  <a:pt x="6831" y="0"/>
                  <a:pt x="11153" y="672"/>
                </a:cubicBezTo>
                <a:cubicBezTo>
                  <a:pt x="15475" y="1344"/>
                  <a:pt x="19511" y="17455"/>
                  <a:pt x="21600" y="21600"/>
                </a:cubicBezTo>
              </a:path>
            </a:pathLst>
          </a:custGeom>
          <a:noFill/>
          <a:ln w="31750" cap="flat" cmpd="sng">
            <a:solidFill>
              <a:srgbClr val="FF0000"/>
            </a:solidFill>
            <a:prstDash val="solid"/>
            <a:round/>
            <a:headEnd type="none" w="med" len="med"/>
            <a:tailEnd type="arrow" w="lg" len="lg"/>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504"/>
                                        </p:tgtEl>
                                        <p:attrNameLst>
                                          <p:attrName>style.visibility</p:attrName>
                                        </p:attrNameLst>
                                      </p:cBhvr>
                                      <p:to>
                                        <p:strVal val="visible"/>
                                      </p:to>
                                    </p:set>
                                    <p:animEffect transition="in" filter="blinds(horizontal)">
                                      <p:cBhvr>
                                        <p:cTn id="7" dur="500"/>
                                        <p:tgtEl>
                                          <p:spTgt spid="10650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64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6517"/>
                                        </p:tgtEl>
                                        <p:attrNameLst>
                                          <p:attrName>style.visibility</p:attrName>
                                        </p:attrNameLst>
                                      </p:cBhvr>
                                      <p:to>
                                        <p:strVal val="visible"/>
                                      </p:to>
                                    </p:set>
                                    <p:animEffect transition="in" filter="blinds(horizontal)">
                                      <p:cBhvr>
                                        <p:cTn id="16" dur="500"/>
                                        <p:tgtEl>
                                          <p:spTgt spid="10651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6516"/>
                                        </p:tgtEl>
                                        <p:attrNameLst>
                                          <p:attrName>style.visibility</p:attrName>
                                        </p:attrNameLst>
                                      </p:cBhvr>
                                      <p:to>
                                        <p:strVal val="visible"/>
                                      </p:to>
                                    </p:set>
                                    <p:animEffect transition="in" filter="blinds(horizontal)">
                                      <p:cBhvr>
                                        <p:cTn id="21" dur="500"/>
                                        <p:tgtEl>
                                          <p:spTgt spid="10651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6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0752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752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182</a:t>
            </a:fld>
            <a:endParaRPr lang="zh-CN" altLang="en-US" sz="1200" b="1" i="1" dirty="0">
              <a:latin typeface="Times New Roman" panose="02020603050405020304" pitchFamily="2" charset="0"/>
              <a:ea typeface="宋体" panose="02010600030101010101" pitchFamily="2" charset="-122"/>
            </a:endParaRPr>
          </a:p>
        </p:txBody>
      </p:sp>
      <p:sp>
        <p:nvSpPr>
          <p:cNvPr id="10752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07525" name="Rectangle 3"/>
          <p:cNvSpPr>
            <a:spLocks noGrp="1"/>
          </p:cNvSpPr>
          <p:nvPr>
            <p:ph type="body"/>
          </p:nvPr>
        </p:nvSpPr>
        <p:spPr>
          <a:xfrm>
            <a:off x="457200" y="838200"/>
            <a:ext cx="8229600" cy="1295400"/>
          </a:xfrm>
        </p:spPr>
        <p:txBody>
          <a:bodyPr wrap="square" anchor="t"/>
          <a:lstStyle/>
          <a:p>
            <a:pPr lvl="0" eaLnBrk="1" hangingPunct="1">
              <a:lnSpc>
                <a:spcPct val="90000"/>
              </a:lnSpc>
            </a:pPr>
            <a:r>
              <a:rPr lang="en-US" altLang="x-none" sz="3200" dirty="0">
                <a:ea typeface="宋体" panose="02010600030101010101" pitchFamily="2" charset="-122"/>
              </a:rPr>
              <a:t>Rule 1: Inclusion Rule</a:t>
            </a:r>
          </a:p>
          <a:p>
            <a:pPr lvl="1" indent="-285750" eaLnBrk="1" hangingPunct="1">
              <a:lnSpc>
                <a:spcPct val="90000"/>
              </a:lnSpc>
              <a:buNone/>
            </a:pPr>
            <a:r>
              <a:rPr lang="en-US" altLang="x-none" sz="3200" dirty="0">
                <a:ea typeface="宋体" panose="02010600030101010101" pitchFamily="2" charset="-122"/>
              </a:rPr>
              <a:t>If Y</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X</a:t>
            </a:r>
            <a:r>
              <a:rPr lang="zh-CN" altLang="en-US" sz="3200" dirty="0">
                <a:ea typeface="宋体" panose="02010600030101010101" pitchFamily="2" charset="-122"/>
              </a:rPr>
              <a:t>，</a:t>
            </a:r>
            <a:r>
              <a:rPr lang="en-US" altLang="x-none" sz="3200" dirty="0">
                <a:ea typeface="宋体" panose="02010600030101010101" pitchFamily="2" charset="-122"/>
              </a:rPr>
              <a:t>then  X → Y</a:t>
            </a:r>
            <a:endParaRPr lang="zh-CN" altLang="en-US" sz="3200" dirty="0">
              <a:ea typeface="宋体" panose="02010600030101010101" pitchFamily="2" charset="-122"/>
            </a:endParaRPr>
          </a:p>
        </p:txBody>
      </p:sp>
      <p:sp>
        <p:nvSpPr>
          <p:cNvPr id="107527" name="Rectangle 4"/>
          <p:cNvSpPr/>
          <p:nvPr/>
        </p:nvSpPr>
        <p:spPr>
          <a:xfrm>
            <a:off x="434975" y="2438400"/>
            <a:ext cx="8458200" cy="3505200"/>
          </a:xfrm>
          <a:prstGeom prst="rect">
            <a:avLst/>
          </a:prstGeom>
          <a:solidFill>
            <a:srgbClr val="FFFFFF"/>
          </a:solidFill>
          <a:ln w="9525">
            <a:noFill/>
          </a:ln>
        </p:spPr>
        <p:txBody>
          <a:bodyPr anchor="t"/>
          <a:lstStyle/>
          <a:p>
            <a:pPr marL="342900" lvl="0" indent="-342900">
              <a:lnSpc>
                <a:spcPct val="120000"/>
              </a:lnSpc>
              <a:spcBef>
                <a:spcPct val="20000"/>
              </a:spcBef>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Proof：</a:t>
            </a: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rPr>
              <a:t>设</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zh-CN" altLang="en-US" sz="2800" b="1" dirty="0">
                <a:solidFill>
                  <a:schemeClr val="accent2"/>
                </a:solidFill>
                <a:latin typeface="Arial" panose="020B0604020202020204" pitchFamily="34" charset="0"/>
                <a:ea typeface="宋体" panose="02010600030101010101" pitchFamily="2" charset="-122"/>
              </a:rPr>
              <a:t>是关系</a:t>
            </a:r>
            <a:r>
              <a:rPr lang="en-US" altLang="x-none" sz="2800" b="1" dirty="0">
                <a:solidFill>
                  <a:schemeClr val="accent2"/>
                </a:solidFill>
                <a:latin typeface="Arial" panose="020B0604020202020204" pitchFamily="34" charset="0"/>
                <a:ea typeface="宋体" panose="02010600030101010101" pitchFamily="2" charset="-122"/>
              </a:rPr>
              <a:t>R</a:t>
            </a:r>
            <a:r>
              <a:rPr lang="zh-CN" altLang="en-US" sz="2800" b="1" dirty="0">
                <a:solidFill>
                  <a:schemeClr val="accent2"/>
                </a:solidFill>
                <a:latin typeface="Arial" panose="020B0604020202020204" pitchFamily="34" charset="0"/>
                <a:ea typeface="宋体" panose="02010600030101010101" pitchFamily="2" charset="-122"/>
              </a:rPr>
              <a:t>中的任意两个元组(</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且它们在属性集</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上的值相等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a:t>
            </a:r>
          </a:p>
          <a:p>
            <a:pPr marL="742950" lvl="1" indent="-285750">
              <a:lnSpc>
                <a:spcPct val="120000"/>
              </a:lnSpc>
              <a:spcBef>
                <a:spcPct val="20000"/>
              </a:spcBef>
              <a:buFont typeface="Wingdings" panose="05000000000000000000" pitchFamily="2" charset="2"/>
              <a:buChar char="§"/>
            </a:pPr>
            <a:endParaRPr lang="en-US" altLang="x-none" sz="14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由于</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是</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的子集，即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  Y</a:t>
            </a:r>
          </a:p>
          <a:p>
            <a:pPr marL="742950" lvl="1" indent="-285750">
              <a:lnSpc>
                <a:spcPct val="120000"/>
              </a:lnSpc>
              <a:spcBef>
                <a:spcPct val="20000"/>
              </a:spcBef>
              <a:buFont typeface="Wingdings" panose="05000000000000000000" pitchFamily="2" charset="2"/>
              <a:buChar char="§"/>
            </a:pPr>
            <a:endParaRPr lang="en-US" altLang="x-none" sz="14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因此必有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7">
                                            <p:bg/>
                                          </p:spTgt>
                                        </p:tgtEl>
                                        <p:attrNameLst>
                                          <p:attrName>style.visibility</p:attrName>
                                        </p:attrNameLst>
                                      </p:cBhvr>
                                      <p:to>
                                        <p:strVal val="visible"/>
                                      </p:to>
                                    </p:set>
                                    <p:animEffect transition="in" filter="blinds(horizontal)">
                                      <p:cBhvr>
                                        <p:cTn id="7" dur="500"/>
                                        <p:tgtEl>
                                          <p:spTgt spid="107527">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27">
                                            <p:txEl>
                                              <p:pRg st="0" end="0"/>
                                            </p:txEl>
                                          </p:spTgt>
                                        </p:tgtEl>
                                        <p:attrNameLst>
                                          <p:attrName>style.visibility</p:attrName>
                                        </p:attrNameLst>
                                      </p:cBhvr>
                                      <p:to>
                                        <p:strVal val="visible"/>
                                      </p:to>
                                    </p:set>
                                    <p:animEffect transition="in" filter="blinds(horizontal)">
                                      <p:cBhvr>
                                        <p:cTn id="12" dur="500"/>
                                        <p:tgtEl>
                                          <p:spTgt spid="1075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527">
                                            <p:txEl>
                                              <p:pRg st="1" end="1"/>
                                            </p:txEl>
                                          </p:spTgt>
                                        </p:tgtEl>
                                        <p:attrNameLst>
                                          <p:attrName>style.visibility</p:attrName>
                                        </p:attrNameLst>
                                      </p:cBhvr>
                                      <p:to>
                                        <p:strVal val="visible"/>
                                      </p:to>
                                    </p:set>
                                    <p:animEffect transition="in" filter="blinds(horizontal)">
                                      <p:cBhvr>
                                        <p:cTn id="17" dur="500"/>
                                        <p:tgtEl>
                                          <p:spTgt spid="1075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7527">
                                            <p:txEl>
                                              <p:pRg st="3" end="3"/>
                                            </p:txEl>
                                          </p:spTgt>
                                        </p:tgtEl>
                                        <p:attrNameLst>
                                          <p:attrName>style.visibility</p:attrName>
                                        </p:attrNameLst>
                                      </p:cBhvr>
                                      <p:to>
                                        <p:strVal val="visible"/>
                                      </p:to>
                                    </p:set>
                                    <p:animEffect transition="in" filter="blinds(horizontal)">
                                      <p:cBhvr>
                                        <p:cTn id="22" dur="500"/>
                                        <p:tgtEl>
                                          <p:spTgt spid="107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7527">
                                            <p:txEl>
                                              <p:pRg st="5" end="5"/>
                                            </p:txEl>
                                          </p:spTgt>
                                        </p:tgtEl>
                                        <p:attrNameLst>
                                          <p:attrName>style.visibility</p:attrName>
                                        </p:attrNameLst>
                                      </p:cBhvr>
                                      <p:to>
                                        <p:strVal val="visible"/>
                                      </p:to>
                                    </p:set>
                                    <p:animEffect transition="in" filter="blinds(horizontal)">
                                      <p:cBhvr>
                                        <p:cTn id="27" dur="500"/>
                                        <p:tgtEl>
                                          <p:spTgt spid="1075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7" grpId="0" build="p" bldLvl="2"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0854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854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183</a:t>
            </a:fld>
            <a:endParaRPr lang="zh-CN" altLang="en-US" sz="1200" b="1" i="1" dirty="0">
              <a:latin typeface="Times New Roman" panose="02020603050405020304" pitchFamily="2" charset="0"/>
              <a:ea typeface="宋体" panose="02010600030101010101" pitchFamily="2" charset="-122"/>
            </a:endParaRPr>
          </a:p>
        </p:txBody>
      </p:sp>
      <p:sp>
        <p:nvSpPr>
          <p:cNvPr id="10854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08549" name="Rectangle 3"/>
          <p:cNvSpPr>
            <a:spLocks noGrp="1"/>
          </p:cNvSpPr>
          <p:nvPr>
            <p:ph type="body"/>
          </p:nvPr>
        </p:nvSpPr>
        <p:spPr>
          <a:xfrm>
            <a:off x="457200" y="838200"/>
            <a:ext cx="8229600" cy="1222375"/>
          </a:xfrm>
        </p:spPr>
        <p:txBody>
          <a:bodyPr wrap="square" anchor="t"/>
          <a:lstStyle/>
          <a:p>
            <a:pPr lvl="0" eaLnBrk="1" hangingPunct="1">
              <a:lnSpc>
                <a:spcPct val="90000"/>
              </a:lnSpc>
            </a:pPr>
            <a:r>
              <a:rPr lang="en-US" altLang="x-none" sz="3200" dirty="0">
                <a:ea typeface="宋体" panose="02010600030101010101" pitchFamily="2" charset="-122"/>
              </a:rPr>
              <a:t>Rule 2: Transitivity Rule</a:t>
            </a:r>
          </a:p>
          <a:p>
            <a:pPr lvl="1" indent="-285750" eaLnBrk="1" hangingPunct="1">
              <a:lnSpc>
                <a:spcPct val="90000"/>
              </a:lnSpc>
              <a:buNone/>
            </a:pPr>
            <a:r>
              <a:rPr lang="en-US" altLang="x-none" sz="3200" dirty="0">
                <a:ea typeface="宋体" panose="02010600030101010101" pitchFamily="2" charset="-122"/>
              </a:rPr>
              <a:t>If X → Y and Y → Z </a:t>
            </a:r>
            <a:r>
              <a:rPr lang="zh-CN" altLang="en-US" sz="3200" dirty="0">
                <a:ea typeface="宋体" panose="02010600030101010101" pitchFamily="2" charset="-122"/>
              </a:rPr>
              <a:t>，</a:t>
            </a:r>
            <a:r>
              <a:rPr lang="en-US" altLang="x-none" sz="3200" dirty="0">
                <a:ea typeface="宋体" panose="02010600030101010101" pitchFamily="2" charset="-122"/>
              </a:rPr>
              <a:t>then  X → Z</a:t>
            </a:r>
            <a:endParaRPr lang="zh-CN" altLang="en-US" sz="3200" dirty="0">
              <a:ea typeface="宋体" panose="02010600030101010101" pitchFamily="2" charset="-122"/>
            </a:endParaRPr>
          </a:p>
        </p:txBody>
      </p:sp>
      <p:sp>
        <p:nvSpPr>
          <p:cNvPr id="108551" name="Rectangle 4"/>
          <p:cNvSpPr/>
          <p:nvPr/>
        </p:nvSpPr>
        <p:spPr>
          <a:xfrm>
            <a:off x="457200" y="2438400"/>
            <a:ext cx="8686800" cy="3505200"/>
          </a:xfrm>
          <a:prstGeom prst="rect">
            <a:avLst/>
          </a:prstGeom>
          <a:solidFill>
            <a:srgbClr val="FFFFFF"/>
          </a:solidFill>
          <a:ln w="9525">
            <a:noFill/>
          </a:ln>
        </p:spPr>
        <p:txBody>
          <a:bodyPr anchor="t"/>
          <a:lstStyle/>
          <a:p>
            <a:pPr marL="342900" lvl="0" indent="-342900">
              <a:lnSpc>
                <a:spcPct val="120000"/>
              </a:lnSpc>
              <a:spcBef>
                <a:spcPct val="20000"/>
              </a:spcBef>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Proof：</a:t>
            </a:r>
          </a:p>
          <a:p>
            <a:pPr marL="742950" lvl="1" indent="-285750">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rPr>
              <a:t>设</a:t>
            </a:r>
            <a:r>
              <a:rPr lang="en-US" altLang="x-none" sz="2800" b="1" dirty="0">
                <a:solidFill>
                  <a:schemeClr val="accent2"/>
                </a:solidFill>
                <a:latin typeface="Arial" panose="020B0604020202020204" pitchFamily="34" charset="0"/>
                <a:ea typeface="宋体" panose="02010600030101010101" pitchFamily="2" charset="-122"/>
              </a:rPr>
              <a:t>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如果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 ……………(1)</a:t>
            </a:r>
            <a:endPar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20000"/>
              </a:spcBef>
              <a:buFont typeface="Wingdings" panose="05000000000000000000" pitchFamily="2" charset="2"/>
              <a:buNone/>
            </a:pPr>
            <a:endPar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由(1)及</a:t>
            </a:r>
            <a:r>
              <a:rPr lang="en-US" altLang="x-none" sz="2800" b="1" dirty="0">
                <a:solidFill>
                  <a:schemeClr val="accent2"/>
                </a:solidFill>
                <a:latin typeface="Arial" panose="020B0604020202020204" pitchFamily="34" charset="0"/>
                <a:ea typeface="宋体" panose="02010600030101010101" pitchFamily="2" charset="-122"/>
              </a:rPr>
              <a:t>X→Y</a:t>
            </a:r>
            <a:r>
              <a:rPr lang="zh-CN" altLang="en-US" sz="2800" b="1" dirty="0">
                <a:solidFill>
                  <a:schemeClr val="accent2"/>
                </a:solidFill>
                <a:latin typeface="Arial" panose="020B0604020202020204" pitchFamily="34" charset="0"/>
                <a:ea typeface="宋体" panose="02010600030101010101" pitchFamily="2" charset="-122"/>
              </a:rPr>
              <a:t>得：</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 …………….... (2)</a:t>
            </a:r>
          </a:p>
          <a:p>
            <a:pPr marL="742950" lvl="1" indent="-285750">
              <a:spcBef>
                <a:spcPct val="20000"/>
              </a:spcBef>
              <a:buFont typeface="Wingdings" panose="05000000000000000000" pitchFamily="2" charset="2"/>
              <a:buChar char="§"/>
            </a:pPr>
            <a:endPar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由(2)及</a:t>
            </a:r>
            <a:r>
              <a:rPr lang="en-US" altLang="x-none" sz="2800" b="1" dirty="0">
                <a:solidFill>
                  <a:schemeClr val="accent2"/>
                </a:solidFill>
                <a:latin typeface="Arial" panose="020B0604020202020204" pitchFamily="34" charset="0"/>
                <a:ea typeface="宋体" panose="02010600030101010101" pitchFamily="2" charset="-122"/>
              </a:rPr>
              <a:t>Y→Z</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得：</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[Z]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51">
                                            <p:bg/>
                                          </p:spTgt>
                                        </p:tgtEl>
                                        <p:attrNameLst>
                                          <p:attrName>style.visibility</p:attrName>
                                        </p:attrNameLst>
                                      </p:cBhvr>
                                      <p:to>
                                        <p:strVal val="visible"/>
                                      </p:to>
                                    </p:set>
                                    <p:animEffect transition="in" filter="blinds(horizontal)">
                                      <p:cBhvr>
                                        <p:cTn id="7" dur="500"/>
                                        <p:tgtEl>
                                          <p:spTgt spid="108551">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51">
                                            <p:txEl>
                                              <p:pRg st="0" end="0"/>
                                            </p:txEl>
                                          </p:spTgt>
                                        </p:tgtEl>
                                        <p:attrNameLst>
                                          <p:attrName>style.visibility</p:attrName>
                                        </p:attrNameLst>
                                      </p:cBhvr>
                                      <p:to>
                                        <p:strVal val="visible"/>
                                      </p:to>
                                    </p:set>
                                    <p:animEffect transition="in" filter="blinds(horizontal)">
                                      <p:cBhvr>
                                        <p:cTn id="12" dur="500"/>
                                        <p:tgtEl>
                                          <p:spTgt spid="1085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51">
                                            <p:txEl>
                                              <p:pRg st="1" end="1"/>
                                            </p:txEl>
                                          </p:spTgt>
                                        </p:tgtEl>
                                        <p:attrNameLst>
                                          <p:attrName>style.visibility</p:attrName>
                                        </p:attrNameLst>
                                      </p:cBhvr>
                                      <p:to>
                                        <p:strVal val="visible"/>
                                      </p:to>
                                    </p:set>
                                    <p:animEffect transition="in" filter="blinds(horizontal)">
                                      <p:cBhvr>
                                        <p:cTn id="17" dur="500"/>
                                        <p:tgtEl>
                                          <p:spTgt spid="1085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8551">
                                            <p:txEl>
                                              <p:pRg st="3" end="3"/>
                                            </p:txEl>
                                          </p:spTgt>
                                        </p:tgtEl>
                                        <p:attrNameLst>
                                          <p:attrName>style.visibility</p:attrName>
                                        </p:attrNameLst>
                                      </p:cBhvr>
                                      <p:to>
                                        <p:strVal val="visible"/>
                                      </p:to>
                                    </p:set>
                                    <p:animEffect transition="in" filter="blinds(horizontal)">
                                      <p:cBhvr>
                                        <p:cTn id="22" dur="500"/>
                                        <p:tgtEl>
                                          <p:spTgt spid="1085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8551">
                                            <p:txEl>
                                              <p:pRg st="5" end="5"/>
                                            </p:txEl>
                                          </p:spTgt>
                                        </p:tgtEl>
                                        <p:attrNameLst>
                                          <p:attrName>style.visibility</p:attrName>
                                        </p:attrNameLst>
                                      </p:cBhvr>
                                      <p:to>
                                        <p:strVal val="visible"/>
                                      </p:to>
                                    </p:set>
                                    <p:animEffect transition="in" filter="blinds(horizontal)">
                                      <p:cBhvr>
                                        <p:cTn id="27" dur="500"/>
                                        <p:tgtEl>
                                          <p:spTgt spid="1085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build="p" bldLvl="2"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0957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957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184</a:t>
            </a:fld>
            <a:endParaRPr lang="zh-CN" altLang="en-US" sz="1200" b="1" i="1" dirty="0">
              <a:latin typeface="Times New Roman" panose="02020603050405020304" pitchFamily="2" charset="0"/>
              <a:ea typeface="宋体" panose="02010600030101010101" pitchFamily="2" charset="-122"/>
            </a:endParaRPr>
          </a:p>
        </p:txBody>
      </p:sp>
      <p:sp>
        <p:nvSpPr>
          <p:cNvPr id="109572" name="Rectangle 1026"/>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09573" name="Rectangle 1027"/>
          <p:cNvSpPr>
            <a:spLocks noGrp="1"/>
          </p:cNvSpPr>
          <p:nvPr>
            <p:ph type="body"/>
          </p:nvPr>
        </p:nvSpPr>
        <p:spPr>
          <a:xfrm>
            <a:off x="457200" y="838200"/>
            <a:ext cx="8229600" cy="1152525"/>
          </a:xfrm>
        </p:spPr>
        <p:txBody>
          <a:bodyPr wrap="square" anchor="t"/>
          <a:lstStyle/>
          <a:p>
            <a:pPr lvl="0" eaLnBrk="1" hangingPunct="1">
              <a:lnSpc>
                <a:spcPct val="90000"/>
              </a:lnSpc>
            </a:pPr>
            <a:r>
              <a:rPr lang="en-US" altLang="x-none" sz="3200" dirty="0">
                <a:ea typeface="宋体" panose="02010600030101010101" pitchFamily="2" charset="-122"/>
              </a:rPr>
              <a:t>Rule 3: Augmentation rule</a:t>
            </a:r>
          </a:p>
          <a:p>
            <a:pPr lvl="1" indent="-285750" eaLnBrk="1" hangingPunct="1">
              <a:lnSpc>
                <a:spcPct val="90000"/>
              </a:lnSpc>
              <a:buNone/>
            </a:pPr>
            <a:r>
              <a:rPr lang="en-US" altLang="x-none" sz="3200" dirty="0">
                <a:ea typeface="宋体" panose="02010600030101010101" pitchFamily="2" charset="-122"/>
              </a:rPr>
              <a:t>If X → Y, then  XZ → YZ</a:t>
            </a:r>
            <a:endParaRPr lang="zh-CN" altLang="en-US" sz="3200" dirty="0">
              <a:ea typeface="宋体" panose="02010600030101010101" pitchFamily="2" charset="-122"/>
            </a:endParaRPr>
          </a:p>
        </p:txBody>
      </p:sp>
      <p:sp>
        <p:nvSpPr>
          <p:cNvPr id="109575" name="Rectangle 1028"/>
          <p:cNvSpPr/>
          <p:nvPr/>
        </p:nvSpPr>
        <p:spPr>
          <a:xfrm>
            <a:off x="762000" y="2057400"/>
            <a:ext cx="7772400" cy="4343400"/>
          </a:xfrm>
          <a:prstGeom prst="rect">
            <a:avLst/>
          </a:prstGeom>
          <a:solidFill>
            <a:srgbClr val="FFFFFF"/>
          </a:solidFill>
          <a:ln w="9525">
            <a:noFill/>
          </a:ln>
        </p:spPr>
        <p:txBody>
          <a:bodyPr anchor="t"/>
          <a:lstStyle/>
          <a:p>
            <a:pPr marL="342900" lvl="0" indent="-342900">
              <a:lnSpc>
                <a:spcPct val="120000"/>
              </a:lnSpc>
              <a:spcBef>
                <a:spcPct val="20000"/>
              </a:spcBef>
              <a:buFont typeface="Wingdings" panose="05000000000000000000" pitchFamily="2" charset="2"/>
              <a:buNone/>
            </a:pPr>
            <a:r>
              <a:rPr lang="en-US" altLang="x-none" sz="2800" b="1" dirty="0">
                <a:solidFill>
                  <a:srgbClr val="FF0000"/>
                </a:solidFill>
                <a:latin typeface="Times New Roman" panose="02020603050405020304" pitchFamily="2" charset="0"/>
                <a:ea typeface="宋体" panose="02010600030101010101" pitchFamily="2" charset="-122"/>
              </a:rPr>
              <a:t>Proof：</a:t>
            </a: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Times New Roman" panose="02020603050405020304" pitchFamily="2" charset="0"/>
                <a:ea typeface="宋体" panose="02010600030101010101" pitchFamily="2" charset="-122"/>
              </a:rPr>
              <a:t>设</a:t>
            </a:r>
            <a:r>
              <a:rPr lang="en-US" altLang="x-none" sz="2800" b="1" dirty="0">
                <a:solidFill>
                  <a:schemeClr val="accent2"/>
                </a:solidFill>
                <a:latin typeface="Times New Roman" panose="02020603050405020304" pitchFamily="2" charset="0"/>
                <a:ea typeface="宋体" panose="02010600030101010101" pitchFamily="2" charset="-122"/>
              </a:rPr>
              <a:t> 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R,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R, </a:t>
            </a:r>
            <a:r>
              <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如果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[XZ]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[XZ], </a:t>
            </a:r>
            <a:r>
              <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则：</a:t>
            </a:r>
          </a:p>
          <a:p>
            <a:pPr marL="1600200" lvl="3" indent="-228600">
              <a:lnSpc>
                <a:spcPct val="120000"/>
              </a:lnSpc>
              <a:spcBef>
                <a:spcPct val="20000"/>
              </a:spcBef>
              <a:buFont typeface="Wingdings" panose="05000000000000000000" pitchFamily="2" charset="2"/>
              <a:buNone/>
            </a:pP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[X]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[X] …………………………(1)</a:t>
            </a:r>
          </a:p>
          <a:p>
            <a:pPr marL="1600200" lvl="3" indent="-228600">
              <a:lnSpc>
                <a:spcPct val="120000"/>
              </a:lnSpc>
              <a:spcBef>
                <a:spcPct val="20000"/>
              </a:spcBef>
              <a:buFont typeface="Wingdings" panose="05000000000000000000" pitchFamily="2" charset="2"/>
              <a:buNone/>
            </a:pP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[Z]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[Z] …………………………(2)</a:t>
            </a:r>
            <a:endPar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endParaRPr lang="zh-CN" altLang="en-US" sz="14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由(1)及</a:t>
            </a:r>
            <a:r>
              <a:rPr lang="en-US" altLang="x-none" sz="2800" b="1" dirty="0">
                <a:solidFill>
                  <a:schemeClr val="accent2"/>
                </a:solidFill>
                <a:latin typeface="Times New Roman" panose="02020603050405020304" pitchFamily="2" charset="0"/>
                <a:ea typeface="宋体" panose="02010600030101010101" pitchFamily="2" charset="-122"/>
              </a:rPr>
              <a:t>X</a:t>
            </a:r>
            <a:r>
              <a:rPr lang="en-US" altLang="x-none" sz="2800" b="1" dirty="0">
                <a:solidFill>
                  <a:schemeClr val="accent2"/>
                </a:solidFill>
                <a:latin typeface="宋体" panose="02010600030101010101" pitchFamily="2" charset="-122"/>
                <a:ea typeface="宋体" panose="02010600030101010101" pitchFamily="2" charset="-122"/>
              </a:rPr>
              <a:t>→</a:t>
            </a:r>
            <a:r>
              <a:rPr lang="en-US" altLang="x-none" sz="2800" b="1" dirty="0">
                <a:solidFill>
                  <a:schemeClr val="accent2"/>
                </a:solidFill>
                <a:latin typeface="Times New Roman" panose="02020603050405020304" pitchFamily="2" charset="0"/>
                <a:ea typeface="宋体" panose="02010600030101010101" pitchFamily="2" charset="-122"/>
              </a:rPr>
              <a:t>Y</a:t>
            </a:r>
            <a:r>
              <a:rPr lang="zh-CN" altLang="en-US" sz="2800" b="1" dirty="0">
                <a:solidFill>
                  <a:schemeClr val="accent2"/>
                </a:solidFill>
                <a:latin typeface="Times New Roman" panose="02020603050405020304" pitchFamily="2" charset="0"/>
                <a:ea typeface="宋体" panose="02010600030101010101" pitchFamily="2" charset="-122"/>
              </a:rPr>
              <a:t>得：</a:t>
            </a:r>
            <a:r>
              <a:rPr lang="zh-CN" altLang="en-US" sz="2800" b="1" dirty="0">
                <a:solidFill>
                  <a:srgbClr val="FF0000"/>
                </a:solidFill>
                <a:latin typeface="Times New Roman" panose="02020603050405020304" pitchFamily="2" charset="0"/>
                <a:ea typeface="宋体" panose="02010600030101010101" pitchFamily="2" charset="-122"/>
              </a:rPr>
              <a:t>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[Y]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[Y] …………(3)</a:t>
            </a:r>
          </a:p>
          <a:p>
            <a:pPr marL="742950" lvl="1" indent="-285750">
              <a:lnSpc>
                <a:spcPct val="120000"/>
              </a:lnSpc>
              <a:spcBef>
                <a:spcPct val="20000"/>
              </a:spcBef>
              <a:buFont typeface="Wingdings" panose="05000000000000000000" pitchFamily="2" charset="2"/>
              <a:buChar char="§"/>
            </a:pPr>
            <a:endParaRPr lang="zh-CN" altLang="en-US" sz="14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由(2)及(3)得：</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[YZ]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[YZ]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5">
                                            <p:bg/>
                                          </p:spTgt>
                                        </p:tgtEl>
                                        <p:attrNameLst>
                                          <p:attrName>style.visibility</p:attrName>
                                        </p:attrNameLst>
                                      </p:cBhvr>
                                      <p:to>
                                        <p:strVal val="visible"/>
                                      </p:to>
                                    </p:set>
                                    <p:animEffect transition="in" filter="blinds(horizontal)">
                                      <p:cBhvr>
                                        <p:cTn id="7" dur="500"/>
                                        <p:tgtEl>
                                          <p:spTgt spid="109575">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75">
                                            <p:txEl>
                                              <p:pRg st="0" end="0"/>
                                            </p:txEl>
                                          </p:spTgt>
                                        </p:tgtEl>
                                        <p:attrNameLst>
                                          <p:attrName>style.visibility</p:attrName>
                                        </p:attrNameLst>
                                      </p:cBhvr>
                                      <p:to>
                                        <p:strVal val="visible"/>
                                      </p:to>
                                    </p:set>
                                    <p:animEffect transition="in" filter="blinds(horizontal)">
                                      <p:cBhvr>
                                        <p:cTn id="12" dur="500"/>
                                        <p:tgtEl>
                                          <p:spTgt spid="1095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9575">
                                            <p:txEl>
                                              <p:pRg st="1" end="1"/>
                                            </p:txEl>
                                          </p:spTgt>
                                        </p:tgtEl>
                                        <p:attrNameLst>
                                          <p:attrName>style.visibility</p:attrName>
                                        </p:attrNameLst>
                                      </p:cBhvr>
                                      <p:to>
                                        <p:strVal val="visible"/>
                                      </p:to>
                                    </p:set>
                                    <p:animEffect transition="in" filter="blinds(horizontal)">
                                      <p:cBhvr>
                                        <p:cTn id="17" dur="500"/>
                                        <p:tgtEl>
                                          <p:spTgt spid="109575">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9575">
                                            <p:txEl>
                                              <p:pRg st="2" end="2"/>
                                            </p:txEl>
                                          </p:spTgt>
                                        </p:tgtEl>
                                        <p:attrNameLst>
                                          <p:attrName>style.visibility</p:attrName>
                                        </p:attrNameLst>
                                      </p:cBhvr>
                                      <p:to>
                                        <p:strVal val="visible"/>
                                      </p:to>
                                    </p:set>
                                    <p:animEffect transition="in" filter="blinds(horizontal)">
                                      <p:cBhvr>
                                        <p:cTn id="20" dur="500"/>
                                        <p:tgtEl>
                                          <p:spTgt spid="109575">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9575">
                                            <p:txEl>
                                              <p:pRg st="3" end="3"/>
                                            </p:txEl>
                                          </p:spTgt>
                                        </p:tgtEl>
                                        <p:attrNameLst>
                                          <p:attrName>style.visibility</p:attrName>
                                        </p:attrNameLst>
                                      </p:cBhvr>
                                      <p:to>
                                        <p:strVal val="visible"/>
                                      </p:to>
                                    </p:set>
                                    <p:animEffect transition="in" filter="blinds(horizontal)">
                                      <p:cBhvr>
                                        <p:cTn id="23" dur="500"/>
                                        <p:tgtEl>
                                          <p:spTgt spid="10957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9575">
                                            <p:txEl>
                                              <p:pRg st="5" end="5"/>
                                            </p:txEl>
                                          </p:spTgt>
                                        </p:tgtEl>
                                        <p:attrNameLst>
                                          <p:attrName>style.visibility</p:attrName>
                                        </p:attrNameLst>
                                      </p:cBhvr>
                                      <p:to>
                                        <p:strVal val="visible"/>
                                      </p:to>
                                    </p:set>
                                    <p:animEffect transition="in" filter="blinds(horizontal)">
                                      <p:cBhvr>
                                        <p:cTn id="28" dur="500"/>
                                        <p:tgtEl>
                                          <p:spTgt spid="10957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9575">
                                            <p:txEl>
                                              <p:pRg st="7" end="7"/>
                                            </p:txEl>
                                          </p:spTgt>
                                        </p:tgtEl>
                                        <p:attrNameLst>
                                          <p:attrName>style.visibility</p:attrName>
                                        </p:attrNameLst>
                                      </p:cBhvr>
                                      <p:to>
                                        <p:strVal val="visible"/>
                                      </p:to>
                                    </p:set>
                                    <p:animEffect transition="in" filter="blinds(horizontal)">
                                      <p:cBhvr>
                                        <p:cTn id="33" dur="500"/>
                                        <p:tgtEl>
                                          <p:spTgt spid="1095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build="p" bldLvl="2"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1059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059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185</a:t>
            </a:fld>
            <a:endParaRPr lang="zh-CN" altLang="en-US" sz="1200" b="1" i="1" dirty="0">
              <a:latin typeface="Times New Roman" panose="02020603050405020304" pitchFamily="2" charset="0"/>
              <a:ea typeface="宋体" panose="02010600030101010101" pitchFamily="2" charset="-122"/>
            </a:endParaRPr>
          </a:p>
        </p:txBody>
      </p:sp>
      <p:sp>
        <p:nvSpPr>
          <p:cNvPr id="11059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10597" name="Rectangle 3"/>
          <p:cNvSpPr>
            <a:spLocks noGrp="1"/>
          </p:cNvSpPr>
          <p:nvPr>
            <p:ph type="body"/>
          </p:nvPr>
        </p:nvSpPr>
        <p:spPr>
          <a:xfrm>
            <a:off x="107950" y="838200"/>
            <a:ext cx="9035415" cy="5638800"/>
          </a:xfrm>
        </p:spPr>
        <p:txBody>
          <a:bodyPr wrap="square" anchor="t"/>
          <a:lstStyle/>
          <a:p>
            <a:pPr lvl="0" eaLnBrk="1" hangingPunct="1"/>
            <a:r>
              <a:rPr lang="en-US" altLang="x-none" sz="2400" dirty="0">
                <a:ea typeface="宋体" panose="02010600030101010101" pitchFamily="2" charset="-122"/>
              </a:rPr>
              <a:t>Theorem 6.6.8 Some Implications of Armstrong’s (pg. 363)</a:t>
            </a:r>
          </a:p>
          <a:p>
            <a:pPr lvl="0" eaLnBrk="1" hangingPunct="1"/>
            <a:endParaRPr lang="en-US" altLang="x-none" sz="1200" dirty="0">
              <a:ea typeface="宋体" panose="02010600030101010101" pitchFamily="2" charset="-122"/>
            </a:endParaRPr>
          </a:p>
          <a:p>
            <a:pPr lvl="1" indent="-285750" eaLnBrk="1" hangingPunct="1"/>
            <a:r>
              <a:rPr lang="en-US" altLang="x-none" u="sng" dirty="0">
                <a:ea typeface="宋体" panose="02010600030101010101" pitchFamily="2" charset="-122"/>
              </a:rPr>
              <a:t>Rule 4</a:t>
            </a:r>
            <a:r>
              <a:rPr lang="en-US" altLang="x-none" dirty="0">
                <a:ea typeface="宋体" panose="02010600030101010101" pitchFamily="2" charset="-122"/>
              </a:rPr>
              <a:t>: Union Rule </a:t>
            </a:r>
            <a:r>
              <a:rPr lang="zh-CN" altLang="en-US" dirty="0">
                <a:ea typeface="宋体" panose="02010600030101010101" pitchFamily="2" charset="-122"/>
              </a:rPr>
              <a:t>（合并规则）</a:t>
            </a:r>
          </a:p>
          <a:p>
            <a:pPr lvl="2" indent="-228600" eaLnBrk="1" hangingPunct="1">
              <a:buNone/>
            </a:pPr>
            <a:r>
              <a:rPr lang="en-US" altLang="x-none" dirty="0">
                <a:ea typeface="宋体" panose="02010600030101010101" pitchFamily="2" charset="-122"/>
              </a:rPr>
              <a:t>If X → Y and X → Z </a:t>
            </a:r>
            <a:r>
              <a:rPr lang="zh-CN" altLang="en-US" dirty="0">
                <a:ea typeface="宋体" panose="02010600030101010101" pitchFamily="2" charset="-122"/>
              </a:rPr>
              <a:t>，</a:t>
            </a:r>
            <a:r>
              <a:rPr lang="en-US" altLang="x-none" dirty="0">
                <a:ea typeface="宋体" panose="02010600030101010101" pitchFamily="2" charset="-122"/>
              </a:rPr>
              <a:t>then  X → YZ</a:t>
            </a:r>
          </a:p>
          <a:p>
            <a:pPr lvl="1" indent="-285750" eaLnBrk="1" hangingPunct="1">
              <a:lnSpc>
                <a:spcPct val="100000"/>
              </a:lnSpc>
              <a:spcBef>
                <a:spcPts val="1200"/>
              </a:spcBef>
              <a:spcAft>
                <a:spcPts val="0"/>
              </a:spcAft>
            </a:pPr>
            <a:r>
              <a:rPr lang="en-US" altLang="x-none" u="sng" dirty="0">
                <a:ea typeface="宋体" panose="02010600030101010101" pitchFamily="2" charset="-122"/>
              </a:rPr>
              <a:t>Rule 5</a:t>
            </a:r>
            <a:r>
              <a:rPr lang="en-US" altLang="x-none" dirty="0">
                <a:ea typeface="宋体" panose="02010600030101010101" pitchFamily="2" charset="-122"/>
              </a:rPr>
              <a:t>: Decomposition Rule </a:t>
            </a:r>
            <a:r>
              <a:rPr lang="zh-CN" altLang="en-US" dirty="0">
                <a:ea typeface="宋体" panose="02010600030101010101" pitchFamily="2" charset="-122"/>
              </a:rPr>
              <a:t>（分解规则）</a:t>
            </a:r>
          </a:p>
          <a:p>
            <a:pPr lvl="2" indent="-228600" eaLnBrk="1" hangingPunct="1">
              <a:buNone/>
            </a:pPr>
            <a:r>
              <a:rPr lang="en-US" altLang="x-none" dirty="0">
                <a:ea typeface="宋体" panose="02010600030101010101" pitchFamily="2" charset="-122"/>
              </a:rPr>
              <a:t>If X → YZ，then X → Y</a:t>
            </a:r>
            <a:r>
              <a:rPr lang="zh-CN" altLang="en-US" dirty="0">
                <a:ea typeface="宋体" panose="02010600030101010101" pitchFamily="2" charset="-122"/>
              </a:rPr>
              <a:t>，</a:t>
            </a:r>
            <a:r>
              <a:rPr lang="en-US" altLang="x-none" dirty="0">
                <a:ea typeface="宋体" panose="02010600030101010101" pitchFamily="2" charset="-122"/>
              </a:rPr>
              <a:t>and  X → Z</a:t>
            </a:r>
          </a:p>
          <a:p>
            <a:pPr lvl="2" indent="-228600" eaLnBrk="1" hangingPunct="1">
              <a:buNone/>
            </a:pPr>
            <a:endParaRPr lang="en-US" altLang="x-none" sz="1400" dirty="0">
              <a:ea typeface="宋体" panose="02010600030101010101" pitchFamily="2" charset="-122"/>
            </a:endParaRPr>
          </a:p>
          <a:p>
            <a:pPr lvl="1" indent="-285750" eaLnBrk="1" hangingPunct="1"/>
            <a:r>
              <a:rPr lang="en-US" altLang="x-none" u="sng" dirty="0">
                <a:ea typeface="宋体" panose="02010600030101010101" pitchFamily="2" charset="-122"/>
              </a:rPr>
              <a:t>Rule 6</a:t>
            </a:r>
            <a:r>
              <a:rPr lang="en-US" altLang="x-none" dirty="0">
                <a:ea typeface="宋体" panose="02010600030101010101" pitchFamily="2" charset="-122"/>
              </a:rPr>
              <a:t>: Pseudotransitivity Rule </a:t>
            </a:r>
            <a:r>
              <a:rPr lang="zh-CN" altLang="en-US" dirty="0">
                <a:ea typeface="宋体" panose="02010600030101010101" pitchFamily="2" charset="-122"/>
              </a:rPr>
              <a:t>（伪传递规则）</a:t>
            </a:r>
          </a:p>
          <a:p>
            <a:pPr lvl="2" indent="-228600" eaLnBrk="1" hangingPunct="1">
              <a:buNone/>
            </a:pPr>
            <a:r>
              <a:rPr lang="en-US" altLang="x-none" dirty="0">
                <a:ea typeface="宋体" panose="02010600030101010101" pitchFamily="2" charset="-122"/>
              </a:rPr>
              <a:t>If X → Y，and WY → Z，then  XW → Z</a:t>
            </a:r>
          </a:p>
          <a:p>
            <a:pPr lvl="1" indent="-285750" eaLnBrk="1" hangingPunct="1"/>
            <a:r>
              <a:rPr lang="en-US" altLang="x-none" u="sng" dirty="0">
                <a:ea typeface="宋体" panose="02010600030101010101" pitchFamily="2" charset="-122"/>
              </a:rPr>
              <a:t>Rule 7</a:t>
            </a:r>
            <a:r>
              <a:rPr lang="en-US" altLang="x-none" dirty="0">
                <a:ea typeface="宋体" panose="02010600030101010101" pitchFamily="2" charset="-122"/>
              </a:rPr>
              <a:t>: Set accumulation rule </a:t>
            </a:r>
            <a:r>
              <a:rPr lang="zh-CN" altLang="en-US" dirty="0">
                <a:ea typeface="宋体" panose="02010600030101010101" pitchFamily="2" charset="-122"/>
              </a:rPr>
              <a:t>（聚积规则）</a:t>
            </a:r>
          </a:p>
          <a:p>
            <a:pPr lvl="2" indent="-228600" eaLnBrk="1" hangingPunct="1">
              <a:buNone/>
            </a:pPr>
            <a:r>
              <a:rPr lang="en-US" altLang="x-none" dirty="0">
                <a:ea typeface="宋体" panose="02010600030101010101" pitchFamily="2" charset="-122"/>
              </a:rPr>
              <a:t>If X → YZ and Z → W，then X → YZW </a:t>
            </a:r>
          </a:p>
        </p:txBody>
      </p:sp>
      <p:sp>
        <p:nvSpPr>
          <p:cNvPr id="3" name="圆角矩形 2"/>
          <p:cNvSpPr/>
          <p:nvPr/>
        </p:nvSpPr>
        <p:spPr>
          <a:xfrm>
            <a:off x="467360" y="1483995"/>
            <a:ext cx="8208645" cy="216027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1161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161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186</a:t>
            </a:fld>
            <a:endParaRPr lang="zh-CN" altLang="en-US" sz="1200" b="1" i="1" dirty="0">
              <a:latin typeface="Times New Roman" panose="02020603050405020304" pitchFamily="2" charset="0"/>
              <a:ea typeface="宋体" panose="02010600030101010101" pitchFamily="2" charset="-122"/>
            </a:endParaRPr>
          </a:p>
        </p:txBody>
      </p:sp>
      <p:sp>
        <p:nvSpPr>
          <p:cNvPr id="11162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11621" name="Rectangle 3"/>
          <p:cNvSpPr>
            <a:spLocks noGrp="1"/>
          </p:cNvSpPr>
          <p:nvPr>
            <p:ph type="body"/>
          </p:nvPr>
        </p:nvSpPr>
        <p:spPr>
          <a:xfrm>
            <a:off x="143510" y="694055"/>
            <a:ext cx="8543290" cy="1125220"/>
          </a:xfrm>
        </p:spPr>
        <p:txBody>
          <a:bodyPr wrap="square" anchor="t"/>
          <a:lstStyle/>
          <a:p>
            <a:pPr marL="457200" lvl="0" indent="-457200" eaLnBrk="1" hangingPunct="1">
              <a:lnSpc>
                <a:spcPct val="90000"/>
              </a:lnSpc>
            </a:pPr>
            <a:r>
              <a:rPr lang="en-US" altLang="x-none" sz="3200" dirty="0">
                <a:ea typeface="宋体" panose="02010600030101010101" pitchFamily="2" charset="-122"/>
              </a:rPr>
              <a:t>Rule 4: Union Rule</a:t>
            </a:r>
          </a:p>
          <a:p>
            <a:pPr marL="1371600" lvl="2" indent="-457200" eaLnBrk="1" hangingPunct="1">
              <a:lnSpc>
                <a:spcPct val="90000"/>
              </a:lnSpc>
              <a:buNone/>
            </a:pPr>
            <a:r>
              <a:rPr lang="en-US" altLang="x-none" sz="3200" dirty="0">
                <a:ea typeface="宋体" panose="02010600030101010101" pitchFamily="2" charset="-122"/>
              </a:rPr>
              <a:t>If X → Y and X → Z </a:t>
            </a:r>
            <a:r>
              <a:rPr lang="zh-CN" altLang="en-US" sz="3200" dirty="0">
                <a:ea typeface="宋体" panose="02010600030101010101" pitchFamily="2" charset="-122"/>
              </a:rPr>
              <a:t>，</a:t>
            </a:r>
            <a:r>
              <a:rPr lang="en-US" altLang="x-none" sz="3200" dirty="0">
                <a:ea typeface="宋体" panose="02010600030101010101" pitchFamily="2" charset="-122"/>
              </a:rPr>
              <a:t>then  X → YZ</a:t>
            </a:r>
          </a:p>
        </p:txBody>
      </p:sp>
      <p:sp>
        <p:nvSpPr>
          <p:cNvPr id="111623" name="Rectangle 4"/>
          <p:cNvSpPr/>
          <p:nvPr/>
        </p:nvSpPr>
        <p:spPr>
          <a:xfrm>
            <a:off x="142875" y="1981200"/>
            <a:ext cx="8893175" cy="518160"/>
          </a:xfrm>
          <a:prstGeom prst="rect">
            <a:avLst/>
          </a:prstGeom>
          <a:noFill/>
          <a:ln w="9525">
            <a:noFill/>
          </a:ln>
        </p:spPr>
        <p:txBody>
          <a:bodyPr anchor="t">
            <a:spAutoFit/>
          </a:bodyPr>
          <a:lstStyle/>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Proof: </a:t>
            </a:r>
            <a:endParaRPr lang="en-US" altLang="x-none" sz="2800" b="1" dirty="0">
              <a:solidFill>
                <a:schemeClr val="accent2"/>
              </a:solidFill>
              <a:latin typeface="Arial" panose="020B0604020202020204" pitchFamily="34" charset="0"/>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216000" y="2736000"/>
          <a:ext cx="1931969" cy="540000"/>
        </p:xfrm>
        <a:graphic>
          <a:graphicData uri="http://schemas.openxmlformats.org/presentationml/2006/ole">
            <mc:AlternateContent xmlns:mc="http://schemas.openxmlformats.org/markup-compatibility/2006">
              <mc:Choice xmlns:v="urn:schemas-microsoft-com:vml" Requires="v">
                <p:oleObj spid="_x0000_s38914" r:id="rId3" imgW="545465" imgH="152400" progId="Equation.KSEE3">
                  <p:embed/>
                </p:oleObj>
              </mc:Choice>
              <mc:Fallback>
                <p:oleObj r:id="rId3" imgW="545465" imgH="152400" progId="Equation.KSEE3">
                  <p:embed/>
                  <p:pic>
                    <p:nvPicPr>
                      <p:cNvPr id="2" name="对象 1">
                        <a:hlinkClick r:id="" action="ppaction://ole?verb=0"/>
                      </p:cNvPr>
                      <p:cNvPicPr/>
                      <p:nvPr/>
                    </p:nvPicPr>
                    <p:blipFill>
                      <a:blip r:embed="rId4"/>
                      <a:stretch>
                        <a:fillRect/>
                      </a:stretch>
                    </p:blipFill>
                    <p:spPr>
                      <a:xfrm>
                        <a:off x="216000" y="2736000"/>
                        <a:ext cx="1931969" cy="540000"/>
                      </a:xfrm>
                      <a:prstGeom prst="rect">
                        <a:avLst/>
                      </a:prstGeom>
                    </p:spPr>
                  </p:pic>
                </p:oleObj>
              </mc:Fallback>
            </mc:AlternateContent>
          </a:graphicData>
        </a:graphic>
      </p:graphicFrame>
      <p:sp>
        <p:nvSpPr>
          <p:cNvPr id="3" name="右箭头 2"/>
          <p:cNvSpPr/>
          <p:nvPr/>
        </p:nvSpPr>
        <p:spPr>
          <a:xfrm>
            <a:off x="2243455" y="2628245"/>
            <a:ext cx="1980000" cy="700880"/>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lstStyle/>
          <a:p>
            <a:pPr algn="ctr"/>
            <a:r>
              <a:rPr lang="en-US" altLang="zh-CN" sz="2000">
                <a:solidFill>
                  <a:srgbClr val="FF0000"/>
                </a:solidFill>
              </a:rPr>
              <a:t>Augmentation</a:t>
            </a:r>
          </a:p>
        </p:txBody>
      </p:sp>
      <p:graphicFrame>
        <p:nvGraphicFramePr>
          <p:cNvPr id="4" name="对象 3">
            <a:hlinkClick r:id="" action="ppaction://ole?verb=0"/>
          </p:cNvPr>
          <p:cNvGraphicFramePr>
            <a:graphicFrameLocks noChangeAspect="1"/>
          </p:cNvGraphicFramePr>
          <p:nvPr/>
        </p:nvGraphicFramePr>
        <p:xfrm>
          <a:off x="4390297" y="2700000"/>
          <a:ext cx="2115185" cy="539750"/>
        </p:xfrm>
        <a:graphic>
          <a:graphicData uri="http://schemas.openxmlformats.org/presentationml/2006/ole">
            <mc:AlternateContent xmlns:mc="http://schemas.openxmlformats.org/markup-compatibility/2006">
              <mc:Choice xmlns:v="urn:schemas-microsoft-com:vml" Requires="v">
                <p:oleObj spid="_x0000_s38915" r:id="rId5" imgW="596900" imgH="152400" progId="Equation.KSEE3">
                  <p:embed/>
                </p:oleObj>
              </mc:Choice>
              <mc:Fallback>
                <p:oleObj r:id="rId5" imgW="596900" imgH="152400" progId="Equation.KSEE3">
                  <p:embed/>
                  <p:pic>
                    <p:nvPicPr>
                      <p:cNvPr id="4" name="对象 3">
                        <a:hlinkClick r:id="" action="ppaction://ole?verb=0"/>
                      </p:cNvPr>
                      <p:cNvPicPr/>
                      <p:nvPr/>
                    </p:nvPicPr>
                    <p:blipFill>
                      <a:blip r:embed="rId6"/>
                      <a:stretch>
                        <a:fillRect/>
                      </a:stretch>
                    </p:blipFill>
                    <p:spPr>
                      <a:xfrm>
                        <a:off x="4390297" y="2700000"/>
                        <a:ext cx="2115185" cy="539750"/>
                      </a:xfrm>
                      <a:prstGeom prst="rect">
                        <a:avLst/>
                      </a:prstGeom>
                    </p:spPr>
                  </p:pic>
                </p:oleObj>
              </mc:Fallback>
            </mc:AlternateContent>
          </a:graphicData>
        </a:graphic>
      </p:graphicFrame>
      <p:sp>
        <p:nvSpPr>
          <p:cNvPr id="5" name="右箭头 4"/>
          <p:cNvSpPr/>
          <p:nvPr/>
        </p:nvSpPr>
        <p:spPr>
          <a:xfrm>
            <a:off x="2200275" y="3528245"/>
            <a:ext cx="1980000" cy="700880"/>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lstStyle/>
          <a:p>
            <a:pPr algn="ctr"/>
            <a:r>
              <a:rPr lang="en-US" altLang="zh-CN" sz="2000">
                <a:solidFill>
                  <a:srgbClr val="FF0000"/>
                </a:solidFill>
              </a:rPr>
              <a:t>Augmentation</a:t>
            </a:r>
          </a:p>
        </p:txBody>
      </p:sp>
      <p:sp>
        <p:nvSpPr>
          <p:cNvPr id="6" name="右箭头 5"/>
          <p:cNvSpPr/>
          <p:nvPr/>
        </p:nvSpPr>
        <p:spPr>
          <a:xfrm>
            <a:off x="5124450" y="4428880"/>
            <a:ext cx="1548000" cy="754378"/>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lstStyle/>
          <a:p>
            <a:pPr algn="ctr"/>
            <a:r>
              <a:rPr lang="en-US" altLang="zh-CN" sz="2000">
                <a:solidFill>
                  <a:srgbClr val="FF0000"/>
                </a:solidFill>
              </a:rPr>
              <a:t>Transitivity</a:t>
            </a:r>
          </a:p>
        </p:txBody>
      </p:sp>
      <p:graphicFrame>
        <p:nvGraphicFramePr>
          <p:cNvPr id="7" name="对象 6">
            <a:hlinkClick r:id="" action="ppaction://ole?verb=0"/>
          </p:cNvPr>
          <p:cNvGraphicFramePr>
            <a:graphicFrameLocks noChangeAspect="1"/>
          </p:cNvGraphicFramePr>
          <p:nvPr/>
        </p:nvGraphicFramePr>
        <p:xfrm>
          <a:off x="216000" y="3636000"/>
          <a:ext cx="1978834" cy="540000"/>
        </p:xfrm>
        <a:graphic>
          <a:graphicData uri="http://schemas.openxmlformats.org/presentationml/2006/ole">
            <mc:AlternateContent xmlns:mc="http://schemas.openxmlformats.org/markup-compatibility/2006">
              <mc:Choice xmlns:v="urn:schemas-microsoft-com:vml" Requires="v">
                <p:oleObj spid="_x0000_s38916" r:id="rId7" imgW="558800" imgH="152400" progId="Equation.KSEE3">
                  <p:embed/>
                </p:oleObj>
              </mc:Choice>
              <mc:Fallback>
                <p:oleObj r:id="rId7" imgW="558800" imgH="152400" progId="Equation.KSEE3">
                  <p:embed/>
                  <p:pic>
                    <p:nvPicPr>
                      <p:cNvPr id="7" name="对象 6">
                        <a:hlinkClick r:id="" action="ppaction://ole?verb=0"/>
                      </p:cNvPr>
                      <p:cNvPicPr/>
                      <p:nvPr/>
                    </p:nvPicPr>
                    <p:blipFill>
                      <a:blip r:embed="rId8"/>
                      <a:stretch>
                        <a:fillRect/>
                      </a:stretch>
                    </p:blipFill>
                    <p:spPr>
                      <a:xfrm>
                        <a:off x="216000" y="3636000"/>
                        <a:ext cx="1978834" cy="54000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4359500" y="3600000"/>
          <a:ext cx="1932940" cy="539750"/>
        </p:xfrm>
        <a:graphic>
          <a:graphicData uri="http://schemas.openxmlformats.org/presentationml/2006/ole">
            <mc:AlternateContent xmlns:mc="http://schemas.openxmlformats.org/markup-compatibility/2006">
              <mc:Choice xmlns:v="urn:schemas-microsoft-com:vml" Requires="v">
                <p:oleObj spid="_x0000_s38917" r:id="rId9" imgW="545465" imgH="152400" progId="Equation.KSEE3">
                  <p:embed/>
                </p:oleObj>
              </mc:Choice>
              <mc:Fallback>
                <p:oleObj r:id="rId9" imgW="545465" imgH="152400" progId="Equation.KSEE3">
                  <p:embed/>
                  <p:pic>
                    <p:nvPicPr>
                      <p:cNvPr id="9" name="对象 8">
                        <a:hlinkClick r:id="" action="ppaction://ole?verb=0"/>
                      </p:cNvPr>
                      <p:cNvPicPr/>
                      <p:nvPr/>
                    </p:nvPicPr>
                    <p:blipFill>
                      <a:blip r:embed="rId10"/>
                      <a:stretch>
                        <a:fillRect/>
                      </a:stretch>
                    </p:blipFill>
                    <p:spPr>
                      <a:xfrm>
                        <a:off x="4359500" y="3600000"/>
                        <a:ext cx="1932940" cy="53975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6505793" y="2663805"/>
          <a:ext cx="2396160" cy="576000"/>
        </p:xfrm>
        <a:graphic>
          <a:graphicData uri="http://schemas.openxmlformats.org/presentationml/2006/ole">
            <mc:AlternateContent xmlns:mc="http://schemas.openxmlformats.org/markup-compatibility/2006">
              <mc:Choice xmlns:v="urn:schemas-microsoft-com:vml" Requires="v">
                <p:oleObj spid="_x0000_s38918" r:id="rId11" imgW="685800" imgH="165100" progId="Equation.KSEE3">
                  <p:embed/>
                </p:oleObj>
              </mc:Choice>
              <mc:Fallback>
                <p:oleObj r:id="rId11" imgW="685800" imgH="165100" progId="Equation.KSEE3">
                  <p:embed/>
                  <p:pic>
                    <p:nvPicPr>
                      <p:cNvPr id="11" name="对象 10">
                        <a:hlinkClick r:id="" action="ppaction://ole?verb=0"/>
                      </p:cNvPr>
                      <p:cNvPicPr/>
                      <p:nvPr/>
                    </p:nvPicPr>
                    <p:blipFill>
                      <a:blip r:embed="rId12"/>
                      <a:stretch>
                        <a:fillRect/>
                      </a:stretch>
                    </p:blipFill>
                    <p:spPr>
                      <a:xfrm>
                        <a:off x="6505793" y="2663805"/>
                        <a:ext cx="2396160" cy="57600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216000" y="4500000"/>
          <a:ext cx="4698970" cy="540000"/>
        </p:xfrm>
        <a:graphic>
          <a:graphicData uri="http://schemas.openxmlformats.org/presentationml/2006/ole">
            <mc:AlternateContent xmlns:mc="http://schemas.openxmlformats.org/markup-compatibility/2006">
              <mc:Choice xmlns:v="urn:schemas-microsoft-com:vml" Requires="v">
                <p:oleObj spid="_x0000_s38919" r:id="rId13" imgW="1435100" imgH="165100" progId="Equation.KSEE3">
                  <p:embed/>
                </p:oleObj>
              </mc:Choice>
              <mc:Fallback>
                <p:oleObj r:id="rId13" imgW="1435100" imgH="165100" progId="Equation.KSEE3">
                  <p:embed/>
                  <p:pic>
                    <p:nvPicPr>
                      <p:cNvPr id="13" name="对象 12">
                        <a:hlinkClick r:id="" action="ppaction://ole?verb=0"/>
                      </p:cNvPr>
                      <p:cNvPicPr/>
                      <p:nvPr/>
                    </p:nvPicPr>
                    <p:blipFill>
                      <a:blip r:embed="rId14"/>
                      <a:stretch>
                        <a:fillRect/>
                      </a:stretch>
                    </p:blipFill>
                    <p:spPr>
                      <a:xfrm>
                        <a:off x="216000" y="4500000"/>
                        <a:ext cx="4698970" cy="54000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6822030" y="4500000"/>
          <a:ext cx="1710690" cy="539750"/>
        </p:xfrm>
        <a:graphic>
          <a:graphicData uri="http://schemas.openxmlformats.org/presentationml/2006/ole">
            <mc:AlternateContent xmlns:mc="http://schemas.openxmlformats.org/markup-compatibility/2006">
              <mc:Choice xmlns:v="urn:schemas-microsoft-com:vml" Requires="v">
                <p:oleObj spid="_x0000_s38920" r:id="rId15" imgW="482600" imgH="152400" progId="Equation.KSEE3">
                  <p:embed/>
                </p:oleObj>
              </mc:Choice>
              <mc:Fallback>
                <p:oleObj r:id="rId15" imgW="482600" imgH="152400" progId="Equation.KSEE3">
                  <p:embed/>
                  <p:pic>
                    <p:nvPicPr>
                      <p:cNvPr id="15" name="对象 14">
                        <a:hlinkClick r:id="" action="ppaction://ole?verb=0"/>
                      </p:cNvPr>
                      <p:cNvPicPr/>
                      <p:nvPr/>
                    </p:nvPicPr>
                    <p:blipFill>
                      <a:blip r:embed="rId16"/>
                      <a:stretch>
                        <a:fillRect/>
                      </a:stretch>
                    </p:blipFill>
                    <p:spPr>
                      <a:xfrm>
                        <a:off x="6822030" y="4500000"/>
                        <a:ext cx="1710690" cy="5397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xEl>
                                              <p:pRg st="0" end="0"/>
                                            </p:txEl>
                                          </p:spTgt>
                                        </p:tgtEl>
                                        <p:attrNameLst>
                                          <p:attrName>style.visibility</p:attrName>
                                        </p:attrNameLst>
                                      </p:cBhvr>
                                      <p:to>
                                        <p:strVal val="visible"/>
                                      </p:to>
                                    </p:set>
                                    <p:animEffect transition="in" filter="blinds(horizontal)">
                                      <p:cBhvr>
                                        <p:cTn id="7" dur="500"/>
                                        <p:tgtEl>
                                          <p:spTgt spid="1116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additive="base">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anim calcmode="lin" valueType="num">
                                      <p:cBhvr additive="base">
                                        <p:cTn id="14" dur="500" fill="hold"/>
                                        <p:tgtEl>
                                          <p:spTgt spid="2"/>
                                        </p:tgtEl>
                                        <p:attrNameLst>
                                          <p:attrName>ppt_w</p:attrName>
                                        </p:attrNameLst>
                                      </p:cBhvr>
                                      <p:tavLst>
                                        <p:tav tm="0">
                                          <p:val>
                                            <p:fltVal val="0"/>
                                          </p:val>
                                        </p:tav>
                                        <p:tav tm="100000">
                                          <p:val>
                                            <p:strVal val="#ppt_w"/>
                                          </p:val>
                                        </p:tav>
                                      </p:tavLst>
                                    </p:anim>
                                    <p:anim calcmode="lin" valueType="num">
                                      <p:cBhvr additive="base">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additive="base">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anim calcmode="lin" valueType="num">
                                      <p:cBhvr additive="base">
                                        <p:cTn id="22" dur="500" fill="hold"/>
                                        <p:tgtEl>
                                          <p:spTgt spid="3"/>
                                        </p:tgtEl>
                                        <p:attrNameLst>
                                          <p:attrName>ppt_w</p:attrName>
                                        </p:attrNameLst>
                                      </p:cBhvr>
                                      <p:tavLst>
                                        <p:tav tm="0">
                                          <p:val>
                                            <p:fltVal val="0"/>
                                          </p:val>
                                        </p:tav>
                                        <p:tav tm="100000">
                                          <p:val>
                                            <p:strVal val="#ppt_w"/>
                                          </p:val>
                                        </p:tav>
                                      </p:tavLst>
                                    </p:anim>
                                    <p:anim calcmode="lin" valueType="num">
                                      <p:cBhvr additive="base">
                                        <p:cTn id="2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additive="base">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anim calcmode="lin" valueType="num">
                                      <p:cBhvr additive="base">
                                        <p:cTn id="30" dur="500" fill="hold"/>
                                        <p:tgtEl>
                                          <p:spTgt spid="4"/>
                                        </p:tgtEl>
                                        <p:attrNameLst>
                                          <p:attrName>ppt_w</p:attrName>
                                        </p:attrNameLst>
                                      </p:cBhvr>
                                      <p:tavLst>
                                        <p:tav tm="0">
                                          <p:val>
                                            <p:fltVal val="0"/>
                                          </p:val>
                                        </p:tav>
                                        <p:tav tm="100000">
                                          <p:val>
                                            <p:strVal val="#ppt_w"/>
                                          </p:val>
                                        </p:tav>
                                      </p:tavLst>
                                    </p:anim>
                                    <p:anim calcmode="lin" valueType="num">
                                      <p:cBhvr additive="base">
                                        <p:cTn id="31"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additive="base">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anim calcmode="lin" valueType="num">
                                      <p:cBhvr additive="base">
                                        <p:cTn id="38" dur="500" fill="hold"/>
                                        <p:tgtEl>
                                          <p:spTgt spid="11"/>
                                        </p:tgtEl>
                                        <p:attrNameLst>
                                          <p:attrName>ppt_w</p:attrName>
                                        </p:attrNameLst>
                                      </p:cBhvr>
                                      <p:tavLst>
                                        <p:tav tm="0">
                                          <p:val>
                                            <p:fltVal val="0"/>
                                          </p:val>
                                        </p:tav>
                                        <p:tav tm="100000">
                                          <p:val>
                                            <p:strVal val="#ppt_w"/>
                                          </p:val>
                                        </p:tav>
                                      </p:tavLst>
                                    </p:anim>
                                    <p:anim calcmode="lin" valueType="num">
                                      <p:cBhvr additive="base">
                                        <p:cTn id="39"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nodeType="clickEffect">
                                  <p:stCondLst>
                                    <p:cond delay="0"/>
                                  </p:stCondLst>
                                  <p:childTnLst>
                                    <p:set>
                                      <p:cBhvr additive="base">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ppt_w/2"/>
                                          </p:val>
                                        </p:tav>
                                        <p:tav tm="100000">
                                          <p:val>
                                            <p:strVal val="#ppt_x"/>
                                          </p:val>
                                        </p:tav>
                                      </p:tavLst>
                                    </p:anim>
                                    <p:anim calcmode="lin" valueType="num">
                                      <p:cBhvr additive="base">
                                        <p:cTn id="45" dur="500" fill="hold"/>
                                        <p:tgtEl>
                                          <p:spTgt spid="7"/>
                                        </p:tgtEl>
                                        <p:attrNameLst>
                                          <p:attrName>ppt_y</p:attrName>
                                        </p:attrNameLst>
                                      </p:cBhvr>
                                      <p:tavLst>
                                        <p:tav tm="0">
                                          <p:val>
                                            <p:strVal val="#ppt_y"/>
                                          </p:val>
                                        </p:tav>
                                        <p:tav tm="100000">
                                          <p:val>
                                            <p:strVal val="#ppt_y"/>
                                          </p:val>
                                        </p:tav>
                                      </p:tavLst>
                                    </p:anim>
                                    <p:anim calcmode="lin" valueType="num">
                                      <p:cBhvr additive="base">
                                        <p:cTn id="46" dur="500" fill="hold"/>
                                        <p:tgtEl>
                                          <p:spTgt spid="7"/>
                                        </p:tgtEl>
                                        <p:attrNameLst>
                                          <p:attrName>ppt_w</p:attrName>
                                        </p:attrNameLst>
                                      </p:cBhvr>
                                      <p:tavLst>
                                        <p:tav tm="0">
                                          <p:val>
                                            <p:fltVal val="0"/>
                                          </p:val>
                                        </p:tav>
                                        <p:tav tm="100000">
                                          <p:val>
                                            <p:strVal val="#ppt_w"/>
                                          </p:val>
                                        </p:tav>
                                      </p:tavLst>
                                    </p:anim>
                                    <p:anim calcmode="lin" valueType="num">
                                      <p:cBhvr additive="base">
                                        <p:cTn id="47"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additive="base">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ppt_x-#ppt_w/2"/>
                                          </p:val>
                                        </p:tav>
                                        <p:tav tm="100000">
                                          <p:val>
                                            <p:strVal val="#ppt_x"/>
                                          </p:val>
                                        </p:tav>
                                      </p:tavLst>
                                    </p:anim>
                                    <p:anim calcmode="lin" valueType="num">
                                      <p:cBhvr additive="base">
                                        <p:cTn id="53" dur="500" fill="hold"/>
                                        <p:tgtEl>
                                          <p:spTgt spid="5"/>
                                        </p:tgtEl>
                                        <p:attrNameLst>
                                          <p:attrName>ppt_y</p:attrName>
                                        </p:attrNameLst>
                                      </p:cBhvr>
                                      <p:tavLst>
                                        <p:tav tm="0">
                                          <p:val>
                                            <p:strVal val="#ppt_y"/>
                                          </p:val>
                                        </p:tav>
                                        <p:tav tm="100000">
                                          <p:val>
                                            <p:strVal val="#ppt_y"/>
                                          </p:val>
                                        </p:tav>
                                      </p:tavLst>
                                    </p:anim>
                                    <p:anim calcmode="lin" valueType="num">
                                      <p:cBhvr additive="base">
                                        <p:cTn id="54" dur="500" fill="hold"/>
                                        <p:tgtEl>
                                          <p:spTgt spid="5"/>
                                        </p:tgtEl>
                                        <p:attrNameLst>
                                          <p:attrName>ppt_w</p:attrName>
                                        </p:attrNameLst>
                                      </p:cBhvr>
                                      <p:tavLst>
                                        <p:tav tm="0">
                                          <p:val>
                                            <p:fltVal val="0"/>
                                          </p:val>
                                        </p:tav>
                                        <p:tav tm="100000">
                                          <p:val>
                                            <p:strVal val="#ppt_w"/>
                                          </p:val>
                                        </p:tav>
                                      </p:tavLst>
                                    </p:anim>
                                    <p:anim calcmode="lin" valueType="num">
                                      <p:cBhvr additive="base">
                                        <p:cTn id="55"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nodeType="clickEffect">
                                  <p:stCondLst>
                                    <p:cond delay="0"/>
                                  </p:stCondLst>
                                  <p:childTnLst>
                                    <p:set>
                                      <p:cBhvr additive="base">
                                        <p:cTn id="59" dur="1" fill="hold">
                                          <p:stCondLst>
                                            <p:cond delay="0"/>
                                          </p:stCondLst>
                                        </p:cTn>
                                        <p:tgtEl>
                                          <p:spTgt spid="9"/>
                                        </p:tgtEl>
                                        <p:attrNameLst>
                                          <p:attrName>style.visibility</p:attrName>
                                        </p:attrNameLst>
                                      </p:cBhvr>
                                      <p:to>
                                        <p:strVal val="visible"/>
                                      </p:to>
                                    </p:set>
                                    <p:anim calcmode="lin" valueType="num">
                                      <p:cBhvr additive="base">
                                        <p:cTn id="60" dur="500" fill="hold"/>
                                        <p:tgtEl>
                                          <p:spTgt spid="9"/>
                                        </p:tgtEl>
                                        <p:attrNameLst>
                                          <p:attrName>ppt_x</p:attrName>
                                        </p:attrNameLst>
                                      </p:cBhvr>
                                      <p:tavLst>
                                        <p:tav tm="0">
                                          <p:val>
                                            <p:strVal val="#ppt_x-#ppt_w/2"/>
                                          </p:val>
                                        </p:tav>
                                        <p:tav tm="100000">
                                          <p:val>
                                            <p:strVal val="#ppt_x"/>
                                          </p:val>
                                        </p:tav>
                                      </p:tavLst>
                                    </p:anim>
                                    <p:anim calcmode="lin" valueType="num">
                                      <p:cBhvr additive="base">
                                        <p:cTn id="61" dur="500" fill="hold"/>
                                        <p:tgtEl>
                                          <p:spTgt spid="9"/>
                                        </p:tgtEl>
                                        <p:attrNameLst>
                                          <p:attrName>ppt_y</p:attrName>
                                        </p:attrNameLst>
                                      </p:cBhvr>
                                      <p:tavLst>
                                        <p:tav tm="0">
                                          <p:val>
                                            <p:strVal val="#ppt_y"/>
                                          </p:val>
                                        </p:tav>
                                        <p:tav tm="100000">
                                          <p:val>
                                            <p:strVal val="#ppt_y"/>
                                          </p:val>
                                        </p:tav>
                                      </p:tavLst>
                                    </p:anim>
                                    <p:anim calcmode="lin" valueType="num">
                                      <p:cBhvr additive="base">
                                        <p:cTn id="62" dur="500" fill="hold"/>
                                        <p:tgtEl>
                                          <p:spTgt spid="9"/>
                                        </p:tgtEl>
                                        <p:attrNameLst>
                                          <p:attrName>ppt_w</p:attrName>
                                        </p:attrNameLst>
                                      </p:cBhvr>
                                      <p:tavLst>
                                        <p:tav tm="0">
                                          <p:val>
                                            <p:fltVal val="0"/>
                                          </p:val>
                                        </p:tav>
                                        <p:tav tm="100000">
                                          <p:val>
                                            <p:strVal val="#ppt_w"/>
                                          </p:val>
                                        </p:tav>
                                      </p:tavLst>
                                    </p:anim>
                                    <p:anim calcmode="lin" valueType="num">
                                      <p:cBhvr additive="base">
                                        <p:cTn id="63"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8" fill="hold" nodeType="clickEffect">
                                  <p:stCondLst>
                                    <p:cond delay="0"/>
                                  </p:stCondLst>
                                  <p:childTnLst>
                                    <p:set>
                                      <p:cBhvr additive="base">
                                        <p:cTn id="67" dur="1" fill="hold">
                                          <p:stCondLst>
                                            <p:cond delay="0"/>
                                          </p:stCondLst>
                                        </p:cTn>
                                        <p:tgtEl>
                                          <p:spTgt spid="13"/>
                                        </p:tgtEl>
                                        <p:attrNameLst>
                                          <p:attrName>style.visibility</p:attrName>
                                        </p:attrNameLst>
                                      </p:cBhvr>
                                      <p:to>
                                        <p:strVal val="visible"/>
                                      </p:to>
                                    </p:set>
                                    <p:anim calcmode="lin" valueType="num">
                                      <p:cBhvr additive="base">
                                        <p:cTn id="68" dur="500" fill="hold"/>
                                        <p:tgtEl>
                                          <p:spTgt spid="13"/>
                                        </p:tgtEl>
                                        <p:attrNameLst>
                                          <p:attrName>ppt_x</p:attrName>
                                        </p:attrNameLst>
                                      </p:cBhvr>
                                      <p:tavLst>
                                        <p:tav tm="0">
                                          <p:val>
                                            <p:strVal val="#ppt_x-#ppt_w/2"/>
                                          </p:val>
                                        </p:tav>
                                        <p:tav tm="100000">
                                          <p:val>
                                            <p:strVal val="#ppt_x"/>
                                          </p:val>
                                        </p:tav>
                                      </p:tavLst>
                                    </p:anim>
                                    <p:anim calcmode="lin" valueType="num">
                                      <p:cBhvr additive="base">
                                        <p:cTn id="69" dur="500" fill="hold"/>
                                        <p:tgtEl>
                                          <p:spTgt spid="13"/>
                                        </p:tgtEl>
                                        <p:attrNameLst>
                                          <p:attrName>ppt_y</p:attrName>
                                        </p:attrNameLst>
                                      </p:cBhvr>
                                      <p:tavLst>
                                        <p:tav tm="0">
                                          <p:val>
                                            <p:strVal val="#ppt_y"/>
                                          </p:val>
                                        </p:tav>
                                        <p:tav tm="100000">
                                          <p:val>
                                            <p:strVal val="#ppt_y"/>
                                          </p:val>
                                        </p:tav>
                                      </p:tavLst>
                                    </p:anim>
                                    <p:anim calcmode="lin" valueType="num">
                                      <p:cBhvr additive="base">
                                        <p:cTn id="70" dur="500" fill="hold"/>
                                        <p:tgtEl>
                                          <p:spTgt spid="13"/>
                                        </p:tgtEl>
                                        <p:attrNameLst>
                                          <p:attrName>ppt_w</p:attrName>
                                        </p:attrNameLst>
                                      </p:cBhvr>
                                      <p:tavLst>
                                        <p:tav tm="0">
                                          <p:val>
                                            <p:fltVal val="0"/>
                                          </p:val>
                                        </p:tav>
                                        <p:tav tm="100000">
                                          <p:val>
                                            <p:strVal val="#ppt_w"/>
                                          </p:val>
                                        </p:tav>
                                      </p:tavLst>
                                    </p:anim>
                                    <p:anim calcmode="lin" valueType="num">
                                      <p:cBhvr additive="base">
                                        <p:cTn id="71"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grpId="0" nodeType="clickEffect">
                                  <p:stCondLst>
                                    <p:cond delay="0"/>
                                  </p:stCondLst>
                                  <p:childTnLst>
                                    <p:set>
                                      <p:cBhvr additive="base">
                                        <p:cTn id="75" dur="1" fill="hold">
                                          <p:stCondLst>
                                            <p:cond delay="0"/>
                                          </p:stCondLst>
                                        </p:cTn>
                                        <p:tgtEl>
                                          <p:spTgt spid="6"/>
                                        </p:tgtEl>
                                        <p:attrNameLst>
                                          <p:attrName>style.visibility</p:attrName>
                                        </p:attrNameLst>
                                      </p:cBhvr>
                                      <p:to>
                                        <p:strVal val="visible"/>
                                      </p:to>
                                    </p:set>
                                    <p:anim calcmode="lin" valueType="num">
                                      <p:cBhvr additive="base">
                                        <p:cTn id="76" dur="500" fill="hold"/>
                                        <p:tgtEl>
                                          <p:spTgt spid="6"/>
                                        </p:tgtEl>
                                        <p:attrNameLst>
                                          <p:attrName>ppt_x</p:attrName>
                                        </p:attrNameLst>
                                      </p:cBhvr>
                                      <p:tavLst>
                                        <p:tav tm="0">
                                          <p:val>
                                            <p:strVal val="#ppt_x-#ppt_w/2"/>
                                          </p:val>
                                        </p:tav>
                                        <p:tav tm="100000">
                                          <p:val>
                                            <p:strVal val="#ppt_x"/>
                                          </p:val>
                                        </p:tav>
                                      </p:tavLst>
                                    </p:anim>
                                    <p:anim calcmode="lin" valueType="num">
                                      <p:cBhvr additive="base">
                                        <p:cTn id="77" dur="500" fill="hold"/>
                                        <p:tgtEl>
                                          <p:spTgt spid="6"/>
                                        </p:tgtEl>
                                        <p:attrNameLst>
                                          <p:attrName>ppt_y</p:attrName>
                                        </p:attrNameLst>
                                      </p:cBhvr>
                                      <p:tavLst>
                                        <p:tav tm="0">
                                          <p:val>
                                            <p:strVal val="#ppt_y"/>
                                          </p:val>
                                        </p:tav>
                                        <p:tav tm="100000">
                                          <p:val>
                                            <p:strVal val="#ppt_y"/>
                                          </p:val>
                                        </p:tav>
                                      </p:tavLst>
                                    </p:anim>
                                    <p:anim calcmode="lin" valueType="num">
                                      <p:cBhvr additive="base">
                                        <p:cTn id="78" dur="500" fill="hold"/>
                                        <p:tgtEl>
                                          <p:spTgt spid="6"/>
                                        </p:tgtEl>
                                        <p:attrNameLst>
                                          <p:attrName>ppt_w</p:attrName>
                                        </p:attrNameLst>
                                      </p:cBhvr>
                                      <p:tavLst>
                                        <p:tav tm="0">
                                          <p:val>
                                            <p:fltVal val="0"/>
                                          </p:val>
                                        </p:tav>
                                        <p:tav tm="100000">
                                          <p:val>
                                            <p:strVal val="#ppt_w"/>
                                          </p:val>
                                        </p:tav>
                                      </p:tavLst>
                                    </p:anim>
                                    <p:anim calcmode="lin" valueType="num">
                                      <p:cBhvr additive="base">
                                        <p:cTn id="79"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8" fill="hold" nodeType="clickEffect">
                                  <p:stCondLst>
                                    <p:cond delay="0"/>
                                  </p:stCondLst>
                                  <p:childTnLst>
                                    <p:set>
                                      <p:cBhvr additive="base">
                                        <p:cTn id="83" dur="1" fill="hold">
                                          <p:stCondLst>
                                            <p:cond delay="0"/>
                                          </p:stCondLst>
                                        </p:cTn>
                                        <p:tgtEl>
                                          <p:spTgt spid="15"/>
                                        </p:tgtEl>
                                        <p:attrNameLst>
                                          <p:attrName>style.visibility</p:attrName>
                                        </p:attrNameLst>
                                      </p:cBhvr>
                                      <p:to>
                                        <p:strVal val="visible"/>
                                      </p:to>
                                    </p:set>
                                    <p:anim calcmode="lin" valueType="num">
                                      <p:cBhvr additive="base">
                                        <p:cTn id="84" dur="500" fill="hold"/>
                                        <p:tgtEl>
                                          <p:spTgt spid="15"/>
                                        </p:tgtEl>
                                        <p:attrNameLst>
                                          <p:attrName>ppt_x</p:attrName>
                                        </p:attrNameLst>
                                      </p:cBhvr>
                                      <p:tavLst>
                                        <p:tav tm="0">
                                          <p:val>
                                            <p:strVal val="#ppt_x-#ppt_w/2"/>
                                          </p:val>
                                        </p:tav>
                                        <p:tav tm="100000">
                                          <p:val>
                                            <p:strVal val="#ppt_x"/>
                                          </p:val>
                                        </p:tav>
                                      </p:tavLst>
                                    </p:anim>
                                    <p:anim calcmode="lin" valueType="num">
                                      <p:cBhvr additive="base">
                                        <p:cTn id="85" dur="500" fill="hold"/>
                                        <p:tgtEl>
                                          <p:spTgt spid="15"/>
                                        </p:tgtEl>
                                        <p:attrNameLst>
                                          <p:attrName>ppt_y</p:attrName>
                                        </p:attrNameLst>
                                      </p:cBhvr>
                                      <p:tavLst>
                                        <p:tav tm="0">
                                          <p:val>
                                            <p:strVal val="#ppt_y"/>
                                          </p:val>
                                        </p:tav>
                                        <p:tav tm="100000">
                                          <p:val>
                                            <p:strVal val="#ppt_y"/>
                                          </p:val>
                                        </p:tav>
                                      </p:tavLst>
                                    </p:anim>
                                    <p:anim calcmode="lin" valueType="num">
                                      <p:cBhvr additive="base">
                                        <p:cTn id="86" dur="500" fill="hold"/>
                                        <p:tgtEl>
                                          <p:spTgt spid="15"/>
                                        </p:tgtEl>
                                        <p:attrNameLst>
                                          <p:attrName>ppt_w</p:attrName>
                                        </p:attrNameLst>
                                      </p:cBhvr>
                                      <p:tavLst>
                                        <p:tav tm="0">
                                          <p:val>
                                            <p:fltVal val="0"/>
                                          </p:val>
                                        </p:tav>
                                        <p:tav tm="100000">
                                          <p:val>
                                            <p:strVal val="#ppt_w"/>
                                          </p:val>
                                        </p:tav>
                                      </p:tavLst>
                                    </p:anim>
                                    <p:anim calcmode="lin" valueType="num">
                                      <p:cBhvr additive="base">
                                        <p:cTn id="87"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uild="p" bldLvl="2"/>
      <p:bldP spid="3" grpId="0" bldLvl="0" animBg="1"/>
      <p:bldP spid="5" grpId="0" bldLvl="0" animBg="1"/>
      <p:bldP spid="6" grpId="0" bldLvl="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1264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264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187</a:t>
            </a:fld>
            <a:endParaRPr lang="zh-CN" altLang="en-US" sz="1200" b="1" i="1" dirty="0">
              <a:latin typeface="Times New Roman" panose="02020603050405020304" pitchFamily="2" charset="0"/>
              <a:ea typeface="宋体" panose="02010600030101010101" pitchFamily="2" charset="-122"/>
            </a:endParaRPr>
          </a:p>
        </p:txBody>
      </p:sp>
      <p:sp>
        <p:nvSpPr>
          <p:cNvPr id="11264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12645" name="Rectangle 3"/>
          <p:cNvSpPr>
            <a:spLocks noGrp="1"/>
          </p:cNvSpPr>
          <p:nvPr>
            <p:ph type="body"/>
          </p:nvPr>
        </p:nvSpPr>
        <p:spPr>
          <a:xfrm>
            <a:off x="142875" y="694055"/>
            <a:ext cx="8696325" cy="1080770"/>
          </a:xfrm>
        </p:spPr>
        <p:txBody>
          <a:bodyPr wrap="square" anchor="t"/>
          <a:lstStyle/>
          <a:p>
            <a:pPr marL="457200" lvl="0" indent="-457200" eaLnBrk="1" hangingPunct="1">
              <a:lnSpc>
                <a:spcPct val="90000"/>
              </a:lnSpc>
            </a:pPr>
            <a:r>
              <a:rPr lang="en-US" altLang="x-none" sz="3200" dirty="0">
                <a:ea typeface="宋体" panose="02010600030101010101" pitchFamily="2" charset="-122"/>
              </a:rPr>
              <a:t>Rule 5: Decomposition Rule</a:t>
            </a:r>
          </a:p>
          <a:p>
            <a:pPr marL="1371600" lvl="2" indent="-457200" eaLnBrk="1" hangingPunct="1">
              <a:lnSpc>
                <a:spcPct val="90000"/>
              </a:lnSpc>
              <a:buNone/>
            </a:pPr>
            <a:r>
              <a:rPr lang="en-US" altLang="x-none" sz="3200" dirty="0">
                <a:ea typeface="宋体" panose="02010600030101010101" pitchFamily="2" charset="-122"/>
              </a:rPr>
              <a:t>If X→YZ, then X→Y, and  X→Z</a:t>
            </a:r>
          </a:p>
        </p:txBody>
      </p:sp>
      <p:sp>
        <p:nvSpPr>
          <p:cNvPr id="112647" name="Rectangle 4"/>
          <p:cNvSpPr/>
          <p:nvPr/>
        </p:nvSpPr>
        <p:spPr>
          <a:xfrm>
            <a:off x="304800" y="4766310"/>
            <a:ext cx="8534400" cy="518160"/>
          </a:xfrm>
          <a:prstGeom prst="rect">
            <a:avLst/>
          </a:prstGeom>
          <a:noFill/>
          <a:ln w="9525">
            <a:noFill/>
          </a:ln>
        </p:spPr>
        <p:txBody>
          <a:bodyPr anchor="t">
            <a:spAutoFit/>
          </a:bodyPr>
          <a:lstStyle/>
          <a:p>
            <a:pPr lvl="1">
              <a:spcBef>
                <a:spcPct val="20000"/>
              </a:spcBef>
              <a:buClr>
                <a:schemeClr val="accent1"/>
              </a:buClr>
            </a:pPr>
            <a:r>
              <a:rPr lang="zh-CN" altLang="x-none" sz="2800" b="1" dirty="0">
                <a:solidFill>
                  <a:schemeClr val="accent2"/>
                </a:solidFill>
                <a:latin typeface="Arial" panose="020B0604020202020204" pitchFamily="34" charset="0"/>
                <a:ea typeface="宋体" panose="02010600030101010101" pitchFamily="2" charset="-122"/>
              </a:rPr>
              <a:t>同理，也可证 </a:t>
            </a:r>
            <a:r>
              <a:rPr lang="en-US" altLang="x-none" sz="2800" b="1" dirty="0">
                <a:solidFill>
                  <a:schemeClr val="accent2"/>
                </a:solidFill>
                <a:latin typeface="Arial" panose="020B0604020202020204" pitchFamily="34" charset="0"/>
                <a:ea typeface="宋体" panose="02010600030101010101" pitchFamily="2" charset="-122"/>
              </a:rPr>
              <a:t> </a:t>
            </a:r>
            <a:r>
              <a:rPr lang="en-US" altLang="x-none" sz="2800" b="1" i="1" dirty="0">
                <a:solidFill>
                  <a:schemeClr val="accent2"/>
                </a:solidFill>
                <a:ea typeface="宋体" panose="02010600030101010101" pitchFamily="2" charset="-122"/>
              </a:rPr>
              <a:t>X→ Z</a:t>
            </a:r>
          </a:p>
        </p:txBody>
      </p:sp>
      <p:sp>
        <p:nvSpPr>
          <p:cNvPr id="111623" name="Rectangle 4"/>
          <p:cNvSpPr/>
          <p:nvPr/>
        </p:nvSpPr>
        <p:spPr>
          <a:xfrm>
            <a:off x="142875" y="1981200"/>
            <a:ext cx="8893175" cy="518160"/>
          </a:xfrm>
          <a:prstGeom prst="rect">
            <a:avLst/>
          </a:prstGeom>
          <a:noFill/>
          <a:ln w="9525">
            <a:noFill/>
          </a:ln>
        </p:spPr>
        <p:txBody>
          <a:bodyPr anchor="t">
            <a:spAutoFit/>
          </a:bodyPr>
          <a:lstStyle/>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Proof: </a:t>
            </a:r>
            <a:endParaRPr lang="en-US" altLang="x-none" sz="2800" b="1" dirty="0">
              <a:solidFill>
                <a:schemeClr val="accent2"/>
              </a:solidFill>
              <a:latin typeface="Arial" panose="020B0604020202020204" pitchFamily="34" charset="0"/>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256640" y="2700000"/>
          <a:ext cx="1869330" cy="540000"/>
        </p:xfrm>
        <a:graphic>
          <a:graphicData uri="http://schemas.openxmlformats.org/presentationml/2006/ole">
            <mc:AlternateContent xmlns:mc="http://schemas.openxmlformats.org/markup-compatibility/2006">
              <mc:Choice xmlns:v="urn:schemas-microsoft-com:vml" Requires="v">
                <p:oleObj spid="_x0000_s39938" r:id="rId3" imgW="571500" imgH="165100" progId="Equation.KSEE3">
                  <p:embed/>
                </p:oleObj>
              </mc:Choice>
              <mc:Fallback>
                <p:oleObj r:id="rId3" imgW="571500" imgH="165100" progId="Equation.KSEE3">
                  <p:embed/>
                  <p:pic>
                    <p:nvPicPr>
                      <p:cNvPr id="2" name="对象 1">
                        <a:hlinkClick r:id="" action="ppaction://ole?verb=0"/>
                      </p:cNvPr>
                      <p:cNvPicPr/>
                      <p:nvPr/>
                    </p:nvPicPr>
                    <p:blipFill>
                      <a:blip r:embed="rId4"/>
                      <a:stretch>
                        <a:fillRect/>
                      </a:stretch>
                    </p:blipFill>
                    <p:spPr>
                      <a:xfrm>
                        <a:off x="256640" y="2700000"/>
                        <a:ext cx="1869330" cy="540000"/>
                      </a:xfrm>
                      <a:prstGeom prst="rect">
                        <a:avLst/>
                      </a:prstGeom>
                    </p:spPr>
                  </p:pic>
                </p:oleObj>
              </mc:Fallback>
            </mc:AlternateContent>
          </a:graphicData>
        </a:graphic>
      </p:graphicFrame>
      <p:sp>
        <p:nvSpPr>
          <p:cNvPr id="3" name="右箭头 2"/>
          <p:cNvSpPr/>
          <p:nvPr/>
        </p:nvSpPr>
        <p:spPr>
          <a:xfrm>
            <a:off x="2268000" y="2601548"/>
            <a:ext cx="1980000" cy="754274"/>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lstStyle/>
          <a:p>
            <a:pPr algn="ctr"/>
            <a:r>
              <a:rPr lang="en-US" altLang="zh-CN" sz="2000">
                <a:solidFill>
                  <a:srgbClr val="FF0000"/>
                </a:solidFill>
              </a:rPr>
              <a:t>Inclusion</a:t>
            </a:r>
          </a:p>
        </p:txBody>
      </p:sp>
      <p:graphicFrame>
        <p:nvGraphicFramePr>
          <p:cNvPr id="4" name="对象 3">
            <a:hlinkClick r:id="" action="ppaction://ole?verb=0"/>
          </p:cNvPr>
          <p:cNvGraphicFramePr>
            <a:graphicFrameLocks noChangeAspect="1"/>
          </p:cNvGraphicFramePr>
          <p:nvPr/>
        </p:nvGraphicFramePr>
        <p:xfrm>
          <a:off x="4358230" y="2700000"/>
          <a:ext cx="1621270" cy="540000"/>
        </p:xfrm>
        <a:graphic>
          <a:graphicData uri="http://schemas.openxmlformats.org/presentationml/2006/ole">
            <mc:AlternateContent xmlns:mc="http://schemas.openxmlformats.org/markup-compatibility/2006">
              <mc:Choice xmlns:v="urn:schemas-microsoft-com:vml" Requires="v">
                <p:oleObj spid="_x0000_s39939" r:id="rId5" imgW="457200" imgH="152400" progId="Equation.KSEE3">
                  <p:embed/>
                </p:oleObj>
              </mc:Choice>
              <mc:Fallback>
                <p:oleObj r:id="rId5" imgW="457200" imgH="152400" progId="Equation.KSEE3">
                  <p:embed/>
                  <p:pic>
                    <p:nvPicPr>
                      <p:cNvPr id="4" name="对象 3">
                        <a:hlinkClick r:id="" action="ppaction://ole?verb=0"/>
                      </p:cNvPr>
                      <p:cNvPicPr/>
                      <p:nvPr/>
                    </p:nvPicPr>
                    <p:blipFill>
                      <a:blip r:embed="rId6"/>
                      <a:stretch>
                        <a:fillRect/>
                      </a:stretch>
                    </p:blipFill>
                    <p:spPr>
                      <a:xfrm>
                        <a:off x="4358230" y="2700000"/>
                        <a:ext cx="1621270" cy="540000"/>
                      </a:xfrm>
                      <a:prstGeom prst="rect">
                        <a:avLst/>
                      </a:prstGeom>
                    </p:spPr>
                  </p:pic>
                </p:oleObj>
              </mc:Fallback>
            </mc:AlternateContent>
          </a:graphicData>
        </a:graphic>
      </p:graphicFrame>
      <p:sp>
        <p:nvSpPr>
          <p:cNvPr id="6" name="右箭头 5"/>
          <p:cNvSpPr/>
          <p:nvPr/>
        </p:nvSpPr>
        <p:spPr>
          <a:xfrm>
            <a:off x="4765675" y="3567820"/>
            <a:ext cx="1800000" cy="754378"/>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lstStyle/>
          <a:p>
            <a:pPr algn="ctr"/>
            <a:r>
              <a:rPr lang="en-US" altLang="zh-CN" sz="2000">
                <a:solidFill>
                  <a:srgbClr val="FF0000"/>
                </a:solidFill>
              </a:rPr>
              <a:t>Transitivity</a:t>
            </a:r>
          </a:p>
        </p:txBody>
      </p:sp>
      <p:graphicFrame>
        <p:nvGraphicFramePr>
          <p:cNvPr id="13" name="对象 12">
            <a:hlinkClick r:id="" action="ppaction://ole?verb=0"/>
          </p:cNvPr>
          <p:cNvGraphicFramePr>
            <a:graphicFrameLocks noChangeAspect="1"/>
          </p:cNvGraphicFramePr>
          <p:nvPr/>
        </p:nvGraphicFramePr>
        <p:xfrm>
          <a:off x="240960" y="3672000"/>
          <a:ext cx="4366563" cy="540000"/>
        </p:xfrm>
        <a:graphic>
          <a:graphicData uri="http://schemas.openxmlformats.org/presentationml/2006/ole">
            <mc:AlternateContent xmlns:mc="http://schemas.openxmlformats.org/markup-compatibility/2006">
              <mc:Choice xmlns:v="urn:schemas-microsoft-com:vml" Requires="v">
                <p:oleObj spid="_x0000_s39940" r:id="rId7" imgW="1333500" imgH="165100" progId="Equation.KSEE3">
                  <p:embed/>
                </p:oleObj>
              </mc:Choice>
              <mc:Fallback>
                <p:oleObj r:id="rId7" imgW="1333500" imgH="165100" progId="Equation.KSEE3">
                  <p:embed/>
                  <p:pic>
                    <p:nvPicPr>
                      <p:cNvPr id="13" name="对象 12">
                        <a:hlinkClick r:id="" action="ppaction://ole?verb=0"/>
                      </p:cNvPr>
                      <p:cNvPicPr/>
                      <p:nvPr/>
                    </p:nvPicPr>
                    <p:blipFill>
                      <a:blip r:embed="rId8"/>
                      <a:stretch>
                        <a:fillRect/>
                      </a:stretch>
                    </p:blipFill>
                    <p:spPr>
                      <a:xfrm>
                        <a:off x="240960" y="3672000"/>
                        <a:ext cx="4366563" cy="54000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6719187" y="3672125"/>
          <a:ext cx="1486535" cy="539750"/>
        </p:xfrm>
        <a:graphic>
          <a:graphicData uri="http://schemas.openxmlformats.org/presentationml/2006/ole">
            <mc:AlternateContent xmlns:mc="http://schemas.openxmlformats.org/markup-compatibility/2006">
              <mc:Choice xmlns:v="urn:schemas-microsoft-com:vml" Requires="v">
                <p:oleObj spid="_x0000_s39941" r:id="rId9" imgW="419100" imgH="152400" progId="Equation.KSEE3">
                  <p:embed/>
                </p:oleObj>
              </mc:Choice>
              <mc:Fallback>
                <p:oleObj r:id="rId9" imgW="419100" imgH="152400" progId="Equation.KSEE3">
                  <p:embed/>
                  <p:pic>
                    <p:nvPicPr>
                      <p:cNvPr id="15" name="对象 14">
                        <a:hlinkClick r:id="" action="ppaction://ole?verb=0"/>
                      </p:cNvPr>
                      <p:cNvPicPr/>
                      <p:nvPr/>
                    </p:nvPicPr>
                    <p:blipFill>
                      <a:blip r:embed="rId10"/>
                      <a:stretch>
                        <a:fillRect/>
                      </a:stretch>
                    </p:blipFill>
                    <p:spPr>
                      <a:xfrm>
                        <a:off x="6719187" y="3672125"/>
                        <a:ext cx="1486535" cy="5397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xEl>
                                              <p:pRg st="0" end="0"/>
                                            </p:txEl>
                                          </p:spTgt>
                                        </p:tgtEl>
                                        <p:attrNameLst>
                                          <p:attrName>style.visibility</p:attrName>
                                        </p:attrNameLst>
                                      </p:cBhvr>
                                      <p:to>
                                        <p:strVal val="visible"/>
                                      </p:to>
                                    </p:set>
                                    <p:animEffect transition="in" filter="blinds(horizontal)">
                                      <p:cBhvr>
                                        <p:cTn id="7" dur="500"/>
                                        <p:tgtEl>
                                          <p:spTgt spid="1116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additive="base">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anim calcmode="lin" valueType="num">
                                      <p:cBhvr additive="base">
                                        <p:cTn id="14" dur="500" fill="hold"/>
                                        <p:tgtEl>
                                          <p:spTgt spid="2"/>
                                        </p:tgtEl>
                                        <p:attrNameLst>
                                          <p:attrName>ppt_w</p:attrName>
                                        </p:attrNameLst>
                                      </p:cBhvr>
                                      <p:tavLst>
                                        <p:tav tm="0">
                                          <p:val>
                                            <p:fltVal val="0"/>
                                          </p:val>
                                        </p:tav>
                                        <p:tav tm="100000">
                                          <p:val>
                                            <p:strVal val="#ppt_w"/>
                                          </p:val>
                                        </p:tav>
                                      </p:tavLst>
                                    </p:anim>
                                    <p:anim calcmode="lin" valueType="num">
                                      <p:cBhvr additive="base">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additive="base">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anim calcmode="lin" valueType="num">
                                      <p:cBhvr additive="base">
                                        <p:cTn id="22" dur="500" fill="hold"/>
                                        <p:tgtEl>
                                          <p:spTgt spid="3"/>
                                        </p:tgtEl>
                                        <p:attrNameLst>
                                          <p:attrName>ppt_w</p:attrName>
                                        </p:attrNameLst>
                                      </p:cBhvr>
                                      <p:tavLst>
                                        <p:tav tm="0">
                                          <p:val>
                                            <p:fltVal val="0"/>
                                          </p:val>
                                        </p:tav>
                                        <p:tav tm="100000">
                                          <p:val>
                                            <p:strVal val="#ppt_w"/>
                                          </p:val>
                                        </p:tav>
                                      </p:tavLst>
                                    </p:anim>
                                    <p:anim calcmode="lin" valueType="num">
                                      <p:cBhvr additive="base">
                                        <p:cTn id="2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additive="base">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anim calcmode="lin" valueType="num">
                                      <p:cBhvr additive="base">
                                        <p:cTn id="30" dur="500" fill="hold"/>
                                        <p:tgtEl>
                                          <p:spTgt spid="4"/>
                                        </p:tgtEl>
                                        <p:attrNameLst>
                                          <p:attrName>ppt_w</p:attrName>
                                        </p:attrNameLst>
                                      </p:cBhvr>
                                      <p:tavLst>
                                        <p:tav tm="0">
                                          <p:val>
                                            <p:fltVal val="0"/>
                                          </p:val>
                                        </p:tav>
                                        <p:tav tm="100000">
                                          <p:val>
                                            <p:strVal val="#ppt_w"/>
                                          </p:val>
                                        </p:tav>
                                      </p:tavLst>
                                    </p:anim>
                                    <p:anim calcmode="lin" valueType="num">
                                      <p:cBhvr additive="base">
                                        <p:cTn id="31"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additive="base">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anim calcmode="lin" valueType="num">
                                      <p:cBhvr additive="base">
                                        <p:cTn id="38" dur="500" fill="hold"/>
                                        <p:tgtEl>
                                          <p:spTgt spid="13"/>
                                        </p:tgtEl>
                                        <p:attrNameLst>
                                          <p:attrName>ppt_w</p:attrName>
                                        </p:attrNameLst>
                                      </p:cBhvr>
                                      <p:tavLst>
                                        <p:tav tm="0">
                                          <p:val>
                                            <p:fltVal val="0"/>
                                          </p:val>
                                        </p:tav>
                                        <p:tav tm="100000">
                                          <p:val>
                                            <p:strVal val="#ppt_w"/>
                                          </p:val>
                                        </p:tav>
                                      </p:tavLst>
                                    </p:anim>
                                    <p:anim calcmode="lin" valueType="num">
                                      <p:cBhvr additive="base">
                                        <p:cTn id="39"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additive="base">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ppt_w/2"/>
                                          </p:val>
                                        </p:tav>
                                        <p:tav tm="100000">
                                          <p:val>
                                            <p:strVal val="#ppt_x"/>
                                          </p:val>
                                        </p:tav>
                                      </p:tavLst>
                                    </p:anim>
                                    <p:anim calcmode="lin" valueType="num">
                                      <p:cBhvr additive="base">
                                        <p:cTn id="45" dur="500" fill="hold"/>
                                        <p:tgtEl>
                                          <p:spTgt spid="6"/>
                                        </p:tgtEl>
                                        <p:attrNameLst>
                                          <p:attrName>ppt_y</p:attrName>
                                        </p:attrNameLst>
                                      </p:cBhvr>
                                      <p:tavLst>
                                        <p:tav tm="0">
                                          <p:val>
                                            <p:strVal val="#ppt_y"/>
                                          </p:val>
                                        </p:tav>
                                        <p:tav tm="100000">
                                          <p:val>
                                            <p:strVal val="#ppt_y"/>
                                          </p:val>
                                        </p:tav>
                                      </p:tavLst>
                                    </p:anim>
                                    <p:anim calcmode="lin" valueType="num">
                                      <p:cBhvr additive="base">
                                        <p:cTn id="46" dur="500" fill="hold"/>
                                        <p:tgtEl>
                                          <p:spTgt spid="6"/>
                                        </p:tgtEl>
                                        <p:attrNameLst>
                                          <p:attrName>ppt_w</p:attrName>
                                        </p:attrNameLst>
                                      </p:cBhvr>
                                      <p:tavLst>
                                        <p:tav tm="0">
                                          <p:val>
                                            <p:fltVal val="0"/>
                                          </p:val>
                                        </p:tav>
                                        <p:tav tm="100000">
                                          <p:val>
                                            <p:strVal val="#ppt_w"/>
                                          </p:val>
                                        </p:tav>
                                      </p:tavLst>
                                    </p:anim>
                                    <p:anim calcmode="lin" valueType="num">
                                      <p:cBhvr additive="base">
                                        <p:cTn id="47"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additive="base">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ppt_w/2"/>
                                          </p:val>
                                        </p:tav>
                                        <p:tav tm="100000">
                                          <p:val>
                                            <p:strVal val="#ppt_x"/>
                                          </p:val>
                                        </p:tav>
                                      </p:tavLst>
                                    </p:anim>
                                    <p:anim calcmode="lin" valueType="num">
                                      <p:cBhvr additive="base">
                                        <p:cTn id="53" dur="500" fill="hold"/>
                                        <p:tgtEl>
                                          <p:spTgt spid="15"/>
                                        </p:tgtEl>
                                        <p:attrNameLst>
                                          <p:attrName>ppt_y</p:attrName>
                                        </p:attrNameLst>
                                      </p:cBhvr>
                                      <p:tavLst>
                                        <p:tav tm="0">
                                          <p:val>
                                            <p:strVal val="#ppt_y"/>
                                          </p:val>
                                        </p:tav>
                                        <p:tav tm="100000">
                                          <p:val>
                                            <p:strVal val="#ppt_y"/>
                                          </p:val>
                                        </p:tav>
                                      </p:tavLst>
                                    </p:anim>
                                    <p:anim calcmode="lin" valueType="num">
                                      <p:cBhvr additive="base">
                                        <p:cTn id="54" dur="500" fill="hold"/>
                                        <p:tgtEl>
                                          <p:spTgt spid="15"/>
                                        </p:tgtEl>
                                        <p:attrNameLst>
                                          <p:attrName>ppt_w</p:attrName>
                                        </p:attrNameLst>
                                      </p:cBhvr>
                                      <p:tavLst>
                                        <p:tav tm="0">
                                          <p:val>
                                            <p:fltVal val="0"/>
                                          </p:val>
                                        </p:tav>
                                        <p:tav tm="100000">
                                          <p:val>
                                            <p:strVal val="#ppt_w"/>
                                          </p:val>
                                        </p:tav>
                                      </p:tavLst>
                                    </p:anim>
                                    <p:anim calcmode="lin" valueType="num">
                                      <p:cBhvr additive="base">
                                        <p:cTn id="55"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12647"/>
                                        </p:tgtEl>
                                        <p:attrNameLst>
                                          <p:attrName>style.visibility</p:attrName>
                                        </p:attrNameLst>
                                      </p:cBhvr>
                                      <p:to>
                                        <p:strVal val="visible"/>
                                      </p:to>
                                    </p:set>
                                    <p:animEffect transition="in" filter="blinds(horizontal)">
                                      <p:cBhvr>
                                        <p:cTn id="60" dur="500"/>
                                        <p:tgtEl>
                                          <p:spTgt spid="112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7" grpId="0"/>
      <p:bldP spid="111623" grpId="0" build="p" bldLvl="2"/>
      <p:bldP spid="3" grpId="0" bldLvl="0" animBg="1"/>
      <p:bldP spid="6" grpId="0" bldLvl="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1366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366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188</a:t>
            </a:fld>
            <a:endParaRPr lang="zh-CN" altLang="en-US" sz="1200" b="1" i="1" dirty="0">
              <a:latin typeface="Times New Roman" panose="02020603050405020304" pitchFamily="2" charset="0"/>
              <a:ea typeface="宋体" panose="02010600030101010101" pitchFamily="2" charset="-122"/>
            </a:endParaRPr>
          </a:p>
        </p:txBody>
      </p:sp>
      <p:sp>
        <p:nvSpPr>
          <p:cNvPr id="11366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13669" name="Rectangle 3"/>
          <p:cNvSpPr>
            <a:spLocks noGrp="1"/>
          </p:cNvSpPr>
          <p:nvPr>
            <p:ph type="body"/>
          </p:nvPr>
        </p:nvSpPr>
        <p:spPr>
          <a:xfrm>
            <a:off x="142240" y="694055"/>
            <a:ext cx="8696960" cy="1058545"/>
          </a:xfrm>
        </p:spPr>
        <p:txBody>
          <a:bodyPr wrap="square" anchor="t"/>
          <a:lstStyle/>
          <a:p>
            <a:pPr marL="457200" lvl="0" indent="-457200" eaLnBrk="1" hangingPunct="1">
              <a:lnSpc>
                <a:spcPct val="90000"/>
              </a:lnSpc>
            </a:pPr>
            <a:r>
              <a:rPr lang="en-US" altLang="x-none" sz="3200" dirty="0">
                <a:ea typeface="宋体" panose="02010600030101010101" pitchFamily="2" charset="-122"/>
              </a:rPr>
              <a:t>Rule 6: Pseudotransitivity Rule</a:t>
            </a:r>
          </a:p>
          <a:p>
            <a:pPr marL="1371600" lvl="2" indent="-457200" eaLnBrk="1" hangingPunct="1">
              <a:lnSpc>
                <a:spcPct val="90000"/>
              </a:lnSpc>
              <a:buNone/>
            </a:pPr>
            <a:r>
              <a:rPr lang="en-US" altLang="x-none" sz="3200" dirty="0">
                <a:ea typeface="宋体" panose="02010600030101010101" pitchFamily="2" charset="-122"/>
              </a:rPr>
              <a:t>If  X→Y, and  WY→Z, then  XW→Z</a:t>
            </a:r>
          </a:p>
        </p:txBody>
      </p:sp>
      <p:sp>
        <p:nvSpPr>
          <p:cNvPr id="111623" name="Rectangle 4"/>
          <p:cNvSpPr/>
          <p:nvPr/>
        </p:nvSpPr>
        <p:spPr>
          <a:xfrm>
            <a:off x="142875" y="1981200"/>
            <a:ext cx="8893175" cy="518160"/>
          </a:xfrm>
          <a:prstGeom prst="rect">
            <a:avLst/>
          </a:prstGeom>
          <a:noFill/>
          <a:ln w="9525">
            <a:noFill/>
          </a:ln>
        </p:spPr>
        <p:txBody>
          <a:bodyPr anchor="t">
            <a:spAutoFit/>
          </a:bodyPr>
          <a:lstStyle/>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Proof: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5" name="右箭头 4"/>
          <p:cNvSpPr/>
          <p:nvPr/>
        </p:nvSpPr>
        <p:spPr>
          <a:xfrm>
            <a:off x="2200275" y="2738940"/>
            <a:ext cx="1980000" cy="700880"/>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lstStyle/>
          <a:p>
            <a:pPr algn="ctr"/>
            <a:r>
              <a:rPr lang="en-US" altLang="zh-CN" sz="2000">
                <a:solidFill>
                  <a:srgbClr val="FF0000"/>
                </a:solidFill>
              </a:rPr>
              <a:t>Augmentation</a:t>
            </a:r>
          </a:p>
        </p:txBody>
      </p:sp>
      <p:sp>
        <p:nvSpPr>
          <p:cNvPr id="6" name="右箭头 5"/>
          <p:cNvSpPr/>
          <p:nvPr/>
        </p:nvSpPr>
        <p:spPr>
          <a:xfrm>
            <a:off x="5267960" y="3600000"/>
            <a:ext cx="1548000" cy="754378"/>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lstStyle/>
          <a:p>
            <a:pPr algn="ctr"/>
            <a:r>
              <a:rPr lang="en-US" altLang="zh-CN" sz="2000">
                <a:solidFill>
                  <a:srgbClr val="FF0000"/>
                </a:solidFill>
              </a:rPr>
              <a:t>Transitivity</a:t>
            </a:r>
          </a:p>
        </p:txBody>
      </p:sp>
      <p:graphicFrame>
        <p:nvGraphicFramePr>
          <p:cNvPr id="7" name="对象 6">
            <a:hlinkClick r:id="" action="ppaction://ole?verb=0"/>
          </p:cNvPr>
          <p:cNvGraphicFramePr>
            <a:graphicFrameLocks noChangeAspect="1"/>
          </p:cNvGraphicFramePr>
          <p:nvPr/>
        </p:nvGraphicFramePr>
        <p:xfrm>
          <a:off x="216000" y="2808000"/>
          <a:ext cx="1931670" cy="539750"/>
        </p:xfrm>
        <a:graphic>
          <a:graphicData uri="http://schemas.openxmlformats.org/presentationml/2006/ole">
            <mc:AlternateContent xmlns:mc="http://schemas.openxmlformats.org/markup-compatibility/2006">
              <mc:Choice xmlns:v="urn:schemas-microsoft-com:vml" Requires="v">
                <p:oleObj spid="_x0000_s40962" r:id="rId3" imgW="545465" imgH="152400" progId="Equation.KSEE3">
                  <p:embed/>
                </p:oleObj>
              </mc:Choice>
              <mc:Fallback>
                <p:oleObj r:id="rId3" imgW="545465" imgH="152400" progId="Equation.KSEE3">
                  <p:embed/>
                  <p:pic>
                    <p:nvPicPr>
                      <p:cNvPr id="7" name="对象 6">
                        <a:hlinkClick r:id="" action="ppaction://ole?verb=0"/>
                      </p:cNvPr>
                      <p:cNvPicPr/>
                      <p:nvPr/>
                    </p:nvPicPr>
                    <p:blipFill>
                      <a:blip r:embed="rId4"/>
                      <a:stretch>
                        <a:fillRect/>
                      </a:stretch>
                    </p:blipFill>
                    <p:spPr>
                      <a:xfrm>
                        <a:off x="216000" y="2808000"/>
                        <a:ext cx="1931670" cy="53975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4222975" y="2808000"/>
          <a:ext cx="2205990" cy="539750"/>
        </p:xfrm>
        <a:graphic>
          <a:graphicData uri="http://schemas.openxmlformats.org/presentationml/2006/ole">
            <mc:AlternateContent xmlns:mc="http://schemas.openxmlformats.org/markup-compatibility/2006">
              <mc:Choice xmlns:v="urn:schemas-microsoft-com:vml" Requires="v">
                <p:oleObj spid="_x0000_s40963" r:id="rId5" imgW="622300" imgH="152400" progId="Equation.KSEE3">
                  <p:embed/>
                </p:oleObj>
              </mc:Choice>
              <mc:Fallback>
                <p:oleObj r:id="rId5" imgW="622300" imgH="152400" progId="Equation.KSEE3">
                  <p:embed/>
                  <p:pic>
                    <p:nvPicPr>
                      <p:cNvPr id="9" name="对象 8">
                        <a:hlinkClick r:id="" action="ppaction://ole?verb=0"/>
                      </p:cNvPr>
                      <p:cNvPicPr/>
                      <p:nvPr/>
                    </p:nvPicPr>
                    <p:blipFill>
                      <a:blip r:embed="rId6"/>
                      <a:stretch>
                        <a:fillRect/>
                      </a:stretch>
                    </p:blipFill>
                    <p:spPr>
                      <a:xfrm>
                        <a:off x="4222975" y="2808000"/>
                        <a:ext cx="2205990" cy="53975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216000" y="3708000"/>
          <a:ext cx="4949190" cy="539750"/>
        </p:xfrm>
        <a:graphic>
          <a:graphicData uri="http://schemas.openxmlformats.org/presentationml/2006/ole">
            <mc:AlternateContent xmlns:mc="http://schemas.openxmlformats.org/markup-compatibility/2006">
              <mc:Choice xmlns:v="urn:schemas-microsoft-com:vml" Requires="v">
                <p:oleObj spid="_x0000_s40964" r:id="rId7" imgW="1511300" imgH="165100" progId="Equation.KSEE3">
                  <p:embed/>
                </p:oleObj>
              </mc:Choice>
              <mc:Fallback>
                <p:oleObj r:id="rId7" imgW="1511300" imgH="165100" progId="Equation.KSEE3">
                  <p:embed/>
                  <p:pic>
                    <p:nvPicPr>
                      <p:cNvPr id="13" name="对象 12">
                        <a:hlinkClick r:id="" action="ppaction://ole?verb=0"/>
                      </p:cNvPr>
                      <p:cNvPicPr/>
                      <p:nvPr/>
                    </p:nvPicPr>
                    <p:blipFill>
                      <a:blip r:embed="rId8"/>
                      <a:stretch>
                        <a:fillRect/>
                      </a:stretch>
                    </p:blipFill>
                    <p:spPr>
                      <a:xfrm>
                        <a:off x="216000" y="3708000"/>
                        <a:ext cx="4949190" cy="53975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6875370" y="3708000"/>
          <a:ext cx="1891030" cy="539750"/>
        </p:xfrm>
        <a:graphic>
          <a:graphicData uri="http://schemas.openxmlformats.org/presentationml/2006/ole">
            <mc:AlternateContent xmlns:mc="http://schemas.openxmlformats.org/markup-compatibility/2006">
              <mc:Choice xmlns:v="urn:schemas-microsoft-com:vml" Requires="v">
                <p:oleObj spid="_x0000_s40965" r:id="rId9" imgW="533400" imgH="152400" progId="Equation.KSEE3">
                  <p:embed/>
                </p:oleObj>
              </mc:Choice>
              <mc:Fallback>
                <p:oleObj r:id="rId9" imgW="533400" imgH="152400" progId="Equation.KSEE3">
                  <p:embed/>
                  <p:pic>
                    <p:nvPicPr>
                      <p:cNvPr id="15" name="对象 14">
                        <a:hlinkClick r:id="" action="ppaction://ole?verb=0"/>
                      </p:cNvPr>
                      <p:cNvPicPr/>
                      <p:nvPr/>
                    </p:nvPicPr>
                    <p:blipFill>
                      <a:blip r:embed="rId10"/>
                      <a:stretch>
                        <a:fillRect/>
                      </a:stretch>
                    </p:blipFill>
                    <p:spPr>
                      <a:xfrm>
                        <a:off x="6875370" y="3708000"/>
                        <a:ext cx="1891030" cy="5397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xEl>
                                              <p:pRg st="0" end="0"/>
                                            </p:txEl>
                                          </p:spTgt>
                                        </p:tgtEl>
                                        <p:attrNameLst>
                                          <p:attrName>style.visibility</p:attrName>
                                        </p:attrNameLst>
                                      </p:cBhvr>
                                      <p:to>
                                        <p:strVal val="visible"/>
                                      </p:to>
                                    </p:set>
                                    <p:animEffect transition="in" filter="blinds(horizontal)">
                                      <p:cBhvr>
                                        <p:cTn id="7" dur="500"/>
                                        <p:tgtEl>
                                          <p:spTgt spid="1116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additive="base">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anim calcmode="lin" valueType="num">
                                      <p:cBhvr additive="base">
                                        <p:cTn id="14" dur="500" fill="hold"/>
                                        <p:tgtEl>
                                          <p:spTgt spid="7"/>
                                        </p:tgtEl>
                                        <p:attrNameLst>
                                          <p:attrName>ppt_w</p:attrName>
                                        </p:attrNameLst>
                                      </p:cBhvr>
                                      <p:tavLst>
                                        <p:tav tm="0">
                                          <p:val>
                                            <p:fltVal val="0"/>
                                          </p:val>
                                        </p:tav>
                                        <p:tav tm="100000">
                                          <p:val>
                                            <p:strVal val="#ppt_w"/>
                                          </p:val>
                                        </p:tav>
                                      </p:tavLst>
                                    </p:anim>
                                    <p:anim calcmode="lin" valueType="num">
                                      <p:cBhvr additive="base">
                                        <p:cTn id="15"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additive="base">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anim calcmode="lin" valueType="num">
                                      <p:cBhvr additive="base">
                                        <p:cTn id="22" dur="500" fill="hold"/>
                                        <p:tgtEl>
                                          <p:spTgt spid="5"/>
                                        </p:tgtEl>
                                        <p:attrNameLst>
                                          <p:attrName>ppt_w</p:attrName>
                                        </p:attrNameLst>
                                      </p:cBhvr>
                                      <p:tavLst>
                                        <p:tav tm="0">
                                          <p:val>
                                            <p:fltVal val="0"/>
                                          </p:val>
                                        </p:tav>
                                        <p:tav tm="100000">
                                          <p:val>
                                            <p:strVal val="#ppt_w"/>
                                          </p:val>
                                        </p:tav>
                                      </p:tavLst>
                                    </p:anim>
                                    <p:anim calcmode="lin" valueType="num">
                                      <p:cBhvr additive="base">
                                        <p:cTn id="23"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additive="base">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anim calcmode="lin" valueType="num">
                                      <p:cBhvr additive="base">
                                        <p:cTn id="30" dur="500" fill="hold"/>
                                        <p:tgtEl>
                                          <p:spTgt spid="9"/>
                                        </p:tgtEl>
                                        <p:attrNameLst>
                                          <p:attrName>ppt_w</p:attrName>
                                        </p:attrNameLst>
                                      </p:cBhvr>
                                      <p:tavLst>
                                        <p:tav tm="0">
                                          <p:val>
                                            <p:fltVal val="0"/>
                                          </p:val>
                                        </p:tav>
                                        <p:tav tm="100000">
                                          <p:val>
                                            <p:strVal val="#ppt_w"/>
                                          </p:val>
                                        </p:tav>
                                      </p:tavLst>
                                    </p:anim>
                                    <p:anim calcmode="lin" valueType="num">
                                      <p:cBhvr additive="base">
                                        <p:cTn id="31"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additive="base">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anim calcmode="lin" valueType="num">
                                      <p:cBhvr additive="base">
                                        <p:cTn id="38" dur="500" fill="hold"/>
                                        <p:tgtEl>
                                          <p:spTgt spid="13"/>
                                        </p:tgtEl>
                                        <p:attrNameLst>
                                          <p:attrName>ppt_w</p:attrName>
                                        </p:attrNameLst>
                                      </p:cBhvr>
                                      <p:tavLst>
                                        <p:tav tm="0">
                                          <p:val>
                                            <p:fltVal val="0"/>
                                          </p:val>
                                        </p:tav>
                                        <p:tav tm="100000">
                                          <p:val>
                                            <p:strVal val="#ppt_w"/>
                                          </p:val>
                                        </p:tav>
                                      </p:tavLst>
                                    </p:anim>
                                    <p:anim calcmode="lin" valueType="num">
                                      <p:cBhvr additive="base">
                                        <p:cTn id="39"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additive="base">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ppt_w/2"/>
                                          </p:val>
                                        </p:tav>
                                        <p:tav tm="100000">
                                          <p:val>
                                            <p:strVal val="#ppt_x"/>
                                          </p:val>
                                        </p:tav>
                                      </p:tavLst>
                                    </p:anim>
                                    <p:anim calcmode="lin" valueType="num">
                                      <p:cBhvr additive="base">
                                        <p:cTn id="45" dur="500" fill="hold"/>
                                        <p:tgtEl>
                                          <p:spTgt spid="6"/>
                                        </p:tgtEl>
                                        <p:attrNameLst>
                                          <p:attrName>ppt_y</p:attrName>
                                        </p:attrNameLst>
                                      </p:cBhvr>
                                      <p:tavLst>
                                        <p:tav tm="0">
                                          <p:val>
                                            <p:strVal val="#ppt_y"/>
                                          </p:val>
                                        </p:tav>
                                        <p:tav tm="100000">
                                          <p:val>
                                            <p:strVal val="#ppt_y"/>
                                          </p:val>
                                        </p:tav>
                                      </p:tavLst>
                                    </p:anim>
                                    <p:anim calcmode="lin" valueType="num">
                                      <p:cBhvr additive="base">
                                        <p:cTn id="46" dur="500" fill="hold"/>
                                        <p:tgtEl>
                                          <p:spTgt spid="6"/>
                                        </p:tgtEl>
                                        <p:attrNameLst>
                                          <p:attrName>ppt_w</p:attrName>
                                        </p:attrNameLst>
                                      </p:cBhvr>
                                      <p:tavLst>
                                        <p:tav tm="0">
                                          <p:val>
                                            <p:fltVal val="0"/>
                                          </p:val>
                                        </p:tav>
                                        <p:tav tm="100000">
                                          <p:val>
                                            <p:strVal val="#ppt_w"/>
                                          </p:val>
                                        </p:tav>
                                      </p:tavLst>
                                    </p:anim>
                                    <p:anim calcmode="lin" valueType="num">
                                      <p:cBhvr additive="base">
                                        <p:cTn id="47"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additive="base">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ppt_w/2"/>
                                          </p:val>
                                        </p:tav>
                                        <p:tav tm="100000">
                                          <p:val>
                                            <p:strVal val="#ppt_x"/>
                                          </p:val>
                                        </p:tav>
                                      </p:tavLst>
                                    </p:anim>
                                    <p:anim calcmode="lin" valueType="num">
                                      <p:cBhvr additive="base">
                                        <p:cTn id="53" dur="500" fill="hold"/>
                                        <p:tgtEl>
                                          <p:spTgt spid="15"/>
                                        </p:tgtEl>
                                        <p:attrNameLst>
                                          <p:attrName>ppt_y</p:attrName>
                                        </p:attrNameLst>
                                      </p:cBhvr>
                                      <p:tavLst>
                                        <p:tav tm="0">
                                          <p:val>
                                            <p:strVal val="#ppt_y"/>
                                          </p:val>
                                        </p:tav>
                                        <p:tav tm="100000">
                                          <p:val>
                                            <p:strVal val="#ppt_y"/>
                                          </p:val>
                                        </p:tav>
                                      </p:tavLst>
                                    </p:anim>
                                    <p:anim calcmode="lin" valueType="num">
                                      <p:cBhvr additive="base">
                                        <p:cTn id="54" dur="500" fill="hold"/>
                                        <p:tgtEl>
                                          <p:spTgt spid="15"/>
                                        </p:tgtEl>
                                        <p:attrNameLst>
                                          <p:attrName>ppt_w</p:attrName>
                                        </p:attrNameLst>
                                      </p:cBhvr>
                                      <p:tavLst>
                                        <p:tav tm="0">
                                          <p:val>
                                            <p:fltVal val="0"/>
                                          </p:val>
                                        </p:tav>
                                        <p:tav tm="100000">
                                          <p:val>
                                            <p:strVal val="#ppt_w"/>
                                          </p:val>
                                        </p:tav>
                                      </p:tavLst>
                                    </p:anim>
                                    <p:anim calcmode="lin" valueType="num">
                                      <p:cBhvr additive="base">
                                        <p:cTn id="55"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uild="p" bldLvl="2"/>
      <p:bldP spid="5" grpId="0" bldLvl="0" animBg="1"/>
      <p:bldP spid="6" grpId="0" bldLvl="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1469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469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189</a:t>
            </a:fld>
            <a:endParaRPr lang="zh-CN" altLang="en-US" sz="1200" b="1" i="1" dirty="0">
              <a:latin typeface="Times New Roman" panose="02020603050405020304" pitchFamily="2" charset="0"/>
              <a:ea typeface="宋体" panose="02010600030101010101" pitchFamily="2" charset="-122"/>
            </a:endParaRPr>
          </a:p>
        </p:txBody>
      </p:sp>
      <p:sp>
        <p:nvSpPr>
          <p:cNvPr id="11469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14693" name="Rectangle 3"/>
          <p:cNvSpPr>
            <a:spLocks noGrp="1"/>
          </p:cNvSpPr>
          <p:nvPr>
            <p:ph type="body"/>
          </p:nvPr>
        </p:nvSpPr>
        <p:spPr>
          <a:xfrm>
            <a:off x="142875" y="694055"/>
            <a:ext cx="8696325" cy="1210945"/>
          </a:xfrm>
        </p:spPr>
        <p:txBody>
          <a:bodyPr wrap="square" anchor="t"/>
          <a:lstStyle/>
          <a:p>
            <a:pPr marL="457200" lvl="0" indent="-457200" eaLnBrk="1" hangingPunct="1"/>
            <a:r>
              <a:rPr lang="en-US" altLang="x-none" sz="3200" dirty="0">
                <a:ea typeface="宋体" panose="02010600030101010101" pitchFamily="2" charset="-122"/>
              </a:rPr>
              <a:t>Rule 7: Set Accumulation Rule</a:t>
            </a:r>
          </a:p>
          <a:p>
            <a:pPr marL="1371600" lvl="2" indent="-457200" eaLnBrk="1" hangingPunct="1">
              <a:buNone/>
            </a:pPr>
            <a:r>
              <a:rPr lang="en-US" altLang="x-none" sz="3200" dirty="0">
                <a:ea typeface="宋体" panose="02010600030101010101" pitchFamily="2" charset="-122"/>
              </a:rPr>
              <a:t>If X → YZ and Z → W, then X → YZW</a:t>
            </a:r>
          </a:p>
        </p:txBody>
      </p:sp>
      <p:sp>
        <p:nvSpPr>
          <p:cNvPr id="111623" name="Rectangle 4"/>
          <p:cNvSpPr/>
          <p:nvPr/>
        </p:nvSpPr>
        <p:spPr>
          <a:xfrm>
            <a:off x="142875" y="1981200"/>
            <a:ext cx="8893175" cy="518160"/>
          </a:xfrm>
          <a:prstGeom prst="rect">
            <a:avLst/>
          </a:prstGeom>
          <a:noFill/>
          <a:ln w="9525">
            <a:noFill/>
          </a:ln>
        </p:spPr>
        <p:txBody>
          <a:bodyPr anchor="t">
            <a:spAutoFit/>
          </a:bodyPr>
          <a:lstStyle/>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Proof: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5" name="右箭头 4"/>
          <p:cNvSpPr/>
          <p:nvPr/>
        </p:nvSpPr>
        <p:spPr>
          <a:xfrm>
            <a:off x="2200275" y="2738940"/>
            <a:ext cx="1980000" cy="700880"/>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lstStyle/>
          <a:p>
            <a:pPr algn="ctr"/>
            <a:r>
              <a:rPr lang="en-US" altLang="zh-CN" sz="2000">
                <a:solidFill>
                  <a:srgbClr val="FF0000"/>
                </a:solidFill>
              </a:rPr>
              <a:t>Augmentation</a:t>
            </a:r>
          </a:p>
        </p:txBody>
      </p:sp>
      <p:sp>
        <p:nvSpPr>
          <p:cNvPr id="6" name="右箭头 5"/>
          <p:cNvSpPr/>
          <p:nvPr/>
        </p:nvSpPr>
        <p:spPr>
          <a:xfrm>
            <a:off x="5267960" y="4891590"/>
            <a:ext cx="1548000" cy="754378"/>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lstStyle/>
          <a:p>
            <a:pPr algn="ctr"/>
            <a:r>
              <a:rPr lang="en-US" altLang="zh-CN" sz="2000">
                <a:solidFill>
                  <a:srgbClr val="FF0000"/>
                </a:solidFill>
              </a:rPr>
              <a:t>Transitivity</a:t>
            </a:r>
          </a:p>
        </p:txBody>
      </p:sp>
      <p:graphicFrame>
        <p:nvGraphicFramePr>
          <p:cNvPr id="7" name="对象 6">
            <a:hlinkClick r:id="" action="ppaction://ole?verb=0"/>
          </p:cNvPr>
          <p:cNvGraphicFramePr>
            <a:graphicFrameLocks noChangeAspect="1"/>
          </p:cNvGraphicFramePr>
          <p:nvPr/>
        </p:nvGraphicFramePr>
        <p:xfrm>
          <a:off x="216000" y="2808000"/>
          <a:ext cx="2024380" cy="539750"/>
        </p:xfrm>
        <a:graphic>
          <a:graphicData uri="http://schemas.openxmlformats.org/presentationml/2006/ole">
            <mc:AlternateContent xmlns:mc="http://schemas.openxmlformats.org/markup-compatibility/2006">
              <mc:Choice xmlns:v="urn:schemas-microsoft-com:vml" Requires="v">
                <p:oleObj spid="_x0000_s41986" r:id="rId3" imgW="571500" imgH="152400" progId="Equation.KSEE3">
                  <p:embed/>
                </p:oleObj>
              </mc:Choice>
              <mc:Fallback>
                <p:oleObj r:id="rId3" imgW="571500" imgH="152400" progId="Equation.KSEE3">
                  <p:embed/>
                  <p:pic>
                    <p:nvPicPr>
                      <p:cNvPr id="7" name="对象 6">
                        <a:hlinkClick r:id="" action="ppaction://ole?verb=0"/>
                      </p:cNvPr>
                      <p:cNvPicPr/>
                      <p:nvPr/>
                    </p:nvPicPr>
                    <p:blipFill>
                      <a:blip r:embed="rId4"/>
                      <a:stretch>
                        <a:fillRect/>
                      </a:stretch>
                    </p:blipFill>
                    <p:spPr>
                      <a:xfrm>
                        <a:off x="216000" y="2808000"/>
                        <a:ext cx="2024380" cy="53975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4201385" y="2808000"/>
          <a:ext cx="2249170" cy="539750"/>
        </p:xfrm>
        <a:graphic>
          <a:graphicData uri="http://schemas.openxmlformats.org/presentationml/2006/ole">
            <mc:AlternateContent xmlns:mc="http://schemas.openxmlformats.org/markup-compatibility/2006">
              <mc:Choice xmlns:v="urn:schemas-microsoft-com:vml" Requires="v">
                <p:oleObj spid="_x0000_s41987" r:id="rId5" imgW="634365" imgH="152400" progId="Equation.KSEE3">
                  <p:embed/>
                </p:oleObj>
              </mc:Choice>
              <mc:Fallback>
                <p:oleObj r:id="rId5" imgW="634365" imgH="152400" progId="Equation.KSEE3">
                  <p:embed/>
                  <p:pic>
                    <p:nvPicPr>
                      <p:cNvPr id="9" name="对象 8">
                        <a:hlinkClick r:id="" action="ppaction://ole?verb=0"/>
                      </p:cNvPr>
                      <p:cNvPicPr/>
                      <p:nvPr/>
                    </p:nvPicPr>
                    <p:blipFill>
                      <a:blip r:embed="rId6"/>
                      <a:stretch>
                        <a:fillRect/>
                      </a:stretch>
                    </p:blipFill>
                    <p:spPr>
                      <a:xfrm>
                        <a:off x="4201385" y="2808000"/>
                        <a:ext cx="2249170" cy="53975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216000" y="4968000"/>
          <a:ext cx="4949190" cy="539750"/>
        </p:xfrm>
        <a:graphic>
          <a:graphicData uri="http://schemas.openxmlformats.org/presentationml/2006/ole">
            <mc:AlternateContent xmlns:mc="http://schemas.openxmlformats.org/markup-compatibility/2006">
              <mc:Choice xmlns:v="urn:schemas-microsoft-com:vml" Requires="v">
                <p:oleObj spid="_x0000_s41988" r:id="rId7" imgW="1511300" imgH="165100" progId="Equation.KSEE3">
                  <p:embed/>
                </p:oleObj>
              </mc:Choice>
              <mc:Fallback>
                <p:oleObj r:id="rId7" imgW="1511300" imgH="165100" progId="Equation.KSEE3">
                  <p:embed/>
                  <p:pic>
                    <p:nvPicPr>
                      <p:cNvPr id="13" name="对象 12">
                        <a:hlinkClick r:id="" action="ppaction://ole?verb=0"/>
                      </p:cNvPr>
                      <p:cNvPicPr/>
                      <p:nvPr/>
                    </p:nvPicPr>
                    <p:blipFill>
                      <a:blip r:embed="rId8"/>
                      <a:stretch>
                        <a:fillRect/>
                      </a:stretch>
                    </p:blipFill>
                    <p:spPr>
                      <a:xfrm>
                        <a:off x="216000" y="4968000"/>
                        <a:ext cx="4949190" cy="53975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6762658" y="4968000"/>
          <a:ext cx="2116455" cy="539750"/>
        </p:xfrm>
        <a:graphic>
          <a:graphicData uri="http://schemas.openxmlformats.org/presentationml/2006/ole">
            <mc:AlternateContent xmlns:mc="http://schemas.openxmlformats.org/markup-compatibility/2006">
              <mc:Choice xmlns:v="urn:schemas-microsoft-com:vml" Requires="v">
                <p:oleObj spid="_x0000_s41989" r:id="rId9" imgW="596900" imgH="152400" progId="Equation.KSEE3">
                  <p:embed/>
                </p:oleObj>
              </mc:Choice>
              <mc:Fallback>
                <p:oleObj r:id="rId9" imgW="596900" imgH="152400" progId="Equation.KSEE3">
                  <p:embed/>
                  <p:pic>
                    <p:nvPicPr>
                      <p:cNvPr id="15" name="对象 14">
                        <a:hlinkClick r:id="" action="ppaction://ole?verb=0"/>
                      </p:cNvPr>
                      <p:cNvPicPr/>
                      <p:nvPr/>
                    </p:nvPicPr>
                    <p:blipFill>
                      <a:blip r:embed="rId10"/>
                      <a:stretch>
                        <a:fillRect/>
                      </a:stretch>
                    </p:blipFill>
                    <p:spPr>
                      <a:xfrm>
                        <a:off x="6762658" y="4968000"/>
                        <a:ext cx="2116455" cy="53975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76616" y="3439727"/>
          <a:ext cx="8276888" cy="1188000"/>
        </p:xfrm>
        <a:graphic>
          <a:graphicData uri="http://schemas.openxmlformats.org/presentationml/2006/ole">
            <mc:AlternateContent xmlns:mc="http://schemas.openxmlformats.org/markup-compatibility/2006">
              <mc:Choice xmlns:v="urn:schemas-microsoft-com:vml" Requires="v">
                <p:oleObj spid="_x0000_s41990" r:id="rId11" imgW="2920365" imgH="419100" progId="Equation.KSEE3">
                  <p:embed/>
                </p:oleObj>
              </mc:Choice>
              <mc:Fallback>
                <p:oleObj r:id="rId11" imgW="2920365" imgH="419100" progId="Equation.KSEE3">
                  <p:embed/>
                  <p:pic>
                    <p:nvPicPr>
                      <p:cNvPr id="2" name="对象 1">
                        <a:hlinkClick r:id="" action="ppaction://ole?verb=0"/>
                      </p:cNvPr>
                      <p:cNvPicPr/>
                      <p:nvPr/>
                    </p:nvPicPr>
                    <p:blipFill>
                      <a:blip r:embed="rId12"/>
                      <a:stretch>
                        <a:fillRect/>
                      </a:stretch>
                    </p:blipFill>
                    <p:spPr>
                      <a:xfrm>
                        <a:off x="576616" y="3439727"/>
                        <a:ext cx="8276888" cy="1188000"/>
                      </a:xfrm>
                      <a:prstGeom prst="rect">
                        <a:avLst/>
                      </a:prstGeom>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xEl>
                                              <p:pRg st="0" end="0"/>
                                            </p:txEl>
                                          </p:spTgt>
                                        </p:tgtEl>
                                        <p:attrNameLst>
                                          <p:attrName>style.visibility</p:attrName>
                                        </p:attrNameLst>
                                      </p:cBhvr>
                                      <p:to>
                                        <p:strVal val="visible"/>
                                      </p:to>
                                    </p:set>
                                    <p:animEffect transition="in" filter="blinds(horizontal)">
                                      <p:cBhvr>
                                        <p:cTn id="7" dur="500"/>
                                        <p:tgtEl>
                                          <p:spTgt spid="1116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additive="base">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anim calcmode="lin" valueType="num">
                                      <p:cBhvr additive="base">
                                        <p:cTn id="14" dur="500" fill="hold"/>
                                        <p:tgtEl>
                                          <p:spTgt spid="7"/>
                                        </p:tgtEl>
                                        <p:attrNameLst>
                                          <p:attrName>ppt_w</p:attrName>
                                        </p:attrNameLst>
                                      </p:cBhvr>
                                      <p:tavLst>
                                        <p:tav tm="0">
                                          <p:val>
                                            <p:fltVal val="0"/>
                                          </p:val>
                                        </p:tav>
                                        <p:tav tm="100000">
                                          <p:val>
                                            <p:strVal val="#ppt_w"/>
                                          </p:val>
                                        </p:tav>
                                      </p:tavLst>
                                    </p:anim>
                                    <p:anim calcmode="lin" valueType="num">
                                      <p:cBhvr additive="base">
                                        <p:cTn id="15"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additive="base">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anim calcmode="lin" valueType="num">
                                      <p:cBhvr additive="base">
                                        <p:cTn id="22" dur="500" fill="hold"/>
                                        <p:tgtEl>
                                          <p:spTgt spid="5"/>
                                        </p:tgtEl>
                                        <p:attrNameLst>
                                          <p:attrName>ppt_w</p:attrName>
                                        </p:attrNameLst>
                                      </p:cBhvr>
                                      <p:tavLst>
                                        <p:tav tm="0">
                                          <p:val>
                                            <p:fltVal val="0"/>
                                          </p:val>
                                        </p:tav>
                                        <p:tav tm="100000">
                                          <p:val>
                                            <p:strVal val="#ppt_w"/>
                                          </p:val>
                                        </p:tav>
                                      </p:tavLst>
                                    </p:anim>
                                    <p:anim calcmode="lin" valueType="num">
                                      <p:cBhvr additive="base">
                                        <p:cTn id="23"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additive="base">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anim calcmode="lin" valueType="num">
                                      <p:cBhvr additive="base">
                                        <p:cTn id="30" dur="500" fill="hold"/>
                                        <p:tgtEl>
                                          <p:spTgt spid="9"/>
                                        </p:tgtEl>
                                        <p:attrNameLst>
                                          <p:attrName>ppt_w</p:attrName>
                                        </p:attrNameLst>
                                      </p:cBhvr>
                                      <p:tavLst>
                                        <p:tav tm="0">
                                          <p:val>
                                            <p:fltVal val="0"/>
                                          </p:val>
                                        </p:tav>
                                        <p:tav tm="100000">
                                          <p:val>
                                            <p:strVal val="#ppt_w"/>
                                          </p:val>
                                        </p:tav>
                                      </p:tavLst>
                                    </p:anim>
                                    <p:anim calcmode="lin" valueType="num">
                                      <p:cBhvr additive="base">
                                        <p:cTn id="31"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nodeType="clickEffect">
                                  <p:stCondLst>
                                    <p:cond delay="0"/>
                                  </p:stCondLst>
                                  <p:childTnLst>
                                    <p:set>
                                      <p:cBhvr additive="base">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anim calcmode="lin" valueType="num">
                                      <p:cBhvr additive="base">
                                        <p:cTn id="43" dur="500" fill="hold"/>
                                        <p:tgtEl>
                                          <p:spTgt spid="13"/>
                                        </p:tgtEl>
                                        <p:attrNameLst>
                                          <p:attrName>ppt_w</p:attrName>
                                        </p:attrNameLst>
                                      </p:cBhvr>
                                      <p:tavLst>
                                        <p:tav tm="0">
                                          <p:val>
                                            <p:fltVal val="0"/>
                                          </p:val>
                                        </p:tav>
                                        <p:tav tm="100000">
                                          <p:val>
                                            <p:strVal val="#ppt_w"/>
                                          </p:val>
                                        </p:tav>
                                      </p:tavLst>
                                    </p:anim>
                                    <p:anim calcmode="lin" valueType="num">
                                      <p:cBhvr additive="base">
                                        <p:cTn id="44"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8" fill="hold" grpId="0" nodeType="clickEffect">
                                  <p:stCondLst>
                                    <p:cond delay="0"/>
                                  </p:stCondLst>
                                  <p:childTnLst>
                                    <p:set>
                                      <p:cBhvr additive="base">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ppt_w/2"/>
                                          </p:val>
                                        </p:tav>
                                        <p:tav tm="100000">
                                          <p:val>
                                            <p:strVal val="#ppt_x"/>
                                          </p:val>
                                        </p:tav>
                                      </p:tavLst>
                                    </p:anim>
                                    <p:anim calcmode="lin" valueType="num">
                                      <p:cBhvr additive="base">
                                        <p:cTn id="50" dur="500" fill="hold"/>
                                        <p:tgtEl>
                                          <p:spTgt spid="6"/>
                                        </p:tgtEl>
                                        <p:attrNameLst>
                                          <p:attrName>ppt_y</p:attrName>
                                        </p:attrNameLst>
                                      </p:cBhvr>
                                      <p:tavLst>
                                        <p:tav tm="0">
                                          <p:val>
                                            <p:strVal val="#ppt_y"/>
                                          </p:val>
                                        </p:tav>
                                        <p:tav tm="100000">
                                          <p:val>
                                            <p:strVal val="#ppt_y"/>
                                          </p:val>
                                        </p:tav>
                                      </p:tavLst>
                                    </p:anim>
                                    <p:anim calcmode="lin" valueType="num">
                                      <p:cBhvr additive="base">
                                        <p:cTn id="51" dur="500" fill="hold"/>
                                        <p:tgtEl>
                                          <p:spTgt spid="6"/>
                                        </p:tgtEl>
                                        <p:attrNameLst>
                                          <p:attrName>ppt_w</p:attrName>
                                        </p:attrNameLst>
                                      </p:cBhvr>
                                      <p:tavLst>
                                        <p:tav tm="0">
                                          <p:val>
                                            <p:fltVal val="0"/>
                                          </p:val>
                                        </p:tav>
                                        <p:tav tm="100000">
                                          <p:val>
                                            <p:strVal val="#ppt_w"/>
                                          </p:val>
                                        </p:tav>
                                      </p:tavLst>
                                    </p:anim>
                                    <p:anim calcmode="lin" valueType="num">
                                      <p:cBhvr additive="base">
                                        <p:cTn id="5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nodeType="clickEffect">
                                  <p:stCondLst>
                                    <p:cond delay="0"/>
                                  </p:stCondLst>
                                  <p:childTnLst>
                                    <p:set>
                                      <p:cBhvr additive="base">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anim calcmode="lin" valueType="num">
                                      <p:cBhvr additive="base">
                                        <p:cTn id="59" dur="500" fill="hold"/>
                                        <p:tgtEl>
                                          <p:spTgt spid="15"/>
                                        </p:tgtEl>
                                        <p:attrNameLst>
                                          <p:attrName>ppt_w</p:attrName>
                                        </p:attrNameLst>
                                      </p:cBhvr>
                                      <p:tavLst>
                                        <p:tav tm="0">
                                          <p:val>
                                            <p:fltVal val="0"/>
                                          </p:val>
                                        </p:tav>
                                        <p:tav tm="100000">
                                          <p:val>
                                            <p:strVal val="#ppt_w"/>
                                          </p:val>
                                        </p:tav>
                                      </p:tavLst>
                                    </p:anim>
                                    <p:anim calcmode="lin" valueType="num">
                                      <p:cBhvr additive="base">
                                        <p:cTn id="60"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uild="p" bldLvl="2"/>
      <p:bldP spid="5" grpId="0" bldLvl="0" animBg="1"/>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9458"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1945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19</a:t>
            </a:fld>
            <a:endParaRPr lang="zh-CN" altLang="en-US" sz="1200" b="1" i="1" dirty="0">
              <a:latin typeface="Times New Roman" panose="02020603050405020304" pitchFamily="2" charset="0"/>
              <a:ea typeface="宋体" panose="02010600030101010101" pitchFamily="2" charset="-122"/>
            </a:endParaRPr>
          </a:p>
        </p:txBody>
      </p:sp>
      <p:sp>
        <p:nvSpPr>
          <p:cNvPr id="1946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19462" name="Rectangle 3"/>
          <p:cNvSpPr>
            <a:spLocks noGrp="1"/>
          </p:cNvSpPr>
          <p:nvPr>
            <p:ph type="body"/>
          </p:nvPr>
        </p:nvSpPr>
        <p:spPr/>
        <p:txBody>
          <a:bodyPr wrap="square" anchor="t"/>
          <a:lstStyle/>
          <a:p>
            <a:pPr lvl="0" eaLnBrk="1" hangingPunct="1">
              <a:lnSpc>
                <a:spcPct val="125000"/>
              </a:lnSpc>
            </a:pPr>
            <a:r>
              <a:rPr lang="en-US" altLang="x-none" sz="3000" dirty="0">
                <a:solidFill>
                  <a:srgbClr val="2D2DB9"/>
                </a:solidFill>
              </a:rPr>
              <a:t>An </a:t>
            </a:r>
            <a:r>
              <a:rPr lang="en-US" altLang="x-none" sz="3000" dirty="0">
                <a:solidFill>
                  <a:srgbClr val="FF0066"/>
                </a:solidFill>
                <a:ea typeface="宋体" panose="02010600030101010101" pitchFamily="2" charset="-122"/>
              </a:rPr>
              <a:t>Entity-Relationship(</a:t>
            </a:r>
            <a:r>
              <a:rPr lang="en-US" altLang="x-none" sz="3000" dirty="0"/>
              <a:t>ER) model </a:t>
            </a:r>
            <a:r>
              <a:rPr lang="en-US" altLang="x-none" sz="3000" dirty="0">
                <a:solidFill>
                  <a:srgbClr val="2D2DB9"/>
                </a:solidFill>
              </a:rPr>
              <a:t>is an abstract way to describe a database.</a:t>
            </a:r>
            <a:endParaRPr lang="en-US" altLang="x-none" sz="3000" dirty="0">
              <a:solidFill>
                <a:srgbClr val="2D2DB9"/>
              </a:solidFill>
              <a:ea typeface="宋体" panose="02010600030101010101" pitchFamily="2" charset="-122"/>
            </a:endParaRPr>
          </a:p>
          <a:p>
            <a:pPr lvl="0" eaLnBrk="1" hangingPunct="1">
              <a:lnSpc>
                <a:spcPct val="125000"/>
              </a:lnSpc>
            </a:pPr>
            <a:endParaRPr lang="en-US" altLang="x-none" sz="3000" dirty="0">
              <a:solidFill>
                <a:schemeClr val="accent2"/>
              </a:solidFill>
              <a:ea typeface="宋体" panose="02010600030101010101" pitchFamily="2" charset="-122"/>
            </a:endParaRPr>
          </a:p>
          <a:p>
            <a:pPr lvl="0" eaLnBrk="1" hangingPunct="1">
              <a:lnSpc>
                <a:spcPct val="125000"/>
              </a:lnSpc>
            </a:pPr>
            <a:r>
              <a:rPr lang="en-US" altLang="x-none" sz="3000" dirty="0">
                <a:solidFill>
                  <a:schemeClr val="accent2"/>
                </a:solidFill>
                <a:ea typeface="宋体" panose="02010600030101010101" pitchFamily="2" charset="-122"/>
              </a:rPr>
              <a:t>A design approach, called </a:t>
            </a:r>
            <a:r>
              <a:rPr lang="en-US" altLang="x-none" sz="3000" i="1" dirty="0">
                <a:solidFill>
                  <a:srgbClr val="FF0066"/>
                </a:solidFill>
                <a:ea typeface="宋体" panose="02010600030101010101" pitchFamily="2" charset="-122"/>
              </a:rPr>
              <a:t>Entity-Relationship modelling</a:t>
            </a:r>
            <a:r>
              <a:rPr lang="en-US" altLang="x-none" sz="3000" dirty="0">
                <a:solidFill>
                  <a:schemeClr val="accent2"/>
                </a:solidFill>
                <a:ea typeface="宋体" panose="02010600030101010101" pitchFamily="2" charset="-122"/>
              </a:rPr>
              <a:t>, is more intuitive, less mechanical, but basically leads to the same end design.</a:t>
            </a:r>
          </a:p>
          <a:p>
            <a:pPr lvl="0" eaLnBrk="1" hangingPunct="1"/>
            <a:endParaRPr lang="en-US" altLang="x-none" dirty="0">
              <a:solidFill>
                <a:schemeClr val="accent2"/>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462">
                                            <p:txEl>
                                              <p:pRg st="2" end="2"/>
                                            </p:txEl>
                                          </p:spTgt>
                                        </p:tgtEl>
                                        <p:attrNameLst>
                                          <p:attrName>style.visibility</p:attrName>
                                        </p:attrNameLst>
                                      </p:cBhvr>
                                      <p:to>
                                        <p:strVal val="visible"/>
                                      </p:to>
                                    </p:set>
                                    <p:animEffect transition="in" filter="barn(inVertical)">
                                      <p:cBhvr>
                                        <p:cTn id="7" dur="500"/>
                                        <p:tgtEl>
                                          <p:spTgt spid="194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1571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571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190</a:t>
            </a:fld>
            <a:endParaRPr lang="zh-CN" altLang="en-US" sz="1200" b="1" i="1" dirty="0">
              <a:latin typeface="Times New Roman" panose="02020603050405020304" pitchFamily="2" charset="0"/>
              <a:ea typeface="宋体" panose="02010600030101010101" pitchFamily="2" charset="-122"/>
            </a:endParaRPr>
          </a:p>
        </p:txBody>
      </p:sp>
      <p:sp>
        <p:nvSpPr>
          <p:cNvPr id="11571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15717" name="Rectangle 3"/>
          <p:cNvSpPr>
            <a:spLocks noGrp="1"/>
          </p:cNvSpPr>
          <p:nvPr>
            <p:ph type="body"/>
          </p:nvPr>
        </p:nvSpPr>
        <p:spPr>
          <a:xfrm>
            <a:off x="241935" y="694690"/>
            <a:ext cx="8610600" cy="5262245"/>
          </a:xfrm>
        </p:spPr>
        <p:txBody>
          <a:bodyPr wrap="square" anchor="t">
            <a:spAutoFit/>
          </a:bodyPr>
          <a:lstStyle/>
          <a:p>
            <a:pPr lvl="0" eaLnBrk="1" hangingPunct="1"/>
            <a:r>
              <a:rPr lang="en-US" altLang="x-none" sz="3000" dirty="0">
                <a:ea typeface="宋体" panose="02010600030101010101" pitchFamily="2" charset="-122"/>
              </a:rPr>
              <a:t>Functional Dependency (FD)</a:t>
            </a:r>
          </a:p>
          <a:p>
            <a:pPr lvl="0" eaLnBrk="1" hangingPunct="1"/>
            <a:endParaRPr lang="en-US" altLang="x-none" sz="3000" dirty="0">
              <a:ea typeface="宋体" panose="02010600030101010101" pitchFamily="2" charset="-122"/>
            </a:endParaRPr>
          </a:p>
          <a:p>
            <a:pPr lvl="0" eaLnBrk="1" hangingPunct="1"/>
            <a:r>
              <a:rPr lang="en-US" altLang="x-none" sz="3000" dirty="0">
                <a:ea typeface="宋体" panose="02010600030101010101" pitchFamily="2" charset="-122"/>
              </a:rPr>
              <a:t>trivial f</a:t>
            </a:r>
            <a:r>
              <a:rPr lang="en-US" altLang="zh-CN" sz="3000" dirty="0">
                <a:ea typeface="宋体" panose="02010600030101010101" pitchFamily="2" charset="-122"/>
              </a:rPr>
              <a:t>unctional dependency</a:t>
            </a:r>
            <a:r>
              <a:rPr lang="en-US" altLang="x-none" sz="3000" dirty="0">
                <a:ea typeface="宋体" panose="02010600030101010101" pitchFamily="2" charset="-122"/>
              </a:rPr>
              <a:t> </a:t>
            </a:r>
            <a:r>
              <a:rPr lang="en-US" altLang="zh-CN" sz="3000" dirty="0">
                <a:ea typeface="宋体" panose="02010600030101010101" pitchFamily="2" charset="-122"/>
              </a:rPr>
              <a:t>(</a:t>
            </a:r>
            <a:r>
              <a:rPr lang="zh-CN" altLang="x-none" sz="3000" dirty="0">
                <a:ea typeface="宋体" panose="02010600030101010101" pitchFamily="2" charset="-122"/>
                <a:sym typeface="+mn-ea"/>
              </a:rPr>
              <a:t>平凡函数依赖</a:t>
            </a:r>
            <a:r>
              <a:rPr lang="en-US" altLang="zh-CN" sz="3000" dirty="0">
                <a:ea typeface="宋体" panose="02010600030101010101" pitchFamily="2" charset="-122"/>
              </a:rPr>
              <a:t>)</a:t>
            </a:r>
          </a:p>
          <a:p>
            <a:pPr lvl="1" eaLnBrk="1" hangingPunct="1"/>
            <a:r>
              <a:rPr lang="en-US" altLang="x-none" sz="3000" dirty="0">
                <a:ea typeface="宋体" panose="02010600030101010101" pitchFamily="2" charset="-122"/>
              </a:rPr>
              <a:t>A functional dependency FD: X→Y is called trivial if </a:t>
            </a:r>
            <a:r>
              <a:rPr lang="en-US" altLang="x-none" sz="3000" u="sng" dirty="0">
                <a:ea typeface="宋体" panose="02010600030101010101" pitchFamily="2" charset="-122"/>
              </a:rPr>
              <a:t>Y is a subset of X</a:t>
            </a:r>
            <a:r>
              <a:rPr lang="en-US" altLang="x-none" sz="3000" dirty="0">
                <a:ea typeface="宋体" panose="02010600030101010101" pitchFamily="2" charset="-122"/>
              </a:rPr>
              <a:t>.</a:t>
            </a:r>
          </a:p>
          <a:p>
            <a:pPr lvl="1" eaLnBrk="1" hangingPunct="1"/>
            <a:endParaRPr lang="zh-CN" altLang="en-US" sz="3000" dirty="0">
              <a:ea typeface="宋体" panose="02010600030101010101" pitchFamily="2" charset="-122"/>
            </a:endParaRPr>
          </a:p>
          <a:p>
            <a:pPr lvl="0" eaLnBrk="1" hangingPunct="1"/>
            <a:r>
              <a:rPr lang="en-US" altLang="x-none" sz="3000" dirty="0">
                <a:ea typeface="宋体" panose="02010600030101010101" pitchFamily="2" charset="-122"/>
              </a:rPr>
              <a:t>partial functional dependency (</a:t>
            </a:r>
            <a:r>
              <a:rPr lang="zh-CN" altLang="x-none" sz="3000" dirty="0">
                <a:ea typeface="宋体" panose="02010600030101010101" pitchFamily="2" charset="-122"/>
              </a:rPr>
              <a:t>部分函数依赖</a:t>
            </a:r>
            <a:r>
              <a:rPr lang="en-US" altLang="x-none" sz="3000" dirty="0">
                <a:ea typeface="宋体" panose="02010600030101010101" pitchFamily="2" charset="-122"/>
              </a:rPr>
              <a:t>)</a:t>
            </a:r>
          </a:p>
          <a:p>
            <a:pPr lvl="1" eaLnBrk="1" hangingPunct="1"/>
            <a:r>
              <a:rPr lang="en-US" altLang="x-none" sz="3000" dirty="0">
                <a:ea typeface="宋体" panose="02010600030101010101" pitchFamily="2" charset="-122"/>
                <a:sym typeface="+mn-ea"/>
              </a:rPr>
              <a:t>A functional dependency FD: X→Y is called partial if we have another FD: W→Y and W</a:t>
            </a:r>
            <a:r>
              <a:rPr lang="en-US" altLang="x-none" sz="3000" dirty="0">
                <a:ea typeface="宋体" panose="02010600030101010101" pitchFamily="2" charset="-122"/>
                <a:sym typeface="Symbol" panose="05050102010706020507" charset="0"/>
              </a:rPr>
              <a:t>X </a:t>
            </a:r>
            <a:r>
              <a:rPr lang="en-US" altLang="x-none" sz="3000" dirty="0">
                <a:ea typeface="宋体" panose="02010600030101010101" pitchFamily="2" charset="-122"/>
                <a:sym typeface="+mn-ea"/>
              </a:rPr>
              <a:t>.</a:t>
            </a:r>
            <a:endParaRPr lang="en-US" altLang="x-none" sz="3000" dirty="0">
              <a:ea typeface="宋体" panose="02010600030101010101" pitchFamily="2" charset="-122"/>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1571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571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191</a:t>
            </a:fld>
            <a:endParaRPr lang="zh-CN" altLang="en-US" sz="1200" b="1" i="1" dirty="0">
              <a:latin typeface="Times New Roman" panose="02020603050405020304" pitchFamily="2" charset="0"/>
              <a:ea typeface="宋体" panose="02010600030101010101" pitchFamily="2" charset="-122"/>
            </a:endParaRPr>
          </a:p>
        </p:txBody>
      </p:sp>
      <p:sp>
        <p:nvSpPr>
          <p:cNvPr id="11571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15717" name="Rectangle 3"/>
          <p:cNvSpPr>
            <a:spLocks noGrp="1"/>
          </p:cNvSpPr>
          <p:nvPr>
            <p:ph type="body"/>
          </p:nvPr>
        </p:nvSpPr>
        <p:spPr>
          <a:xfrm>
            <a:off x="457200" y="694690"/>
            <a:ext cx="8229600" cy="4672965"/>
          </a:xfrm>
        </p:spPr>
        <p:txBody>
          <a:bodyPr wrap="square" anchor="t">
            <a:spAutoFit/>
          </a:bodyPr>
          <a:lstStyle/>
          <a:p>
            <a:pPr lvl="0" eaLnBrk="1" hangingPunct="1"/>
            <a:r>
              <a:rPr lang="en-US" altLang="x-none" sz="3200" dirty="0">
                <a:ea typeface="宋体" panose="02010600030101010101" pitchFamily="2" charset="-122"/>
              </a:rPr>
              <a:t>Example 6.6.4: </a:t>
            </a:r>
            <a:r>
              <a:rPr lang="en-US" altLang="x-none" sz="3200" dirty="0">
                <a:solidFill>
                  <a:schemeClr val="accent2"/>
                </a:solidFill>
                <a:ea typeface="宋体" panose="02010600030101010101" pitchFamily="2" charset="-122"/>
              </a:rPr>
              <a:t>relation T</a:t>
            </a: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r>
              <a:rPr lang="en-US" altLang="x-none" sz="3200" dirty="0">
                <a:ea typeface="宋体" panose="02010600030101010101" pitchFamily="2" charset="-122"/>
              </a:rPr>
              <a:t>Find FDs in relation T</a:t>
            </a:r>
          </a:p>
        </p:txBody>
      </p:sp>
      <p:graphicFrame>
        <p:nvGraphicFramePr>
          <p:cNvPr id="115719" name="表格 115718"/>
          <p:cNvGraphicFramePr/>
          <p:nvPr/>
        </p:nvGraphicFramePr>
        <p:xfrm>
          <a:off x="1764983" y="1342073"/>
          <a:ext cx="5651500" cy="3221038"/>
        </p:xfrm>
        <a:graphic>
          <a:graphicData uri="http://schemas.openxmlformats.org/drawingml/2006/table">
            <a:tbl>
              <a:tblPr/>
              <a:tblGrid>
                <a:gridCol w="1322388">
                  <a:extLst>
                    <a:ext uri="{9D8B030D-6E8A-4147-A177-3AD203B41FA5}">
                      <a16:colId xmlns:a16="http://schemas.microsoft.com/office/drawing/2014/main" val="20000"/>
                    </a:ext>
                  </a:extLst>
                </a:gridCol>
                <a:gridCol w="1443037">
                  <a:extLst>
                    <a:ext uri="{9D8B030D-6E8A-4147-A177-3AD203B41FA5}">
                      <a16:colId xmlns:a16="http://schemas.microsoft.com/office/drawing/2014/main" val="20001"/>
                    </a:ext>
                  </a:extLst>
                </a:gridCol>
                <a:gridCol w="1444625">
                  <a:extLst>
                    <a:ext uri="{9D8B030D-6E8A-4147-A177-3AD203B41FA5}">
                      <a16:colId xmlns:a16="http://schemas.microsoft.com/office/drawing/2014/main" val="20002"/>
                    </a:ext>
                  </a:extLst>
                </a:gridCol>
                <a:gridCol w="1441450">
                  <a:extLst>
                    <a:ext uri="{9D8B030D-6E8A-4147-A177-3AD203B41FA5}">
                      <a16:colId xmlns:a16="http://schemas.microsoft.com/office/drawing/2014/main" val="20003"/>
                    </a:ext>
                  </a:extLst>
                </a:gridCol>
              </a:tblGrid>
              <a:tr h="6032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C</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D</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extLst>
                  <a:ext uri="{0D108BD9-81ED-4DB2-BD59-A6C34878D82A}">
                    <a16:rowId xmlns:a16="http://schemas.microsoft.com/office/drawing/2014/main" val="10000"/>
                  </a:ext>
                </a:extLst>
              </a:tr>
              <a:tr h="6445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677863">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c2</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65087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6445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c3</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2" name="文本框 1"/>
          <p:cNvSpPr txBox="1"/>
          <p:nvPr/>
        </p:nvSpPr>
        <p:spPr>
          <a:xfrm>
            <a:off x="75565" y="5317490"/>
            <a:ext cx="8896350" cy="1554480"/>
          </a:xfrm>
          <a:prstGeom prst="rect">
            <a:avLst/>
          </a:prstGeom>
          <a:solidFill>
            <a:schemeClr val="bg1"/>
          </a:solidFill>
          <a:ln>
            <a:solidFill>
              <a:schemeClr val="accent1"/>
            </a:solidFill>
          </a:ln>
        </p:spPr>
        <p:txBody>
          <a:bodyPr wrap="square" rtlCol="0">
            <a:spAutoFit/>
          </a:bodyPr>
          <a:lstStyle/>
          <a:p>
            <a:pPr marL="560705" indent="-560705"/>
            <a:r>
              <a:rPr lang="en-US" altLang="zh-CN" b="1" u="sng">
                <a:sym typeface="+mn-ea"/>
              </a:rPr>
              <a:t>Assume</a:t>
            </a:r>
            <a:r>
              <a:rPr lang="en-US" altLang="zh-CN">
                <a:sym typeface="+mn-ea"/>
              </a:rPr>
              <a:t>: It is the intent of the designer that exactly this set of rows lies in the table. Once again, we point out that it is unusual to derive FDs from the content of a table. Normally we determine FDs from understanding the data items and rules of the enterprise.</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日期占位符 1"/>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16738" name="页脚占位符 2"/>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6739"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192</a:t>
            </a:fld>
            <a:endParaRPr lang="zh-CN" altLang="en-US" sz="1200" b="1" i="1" dirty="0">
              <a:latin typeface="Times New Roman" panose="02020603050405020304" pitchFamily="2" charset="0"/>
              <a:ea typeface="宋体" panose="02010600030101010101" pitchFamily="2" charset="-122"/>
            </a:endParaRPr>
          </a:p>
        </p:txBody>
      </p:sp>
      <p:sp>
        <p:nvSpPr>
          <p:cNvPr id="116740" name="Rectangle 2"/>
          <p:cNvSpPr>
            <a:spLocks noGrp="1"/>
          </p:cNvSpPr>
          <p:nvPr>
            <p:ph type="title"/>
          </p:nvPr>
        </p:nvSpPr>
        <p:spPr/>
        <p:txBody>
          <a:bodyPr wrap="square" tIns="0" bIns="0"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16741" name="Rectangle 3"/>
          <p:cNvSpPr>
            <a:spLocks noGrp="1"/>
          </p:cNvSpPr>
          <p:nvPr>
            <p:ph type="body"/>
          </p:nvPr>
        </p:nvSpPr>
        <p:spPr>
          <a:xfrm>
            <a:off x="381000" y="3303270"/>
            <a:ext cx="8763000" cy="609600"/>
          </a:xfrm>
        </p:spPr>
        <p:txBody>
          <a:bodyPr wrap="square" anchor="t"/>
          <a:lstStyle/>
          <a:p>
            <a:pPr lvl="0" eaLnBrk="1" hangingPunct="1"/>
            <a:r>
              <a:rPr lang="zh-CN" altLang="en-US">
                <a:solidFill>
                  <a:schemeClr val="tx1"/>
                </a:solidFill>
                <a:ea typeface="宋体" panose="02010600030101010101" pitchFamily="2" charset="-122"/>
              </a:rPr>
              <a:t>首先考虑决定因素和依赖因素都是单个属性的情况：</a:t>
            </a:r>
          </a:p>
        </p:txBody>
      </p:sp>
      <p:graphicFrame>
        <p:nvGraphicFramePr>
          <p:cNvPr id="116743" name="表格 116742"/>
          <p:cNvGraphicFramePr/>
          <p:nvPr/>
        </p:nvGraphicFramePr>
        <p:xfrm>
          <a:off x="1828800" y="694690"/>
          <a:ext cx="5257800" cy="2446655"/>
        </p:xfrm>
        <a:graphic>
          <a:graphicData uri="http://schemas.openxmlformats.org/drawingml/2006/table">
            <a:tbl>
              <a:tblPr/>
              <a:tblGrid>
                <a:gridCol w="1230630">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gridCol w="1341120">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46545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extLst>
                  <a:ext uri="{0D108BD9-81ED-4DB2-BD59-A6C34878D82A}">
                    <a16:rowId xmlns:a16="http://schemas.microsoft.com/office/drawing/2014/main" val="10000"/>
                  </a:ext>
                </a:extLst>
              </a:tr>
              <a:tr h="49593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49784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49149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49593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116774" name="Rectangle 36"/>
          <p:cNvSpPr/>
          <p:nvPr/>
        </p:nvSpPr>
        <p:spPr>
          <a:xfrm>
            <a:off x="533400" y="3989070"/>
            <a:ext cx="1905000" cy="1981200"/>
          </a:xfrm>
          <a:prstGeom prst="rect">
            <a:avLst/>
          </a:prstGeom>
          <a:solidFill>
            <a:schemeClr val="bg1"/>
          </a:solidFill>
          <a:ln w="9525">
            <a:noFill/>
          </a:ln>
        </p:spPr>
        <p:txBody>
          <a:bodyPr anchor="t"/>
          <a:lstStyle/>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a:t>
            </a:r>
            <a:r>
              <a:rPr lang="en-US" altLang="x-none" sz="2800" b="1" dirty="0">
                <a:solidFill>
                  <a:srgbClr val="FF0000"/>
                </a:solidFill>
                <a:latin typeface="Arial" panose="020B0604020202020204" pitchFamily="34" charset="0"/>
                <a:ea typeface="宋体" panose="02010600030101010101" pitchFamily="2" charset="-122"/>
              </a:rPr>
              <a:t>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C</a:t>
            </a:r>
            <a:r>
              <a:rPr lang="en-US" altLang="x-none" sz="2800" b="1" dirty="0">
                <a:solidFill>
                  <a:srgbClr val="FF0000"/>
                </a:solidFill>
                <a:latin typeface="Arial" panose="020B0604020202020204" pitchFamily="34" charset="0"/>
                <a:ea typeface="宋体" panose="02010600030101010101" pitchFamily="2" charset="-122"/>
              </a:rPr>
              <a:t>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D</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75" name="Rectangle 37"/>
          <p:cNvSpPr/>
          <p:nvPr/>
        </p:nvSpPr>
        <p:spPr>
          <a:xfrm>
            <a:off x="2743200" y="3989070"/>
            <a:ext cx="1828800" cy="2209800"/>
          </a:xfrm>
          <a:prstGeom prst="rect">
            <a:avLst/>
          </a:prstGeom>
          <a:solidFill>
            <a:schemeClr val="bg1"/>
          </a:solidFill>
          <a:ln w="9525">
            <a:noFill/>
          </a:ln>
        </p:spPr>
        <p:txBody>
          <a:bodyPr anchor="t"/>
          <a:lstStyle/>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A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C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D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76" name="Rectangle 38"/>
          <p:cNvSpPr/>
          <p:nvPr/>
        </p:nvSpPr>
        <p:spPr>
          <a:xfrm>
            <a:off x="4953000" y="3989070"/>
            <a:ext cx="1752600" cy="2209800"/>
          </a:xfrm>
          <a:prstGeom prst="rect">
            <a:avLst/>
          </a:prstGeom>
          <a:solidFill>
            <a:schemeClr val="bg1"/>
          </a:solidFill>
          <a:ln w="9525">
            <a:noFill/>
          </a:ln>
        </p:spPr>
        <p:txBody>
          <a:bodyPr anchor="t"/>
          <a:lstStyle/>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A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B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D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77" name="Rectangle 39"/>
          <p:cNvSpPr/>
          <p:nvPr/>
        </p:nvSpPr>
        <p:spPr>
          <a:xfrm>
            <a:off x="7010400" y="3989070"/>
            <a:ext cx="1828800" cy="2209800"/>
          </a:xfrm>
          <a:prstGeom prst="rect">
            <a:avLst/>
          </a:prstGeom>
          <a:solidFill>
            <a:schemeClr val="bg1"/>
          </a:solidFill>
          <a:ln w="9525">
            <a:noFill/>
          </a:ln>
        </p:spPr>
        <p:txBody>
          <a:bodyPr anchor="t"/>
          <a:lstStyle/>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B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C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16779" name="Rectangle 44"/>
          <p:cNvSpPr/>
          <p:nvPr/>
        </p:nvSpPr>
        <p:spPr>
          <a:xfrm>
            <a:off x="1676400" y="5513070"/>
            <a:ext cx="609600" cy="533400"/>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0" name="Rectangle 45"/>
          <p:cNvSpPr/>
          <p:nvPr/>
        </p:nvSpPr>
        <p:spPr>
          <a:xfrm>
            <a:off x="1676400" y="4751070"/>
            <a:ext cx="609600" cy="533400"/>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nvGrpSpPr>
          <p:cNvPr id="116781" name="组合 116780"/>
          <p:cNvGrpSpPr/>
          <p:nvPr/>
        </p:nvGrpSpPr>
        <p:grpSpPr>
          <a:xfrm>
            <a:off x="3962400" y="4065270"/>
            <a:ext cx="609600" cy="1981200"/>
            <a:chOff x="0" y="0"/>
            <a:chExt cx="384" cy="1248"/>
          </a:xfrm>
        </p:grpSpPr>
        <p:sp>
          <p:nvSpPr>
            <p:cNvPr id="2" name="Rectangle 46"/>
            <p:cNvSpPr/>
            <p:nvPr/>
          </p:nvSpPr>
          <p:spPr>
            <a:xfrm>
              <a:off x="0" y="432"/>
              <a:ext cx="384" cy="336"/>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2" name="Rectangle 47"/>
            <p:cNvSpPr/>
            <p:nvPr/>
          </p:nvSpPr>
          <p:spPr>
            <a:xfrm>
              <a:off x="0" y="0"/>
              <a:ext cx="384" cy="336"/>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3" name="Rectangle 48"/>
            <p:cNvSpPr/>
            <p:nvPr/>
          </p:nvSpPr>
          <p:spPr>
            <a:xfrm>
              <a:off x="0" y="912"/>
              <a:ext cx="384" cy="336"/>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sp>
        <p:nvSpPr>
          <p:cNvPr id="116785" name="Rectangle 49"/>
          <p:cNvSpPr/>
          <p:nvPr/>
        </p:nvSpPr>
        <p:spPr>
          <a:xfrm>
            <a:off x="6172200" y="4065270"/>
            <a:ext cx="609600" cy="533400"/>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6" name="Rectangle 50"/>
          <p:cNvSpPr/>
          <p:nvPr/>
        </p:nvSpPr>
        <p:spPr>
          <a:xfrm>
            <a:off x="6172200" y="5513070"/>
            <a:ext cx="609600" cy="533400"/>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nvGrpSpPr>
          <p:cNvPr id="116787" name="组合 116786"/>
          <p:cNvGrpSpPr/>
          <p:nvPr/>
        </p:nvGrpSpPr>
        <p:grpSpPr>
          <a:xfrm>
            <a:off x="1676400" y="3989070"/>
            <a:ext cx="7086600" cy="1295400"/>
            <a:chOff x="0" y="0"/>
            <a:chExt cx="4464" cy="816"/>
          </a:xfrm>
        </p:grpSpPr>
        <p:sp>
          <p:nvSpPr>
            <p:cNvPr id="3" name="Rectangle 40"/>
            <p:cNvSpPr/>
            <p:nvPr/>
          </p:nvSpPr>
          <p:spPr>
            <a:xfrm>
              <a:off x="0" y="0"/>
              <a:ext cx="384" cy="384"/>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8" name="Rectangle 51"/>
            <p:cNvSpPr/>
            <p:nvPr/>
          </p:nvSpPr>
          <p:spPr>
            <a:xfrm>
              <a:off x="2832" y="432"/>
              <a:ext cx="384" cy="384"/>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9" name="Rectangle 52"/>
            <p:cNvSpPr/>
            <p:nvPr/>
          </p:nvSpPr>
          <p:spPr>
            <a:xfrm>
              <a:off x="4080" y="432"/>
              <a:ext cx="384" cy="384"/>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sp>
        <p:nvSpPr>
          <p:cNvPr id="116791" name="Rectangle 53"/>
          <p:cNvSpPr/>
          <p:nvPr/>
        </p:nvSpPr>
        <p:spPr>
          <a:xfrm>
            <a:off x="8153400" y="5436870"/>
            <a:ext cx="609600" cy="609600"/>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92" name="Rectangle 54"/>
          <p:cNvSpPr/>
          <p:nvPr/>
        </p:nvSpPr>
        <p:spPr>
          <a:xfrm>
            <a:off x="8153400" y="3989070"/>
            <a:ext cx="609600" cy="609600"/>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93" name="Oval 59"/>
          <p:cNvSpPr/>
          <p:nvPr/>
        </p:nvSpPr>
        <p:spPr>
          <a:xfrm>
            <a:off x="2411413" y="3790633"/>
            <a:ext cx="1873250" cy="2376487"/>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nvGrpSpPr>
          <p:cNvPr id="116794" name="组合 116793"/>
          <p:cNvGrpSpPr/>
          <p:nvPr/>
        </p:nvGrpSpPr>
        <p:grpSpPr>
          <a:xfrm>
            <a:off x="395288" y="3862070"/>
            <a:ext cx="7994650" cy="1512888"/>
            <a:chOff x="0" y="0"/>
            <a:chExt cx="5036" cy="953"/>
          </a:xfrm>
        </p:grpSpPr>
        <p:sp>
          <p:nvSpPr>
            <p:cNvPr id="4" name="Oval 60"/>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6795" name="Oval 61"/>
            <p:cNvSpPr/>
            <p:nvPr/>
          </p:nvSpPr>
          <p:spPr>
            <a:xfrm>
              <a:off x="2812" y="454"/>
              <a:ext cx="953" cy="499"/>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6796" name="Oval 62"/>
            <p:cNvSpPr/>
            <p:nvPr/>
          </p:nvSpPr>
          <p:spPr>
            <a:xfrm>
              <a:off x="4083" y="454"/>
              <a:ext cx="953" cy="499"/>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sp>
        <p:nvSpPr>
          <p:cNvPr id="116798" name="Oval 64"/>
          <p:cNvSpPr/>
          <p:nvPr/>
        </p:nvSpPr>
        <p:spPr>
          <a:xfrm>
            <a:off x="250825" y="4654233"/>
            <a:ext cx="1873250" cy="1439862"/>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nvGrpSpPr>
          <p:cNvPr id="116799" name="组合 116798"/>
          <p:cNvGrpSpPr/>
          <p:nvPr/>
        </p:nvGrpSpPr>
        <p:grpSpPr>
          <a:xfrm>
            <a:off x="4859338" y="3862070"/>
            <a:ext cx="1512887" cy="2232025"/>
            <a:chOff x="0" y="0"/>
            <a:chExt cx="953" cy="1406"/>
          </a:xfrm>
        </p:grpSpPr>
        <p:sp>
          <p:nvSpPr>
            <p:cNvPr id="5" name="Oval 65"/>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6800" name="Oval 66"/>
            <p:cNvSpPr/>
            <p:nvPr/>
          </p:nvSpPr>
          <p:spPr>
            <a:xfrm>
              <a:off x="0" y="907"/>
              <a:ext cx="953" cy="499"/>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grpSp>
        <p:nvGrpSpPr>
          <p:cNvPr id="116802" name="组合 116801"/>
          <p:cNvGrpSpPr/>
          <p:nvPr/>
        </p:nvGrpSpPr>
        <p:grpSpPr>
          <a:xfrm>
            <a:off x="6877050" y="3862070"/>
            <a:ext cx="1512888" cy="2232025"/>
            <a:chOff x="0" y="0"/>
            <a:chExt cx="953" cy="1406"/>
          </a:xfrm>
        </p:grpSpPr>
        <p:sp>
          <p:nvSpPr>
            <p:cNvPr id="6" name="Oval 69"/>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6803" name="Oval 70"/>
            <p:cNvSpPr/>
            <p:nvPr/>
          </p:nvSpPr>
          <p:spPr>
            <a:xfrm>
              <a:off x="0" y="907"/>
              <a:ext cx="953" cy="499"/>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93"/>
                                        </p:tgtEl>
                                        <p:attrNameLst>
                                          <p:attrName>style.visibility</p:attrName>
                                        </p:attrNameLst>
                                      </p:cBhvr>
                                      <p:to>
                                        <p:strVal val="visible"/>
                                      </p:to>
                                    </p:set>
                                  </p:childTnLst>
                                  <p:subTnLst>
                                    <p:set>
                                      <p:cBhvr override="childStyle">
                                        <p:cTn dur="1" fill="hold" display="0" masterRel="nextClick" afterEffect="1"/>
                                        <p:tgtEl>
                                          <p:spTgt spid="11679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67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6794"/>
                                        </p:tgtEl>
                                        <p:attrNameLst>
                                          <p:attrName>style.visibility</p:attrName>
                                        </p:attrNameLst>
                                      </p:cBhvr>
                                      <p:to>
                                        <p:strVal val="visible"/>
                                      </p:to>
                                    </p:set>
                                    <p:animEffect transition="in" filter="blinds(horizontal)">
                                      <p:cBhvr>
                                        <p:cTn id="15" dur="500"/>
                                        <p:tgtEl>
                                          <p:spTgt spid="116794"/>
                                        </p:tgtEl>
                                      </p:cBhvr>
                                    </p:animEffect>
                                  </p:childTnLst>
                                  <p:subTnLst>
                                    <p:set>
                                      <p:cBhvr override="childStyle">
                                        <p:cTn dur="1" fill="hold" display="0" masterRel="nextClick" afterEffect="1"/>
                                        <p:tgtEl>
                                          <p:spTgt spid="116794"/>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1678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6798"/>
                                        </p:tgtEl>
                                        <p:attrNameLst>
                                          <p:attrName>style.visibility</p:attrName>
                                        </p:attrNameLst>
                                      </p:cBhvr>
                                      <p:to>
                                        <p:strVal val="visible"/>
                                      </p:to>
                                    </p:set>
                                  </p:childTnLst>
                                  <p:subTnLst>
                                    <p:set>
                                      <p:cBhvr override="childStyle">
                                        <p:cTn dur="1" fill="hold" display="0" masterRel="nextClick" afterEffect="1"/>
                                        <p:tgtEl>
                                          <p:spTgt spid="116798"/>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16780"/>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167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6799"/>
                                        </p:tgtEl>
                                        <p:attrNameLst>
                                          <p:attrName>style.visibility</p:attrName>
                                        </p:attrNameLst>
                                      </p:cBhvr>
                                      <p:to>
                                        <p:strVal val="visible"/>
                                      </p:to>
                                    </p:set>
                                    <p:animEffect transition="in" filter="blinds(horizontal)">
                                      <p:cBhvr>
                                        <p:cTn id="35" dur="500"/>
                                        <p:tgtEl>
                                          <p:spTgt spid="116799"/>
                                        </p:tgtEl>
                                      </p:cBhvr>
                                    </p:animEffect>
                                  </p:childTnLst>
                                  <p:subTnLst>
                                    <p:set>
                                      <p:cBhvr override="childStyle">
                                        <p:cTn dur="1" fill="hold" display="0" masterRel="nextClick" afterEffect="1"/>
                                        <p:tgtEl>
                                          <p:spTgt spid="11679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16785"/>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1167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6802"/>
                                        </p:tgtEl>
                                        <p:attrNameLst>
                                          <p:attrName>style.visibility</p:attrName>
                                        </p:attrNameLst>
                                      </p:cBhvr>
                                      <p:to>
                                        <p:strVal val="visible"/>
                                      </p:to>
                                    </p:set>
                                    <p:animEffect transition="in" filter="blinds(horizontal)">
                                      <p:cBhvr>
                                        <p:cTn id="47" dur="500"/>
                                        <p:tgtEl>
                                          <p:spTgt spid="116802"/>
                                        </p:tgtEl>
                                      </p:cBhvr>
                                    </p:animEffect>
                                  </p:childTnLst>
                                  <p:subTnLst>
                                    <p:set>
                                      <p:cBhvr override="childStyle">
                                        <p:cTn dur="1" fill="hold" display="0" masterRel="nextClick" afterEffect="1"/>
                                        <p:tgtEl>
                                          <p:spTgt spid="116802"/>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16792"/>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116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79" grpId="0"/>
      <p:bldP spid="116780" grpId="0"/>
      <p:bldP spid="116785" grpId="0"/>
      <p:bldP spid="116786" grpId="0"/>
      <p:bldP spid="116791" grpId="0"/>
      <p:bldP spid="116792" grpId="0"/>
      <p:bldP spid="116793" grpId="0" bldLvl="0" animBg="1"/>
      <p:bldP spid="116798" grpId="0" bldLvl="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日期占位符 1"/>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17762" name="页脚占位符 2"/>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7763"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193</a:t>
            </a:fld>
            <a:endParaRPr lang="zh-CN" altLang="en-US" sz="1200" b="1" i="1" dirty="0">
              <a:latin typeface="Times New Roman" panose="02020603050405020304" pitchFamily="2" charset="0"/>
              <a:ea typeface="宋体" panose="02010600030101010101" pitchFamily="2" charset="-122"/>
            </a:endParaRPr>
          </a:p>
        </p:txBody>
      </p:sp>
      <p:sp>
        <p:nvSpPr>
          <p:cNvPr id="117764" name="Rectangle 2"/>
          <p:cNvSpPr>
            <a:spLocks noGrp="1"/>
          </p:cNvSpPr>
          <p:nvPr>
            <p:ph type="title"/>
          </p:nvPr>
        </p:nvSpPr>
        <p:spPr/>
        <p:txBody>
          <a:bodyPr wrap="square" tIns="0" bIns="0"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17765" name="Rectangle 3"/>
          <p:cNvSpPr>
            <a:spLocks noGrp="1"/>
          </p:cNvSpPr>
          <p:nvPr>
            <p:ph type="body"/>
          </p:nvPr>
        </p:nvSpPr>
        <p:spPr>
          <a:xfrm>
            <a:off x="381000" y="3231515"/>
            <a:ext cx="8763000" cy="609600"/>
          </a:xfrm>
        </p:spPr>
        <p:txBody>
          <a:bodyPr wrap="square" anchor="t"/>
          <a:lstStyle/>
          <a:p>
            <a:pPr lvl="0" eaLnBrk="1" hangingPunct="1"/>
            <a:r>
              <a:rPr lang="zh-CN" altLang="en-US">
                <a:solidFill>
                  <a:schemeClr val="tx1"/>
                </a:solidFill>
                <a:ea typeface="宋体" panose="02010600030101010101" pitchFamily="2" charset="-122"/>
              </a:rPr>
              <a:t>也可以按照如下顺序考虑可能存在的函数依赖情况：</a:t>
            </a:r>
          </a:p>
        </p:txBody>
      </p:sp>
      <p:graphicFrame>
        <p:nvGraphicFramePr>
          <p:cNvPr id="117767" name="表格 117766"/>
          <p:cNvGraphicFramePr/>
          <p:nvPr/>
        </p:nvGraphicFramePr>
        <p:xfrm>
          <a:off x="1828800" y="694690"/>
          <a:ext cx="5257800" cy="2459355"/>
        </p:xfrm>
        <a:graphic>
          <a:graphicData uri="http://schemas.openxmlformats.org/drawingml/2006/table">
            <a:tbl>
              <a:tblPr/>
              <a:tblGrid>
                <a:gridCol w="1230630">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gridCol w="1341120">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46799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extLst>
                  <a:ext uri="{0D108BD9-81ED-4DB2-BD59-A6C34878D82A}">
                    <a16:rowId xmlns:a16="http://schemas.microsoft.com/office/drawing/2014/main" val="10000"/>
                  </a:ext>
                </a:extLst>
              </a:tr>
              <a:tr h="49847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50038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49403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49847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117798" name="Rectangle 36"/>
          <p:cNvSpPr/>
          <p:nvPr/>
        </p:nvSpPr>
        <p:spPr>
          <a:xfrm>
            <a:off x="533400" y="3917315"/>
            <a:ext cx="1905000" cy="1981200"/>
          </a:xfrm>
          <a:prstGeom prst="rect">
            <a:avLst/>
          </a:prstGeom>
          <a:solidFill>
            <a:schemeClr val="bg1"/>
          </a:solidFill>
          <a:ln w="9525">
            <a:noFill/>
          </a:ln>
        </p:spPr>
        <p:txBody>
          <a:bodyPr anchor="t"/>
          <a:lstStyle/>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a:t>
            </a:r>
            <a:r>
              <a:rPr lang="en-US" altLang="x-none" sz="2800" b="1" dirty="0">
                <a:solidFill>
                  <a:srgbClr val="FF0000"/>
                </a:solidFill>
                <a:latin typeface="Arial" panose="020B0604020202020204" pitchFamily="34" charset="0"/>
                <a:ea typeface="宋体" panose="02010600030101010101" pitchFamily="2" charset="-122"/>
              </a:rPr>
              <a:t>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C</a:t>
            </a:r>
            <a:r>
              <a:rPr lang="en-US" altLang="x-none" sz="2800" b="1" dirty="0">
                <a:solidFill>
                  <a:srgbClr val="FF0000"/>
                </a:solidFill>
                <a:latin typeface="Arial" panose="020B0604020202020204" pitchFamily="34" charset="0"/>
                <a:ea typeface="宋体" panose="02010600030101010101" pitchFamily="2" charset="-122"/>
              </a:rPr>
              <a:t>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D</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799" name="Rectangle 37"/>
          <p:cNvSpPr/>
          <p:nvPr/>
        </p:nvSpPr>
        <p:spPr>
          <a:xfrm>
            <a:off x="2743200" y="3917315"/>
            <a:ext cx="1828800" cy="2209800"/>
          </a:xfrm>
          <a:prstGeom prst="rect">
            <a:avLst/>
          </a:prstGeom>
          <a:solidFill>
            <a:schemeClr val="bg1"/>
          </a:solidFill>
          <a:ln w="9525">
            <a:noFill/>
          </a:ln>
        </p:spPr>
        <p:txBody>
          <a:bodyPr anchor="t"/>
          <a:lstStyle/>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A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C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D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0" name="Rectangle 38"/>
          <p:cNvSpPr/>
          <p:nvPr/>
        </p:nvSpPr>
        <p:spPr>
          <a:xfrm>
            <a:off x="4953000" y="3917315"/>
            <a:ext cx="1752600" cy="2209800"/>
          </a:xfrm>
          <a:prstGeom prst="rect">
            <a:avLst/>
          </a:prstGeom>
          <a:solidFill>
            <a:schemeClr val="bg1"/>
          </a:solidFill>
          <a:ln w="9525">
            <a:noFill/>
          </a:ln>
        </p:spPr>
        <p:txBody>
          <a:bodyPr anchor="t"/>
          <a:lstStyle/>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A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B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D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1" name="Rectangle 39"/>
          <p:cNvSpPr/>
          <p:nvPr/>
        </p:nvSpPr>
        <p:spPr>
          <a:xfrm>
            <a:off x="7010400" y="3917315"/>
            <a:ext cx="1828800" cy="2209800"/>
          </a:xfrm>
          <a:prstGeom prst="rect">
            <a:avLst/>
          </a:prstGeom>
          <a:solidFill>
            <a:schemeClr val="bg1"/>
          </a:solidFill>
          <a:ln w="9525">
            <a:noFill/>
          </a:ln>
        </p:spPr>
        <p:txBody>
          <a:bodyPr anchor="t"/>
          <a:lstStyle/>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B </a:t>
            </a: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C </a:t>
            </a:r>
            <a:endParaRPr lang="en-US" altLang="x-none" sz="2800" b="1" dirty="0">
              <a:solidFill>
                <a:srgbClr val="FF0000"/>
              </a:solidFill>
              <a:latin typeface="Arial" panose="020B0604020202020204" pitchFamily="34" charset="0"/>
              <a:ea typeface="宋体" panose="02010600030101010101" pitchFamily="2" charset="-122"/>
            </a:endParaRPr>
          </a:p>
        </p:txBody>
      </p:sp>
      <p:grpSp>
        <p:nvGrpSpPr>
          <p:cNvPr id="117803" name="组合 117802"/>
          <p:cNvGrpSpPr/>
          <p:nvPr/>
        </p:nvGrpSpPr>
        <p:grpSpPr>
          <a:xfrm>
            <a:off x="1676400" y="4679315"/>
            <a:ext cx="609600" cy="1295400"/>
            <a:chOff x="0" y="0"/>
            <a:chExt cx="384" cy="816"/>
          </a:xfrm>
        </p:grpSpPr>
        <p:sp>
          <p:nvSpPr>
            <p:cNvPr id="2" name="Rectangle 40"/>
            <p:cNvSpPr/>
            <p:nvPr/>
          </p:nvSpPr>
          <p:spPr>
            <a:xfrm>
              <a:off x="0" y="480"/>
              <a:ext cx="384" cy="336"/>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4" name="Rectangle 41"/>
            <p:cNvSpPr/>
            <p:nvPr/>
          </p:nvSpPr>
          <p:spPr>
            <a:xfrm>
              <a:off x="0" y="0"/>
              <a:ext cx="384" cy="336"/>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117806" name="组合 117805"/>
          <p:cNvGrpSpPr/>
          <p:nvPr/>
        </p:nvGrpSpPr>
        <p:grpSpPr>
          <a:xfrm>
            <a:off x="3962400" y="3993515"/>
            <a:ext cx="609600" cy="1981200"/>
            <a:chOff x="0" y="0"/>
            <a:chExt cx="384" cy="1248"/>
          </a:xfrm>
        </p:grpSpPr>
        <p:sp>
          <p:nvSpPr>
            <p:cNvPr id="3" name="Rectangle 43"/>
            <p:cNvSpPr/>
            <p:nvPr/>
          </p:nvSpPr>
          <p:spPr>
            <a:xfrm>
              <a:off x="0" y="432"/>
              <a:ext cx="384" cy="336"/>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7" name="Rectangle 44"/>
            <p:cNvSpPr/>
            <p:nvPr/>
          </p:nvSpPr>
          <p:spPr>
            <a:xfrm>
              <a:off x="0" y="0"/>
              <a:ext cx="384" cy="336"/>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8" name="Rectangle 45"/>
            <p:cNvSpPr/>
            <p:nvPr/>
          </p:nvSpPr>
          <p:spPr>
            <a:xfrm>
              <a:off x="0" y="912"/>
              <a:ext cx="384" cy="336"/>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117810" name="组合 117809"/>
          <p:cNvGrpSpPr/>
          <p:nvPr/>
        </p:nvGrpSpPr>
        <p:grpSpPr>
          <a:xfrm>
            <a:off x="6172200" y="3993515"/>
            <a:ext cx="609600" cy="1981200"/>
            <a:chOff x="0" y="0"/>
            <a:chExt cx="384" cy="1248"/>
          </a:xfrm>
        </p:grpSpPr>
        <p:sp>
          <p:nvSpPr>
            <p:cNvPr id="4" name="Rectangle 46"/>
            <p:cNvSpPr/>
            <p:nvPr/>
          </p:nvSpPr>
          <p:spPr>
            <a:xfrm>
              <a:off x="0" y="0"/>
              <a:ext cx="384" cy="336"/>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11" name="Rectangle 47"/>
            <p:cNvSpPr/>
            <p:nvPr/>
          </p:nvSpPr>
          <p:spPr>
            <a:xfrm>
              <a:off x="0" y="912"/>
              <a:ext cx="384" cy="336"/>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117813" name="组合 117812"/>
          <p:cNvGrpSpPr/>
          <p:nvPr/>
        </p:nvGrpSpPr>
        <p:grpSpPr>
          <a:xfrm>
            <a:off x="1676400" y="3917315"/>
            <a:ext cx="5105400" cy="1295400"/>
            <a:chOff x="0" y="0"/>
            <a:chExt cx="3216" cy="816"/>
          </a:xfrm>
        </p:grpSpPr>
        <p:sp>
          <p:nvSpPr>
            <p:cNvPr id="5" name="Rectangle 49"/>
            <p:cNvSpPr/>
            <p:nvPr/>
          </p:nvSpPr>
          <p:spPr>
            <a:xfrm>
              <a:off x="0" y="0"/>
              <a:ext cx="384" cy="384"/>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14" name="Rectangle 50"/>
            <p:cNvSpPr/>
            <p:nvPr/>
          </p:nvSpPr>
          <p:spPr>
            <a:xfrm>
              <a:off x="2832" y="432"/>
              <a:ext cx="384" cy="384"/>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117816" name="组合 117815"/>
          <p:cNvGrpSpPr/>
          <p:nvPr/>
        </p:nvGrpSpPr>
        <p:grpSpPr>
          <a:xfrm>
            <a:off x="8153400" y="3917315"/>
            <a:ext cx="609600" cy="2057400"/>
            <a:chOff x="0" y="0"/>
            <a:chExt cx="384" cy="1296"/>
          </a:xfrm>
        </p:grpSpPr>
        <p:sp>
          <p:nvSpPr>
            <p:cNvPr id="6" name="Rectangle 51"/>
            <p:cNvSpPr/>
            <p:nvPr/>
          </p:nvSpPr>
          <p:spPr>
            <a:xfrm>
              <a:off x="0" y="432"/>
              <a:ext cx="384" cy="384"/>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17" name="Rectangle 52"/>
            <p:cNvSpPr/>
            <p:nvPr/>
          </p:nvSpPr>
          <p:spPr>
            <a:xfrm>
              <a:off x="0" y="912"/>
              <a:ext cx="384" cy="384"/>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18" name="Rectangle 53"/>
            <p:cNvSpPr/>
            <p:nvPr/>
          </p:nvSpPr>
          <p:spPr>
            <a:xfrm>
              <a:off x="0" y="0"/>
              <a:ext cx="384" cy="384"/>
            </a:xfrm>
            <a:prstGeom prst="rect">
              <a:avLst/>
            </a:prstGeom>
            <a:noFill/>
            <a:ln w="9525">
              <a:noFill/>
            </a:ln>
          </p:spPr>
          <p:txBody>
            <a:bodyPr anchor="t"/>
            <a:lstStyle/>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sp>
        <p:nvSpPr>
          <p:cNvPr id="117820" name="Oval 54"/>
          <p:cNvSpPr/>
          <p:nvPr/>
        </p:nvSpPr>
        <p:spPr>
          <a:xfrm>
            <a:off x="2411413" y="3718878"/>
            <a:ext cx="1873250" cy="2376487"/>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nvGrpSpPr>
          <p:cNvPr id="117821" name="组合 117820"/>
          <p:cNvGrpSpPr/>
          <p:nvPr/>
        </p:nvGrpSpPr>
        <p:grpSpPr>
          <a:xfrm>
            <a:off x="395288" y="3790315"/>
            <a:ext cx="5976937" cy="1512888"/>
            <a:chOff x="0" y="0"/>
            <a:chExt cx="3765" cy="953"/>
          </a:xfrm>
        </p:grpSpPr>
        <p:sp>
          <p:nvSpPr>
            <p:cNvPr id="7" name="Oval 56"/>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7822" name="Oval 57"/>
            <p:cNvSpPr/>
            <p:nvPr/>
          </p:nvSpPr>
          <p:spPr>
            <a:xfrm>
              <a:off x="2812" y="454"/>
              <a:ext cx="953" cy="499"/>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sp>
        <p:nvSpPr>
          <p:cNvPr id="117824" name="Oval 59"/>
          <p:cNvSpPr/>
          <p:nvPr/>
        </p:nvSpPr>
        <p:spPr>
          <a:xfrm>
            <a:off x="250825" y="4582478"/>
            <a:ext cx="1873250" cy="1439862"/>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nvGrpSpPr>
          <p:cNvPr id="117825" name="组合 117824"/>
          <p:cNvGrpSpPr/>
          <p:nvPr/>
        </p:nvGrpSpPr>
        <p:grpSpPr>
          <a:xfrm>
            <a:off x="4859338" y="3790315"/>
            <a:ext cx="1512887" cy="2232025"/>
            <a:chOff x="0" y="0"/>
            <a:chExt cx="953" cy="1406"/>
          </a:xfrm>
        </p:grpSpPr>
        <p:sp>
          <p:nvSpPr>
            <p:cNvPr id="8" name="Oval 61"/>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7826" name="Oval 62"/>
            <p:cNvSpPr/>
            <p:nvPr/>
          </p:nvSpPr>
          <p:spPr>
            <a:xfrm>
              <a:off x="0" y="907"/>
              <a:ext cx="953" cy="499"/>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sp>
        <p:nvSpPr>
          <p:cNvPr id="117828" name="Oval 66"/>
          <p:cNvSpPr/>
          <p:nvPr/>
        </p:nvSpPr>
        <p:spPr>
          <a:xfrm>
            <a:off x="6659563" y="3718878"/>
            <a:ext cx="1873250" cy="2376487"/>
          </a:xfrm>
          <a:prstGeom prst="ellipse">
            <a:avLst/>
          </a:prstGeom>
          <a:noFill/>
          <a:ln w="25400" cap="flat" cmpd="sng">
            <a:solidFill>
              <a:srgbClr val="FF0000"/>
            </a:solidFill>
            <a:prstDash val="solid"/>
            <a:round/>
            <a:headEnd type="none" w="med" len="med"/>
            <a:tailEnd type="none" w="med" len="med"/>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820"/>
                                        </p:tgtEl>
                                        <p:attrNameLst>
                                          <p:attrName>style.visibility</p:attrName>
                                        </p:attrNameLst>
                                      </p:cBhvr>
                                      <p:to>
                                        <p:strVal val="visible"/>
                                      </p:to>
                                    </p:set>
                                  </p:childTnLst>
                                  <p:subTnLst>
                                    <p:set>
                                      <p:cBhvr override="childStyle">
                                        <p:cTn dur="1" fill="hold" display="0" masterRel="nextClick" afterEffect="1"/>
                                        <p:tgtEl>
                                          <p:spTgt spid="1178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78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828"/>
                                        </p:tgtEl>
                                        <p:attrNameLst>
                                          <p:attrName>style.visibility</p:attrName>
                                        </p:attrNameLst>
                                      </p:cBhvr>
                                      <p:to>
                                        <p:strVal val="visible"/>
                                      </p:to>
                                    </p:set>
                                  </p:childTnLst>
                                  <p:subTnLst>
                                    <p:set>
                                      <p:cBhvr override="childStyle">
                                        <p:cTn dur="1" fill="hold" display="0" masterRel="nextClick" afterEffect="1"/>
                                        <p:tgtEl>
                                          <p:spTgt spid="11782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8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821"/>
                                        </p:tgtEl>
                                        <p:attrNameLst>
                                          <p:attrName>style.visibility</p:attrName>
                                        </p:attrNameLst>
                                      </p:cBhvr>
                                      <p:to>
                                        <p:strVal val="visible"/>
                                      </p:to>
                                    </p:set>
                                  </p:childTnLst>
                                  <p:subTnLst>
                                    <p:set>
                                      <p:cBhvr override="childStyle">
                                        <p:cTn dur="1" fill="hold" display="0" masterRel="nextClick" afterEffect="1"/>
                                        <p:tgtEl>
                                          <p:spTgt spid="11782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8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824"/>
                                        </p:tgtEl>
                                        <p:attrNameLst>
                                          <p:attrName>style.visibility</p:attrName>
                                        </p:attrNameLst>
                                      </p:cBhvr>
                                      <p:to>
                                        <p:strVal val="visible"/>
                                      </p:to>
                                    </p:set>
                                  </p:childTnLst>
                                  <p:subTnLst>
                                    <p:set>
                                      <p:cBhvr override="childStyle">
                                        <p:cTn dur="1" fill="hold" display="0" masterRel="nextClick" afterEffect="1"/>
                                        <p:tgtEl>
                                          <p:spTgt spid="11782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7803"/>
                                        </p:tgtEl>
                                        <p:attrNameLst>
                                          <p:attrName>style.visibility</p:attrName>
                                        </p:attrNameLst>
                                      </p:cBhvr>
                                      <p:to>
                                        <p:strVal val="visible"/>
                                      </p:to>
                                    </p:set>
                                    <p:animEffect transition="in" filter="blinds(horizontal)">
                                      <p:cBhvr>
                                        <p:cTn id="35" dur="500"/>
                                        <p:tgtEl>
                                          <p:spTgt spid="11780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7825"/>
                                        </p:tgtEl>
                                        <p:attrNameLst>
                                          <p:attrName>style.visibility</p:attrName>
                                        </p:attrNameLst>
                                      </p:cBhvr>
                                      <p:to>
                                        <p:strVal val="visible"/>
                                      </p:to>
                                    </p:set>
                                    <p:animEffect transition="in" filter="blinds(horizontal)">
                                      <p:cBhvr>
                                        <p:cTn id="40" dur="500"/>
                                        <p:tgtEl>
                                          <p:spTgt spid="117825"/>
                                        </p:tgtEl>
                                      </p:cBhvr>
                                    </p:animEffect>
                                  </p:childTnLst>
                                  <p:subTnLst>
                                    <p:set>
                                      <p:cBhvr override="childStyle">
                                        <p:cTn dur="1" fill="hold" display="0" masterRel="nextClick" afterEffect="1"/>
                                        <p:tgtEl>
                                          <p:spTgt spid="11782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17810"/>
                                        </p:tgtEl>
                                        <p:attrNameLst>
                                          <p:attrName>style.visibility</p:attrName>
                                        </p:attrNameLst>
                                      </p:cBhvr>
                                      <p:to>
                                        <p:strVal val="visible"/>
                                      </p:to>
                                    </p:set>
                                    <p:animEffect transition="in" filter="blinds(horizontal)">
                                      <p:cBhvr>
                                        <p:cTn id="45" dur="500"/>
                                        <p:tgtEl>
                                          <p:spTgt spid="117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20" grpId="0" bldLvl="0" animBg="1"/>
      <p:bldP spid="117824" grpId="0" bldLvl="0" animBg="1"/>
      <p:bldP spid="117828" grpId="0" bldLvl="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日期占位符 1"/>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18786" name="页脚占位符 2"/>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8787"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194</a:t>
            </a:fld>
            <a:endParaRPr lang="zh-CN" altLang="en-US" sz="1200" b="1" i="1" dirty="0">
              <a:latin typeface="Times New Roman" panose="02020603050405020304" pitchFamily="2" charset="0"/>
              <a:ea typeface="宋体" panose="02010600030101010101" pitchFamily="2" charset="-122"/>
            </a:endParaRPr>
          </a:p>
        </p:txBody>
      </p:sp>
      <p:sp>
        <p:nvSpPr>
          <p:cNvPr id="118788" name="Rectangle 41"/>
          <p:cNvSpPr/>
          <p:nvPr/>
        </p:nvSpPr>
        <p:spPr>
          <a:xfrm>
            <a:off x="0" y="0"/>
            <a:ext cx="9144000" cy="6858000"/>
          </a:xfrm>
          <a:prstGeom prst="rect">
            <a:avLst/>
          </a:prstGeom>
          <a:solidFill>
            <a:schemeClr val="bg1"/>
          </a:solidFill>
          <a:ln w="9525">
            <a:noFill/>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8789" name="Rectangle 3"/>
          <p:cNvSpPr>
            <a:spLocks noGrp="1"/>
          </p:cNvSpPr>
          <p:nvPr>
            <p:ph type="body"/>
          </p:nvPr>
        </p:nvSpPr>
        <p:spPr>
          <a:xfrm>
            <a:off x="457200" y="3789363"/>
            <a:ext cx="8229600" cy="773112"/>
          </a:xfrm>
        </p:spPr>
        <p:txBody>
          <a:bodyPr wrap="square" anchor="t"/>
          <a:lstStyle/>
          <a:p>
            <a:pPr lvl="0" eaLnBrk="1" hangingPunct="1">
              <a:buNone/>
            </a:pPr>
            <a:r>
              <a:rPr lang="zh-CN" altLang="en-US">
                <a:solidFill>
                  <a:schemeClr val="tx1"/>
                </a:solidFill>
                <a:ea typeface="宋体" panose="02010600030101010101" pitchFamily="2" charset="-122"/>
              </a:rPr>
              <a:t>其次，再考虑决定因素是多个属性的情况：</a:t>
            </a:r>
          </a:p>
        </p:txBody>
      </p:sp>
      <p:graphicFrame>
        <p:nvGraphicFramePr>
          <p:cNvPr id="118791" name="表格 118790"/>
          <p:cNvGraphicFramePr/>
          <p:nvPr/>
        </p:nvGraphicFramePr>
        <p:xfrm>
          <a:off x="1828800" y="76200"/>
          <a:ext cx="5257800" cy="2667000"/>
        </p:xfrm>
        <a:graphic>
          <a:graphicData uri="http://schemas.openxmlformats.org/drawingml/2006/table">
            <a:tbl>
              <a:tblPr/>
              <a:tblGrid>
                <a:gridCol w="1230313">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gridCol w="1341437">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506413">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extLst>
                  <a:ext uri="{0D108BD9-81ED-4DB2-BD59-A6C34878D82A}">
                    <a16:rowId xmlns:a16="http://schemas.microsoft.com/office/drawing/2014/main" val="10000"/>
                  </a:ext>
                </a:extLst>
              </a:tr>
              <a:tr h="541337">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5429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53498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541337">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118822" name="Rectangle 36"/>
          <p:cNvSpPr/>
          <p:nvPr/>
        </p:nvSpPr>
        <p:spPr>
          <a:xfrm>
            <a:off x="539750" y="2938463"/>
            <a:ext cx="7924800" cy="635000"/>
          </a:xfrm>
          <a:prstGeom prst="rect">
            <a:avLst/>
          </a:prstGeom>
          <a:noFill/>
          <a:ln w="9525">
            <a:noFill/>
          </a:ln>
        </p:spPr>
        <p:txBody>
          <a:bodyPr anchor="t"/>
          <a:lstStyle/>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 		C → B		D → ABC</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18824" name="Rectangle 37"/>
          <p:cNvSpPr/>
          <p:nvPr/>
        </p:nvSpPr>
        <p:spPr>
          <a:xfrm>
            <a:off x="304800" y="4356100"/>
            <a:ext cx="8763000" cy="1143000"/>
          </a:xfrm>
          <a:prstGeom prst="rect">
            <a:avLst/>
          </a:prstGeom>
          <a:noFill/>
          <a:ln w="9525">
            <a:noFill/>
          </a:ln>
        </p:spPr>
        <p:txBody>
          <a:bodyPr anchor="t"/>
          <a:lstStyle/>
          <a:p>
            <a:pPr marL="457200" lvl="0" indent="-457200">
              <a:lnSpc>
                <a:spcPct val="110000"/>
              </a:lnSpc>
              <a:spcBef>
                <a:spcPct val="20000"/>
              </a:spcBef>
              <a:buFont typeface="Wingdings" panose="05000000000000000000" pitchFamily="2" charset="2"/>
              <a:buAutoNum type="arabicParenR"/>
            </a:pPr>
            <a:r>
              <a:rPr lang="zh-CN" altLang="en-US" sz="2800" b="1" dirty="0">
                <a:solidFill>
                  <a:schemeClr val="accent2"/>
                </a:solidFill>
                <a:latin typeface="Times New Roman" panose="02020603050405020304" pitchFamily="2" charset="0"/>
                <a:ea typeface="宋体" panose="02010600030101010101" pitchFamily="2" charset="-122"/>
              </a:rPr>
              <a:t>在</a:t>
            </a:r>
            <a:r>
              <a:rPr lang="en-US" altLang="x-none" sz="2800" b="1" dirty="0">
                <a:solidFill>
                  <a:schemeClr val="accent2"/>
                </a:solidFill>
                <a:latin typeface="Times New Roman" panose="02020603050405020304" pitchFamily="2" charset="0"/>
                <a:ea typeface="宋体" panose="02010600030101010101" pitchFamily="2" charset="-122"/>
              </a:rPr>
              <a:t>FD</a:t>
            </a:r>
            <a:r>
              <a:rPr lang="zh-CN" altLang="en-US" sz="2800" b="1" dirty="0">
                <a:solidFill>
                  <a:schemeClr val="accent2"/>
                </a:solidFill>
                <a:latin typeface="Times New Roman" panose="02020603050405020304" pitchFamily="2" charset="0"/>
                <a:ea typeface="宋体" panose="02010600030101010101" pitchFamily="2" charset="-122"/>
              </a:rPr>
              <a:t>的左边不需要考虑含有属性 </a:t>
            </a:r>
            <a:r>
              <a:rPr lang="en-US" altLang="x-none" sz="2800" b="1" dirty="0">
                <a:solidFill>
                  <a:srgbClr val="FF0000"/>
                </a:solidFill>
                <a:latin typeface="Times New Roman" panose="02020603050405020304" pitchFamily="2" charset="0"/>
                <a:ea typeface="宋体" panose="02010600030101010101" pitchFamily="2" charset="-122"/>
              </a:rPr>
              <a:t>D </a:t>
            </a:r>
            <a:r>
              <a:rPr lang="zh-CN" altLang="en-US" sz="2800" b="1" dirty="0">
                <a:solidFill>
                  <a:schemeClr val="accent2"/>
                </a:solidFill>
                <a:latin typeface="Times New Roman" panose="02020603050405020304" pitchFamily="2" charset="0"/>
                <a:ea typeface="宋体" panose="02010600030101010101" pitchFamily="2" charset="-122"/>
              </a:rPr>
              <a:t>的情况，</a:t>
            </a:r>
            <a:r>
              <a:rPr lang="en-US" altLang="x-none" sz="2800" b="1" dirty="0">
                <a:solidFill>
                  <a:srgbClr val="FF0000"/>
                </a:solidFill>
                <a:latin typeface="Times New Roman" panose="02020603050405020304" pitchFamily="2" charset="0"/>
                <a:ea typeface="宋体" panose="02010600030101010101" pitchFamily="2" charset="-122"/>
              </a:rPr>
              <a:t>why ?</a:t>
            </a:r>
          </a:p>
          <a:p>
            <a:pPr marL="457200" lvl="0" indent="-457200">
              <a:lnSpc>
                <a:spcPct val="110000"/>
              </a:lnSpc>
              <a:spcBef>
                <a:spcPct val="20000"/>
              </a:spcBef>
              <a:buFont typeface="Wingdings" panose="05000000000000000000" pitchFamily="2" charset="2"/>
              <a:buAutoNum type="arabicParenR"/>
            </a:pPr>
            <a:r>
              <a:rPr lang="zh-CN" altLang="en-US" sz="2800" b="1" dirty="0">
                <a:solidFill>
                  <a:schemeClr val="accent2"/>
                </a:solidFill>
                <a:latin typeface="Times New Roman" panose="02020603050405020304" pitchFamily="2" charset="0"/>
                <a:ea typeface="宋体" panose="02010600030101010101" pitchFamily="2" charset="-122"/>
              </a:rPr>
              <a:t>在</a:t>
            </a:r>
            <a:r>
              <a:rPr lang="en-US" altLang="x-none" sz="2800" b="1" dirty="0">
                <a:solidFill>
                  <a:schemeClr val="accent2"/>
                </a:solidFill>
                <a:latin typeface="Times New Roman" panose="02020603050405020304" pitchFamily="2" charset="0"/>
                <a:ea typeface="宋体" panose="02010600030101010101" pitchFamily="2" charset="-122"/>
              </a:rPr>
              <a:t>FD</a:t>
            </a:r>
            <a:r>
              <a:rPr lang="zh-CN" altLang="en-US" sz="2800" b="1" dirty="0">
                <a:solidFill>
                  <a:schemeClr val="accent2"/>
                </a:solidFill>
                <a:latin typeface="Times New Roman" panose="02020603050405020304" pitchFamily="2" charset="0"/>
                <a:ea typeface="宋体" panose="02010600030101010101" pitchFamily="2" charset="-122"/>
              </a:rPr>
              <a:t>的左边不需要考虑含有属性 </a:t>
            </a:r>
            <a:r>
              <a:rPr lang="en-US" altLang="x-none" sz="2800" b="1" dirty="0">
                <a:solidFill>
                  <a:srgbClr val="FF0000"/>
                </a:solidFill>
                <a:latin typeface="Times New Roman" panose="02020603050405020304" pitchFamily="2" charset="0"/>
                <a:ea typeface="宋体" panose="02010600030101010101" pitchFamily="2" charset="-122"/>
              </a:rPr>
              <a:t>B </a:t>
            </a:r>
            <a:r>
              <a:rPr lang="zh-CN" altLang="en-US" sz="2800" b="1" dirty="0">
                <a:solidFill>
                  <a:schemeClr val="accent2"/>
                </a:solidFill>
                <a:latin typeface="Times New Roman" panose="02020603050405020304" pitchFamily="2" charset="0"/>
                <a:ea typeface="宋体" panose="02010600030101010101" pitchFamily="2" charset="-122"/>
              </a:rPr>
              <a:t>的情况，</a:t>
            </a:r>
            <a:r>
              <a:rPr lang="en-US" altLang="x-none" sz="2800" b="1" dirty="0">
                <a:solidFill>
                  <a:srgbClr val="FF0000"/>
                </a:solidFill>
                <a:latin typeface="Times New Roman" panose="02020603050405020304" pitchFamily="2" charset="0"/>
                <a:ea typeface="宋体" panose="02010600030101010101" pitchFamily="2" charset="-122"/>
              </a:rPr>
              <a:t>why ?</a:t>
            </a:r>
          </a:p>
        </p:txBody>
      </p:sp>
      <p:grpSp>
        <p:nvGrpSpPr>
          <p:cNvPr id="118825" name="组合 118824"/>
          <p:cNvGrpSpPr/>
          <p:nvPr/>
        </p:nvGrpSpPr>
        <p:grpSpPr>
          <a:xfrm>
            <a:off x="457200" y="5575300"/>
            <a:ext cx="8229600" cy="990600"/>
            <a:chOff x="0" y="0"/>
            <a:chExt cx="5184" cy="624"/>
          </a:xfrm>
        </p:grpSpPr>
        <p:sp>
          <p:nvSpPr>
            <p:cNvPr id="2" name="Rectangle 39"/>
            <p:cNvSpPr/>
            <p:nvPr/>
          </p:nvSpPr>
          <p:spPr>
            <a:xfrm>
              <a:off x="912" y="336"/>
              <a:ext cx="3984" cy="288"/>
            </a:xfrm>
            <a:prstGeom prst="rect">
              <a:avLst/>
            </a:prstGeom>
            <a:noFill/>
            <a:ln w="9525">
              <a:noFill/>
            </a:ln>
          </p:spPr>
          <p:txBody>
            <a:bodyPr anchor="t"/>
            <a:lstStyle/>
            <a:p>
              <a:pPr marL="342900" lvl="0" indent="-342900">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AC → B</a:t>
              </a:r>
              <a:r>
                <a:rPr lang="en-US" altLang="x-none" sz="2800" b="1" dirty="0">
                  <a:solidFill>
                    <a:srgbClr val="FF0000"/>
                  </a:solidFill>
                  <a:latin typeface="Arial" panose="020B0604020202020204" pitchFamily="34" charset="0"/>
                  <a:ea typeface="宋体" panose="02010600030101010101" pitchFamily="2" charset="-122"/>
                </a:rPr>
                <a:t> ?			</a:t>
              </a:r>
              <a:r>
                <a:rPr lang="en-US" altLang="x-none" sz="2800" b="1" dirty="0">
                  <a:solidFill>
                    <a:schemeClr val="accent2"/>
                  </a:solidFill>
                  <a:latin typeface="Arial" panose="020B0604020202020204" pitchFamily="34" charset="0"/>
                  <a:ea typeface="宋体" panose="02010600030101010101" pitchFamily="2" charset="-122"/>
                </a:rPr>
                <a:t>AC → D</a:t>
              </a:r>
              <a:r>
                <a:rPr lang="en-US" altLang="x-none" sz="2800" b="1" dirty="0">
                  <a:solidFill>
                    <a:srgbClr val="FF0000"/>
                  </a:solidFill>
                  <a:latin typeface="Arial" panose="020B0604020202020204" pitchFamily="34" charset="0"/>
                  <a:ea typeface="宋体" panose="02010600030101010101" pitchFamily="2" charset="-122"/>
                </a:rPr>
                <a:t> ?</a:t>
              </a:r>
            </a:p>
          </p:txBody>
        </p:sp>
        <p:sp>
          <p:nvSpPr>
            <p:cNvPr id="118826" name="Rectangle 40"/>
            <p:cNvSpPr/>
            <p:nvPr/>
          </p:nvSpPr>
          <p:spPr>
            <a:xfrm>
              <a:off x="0" y="0"/>
              <a:ext cx="5184" cy="384"/>
            </a:xfrm>
            <a:prstGeom prst="rect">
              <a:avLst/>
            </a:prstGeom>
            <a:noFill/>
            <a:ln w="9525">
              <a:noFill/>
            </a:ln>
          </p:spPr>
          <p:txBody>
            <a:bodyPr anchor="t"/>
            <a:lstStyle/>
            <a:p>
              <a:pPr marL="342900" lvl="0" indent="-342900">
                <a:lnSpc>
                  <a:spcPct val="110000"/>
                </a:lnSpc>
                <a:spcBef>
                  <a:spcPct val="20000"/>
                </a:spcBef>
                <a:buClr>
                  <a:srgbClr val="996633"/>
                </a:buClr>
                <a:buFont typeface="Wingdings" panose="05000000000000000000" pitchFamily="2" charset="2"/>
                <a:buNone/>
              </a:pPr>
              <a:r>
                <a:rPr lang="zh-CN" altLang="en-US" sz="2800" b="1" dirty="0">
                  <a:latin typeface="Arial" panose="020B0604020202020204" pitchFamily="34" charset="0"/>
                  <a:ea typeface="宋体" panose="02010600030101010101" pitchFamily="2" charset="-122"/>
                </a:rPr>
                <a:t>因此只需要考虑下述的</a:t>
              </a:r>
              <a:r>
                <a:rPr lang="en-US" altLang="x-none" sz="2800" b="1" dirty="0">
                  <a:latin typeface="Arial" panose="020B0604020202020204" pitchFamily="34" charset="0"/>
                  <a:ea typeface="宋体" panose="02010600030101010101" pitchFamily="2" charset="-122"/>
                </a:rPr>
                <a:t>FD</a:t>
              </a:r>
              <a:r>
                <a:rPr lang="zh-CN" altLang="en-US" sz="2800" b="1" dirty="0">
                  <a:latin typeface="Arial" panose="020B0604020202020204" pitchFamily="34" charset="0"/>
                  <a:ea typeface="宋体" panose="02010600030101010101" pitchFamily="2" charset="-122"/>
                </a:rPr>
                <a:t>是否成立：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824">
                                            <p:txEl>
                                              <p:pRg st="0" end="0"/>
                                            </p:txEl>
                                          </p:spTgt>
                                        </p:tgtEl>
                                        <p:attrNameLst>
                                          <p:attrName>style.visibility</p:attrName>
                                        </p:attrNameLst>
                                      </p:cBhvr>
                                      <p:to>
                                        <p:strVal val="visible"/>
                                      </p:to>
                                    </p:set>
                                    <p:animEffect transition="in" filter="blinds(horizontal)">
                                      <p:cBhvr>
                                        <p:cTn id="7" dur="500"/>
                                        <p:tgtEl>
                                          <p:spTgt spid="1188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824">
                                            <p:txEl>
                                              <p:pRg st="1" end="1"/>
                                            </p:txEl>
                                          </p:spTgt>
                                        </p:tgtEl>
                                        <p:attrNameLst>
                                          <p:attrName>style.visibility</p:attrName>
                                        </p:attrNameLst>
                                      </p:cBhvr>
                                      <p:to>
                                        <p:strVal val="visible"/>
                                      </p:to>
                                    </p:set>
                                    <p:animEffect transition="in" filter="blinds(horizontal)">
                                      <p:cBhvr>
                                        <p:cTn id="12" dur="500"/>
                                        <p:tgtEl>
                                          <p:spTgt spid="1188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8825"/>
                                        </p:tgtEl>
                                        <p:attrNameLst>
                                          <p:attrName>style.visibility</p:attrName>
                                        </p:attrNameLst>
                                      </p:cBhvr>
                                      <p:to>
                                        <p:strVal val="visible"/>
                                      </p:to>
                                    </p:set>
                                    <p:animEffect transition="in" filter="blinds(horizontal)">
                                      <p:cBhvr>
                                        <p:cTn id="17" dur="500"/>
                                        <p:tgtEl>
                                          <p:spTgt spid="118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24" grpId="0" build="p"/>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日期占位符 1"/>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19810" name="页脚占位符 2"/>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9811"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195</a:t>
            </a:fld>
            <a:endParaRPr lang="zh-CN" altLang="en-US" sz="1200" b="1" i="1" dirty="0">
              <a:latin typeface="Times New Roman" panose="02020603050405020304" pitchFamily="2" charset="0"/>
              <a:ea typeface="宋体" panose="02010600030101010101" pitchFamily="2" charset="-122"/>
            </a:endParaRPr>
          </a:p>
        </p:txBody>
      </p:sp>
      <p:sp>
        <p:nvSpPr>
          <p:cNvPr id="119813" name="灯片编号占位符 3"/>
          <p:cNvSpPr txBox="1">
            <a:spLocks noGrp="1"/>
          </p:cNvSpPr>
          <p:nvPr/>
        </p:nvSpPr>
        <p:spPr>
          <a:xfrm>
            <a:off x="7162800" y="6629400"/>
            <a:ext cx="1905000" cy="228600"/>
          </a:xfrm>
          <a:prstGeom prst="rect">
            <a:avLst/>
          </a:prstGeom>
          <a:noFill/>
          <a:ln w="9525">
            <a:noFill/>
            <a:miter/>
          </a:ln>
        </p:spPr>
        <p:txBody>
          <a:bodyPr/>
          <a:lstStyle/>
          <a:p>
            <a:pPr lvl="0" algn="r" eaLnBrk="1" fontAlgn="base" hangingPunct="1"/>
            <a:fld id="{9A0DB2DC-4C9A-4742-B13C-FB6460FD3503}" type="slidenum">
              <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cs typeface="+mn-ea"/>
              </a:rPr>
              <a:t>195</a:t>
            </a:fld>
            <a:endParaRPr lang="zh-CN" altLang="en-US" sz="1400" b="1" i="1" strike="noStrike" noProof="1">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 name="页脚占位符 4"/>
          <p:cNvSpPr txBox="1">
            <a:spLocks noGrp="1"/>
          </p:cNvSpPr>
          <p:nvPr/>
        </p:nvSpPr>
        <p:spPr>
          <a:xfrm>
            <a:off x="0" y="6705600"/>
            <a:ext cx="5029200" cy="152400"/>
          </a:xfrm>
          <a:prstGeom prst="rect">
            <a:avLst/>
          </a:prstGeom>
          <a:noFill/>
          <a:ln w="9525">
            <a:noFill/>
          </a:ln>
        </p:spPr>
        <p:txBody>
          <a:bodyPr tIns="0" bIns="0" anchor="t"/>
          <a:lstStyle/>
          <a:p>
            <a:pPr lvl="0"/>
            <a:r>
              <a:rPr lang="en-US" altLang="x-none" sz="1000" i="1" dirty="0">
                <a:latin typeface="Arial" panose="020B0604020202020204" pitchFamily="34" charset="0"/>
                <a:ea typeface="宋体" panose="02010600030101010101" pitchFamily="2" charset="-122"/>
              </a:rPr>
              <a:t>2007</a:t>
            </a:r>
            <a:r>
              <a:rPr lang="zh-CN" altLang="en-US" sz="1000" i="1" dirty="0">
                <a:latin typeface="Arial" panose="020B0604020202020204" pitchFamily="34" charset="0"/>
                <a:ea typeface="宋体" panose="02010600030101010101" pitchFamily="2" charset="-122"/>
              </a:rPr>
              <a:t>年度</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教育部</a:t>
            </a:r>
            <a:r>
              <a:rPr lang="en-US" altLang="x-none" sz="1000" i="1" dirty="0">
                <a:latin typeface="Arial" panose="020B0604020202020204" pitchFamily="34" charset="0"/>
                <a:ea typeface="宋体" panose="02010600030101010101" pitchFamily="2" charset="-122"/>
              </a:rPr>
              <a:t>-IBM</a:t>
            </a:r>
            <a:r>
              <a:rPr lang="zh-CN" altLang="en-US" sz="1000" i="1" dirty="0">
                <a:latin typeface="Arial" panose="020B0604020202020204" pitchFamily="34" charset="0"/>
                <a:ea typeface="宋体" panose="02010600030101010101" pitchFamily="2" charset="-122"/>
              </a:rPr>
              <a:t>精品课程</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南京大学计算机科学与技术系</a:t>
            </a:r>
            <a:r>
              <a:rPr lang="zh-CN" altLang="en-US" sz="1000" i="1" dirty="0">
                <a:solidFill>
                  <a:schemeClr val="accent1"/>
                </a:solidFill>
                <a:latin typeface="Arial" panose="020B0604020202020204" pitchFamily="34" charset="0"/>
                <a:ea typeface="宋体" panose="02010600030101010101" pitchFamily="2" charset="-122"/>
              </a:rPr>
              <a:t> </a:t>
            </a:r>
            <a:endParaRPr lang="en-US" altLang="x-none" sz="1000" i="1" dirty="0">
              <a:solidFill>
                <a:schemeClr val="accent1"/>
              </a:solidFill>
              <a:latin typeface="Arial" panose="020B0604020202020204" pitchFamily="34" charset="0"/>
              <a:ea typeface="宋体" panose="02010600030101010101" pitchFamily="2" charset="-122"/>
            </a:endParaRPr>
          </a:p>
        </p:txBody>
      </p:sp>
      <p:sp>
        <p:nvSpPr>
          <p:cNvPr id="119814" name="Rectangle 1026"/>
          <p:cNvSpPr/>
          <p:nvPr/>
        </p:nvSpPr>
        <p:spPr>
          <a:xfrm>
            <a:off x="0" y="0"/>
            <a:ext cx="9144000" cy="6858000"/>
          </a:xfrm>
          <a:prstGeom prst="rect">
            <a:avLst/>
          </a:prstGeom>
          <a:solidFill>
            <a:schemeClr val="bg1"/>
          </a:solidFill>
          <a:ln w="9525">
            <a:noFill/>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aphicFrame>
        <p:nvGraphicFramePr>
          <p:cNvPr id="119816" name="表格 119815"/>
          <p:cNvGraphicFramePr/>
          <p:nvPr/>
        </p:nvGraphicFramePr>
        <p:xfrm>
          <a:off x="1828800" y="76200"/>
          <a:ext cx="5257800" cy="2667000"/>
        </p:xfrm>
        <a:graphic>
          <a:graphicData uri="http://schemas.openxmlformats.org/drawingml/2006/table">
            <a:tbl>
              <a:tblPr/>
              <a:tblGrid>
                <a:gridCol w="1230313">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gridCol w="1341437">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506413">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extLst>
                  <a:ext uri="{0D108BD9-81ED-4DB2-BD59-A6C34878D82A}">
                    <a16:rowId xmlns:a16="http://schemas.microsoft.com/office/drawing/2014/main" val="10000"/>
                  </a:ext>
                </a:extLst>
              </a:tr>
              <a:tr h="541337">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5429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53498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541337">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119847" name="Rectangle 1060"/>
          <p:cNvSpPr/>
          <p:nvPr/>
        </p:nvSpPr>
        <p:spPr>
          <a:xfrm>
            <a:off x="1219200" y="2819400"/>
            <a:ext cx="6934200" cy="1066800"/>
          </a:xfrm>
          <a:prstGeom prst="rect">
            <a:avLst/>
          </a:prstGeom>
          <a:noFill/>
          <a:ln w="9525">
            <a:noFill/>
          </a:ln>
        </p:spPr>
        <p:txBody>
          <a:bodyPr anchor="t"/>
          <a:lstStyle/>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 		C → B</a:t>
            </a:r>
          </a:p>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D → B 		D → C</a:t>
            </a:r>
            <a:endParaRPr lang="zh-CN" altLang="en-US" sz="2800" b="1" dirty="0">
              <a:solidFill>
                <a:schemeClr val="accent2"/>
              </a:solidFill>
              <a:latin typeface="Arial" panose="020B0604020202020204" pitchFamily="34" charset="0"/>
              <a:ea typeface="宋体" panose="02010600030101010101" pitchFamily="2" charset="-122"/>
            </a:endParaRPr>
          </a:p>
        </p:txBody>
      </p:sp>
      <p:grpSp>
        <p:nvGrpSpPr>
          <p:cNvPr id="119849" name="组合 119848"/>
          <p:cNvGrpSpPr/>
          <p:nvPr/>
        </p:nvGrpSpPr>
        <p:grpSpPr>
          <a:xfrm>
            <a:off x="85090" y="5410200"/>
            <a:ext cx="8916826" cy="990600"/>
            <a:chOff x="0" y="0"/>
            <a:chExt cx="5275" cy="576"/>
          </a:xfrm>
        </p:grpSpPr>
        <p:sp>
          <p:nvSpPr>
            <p:cNvPr id="3" name="Rectangle 1067"/>
            <p:cNvSpPr/>
            <p:nvPr/>
          </p:nvSpPr>
          <p:spPr>
            <a:xfrm>
              <a:off x="0" y="0"/>
              <a:ext cx="5275" cy="336"/>
            </a:xfrm>
            <a:prstGeom prst="rect">
              <a:avLst/>
            </a:prstGeom>
            <a:noFill/>
            <a:ln w="9525">
              <a:noFill/>
            </a:ln>
          </p:spPr>
          <p:txBody>
            <a:bodyPr anchor="t"/>
            <a:lstStyle/>
            <a:p>
              <a:pPr marL="342900" lvl="0" indent="-342900">
                <a:lnSpc>
                  <a:spcPct val="110000"/>
                </a:lnSpc>
                <a:spcBef>
                  <a:spcPct val="20000"/>
                </a:spcBef>
                <a:buClr>
                  <a:srgbClr val="996633"/>
                </a:buClr>
                <a:buFont typeface="Wingdings" panose="05000000000000000000" pitchFamily="2" charset="2"/>
                <a:buChar char="q"/>
              </a:pPr>
              <a:r>
                <a:rPr lang="zh-CN" altLang="en-US" sz="2800" b="1" dirty="0">
                  <a:solidFill>
                    <a:schemeClr val="accent2"/>
                  </a:solidFill>
                  <a:latin typeface="Arial" panose="020B0604020202020204" pitchFamily="34" charset="0"/>
                  <a:ea typeface="宋体" panose="02010600030101010101" pitchFamily="2" charset="-122"/>
                </a:rPr>
                <a:t>因此，最后只需要考虑下面的这个</a:t>
              </a:r>
              <a:r>
                <a:rPr lang="en-US" altLang="x-none" sz="2800" b="1" dirty="0">
                  <a:solidFill>
                    <a:schemeClr val="accent2"/>
                  </a:solidFill>
                  <a:latin typeface="Arial" panose="020B0604020202020204" pitchFamily="34" charset="0"/>
                  <a:ea typeface="宋体" panose="02010600030101010101" pitchFamily="2" charset="-122"/>
                </a:rPr>
                <a:t>FD</a:t>
              </a:r>
              <a:r>
                <a:rPr lang="zh-CN" altLang="en-US" sz="2800" b="1" dirty="0">
                  <a:solidFill>
                    <a:schemeClr val="accent2"/>
                  </a:solidFill>
                  <a:latin typeface="Arial" panose="020B0604020202020204" pitchFamily="34" charset="0"/>
                  <a:ea typeface="宋体" panose="02010600030101010101" pitchFamily="2" charset="-122"/>
                </a:rPr>
                <a:t>是否可能成立？</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119850" name="Rectangle 1068"/>
            <p:cNvSpPr/>
            <p:nvPr/>
          </p:nvSpPr>
          <p:spPr>
            <a:xfrm>
              <a:off x="912" y="288"/>
              <a:ext cx="3984" cy="288"/>
            </a:xfrm>
            <a:prstGeom prst="rect">
              <a:avLst/>
            </a:prstGeom>
            <a:noFill/>
            <a:ln w="9525">
              <a:noFill/>
            </a:ln>
          </p:spPr>
          <p:txBody>
            <a:bodyPr anchor="t"/>
            <a:lstStyle/>
            <a:p>
              <a:pPr marL="342900" lvl="0" indent="-342900">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AC → D</a:t>
              </a:r>
              <a:r>
                <a:rPr lang="en-US" altLang="x-none" sz="2800" b="1" dirty="0">
                  <a:solidFill>
                    <a:srgbClr val="FF0000"/>
                  </a:solidFill>
                  <a:latin typeface="Arial" panose="020B0604020202020204" pitchFamily="34" charset="0"/>
                  <a:ea typeface="宋体" panose="02010600030101010101" pitchFamily="2" charset="-122"/>
                </a:rPr>
                <a:t> ?</a:t>
              </a:r>
            </a:p>
          </p:txBody>
        </p:sp>
      </p:grpSp>
      <p:sp>
        <p:nvSpPr>
          <p:cNvPr id="119852" name="Rectangle 1069"/>
          <p:cNvSpPr>
            <a:spLocks noGrp="1"/>
          </p:cNvSpPr>
          <p:nvPr>
            <p:ph type="body"/>
          </p:nvPr>
        </p:nvSpPr>
        <p:spPr>
          <a:xfrm>
            <a:off x="114300" y="4648200"/>
            <a:ext cx="8686800" cy="533400"/>
          </a:xfrm>
        </p:spPr>
        <p:txBody>
          <a:bodyPr wrap="square" anchor="t"/>
          <a:lstStyle/>
          <a:p>
            <a:pPr lvl="0" eaLnBrk="1" hangingPunct="1"/>
            <a:r>
              <a:rPr lang="zh-CN" altLang="en-US" dirty="0">
                <a:solidFill>
                  <a:schemeClr val="accent2"/>
                </a:solidFill>
                <a:ea typeface="宋体" panose="02010600030101010101" pitchFamily="2" charset="-122"/>
              </a:rPr>
              <a:t>在上述的 </a:t>
            </a:r>
            <a:r>
              <a:rPr lang="en-US" altLang="x-none" dirty="0">
                <a:solidFill>
                  <a:schemeClr val="accent2"/>
                </a:solidFill>
                <a:ea typeface="宋体" panose="02010600030101010101" pitchFamily="2" charset="-122"/>
              </a:rPr>
              <a:t>FD</a:t>
            </a:r>
            <a:r>
              <a:rPr lang="en-US" altLang="zh-CN" dirty="0">
                <a:solidFill>
                  <a:schemeClr val="accent2"/>
                </a:solidFill>
                <a:ea typeface="宋体" panose="02010600030101010101" pitchFamily="2" charset="-122"/>
              </a:rPr>
              <a:t>s </a:t>
            </a:r>
            <a:r>
              <a:rPr lang="zh-CN" altLang="en-US" dirty="0">
                <a:solidFill>
                  <a:schemeClr val="accent2"/>
                </a:solidFill>
                <a:ea typeface="宋体" panose="02010600030101010101" pitchFamily="2" charset="-122"/>
              </a:rPr>
              <a:t>中，我们不用考虑 </a:t>
            </a:r>
            <a:r>
              <a:rPr lang="en-US" altLang="x-none" dirty="0">
                <a:solidFill>
                  <a:schemeClr val="accent2"/>
                </a:solidFill>
                <a:ea typeface="宋体" panose="02010600030101010101" pitchFamily="2" charset="-122"/>
              </a:rPr>
              <a:t>AC → B，</a:t>
            </a:r>
            <a:r>
              <a:rPr lang="en-US" altLang="x-none" dirty="0">
                <a:ea typeface="宋体" panose="02010600030101010101" pitchFamily="2" charset="-122"/>
              </a:rPr>
              <a:t>why ?</a:t>
            </a:r>
            <a:endParaRPr lang="zh-CN" altLang="en-US" dirty="0">
              <a:ea typeface="宋体" panose="02010600030101010101" pitchFamily="2" charset="-122"/>
            </a:endParaRPr>
          </a:p>
        </p:txBody>
      </p:sp>
      <p:sp>
        <p:nvSpPr>
          <p:cNvPr id="4" name="Rectangle 1070"/>
          <p:cNvSpPr/>
          <p:nvPr/>
        </p:nvSpPr>
        <p:spPr>
          <a:xfrm>
            <a:off x="1219200" y="3962400"/>
            <a:ext cx="6324600" cy="457200"/>
          </a:xfrm>
          <a:prstGeom prst="rect">
            <a:avLst/>
          </a:prstGeom>
          <a:noFill/>
          <a:ln w="9525">
            <a:noFill/>
          </a:ln>
        </p:spPr>
        <p:txBody>
          <a:bodyPr anchor="t"/>
          <a:lstStyle/>
          <a:p>
            <a:pPr marL="342900" lvl="0" indent="-342900">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AC → B</a:t>
            </a:r>
            <a:r>
              <a:rPr lang="en-US" altLang="x-none" sz="2800" b="1" dirty="0">
                <a:solidFill>
                  <a:srgbClr val="FF0000"/>
                </a:solidFill>
                <a:latin typeface="Arial" panose="020B0604020202020204" pitchFamily="34" charset="0"/>
                <a:ea typeface="宋体" panose="02010600030101010101" pitchFamily="2" charset="-122"/>
              </a:rPr>
              <a:t> ?		</a:t>
            </a:r>
            <a:r>
              <a:rPr lang="en-US" altLang="x-none" sz="2800" b="1" dirty="0">
                <a:solidFill>
                  <a:schemeClr val="accent2"/>
                </a:solidFill>
                <a:latin typeface="Arial" panose="020B0604020202020204" pitchFamily="34" charset="0"/>
                <a:ea typeface="宋体" panose="02010600030101010101" pitchFamily="2" charset="-122"/>
              </a:rPr>
              <a:t>AC → D</a:t>
            </a:r>
            <a:r>
              <a:rPr lang="en-US" altLang="x-none" sz="2800" b="1" dirty="0">
                <a:solidFill>
                  <a:srgbClr val="FF0000"/>
                </a:solidFill>
                <a:latin typeface="Arial" panose="020B060402020202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52">
                                            <p:txEl>
                                              <p:pRg st="0" end="0"/>
                                            </p:txEl>
                                          </p:spTgt>
                                        </p:tgtEl>
                                        <p:attrNameLst>
                                          <p:attrName>style.visibility</p:attrName>
                                        </p:attrNameLst>
                                      </p:cBhvr>
                                      <p:to>
                                        <p:strVal val="visible"/>
                                      </p:to>
                                    </p:set>
                                    <p:animEffect transition="in" filter="blinds(horizontal)">
                                      <p:cBhvr>
                                        <p:cTn id="7" dur="500"/>
                                        <p:tgtEl>
                                          <p:spTgt spid="1198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9849"/>
                                        </p:tgtEl>
                                        <p:attrNameLst>
                                          <p:attrName>style.visibility</p:attrName>
                                        </p:attrNameLst>
                                      </p:cBhvr>
                                      <p:to>
                                        <p:strVal val="visible"/>
                                      </p:to>
                                    </p:set>
                                    <p:anim calcmode="lin" valueType="num">
                                      <p:cBhvr>
                                        <p:cTn id="12" dur="500" fill="hold"/>
                                        <p:tgtEl>
                                          <p:spTgt spid="119849"/>
                                        </p:tgtEl>
                                        <p:attrNameLst>
                                          <p:attrName>ppt_x</p:attrName>
                                        </p:attrNameLst>
                                      </p:cBhvr>
                                      <p:tavLst>
                                        <p:tav tm="0">
                                          <p:val>
                                            <p:strVal val="#ppt_x"/>
                                          </p:val>
                                        </p:tav>
                                        <p:tav tm="100000">
                                          <p:val>
                                            <p:strVal val="#ppt_x"/>
                                          </p:val>
                                        </p:tav>
                                      </p:tavLst>
                                    </p:anim>
                                    <p:anim calcmode="lin" valueType="num">
                                      <p:cBhvr>
                                        <p:cTn id="13" dur="500" fill="hold"/>
                                        <p:tgtEl>
                                          <p:spTgt spid="1198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52" grpId="0" build="p"/>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3116"/>
          <p:cNvSpPr/>
          <p:nvPr/>
        </p:nvSpPr>
        <p:spPr>
          <a:xfrm>
            <a:off x="2235200" y="5694998"/>
            <a:ext cx="609600" cy="609600"/>
          </a:xfrm>
          <a:prstGeom prst="rect">
            <a:avLst/>
          </a:prstGeom>
          <a:solidFill>
            <a:schemeClr val="bg1"/>
          </a:solidFill>
          <a:ln w="9525">
            <a:noFill/>
          </a:ln>
        </p:spPr>
        <p:txBody>
          <a:bodyPr anchor="t"/>
          <a:lstStyle/>
          <a:p>
            <a:pPr marL="342900" indent="-342900" algn="ctr">
              <a:spcBef>
                <a:spcPct val="90000"/>
              </a:spcBef>
              <a:buClr>
                <a:srgbClr val="996633"/>
              </a:buClr>
              <a:buFont typeface="Wingdings" panose="05000000000000000000" pitchFamily="2" charset="2"/>
              <a:buNone/>
            </a:pPr>
            <a:r>
              <a:rPr lang="en-US" altLang="zh-CN" sz="2800" b="1">
                <a:solidFill>
                  <a:srgbClr val="FF0000"/>
                </a:solidFill>
                <a:latin typeface="Arial" panose="020B0604020202020204" pitchFamily="34" charset="0"/>
                <a:ea typeface="宋体" panose="02010600030101010101" pitchFamily="2" charset="-122"/>
              </a:rPr>
              <a:t>?</a:t>
            </a:r>
          </a:p>
        </p:txBody>
      </p:sp>
      <p:sp>
        <p:nvSpPr>
          <p:cNvPr id="3113" name="矩形 3112"/>
          <p:cNvSpPr/>
          <p:nvPr/>
        </p:nvSpPr>
        <p:spPr>
          <a:xfrm>
            <a:off x="2339975" y="5728335"/>
            <a:ext cx="609600" cy="609600"/>
          </a:xfrm>
          <a:prstGeom prst="rect">
            <a:avLst/>
          </a:prstGeom>
          <a:solidFill>
            <a:schemeClr val="bg1"/>
          </a:solidFill>
          <a:ln w="9525">
            <a:noFill/>
          </a:ln>
        </p:spPr>
        <p:txBody>
          <a:bodyPr anchor="t"/>
          <a:lstStyle/>
          <a:p>
            <a:pPr marL="342900" indent="-342900">
              <a:spcBef>
                <a:spcPct val="90000"/>
              </a:spcBef>
              <a:buClr>
                <a:srgbClr val="996633"/>
              </a:buClr>
              <a:buFont typeface="Wingdings" panose="05000000000000000000" pitchFamily="2" charset="2"/>
              <a:buNone/>
            </a:pPr>
            <a:r>
              <a:rPr lang="en-US" altLang="zh-CN" sz="2800" b="1">
                <a:solidFill>
                  <a:srgbClr val="FF0000"/>
                </a:solidFill>
                <a:latin typeface="Arial" panose="020B0604020202020204" pitchFamily="34" charset="0"/>
                <a:ea typeface="宋体" panose="02010600030101010101" pitchFamily="2" charset="-122"/>
              </a:rPr>
              <a:t>√</a:t>
            </a:r>
            <a:endParaRPr lang="en-US" altLang="zh-CN" sz="2400" b="1">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3115" name="表格 3114"/>
          <p:cNvGraphicFramePr/>
          <p:nvPr/>
        </p:nvGraphicFramePr>
        <p:xfrm>
          <a:off x="166688" y="76200"/>
          <a:ext cx="3900488" cy="3065463"/>
        </p:xfrm>
        <a:graphic>
          <a:graphicData uri="http://schemas.openxmlformats.org/drawingml/2006/table">
            <a:tbl>
              <a:tblPr/>
              <a:tblGrid>
                <a:gridCol w="912813">
                  <a:extLst>
                    <a:ext uri="{9D8B030D-6E8A-4147-A177-3AD203B41FA5}">
                      <a16:colId xmlns:a16="http://schemas.microsoft.com/office/drawing/2014/main" val="20000"/>
                    </a:ext>
                  </a:extLst>
                </a:gridCol>
                <a:gridCol w="996950">
                  <a:extLst>
                    <a:ext uri="{9D8B030D-6E8A-4147-A177-3AD203B41FA5}">
                      <a16:colId xmlns:a16="http://schemas.microsoft.com/office/drawing/2014/main" val="20001"/>
                    </a:ext>
                  </a:extLst>
                </a:gridCol>
                <a:gridCol w="993775">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tblGrid>
              <a:tr h="582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A</a:t>
                      </a:r>
                      <a:endParaRPr lang="zh-CN" altLang="en-US" sz="3200" b="1">
                        <a:solidFill>
                          <a:srgbClr val="FF0000"/>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B</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C</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D</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6238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d4</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bl>
          </a:graphicData>
        </a:graphic>
      </p:graphicFrame>
      <p:sp>
        <p:nvSpPr>
          <p:cNvPr id="2084" name="矩形 3109"/>
          <p:cNvSpPr/>
          <p:nvPr/>
        </p:nvSpPr>
        <p:spPr>
          <a:xfrm>
            <a:off x="684213" y="5694998"/>
            <a:ext cx="2801937" cy="566737"/>
          </a:xfrm>
          <a:prstGeom prst="rect">
            <a:avLst/>
          </a:prstGeom>
          <a:noFill/>
          <a:ln w="9525">
            <a:noFill/>
          </a:ln>
        </p:spPr>
        <p:txBody>
          <a:bodyPr anchor="t"/>
          <a:lstStyle/>
          <a:p>
            <a:pPr marL="342900" indent="-342900">
              <a:spcBef>
                <a:spcPct val="20000"/>
              </a:spcBef>
              <a:buClr>
                <a:srgbClr val="996633"/>
              </a:buClr>
              <a:buFont typeface="Wingdings" panose="05000000000000000000" pitchFamily="2" charset="2"/>
              <a:buNone/>
            </a:pPr>
            <a:r>
              <a:rPr lang="en-US" altLang="zh-CN" sz="2800" b="1">
                <a:solidFill>
                  <a:schemeClr val="accent2"/>
                </a:solidFill>
                <a:latin typeface="Arial" panose="020B0604020202020204" pitchFamily="34" charset="0"/>
                <a:ea typeface="宋体" panose="02010600030101010101" pitchFamily="2" charset="-122"/>
              </a:rPr>
              <a:t>AC → D</a:t>
            </a:r>
            <a:endParaRPr lang="en-US" altLang="zh-CN" sz="2800" b="1">
              <a:solidFill>
                <a:srgbClr val="FF0000"/>
              </a:solidFill>
              <a:latin typeface="Arial" panose="020B0604020202020204" pitchFamily="34" charset="0"/>
              <a:ea typeface="宋体" panose="02010600030101010101" pitchFamily="2" charset="-122"/>
            </a:endParaRPr>
          </a:p>
        </p:txBody>
      </p:sp>
      <p:graphicFrame>
        <p:nvGraphicFramePr>
          <p:cNvPr id="3152" name="表格 3151"/>
          <p:cNvGraphicFramePr/>
          <p:nvPr/>
        </p:nvGraphicFramePr>
        <p:xfrm>
          <a:off x="6132513" y="44450"/>
          <a:ext cx="2903538" cy="3065463"/>
        </p:xfrm>
        <a:graphic>
          <a:graphicData uri="http://schemas.openxmlformats.org/drawingml/2006/table">
            <a:tbl>
              <a:tblPr/>
              <a:tblGrid>
                <a:gridCol w="912813">
                  <a:extLst>
                    <a:ext uri="{9D8B030D-6E8A-4147-A177-3AD203B41FA5}">
                      <a16:colId xmlns:a16="http://schemas.microsoft.com/office/drawing/2014/main" val="20000"/>
                    </a:ext>
                  </a:extLst>
                </a:gridCol>
                <a:gridCol w="99377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tblGrid>
              <a:tr h="582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A</a:t>
                      </a:r>
                      <a:endParaRPr lang="zh-CN" altLang="en-US" sz="3200" b="1">
                        <a:solidFill>
                          <a:srgbClr val="FF0000"/>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C</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D</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6238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d4</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bl>
          </a:graphicData>
        </a:graphic>
      </p:graphicFrame>
      <p:graphicFrame>
        <p:nvGraphicFramePr>
          <p:cNvPr id="3195" name="表格 3194"/>
          <p:cNvGraphicFramePr/>
          <p:nvPr/>
        </p:nvGraphicFramePr>
        <p:xfrm>
          <a:off x="6132513" y="3748088"/>
          <a:ext cx="2903538" cy="3065463"/>
        </p:xfrm>
        <a:graphic>
          <a:graphicData uri="http://schemas.openxmlformats.org/drawingml/2006/table">
            <a:tbl>
              <a:tblPr/>
              <a:tblGrid>
                <a:gridCol w="1906588">
                  <a:extLst>
                    <a:ext uri="{9D8B030D-6E8A-4147-A177-3AD203B41FA5}">
                      <a16:colId xmlns:a16="http://schemas.microsoft.com/office/drawing/2014/main" val="20000"/>
                    </a:ext>
                  </a:extLst>
                </a:gridCol>
                <a:gridCol w="996950">
                  <a:extLst>
                    <a:ext uri="{9D8B030D-6E8A-4147-A177-3AD203B41FA5}">
                      <a16:colId xmlns:a16="http://schemas.microsoft.com/office/drawing/2014/main" val="20001"/>
                    </a:ext>
                  </a:extLst>
                </a:gridCol>
              </a:tblGrid>
              <a:tr h="582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AC</a:t>
                      </a:r>
                      <a:endParaRPr lang="zh-CN" altLang="en-US" sz="3200" b="1">
                        <a:solidFill>
                          <a:srgbClr val="FF0000"/>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D</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dirty="0">
                          <a:solidFill>
                            <a:schemeClr val="accent2"/>
                          </a:solidFill>
                          <a:latin typeface="Arial" panose="020B0604020202020204" pitchFamily="34" charset="0"/>
                        </a:rPr>
                        <a:t>(a1,c1)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6238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(a1,c2)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(a2,c1)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(a2,c3)</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d4</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bl>
          </a:graphicData>
        </a:graphic>
      </p:graphicFrame>
      <p:sp>
        <p:nvSpPr>
          <p:cNvPr id="3196" name="右箭头 3195"/>
          <p:cNvSpPr/>
          <p:nvPr/>
        </p:nvSpPr>
        <p:spPr>
          <a:xfrm>
            <a:off x="4208145" y="406400"/>
            <a:ext cx="1802765" cy="1951561"/>
          </a:xfrm>
          <a:prstGeom prst="rightArrow">
            <a:avLst>
              <a:gd name="adj1" fmla="val 50000"/>
              <a:gd name="adj2" fmla="val 80556"/>
            </a:avLst>
          </a:prstGeom>
          <a:solidFill>
            <a:srgbClr val="CCFFFF"/>
          </a:solidFill>
          <a:ln w="9525" cap="flat" cmpd="sng">
            <a:solidFill>
              <a:schemeClr val="tx1"/>
            </a:solidFill>
            <a:prstDash val="solid"/>
            <a:miter/>
            <a:headEnd type="none" w="med" len="med"/>
            <a:tailEnd type="none" w="med" len="med"/>
          </a:ln>
        </p:spPr>
        <p:txBody>
          <a:bodyPr wrap="square" anchor="t">
            <a:spAutoFit/>
          </a:bodyPr>
          <a:lstStyle/>
          <a:p>
            <a:pPr algn="ctr"/>
            <a:r>
              <a:rPr lang="zh-CN" altLang="en-US" sz="2000" b="1">
                <a:latin typeface="Arial" panose="020B0604020202020204" pitchFamily="34" charset="0"/>
                <a:ea typeface="宋体" panose="02010600030101010101" pitchFamily="2" charset="-122"/>
              </a:rPr>
              <a:t>忽略不相关的属性</a:t>
            </a:r>
          </a:p>
        </p:txBody>
      </p:sp>
      <p:sp>
        <p:nvSpPr>
          <p:cNvPr id="3197" name="左弧形箭头 3196"/>
          <p:cNvSpPr/>
          <p:nvPr/>
        </p:nvSpPr>
        <p:spPr>
          <a:xfrm>
            <a:off x="5499735" y="2349500"/>
            <a:ext cx="296545" cy="3240405"/>
          </a:xfrm>
          <a:prstGeom prst="curvedRightArrow">
            <a:avLst>
              <a:gd name="adj1" fmla="val 150073"/>
              <a:gd name="adj2" fmla="val 300147"/>
              <a:gd name="adj3" fmla="val 33328"/>
            </a:avLst>
          </a:prstGeom>
          <a:solidFill>
            <a:schemeClr val="accent1">
              <a:lumMod val="20000"/>
              <a:lumOff val="80000"/>
            </a:schemeClr>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2" name="文本框 1"/>
          <p:cNvSpPr txBox="1"/>
          <p:nvPr/>
        </p:nvSpPr>
        <p:spPr>
          <a:xfrm>
            <a:off x="2613025" y="3630613"/>
            <a:ext cx="2860675" cy="1189038"/>
          </a:xfrm>
          <a:prstGeom prst="rect">
            <a:avLst/>
          </a:prstGeom>
          <a:noFill/>
        </p:spPr>
        <p:txBody>
          <a:bodyPr wrap="square" rtlCol="0">
            <a:spAutoFit/>
          </a:bodyPr>
          <a:lstStyle/>
          <a:p>
            <a:r>
              <a:rPr lang="zh-CN" altLang="en-US" sz="2400" b="1" noProof="1">
                <a:solidFill>
                  <a:schemeClr val="accent6"/>
                </a:solidFill>
                <a:latin typeface="Arial" panose="020B0604020202020204" pitchFamily="34" charset="0"/>
                <a:ea typeface="宋体" panose="02010600030101010101" pitchFamily="2" charset="-122"/>
                <a:cs typeface="+mn-ea"/>
              </a:rPr>
              <a:t>将</a:t>
            </a:r>
            <a:r>
              <a:rPr lang="en-US" altLang="zh-CN" sz="2400" b="1" noProof="1">
                <a:solidFill>
                  <a:schemeClr val="accent6"/>
                </a:solidFill>
                <a:latin typeface="Arial" panose="020B0604020202020204" pitchFamily="34" charset="0"/>
                <a:ea typeface="宋体" panose="02010600030101010101" pitchFamily="2" charset="-122"/>
                <a:cs typeface="+mn-ea"/>
              </a:rPr>
              <a:t>A</a:t>
            </a:r>
            <a:r>
              <a:rPr lang="zh-CN" altLang="en-US" sz="2400" b="1" noProof="1">
                <a:solidFill>
                  <a:schemeClr val="accent6"/>
                </a:solidFill>
                <a:latin typeface="Arial" panose="020B0604020202020204" pitchFamily="34" charset="0"/>
                <a:ea typeface="宋体" panose="02010600030101010101" pitchFamily="2" charset="-122"/>
                <a:cs typeface="+mn-ea"/>
              </a:rPr>
              <a:t>和</a:t>
            </a:r>
            <a:r>
              <a:rPr lang="en-US" altLang="zh-CN" sz="2400" b="1" noProof="1">
                <a:solidFill>
                  <a:schemeClr val="accent6"/>
                </a:solidFill>
                <a:latin typeface="Arial" panose="020B0604020202020204" pitchFamily="34" charset="0"/>
                <a:ea typeface="宋体" panose="02010600030101010101" pitchFamily="2" charset="-122"/>
                <a:cs typeface="+mn-ea"/>
              </a:rPr>
              <a:t>C</a:t>
            </a:r>
            <a:r>
              <a:rPr lang="zh-CN" altLang="en-US" sz="2400" b="1" noProof="1">
                <a:solidFill>
                  <a:schemeClr val="accent6"/>
                </a:solidFill>
                <a:latin typeface="Arial" panose="020B0604020202020204" pitchFamily="34" charset="0"/>
                <a:ea typeface="宋体" panose="02010600030101010101" pitchFamily="2" charset="-122"/>
                <a:cs typeface="+mn-ea"/>
              </a:rPr>
              <a:t>的值整合成一个二元组，以方便函数依赖的检查</a:t>
            </a:r>
            <a:endParaRPr lang="zh-CN" altLang="en-US" sz="2400" b="1" noProof="1">
              <a:solidFill>
                <a:schemeClr val="accent6"/>
              </a:solidFill>
            </a:endParaRPr>
          </a:p>
        </p:txBody>
      </p:sp>
      <p:sp>
        <p:nvSpPr>
          <p:cNvPr id="3" name="左箭头 2"/>
          <p:cNvSpPr/>
          <p:nvPr/>
        </p:nvSpPr>
        <p:spPr>
          <a:xfrm>
            <a:off x="2844800" y="5445760"/>
            <a:ext cx="3186430" cy="1007745"/>
          </a:xfrm>
          <a:prstGeom prst="leftArrow">
            <a:avLst>
              <a:gd name="adj1" fmla="val 67989"/>
              <a:gd name="adj2" fmla="val 50000"/>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rPr>
              <a:t>不存在不符合</a:t>
            </a:r>
            <a:r>
              <a:rPr lang="en-US" altLang="zh-CN" sz="2000" b="1">
                <a:solidFill>
                  <a:schemeClr val="tx1"/>
                </a:solidFill>
              </a:rPr>
              <a:t>AC</a:t>
            </a:r>
            <a:r>
              <a:rPr lang="en-US" altLang="zh-CN" sz="2000" b="1">
                <a:solidFill>
                  <a:schemeClr val="tx1"/>
                </a:solidFill>
                <a:latin typeface="宋体" panose="02010600030101010101" pitchFamily="2" charset="-122"/>
                <a:ea typeface="宋体" panose="02010600030101010101" pitchFamily="2" charset="-122"/>
              </a:rPr>
              <a:t>→D</a:t>
            </a:r>
            <a:r>
              <a:rPr lang="zh-CN" altLang="en-US" sz="2000" b="1">
                <a:solidFill>
                  <a:schemeClr val="tx1"/>
                </a:solidFill>
                <a:latin typeface="宋体" panose="02010600030101010101" pitchFamily="2" charset="-122"/>
                <a:ea typeface="宋体" panose="02010600030101010101" pitchFamily="2" charset="-122"/>
              </a:rPr>
              <a:t>的情况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3196"/>
                                        </p:tgtEl>
                                        <p:attrNameLst>
                                          <p:attrName>style.visibility</p:attrName>
                                        </p:attrNameLst>
                                      </p:cBhvr>
                                      <p:to>
                                        <p:strVal val="visible"/>
                                      </p:to>
                                    </p:set>
                                    <p:anim calcmode="lin" valueType="num">
                                      <p:cBhvr>
                                        <p:cTn id="7" dur="500" fill="hold"/>
                                        <p:tgtEl>
                                          <p:spTgt spid="3196"/>
                                        </p:tgtEl>
                                        <p:attrNameLst>
                                          <p:attrName>ppt_x</p:attrName>
                                        </p:attrNameLst>
                                      </p:cBhvr>
                                      <p:tavLst>
                                        <p:tav tm="0">
                                          <p:val>
                                            <p:strVal val="#ppt_x-#ppt_w/2"/>
                                          </p:val>
                                        </p:tav>
                                        <p:tav tm="100000">
                                          <p:val>
                                            <p:strVal val="#ppt_x"/>
                                          </p:val>
                                        </p:tav>
                                      </p:tavLst>
                                    </p:anim>
                                    <p:anim calcmode="lin" valueType="num">
                                      <p:cBhvr>
                                        <p:cTn id="8" dur="500" fill="hold"/>
                                        <p:tgtEl>
                                          <p:spTgt spid="3196"/>
                                        </p:tgtEl>
                                        <p:attrNameLst>
                                          <p:attrName>ppt_y</p:attrName>
                                        </p:attrNameLst>
                                      </p:cBhvr>
                                      <p:tavLst>
                                        <p:tav tm="0">
                                          <p:val>
                                            <p:strVal val="#ppt_y"/>
                                          </p:val>
                                        </p:tav>
                                        <p:tav tm="100000">
                                          <p:val>
                                            <p:strVal val="#ppt_y"/>
                                          </p:val>
                                        </p:tav>
                                      </p:tavLst>
                                    </p:anim>
                                    <p:anim calcmode="lin" valueType="num">
                                      <p:cBhvr>
                                        <p:cTn id="9" dur="500" fill="hold"/>
                                        <p:tgtEl>
                                          <p:spTgt spid="3196"/>
                                        </p:tgtEl>
                                        <p:attrNameLst>
                                          <p:attrName>ppt_w</p:attrName>
                                        </p:attrNameLst>
                                      </p:cBhvr>
                                      <p:tavLst>
                                        <p:tav tm="0">
                                          <p:val>
                                            <p:fltVal val="0"/>
                                          </p:val>
                                        </p:tav>
                                        <p:tav tm="100000">
                                          <p:val>
                                            <p:strVal val="#ppt_w"/>
                                          </p:val>
                                        </p:tav>
                                      </p:tavLst>
                                    </p:anim>
                                    <p:anim calcmode="lin" valueType="num">
                                      <p:cBhvr>
                                        <p:cTn id="10" dur="500" fill="hold"/>
                                        <p:tgtEl>
                                          <p:spTgt spid="3196"/>
                                        </p:tgtEl>
                                        <p:attrNameLst>
                                          <p:attrName>ppt_h</p:attrName>
                                        </p:attrNameLst>
                                      </p:cBhvr>
                                      <p:tavLst>
                                        <p:tav tm="0">
                                          <p:val>
                                            <p:strVal val="#ppt_h"/>
                                          </p:val>
                                        </p:tav>
                                        <p:tav tm="100000">
                                          <p:val>
                                            <p:strVal val="#ppt_h"/>
                                          </p:val>
                                        </p:tav>
                                      </p:tavLst>
                                    </p:anim>
                                  </p:childTnLst>
                                </p:cTn>
                              </p:par>
                              <p:par>
                                <p:cTn id="11" presetID="3" presetClass="entr" presetSubtype="10" fill="hold" nodeType="withEffect">
                                  <p:stCondLst>
                                    <p:cond delay="0"/>
                                  </p:stCondLst>
                                  <p:childTnLst>
                                    <p:set>
                                      <p:cBhvr>
                                        <p:cTn id="12" dur="1" fill="hold">
                                          <p:stCondLst>
                                            <p:cond delay="0"/>
                                          </p:stCondLst>
                                        </p:cTn>
                                        <p:tgtEl>
                                          <p:spTgt spid="3152"/>
                                        </p:tgtEl>
                                        <p:attrNameLst>
                                          <p:attrName>style.visibility</p:attrName>
                                        </p:attrNameLst>
                                      </p:cBhvr>
                                      <p:to>
                                        <p:strVal val="visible"/>
                                      </p:to>
                                    </p:set>
                                    <p:animEffect transition="in" filter="blinds(horizontal)">
                                      <p:cBhvr>
                                        <p:cTn id="13" dur="500"/>
                                        <p:tgtEl>
                                          <p:spTgt spid="3152"/>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3197"/>
                                        </p:tgtEl>
                                        <p:attrNameLst>
                                          <p:attrName>style.visibility</p:attrName>
                                        </p:attrNameLst>
                                      </p:cBhvr>
                                      <p:to>
                                        <p:strVal val="visible"/>
                                      </p:to>
                                    </p:set>
                                    <p:anim calcmode="lin" valueType="num">
                                      <p:cBhvr>
                                        <p:cTn id="18" dur="500" fill="hold"/>
                                        <p:tgtEl>
                                          <p:spTgt spid="3197"/>
                                        </p:tgtEl>
                                        <p:attrNameLst>
                                          <p:attrName>ppt_x</p:attrName>
                                        </p:attrNameLst>
                                      </p:cBhvr>
                                      <p:tavLst>
                                        <p:tav tm="0">
                                          <p:val>
                                            <p:strVal val="#ppt_x"/>
                                          </p:val>
                                        </p:tav>
                                        <p:tav tm="100000">
                                          <p:val>
                                            <p:strVal val="#ppt_x"/>
                                          </p:val>
                                        </p:tav>
                                      </p:tavLst>
                                    </p:anim>
                                    <p:anim calcmode="lin" valueType="num">
                                      <p:cBhvr>
                                        <p:cTn id="19" dur="500" fill="hold"/>
                                        <p:tgtEl>
                                          <p:spTgt spid="3197"/>
                                        </p:tgtEl>
                                        <p:attrNameLst>
                                          <p:attrName>ppt_y</p:attrName>
                                        </p:attrNameLst>
                                      </p:cBhvr>
                                      <p:tavLst>
                                        <p:tav tm="0">
                                          <p:val>
                                            <p:strVal val="#ppt_y-#ppt_h/2"/>
                                          </p:val>
                                        </p:tav>
                                        <p:tav tm="100000">
                                          <p:val>
                                            <p:strVal val="#ppt_y"/>
                                          </p:val>
                                        </p:tav>
                                      </p:tavLst>
                                    </p:anim>
                                    <p:anim calcmode="lin" valueType="num">
                                      <p:cBhvr>
                                        <p:cTn id="20" dur="500" fill="hold"/>
                                        <p:tgtEl>
                                          <p:spTgt spid="3197"/>
                                        </p:tgtEl>
                                        <p:attrNameLst>
                                          <p:attrName>ppt_w</p:attrName>
                                        </p:attrNameLst>
                                      </p:cBhvr>
                                      <p:tavLst>
                                        <p:tav tm="0">
                                          <p:val>
                                            <p:strVal val="#ppt_w"/>
                                          </p:val>
                                        </p:tav>
                                        <p:tav tm="100000">
                                          <p:val>
                                            <p:strVal val="#ppt_w"/>
                                          </p:val>
                                        </p:tav>
                                      </p:tavLst>
                                    </p:anim>
                                    <p:anim calcmode="lin" valueType="num">
                                      <p:cBhvr>
                                        <p:cTn id="21" dur="500" fill="hold"/>
                                        <p:tgtEl>
                                          <p:spTgt spid="3197"/>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par>
                                <p:cTn id="26" presetID="3" presetClass="entr" presetSubtype="10" fill="hold" nodeType="withEffect">
                                  <p:stCondLst>
                                    <p:cond delay="0"/>
                                  </p:stCondLst>
                                  <p:childTnLst>
                                    <p:set>
                                      <p:cBhvr>
                                        <p:cTn id="27" dur="1" fill="hold">
                                          <p:stCondLst>
                                            <p:cond delay="0"/>
                                          </p:stCondLst>
                                        </p:cTn>
                                        <p:tgtEl>
                                          <p:spTgt spid="3195"/>
                                        </p:tgtEl>
                                        <p:attrNameLst>
                                          <p:attrName>style.visibility</p:attrName>
                                        </p:attrNameLst>
                                      </p:cBhvr>
                                      <p:to>
                                        <p:strVal val="visible"/>
                                      </p:to>
                                    </p:set>
                                    <p:animEffect transition="in" filter="blinds(horizontal)">
                                      <p:cBhvr>
                                        <p:cTn id="28" dur="500"/>
                                        <p:tgtEl>
                                          <p:spTgt spid="319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3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 grpId="0" bldLvl="0" animBg="1"/>
      <p:bldP spid="2" grpId="0"/>
      <p:bldP spid="3"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日期占位符 1"/>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20834" name="页脚占位符 2"/>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0835"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197</a:t>
            </a:fld>
            <a:endParaRPr lang="zh-CN" altLang="en-US" sz="1200" b="1" i="1" dirty="0">
              <a:latin typeface="Times New Roman" panose="02020603050405020304" pitchFamily="2" charset="0"/>
              <a:ea typeface="宋体" panose="02010600030101010101" pitchFamily="2" charset="-122"/>
            </a:endParaRPr>
          </a:p>
        </p:txBody>
      </p:sp>
      <p:sp>
        <p:nvSpPr>
          <p:cNvPr id="120836" name="Rectangle 2"/>
          <p:cNvSpPr>
            <a:spLocks noGrp="1"/>
          </p:cNvSpPr>
          <p:nvPr>
            <p:ph type="title"/>
          </p:nvPr>
        </p:nvSpPr>
        <p:spPr/>
        <p:txBody>
          <a:bodyPr wrap="square" tIns="0" bIns="0"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20837" name="Rectangle 3"/>
          <p:cNvSpPr>
            <a:spLocks noGrp="1"/>
          </p:cNvSpPr>
          <p:nvPr>
            <p:ph type="body"/>
          </p:nvPr>
        </p:nvSpPr>
        <p:spPr>
          <a:xfrm>
            <a:off x="457200" y="4005263"/>
            <a:ext cx="8229600" cy="617537"/>
          </a:xfrm>
        </p:spPr>
        <p:txBody>
          <a:bodyPr wrap="square" anchor="t"/>
          <a:lstStyle/>
          <a:p>
            <a:pPr lvl="0" eaLnBrk="1" hangingPunct="1"/>
            <a:r>
              <a:rPr lang="zh-CN" altLang="en-US">
                <a:ea typeface="宋体" panose="02010600030101010101" pitchFamily="2" charset="-122"/>
              </a:rPr>
              <a:t>该关系上可能存在的函数依赖：</a:t>
            </a:r>
          </a:p>
        </p:txBody>
      </p:sp>
      <p:graphicFrame>
        <p:nvGraphicFramePr>
          <p:cNvPr id="120839" name="表格 120838"/>
          <p:cNvGraphicFramePr/>
          <p:nvPr/>
        </p:nvGraphicFramePr>
        <p:xfrm>
          <a:off x="1828800" y="838200"/>
          <a:ext cx="5257800" cy="2971800"/>
        </p:xfrm>
        <a:graphic>
          <a:graphicData uri="http://schemas.openxmlformats.org/drawingml/2006/table">
            <a:tbl>
              <a:tblPr/>
              <a:tblGrid>
                <a:gridCol w="1230313">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gridCol w="1341437">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5651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extLst>
                  <a:ext uri="{0D108BD9-81ED-4DB2-BD59-A6C34878D82A}">
                    <a16:rowId xmlns:a16="http://schemas.microsoft.com/office/drawing/2014/main" val="10000"/>
                  </a:ext>
                </a:extLst>
              </a:tr>
              <a:tr h="6032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60483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595312">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6032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120870" name="Rectangle 36"/>
          <p:cNvSpPr/>
          <p:nvPr/>
        </p:nvSpPr>
        <p:spPr>
          <a:xfrm>
            <a:off x="1219200" y="4572000"/>
            <a:ext cx="6934200" cy="1676400"/>
          </a:xfrm>
          <a:prstGeom prst="rect">
            <a:avLst/>
          </a:prstGeom>
          <a:noFill/>
          <a:ln w="9525">
            <a:noFill/>
          </a:ln>
        </p:spPr>
        <p:txBody>
          <a:bodyPr anchor="t"/>
          <a:lstStyle/>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 		C → B</a:t>
            </a:r>
          </a:p>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B C</a:t>
            </a:r>
          </a:p>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AC → D</a:t>
            </a:r>
            <a:endParaRPr lang="zh-CN" altLang="en-US"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日期占位符 1"/>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21858" name="页脚占位符 2"/>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1859"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198</a:t>
            </a:fld>
            <a:endParaRPr lang="zh-CN" altLang="en-US" sz="1200" b="1" i="1" dirty="0">
              <a:latin typeface="Times New Roman" panose="02020603050405020304" pitchFamily="2" charset="0"/>
              <a:ea typeface="宋体" panose="02010600030101010101" pitchFamily="2" charset="-122"/>
            </a:endParaRPr>
          </a:p>
        </p:txBody>
      </p:sp>
      <p:sp>
        <p:nvSpPr>
          <p:cNvPr id="121861" name="灯片编号占位符 3"/>
          <p:cNvSpPr txBox="1">
            <a:spLocks noGrp="1"/>
          </p:cNvSpPr>
          <p:nvPr/>
        </p:nvSpPr>
        <p:spPr>
          <a:xfrm>
            <a:off x="7162800" y="6629400"/>
            <a:ext cx="1905000" cy="228600"/>
          </a:xfrm>
          <a:prstGeom prst="rect">
            <a:avLst/>
          </a:prstGeom>
          <a:noFill/>
          <a:ln w="9525">
            <a:noFill/>
            <a:miter/>
          </a:ln>
        </p:spPr>
        <p:txBody>
          <a:bodyPr/>
          <a:lstStyle/>
          <a:p>
            <a:pPr lvl="0" algn="r" eaLnBrk="1" fontAlgn="base" hangingPunct="1"/>
            <a:fld id="{9A0DB2DC-4C9A-4742-B13C-FB6460FD3503}" type="slidenum">
              <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cs typeface="+mn-ea"/>
              </a:rPr>
              <a:t>198</a:t>
            </a:fld>
            <a:endParaRPr lang="zh-CN" altLang="en-US" sz="1400" b="1" i="1" strike="noStrike" noProof="1">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 name="页脚占位符 4"/>
          <p:cNvSpPr txBox="1">
            <a:spLocks noGrp="1"/>
          </p:cNvSpPr>
          <p:nvPr/>
        </p:nvSpPr>
        <p:spPr>
          <a:xfrm>
            <a:off x="0" y="6705600"/>
            <a:ext cx="5029200" cy="152400"/>
          </a:xfrm>
          <a:prstGeom prst="rect">
            <a:avLst/>
          </a:prstGeom>
          <a:noFill/>
          <a:ln w="9525">
            <a:noFill/>
          </a:ln>
        </p:spPr>
        <p:txBody>
          <a:bodyPr tIns="0" bIns="0" anchor="t"/>
          <a:lstStyle/>
          <a:p>
            <a:pPr lvl="0"/>
            <a:r>
              <a:rPr lang="en-US" altLang="x-none" sz="1000" i="1" dirty="0">
                <a:latin typeface="Arial" panose="020B0604020202020204" pitchFamily="34" charset="0"/>
                <a:ea typeface="宋体" panose="02010600030101010101" pitchFamily="2" charset="-122"/>
              </a:rPr>
              <a:t>2007</a:t>
            </a:r>
            <a:r>
              <a:rPr lang="zh-CN" altLang="en-US" sz="1000" i="1" dirty="0">
                <a:latin typeface="Arial" panose="020B0604020202020204" pitchFamily="34" charset="0"/>
                <a:ea typeface="宋体" panose="02010600030101010101" pitchFamily="2" charset="-122"/>
              </a:rPr>
              <a:t>年度</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教育部</a:t>
            </a:r>
            <a:r>
              <a:rPr lang="en-US" altLang="x-none" sz="1000" i="1" dirty="0">
                <a:latin typeface="Arial" panose="020B0604020202020204" pitchFamily="34" charset="0"/>
                <a:ea typeface="宋体" panose="02010600030101010101" pitchFamily="2" charset="-122"/>
              </a:rPr>
              <a:t>-IBM</a:t>
            </a:r>
            <a:r>
              <a:rPr lang="zh-CN" altLang="en-US" sz="1000" i="1" dirty="0">
                <a:latin typeface="Arial" panose="020B0604020202020204" pitchFamily="34" charset="0"/>
                <a:ea typeface="宋体" panose="02010600030101010101" pitchFamily="2" charset="-122"/>
              </a:rPr>
              <a:t>精品课程</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南京大学计算机科学与技术系</a:t>
            </a:r>
            <a:r>
              <a:rPr lang="zh-CN" altLang="en-US" sz="1000" i="1" dirty="0">
                <a:solidFill>
                  <a:schemeClr val="accent1"/>
                </a:solidFill>
                <a:latin typeface="Arial" panose="020B0604020202020204" pitchFamily="34" charset="0"/>
                <a:ea typeface="宋体" panose="02010600030101010101" pitchFamily="2" charset="-122"/>
              </a:rPr>
              <a:t> </a:t>
            </a:r>
            <a:endParaRPr lang="en-US" altLang="x-none" sz="1000" i="1" dirty="0">
              <a:solidFill>
                <a:schemeClr val="accent1"/>
              </a:solidFill>
              <a:latin typeface="Arial" panose="020B0604020202020204" pitchFamily="34" charset="0"/>
              <a:ea typeface="宋体" panose="02010600030101010101" pitchFamily="2" charset="-122"/>
            </a:endParaRPr>
          </a:p>
        </p:txBody>
      </p:sp>
      <p:sp>
        <p:nvSpPr>
          <p:cNvPr id="121862" name="Rectangle 37"/>
          <p:cNvSpPr/>
          <p:nvPr/>
        </p:nvSpPr>
        <p:spPr>
          <a:xfrm>
            <a:off x="0" y="0"/>
            <a:ext cx="9144000" cy="6858000"/>
          </a:xfrm>
          <a:prstGeom prst="rect">
            <a:avLst/>
          </a:prstGeom>
          <a:solidFill>
            <a:schemeClr val="bg1"/>
          </a:solidFill>
          <a:ln w="9525">
            <a:noFill/>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21863" name="Rectangle 3"/>
          <p:cNvSpPr>
            <a:spLocks noGrp="1"/>
          </p:cNvSpPr>
          <p:nvPr>
            <p:ph type="body"/>
          </p:nvPr>
        </p:nvSpPr>
        <p:spPr>
          <a:xfrm>
            <a:off x="0" y="2420938"/>
            <a:ext cx="8763000" cy="609600"/>
          </a:xfrm>
        </p:spPr>
        <p:txBody>
          <a:bodyPr wrap="square" anchor="t"/>
          <a:lstStyle/>
          <a:p>
            <a:pPr lvl="0" eaLnBrk="1" hangingPunct="1"/>
            <a:r>
              <a:rPr lang="zh-CN" altLang="en-US">
                <a:ea typeface="宋体" panose="02010600030101010101" pitchFamily="2" charset="-122"/>
              </a:rPr>
              <a:t>该关系上可能存在的函数依赖：</a:t>
            </a:r>
          </a:p>
        </p:txBody>
      </p:sp>
      <p:graphicFrame>
        <p:nvGraphicFramePr>
          <p:cNvPr id="121865" name="表格 121864"/>
          <p:cNvGraphicFramePr/>
          <p:nvPr/>
        </p:nvGraphicFramePr>
        <p:xfrm>
          <a:off x="1828800" y="44450"/>
          <a:ext cx="5257800" cy="2232025"/>
        </p:xfrm>
        <a:graphic>
          <a:graphicData uri="http://schemas.openxmlformats.org/drawingml/2006/table">
            <a:tbl>
              <a:tblPr/>
              <a:tblGrid>
                <a:gridCol w="1230313">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gridCol w="1341437">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42703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extLst>
                  <a:ext uri="{0D108BD9-81ED-4DB2-BD59-A6C34878D82A}">
                    <a16:rowId xmlns:a16="http://schemas.microsoft.com/office/drawing/2014/main" val="10000"/>
                  </a:ext>
                </a:extLst>
              </a:tr>
              <a:tr h="452437">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4540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44608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452437">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121896" name="Rectangle 36"/>
          <p:cNvSpPr/>
          <p:nvPr/>
        </p:nvSpPr>
        <p:spPr>
          <a:xfrm>
            <a:off x="1219200" y="3030538"/>
            <a:ext cx="7385050" cy="1089025"/>
          </a:xfrm>
          <a:prstGeom prst="rect">
            <a:avLst/>
          </a:prstGeom>
          <a:noFill/>
          <a:ln w="9525">
            <a:noFill/>
          </a:ln>
        </p:spPr>
        <p:txBody>
          <a:bodyPr anchor="t"/>
          <a:lstStyle/>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 		C → B		 AC → D</a:t>
            </a:r>
          </a:p>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B C</a:t>
            </a:r>
          </a:p>
        </p:txBody>
      </p:sp>
      <p:sp>
        <p:nvSpPr>
          <p:cNvPr id="121898" name="Rectangle 41"/>
          <p:cNvSpPr/>
          <p:nvPr/>
        </p:nvSpPr>
        <p:spPr>
          <a:xfrm>
            <a:off x="0" y="4292600"/>
            <a:ext cx="9144000" cy="2376488"/>
          </a:xfrm>
          <a:prstGeom prst="rect">
            <a:avLst/>
          </a:prstGeom>
          <a:noFill/>
          <a:ln w="9525">
            <a:noFill/>
          </a:ln>
        </p:spPr>
        <p:txBody>
          <a:bodyPr anchor="t"/>
          <a:lstStyle/>
          <a:p>
            <a:pPr marL="533400" lvl="0" indent="-533400">
              <a:lnSpc>
                <a:spcPct val="110000"/>
              </a:lnSpc>
              <a:spcBef>
                <a:spcPct val="20000"/>
              </a:spcBef>
              <a:buFont typeface="Wingdings" panose="05000000000000000000" pitchFamily="2" charset="2"/>
              <a:buChar char="q"/>
            </a:pPr>
            <a:r>
              <a:rPr lang="zh-CN" altLang="en-US" sz="2800" b="1" dirty="0">
                <a:solidFill>
                  <a:srgbClr val="FF0000"/>
                </a:solidFill>
                <a:latin typeface="Times New Roman" panose="02020603050405020304" pitchFamily="2" charset="0"/>
                <a:ea typeface="宋体" panose="02010600030101010101" pitchFamily="2" charset="-122"/>
              </a:rPr>
              <a:t>思考问题：</a:t>
            </a:r>
            <a:r>
              <a:rPr lang="zh-CN" altLang="en-US" sz="2800" b="1" dirty="0">
                <a:solidFill>
                  <a:schemeClr val="accent2"/>
                </a:solidFill>
                <a:latin typeface="Times New Roman" panose="02020603050405020304" pitchFamily="2" charset="0"/>
                <a:ea typeface="宋体" panose="02010600030101010101" pitchFamily="2" charset="-122"/>
              </a:rPr>
              <a:t>为什么没有写出</a:t>
            </a:r>
          </a:p>
          <a:p>
            <a:pPr marL="990600" lvl="1" indent="-533400">
              <a:lnSpc>
                <a:spcPct val="110000"/>
              </a:lnSpc>
              <a:spcBef>
                <a:spcPct val="2000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左边含有属性</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的其它的那些可能的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p>
          <a:p>
            <a:pPr marL="990600" lvl="1" indent="-533400">
              <a:lnSpc>
                <a:spcPct val="110000"/>
              </a:lnSpc>
              <a:spcBef>
                <a:spcPct val="2000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右边为单个属性</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的其它的那些可能的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p>
          <a:p>
            <a:pPr marL="990600" lvl="1" indent="-533400">
              <a:lnSpc>
                <a:spcPct val="110000"/>
              </a:lnSpc>
              <a:spcBef>
                <a:spcPct val="2000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右边为多个属性的那些可能的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98"/>
                                        </p:tgtEl>
                                        <p:attrNameLst>
                                          <p:attrName>style.visibility</p:attrName>
                                        </p:attrNameLst>
                                      </p:cBhvr>
                                      <p:to>
                                        <p:strVal val="visible"/>
                                      </p:to>
                                    </p:set>
                                    <p:anim calcmode="lin" valueType="num">
                                      <p:cBhvr>
                                        <p:cTn id="7" dur="500" fill="hold"/>
                                        <p:tgtEl>
                                          <p:spTgt spid="121898"/>
                                        </p:tgtEl>
                                        <p:attrNameLst>
                                          <p:attrName>ppt_x</p:attrName>
                                        </p:attrNameLst>
                                      </p:cBhvr>
                                      <p:tavLst>
                                        <p:tav tm="0">
                                          <p:val>
                                            <p:strVal val="#ppt_x"/>
                                          </p:val>
                                        </p:tav>
                                        <p:tav tm="100000">
                                          <p:val>
                                            <p:strVal val="#ppt_x"/>
                                          </p:val>
                                        </p:tav>
                                      </p:tavLst>
                                    </p:anim>
                                    <p:anim calcmode="lin" valueType="num">
                                      <p:cBhvr>
                                        <p:cTn id="8" dur="500" fill="hold"/>
                                        <p:tgtEl>
                                          <p:spTgt spid="1218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8" grpId="0" bldLvl="2"/>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日期占位符 1"/>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21858" name="页脚占位符 2"/>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1859"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199</a:t>
            </a:fld>
            <a:endParaRPr lang="zh-CN" altLang="en-US" sz="1200" b="1" i="1" dirty="0">
              <a:latin typeface="Times New Roman" panose="02020603050405020304" pitchFamily="2" charset="0"/>
              <a:ea typeface="宋体" panose="02010600030101010101" pitchFamily="2" charset="-122"/>
            </a:endParaRPr>
          </a:p>
        </p:txBody>
      </p:sp>
      <p:sp>
        <p:nvSpPr>
          <p:cNvPr id="121861" name="灯片编号占位符 3"/>
          <p:cNvSpPr txBox="1">
            <a:spLocks noGrp="1"/>
          </p:cNvSpPr>
          <p:nvPr/>
        </p:nvSpPr>
        <p:spPr>
          <a:xfrm>
            <a:off x="7162800" y="6629400"/>
            <a:ext cx="1905000" cy="228600"/>
          </a:xfrm>
          <a:prstGeom prst="rect">
            <a:avLst/>
          </a:prstGeom>
          <a:noFill/>
          <a:ln w="9525">
            <a:noFill/>
            <a:miter/>
          </a:ln>
        </p:spPr>
        <p:txBody>
          <a:bodyPr/>
          <a:lstStyle/>
          <a:p>
            <a:pPr lvl="0" algn="r" eaLnBrk="1" fontAlgn="base" hangingPunct="1"/>
            <a:fld id="{9A0DB2DC-4C9A-4742-B13C-FB6460FD3503}" type="slidenum">
              <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cs typeface="+mn-ea"/>
              </a:rPr>
              <a:t>199</a:t>
            </a:fld>
            <a:endParaRPr lang="zh-CN" altLang="en-US" sz="1400" b="1" i="1" strike="noStrike" noProof="1">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 name="页脚占位符 4"/>
          <p:cNvSpPr txBox="1">
            <a:spLocks noGrp="1"/>
          </p:cNvSpPr>
          <p:nvPr/>
        </p:nvSpPr>
        <p:spPr>
          <a:xfrm>
            <a:off x="0" y="6705600"/>
            <a:ext cx="5029200" cy="152400"/>
          </a:xfrm>
          <a:prstGeom prst="rect">
            <a:avLst/>
          </a:prstGeom>
          <a:noFill/>
          <a:ln w="9525">
            <a:noFill/>
          </a:ln>
        </p:spPr>
        <p:txBody>
          <a:bodyPr tIns="0" bIns="0" anchor="t"/>
          <a:lstStyle/>
          <a:p>
            <a:pPr lvl="0"/>
            <a:r>
              <a:rPr lang="en-US" altLang="x-none" sz="1000" i="1" dirty="0">
                <a:latin typeface="Arial" panose="020B0604020202020204" pitchFamily="34" charset="0"/>
                <a:ea typeface="宋体" panose="02010600030101010101" pitchFamily="2" charset="-122"/>
              </a:rPr>
              <a:t>2007</a:t>
            </a:r>
            <a:r>
              <a:rPr lang="zh-CN" altLang="en-US" sz="1000" i="1" dirty="0">
                <a:latin typeface="Arial" panose="020B0604020202020204" pitchFamily="34" charset="0"/>
                <a:ea typeface="宋体" panose="02010600030101010101" pitchFamily="2" charset="-122"/>
              </a:rPr>
              <a:t>年度</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教育部</a:t>
            </a:r>
            <a:r>
              <a:rPr lang="en-US" altLang="x-none" sz="1000" i="1" dirty="0">
                <a:latin typeface="Arial" panose="020B0604020202020204" pitchFamily="34" charset="0"/>
                <a:ea typeface="宋体" panose="02010600030101010101" pitchFamily="2" charset="-122"/>
              </a:rPr>
              <a:t>-IBM</a:t>
            </a:r>
            <a:r>
              <a:rPr lang="zh-CN" altLang="en-US" sz="1000" i="1" dirty="0">
                <a:latin typeface="Arial" panose="020B0604020202020204" pitchFamily="34" charset="0"/>
                <a:ea typeface="宋体" panose="02010600030101010101" pitchFamily="2" charset="-122"/>
              </a:rPr>
              <a:t>精品课程</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南京大学计算机科学与技术系</a:t>
            </a:r>
            <a:r>
              <a:rPr lang="zh-CN" altLang="en-US" sz="1000" i="1" dirty="0">
                <a:solidFill>
                  <a:schemeClr val="accent1"/>
                </a:solidFill>
                <a:latin typeface="Arial" panose="020B0604020202020204" pitchFamily="34" charset="0"/>
                <a:ea typeface="宋体" panose="02010600030101010101" pitchFamily="2" charset="-122"/>
              </a:rPr>
              <a:t> </a:t>
            </a:r>
            <a:endParaRPr lang="en-US" altLang="x-none" sz="1000" i="1" dirty="0">
              <a:solidFill>
                <a:schemeClr val="accent1"/>
              </a:solidFill>
              <a:latin typeface="Arial" panose="020B0604020202020204" pitchFamily="34" charset="0"/>
              <a:ea typeface="宋体" panose="02010600030101010101" pitchFamily="2" charset="-122"/>
            </a:endParaRPr>
          </a:p>
        </p:txBody>
      </p:sp>
      <p:sp>
        <p:nvSpPr>
          <p:cNvPr id="121862" name="Rectangle 37"/>
          <p:cNvSpPr/>
          <p:nvPr/>
        </p:nvSpPr>
        <p:spPr>
          <a:xfrm>
            <a:off x="0" y="0"/>
            <a:ext cx="9144000" cy="6858000"/>
          </a:xfrm>
          <a:prstGeom prst="rect">
            <a:avLst/>
          </a:prstGeom>
          <a:solidFill>
            <a:schemeClr val="bg1"/>
          </a:solidFill>
          <a:ln w="9525">
            <a:noFill/>
          </a:ln>
        </p:spPr>
        <p:txBody>
          <a:bodyPr wrap="none" anchor="ctr"/>
          <a:lstStyle/>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21863" name="Rectangle 3"/>
          <p:cNvSpPr>
            <a:spLocks noGrp="1"/>
          </p:cNvSpPr>
          <p:nvPr>
            <p:ph type="body"/>
          </p:nvPr>
        </p:nvSpPr>
        <p:spPr>
          <a:xfrm>
            <a:off x="0" y="2277428"/>
            <a:ext cx="8763000" cy="609600"/>
          </a:xfrm>
        </p:spPr>
        <p:txBody>
          <a:bodyPr wrap="square" anchor="t"/>
          <a:lstStyle/>
          <a:p>
            <a:pPr lvl="0" eaLnBrk="1" hangingPunct="1"/>
            <a:r>
              <a:rPr lang="zh-CN" altLang="en-US">
                <a:ea typeface="宋体" panose="02010600030101010101" pitchFamily="2" charset="-122"/>
              </a:rPr>
              <a:t>已知：</a:t>
            </a:r>
          </a:p>
        </p:txBody>
      </p:sp>
      <p:graphicFrame>
        <p:nvGraphicFramePr>
          <p:cNvPr id="121865" name="表格 121864"/>
          <p:cNvGraphicFramePr/>
          <p:nvPr/>
        </p:nvGraphicFramePr>
        <p:xfrm>
          <a:off x="1828800" y="44450"/>
          <a:ext cx="5257800" cy="2232025"/>
        </p:xfrm>
        <a:graphic>
          <a:graphicData uri="http://schemas.openxmlformats.org/drawingml/2006/table">
            <a:tbl>
              <a:tblPr/>
              <a:tblGrid>
                <a:gridCol w="1230313">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gridCol w="1341437">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42703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extLst>
                  <a:ext uri="{0D108BD9-81ED-4DB2-BD59-A6C34878D82A}">
                    <a16:rowId xmlns:a16="http://schemas.microsoft.com/office/drawing/2014/main" val="10000"/>
                  </a:ext>
                </a:extLst>
              </a:tr>
              <a:tr h="452437">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1"/>
                  </a:ext>
                </a:extLst>
              </a:tr>
              <a:tr h="4540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2"/>
                  </a:ext>
                </a:extLst>
              </a:tr>
              <a:tr h="446088">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3"/>
                  </a:ext>
                </a:extLst>
              </a:tr>
              <a:tr h="452437">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extLst>
                  <a:ext uri="{0D108BD9-81ED-4DB2-BD59-A6C34878D82A}">
                    <a16:rowId xmlns:a16="http://schemas.microsoft.com/office/drawing/2014/main" val="10004"/>
                  </a:ext>
                </a:extLst>
              </a:tr>
            </a:tbl>
          </a:graphicData>
        </a:graphic>
      </p:graphicFrame>
      <p:sp>
        <p:nvSpPr>
          <p:cNvPr id="121896" name="Rectangle 36"/>
          <p:cNvSpPr/>
          <p:nvPr/>
        </p:nvSpPr>
        <p:spPr>
          <a:xfrm>
            <a:off x="1290955" y="2241550"/>
            <a:ext cx="6182360" cy="560705"/>
          </a:xfrm>
          <a:prstGeom prst="rect">
            <a:avLst/>
          </a:prstGeom>
          <a:noFill/>
          <a:ln w="9525">
            <a:noFill/>
          </a:ln>
        </p:spPr>
        <p:txBody>
          <a:bodyPr wrap="square" anchor="t">
            <a:spAutoFit/>
          </a:bodyPr>
          <a:lstStyle/>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A→B</a:t>
            </a:r>
            <a:r>
              <a:rPr lang="en-US" altLang="zh-CN"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C→B,   AC→D,   D→ABC }</a:t>
            </a:r>
          </a:p>
        </p:txBody>
      </p:sp>
      <p:sp>
        <p:nvSpPr>
          <p:cNvPr id="121898" name="Rectangle 41"/>
          <p:cNvSpPr/>
          <p:nvPr/>
        </p:nvSpPr>
        <p:spPr>
          <a:xfrm>
            <a:off x="0" y="2857500"/>
            <a:ext cx="9144000" cy="2376488"/>
          </a:xfrm>
          <a:prstGeom prst="rect">
            <a:avLst/>
          </a:prstGeom>
          <a:noFill/>
          <a:ln w="9525">
            <a:noFill/>
          </a:ln>
        </p:spPr>
        <p:txBody>
          <a:bodyPr anchor="t"/>
          <a:lstStyle/>
          <a:p>
            <a:pPr marL="533400" lvl="0" indent="-533400">
              <a:lnSpc>
                <a:spcPct val="100000"/>
              </a:lnSpc>
              <a:spcBef>
                <a:spcPts val="0"/>
              </a:spcBef>
              <a:buFont typeface="Wingdings" panose="05000000000000000000" pitchFamily="2" charset="2"/>
              <a:buChar char="q"/>
            </a:pPr>
            <a:r>
              <a:rPr lang="zh-CN" altLang="en-US" sz="2800" b="1" dirty="0">
                <a:solidFill>
                  <a:srgbClr val="FF0000"/>
                </a:solidFill>
                <a:latin typeface="Times New Roman" panose="02020603050405020304" pitchFamily="2" charset="0"/>
                <a:ea typeface="宋体" panose="02010600030101010101" pitchFamily="2" charset="-122"/>
              </a:rPr>
              <a:t>思考问题：</a:t>
            </a:r>
            <a:r>
              <a:rPr lang="zh-CN" altLang="en-US" sz="2800" b="1" dirty="0">
                <a:solidFill>
                  <a:schemeClr val="accent2"/>
                </a:solidFill>
                <a:latin typeface="Times New Roman" panose="02020603050405020304" pitchFamily="2" charset="0"/>
                <a:ea typeface="宋体" panose="02010600030101010101" pitchFamily="2" charset="-122"/>
              </a:rPr>
              <a:t>为什么没有写出</a:t>
            </a:r>
          </a:p>
          <a:p>
            <a:pPr marL="990600" lvl="1" indent="-533400">
              <a:lnSpc>
                <a:spcPct val="100000"/>
              </a:lnSpc>
              <a:spcBef>
                <a:spcPts val="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左边含有属性</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的其它的那些可能的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p>
          <a:p>
            <a:pPr marL="990600" lvl="1" indent="-533400">
              <a:lnSpc>
                <a:spcPct val="100000"/>
              </a:lnSpc>
              <a:spcBef>
                <a:spcPts val="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右边为单个属性</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的其它的那些可能的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p>
          <a:p>
            <a:pPr marL="990600" lvl="1" indent="-533400">
              <a:lnSpc>
                <a:spcPct val="100000"/>
              </a:lnSpc>
              <a:spcBef>
                <a:spcPts val="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右边为多个属性的那些可能的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p>
        </p:txBody>
      </p:sp>
      <p:sp>
        <p:nvSpPr>
          <p:cNvPr id="121899" name="AutoShape 42"/>
          <p:cNvSpPr/>
          <p:nvPr/>
        </p:nvSpPr>
        <p:spPr>
          <a:xfrm>
            <a:off x="0" y="4708525"/>
            <a:ext cx="9144000" cy="2109528"/>
          </a:xfrm>
          <a:prstGeom prst="wedgeRoundRectCallout">
            <a:avLst>
              <a:gd name="adj1" fmla="val 5644"/>
              <a:gd name="adj2" fmla="val 51495"/>
              <a:gd name="adj3" fmla="val 16667"/>
            </a:avLst>
          </a:prstGeom>
          <a:solidFill>
            <a:srgbClr val="EAEAEA"/>
          </a:solidFill>
          <a:ln w="25400" cap="flat" cmpd="sng">
            <a:solidFill>
              <a:schemeClr val="tx1"/>
            </a:solidFill>
            <a:prstDash val="solid"/>
            <a:miter/>
            <a:headEnd type="none" w="med" len="med"/>
            <a:tailEnd type="none" w="med" len="med"/>
          </a:ln>
        </p:spPr>
        <p:txBody>
          <a:bodyPr wrap="square" bIns="0" anchor="t">
            <a:spAutoFit/>
          </a:bodyPr>
          <a:lstStyle/>
          <a:p>
            <a:pPr marL="457200" lvl="0" indent="-457200">
              <a:lnSpc>
                <a:spcPct val="100000"/>
              </a:lnSpc>
              <a:spcBef>
                <a:spcPts val="0"/>
              </a:spcBef>
              <a:spcAft>
                <a:spcPts val="1200"/>
              </a:spcAft>
              <a:buFont typeface="Wingdings" panose="05000000000000000000" pitchFamily="2" charset="2"/>
              <a:buAutoNum type="alphaLcParenR"/>
            </a:pPr>
            <a:r>
              <a:rPr lang="zh-CN" altLang="en-US" sz="2800" b="1" dirty="0">
                <a:solidFill>
                  <a:schemeClr val="accent2"/>
                </a:solidFill>
                <a:latin typeface="Times New Roman" panose="02020603050405020304" pitchFamily="2" charset="0"/>
                <a:ea typeface="宋体" panose="02010600030101010101" pitchFamily="2" charset="-122"/>
              </a:rPr>
              <a:t>形如</a:t>
            </a:r>
            <a:r>
              <a:rPr lang="en-US" altLang="x-none" sz="2800" b="1" dirty="0">
                <a:solidFill>
                  <a:schemeClr val="accent2"/>
                </a:solidFill>
                <a:latin typeface="Times New Roman" panose="02020603050405020304" pitchFamily="2" charset="0"/>
                <a:ea typeface="宋体" panose="02010600030101010101" pitchFamily="2" charset="-122"/>
              </a:rPr>
              <a:t>1)</a:t>
            </a:r>
            <a:r>
              <a:rPr lang="zh-CN" altLang="en-US" sz="2800" b="1" dirty="0">
                <a:solidFill>
                  <a:schemeClr val="accent2"/>
                </a:solidFill>
                <a:latin typeface="Times New Roman" panose="02020603050405020304" pitchFamily="2" charset="0"/>
                <a:ea typeface="宋体" panose="02010600030101010101" pitchFamily="2" charset="-122"/>
              </a:rPr>
              <a:t>和</a:t>
            </a:r>
            <a:r>
              <a:rPr lang="en-US" altLang="x-none" sz="2800" b="1" dirty="0">
                <a:solidFill>
                  <a:schemeClr val="accent2"/>
                </a:solidFill>
                <a:latin typeface="Times New Roman" panose="02020603050405020304" pitchFamily="2" charset="0"/>
                <a:ea typeface="宋体" panose="02010600030101010101" pitchFamily="2" charset="-122"/>
              </a:rPr>
              <a:t>2)</a:t>
            </a:r>
            <a:r>
              <a:rPr lang="zh-CN" altLang="en-US" sz="2800" b="1" dirty="0">
                <a:solidFill>
                  <a:schemeClr val="accent2"/>
                </a:solidFill>
                <a:latin typeface="Times New Roman" panose="02020603050405020304" pitchFamily="2" charset="0"/>
                <a:ea typeface="宋体" panose="02010600030101010101" pitchFamily="2" charset="-122"/>
              </a:rPr>
              <a:t>这两种情况，如果存在这样的函数依赖，那么一定可以从已知的这六个函数依赖中推导出来。</a:t>
            </a:r>
          </a:p>
          <a:p>
            <a:pPr marL="457200" lvl="0" indent="-457200">
              <a:spcBef>
                <a:spcPts val="0"/>
              </a:spcBef>
              <a:buFont typeface="Wingdings" panose="05000000000000000000" pitchFamily="2" charset="2"/>
              <a:buAutoNum type="alphaLcParenR"/>
            </a:pPr>
            <a:r>
              <a:rPr lang="zh-CN" altLang="en-US" sz="2800" b="1" dirty="0">
                <a:solidFill>
                  <a:schemeClr val="accent2"/>
                </a:solidFill>
                <a:latin typeface="Times New Roman" panose="02020603050405020304" pitchFamily="2" charset="0"/>
                <a:ea typeface="宋体" panose="02010600030101010101" pitchFamily="2" charset="-122"/>
              </a:rPr>
              <a:t>在情况</a:t>
            </a:r>
            <a:r>
              <a:rPr lang="en-US" altLang="x-none" sz="2800" b="1" dirty="0">
                <a:solidFill>
                  <a:schemeClr val="accent2"/>
                </a:solidFill>
                <a:latin typeface="Times New Roman" panose="02020603050405020304" pitchFamily="2" charset="0"/>
                <a:ea typeface="宋体" panose="02010600030101010101" pitchFamily="2" charset="-122"/>
              </a:rPr>
              <a:t>3)</a:t>
            </a:r>
            <a:r>
              <a:rPr lang="zh-CN" altLang="en-US" sz="2800" b="1" dirty="0">
                <a:solidFill>
                  <a:schemeClr val="accent2"/>
                </a:solidFill>
                <a:latin typeface="Times New Roman" panose="02020603050405020304" pitchFamily="2" charset="0"/>
                <a:ea typeface="宋体" panose="02010600030101010101" pitchFamily="2" charset="-122"/>
              </a:rPr>
              <a:t>中，可以用已知的这六个函数依赖来证明它是否成立。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99"/>
                                        </p:tgtEl>
                                        <p:attrNameLst>
                                          <p:attrName>style.visibility</p:attrName>
                                        </p:attrNameLst>
                                      </p:cBhvr>
                                      <p:to>
                                        <p:strVal val="visible"/>
                                      </p:to>
                                    </p:set>
                                    <p:animEffect transition="in" filter="blinds(horizontal)">
                                      <p:cBhvr>
                                        <p:cTn id="7" dur="500"/>
                                        <p:tgtEl>
                                          <p:spTgt spid="121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098"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09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a:t>
            </a:fld>
            <a:endParaRPr lang="zh-CN" altLang="en-US" sz="1200" b="1" i="1" dirty="0">
              <a:latin typeface="Times New Roman" panose="02020603050405020304" pitchFamily="2" charset="0"/>
              <a:ea typeface="宋体" panose="02010600030101010101" pitchFamily="2" charset="-122"/>
            </a:endParaRPr>
          </a:p>
        </p:txBody>
      </p:sp>
      <p:sp>
        <p:nvSpPr>
          <p:cNvPr id="4100" name="Rectangle 2"/>
          <p:cNvSpPr>
            <a:spLocks noGrp="1"/>
          </p:cNvSpPr>
          <p:nvPr>
            <p:ph type="title"/>
          </p:nvPr>
        </p:nvSpPr>
        <p:spPr/>
        <p:txBody>
          <a:bodyPr wrap="square" anchor="ctr"/>
          <a:lstStyle/>
          <a:p>
            <a:pPr lvl="0" eaLnBrk="1" hangingPunct="1"/>
            <a:r>
              <a:rPr lang="en-US" altLang="x-none" dirty="0">
                <a:ea typeface="宋体" panose="02010600030101010101" pitchFamily="2" charset="-122"/>
              </a:rPr>
              <a:t>Ch6  Database Design</a:t>
            </a:r>
          </a:p>
        </p:txBody>
      </p:sp>
      <p:sp>
        <p:nvSpPr>
          <p:cNvPr id="4101" name="Rectangle 3"/>
          <p:cNvSpPr>
            <a:spLocks noGrp="1"/>
          </p:cNvSpPr>
          <p:nvPr>
            <p:ph type="body"/>
          </p:nvPr>
        </p:nvSpPr>
        <p:spPr>
          <a:xfrm>
            <a:off x="457200" y="838200"/>
            <a:ext cx="8229600" cy="2374900"/>
          </a:xfrm>
        </p:spPr>
        <p:txBody>
          <a:bodyPr wrap="square" anchor="t"/>
          <a:lstStyle/>
          <a:p>
            <a:pPr marL="381000" lvl="0" indent="-381000" eaLnBrk="1" hangingPunct="1"/>
            <a:r>
              <a:rPr lang="en-US" altLang="x-none" sz="3200" dirty="0">
                <a:ea typeface="宋体" panose="02010600030101010101" pitchFamily="2" charset="-122"/>
              </a:rPr>
              <a:t>Logical Database Design</a:t>
            </a:r>
          </a:p>
          <a:p>
            <a:pPr marL="838200" lvl="1" indent="-381000" eaLnBrk="1" hangingPunct="1"/>
            <a:r>
              <a:rPr lang="en-US" altLang="x-none" sz="3200" dirty="0">
                <a:ea typeface="宋体" panose="02010600030101010101" pitchFamily="2" charset="-122"/>
              </a:rPr>
              <a:t>also known as</a:t>
            </a:r>
          </a:p>
          <a:p>
            <a:pPr marL="1295400" lvl="2" indent="-381000" eaLnBrk="1" hangingPunct="1"/>
            <a:r>
              <a:rPr lang="en-US" altLang="x-none" sz="3200" dirty="0">
                <a:solidFill>
                  <a:srgbClr val="FF0066"/>
                </a:solidFill>
                <a:ea typeface="宋体" panose="02010600030101010101" pitchFamily="2" charset="-122"/>
              </a:rPr>
              <a:t>Database Design</a:t>
            </a:r>
            <a:endParaRPr lang="en-US" altLang="x-none" sz="3200" dirty="0">
              <a:ea typeface="宋体" panose="02010600030101010101" pitchFamily="2" charset="-122"/>
            </a:endParaRPr>
          </a:p>
          <a:p>
            <a:pPr marL="1295400" lvl="2" indent="-381000" eaLnBrk="1" hangingPunct="1"/>
            <a:r>
              <a:rPr lang="en-US" altLang="x-none" sz="3200" dirty="0">
                <a:solidFill>
                  <a:srgbClr val="FF0066"/>
                </a:solidFill>
                <a:ea typeface="宋体" panose="02010600030101010101" pitchFamily="2" charset="-122"/>
              </a:rPr>
              <a:t>Database Modeling</a:t>
            </a:r>
            <a:endParaRPr lang="zh-CN" altLang="en-US" sz="3200" dirty="0">
              <a:solidFill>
                <a:schemeClr val="accent2"/>
              </a:solidFill>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wrap="square" anchor="ctr"/>
          <a:lstStyle/>
          <a:p>
            <a:pPr lvl="0"/>
            <a:r>
              <a:rPr lang="zh-CN" altLang="en-US" dirty="0">
                <a:ea typeface="宋体" panose="02010600030101010101" pitchFamily="2" charset="-122"/>
              </a:rPr>
              <a:t>6.1 </a:t>
            </a:r>
            <a:r>
              <a:rPr lang="en-US" altLang="x-none" dirty="0">
                <a:ea typeface="宋体" panose="02010600030101010101" pitchFamily="2" charset="-122"/>
              </a:rPr>
              <a:t>Introduction to E-R Concepts</a:t>
            </a:r>
            <a:endParaRPr lang="zh-CN" altLang="en-US" dirty="0">
              <a:ea typeface="宋体" panose="02010600030101010101" pitchFamily="2" charset="-122"/>
            </a:endParaRPr>
          </a:p>
        </p:txBody>
      </p:sp>
      <p:sp>
        <p:nvSpPr>
          <p:cNvPr id="20483" name="内容占位符 2"/>
          <p:cNvSpPr>
            <a:spLocks noGrp="1"/>
          </p:cNvSpPr>
          <p:nvPr>
            <p:ph idx="4294967295"/>
          </p:nvPr>
        </p:nvSpPr>
        <p:spPr/>
        <p:txBody>
          <a:bodyPr wrap="square" anchor="t"/>
          <a:lstStyle/>
          <a:p>
            <a:pPr lvl="0">
              <a:lnSpc>
                <a:spcPct val="150000"/>
              </a:lnSpc>
            </a:pPr>
            <a:r>
              <a:rPr lang="en-US" altLang="x-none" dirty="0">
                <a:ea typeface="宋体" panose="02010600030101010101" pitchFamily="2" charset="-122"/>
              </a:rPr>
              <a:t>Entity-Relationship Model</a:t>
            </a:r>
          </a:p>
          <a:p>
            <a:pPr lvl="1" indent="-285750">
              <a:lnSpc>
                <a:spcPct val="150000"/>
              </a:lnSpc>
            </a:pPr>
            <a:r>
              <a:rPr lang="en-US" altLang="x-none" dirty="0">
                <a:ea typeface="宋体" panose="02010600030101010101" pitchFamily="2" charset="-122"/>
              </a:rPr>
              <a:t>Proposed by Peter Chen (1976):</a:t>
            </a:r>
          </a:p>
          <a:p>
            <a:pPr marL="857250" lvl="2" indent="0">
              <a:lnSpc>
                <a:spcPct val="150000"/>
              </a:lnSpc>
              <a:buNone/>
            </a:pPr>
            <a:r>
              <a:rPr lang="en-US" altLang="x-none" i="1" u="sng" dirty="0">
                <a:solidFill>
                  <a:srgbClr val="2D2DB9"/>
                </a:solidFill>
                <a:ea typeface="宋体" panose="02010600030101010101" pitchFamily="2" charset="-122"/>
              </a:rPr>
              <a:t>The Entity-Relationship Model: Toward a Unified View of Data</a:t>
            </a:r>
          </a:p>
          <a:p>
            <a:pPr lvl="1" indent="-285750">
              <a:lnSpc>
                <a:spcPct val="150000"/>
              </a:lnSpc>
            </a:pPr>
            <a:endParaRPr lang="en-US" altLang="x-none" dirty="0">
              <a:ea typeface="宋体" panose="02010600030101010101" pitchFamily="2" charset="-122"/>
            </a:endParaRPr>
          </a:p>
          <a:p>
            <a:pPr lvl="0">
              <a:lnSpc>
                <a:spcPct val="150000"/>
              </a:lnSpc>
            </a:pPr>
            <a:r>
              <a:rPr lang="en-US" altLang="x-none" dirty="0">
                <a:ea typeface="宋体" panose="02010600030101010101" pitchFamily="2" charset="-122"/>
              </a:rPr>
              <a:t>Peter Chen (Pin-shan Chen)</a:t>
            </a:r>
            <a:endParaRPr lang="zh-CN" altLang="en-US" dirty="0">
              <a:ea typeface="宋体" panose="02010600030101010101" pitchFamily="2" charset="-122"/>
            </a:endParaRPr>
          </a:p>
        </p:txBody>
      </p:sp>
      <p:sp>
        <p:nvSpPr>
          <p:cNvPr id="2"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0484"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2048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20</a:t>
            </a:fld>
            <a:endParaRPr lang="zh-CN" altLang="en-US" sz="1200" b="1" i="1"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Effect transition="in" filter="barn(inVertical)">
                                      <p:cBhvr>
                                        <p:cTn id="7"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2288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288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200</a:t>
            </a:fld>
            <a:endParaRPr lang="zh-CN" altLang="en-US" sz="1200" b="1" i="1" dirty="0">
              <a:latin typeface="Times New Roman" panose="02020603050405020304" pitchFamily="2" charset="0"/>
              <a:ea typeface="宋体" panose="02010600030101010101" pitchFamily="2" charset="-122"/>
            </a:endParaRPr>
          </a:p>
        </p:txBody>
      </p:sp>
      <p:sp>
        <p:nvSpPr>
          <p:cNvPr id="122884" name="Rectangle 2"/>
          <p:cNvSpPr>
            <a:spLocks noGrp="1"/>
          </p:cNvSpPr>
          <p:nvPr>
            <p:ph type="title"/>
          </p:nvPr>
        </p:nvSpPr>
        <p:spPr/>
        <p:txBody>
          <a:bodyPr wrap="square" anchor="ctr"/>
          <a:lstStyle/>
          <a:p>
            <a:pPr lvl="0" eaLnBrk="1" hangingPunct="1"/>
            <a:r>
              <a:rPr lang="en-US" altLang="x-none" dirty="0">
                <a:ea typeface="宋体" panose="02010600030101010101" pitchFamily="2" charset="-122"/>
              </a:rPr>
              <a:t>Content of next</a:t>
            </a:r>
            <a:endParaRPr lang="zh-CN" altLang="en-US" dirty="0">
              <a:ea typeface="宋体" panose="02010600030101010101" pitchFamily="2" charset="-122"/>
            </a:endParaRPr>
          </a:p>
        </p:txBody>
      </p:sp>
      <p:sp>
        <p:nvSpPr>
          <p:cNvPr id="122885" name="Rectangle 3"/>
          <p:cNvSpPr>
            <a:spLocks noGrp="1"/>
          </p:cNvSpPr>
          <p:nvPr>
            <p:ph type="body"/>
          </p:nvPr>
        </p:nvSpPr>
        <p:spPr/>
        <p:txBody>
          <a:bodyPr wrap="square" anchor="t"/>
          <a:lstStyle/>
          <a:p>
            <a:pPr lvl="0" eaLnBrk="1" hangingPunct="1">
              <a:lnSpc>
                <a:spcPct val="120000"/>
              </a:lnSpc>
            </a:pPr>
            <a:r>
              <a:rPr lang="en-US" altLang="x-none" dirty="0">
                <a:solidFill>
                  <a:schemeClr val="accent2"/>
                </a:solidFill>
                <a:ea typeface="宋体" panose="02010600030101010101" pitchFamily="2" charset="-122"/>
              </a:rPr>
              <a:t>Closure of a Set of FDs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函数依赖集</a:t>
            </a:r>
            <a:r>
              <a:rPr lang="en-US" altLang="x-none" dirty="0">
                <a:solidFill>
                  <a:schemeClr val="tx1"/>
                </a:solidFill>
                <a:ea typeface="宋体" panose="02010600030101010101" pitchFamily="2" charset="-122"/>
              </a:rPr>
              <a:t>F</a:t>
            </a:r>
            <a:r>
              <a:rPr lang="zh-CN" altLang="en-US" dirty="0">
                <a:solidFill>
                  <a:schemeClr val="tx1"/>
                </a:solidFill>
                <a:ea typeface="宋体" panose="02010600030101010101" pitchFamily="2" charset="-122"/>
              </a:rPr>
              <a:t>的闭包</a:t>
            </a:r>
            <a:r>
              <a:rPr lang="en-US" altLang="x-none" baseline="30000"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a:t>
            </a:r>
            <a:endParaRPr lang="en-US" altLang="x-none" dirty="0">
              <a:solidFill>
                <a:schemeClr val="accent2"/>
              </a:solidFill>
              <a:ea typeface="宋体" panose="02010600030101010101" pitchFamily="2" charset="-122"/>
            </a:endParaRPr>
          </a:p>
          <a:p>
            <a:pPr lvl="0" eaLnBrk="1" hangingPunct="1">
              <a:lnSpc>
                <a:spcPct val="120000"/>
              </a:lnSpc>
            </a:pPr>
            <a:r>
              <a:rPr lang="en-US" altLang="x-none" dirty="0">
                <a:solidFill>
                  <a:schemeClr val="accent2"/>
                </a:solidFill>
                <a:ea typeface="宋体" panose="02010600030101010101" pitchFamily="2" charset="-122"/>
              </a:rPr>
              <a:t>FD Set Cover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函数依赖集的覆盖)</a:t>
            </a:r>
          </a:p>
          <a:p>
            <a:pPr lvl="0" eaLnBrk="1" hangingPunct="1">
              <a:lnSpc>
                <a:spcPct val="120000"/>
              </a:lnSpc>
            </a:pPr>
            <a:r>
              <a:rPr lang="en-US" altLang="x-none" dirty="0">
                <a:solidFill>
                  <a:schemeClr val="accent2"/>
                </a:solidFill>
                <a:ea typeface="宋体" panose="02010600030101010101" pitchFamily="2" charset="-122"/>
              </a:rPr>
              <a:t>Equivalence of two sets of FDS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函数依赖集的等价</a:t>
            </a:r>
            <a:r>
              <a:rPr lang="en-US" altLang="x-none" dirty="0">
                <a:solidFill>
                  <a:schemeClr val="tx1"/>
                </a:solidFill>
                <a:ea typeface="宋体" panose="02010600030101010101" pitchFamily="2" charset="-122"/>
              </a:rPr>
              <a:t>)</a:t>
            </a:r>
          </a:p>
          <a:p>
            <a:pPr lvl="0" eaLnBrk="1" hangingPunct="1">
              <a:lnSpc>
                <a:spcPct val="120000"/>
              </a:lnSpc>
            </a:pPr>
            <a:endParaRPr lang="zh-CN" altLang="en-US" sz="1400" dirty="0">
              <a:solidFill>
                <a:schemeClr val="tx1"/>
              </a:solidFill>
              <a:ea typeface="宋体" panose="02010600030101010101" pitchFamily="2" charset="-122"/>
            </a:endParaRPr>
          </a:p>
          <a:p>
            <a:pPr lvl="0" eaLnBrk="1" hangingPunct="1">
              <a:lnSpc>
                <a:spcPct val="120000"/>
              </a:lnSpc>
            </a:pPr>
            <a:r>
              <a:rPr lang="en-US" altLang="x-none" dirty="0">
                <a:solidFill>
                  <a:schemeClr val="accent2"/>
                </a:solidFill>
                <a:ea typeface="宋体" panose="02010600030101010101" pitchFamily="2" charset="-122"/>
              </a:rPr>
              <a:t>Closure of a Set of Attributes</a:t>
            </a:r>
            <a:r>
              <a:rPr lang="en-US" altLang="x-none"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属性集的闭包)</a:t>
            </a:r>
          </a:p>
          <a:p>
            <a:pPr lvl="1" indent="-285750" eaLnBrk="1" hangingPunct="1">
              <a:lnSpc>
                <a:spcPct val="120000"/>
              </a:lnSpc>
            </a:pPr>
            <a:r>
              <a:rPr lang="en-US" altLang="x-none" dirty="0">
                <a:ea typeface="宋体" panose="02010600030101010101" pitchFamily="2" charset="-122"/>
              </a:rPr>
              <a:t>Algorithm 6.6.12</a:t>
            </a:r>
            <a:endParaRPr lang="zh-CN" altLang="en-US" dirty="0">
              <a:ea typeface="宋体" panose="02010600030101010101" pitchFamily="2" charset="-122"/>
            </a:endParaRPr>
          </a:p>
          <a:p>
            <a:pPr lvl="0" eaLnBrk="1" hangingPunct="1">
              <a:lnSpc>
                <a:spcPct val="120000"/>
              </a:lnSpc>
            </a:pPr>
            <a:r>
              <a:rPr lang="en-US" altLang="x-none" dirty="0">
                <a:solidFill>
                  <a:schemeClr val="accent2"/>
                </a:solidFill>
                <a:ea typeface="宋体" panose="02010600030101010101" pitchFamily="2" charset="-122"/>
              </a:rPr>
              <a:t>Minimal Cover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最小覆盖</a:t>
            </a:r>
            <a:r>
              <a:rPr lang="en-US" altLang="x-none" dirty="0">
                <a:solidFill>
                  <a:schemeClr val="tx1"/>
                </a:solidFill>
                <a:ea typeface="宋体" panose="02010600030101010101" pitchFamily="2" charset="-122"/>
              </a:rPr>
              <a:t>)</a:t>
            </a:r>
          </a:p>
          <a:p>
            <a:pPr lvl="1" indent="-285750" eaLnBrk="1" hangingPunct="1">
              <a:lnSpc>
                <a:spcPct val="120000"/>
              </a:lnSpc>
            </a:pPr>
            <a:r>
              <a:rPr lang="en-US" altLang="x-none" dirty="0">
                <a:ea typeface="宋体" panose="02010600030101010101" pitchFamily="2" charset="-122"/>
              </a:rPr>
              <a:t>Algorithm 6.6.13</a:t>
            </a:r>
            <a:endParaRPr lang="zh-CN" altLang="en-US" dirty="0">
              <a:solidFill>
                <a:schemeClr val="tx1"/>
              </a:solidFill>
              <a:ea typeface="宋体" panose="02010600030101010101" pitchFamily="2" charset="-122"/>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2390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390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201</a:t>
            </a:fld>
            <a:endParaRPr lang="zh-CN" altLang="en-US" sz="1200" b="1" i="1" dirty="0">
              <a:latin typeface="Times New Roman" panose="02020603050405020304" pitchFamily="2" charset="0"/>
              <a:ea typeface="宋体" panose="02010600030101010101" pitchFamily="2" charset="-122"/>
            </a:endParaRPr>
          </a:p>
        </p:txBody>
      </p:sp>
      <p:sp>
        <p:nvSpPr>
          <p:cNvPr id="12390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23909" name="Rectangle 3"/>
          <p:cNvSpPr>
            <a:spLocks noGrp="1"/>
          </p:cNvSpPr>
          <p:nvPr>
            <p:ph type="body"/>
          </p:nvPr>
        </p:nvSpPr>
        <p:spPr>
          <a:xfrm>
            <a:off x="250825" y="693420"/>
            <a:ext cx="8686800" cy="2331720"/>
          </a:xfrm>
        </p:spPr>
        <p:txBody>
          <a:bodyPr wrap="square" anchor="t">
            <a:spAutoFit/>
          </a:bodyPr>
          <a:lstStyle/>
          <a:p>
            <a:pPr lvl="0" eaLnBrk="1" hangingPunct="1">
              <a:lnSpc>
                <a:spcPct val="100000"/>
              </a:lnSpc>
            </a:pPr>
            <a:r>
              <a:rPr lang="en-US" altLang="x-none" dirty="0">
                <a:ea typeface="宋体" panose="02010600030101010101" pitchFamily="2" charset="-122"/>
              </a:rPr>
              <a:t>Def. 6.6.9 </a:t>
            </a:r>
            <a:r>
              <a:rPr lang="en-US" altLang="x-none" dirty="0">
                <a:solidFill>
                  <a:schemeClr val="accent2"/>
                </a:solidFill>
                <a:ea typeface="宋体" panose="02010600030101010101" pitchFamily="2" charset="-122"/>
              </a:rPr>
              <a:t>Closure of a Set of FDs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函数依赖集</a:t>
            </a:r>
            <a:r>
              <a:rPr lang="en-US" altLang="x-none" dirty="0">
                <a:solidFill>
                  <a:schemeClr val="tx1"/>
                </a:solidFill>
                <a:ea typeface="宋体" panose="02010600030101010101" pitchFamily="2" charset="-122"/>
              </a:rPr>
              <a:t>F</a:t>
            </a:r>
            <a:r>
              <a:rPr lang="zh-CN" altLang="en-US" dirty="0">
                <a:solidFill>
                  <a:schemeClr val="tx1"/>
                </a:solidFill>
                <a:ea typeface="宋体" panose="02010600030101010101" pitchFamily="2" charset="-122"/>
              </a:rPr>
              <a:t>的闭包，记为</a:t>
            </a:r>
            <a:r>
              <a:rPr lang="zh-CN" altLang="en-US" dirty="0">
                <a:ea typeface="宋体" panose="02010600030101010101" pitchFamily="2" charset="-122"/>
              </a:rPr>
              <a:t> </a:t>
            </a:r>
            <a:r>
              <a:rPr lang="en-US" altLang="x-none" dirty="0">
                <a:ea typeface="宋体" panose="02010600030101010101" pitchFamily="2" charset="-122"/>
              </a:rPr>
              <a:t>F</a:t>
            </a:r>
            <a:r>
              <a:rPr lang="en-US" altLang="x-none" baseline="30000" dirty="0">
                <a:ea typeface="宋体" panose="02010600030101010101" pitchFamily="2" charset="-122"/>
              </a:rPr>
              <a:t>+</a:t>
            </a:r>
            <a:r>
              <a:rPr lang="en-US" altLang="x-none" baseline="30000"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a:t>
            </a:r>
          </a:p>
          <a:p>
            <a:pPr lvl="1" indent="-285750" eaLnBrk="1" hangingPunct="1">
              <a:lnSpc>
                <a:spcPct val="100000"/>
              </a:lnSpc>
            </a:pPr>
            <a:r>
              <a:rPr lang="en-US" altLang="x-none" dirty="0">
                <a:ea typeface="宋体" panose="02010600030101010101" pitchFamily="2" charset="-122"/>
              </a:rPr>
              <a:t>Given a set F of FDs on attributes of a table T, we define the CLOSURE of F, symbolized by F</a:t>
            </a:r>
            <a:r>
              <a:rPr lang="en-US" altLang="x-none" baseline="30000" dirty="0">
                <a:ea typeface="宋体" panose="02010600030101010101" pitchFamily="2" charset="-122"/>
              </a:rPr>
              <a:t>+</a:t>
            </a:r>
            <a:r>
              <a:rPr lang="en-US" altLang="x-none" dirty="0">
                <a:ea typeface="宋体" panose="02010600030101010101" pitchFamily="2" charset="-122"/>
              </a:rPr>
              <a:t>, to be </a:t>
            </a:r>
            <a:r>
              <a:rPr lang="en-US" altLang="x-none" u="sng" dirty="0">
                <a:ea typeface="宋体" panose="02010600030101010101" pitchFamily="2" charset="-122"/>
              </a:rPr>
              <a:t>the set of all FDs implied by F</a:t>
            </a:r>
            <a:r>
              <a:rPr lang="en-US" altLang="x-none" dirty="0">
                <a:ea typeface="宋体" panose="02010600030101010101" pitchFamily="2" charset="-122"/>
              </a:rPr>
              <a:t>.</a:t>
            </a:r>
          </a:p>
        </p:txBody>
      </p:sp>
      <p:sp>
        <p:nvSpPr>
          <p:cNvPr id="123911" name="文本框 123910"/>
          <p:cNvSpPr txBox="1"/>
          <p:nvPr/>
        </p:nvSpPr>
        <p:spPr>
          <a:xfrm>
            <a:off x="251460" y="3256915"/>
            <a:ext cx="8686165" cy="2115820"/>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107950" rIns="90170" bIns="107950" anchor="t">
            <a:spAutoFit/>
          </a:bodyPr>
          <a:lstStyle/>
          <a:p>
            <a:pPr marL="1905" lvl="0" eaLnBrk="0" hangingPunct="0">
              <a:lnSpc>
                <a:spcPct val="100000"/>
              </a:lnSpc>
              <a:spcBef>
                <a:spcPct val="10000"/>
              </a:spcBef>
              <a:spcAft>
                <a:spcPct val="30000"/>
              </a:spcAft>
            </a:pPr>
            <a:r>
              <a:rPr lang="zh-CN" altLang="en-US" sz="2800" b="1" dirty="0">
                <a:latin typeface="Times New Roman" panose="02020603050405020304" pitchFamily="2" charset="0"/>
                <a:ea typeface="Times New Roman" panose="02020603050405020304" pitchFamily="2" charset="0"/>
              </a:rPr>
              <a:t>给定一个关系模式T及其函数依赖集F，则F的闭包可定义如下：</a:t>
            </a:r>
          </a:p>
          <a:p>
            <a:pPr marL="1499870" lvl="1" indent="-1042035" eaLnBrk="0" hangingPunct="0">
              <a:lnSpc>
                <a:spcPct val="100000"/>
              </a:lnSpc>
              <a:spcBef>
                <a:spcPct val="10000"/>
              </a:spcBef>
              <a:spcAft>
                <a:spcPct val="30000"/>
              </a:spcAft>
            </a:pPr>
            <a:r>
              <a:rPr lang="zh-CN" altLang="en-US" sz="2800" b="1" dirty="0">
                <a:solidFill>
                  <a:srgbClr val="FF0000"/>
                </a:solidFill>
                <a:latin typeface="Times New Roman" panose="02020603050405020304" pitchFamily="2" charset="0"/>
                <a:ea typeface="Times New Roman" panose="02020603050405020304" pitchFamily="2" charset="0"/>
              </a:rPr>
              <a:t>F</a:t>
            </a:r>
            <a:r>
              <a:rPr lang="zh-CN" altLang="en-US" sz="2800" b="1" baseline="30000" dirty="0">
                <a:solidFill>
                  <a:srgbClr val="FF0000"/>
                </a:solidFill>
                <a:latin typeface="Times New Roman" panose="02020603050405020304" pitchFamily="2" charset="0"/>
                <a:ea typeface="Times New Roman" panose="02020603050405020304" pitchFamily="2" charset="0"/>
              </a:rPr>
              <a:t>+</a:t>
            </a:r>
            <a:r>
              <a:rPr lang="zh-CN" altLang="en-US" sz="2800" b="1" dirty="0">
                <a:latin typeface="Times New Roman" panose="02020603050405020304" pitchFamily="2" charset="0"/>
                <a:ea typeface="Times New Roman" panose="02020603050405020304" pitchFamily="2" charset="0"/>
              </a:rPr>
              <a:t> </a:t>
            </a:r>
            <a:r>
              <a:rPr lang="zh-CN" altLang="en-US" sz="2800" b="1" dirty="0">
                <a:solidFill>
                  <a:srgbClr val="0000CC"/>
                </a:solidFill>
                <a:latin typeface="Times New Roman" panose="02020603050405020304" pitchFamily="2" charset="0"/>
                <a:ea typeface="Times New Roman" panose="02020603050405020304" pitchFamily="2" charset="0"/>
              </a:rPr>
              <a:t>= { 根据F中已有的函数依赖，利用Armstrong公理系统能够推导得到的所有函数依赖   }</a:t>
            </a:r>
          </a:p>
        </p:txBody>
      </p:sp>
      <p:sp>
        <p:nvSpPr>
          <p:cNvPr id="2" name="文本框 1"/>
          <p:cNvSpPr txBox="1"/>
          <p:nvPr/>
        </p:nvSpPr>
        <p:spPr>
          <a:xfrm>
            <a:off x="251460" y="5516880"/>
            <a:ext cx="8522970" cy="52197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a:latin typeface="Arial" panose="020B0604020202020204" pitchFamily="34" charset="0"/>
              </a:rPr>
              <a:t>可简化表示为：</a:t>
            </a:r>
            <a:r>
              <a:rPr lang="en-US" altLang="zh-CN" sz="2800" b="1">
                <a:solidFill>
                  <a:srgbClr val="FF0000"/>
                </a:solidFill>
                <a:latin typeface="Arial" panose="020B0604020202020204" pitchFamily="34" charset="0"/>
              </a:rPr>
              <a:t>F</a:t>
            </a:r>
            <a:r>
              <a:rPr lang="en-US" altLang="zh-CN" sz="2800" b="1" baseline="30000">
                <a:solidFill>
                  <a:srgbClr val="FF0000"/>
                </a:solidFill>
                <a:latin typeface="Arial" panose="020B0604020202020204" pitchFamily="34" charset="0"/>
              </a:rPr>
              <a:t>+</a:t>
            </a:r>
            <a:r>
              <a:rPr lang="en-US" altLang="zh-CN" sz="2800" b="1">
                <a:solidFill>
                  <a:srgbClr val="FF0000"/>
                </a:solidFill>
                <a:latin typeface="Arial" panose="020B0604020202020204" pitchFamily="34" charset="0"/>
              </a:rPr>
              <a:t> = { X</a:t>
            </a:r>
            <a:r>
              <a:rPr lang="en-US" altLang="zh-CN" sz="2800" b="1">
                <a:solidFill>
                  <a:srgbClr val="FF0000"/>
                </a:solidFill>
                <a:latin typeface="Arial" panose="020B0604020202020204" pitchFamily="34" charset="0"/>
                <a:ea typeface="宋体" panose="02010600030101010101" pitchFamily="2" charset="-122"/>
              </a:rPr>
              <a:t>→Y | F</a:t>
            </a:r>
            <a:r>
              <a:rPr lang="en-US" altLang="zh-CN" sz="2800" b="1">
                <a:solidFill>
                  <a:srgbClr val="FF0000"/>
                </a:solidFill>
                <a:latin typeface="Arial" panose="020B0604020202020204" pitchFamily="34" charset="0"/>
                <a:ea typeface="微软雅黑" panose="020B0503020204020204" charset="-122"/>
              </a:rPr>
              <a:t>╞ X</a:t>
            </a:r>
            <a:r>
              <a:rPr lang="en-US" altLang="zh-CN" sz="2800" b="1">
                <a:solidFill>
                  <a:srgbClr val="FF0000"/>
                </a:solidFill>
                <a:latin typeface="Arial" panose="020B0604020202020204" pitchFamily="34" charset="0"/>
                <a:ea typeface="宋体" panose="02010600030101010101" pitchFamily="2" charset="-122"/>
              </a:rPr>
              <a:t>→Y </a:t>
            </a:r>
            <a:r>
              <a:rPr lang="en-US" altLang="zh-CN" sz="2800" b="1">
                <a:solidFill>
                  <a:srgbClr val="FF0000"/>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11"/>
                                        </p:tgtEl>
                                        <p:attrNameLst>
                                          <p:attrName>style.visibility</p:attrName>
                                        </p:attrNameLst>
                                      </p:cBhvr>
                                      <p:to>
                                        <p:strVal val="visible"/>
                                      </p:to>
                                    </p:set>
                                    <p:animEffect transition="in" filter="blinds(horizontal)">
                                      <p:cBhvr>
                                        <p:cTn id="7" dur="500"/>
                                        <p:tgtEl>
                                          <p:spTgt spid="1239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1" grpId="0" bldLvl="0" animBg="1"/>
      <p:bldP spid="2" grpId="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2390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390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202</a:t>
            </a:fld>
            <a:endParaRPr lang="zh-CN" altLang="en-US" sz="1200" b="1" i="1" dirty="0">
              <a:latin typeface="Times New Roman" panose="02020603050405020304" pitchFamily="2" charset="0"/>
              <a:ea typeface="宋体" panose="02010600030101010101" pitchFamily="2" charset="-122"/>
            </a:endParaRPr>
          </a:p>
        </p:txBody>
      </p:sp>
      <p:sp>
        <p:nvSpPr>
          <p:cNvPr id="12390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23909" name="Rectangle 3"/>
          <p:cNvSpPr>
            <a:spLocks noGrp="1"/>
          </p:cNvSpPr>
          <p:nvPr>
            <p:ph type="body"/>
          </p:nvPr>
        </p:nvSpPr>
        <p:spPr>
          <a:xfrm>
            <a:off x="250825" y="765175"/>
            <a:ext cx="8686800" cy="1038860"/>
          </a:xfrm>
        </p:spPr>
        <p:txBody>
          <a:bodyPr wrap="square" anchor="t">
            <a:spAutoFit/>
          </a:bodyPr>
          <a:lstStyle/>
          <a:p>
            <a:pPr lvl="0" eaLnBrk="1" hangingPunct="1">
              <a:lnSpc>
                <a:spcPct val="110000"/>
              </a:lnSpc>
            </a:pPr>
            <a:r>
              <a:rPr lang="zh-CN" altLang="en-US" dirty="0">
                <a:solidFill>
                  <a:schemeClr val="tx1"/>
                </a:solidFill>
                <a:ea typeface="宋体" panose="02010600030101010101" pitchFamily="2" charset="-122"/>
              </a:rPr>
              <a:t>给定一个关系模式</a:t>
            </a:r>
            <a:r>
              <a:rPr lang="en-US" altLang="zh-CN" dirty="0">
                <a:solidFill>
                  <a:schemeClr val="tx1"/>
                </a:solidFill>
                <a:ea typeface="宋体" panose="02010600030101010101" pitchFamily="2" charset="-122"/>
              </a:rPr>
              <a:t>T</a:t>
            </a:r>
            <a:r>
              <a:rPr lang="zh-CN" altLang="en-US" dirty="0">
                <a:solidFill>
                  <a:schemeClr val="tx1"/>
                </a:solidFill>
                <a:ea typeface="宋体" panose="02010600030101010101" pitchFamily="2" charset="-122"/>
              </a:rPr>
              <a:t>及其函数依赖集</a:t>
            </a:r>
            <a:r>
              <a:rPr lang="en-US" altLang="x-none" dirty="0">
                <a:solidFill>
                  <a:schemeClr val="tx1"/>
                </a:solidFill>
                <a:ea typeface="宋体" panose="02010600030101010101" pitchFamily="2" charset="-122"/>
              </a:rPr>
              <a:t>F</a:t>
            </a:r>
            <a:r>
              <a:rPr lang="zh-CN" altLang="en-US" dirty="0">
                <a:solidFill>
                  <a:schemeClr val="tx1"/>
                </a:solidFill>
                <a:ea typeface="宋体" panose="02010600030101010101" pitchFamily="2" charset="-122"/>
              </a:rPr>
              <a:t>，则</a:t>
            </a:r>
            <a:r>
              <a:rPr lang="en-US" altLang="zh-CN" dirty="0">
                <a:solidFill>
                  <a:schemeClr val="tx1"/>
                </a:solidFill>
                <a:ea typeface="宋体" panose="02010600030101010101" pitchFamily="2" charset="-122"/>
              </a:rPr>
              <a:t>F</a:t>
            </a:r>
            <a:r>
              <a:rPr lang="zh-CN" altLang="en-US" dirty="0">
                <a:solidFill>
                  <a:schemeClr val="tx1"/>
                </a:solidFill>
                <a:ea typeface="宋体" panose="02010600030101010101" pitchFamily="2" charset="-122"/>
              </a:rPr>
              <a:t>的闭包</a:t>
            </a:r>
            <a:r>
              <a:rPr lang="en-US" altLang="zh-CN" dirty="0">
                <a:solidFill>
                  <a:schemeClr val="tx1"/>
                </a:solidFill>
                <a:ea typeface="宋体" panose="02010600030101010101" pitchFamily="2" charset="-122"/>
              </a:rPr>
              <a:t>F</a:t>
            </a:r>
            <a:r>
              <a:rPr lang="en-US" altLang="zh-CN" baseline="30000"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的计算过程如下</a:t>
            </a:r>
            <a:endParaRPr lang="en-US" altLang="x-none" dirty="0">
              <a:ea typeface="宋体" panose="02010600030101010101" pitchFamily="2" charset="-122"/>
            </a:endParaRPr>
          </a:p>
        </p:txBody>
      </p:sp>
      <p:sp>
        <p:nvSpPr>
          <p:cNvPr id="2" name="Rectangle 3"/>
          <p:cNvSpPr>
            <a:spLocks noGrp="1"/>
          </p:cNvSpPr>
          <p:nvPr/>
        </p:nvSpPr>
        <p:spPr>
          <a:xfrm>
            <a:off x="250825" y="1885950"/>
            <a:ext cx="8686800" cy="4023995"/>
          </a:xfrm>
          <a:prstGeom prst="rect">
            <a:avLst/>
          </a:prstGeom>
          <a:noFill/>
          <a:ln w="19050">
            <a:solidFill>
              <a:schemeClr val="accent1"/>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514350" lvl="0" indent="-514350" eaLnBrk="1" hangingPunct="1">
              <a:lnSpc>
                <a:spcPct val="110000"/>
              </a:lnSpc>
              <a:spcBef>
                <a:spcPts val="800"/>
              </a:spcBef>
              <a:spcAft>
                <a:spcPts val="800"/>
              </a:spcAft>
              <a:buFont typeface="+mj-ea"/>
              <a:buAutoNum type="circleNumDbPlain"/>
            </a:pPr>
            <a:r>
              <a:rPr lang="en-US" altLang="x-none" dirty="0">
                <a:solidFill>
                  <a:schemeClr val="accent6"/>
                </a:solidFill>
                <a:ea typeface="宋体" panose="02010600030101010101" pitchFamily="2" charset="-122"/>
              </a:rPr>
              <a:t>F</a:t>
            </a:r>
            <a:r>
              <a:rPr lang="zh-CN" altLang="x-none" dirty="0">
                <a:solidFill>
                  <a:schemeClr val="accent6"/>
                </a:solidFill>
                <a:ea typeface="宋体" panose="02010600030101010101" pitchFamily="2" charset="-122"/>
              </a:rPr>
              <a:t>中的每一个函数依赖都是其闭包</a:t>
            </a:r>
            <a:r>
              <a:rPr lang="en-US" altLang="x-none" dirty="0">
                <a:solidFill>
                  <a:schemeClr val="accent6"/>
                </a:solidFill>
                <a:ea typeface="宋体" panose="02010600030101010101" pitchFamily="2" charset="-122"/>
              </a:rPr>
              <a:t>F</a:t>
            </a:r>
            <a:r>
              <a:rPr lang="en-US" altLang="x-none" baseline="30000" dirty="0">
                <a:solidFill>
                  <a:schemeClr val="accent6"/>
                </a:solidFill>
                <a:ea typeface="宋体" panose="02010600030101010101" pitchFamily="2" charset="-122"/>
              </a:rPr>
              <a:t>+</a:t>
            </a:r>
            <a:r>
              <a:rPr lang="zh-CN" altLang="en-US" dirty="0">
                <a:solidFill>
                  <a:schemeClr val="accent6"/>
                </a:solidFill>
                <a:ea typeface="宋体" panose="02010600030101010101" pitchFamily="2" charset="-122"/>
              </a:rPr>
              <a:t>的成员</a:t>
            </a:r>
          </a:p>
          <a:p>
            <a:pPr marL="514350" lvl="0" indent="-514350" eaLnBrk="1" hangingPunct="1">
              <a:lnSpc>
                <a:spcPct val="110000"/>
              </a:lnSpc>
              <a:spcBef>
                <a:spcPts val="800"/>
              </a:spcBef>
              <a:spcAft>
                <a:spcPts val="800"/>
              </a:spcAft>
              <a:buFont typeface="+mj-ea"/>
              <a:buAutoNum type="circleNumDbPlain"/>
            </a:pPr>
            <a:r>
              <a:rPr lang="zh-CN" altLang="en-US" dirty="0">
                <a:solidFill>
                  <a:schemeClr val="accent6"/>
                </a:solidFill>
                <a:ea typeface="宋体" panose="02010600030101010101" pitchFamily="2" charset="-122"/>
              </a:rPr>
              <a:t>利用自反规则推导得到的所有平凡函数依赖，也都是闭包</a:t>
            </a:r>
            <a:r>
              <a:rPr lang="en-US" altLang="zh-CN" dirty="0">
                <a:solidFill>
                  <a:schemeClr val="accent6"/>
                </a:solidFill>
                <a:ea typeface="宋体" panose="02010600030101010101" pitchFamily="2" charset="-122"/>
              </a:rPr>
              <a:t>F</a:t>
            </a:r>
            <a:r>
              <a:rPr lang="en-US" altLang="zh-CN" baseline="30000" dirty="0">
                <a:solidFill>
                  <a:schemeClr val="accent6"/>
                </a:solidFill>
                <a:ea typeface="宋体" panose="02010600030101010101" pitchFamily="2" charset="-122"/>
              </a:rPr>
              <a:t>+</a:t>
            </a:r>
            <a:r>
              <a:rPr lang="zh-CN" altLang="en-US" dirty="0">
                <a:solidFill>
                  <a:schemeClr val="accent6"/>
                </a:solidFill>
                <a:ea typeface="宋体" panose="02010600030101010101" pitchFamily="2" charset="-122"/>
              </a:rPr>
              <a:t>的成员</a:t>
            </a:r>
          </a:p>
          <a:p>
            <a:pPr marL="514350" lvl="0" indent="-514350" eaLnBrk="1" hangingPunct="1">
              <a:lnSpc>
                <a:spcPct val="110000"/>
              </a:lnSpc>
              <a:spcBef>
                <a:spcPts val="800"/>
              </a:spcBef>
              <a:spcAft>
                <a:spcPts val="800"/>
              </a:spcAft>
              <a:buFont typeface="+mj-ea"/>
              <a:buAutoNum type="circleNumDbPlain"/>
            </a:pPr>
            <a:r>
              <a:rPr lang="zh-CN" altLang="en-US" dirty="0">
                <a:solidFill>
                  <a:schemeClr val="accent6"/>
                </a:solidFill>
                <a:ea typeface="宋体" panose="02010600030101010101" pitchFamily="2" charset="-122"/>
              </a:rPr>
              <a:t>如果函数依赖</a:t>
            </a:r>
            <a:r>
              <a:rPr lang="en-US" altLang="zh-CN" dirty="0">
                <a:solidFill>
                  <a:schemeClr val="accent6"/>
                </a:solidFill>
                <a:ea typeface="宋体" panose="02010600030101010101" pitchFamily="2" charset="-122"/>
              </a:rPr>
              <a:t>f</a:t>
            </a:r>
            <a:r>
              <a:rPr lang="en-US" altLang="zh-CN" baseline="-25000" dirty="0">
                <a:solidFill>
                  <a:schemeClr val="accent6"/>
                </a:solidFill>
                <a:ea typeface="宋体" panose="02010600030101010101" pitchFamily="2" charset="-122"/>
              </a:rPr>
              <a:t>1</a:t>
            </a:r>
            <a:r>
              <a:rPr lang="en-US" altLang="zh-CN" dirty="0">
                <a:solidFill>
                  <a:schemeClr val="accent6"/>
                </a:solidFill>
                <a:ea typeface="宋体" panose="02010600030101010101" pitchFamily="2" charset="-122"/>
              </a:rPr>
              <a:t>,f</a:t>
            </a:r>
            <a:r>
              <a:rPr lang="en-US" altLang="zh-CN" baseline="-25000" dirty="0">
                <a:solidFill>
                  <a:schemeClr val="accent6"/>
                </a:solidFill>
                <a:ea typeface="宋体" panose="02010600030101010101" pitchFamily="2" charset="-122"/>
              </a:rPr>
              <a:t>2</a:t>
            </a:r>
            <a:r>
              <a:rPr lang="en-US" altLang="zh-CN" dirty="0">
                <a:solidFill>
                  <a:schemeClr val="accent6"/>
                </a:solidFill>
                <a:ea typeface="宋体" panose="02010600030101010101" pitchFamily="2" charset="-122"/>
              </a:rPr>
              <a:t>,...,f</a:t>
            </a:r>
            <a:r>
              <a:rPr lang="en-US" altLang="zh-CN" baseline="-25000" dirty="0">
                <a:solidFill>
                  <a:schemeClr val="accent6"/>
                </a:solidFill>
                <a:ea typeface="宋体" panose="02010600030101010101" pitchFamily="2" charset="-122"/>
              </a:rPr>
              <a:t>k</a:t>
            </a:r>
            <a:r>
              <a:rPr lang="en-US" altLang="zh-CN" dirty="0">
                <a:solidFill>
                  <a:schemeClr val="accent6"/>
                </a:solidFill>
                <a:ea typeface="宋体" panose="02010600030101010101" pitchFamily="2" charset="-122"/>
                <a:sym typeface="+mn-ea"/>
              </a:rPr>
              <a:t>(k</a:t>
            </a:r>
            <a:r>
              <a:rPr lang="en-US" altLang="zh-CN" dirty="0">
                <a:solidFill>
                  <a:schemeClr val="accent6"/>
                </a:solidFill>
                <a:latin typeface="Arial" panose="020B0604020202020204" pitchFamily="34" charset="0"/>
                <a:ea typeface="宋体" panose="02010600030101010101" pitchFamily="2" charset="-122"/>
                <a:sym typeface="+mn-ea"/>
              </a:rPr>
              <a:t>≥1)</a:t>
            </a:r>
            <a:r>
              <a:rPr lang="zh-CN" altLang="en-US" dirty="0">
                <a:solidFill>
                  <a:schemeClr val="accent6"/>
                </a:solidFill>
                <a:ea typeface="宋体" panose="02010600030101010101" pitchFamily="2" charset="-122"/>
              </a:rPr>
              <a:t>是闭包</a:t>
            </a:r>
            <a:r>
              <a:rPr lang="en-US" altLang="zh-CN" dirty="0">
                <a:solidFill>
                  <a:schemeClr val="accent6"/>
                </a:solidFill>
                <a:ea typeface="宋体" panose="02010600030101010101" pitchFamily="2" charset="-122"/>
              </a:rPr>
              <a:t>F</a:t>
            </a:r>
            <a:r>
              <a:rPr lang="en-US" altLang="zh-CN" baseline="30000" dirty="0">
                <a:solidFill>
                  <a:schemeClr val="accent6"/>
                </a:solidFill>
                <a:ea typeface="宋体" panose="02010600030101010101" pitchFamily="2" charset="-122"/>
              </a:rPr>
              <a:t>+</a:t>
            </a:r>
            <a:r>
              <a:rPr lang="zh-CN" altLang="en-US" dirty="0">
                <a:solidFill>
                  <a:schemeClr val="accent6"/>
                </a:solidFill>
                <a:ea typeface="宋体" panose="02010600030101010101" pitchFamily="2" charset="-122"/>
              </a:rPr>
              <a:t>的成员，且利用</a:t>
            </a:r>
            <a:r>
              <a:rPr lang="en-US" altLang="zh-CN" dirty="0">
                <a:solidFill>
                  <a:schemeClr val="accent6"/>
                </a:solidFill>
                <a:ea typeface="宋体" panose="02010600030101010101" pitchFamily="2" charset="-122"/>
              </a:rPr>
              <a:t>Armstrong</a:t>
            </a:r>
            <a:r>
              <a:rPr lang="zh-CN" altLang="en-US" dirty="0">
                <a:solidFill>
                  <a:schemeClr val="accent6"/>
                </a:solidFill>
                <a:ea typeface="宋体" panose="02010600030101010101" pitchFamily="2" charset="-122"/>
              </a:rPr>
              <a:t>公理系统能够从</a:t>
            </a:r>
            <a:r>
              <a:rPr lang="en-US" altLang="zh-CN" dirty="0">
                <a:solidFill>
                  <a:schemeClr val="accent6"/>
                </a:solidFill>
                <a:ea typeface="宋体" panose="02010600030101010101" pitchFamily="2" charset="-122"/>
                <a:sym typeface="+mn-ea"/>
              </a:rPr>
              <a:t>f</a:t>
            </a:r>
            <a:r>
              <a:rPr lang="en-US" altLang="zh-CN" baseline="-25000" dirty="0">
                <a:solidFill>
                  <a:schemeClr val="accent6"/>
                </a:solidFill>
                <a:ea typeface="宋体" panose="02010600030101010101" pitchFamily="2" charset="-122"/>
                <a:sym typeface="+mn-ea"/>
              </a:rPr>
              <a:t>1</a:t>
            </a:r>
            <a:r>
              <a:rPr lang="en-US" altLang="zh-CN" dirty="0">
                <a:solidFill>
                  <a:schemeClr val="accent6"/>
                </a:solidFill>
                <a:ea typeface="宋体" panose="02010600030101010101" pitchFamily="2" charset="-122"/>
                <a:sym typeface="+mn-ea"/>
              </a:rPr>
              <a:t>,f</a:t>
            </a:r>
            <a:r>
              <a:rPr lang="en-US" altLang="zh-CN" baseline="-25000" dirty="0">
                <a:solidFill>
                  <a:schemeClr val="accent6"/>
                </a:solidFill>
                <a:ea typeface="宋体" panose="02010600030101010101" pitchFamily="2" charset="-122"/>
                <a:sym typeface="+mn-ea"/>
              </a:rPr>
              <a:t>2</a:t>
            </a:r>
            <a:r>
              <a:rPr lang="en-US" altLang="zh-CN" dirty="0">
                <a:solidFill>
                  <a:schemeClr val="accent6"/>
                </a:solidFill>
                <a:ea typeface="宋体" panose="02010600030101010101" pitchFamily="2" charset="-122"/>
                <a:sym typeface="+mn-ea"/>
              </a:rPr>
              <a:t>,...,f</a:t>
            </a:r>
            <a:r>
              <a:rPr lang="en-US" altLang="zh-CN" baseline="-25000" dirty="0">
                <a:solidFill>
                  <a:schemeClr val="accent6"/>
                </a:solidFill>
                <a:ea typeface="宋体" panose="02010600030101010101" pitchFamily="2" charset="-122"/>
                <a:sym typeface="+mn-ea"/>
              </a:rPr>
              <a:t>k</a:t>
            </a:r>
            <a:r>
              <a:rPr lang="zh-CN" altLang="en-US" dirty="0">
                <a:solidFill>
                  <a:schemeClr val="accent6"/>
                </a:solidFill>
                <a:ea typeface="宋体" panose="02010600030101010101" pitchFamily="2" charset="-122"/>
              </a:rPr>
              <a:t>推导得到函数依赖</a:t>
            </a:r>
            <a:r>
              <a:rPr lang="en-US" altLang="zh-CN" dirty="0">
                <a:solidFill>
                  <a:schemeClr val="accent6"/>
                </a:solidFill>
                <a:ea typeface="宋体" panose="02010600030101010101" pitchFamily="2" charset="-122"/>
              </a:rPr>
              <a:t>f</a:t>
            </a:r>
            <a:r>
              <a:rPr lang="zh-CN" altLang="en-US" dirty="0">
                <a:solidFill>
                  <a:schemeClr val="accent6"/>
                </a:solidFill>
                <a:ea typeface="宋体" panose="02010600030101010101" pitchFamily="2" charset="-122"/>
              </a:rPr>
              <a:t>，则函数依赖</a:t>
            </a:r>
            <a:r>
              <a:rPr lang="en-US" altLang="zh-CN" dirty="0">
                <a:solidFill>
                  <a:schemeClr val="accent6"/>
                </a:solidFill>
                <a:ea typeface="宋体" panose="02010600030101010101" pitchFamily="2" charset="-122"/>
              </a:rPr>
              <a:t>f</a:t>
            </a:r>
            <a:r>
              <a:rPr lang="zh-CN" altLang="en-US" dirty="0">
                <a:solidFill>
                  <a:schemeClr val="accent6"/>
                </a:solidFill>
                <a:ea typeface="宋体" panose="02010600030101010101" pitchFamily="2" charset="-122"/>
              </a:rPr>
              <a:t>也是闭包</a:t>
            </a:r>
            <a:r>
              <a:rPr lang="en-US" altLang="zh-CN" dirty="0">
                <a:solidFill>
                  <a:schemeClr val="accent6"/>
                </a:solidFill>
                <a:ea typeface="宋体" panose="02010600030101010101" pitchFamily="2" charset="-122"/>
              </a:rPr>
              <a:t>F</a:t>
            </a:r>
            <a:r>
              <a:rPr lang="en-US" altLang="zh-CN" baseline="30000" dirty="0">
                <a:solidFill>
                  <a:schemeClr val="accent6"/>
                </a:solidFill>
                <a:ea typeface="宋体" panose="02010600030101010101" pitchFamily="2" charset="-122"/>
              </a:rPr>
              <a:t>+</a:t>
            </a:r>
            <a:r>
              <a:rPr lang="zh-CN" altLang="zh-CN" dirty="0">
                <a:solidFill>
                  <a:schemeClr val="accent6"/>
                </a:solidFill>
                <a:ea typeface="宋体" panose="02010600030101010101" pitchFamily="2" charset="-122"/>
              </a:rPr>
              <a:t>的成员</a:t>
            </a:r>
          </a:p>
          <a:p>
            <a:pPr marL="514350" lvl="0" indent="-514350" eaLnBrk="1" hangingPunct="1">
              <a:lnSpc>
                <a:spcPct val="110000"/>
              </a:lnSpc>
              <a:spcBef>
                <a:spcPts val="800"/>
              </a:spcBef>
              <a:spcAft>
                <a:spcPts val="800"/>
              </a:spcAft>
              <a:buFont typeface="+mj-ea"/>
              <a:buAutoNum type="circleNumDbPlain"/>
            </a:pPr>
            <a:r>
              <a:rPr lang="zh-CN" altLang="zh-CN" dirty="0">
                <a:solidFill>
                  <a:schemeClr val="accent6"/>
                </a:solidFill>
                <a:ea typeface="宋体" panose="02010600030101010101" pitchFamily="2" charset="-122"/>
              </a:rPr>
              <a:t>重复步骤</a:t>
            </a:r>
            <a:r>
              <a:rPr lang="zh-CN" altLang="zh-CN" dirty="0">
                <a:solidFill>
                  <a:schemeClr val="accent6"/>
                </a:solidFill>
                <a:latin typeface="宋体" panose="02010600030101010101" pitchFamily="2" charset="-122"/>
                <a:ea typeface="宋体" panose="02010600030101010101" pitchFamily="2" charset="-122"/>
              </a:rPr>
              <a:t>③，直至</a:t>
            </a:r>
            <a:r>
              <a:rPr lang="en-US" altLang="zh-CN" dirty="0">
                <a:solidFill>
                  <a:schemeClr val="accent6"/>
                </a:solidFill>
                <a:latin typeface="Arial" panose="020B0604020202020204" pitchFamily="34" charset="0"/>
                <a:ea typeface="宋体" panose="02010600030101010101" pitchFamily="2" charset="-122"/>
              </a:rPr>
              <a:t>F</a:t>
            </a:r>
            <a:r>
              <a:rPr lang="en-US" altLang="zh-CN" baseline="30000" dirty="0">
                <a:solidFill>
                  <a:schemeClr val="accent6"/>
                </a:solidFill>
                <a:latin typeface="Arial" panose="020B0604020202020204" pitchFamily="34" charset="0"/>
                <a:ea typeface="宋体" panose="02010600030101010101" pitchFamily="2" charset="-122"/>
              </a:rPr>
              <a:t>+</a:t>
            </a:r>
            <a:r>
              <a:rPr lang="zh-CN" altLang="en-US" dirty="0">
                <a:solidFill>
                  <a:schemeClr val="accent6"/>
                </a:solidFill>
                <a:latin typeface="宋体" panose="02010600030101010101" pitchFamily="2" charset="-122"/>
                <a:ea typeface="宋体" panose="02010600030101010101" pitchFamily="2" charset="-122"/>
              </a:rPr>
              <a:t>中</a:t>
            </a:r>
            <a:r>
              <a:rPr lang="zh-CN" altLang="en-US" dirty="0">
                <a:solidFill>
                  <a:schemeClr val="accent6"/>
                </a:solidFill>
                <a:latin typeface="宋体" panose="02010600030101010101" pitchFamily="2" charset="-122"/>
                <a:ea typeface="宋体" panose="02010600030101010101" pitchFamily="2" charset="-122"/>
                <a:sym typeface="+mn-ea"/>
              </a:rPr>
              <a:t>不再</a:t>
            </a:r>
            <a:r>
              <a:rPr lang="zh-CN" altLang="en-US" dirty="0">
                <a:solidFill>
                  <a:schemeClr val="accent6"/>
                </a:solidFill>
                <a:latin typeface="宋体" panose="02010600030101010101" pitchFamily="2" charset="-122"/>
                <a:ea typeface="宋体" panose="02010600030101010101" pitchFamily="2" charset="-122"/>
              </a:rPr>
              <a:t>有新的函数依赖加入</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2493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493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203</a:t>
            </a:fld>
            <a:endParaRPr lang="zh-CN" altLang="en-US" sz="1200" b="1" i="1" dirty="0">
              <a:latin typeface="Times New Roman" panose="02020603050405020304" pitchFamily="2" charset="0"/>
              <a:ea typeface="宋体" panose="02010600030101010101" pitchFamily="2" charset="-122"/>
            </a:endParaRPr>
          </a:p>
        </p:txBody>
      </p:sp>
      <p:sp>
        <p:nvSpPr>
          <p:cNvPr id="12493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24933" name="Rectangle 3"/>
          <p:cNvSpPr>
            <a:spLocks noGrp="1"/>
          </p:cNvSpPr>
          <p:nvPr>
            <p:ph type="body"/>
          </p:nvPr>
        </p:nvSpPr>
        <p:spPr>
          <a:xfrm>
            <a:off x="323850" y="765175"/>
            <a:ext cx="8382000" cy="5257800"/>
          </a:xfrm>
        </p:spPr>
        <p:txBody>
          <a:bodyPr wrap="square" anchor="t"/>
          <a:lstStyle/>
          <a:p>
            <a:pPr marL="457200" lvl="0" indent="-457200" eaLnBrk="1" hangingPunct="1"/>
            <a:r>
              <a:rPr lang="en-US" altLang="x-none" sz="2400" dirty="0">
                <a:ea typeface="宋体" panose="02010600030101010101" pitchFamily="2" charset="-122"/>
              </a:rPr>
              <a:t>Example 6.6.5</a:t>
            </a:r>
          </a:p>
          <a:p>
            <a:pPr marL="914400" lvl="1" indent="-457200" eaLnBrk="1" hangingPunct="1">
              <a:buNone/>
            </a:pPr>
            <a:r>
              <a:rPr lang="en-US" altLang="x-none" sz="2400" dirty="0">
                <a:ea typeface="宋体" panose="02010600030101010101" pitchFamily="2" charset="-122"/>
              </a:rPr>
              <a:t>F = { A</a:t>
            </a:r>
            <a:r>
              <a:rPr lang="en-US" altLang="x-none" sz="2400" b="0" dirty="0">
                <a:ea typeface="宋体" panose="02010600030101010101" pitchFamily="2" charset="-122"/>
              </a:rPr>
              <a:t>→</a:t>
            </a:r>
            <a:r>
              <a:rPr lang="en-US" altLang="x-none" sz="2400" dirty="0">
                <a:ea typeface="宋体" panose="02010600030101010101" pitchFamily="2" charset="-122"/>
              </a:rPr>
              <a:t>B, B</a:t>
            </a:r>
            <a:r>
              <a:rPr lang="en-US" altLang="x-none" sz="2400" b="0" dirty="0">
                <a:ea typeface="宋体" panose="02010600030101010101" pitchFamily="2" charset="-122"/>
              </a:rPr>
              <a:t>→</a:t>
            </a:r>
            <a:r>
              <a:rPr lang="en-US" altLang="x-none" sz="2400" dirty="0">
                <a:ea typeface="宋体" panose="02010600030101010101" pitchFamily="2" charset="-122"/>
              </a:rPr>
              <a:t>C, C</a:t>
            </a:r>
            <a:r>
              <a:rPr lang="en-US" altLang="x-none" sz="2400" b="0" dirty="0">
                <a:ea typeface="宋体" panose="02010600030101010101" pitchFamily="2" charset="-122"/>
              </a:rPr>
              <a:t>→</a:t>
            </a:r>
            <a:r>
              <a:rPr lang="en-US" altLang="x-none" sz="2400" dirty="0">
                <a:ea typeface="宋体" panose="02010600030101010101" pitchFamily="2" charset="-122"/>
              </a:rPr>
              <a:t>D, D</a:t>
            </a:r>
            <a:r>
              <a:rPr lang="en-US" altLang="x-none" sz="2400" b="0" dirty="0">
                <a:ea typeface="宋体" panose="02010600030101010101" pitchFamily="2" charset="-122"/>
              </a:rPr>
              <a:t>→</a:t>
            </a:r>
            <a:r>
              <a:rPr lang="en-US" altLang="x-none" sz="2400" dirty="0">
                <a:ea typeface="宋体" panose="02010600030101010101" pitchFamily="2" charset="-122"/>
              </a:rPr>
              <a:t>E, E</a:t>
            </a:r>
            <a:r>
              <a:rPr lang="en-US" altLang="x-none" sz="2400" b="0" dirty="0">
                <a:ea typeface="宋体" panose="02010600030101010101" pitchFamily="2" charset="-122"/>
              </a:rPr>
              <a:t>→</a:t>
            </a:r>
            <a:r>
              <a:rPr lang="en-US" altLang="x-none" sz="2400" dirty="0">
                <a:ea typeface="宋体" panose="02010600030101010101" pitchFamily="2" charset="-122"/>
              </a:rPr>
              <a:t>F, F</a:t>
            </a:r>
            <a:r>
              <a:rPr lang="en-US" altLang="x-none" sz="2400" b="0" dirty="0">
                <a:ea typeface="宋体" panose="02010600030101010101" pitchFamily="2" charset="-122"/>
              </a:rPr>
              <a:t>→</a:t>
            </a:r>
            <a:r>
              <a:rPr lang="en-US" altLang="x-none" sz="2400" dirty="0">
                <a:ea typeface="宋体" panose="02010600030101010101" pitchFamily="2" charset="-122"/>
              </a:rPr>
              <a:t>G, G</a:t>
            </a:r>
            <a:r>
              <a:rPr lang="en-US" altLang="x-none" sz="2400" b="0" dirty="0">
                <a:ea typeface="宋体" panose="02010600030101010101" pitchFamily="2" charset="-122"/>
              </a:rPr>
              <a:t>→</a:t>
            </a:r>
            <a:r>
              <a:rPr lang="en-US" altLang="x-none" sz="2400" dirty="0">
                <a:ea typeface="宋体" panose="02010600030101010101" pitchFamily="2" charset="-122"/>
              </a:rPr>
              <a:t>H }</a:t>
            </a:r>
          </a:p>
          <a:p>
            <a:pPr marL="914400" lvl="1" indent="-457200" eaLnBrk="1" hangingPunct="1">
              <a:buNone/>
            </a:pPr>
            <a:endParaRPr lang="en-US" altLang="x-none" sz="1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all FDs in F are element of F</a:t>
            </a:r>
            <a:r>
              <a:rPr lang="en-US" altLang="x-none" sz="2400" baseline="30000" dirty="0">
                <a:ea typeface="宋体" panose="02010600030101010101" pitchFamily="2" charset="-122"/>
              </a:rPr>
              <a:t>+</a:t>
            </a:r>
            <a:endParaRPr lang="en-US" altLang="x-none" sz="2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by Armstrong’s inclusion rule, A→A, B→B, AB→B ...... are element of F</a:t>
            </a:r>
            <a:r>
              <a:rPr lang="en-US" altLang="x-none" sz="2400" baseline="30000" dirty="0">
                <a:ea typeface="宋体" panose="02010600030101010101" pitchFamily="2" charset="-122"/>
              </a:rPr>
              <a:t>+</a:t>
            </a:r>
          </a:p>
          <a:p>
            <a:pPr marL="914400" lvl="1" indent="-457200" eaLnBrk="1" hangingPunct="1">
              <a:buAutoNum type="arabicParenR"/>
            </a:pPr>
            <a:r>
              <a:rPr lang="en-US" altLang="x-none" sz="2400" dirty="0">
                <a:ea typeface="宋体" panose="02010600030101010101" pitchFamily="2" charset="-122"/>
              </a:rPr>
              <a:t>by Armstrong’s transitivity rule, A→C, A→D, ...... are element of F</a:t>
            </a:r>
            <a:r>
              <a:rPr lang="en-US" altLang="x-none" sz="2400" baseline="30000" dirty="0">
                <a:ea typeface="宋体" panose="02010600030101010101" pitchFamily="2" charset="-122"/>
              </a:rPr>
              <a:t>+</a:t>
            </a:r>
            <a:endParaRPr lang="en-US" altLang="x-none" sz="2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by Armstrong’s augmentation rule, AD→BD, ABD→BCD, ...... are element of F</a:t>
            </a:r>
            <a:r>
              <a:rPr lang="en-US" altLang="x-none" sz="2400" baseline="30000" dirty="0">
                <a:ea typeface="宋体" panose="02010600030101010101" pitchFamily="2" charset="-122"/>
              </a:rPr>
              <a:t>+</a:t>
            </a:r>
            <a:endParaRPr lang="en-US" altLang="x-none" sz="2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by Armstrong’s union rule, A→AB, A→BC, A→ABC, ..., A→ABCDEFGH, ...... are element of F</a:t>
            </a:r>
            <a:r>
              <a:rPr lang="en-US" altLang="x-none" sz="2400" baseline="30000" dirty="0">
                <a:ea typeface="宋体" panose="02010600030101010101" pitchFamily="2" charset="-122"/>
              </a:rPr>
              <a:t>+</a:t>
            </a:r>
            <a:endParaRPr lang="en-US" altLang="x-none" sz="2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p:nvPr>
        </p:nvSpPr>
        <p:spPr/>
        <p:txBody>
          <a:bodyPr vert="horz" wrap="square" lIns="91440" tIns="0" rIns="91440" bIns="0" anchor="ctr"/>
          <a:lstStyle/>
          <a:p>
            <a:pPr eaLnBrk="1" hangingPunct="1"/>
            <a:r>
              <a:rPr lang="en-US" altLang="zh-CN" sz="2800" u="sng" dirty="0">
                <a:solidFill>
                  <a:schemeClr val="accent2"/>
                </a:solidFill>
              </a:rPr>
              <a:t>Another Example: Closure of a Set of FDs (</a:t>
            </a:r>
            <a:r>
              <a:rPr lang="en-US" altLang="zh-CN" sz="2800" u="sng" dirty="0">
                <a:solidFill>
                  <a:schemeClr val="accent2"/>
                </a:solidFill>
                <a:latin typeface="Arial" panose="020B0604020202020204" pitchFamily="34" charset="0"/>
              </a:rPr>
              <a:t>F</a:t>
            </a:r>
            <a:r>
              <a:rPr lang="en-US" altLang="zh-CN" sz="2800" u="sng" baseline="30000" dirty="0">
                <a:solidFill>
                  <a:schemeClr val="accent2"/>
                </a:solidFill>
                <a:latin typeface="Arial" panose="020B0604020202020204" pitchFamily="34" charset="0"/>
              </a:rPr>
              <a:t>+</a:t>
            </a:r>
            <a:r>
              <a:rPr lang="en-US" altLang="zh-CN" sz="2800" u="sng" dirty="0">
                <a:solidFill>
                  <a:schemeClr val="accent2"/>
                </a:solidFill>
              </a:rPr>
              <a:t>)</a:t>
            </a:r>
            <a:endParaRPr lang="zh-CN" altLang="en-US" sz="2800" u="sng" dirty="0">
              <a:solidFill>
                <a:schemeClr val="accent2"/>
              </a:solidFill>
            </a:endParaRPr>
          </a:p>
        </p:txBody>
      </p:sp>
      <p:sp>
        <p:nvSpPr>
          <p:cNvPr id="55301" name="Rectangle 3"/>
          <p:cNvSpPr>
            <a:spLocks noGrp="1"/>
          </p:cNvSpPr>
          <p:nvPr>
            <p:ph idx="1"/>
          </p:nvPr>
        </p:nvSpPr>
        <p:spPr>
          <a:xfrm>
            <a:off x="0" y="692150"/>
            <a:ext cx="9144000" cy="576263"/>
          </a:xfrm>
          <a:solidFill>
            <a:srgbClr val="CCFFCC">
              <a:alpha val="100000"/>
            </a:srgbClr>
          </a:solidFill>
        </p:spPr>
        <p:txBody>
          <a:bodyPr vert="horz" wrap="square" lIns="91440" tIns="45720" rIns="91440" bIns="45720" anchor="t"/>
          <a:lstStyle/>
          <a:p>
            <a:pPr eaLnBrk="1" hangingPunct="1">
              <a:lnSpc>
                <a:spcPct val="105000"/>
              </a:lnSpc>
            </a:pPr>
            <a:r>
              <a:rPr lang="en-US" altLang="zh-CN" dirty="0">
                <a:solidFill>
                  <a:schemeClr val="accent2"/>
                </a:solidFill>
                <a:latin typeface="Arial" panose="020B0604020202020204" pitchFamily="34" charset="0"/>
              </a:rPr>
              <a:t>  F</a:t>
            </a:r>
            <a:r>
              <a:rPr lang="en-US" altLang="zh-CN">
                <a:solidFill>
                  <a:schemeClr val="accent2"/>
                </a:solidFill>
                <a:latin typeface="Arial" panose="020B0604020202020204" pitchFamily="34" charset="0"/>
              </a:rPr>
              <a:t> = { A→B, B→C </a:t>
            </a:r>
            <a:r>
              <a:rPr lang="en-US" altLang="zh-CN" dirty="0">
                <a:solidFill>
                  <a:schemeClr val="accent2"/>
                </a:solidFill>
                <a:latin typeface="Arial" panose="020B0604020202020204" pitchFamily="34" charset="0"/>
              </a:rPr>
              <a:t>}</a:t>
            </a:r>
            <a:endParaRPr lang="en-US" altLang="zh-CN" baseline="30000">
              <a:solidFill>
                <a:schemeClr val="accent2"/>
              </a:solidFill>
              <a:latin typeface="Arial" panose="020B0604020202020204" pitchFamily="34" charset="0"/>
            </a:endParaRPr>
          </a:p>
        </p:txBody>
      </p:sp>
      <p:sp>
        <p:nvSpPr>
          <p:cNvPr id="55304" name="Rectangle 7"/>
          <p:cNvSpPr/>
          <p:nvPr/>
        </p:nvSpPr>
        <p:spPr>
          <a:xfrm>
            <a:off x="0" y="2493963"/>
            <a:ext cx="9144000" cy="503237"/>
          </a:xfrm>
          <a:prstGeom prst="rect">
            <a:avLst/>
          </a:prstGeom>
          <a:noFill/>
          <a:ln w="9525">
            <a:noFill/>
          </a:ln>
        </p:spPr>
        <p:txBody>
          <a:bodyPr/>
          <a:lstStyle/>
          <a:p>
            <a:pPr marL="514350" lvl="0" indent="-514350" eaLnBrk="1" hangingPunct="1">
              <a:lnSpc>
                <a:spcPct val="105000"/>
              </a:lnSpc>
              <a:buFont typeface="+mj-ea"/>
              <a:buAutoNum type="circleNumDbPlain" startAt="2"/>
            </a:pPr>
            <a:r>
              <a:rPr lang="en-US" altLang="zh-CN" sz="2600" b="1" dirty="0">
                <a:solidFill>
                  <a:schemeClr val="accent2"/>
                </a:solidFill>
                <a:latin typeface="Arial" panose="020B0604020202020204" pitchFamily="34" charset="0"/>
              </a:rPr>
              <a:t>By </a:t>
            </a:r>
            <a:r>
              <a:rPr lang="en-US" altLang="zh-CN" sz="2600" b="1" dirty="0">
                <a:solidFill>
                  <a:srgbClr val="FF0000"/>
                </a:solidFill>
                <a:latin typeface="Arial" panose="020B0604020202020204" pitchFamily="34" charset="0"/>
              </a:rPr>
              <a:t>Inclusion Rule</a:t>
            </a:r>
            <a:r>
              <a:rPr lang="zh-CN" altLang="en-US" sz="2600" b="1" dirty="0">
                <a:solidFill>
                  <a:schemeClr val="accent2"/>
                </a:solidFill>
                <a:latin typeface="Arial" panose="020B0604020202020204" pitchFamily="34" charset="0"/>
              </a:rPr>
              <a:t>，</a:t>
            </a:r>
            <a:r>
              <a:rPr lang="en-US" altLang="zh-CN" sz="2600" b="1" dirty="0">
                <a:solidFill>
                  <a:schemeClr val="accent2"/>
                </a:solidFill>
                <a:latin typeface="Arial" panose="020B0604020202020204" pitchFamily="34" charset="0"/>
              </a:rPr>
              <a:t>the follow FDs are element of F</a:t>
            </a:r>
            <a:r>
              <a:rPr lang="en-US" altLang="zh-CN" sz="2600" b="1" baseline="30000" dirty="0">
                <a:solidFill>
                  <a:schemeClr val="accent2"/>
                </a:solidFill>
                <a:latin typeface="Arial" panose="020B0604020202020204" pitchFamily="34" charset="0"/>
              </a:rPr>
              <a:t>+</a:t>
            </a:r>
          </a:p>
        </p:txBody>
      </p:sp>
      <p:grpSp>
        <p:nvGrpSpPr>
          <p:cNvPr id="55311" name="组合 55310"/>
          <p:cNvGrpSpPr/>
          <p:nvPr/>
        </p:nvGrpSpPr>
        <p:grpSpPr>
          <a:xfrm>
            <a:off x="0" y="3643948"/>
            <a:ext cx="9144000" cy="1512887"/>
            <a:chOff x="0" y="2251"/>
            <a:chExt cx="5760" cy="953"/>
          </a:xfrm>
        </p:grpSpPr>
        <p:sp>
          <p:nvSpPr>
            <p:cNvPr id="55309" name="Rectangle 7"/>
            <p:cNvSpPr/>
            <p:nvPr/>
          </p:nvSpPr>
          <p:spPr>
            <a:xfrm>
              <a:off x="0" y="2251"/>
              <a:ext cx="5760" cy="953"/>
            </a:xfrm>
            <a:prstGeom prst="rect">
              <a:avLst/>
            </a:prstGeom>
            <a:noFill/>
            <a:ln w="9525">
              <a:noFill/>
            </a:ln>
          </p:spPr>
          <p:txBody>
            <a:bodyPr/>
            <a:lstStyle/>
            <a:p>
              <a:pPr marL="1600200" lvl="3" indent="-228600" eaLnBrk="1" hangingPunct="1">
                <a:lnSpc>
                  <a:spcPct val="105000"/>
                </a:lnSpc>
                <a:buFont typeface="Arial" panose="020B0604020202020204" pitchFamily="34" charset="0"/>
                <a:buNone/>
              </a:pPr>
              <a:r>
                <a:rPr lang="en-US" altLang="zh-CN" sz="2800" b="1" dirty="0">
                  <a:latin typeface="Arial" panose="020B0604020202020204" pitchFamily="34" charset="0"/>
                </a:rPr>
                <a:t>AB</a:t>
              </a:r>
              <a:r>
                <a:rPr lang="en-US" altLang="zh-CN" sz="2800" b="1">
                  <a:latin typeface="Arial" panose="020B0604020202020204" pitchFamily="34" charset="0"/>
                </a:rPr>
                <a:t>→A               AB→B              AB→AB</a:t>
              </a:r>
            </a:p>
            <a:p>
              <a:pPr marL="1600200" lvl="3" indent="-228600" eaLnBrk="1" hangingPunct="1">
                <a:lnSpc>
                  <a:spcPct val="105000"/>
                </a:lnSpc>
                <a:buFont typeface="Arial" panose="020B0604020202020204" pitchFamily="34" charset="0"/>
                <a:buNone/>
              </a:pPr>
              <a:r>
                <a:rPr lang="en-US" altLang="zh-CN" sz="2800" b="1">
                  <a:latin typeface="Arial" panose="020B0604020202020204" pitchFamily="34" charset="0"/>
                </a:rPr>
                <a:t>AC→A               AC→C              AC→AC</a:t>
              </a:r>
            </a:p>
            <a:p>
              <a:pPr marL="1600200" lvl="3" indent="-228600" eaLnBrk="1" hangingPunct="1">
                <a:lnSpc>
                  <a:spcPct val="105000"/>
                </a:lnSpc>
                <a:buFont typeface="Arial" panose="020B0604020202020204" pitchFamily="34" charset="0"/>
                <a:buNone/>
              </a:pPr>
              <a:r>
                <a:rPr lang="en-US" altLang="zh-CN" sz="2800" b="1">
                  <a:latin typeface="Arial" panose="020B0604020202020204" pitchFamily="34" charset="0"/>
                </a:rPr>
                <a:t>BC→B               BC→C              BC→BC</a:t>
              </a:r>
            </a:p>
          </p:txBody>
        </p:sp>
        <p:sp>
          <p:nvSpPr>
            <p:cNvPr id="55305" name="Line 4"/>
            <p:cNvSpPr/>
            <p:nvPr/>
          </p:nvSpPr>
          <p:spPr>
            <a:xfrm>
              <a:off x="657" y="2251"/>
              <a:ext cx="4718" cy="0"/>
            </a:xfrm>
            <a:prstGeom prst="line">
              <a:avLst/>
            </a:prstGeom>
            <a:ln w="38100" cap="rnd" cmpd="sng">
              <a:solidFill>
                <a:srgbClr val="0000FF"/>
              </a:solidFill>
              <a:prstDash val="sysDot"/>
              <a:headEnd type="none" w="med" len="med"/>
              <a:tailEnd type="none" w="med" len="med"/>
            </a:ln>
          </p:spPr>
        </p:sp>
      </p:grpSp>
      <p:sp>
        <p:nvSpPr>
          <p:cNvPr id="591878" name="Rectangle 6"/>
          <p:cNvSpPr/>
          <p:nvPr/>
        </p:nvSpPr>
        <p:spPr>
          <a:xfrm>
            <a:off x="34925" y="1341438"/>
            <a:ext cx="9144000" cy="1008062"/>
          </a:xfrm>
          <a:prstGeom prst="rect">
            <a:avLst/>
          </a:prstGeom>
          <a:noFill/>
          <a:ln w="9525">
            <a:noFill/>
          </a:ln>
        </p:spPr>
        <p:txBody>
          <a:bodyPr/>
          <a:lstStyle/>
          <a:p>
            <a:pPr marL="514350" lvl="0" indent="-514350" eaLnBrk="1" hangingPunct="1">
              <a:lnSpc>
                <a:spcPct val="105000"/>
              </a:lnSpc>
              <a:buFont typeface="+mj-ea"/>
              <a:buAutoNum type="circleNumDbPlain"/>
            </a:pPr>
            <a:r>
              <a:rPr lang="en-US" altLang="zh-CN" sz="2800" b="1" dirty="0">
                <a:solidFill>
                  <a:srgbClr val="0000FF"/>
                </a:solidFill>
                <a:latin typeface="Arial" panose="020B0604020202020204" pitchFamily="34" charset="0"/>
                <a:ea typeface="宋体" panose="02010600030101010101" pitchFamily="2" charset="-122"/>
              </a:rPr>
              <a:t>∵ </a:t>
            </a:r>
            <a:r>
              <a:rPr lang="en-US" altLang="zh-CN" sz="2800" b="1" dirty="0">
                <a:solidFill>
                  <a:srgbClr val="0000FF"/>
                </a:solidFill>
                <a:latin typeface="Arial" panose="020B0604020202020204" pitchFamily="34" charset="0"/>
              </a:rPr>
              <a:t>If X→Y ∈ F</a:t>
            </a:r>
            <a:r>
              <a:rPr lang="zh-CN" altLang="en-US" sz="2800" b="1" dirty="0">
                <a:solidFill>
                  <a:srgbClr val="0000FF"/>
                </a:solidFill>
                <a:latin typeface="Arial" panose="020B0604020202020204" pitchFamily="34" charset="0"/>
              </a:rPr>
              <a:t> </a:t>
            </a:r>
            <a:r>
              <a:rPr lang="en-US" altLang="zh-CN" sz="2800" b="1" dirty="0">
                <a:solidFill>
                  <a:srgbClr val="0000FF"/>
                </a:solidFill>
                <a:latin typeface="Arial" panose="020B0604020202020204" pitchFamily="34" charset="0"/>
              </a:rPr>
              <a:t>then X→Y ∈ F</a:t>
            </a:r>
            <a:r>
              <a:rPr lang="en-US" altLang="zh-CN" sz="2800" b="1" baseline="30000" dirty="0">
                <a:solidFill>
                  <a:srgbClr val="0000FF"/>
                </a:solidFill>
                <a:latin typeface="Arial" panose="020B0604020202020204" pitchFamily="34" charset="0"/>
              </a:rPr>
              <a:t>+</a:t>
            </a:r>
          </a:p>
          <a:p>
            <a:pPr marL="685800" lvl="1" indent="-228600" defTabSz="914400" eaLnBrk="1" hangingPunct="1">
              <a:lnSpc>
                <a:spcPct val="105000"/>
              </a:lnSpc>
              <a:buFont typeface="Wingdings" panose="05000000000000000000" pitchFamily="2" charset="2"/>
              <a:buNone/>
              <a:tabLst>
                <a:tab pos="537210" algn="l"/>
              </a:tabLst>
            </a:pPr>
            <a:r>
              <a:rPr lang="en-US" altLang="zh-CN" sz="2800" b="1" dirty="0">
                <a:latin typeface="Arial" panose="020B0604020202020204" pitchFamily="34" charset="0"/>
                <a:ea typeface="微软雅黑" panose="020B0503020204020204" charset="-122"/>
              </a:rPr>
              <a:t> ∴     </a:t>
            </a:r>
            <a:r>
              <a:rPr lang="en-US" altLang="zh-CN" sz="2800" b="1" dirty="0">
                <a:latin typeface="Arial" panose="020B0604020202020204" pitchFamily="34" charset="0"/>
              </a:rPr>
              <a:t>A</a:t>
            </a:r>
            <a:r>
              <a:rPr lang="en-US" altLang="zh-CN" sz="2800" b="1">
                <a:latin typeface="Arial" panose="020B0604020202020204" pitchFamily="34" charset="0"/>
              </a:rPr>
              <a:t>→B ∈ F</a:t>
            </a:r>
            <a:r>
              <a:rPr lang="en-US" altLang="zh-CN" sz="2800" b="1" baseline="30000">
                <a:latin typeface="Arial" panose="020B0604020202020204" pitchFamily="34" charset="0"/>
              </a:rPr>
              <a:t>+</a:t>
            </a:r>
            <a:r>
              <a:rPr lang="en-US" altLang="zh-CN" sz="2800" b="1">
                <a:latin typeface="Arial" panose="020B0604020202020204" pitchFamily="34" charset="0"/>
              </a:rPr>
              <a:t>        B→C ∈ F</a:t>
            </a:r>
            <a:r>
              <a:rPr lang="en-US" altLang="zh-CN" sz="2800" b="1" baseline="30000">
                <a:latin typeface="Arial" panose="020B0604020202020204" pitchFamily="34" charset="0"/>
              </a:rPr>
              <a:t>+</a:t>
            </a:r>
          </a:p>
        </p:txBody>
      </p:sp>
      <p:sp>
        <p:nvSpPr>
          <p:cNvPr id="55308" name="Rectangle 7"/>
          <p:cNvSpPr/>
          <p:nvPr/>
        </p:nvSpPr>
        <p:spPr>
          <a:xfrm>
            <a:off x="0" y="2925763"/>
            <a:ext cx="9144000" cy="503237"/>
          </a:xfrm>
          <a:prstGeom prst="rect">
            <a:avLst/>
          </a:prstGeom>
          <a:noFill/>
          <a:ln w="9525">
            <a:noFill/>
          </a:ln>
        </p:spPr>
        <p:txBody>
          <a:bodyPr/>
          <a:lstStyle/>
          <a:p>
            <a:pPr marL="1600200" lvl="3" indent="-228600" eaLnBrk="1" hangingPunct="1">
              <a:lnSpc>
                <a:spcPct val="105000"/>
              </a:lnSpc>
              <a:buFont typeface="Arial" panose="020B0604020202020204" pitchFamily="34" charset="0"/>
              <a:buNone/>
            </a:pPr>
            <a:r>
              <a:rPr lang="en-US" altLang="zh-CN" sz="2800" b="1" dirty="0">
                <a:latin typeface="Arial" panose="020B0604020202020204" pitchFamily="34" charset="0"/>
              </a:rPr>
              <a:t>A</a:t>
            </a:r>
            <a:r>
              <a:rPr lang="en-US" altLang="zh-CN" sz="2800" b="1">
                <a:latin typeface="Arial" panose="020B0604020202020204" pitchFamily="34" charset="0"/>
              </a:rPr>
              <a:t>→A                  B→B                C→C</a:t>
            </a:r>
          </a:p>
        </p:txBody>
      </p:sp>
      <p:grpSp>
        <p:nvGrpSpPr>
          <p:cNvPr id="55312" name="组合 55311"/>
          <p:cNvGrpSpPr/>
          <p:nvPr/>
        </p:nvGrpSpPr>
        <p:grpSpPr>
          <a:xfrm>
            <a:off x="0" y="5229225"/>
            <a:ext cx="9144000" cy="1584325"/>
            <a:chOff x="0" y="3322"/>
            <a:chExt cx="5760" cy="998"/>
          </a:xfrm>
        </p:grpSpPr>
        <p:sp>
          <p:nvSpPr>
            <p:cNvPr id="55310" name="Rectangle 7"/>
            <p:cNvSpPr/>
            <p:nvPr/>
          </p:nvSpPr>
          <p:spPr>
            <a:xfrm>
              <a:off x="0" y="3322"/>
              <a:ext cx="5760" cy="998"/>
            </a:xfrm>
            <a:prstGeom prst="rect">
              <a:avLst/>
            </a:prstGeom>
            <a:solidFill>
              <a:schemeClr val="bg1"/>
            </a:solidFill>
            <a:ln w="9525">
              <a:noFill/>
            </a:ln>
          </p:spPr>
          <p:txBody>
            <a:bodyPr/>
            <a:lstStyle/>
            <a:p>
              <a:pPr marL="1600200" lvl="3" indent="-228600" eaLnBrk="1" hangingPunct="1">
                <a:lnSpc>
                  <a:spcPct val="105000"/>
                </a:lnSpc>
                <a:buFont typeface="Arial" panose="020B0604020202020204" pitchFamily="34" charset="0"/>
                <a:buNone/>
              </a:pPr>
              <a:r>
                <a:rPr lang="en-US" altLang="zh-CN" sz="2800" b="1" dirty="0">
                  <a:latin typeface="Arial" panose="020B0604020202020204" pitchFamily="34" charset="0"/>
                </a:rPr>
                <a:t>ABC</a:t>
              </a:r>
              <a:r>
                <a:rPr lang="en-US" altLang="zh-CN" sz="2800" b="1">
                  <a:latin typeface="Arial" panose="020B0604020202020204" pitchFamily="34" charset="0"/>
                </a:rPr>
                <a:t>→A            ABC→B           ABC→C</a:t>
              </a:r>
            </a:p>
            <a:p>
              <a:pPr marL="1600200" lvl="3" indent="-228600" eaLnBrk="1" hangingPunct="1">
                <a:lnSpc>
                  <a:spcPct val="105000"/>
                </a:lnSpc>
                <a:buFont typeface="Arial" panose="020B0604020202020204" pitchFamily="34" charset="0"/>
                <a:buNone/>
              </a:pPr>
              <a:r>
                <a:rPr lang="en-US" altLang="zh-CN" sz="2800" b="1">
                  <a:latin typeface="Arial" panose="020B0604020202020204" pitchFamily="34" charset="0"/>
                </a:rPr>
                <a:t>ABC→AB         ABC→AC         ABC→BC</a:t>
              </a:r>
            </a:p>
            <a:p>
              <a:pPr marL="1600200" lvl="3" indent="-228600" eaLnBrk="1" hangingPunct="1">
                <a:lnSpc>
                  <a:spcPct val="105000"/>
                </a:lnSpc>
                <a:buFont typeface="Arial" panose="020B0604020202020204" pitchFamily="34" charset="0"/>
                <a:buNone/>
              </a:pPr>
              <a:r>
                <a:rPr lang="en-US" altLang="zh-CN" sz="2800" b="1">
                  <a:latin typeface="Arial" panose="020B0604020202020204" pitchFamily="34" charset="0"/>
                </a:rPr>
                <a:t>ABC→ABC</a:t>
              </a:r>
            </a:p>
          </p:txBody>
        </p:sp>
        <p:sp>
          <p:nvSpPr>
            <p:cNvPr id="55306" name="Line 5"/>
            <p:cNvSpPr/>
            <p:nvPr/>
          </p:nvSpPr>
          <p:spPr>
            <a:xfrm>
              <a:off x="657" y="3322"/>
              <a:ext cx="4718" cy="0"/>
            </a:xfrm>
            <a:prstGeom prst="line">
              <a:avLst/>
            </a:prstGeom>
            <a:ln w="38100" cap="rnd" cmpd="sng">
              <a:solidFill>
                <a:srgbClr val="0000FF"/>
              </a:solidFill>
              <a:prstDash val="sysDot"/>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1878">
                                            <p:txEl>
                                              <p:pRg st="0" end="0"/>
                                            </p:txEl>
                                          </p:spTgt>
                                        </p:tgtEl>
                                        <p:attrNameLst>
                                          <p:attrName>style.visibility</p:attrName>
                                        </p:attrNameLst>
                                      </p:cBhvr>
                                      <p:to>
                                        <p:strVal val="visible"/>
                                      </p:to>
                                    </p:set>
                                    <p:animEffect transition="in" filter="blinds(horizontal)">
                                      <p:cBhvr>
                                        <p:cTn id="7" dur="500"/>
                                        <p:tgtEl>
                                          <p:spTgt spid="5918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1878">
                                            <p:txEl>
                                              <p:pRg st="1" end="1"/>
                                            </p:txEl>
                                          </p:spTgt>
                                        </p:tgtEl>
                                        <p:attrNameLst>
                                          <p:attrName>style.visibility</p:attrName>
                                        </p:attrNameLst>
                                      </p:cBhvr>
                                      <p:to>
                                        <p:strVal val="visible"/>
                                      </p:to>
                                    </p:set>
                                    <p:animEffect transition="in" filter="blinds(horizontal)">
                                      <p:cBhvr>
                                        <p:cTn id="12" dur="500"/>
                                        <p:tgtEl>
                                          <p:spTgt spid="5918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04"/>
                                        </p:tgtEl>
                                        <p:attrNameLst>
                                          <p:attrName>style.visibility</p:attrName>
                                        </p:attrNameLst>
                                      </p:cBhvr>
                                      <p:to>
                                        <p:strVal val="visible"/>
                                      </p:to>
                                    </p:set>
                                    <p:animEffect transition="in" filter="blinds(horizontal)">
                                      <p:cBhvr>
                                        <p:cTn id="17" dur="500"/>
                                        <p:tgtEl>
                                          <p:spTgt spid="553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308"/>
                                        </p:tgtEl>
                                        <p:attrNameLst>
                                          <p:attrName>style.visibility</p:attrName>
                                        </p:attrNameLst>
                                      </p:cBhvr>
                                      <p:to>
                                        <p:strVal val="visible"/>
                                      </p:to>
                                    </p:set>
                                    <p:animEffect transition="in" filter="blinds(horizontal)">
                                      <p:cBhvr>
                                        <p:cTn id="22" dur="500"/>
                                        <p:tgtEl>
                                          <p:spTgt spid="5530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311"/>
                                        </p:tgtEl>
                                        <p:attrNameLst>
                                          <p:attrName>style.visibility</p:attrName>
                                        </p:attrNameLst>
                                      </p:cBhvr>
                                      <p:to>
                                        <p:strVal val="visible"/>
                                      </p:to>
                                    </p:set>
                                    <p:animEffect transition="in" filter="blinds(horizontal)">
                                      <p:cBhvr>
                                        <p:cTn id="27" dur="500"/>
                                        <p:tgtEl>
                                          <p:spTgt spid="553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312"/>
                                        </p:tgtEl>
                                        <p:attrNameLst>
                                          <p:attrName>style.visibility</p:attrName>
                                        </p:attrNameLst>
                                      </p:cBhvr>
                                      <p:to>
                                        <p:strVal val="visible"/>
                                      </p:to>
                                    </p:set>
                                    <p:animEffect transition="in" filter="blinds(horizontal)">
                                      <p:cBhvr>
                                        <p:cTn id="32" dur="500"/>
                                        <p:tgtEl>
                                          <p:spTgt spid="55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4" grpId="0"/>
      <p:bldP spid="591878" grpId="0" uiExpand="1" build="p" bldLvl="2"/>
      <p:bldP spid="55308"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5"/>
          <p:cNvSpPr/>
          <p:nvPr/>
        </p:nvSpPr>
        <p:spPr>
          <a:xfrm>
            <a:off x="0" y="0"/>
            <a:ext cx="9144000" cy="6858000"/>
          </a:xfrm>
          <a:prstGeom prst="rect">
            <a:avLst/>
          </a:prstGeom>
          <a:solidFill>
            <a:schemeClr val="bg1"/>
          </a:solidFill>
          <a:ln w="25400">
            <a:noFill/>
          </a:ln>
        </p:spPr>
        <p:txBody>
          <a:bodyPr wrap="none" anchor="ctr"/>
          <a:lstStyle/>
          <a:p>
            <a:endParaRPr lang="zh-CN" altLang="en-US" dirty="0">
              <a:latin typeface="Arial" panose="020B0604020202020204" pitchFamily="34" charset="0"/>
            </a:endParaRPr>
          </a:p>
        </p:txBody>
      </p:sp>
      <p:sp>
        <p:nvSpPr>
          <p:cNvPr id="592899" name="Rectangle 3"/>
          <p:cNvSpPr>
            <a:spLocks noGrp="1"/>
          </p:cNvSpPr>
          <p:nvPr>
            <p:ph idx="1"/>
          </p:nvPr>
        </p:nvSpPr>
        <p:spPr>
          <a:xfrm>
            <a:off x="0" y="187643"/>
            <a:ext cx="9144000" cy="1791260"/>
          </a:xfrm>
        </p:spPr>
        <p:txBody>
          <a:bodyPr vert="horz" wrap="square" lIns="91440" tIns="45720" rIns="91440" bIns="45720" anchor="t">
            <a:spAutoFit/>
          </a:bodyPr>
          <a:lstStyle/>
          <a:p>
            <a:pPr eaLnBrk="1" hangingPunct="1">
              <a:buFont typeface="Wingdings" panose="05000000000000000000" pitchFamily="2" charset="2"/>
              <a:buChar char="Ø"/>
            </a:pPr>
            <a:r>
              <a:rPr lang="en-US" altLang="zh-CN" sz="2400" dirty="0">
                <a:solidFill>
                  <a:schemeClr val="accent2"/>
                </a:solidFill>
                <a:latin typeface="Arial" panose="020B0604020202020204" pitchFamily="34" charset="0"/>
              </a:rPr>
              <a:t>By A→B and B→C</a:t>
            </a:r>
            <a:r>
              <a:rPr lang="zh-CN" altLang="en-US" sz="2400" dirty="0">
                <a:solidFill>
                  <a:schemeClr val="accent2"/>
                </a:solidFill>
                <a:latin typeface="Arial" panose="020B0604020202020204" pitchFamily="34" charset="0"/>
              </a:rPr>
              <a:t> </a:t>
            </a:r>
            <a:r>
              <a:rPr lang="en-US" altLang="zh-CN" sz="2400" dirty="0">
                <a:solidFill>
                  <a:schemeClr val="accent2"/>
                </a:solidFill>
                <a:latin typeface="Arial" panose="020B0604020202020204" pitchFamily="34" charset="0"/>
              </a:rPr>
              <a:t>and </a:t>
            </a:r>
            <a:r>
              <a:rPr lang="en-US" altLang="zh-CN" sz="2400" dirty="0">
                <a:latin typeface="Arial" panose="020B0604020202020204" pitchFamily="34" charset="0"/>
              </a:rPr>
              <a:t>Transitivity Rule</a:t>
            </a:r>
            <a:r>
              <a:rPr lang="zh-CN" altLang="en-US" sz="2400" dirty="0">
                <a:solidFill>
                  <a:schemeClr val="accent2"/>
                </a:solidFill>
                <a:latin typeface="Arial" panose="020B0604020202020204" pitchFamily="34" charset="0"/>
              </a:rPr>
              <a:t> </a:t>
            </a:r>
            <a:r>
              <a:rPr lang="en-US" altLang="zh-CN" sz="2400" dirty="0">
                <a:solidFill>
                  <a:schemeClr val="accent2"/>
                </a:solidFill>
                <a:latin typeface="Arial" panose="020B0604020202020204" pitchFamily="34" charset="0"/>
              </a:rPr>
              <a:t>we have:</a:t>
            </a:r>
          </a:p>
          <a:p>
            <a:pPr lvl="2" eaLnBrk="1" hangingPunct="1">
              <a:buNone/>
            </a:pPr>
            <a:r>
              <a:rPr lang="en-US" altLang="zh-CN" sz="2400" dirty="0">
                <a:solidFill>
                  <a:schemeClr val="tx1"/>
                </a:solidFill>
                <a:latin typeface="Arial" panose="020B0604020202020204" pitchFamily="34" charset="0"/>
              </a:rPr>
              <a:t>A→C ∈ F</a:t>
            </a:r>
            <a:r>
              <a:rPr lang="en-US" altLang="zh-CN" sz="2400" baseline="30000" dirty="0">
                <a:solidFill>
                  <a:schemeClr val="tx1"/>
                </a:solidFill>
                <a:latin typeface="Arial" panose="020B0604020202020204" pitchFamily="34" charset="0"/>
              </a:rPr>
              <a:t>+</a:t>
            </a:r>
          </a:p>
          <a:p>
            <a:pPr eaLnBrk="1" hangingPunct="1">
              <a:buFont typeface="Wingdings" panose="05000000000000000000" pitchFamily="2" charset="2"/>
              <a:buChar char="Ø"/>
            </a:pPr>
            <a:r>
              <a:rPr lang="en-US" altLang="zh-CN" sz="2400" dirty="0">
                <a:solidFill>
                  <a:schemeClr val="accent2"/>
                </a:solidFill>
                <a:latin typeface="Arial" panose="020B0604020202020204" pitchFamily="34" charset="0"/>
              </a:rPr>
              <a:t>By A→B and A→C</a:t>
            </a:r>
            <a:r>
              <a:rPr lang="zh-CN" altLang="en-US" sz="2400" dirty="0">
                <a:solidFill>
                  <a:schemeClr val="accent2"/>
                </a:solidFill>
                <a:latin typeface="Arial" panose="020B0604020202020204" pitchFamily="34" charset="0"/>
              </a:rPr>
              <a:t> </a:t>
            </a:r>
            <a:r>
              <a:rPr lang="en-US" altLang="zh-CN" sz="2400" dirty="0">
                <a:solidFill>
                  <a:schemeClr val="accent2"/>
                </a:solidFill>
                <a:latin typeface="Arial" panose="020B0604020202020204" pitchFamily="34" charset="0"/>
              </a:rPr>
              <a:t>and </a:t>
            </a:r>
            <a:r>
              <a:rPr lang="en-US" altLang="zh-CN" sz="2400" dirty="0">
                <a:latin typeface="Arial" panose="020B0604020202020204" pitchFamily="34" charset="0"/>
              </a:rPr>
              <a:t>Union Rule</a:t>
            </a:r>
            <a:r>
              <a:rPr lang="zh-CN" altLang="en-US" sz="2400" dirty="0">
                <a:solidFill>
                  <a:schemeClr val="accent2"/>
                </a:solidFill>
                <a:latin typeface="Arial" panose="020B0604020202020204" pitchFamily="34" charset="0"/>
              </a:rPr>
              <a:t> </a:t>
            </a:r>
            <a:r>
              <a:rPr lang="en-US" altLang="zh-CN" sz="2400" dirty="0">
                <a:solidFill>
                  <a:schemeClr val="accent2"/>
                </a:solidFill>
                <a:latin typeface="Arial" panose="020B0604020202020204" pitchFamily="34" charset="0"/>
              </a:rPr>
              <a:t>we have:</a:t>
            </a:r>
          </a:p>
          <a:p>
            <a:pPr lvl="2" eaLnBrk="1" hangingPunct="1">
              <a:buNone/>
            </a:pPr>
            <a:r>
              <a:rPr lang="en-US" altLang="zh-CN" sz="2400" dirty="0">
                <a:solidFill>
                  <a:schemeClr val="tx1"/>
                </a:solidFill>
                <a:latin typeface="Arial" panose="020B0604020202020204" pitchFamily="34" charset="0"/>
              </a:rPr>
              <a:t>A→BC ∈ F</a:t>
            </a:r>
            <a:r>
              <a:rPr lang="en-US" altLang="zh-CN" sz="2400" baseline="30000" dirty="0">
                <a:solidFill>
                  <a:schemeClr val="tx1"/>
                </a:solidFill>
                <a:latin typeface="Arial" panose="020B0604020202020204" pitchFamily="34" charset="0"/>
              </a:rPr>
              <a:t>+</a:t>
            </a:r>
          </a:p>
        </p:txBody>
      </p:sp>
      <p:sp>
        <p:nvSpPr>
          <p:cNvPr id="56327" name="Rectangle 4"/>
          <p:cNvSpPr/>
          <p:nvPr/>
        </p:nvSpPr>
        <p:spPr>
          <a:xfrm>
            <a:off x="0" y="2565400"/>
            <a:ext cx="9144000" cy="4560223"/>
          </a:xfrm>
          <a:prstGeom prst="rect">
            <a:avLst/>
          </a:prstGeom>
          <a:noFill/>
          <a:ln w="9525">
            <a:noFill/>
          </a:ln>
        </p:spPr>
        <p:txBody>
          <a:bodyPr>
            <a:spAutoFit/>
          </a:bodyPr>
          <a:lstStyle/>
          <a:p>
            <a:pPr marL="457200" indent="-457200">
              <a:buFont typeface="Wingdings" panose="05000000000000000000" charset="0"/>
              <a:buChar char=""/>
            </a:pPr>
            <a:r>
              <a:rPr lang="en-US" altLang="zh-CN" sz="1800" b="1" dirty="0">
                <a:solidFill>
                  <a:schemeClr val="accent2"/>
                </a:solidFill>
                <a:latin typeface="Arial" panose="020B0604020202020204" pitchFamily="34" charset="0"/>
              </a:rPr>
              <a:t>By A→B</a:t>
            </a:r>
            <a:r>
              <a:rPr lang="zh-CN" altLang="en-US" sz="1800" b="1" dirty="0">
                <a:solidFill>
                  <a:schemeClr val="accent2"/>
                </a:solidFill>
                <a:latin typeface="Arial" panose="020B0604020202020204" pitchFamily="34" charset="0"/>
              </a:rPr>
              <a:t> </a:t>
            </a:r>
            <a:r>
              <a:rPr lang="en-US" altLang="zh-CN" sz="1800" b="1" dirty="0">
                <a:solidFill>
                  <a:schemeClr val="accent2"/>
                </a:solidFill>
                <a:latin typeface="Arial" panose="020B0604020202020204" pitchFamily="34" charset="0"/>
              </a:rPr>
              <a:t>and </a:t>
            </a:r>
            <a:r>
              <a:rPr lang="en-US" altLang="zh-CN" sz="1800" b="1" dirty="0">
                <a:solidFill>
                  <a:srgbClr val="FF0000"/>
                </a:solidFill>
                <a:latin typeface="Arial" panose="020B0604020202020204" pitchFamily="34" charset="0"/>
              </a:rPr>
              <a:t>Augmentation rule </a:t>
            </a:r>
            <a:r>
              <a:rPr lang="en-US" altLang="zh-CN" sz="1800" b="1" dirty="0">
                <a:solidFill>
                  <a:srgbClr val="0000FF"/>
                </a:solidFill>
                <a:latin typeface="Arial" panose="020B0604020202020204" pitchFamily="34" charset="0"/>
              </a:rPr>
              <a:t>we have:</a:t>
            </a:r>
          </a:p>
          <a:p>
            <a:pPr marL="1143000" lvl="2" indent="-228600" eaLnBrk="1" hangingPunct="1">
              <a:buNone/>
            </a:pPr>
            <a:r>
              <a:rPr lang="en-US" altLang="zh-CN" sz="1800" b="1" dirty="0">
                <a:latin typeface="Arial" panose="020B0604020202020204" pitchFamily="34" charset="0"/>
              </a:rPr>
              <a:t>A→AB∈F</a:t>
            </a:r>
            <a:r>
              <a:rPr lang="en-US" altLang="zh-CN" sz="1800" b="1" baseline="30000" dirty="0">
                <a:latin typeface="Arial" panose="020B0604020202020204" pitchFamily="34" charset="0"/>
              </a:rPr>
              <a:t>+</a:t>
            </a:r>
            <a:r>
              <a:rPr lang="en-US" altLang="zh-CN" sz="1800" b="1" dirty="0">
                <a:latin typeface="Arial" panose="020B0604020202020204" pitchFamily="34" charset="0"/>
              </a:rPr>
              <a:t>,  AC→BC∈F</a:t>
            </a:r>
            <a:r>
              <a:rPr lang="en-US" altLang="zh-CN" sz="1800" b="1" baseline="30000" dirty="0">
                <a:latin typeface="Arial" panose="020B0604020202020204" pitchFamily="34" charset="0"/>
              </a:rPr>
              <a:t>+</a:t>
            </a:r>
            <a:r>
              <a:rPr lang="en-US" altLang="zh-CN" sz="1800" b="1" dirty="0">
                <a:latin typeface="Arial" panose="020B0604020202020204" pitchFamily="34" charset="0"/>
              </a:rPr>
              <a:t>,  AC→ABC∈F</a:t>
            </a:r>
            <a:r>
              <a:rPr lang="en-US" altLang="zh-CN" sz="1800" b="1" baseline="30000" dirty="0">
                <a:latin typeface="Arial" panose="020B0604020202020204" pitchFamily="34" charset="0"/>
              </a:rPr>
              <a:t>+</a:t>
            </a:r>
          </a:p>
          <a:p>
            <a:pPr marL="457200" indent="-457200">
              <a:buFont typeface="Wingdings" panose="05000000000000000000" charset="0"/>
              <a:buChar char=""/>
            </a:pPr>
            <a:r>
              <a:rPr lang="en-US" altLang="zh-CN" sz="1800" b="1" dirty="0">
                <a:solidFill>
                  <a:schemeClr val="accent2"/>
                </a:solidFill>
                <a:latin typeface="Arial" panose="020B0604020202020204" pitchFamily="34" charset="0"/>
              </a:rPr>
              <a:t>By B→C and </a:t>
            </a:r>
            <a:r>
              <a:rPr lang="en-US" altLang="zh-CN" sz="1800" b="1" dirty="0">
                <a:solidFill>
                  <a:srgbClr val="FF0000"/>
                </a:solidFill>
                <a:latin typeface="Arial" panose="020B0604020202020204" pitchFamily="34" charset="0"/>
              </a:rPr>
              <a:t>Augmentation rule </a:t>
            </a:r>
            <a:r>
              <a:rPr lang="en-US" altLang="zh-CN" sz="1800" b="1" dirty="0">
                <a:solidFill>
                  <a:srgbClr val="0000FF"/>
                </a:solidFill>
                <a:latin typeface="Arial" panose="020B0604020202020204" pitchFamily="34" charset="0"/>
              </a:rPr>
              <a:t>we have:</a:t>
            </a:r>
            <a:endParaRPr lang="zh-CN" altLang="en-US" sz="1800" b="1" dirty="0">
              <a:solidFill>
                <a:srgbClr val="0000FF"/>
              </a:solidFill>
              <a:latin typeface="Arial" panose="020B0604020202020204" pitchFamily="34" charset="0"/>
            </a:endParaRPr>
          </a:p>
          <a:p>
            <a:pPr marL="1143000" lvl="2" indent="-228600" eaLnBrk="1" hangingPunct="1">
              <a:buNone/>
            </a:pPr>
            <a:r>
              <a:rPr lang="en-US" altLang="zh-CN" sz="1800" b="1" dirty="0">
                <a:latin typeface="Arial" panose="020B0604020202020204" pitchFamily="34" charset="0"/>
              </a:rPr>
              <a:t>AB→AC∈F</a:t>
            </a:r>
            <a:r>
              <a:rPr lang="en-US" altLang="zh-CN" sz="1800" b="1" baseline="30000" dirty="0">
                <a:latin typeface="Arial" panose="020B0604020202020204" pitchFamily="34" charset="0"/>
              </a:rPr>
              <a:t>+</a:t>
            </a:r>
            <a:r>
              <a:rPr lang="en-US" altLang="zh-CN" sz="1800" b="1" dirty="0">
                <a:latin typeface="Arial" panose="020B0604020202020204" pitchFamily="34" charset="0"/>
              </a:rPr>
              <a:t>,  B→BC∈F</a:t>
            </a:r>
            <a:r>
              <a:rPr lang="en-US" altLang="zh-CN" sz="1800" b="1" baseline="30000" dirty="0">
                <a:latin typeface="Arial" panose="020B0604020202020204" pitchFamily="34" charset="0"/>
              </a:rPr>
              <a:t>+</a:t>
            </a:r>
            <a:r>
              <a:rPr lang="en-US" altLang="zh-CN" sz="1800" b="1" dirty="0">
                <a:latin typeface="Arial" panose="020B0604020202020204" pitchFamily="34" charset="0"/>
              </a:rPr>
              <a:t>,  AB→ABC∈F</a:t>
            </a:r>
            <a:r>
              <a:rPr lang="en-US" altLang="zh-CN" sz="1800" b="1" baseline="30000" dirty="0">
                <a:latin typeface="Arial" panose="020B0604020202020204" pitchFamily="34" charset="0"/>
              </a:rPr>
              <a:t>+</a:t>
            </a:r>
          </a:p>
          <a:p>
            <a:pPr marL="457200" indent="-457200">
              <a:buFont typeface="Wingdings" panose="05000000000000000000" charset="0"/>
              <a:buChar char=""/>
            </a:pPr>
            <a:r>
              <a:rPr lang="en-US" altLang="zh-CN" sz="1800" b="1" dirty="0">
                <a:solidFill>
                  <a:schemeClr val="accent2"/>
                </a:solidFill>
                <a:latin typeface="Arial" panose="020B0604020202020204" pitchFamily="34" charset="0"/>
              </a:rPr>
              <a:t>By A→C and </a:t>
            </a:r>
            <a:r>
              <a:rPr lang="en-US" altLang="zh-CN" sz="1800" b="1" dirty="0">
                <a:solidFill>
                  <a:srgbClr val="FF0000"/>
                </a:solidFill>
                <a:latin typeface="Arial" panose="020B0604020202020204" pitchFamily="34" charset="0"/>
              </a:rPr>
              <a:t>Augmentation rule </a:t>
            </a:r>
            <a:r>
              <a:rPr lang="en-US" altLang="zh-CN" sz="1800" b="1" dirty="0">
                <a:solidFill>
                  <a:srgbClr val="0000FF"/>
                </a:solidFill>
                <a:latin typeface="Arial" panose="020B0604020202020204" pitchFamily="34" charset="0"/>
              </a:rPr>
              <a:t>we have:</a:t>
            </a:r>
            <a:endParaRPr lang="zh-CN" altLang="en-US" sz="1800" b="1" dirty="0">
              <a:solidFill>
                <a:srgbClr val="0000FF"/>
              </a:solidFill>
              <a:latin typeface="Arial" panose="020B0604020202020204" pitchFamily="34" charset="0"/>
            </a:endParaRPr>
          </a:p>
          <a:p>
            <a:pPr marL="1143000" lvl="2" indent="-228600" eaLnBrk="1" hangingPunct="1">
              <a:buNone/>
            </a:pPr>
            <a:r>
              <a:rPr lang="en-US" altLang="zh-CN" sz="1800" b="1" dirty="0">
                <a:latin typeface="Arial" panose="020B0604020202020204" pitchFamily="34" charset="0"/>
              </a:rPr>
              <a:t>A→AC∈F</a:t>
            </a:r>
            <a:r>
              <a:rPr lang="en-US" altLang="zh-CN" sz="1800" b="1" baseline="30000" dirty="0">
                <a:latin typeface="Arial" panose="020B0604020202020204" pitchFamily="34" charset="0"/>
              </a:rPr>
              <a:t>+</a:t>
            </a:r>
            <a:r>
              <a:rPr lang="en-US" altLang="zh-CN" sz="1800" b="1" dirty="0">
                <a:latin typeface="Arial" panose="020B0604020202020204" pitchFamily="34" charset="0"/>
              </a:rPr>
              <a:t>,  AB→BC∈F</a:t>
            </a:r>
            <a:r>
              <a:rPr lang="en-US" altLang="zh-CN" sz="1800" b="1" baseline="30000" dirty="0">
                <a:latin typeface="Arial" panose="020B0604020202020204" pitchFamily="34" charset="0"/>
              </a:rPr>
              <a:t>+</a:t>
            </a:r>
          </a:p>
          <a:p>
            <a:pPr marL="457200" indent="-457200">
              <a:buFont typeface="Wingdings" panose="05000000000000000000" charset="0"/>
              <a:buChar char=""/>
            </a:pPr>
            <a:r>
              <a:rPr lang="en-US" altLang="zh-CN" sz="1800" b="1" dirty="0">
                <a:solidFill>
                  <a:schemeClr val="accent2"/>
                </a:solidFill>
                <a:latin typeface="Arial" panose="020B0604020202020204" pitchFamily="34" charset="0"/>
              </a:rPr>
              <a:t>By A→BC and </a:t>
            </a:r>
            <a:r>
              <a:rPr lang="en-US" altLang="zh-CN" sz="1800" b="1" dirty="0">
                <a:solidFill>
                  <a:srgbClr val="FF0000"/>
                </a:solidFill>
                <a:latin typeface="Arial" panose="020B0604020202020204" pitchFamily="34" charset="0"/>
              </a:rPr>
              <a:t>Augmentation rule </a:t>
            </a:r>
            <a:r>
              <a:rPr lang="en-US" altLang="zh-CN" sz="1800" b="1" dirty="0">
                <a:solidFill>
                  <a:srgbClr val="0000FF"/>
                </a:solidFill>
                <a:latin typeface="Arial" panose="020B0604020202020204" pitchFamily="34" charset="0"/>
              </a:rPr>
              <a:t>we have:</a:t>
            </a:r>
            <a:endParaRPr lang="zh-CN" altLang="en-US" sz="1800" b="1" dirty="0">
              <a:solidFill>
                <a:srgbClr val="0000FF"/>
              </a:solidFill>
              <a:latin typeface="Arial" panose="020B0604020202020204" pitchFamily="34" charset="0"/>
            </a:endParaRPr>
          </a:p>
          <a:p>
            <a:pPr marL="1143000" lvl="2" indent="-228600" eaLnBrk="1" hangingPunct="1">
              <a:buNone/>
            </a:pPr>
            <a:r>
              <a:rPr lang="en-US" altLang="zh-CN" sz="1800" b="1" dirty="0">
                <a:latin typeface="Arial" panose="020B0604020202020204" pitchFamily="34" charset="0"/>
              </a:rPr>
              <a:t>A→ABC∈F</a:t>
            </a:r>
            <a:r>
              <a:rPr lang="en-US" altLang="zh-CN" sz="1800" b="1" baseline="30000" dirty="0">
                <a:latin typeface="Arial" panose="020B0604020202020204" pitchFamily="34" charset="0"/>
              </a:rPr>
              <a:t>+</a:t>
            </a:r>
          </a:p>
          <a:p>
            <a:pPr>
              <a:buFont typeface="Wingdings" panose="05000000000000000000" pitchFamily="2" charset="2"/>
              <a:buChar char="Ø"/>
            </a:pPr>
            <a:endParaRPr lang="zh-CN" altLang="en-US" sz="1600" dirty="0">
              <a:solidFill>
                <a:schemeClr val="accent2"/>
              </a:solidFill>
            </a:endParaRPr>
          </a:p>
          <a:p>
            <a:pPr>
              <a:buFont typeface="Wingdings" panose="05000000000000000000" pitchFamily="2" charset="2"/>
              <a:buChar char="Ø"/>
            </a:pPr>
            <a:r>
              <a:rPr lang="en-US" altLang="zh-CN" sz="1600" dirty="0">
                <a:solidFill>
                  <a:schemeClr val="accent2"/>
                </a:solidFill>
                <a:latin typeface="Arial" panose="020B0604020202020204" pitchFamily="34" charset="0"/>
              </a:rPr>
              <a:t>By AB→B and B→C and </a:t>
            </a:r>
            <a:r>
              <a:rPr lang="en-US" altLang="zh-CN" sz="1600" dirty="0">
                <a:latin typeface="Arial" panose="020B0604020202020204" pitchFamily="34" charset="0"/>
              </a:rPr>
              <a:t>Transitivity Rule</a:t>
            </a:r>
            <a:r>
              <a:rPr lang="zh-CN" altLang="en-US" sz="1600" dirty="0">
                <a:solidFill>
                  <a:schemeClr val="accent2"/>
                </a:solidFill>
                <a:latin typeface="Arial" panose="020B0604020202020204" pitchFamily="34" charset="0"/>
              </a:rPr>
              <a:t> </a:t>
            </a:r>
            <a:r>
              <a:rPr lang="en-US" altLang="zh-CN" sz="1600" dirty="0">
                <a:solidFill>
                  <a:schemeClr val="accent2"/>
                </a:solidFill>
                <a:latin typeface="Arial" panose="020B0604020202020204" pitchFamily="34" charset="0"/>
              </a:rPr>
              <a:t>we have:</a:t>
            </a:r>
            <a:endParaRPr lang="zh-CN" altLang="en-US" sz="1600" dirty="0">
              <a:solidFill>
                <a:schemeClr val="accent2"/>
              </a:solidFill>
              <a:latin typeface="Arial" panose="020B0604020202020204" pitchFamily="34" charset="0"/>
            </a:endParaRPr>
          </a:p>
          <a:p>
            <a:pPr lvl="3"/>
            <a:r>
              <a:rPr lang="en-US" altLang="zh-CN" sz="1600" dirty="0">
                <a:latin typeface="Arial" panose="020B0604020202020204" pitchFamily="34" charset="0"/>
              </a:rPr>
              <a:t>AB→C ∈ F</a:t>
            </a:r>
            <a:r>
              <a:rPr lang="en-US" altLang="zh-CN" sz="1600" baseline="30000" dirty="0">
                <a:latin typeface="Arial" panose="020B0604020202020204" pitchFamily="34" charset="0"/>
              </a:rPr>
              <a:t>+</a:t>
            </a:r>
          </a:p>
          <a:p>
            <a:pPr lvl="3"/>
            <a:endParaRPr lang="en-US" altLang="zh-CN" sz="1050" dirty="0">
              <a:latin typeface="Arial" panose="020B0604020202020204" pitchFamily="34" charset="0"/>
            </a:endParaRPr>
          </a:p>
          <a:p>
            <a:pPr>
              <a:buFont typeface="Wingdings" panose="05000000000000000000" pitchFamily="2" charset="2"/>
              <a:buChar char="Ø"/>
            </a:pPr>
            <a:r>
              <a:rPr lang="en-US" altLang="zh-CN" sz="1600" dirty="0">
                <a:solidFill>
                  <a:schemeClr val="accent2"/>
                </a:solidFill>
                <a:latin typeface="Arial" panose="020B0604020202020204" pitchFamily="34" charset="0"/>
              </a:rPr>
              <a:t>By AC→A and A→B and </a:t>
            </a:r>
            <a:r>
              <a:rPr lang="en-US" altLang="zh-CN" sz="1600" dirty="0">
                <a:latin typeface="Arial" panose="020B0604020202020204" pitchFamily="34" charset="0"/>
              </a:rPr>
              <a:t>Transitivity Rule</a:t>
            </a:r>
            <a:r>
              <a:rPr lang="zh-CN" altLang="en-US" sz="1600" dirty="0">
                <a:solidFill>
                  <a:schemeClr val="accent2"/>
                </a:solidFill>
                <a:latin typeface="Arial" panose="020B0604020202020204" pitchFamily="34" charset="0"/>
              </a:rPr>
              <a:t> </a:t>
            </a:r>
            <a:r>
              <a:rPr lang="en-US" altLang="zh-CN" sz="1600" dirty="0">
                <a:solidFill>
                  <a:schemeClr val="accent2"/>
                </a:solidFill>
                <a:latin typeface="Arial" panose="020B0604020202020204" pitchFamily="34" charset="0"/>
              </a:rPr>
              <a:t>we have:</a:t>
            </a:r>
            <a:endParaRPr lang="zh-CN" altLang="en-US" sz="1600" dirty="0">
              <a:solidFill>
                <a:schemeClr val="accent2"/>
              </a:solidFill>
              <a:latin typeface="Arial" panose="020B0604020202020204" pitchFamily="34" charset="0"/>
            </a:endParaRPr>
          </a:p>
          <a:p>
            <a:pPr lvl="3"/>
            <a:r>
              <a:rPr lang="en-US" altLang="zh-CN" sz="1600" dirty="0">
                <a:latin typeface="Arial" panose="020B0604020202020204" pitchFamily="34" charset="0"/>
              </a:rPr>
              <a:t>AC→B ∈ F</a:t>
            </a:r>
            <a:r>
              <a:rPr lang="en-US" altLang="zh-CN" sz="1600" baseline="30000" dirty="0">
                <a:latin typeface="Arial" panose="020B0604020202020204" pitchFamily="34" charset="0"/>
              </a:rPr>
              <a:t>+</a:t>
            </a:r>
          </a:p>
          <a:p>
            <a:pPr lvl="3"/>
            <a:endParaRPr lang="en-US" altLang="zh-CN" sz="1050" dirty="0">
              <a:latin typeface="Arial" panose="020B0604020202020204" pitchFamily="34" charset="0"/>
            </a:endParaRPr>
          </a:p>
          <a:p>
            <a:pPr>
              <a:buFont typeface="Wingdings" panose="05000000000000000000" pitchFamily="2" charset="2"/>
              <a:buChar char="Ø"/>
            </a:pPr>
            <a:r>
              <a:rPr lang="en-US" altLang="zh-CN" sz="1600" dirty="0">
                <a:solidFill>
                  <a:schemeClr val="accent2"/>
                </a:solidFill>
                <a:latin typeface="Arial" panose="020B0604020202020204" pitchFamily="34" charset="0"/>
              </a:rPr>
              <a:t>By AC→B and </a:t>
            </a:r>
            <a:r>
              <a:rPr lang="en-US" altLang="zh-CN" sz="1600" dirty="0">
                <a:latin typeface="Arial" panose="020B0604020202020204" pitchFamily="34" charset="0"/>
              </a:rPr>
              <a:t>Augmentation rule </a:t>
            </a:r>
            <a:r>
              <a:rPr lang="en-US" altLang="zh-CN" sz="1600" dirty="0">
                <a:solidFill>
                  <a:srgbClr val="0000FF"/>
                </a:solidFill>
                <a:latin typeface="Arial" panose="020B0604020202020204" pitchFamily="34" charset="0"/>
              </a:rPr>
              <a:t>we have:</a:t>
            </a:r>
            <a:endParaRPr lang="zh-CN" altLang="en-US" sz="1600" dirty="0">
              <a:solidFill>
                <a:schemeClr val="accent2"/>
              </a:solidFill>
              <a:latin typeface="Arial" panose="020B0604020202020204" pitchFamily="34" charset="0"/>
            </a:endParaRPr>
          </a:p>
          <a:p>
            <a:pPr lvl="3"/>
            <a:r>
              <a:rPr lang="en-US" altLang="zh-CN" sz="1600" dirty="0">
                <a:latin typeface="Arial" panose="020B0604020202020204" pitchFamily="34" charset="0"/>
              </a:rPr>
              <a:t>AC→AB ∈ F</a:t>
            </a:r>
            <a:r>
              <a:rPr lang="en-US" altLang="zh-CN" sz="1600" baseline="30000" dirty="0">
                <a:latin typeface="Arial" panose="020B0604020202020204" pitchFamily="34" charset="0"/>
              </a:rPr>
              <a:t>+</a:t>
            </a:r>
            <a:endParaRPr lang="zh-CN" altLang="en-US" sz="1600" baseline="30000" dirty="0">
              <a:latin typeface="Arial" panose="020B0604020202020204" pitchFamily="34" charset="0"/>
            </a:endParaRPr>
          </a:p>
          <a:p>
            <a:pPr marL="1143000" lvl="2" indent="-228600" eaLnBrk="1" hangingPunct="1">
              <a:buNone/>
            </a:pPr>
            <a:endParaRPr lang="zh-CN" altLang="en-US" sz="1800" b="1" baseline="30000" dirty="0">
              <a:latin typeface="Arial" panose="020B0604020202020204" pitchFamily="34" charset="0"/>
            </a:endParaRPr>
          </a:p>
        </p:txBody>
      </p:sp>
      <p:sp>
        <p:nvSpPr>
          <p:cNvPr id="56328" name="Line 7"/>
          <p:cNvSpPr/>
          <p:nvPr/>
        </p:nvSpPr>
        <p:spPr>
          <a:xfrm>
            <a:off x="0" y="2492375"/>
            <a:ext cx="9144000" cy="0"/>
          </a:xfrm>
          <a:prstGeom prst="line">
            <a:avLst/>
          </a:prstGeom>
          <a:ln w="25400" cap="flat" cmpd="sng">
            <a:solidFill>
              <a:schemeClr val="tx1"/>
            </a:solidFill>
            <a:prstDash val="solid"/>
            <a:headEnd type="none" w="med" len="med"/>
            <a:tailEnd type="none" w="med" len="med"/>
          </a:ln>
        </p:spPr>
      </p:sp>
      <p:sp>
        <p:nvSpPr>
          <p:cNvPr id="124934" name="Text Box 4"/>
          <p:cNvSpPr txBox="1"/>
          <p:nvPr/>
        </p:nvSpPr>
        <p:spPr>
          <a:xfrm>
            <a:off x="6622733" y="6447155"/>
            <a:ext cx="2449512" cy="398780"/>
          </a:xfrm>
          <a:prstGeom prst="rect">
            <a:avLst/>
          </a:prstGeom>
          <a:noFill/>
          <a:ln w="9525">
            <a:noFill/>
          </a:ln>
        </p:spPr>
        <p:txBody>
          <a:bodyPr anchor="t">
            <a:spAutoFit/>
          </a:bodyPr>
          <a:lstStyle/>
          <a:p>
            <a:pPr lvl="0" algn="ctr">
              <a:spcBef>
                <a:spcPct val="50000"/>
              </a:spcBef>
            </a:pPr>
            <a:r>
              <a:rPr lang="en-US" altLang="x-none" sz="2000" b="1" i="1" u="sng" dirty="0">
                <a:latin typeface="Arial" panose="020B0604020202020204" pitchFamily="34" charset="0"/>
                <a:ea typeface="宋体" panose="02010600030101010101" pitchFamily="2" charset="-122"/>
              </a:rPr>
              <a:t>(Another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6327">
                                            <p:txEl>
                                              <p:pRg st="0" end="0"/>
                                            </p:txEl>
                                          </p:spTgt>
                                        </p:tgtEl>
                                        <p:attrNameLst>
                                          <p:attrName>style.visibility</p:attrName>
                                        </p:attrNameLst>
                                      </p:cBhvr>
                                      <p:to>
                                        <p:strVal val="visible"/>
                                      </p:to>
                                    </p:set>
                                    <p:animEffect transition="in" filter="blinds(horizontal)">
                                      <p:cBhvr>
                                        <p:cTn id="11" dur="500"/>
                                        <p:tgtEl>
                                          <p:spTgt spid="56327">
                                            <p:txEl>
                                              <p:pRg st="0" end="0"/>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6327">
                                            <p:txEl>
                                              <p:pRg st="1" end="1"/>
                                            </p:txEl>
                                          </p:spTgt>
                                        </p:tgtEl>
                                        <p:attrNameLst>
                                          <p:attrName>style.visibility</p:attrName>
                                        </p:attrNameLst>
                                      </p:cBhvr>
                                      <p:to>
                                        <p:strVal val="visible"/>
                                      </p:to>
                                    </p:set>
                                    <p:animEffect transition="in" filter="blinds(horizontal)">
                                      <p:cBhvr>
                                        <p:cTn id="14" dur="500"/>
                                        <p:tgtEl>
                                          <p:spTgt spid="5632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6327">
                                            <p:txEl>
                                              <p:pRg st="2" end="2"/>
                                            </p:txEl>
                                          </p:spTgt>
                                        </p:tgtEl>
                                        <p:attrNameLst>
                                          <p:attrName>style.visibility</p:attrName>
                                        </p:attrNameLst>
                                      </p:cBhvr>
                                      <p:to>
                                        <p:strVal val="visible"/>
                                      </p:to>
                                    </p:set>
                                    <p:animEffect transition="in" filter="blinds(horizontal)">
                                      <p:cBhvr>
                                        <p:cTn id="19" dur="500"/>
                                        <p:tgtEl>
                                          <p:spTgt spid="56327">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6327">
                                            <p:txEl>
                                              <p:pRg st="3" end="3"/>
                                            </p:txEl>
                                          </p:spTgt>
                                        </p:tgtEl>
                                        <p:attrNameLst>
                                          <p:attrName>style.visibility</p:attrName>
                                        </p:attrNameLst>
                                      </p:cBhvr>
                                      <p:to>
                                        <p:strVal val="visible"/>
                                      </p:to>
                                    </p:set>
                                    <p:animEffect transition="in" filter="blinds(horizontal)">
                                      <p:cBhvr>
                                        <p:cTn id="22" dur="500"/>
                                        <p:tgtEl>
                                          <p:spTgt spid="563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327">
                                            <p:txEl>
                                              <p:pRg st="4" end="4"/>
                                            </p:txEl>
                                          </p:spTgt>
                                        </p:tgtEl>
                                        <p:attrNameLst>
                                          <p:attrName>style.visibility</p:attrName>
                                        </p:attrNameLst>
                                      </p:cBhvr>
                                      <p:to>
                                        <p:strVal val="visible"/>
                                      </p:to>
                                    </p:set>
                                    <p:animEffect transition="in" filter="blinds(horizontal)">
                                      <p:cBhvr>
                                        <p:cTn id="27" dur="500"/>
                                        <p:tgtEl>
                                          <p:spTgt spid="56327">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6327">
                                            <p:txEl>
                                              <p:pRg st="5" end="5"/>
                                            </p:txEl>
                                          </p:spTgt>
                                        </p:tgtEl>
                                        <p:attrNameLst>
                                          <p:attrName>style.visibility</p:attrName>
                                        </p:attrNameLst>
                                      </p:cBhvr>
                                      <p:to>
                                        <p:strVal val="visible"/>
                                      </p:to>
                                    </p:set>
                                    <p:animEffect transition="in" filter="blinds(horizontal)">
                                      <p:cBhvr>
                                        <p:cTn id="30" dur="500"/>
                                        <p:tgtEl>
                                          <p:spTgt spid="5632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6327">
                                            <p:txEl>
                                              <p:pRg st="6" end="6"/>
                                            </p:txEl>
                                          </p:spTgt>
                                        </p:tgtEl>
                                        <p:attrNameLst>
                                          <p:attrName>style.visibility</p:attrName>
                                        </p:attrNameLst>
                                      </p:cBhvr>
                                      <p:to>
                                        <p:strVal val="visible"/>
                                      </p:to>
                                    </p:set>
                                    <p:animEffect transition="in" filter="blinds(horizontal)">
                                      <p:cBhvr>
                                        <p:cTn id="35" dur="500"/>
                                        <p:tgtEl>
                                          <p:spTgt spid="56327">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6327">
                                            <p:txEl>
                                              <p:pRg st="7" end="7"/>
                                            </p:txEl>
                                          </p:spTgt>
                                        </p:tgtEl>
                                        <p:attrNameLst>
                                          <p:attrName>style.visibility</p:attrName>
                                        </p:attrNameLst>
                                      </p:cBhvr>
                                      <p:to>
                                        <p:strVal val="visible"/>
                                      </p:to>
                                    </p:set>
                                    <p:animEffect transition="in" filter="blinds(horizontal)">
                                      <p:cBhvr>
                                        <p:cTn id="38" dur="500"/>
                                        <p:tgtEl>
                                          <p:spTgt spid="56327">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6327">
                                            <p:txEl>
                                              <p:pRg st="9" end="9"/>
                                            </p:txEl>
                                          </p:spTgt>
                                        </p:tgtEl>
                                        <p:attrNameLst>
                                          <p:attrName>style.visibility</p:attrName>
                                        </p:attrNameLst>
                                      </p:cBhvr>
                                      <p:to>
                                        <p:strVal val="visible"/>
                                      </p:to>
                                    </p:set>
                                    <p:animEffect transition="in" filter="blinds(horizontal)">
                                      <p:cBhvr>
                                        <p:cTn id="43" dur="500"/>
                                        <p:tgtEl>
                                          <p:spTgt spid="56327">
                                            <p:txEl>
                                              <p:pRg st="9" end="9"/>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6327">
                                            <p:txEl>
                                              <p:pRg st="10" end="10"/>
                                            </p:txEl>
                                          </p:spTgt>
                                        </p:tgtEl>
                                        <p:attrNameLst>
                                          <p:attrName>style.visibility</p:attrName>
                                        </p:attrNameLst>
                                      </p:cBhvr>
                                      <p:to>
                                        <p:strVal val="visible"/>
                                      </p:to>
                                    </p:set>
                                    <p:animEffect transition="in" filter="blinds(horizontal)">
                                      <p:cBhvr>
                                        <p:cTn id="46" dur="500"/>
                                        <p:tgtEl>
                                          <p:spTgt spid="56327">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6327">
                                            <p:txEl>
                                              <p:pRg st="12" end="12"/>
                                            </p:txEl>
                                          </p:spTgt>
                                        </p:tgtEl>
                                        <p:attrNameLst>
                                          <p:attrName>style.visibility</p:attrName>
                                        </p:attrNameLst>
                                      </p:cBhvr>
                                      <p:to>
                                        <p:strVal val="visible"/>
                                      </p:to>
                                    </p:set>
                                    <p:animEffect transition="in" filter="blinds(horizontal)">
                                      <p:cBhvr>
                                        <p:cTn id="51" dur="500"/>
                                        <p:tgtEl>
                                          <p:spTgt spid="56327">
                                            <p:txEl>
                                              <p:pRg st="12" end="12"/>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6327">
                                            <p:txEl>
                                              <p:pRg st="13" end="13"/>
                                            </p:txEl>
                                          </p:spTgt>
                                        </p:tgtEl>
                                        <p:attrNameLst>
                                          <p:attrName>style.visibility</p:attrName>
                                        </p:attrNameLst>
                                      </p:cBhvr>
                                      <p:to>
                                        <p:strVal val="visible"/>
                                      </p:to>
                                    </p:set>
                                    <p:animEffect transition="in" filter="blinds(horizontal)">
                                      <p:cBhvr>
                                        <p:cTn id="54" dur="500"/>
                                        <p:tgtEl>
                                          <p:spTgt spid="56327">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6327">
                                            <p:txEl>
                                              <p:pRg st="15" end="15"/>
                                            </p:txEl>
                                          </p:spTgt>
                                        </p:tgtEl>
                                        <p:attrNameLst>
                                          <p:attrName>style.visibility</p:attrName>
                                        </p:attrNameLst>
                                      </p:cBhvr>
                                      <p:to>
                                        <p:strVal val="visible"/>
                                      </p:to>
                                    </p:set>
                                    <p:animEffect transition="in" filter="blinds(horizontal)">
                                      <p:cBhvr>
                                        <p:cTn id="59" dur="500"/>
                                        <p:tgtEl>
                                          <p:spTgt spid="56327">
                                            <p:txEl>
                                              <p:pRg st="15" end="15"/>
                                            </p:txEl>
                                          </p:spTgt>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56327">
                                            <p:txEl>
                                              <p:pRg st="16" end="16"/>
                                            </p:txEl>
                                          </p:spTgt>
                                        </p:tgtEl>
                                        <p:attrNameLst>
                                          <p:attrName>style.visibility</p:attrName>
                                        </p:attrNameLst>
                                      </p:cBhvr>
                                      <p:to>
                                        <p:strVal val="visible"/>
                                      </p:to>
                                    </p:set>
                                    <p:animEffect transition="in" filter="blinds(horizontal)">
                                      <p:cBhvr>
                                        <p:cTn id="62" dur="500"/>
                                        <p:tgtEl>
                                          <p:spTgt spid="5632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build="p"/>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a:spLocks noGrp="1"/>
          </p:cNvSpPr>
          <p:nvPr>
            <p:ph idx="1"/>
          </p:nvPr>
        </p:nvSpPr>
        <p:spPr>
          <a:xfrm>
            <a:off x="0" y="44450"/>
            <a:ext cx="9144000" cy="5562600"/>
          </a:xfrm>
          <a:solidFill>
            <a:schemeClr val="bg1">
              <a:alpha val="100000"/>
            </a:schemeClr>
          </a:solidFill>
        </p:spPr>
        <p:txBody>
          <a:bodyPr vert="horz" wrap="square" lIns="91440" tIns="45720" rIns="91440" bIns="45720" anchor="t"/>
          <a:lstStyle/>
          <a:p>
            <a:pPr eaLnBrk="1" hangingPunct="1">
              <a:buFont typeface="Wingdings" panose="05000000000000000000" pitchFamily="2" charset="2"/>
              <a:buChar char="Ø"/>
            </a:pPr>
            <a:endParaRPr lang="zh-CN" altLang="en-US" dirty="0">
              <a:solidFill>
                <a:schemeClr val="accent2"/>
              </a:solidFill>
            </a:endParaRPr>
          </a:p>
          <a:p>
            <a:pPr eaLnBrk="1" hangingPunct="1">
              <a:buFont typeface="Wingdings" panose="05000000000000000000" pitchFamily="2" charset="2"/>
              <a:buChar char="Ø"/>
            </a:pPr>
            <a:r>
              <a:rPr lang="en-US" altLang="zh-CN" dirty="0">
                <a:solidFill>
                  <a:schemeClr val="accent2"/>
                </a:solidFill>
                <a:latin typeface="Arial" panose="020B0604020202020204" pitchFamily="34" charset="0"/>
              </a:rPr>
              <a:t>By AB→B and B→C and </a:t>
            </a:r>
            <a:r>
              <a:rPr lang="en-US" altLang="zh-CN" dirty="0">
                <a:latin typeface="Arial" panose="020B0604020202020204" pitchFamily="34" charset="0"/>
              </a:rPr>
              <a:t>Transitivity Rule</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we have:</a:t>
            </a:r>
            <a:endParaRPr lang="zh-CN" altLang="en-US" dirty="0">
              <a:solidFill>
                <a:schemeClr val="accent2"/>
              </a:solidFill>
              <a:latin typeface="Arial" panose="020B0604020202020204" pitchFamily="34" charset="0"/>
            </a:endParaRPr>
          </a:p>
          <a:p>
            <a:pPr lvl="3" eaLnBrk="1" hangingPunct="1">
              <a:buNone/>
            </a:pPr>
            <a:r>
              <a:rPr lang="en-US" altLang="zh-CN" dirty="0">
                <a:latin typeface="Arial" panose="020B0604020202020204" pitchFamily="34" charset="0"/>
              </a:rPr>
              <a:t>AB→C ∈ F</a:t>
            </a:r>
            <a:r>
              <a:rPr lang="en-US" altLang="zh-CN" baseline="30000" dirty="0">
                <a:latin typeface="Arial" panose="020B0604020202020204" pitchFamily="34" charset="0"/>
              </a:rPr>
              <a:t>+</a:t>
            </a:r>
          </a:p>
          <a:p>
            <a:pPr lvl="3" eaLnBrk="1" hangingPunct="1">
              <a:buNone/>
            </a:pPr>
            <a:endParaRPr lang="en-US" altLang="zh-CN" sz="1400" dirty="0">
              <a:latin typeface="Arial" panose="020B0604020202020204" pitchFamily="34" charset="0"/>
            </a:endParaRPr>
          </a:p>
          <a:p>
            <a:pPr eaLnBrk="1" hangingPunct="1">
              <a:buFont typeface="Wingdings" panose="05000000000000000000" pitchFamily="2" charset="2"/>
              <a:buChar char="Ø"/>
            </a:pPr>
            <a:r>
              <a:rPr lang="en-US" altLang="zh-CN" dirty="0">
                <a:solidFill>
                  <a:schemeClr val="accent2"/>
                </a:solidFill>
                <a:latin typeface="Arial" panose="020B0604020202020204" pitchFamily="34" charset="0"/>
              </a:rPr>
              <a:t>By AC→A and A→B and </a:t>
            </a:r>
            <a:r>
              <a:rPr lang="en-US" altLang="zh-CN" dirty="0">
                <a:latin typeface="Arial" panose="020B0604020202020204" pitchFamily="34" charset="0"/>
              </a:rPr>
              <a:t>Transitivity Rule</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we have:</a:t>
            </a:r>
            <a:endParaRPr lang="zh-CN" altLang="en-US" dirty="0">
              <a:solidFill>
                <a:schemeClr val="accent2"/>
              </a:solidFill>
              <a:latin typeface="Arial" panose="020B0604020202020204" pitchFamily="34" charset="0"/>
            </a:endParaRPr>
          </a:p>
          <a:p>
            <a:pPr lvl="3" eaLnBrk="1" hangingPunct="1">
              <a:buNone/>
            </a:pPr>
            <a:r>
              <a:rPr lang="en-US" altLang="zh-CN" dirty="0">
                <a:latin typeface="Arial" panose="020B0604020202020204" pitchFamily="34" charset="0"/>
              </a:rPr>
              <a:t>AC→B ∈ F</a:t>
            </a:r>
            <a:r>
              <a:rPr lang="en-US" altLang="zh-CN" baseline="30000" dirty="0">
                <a:latin typeface="Arial" panose="020B0604020202020204" pitchFamily="34" charset="0"/>
              </a:rPr>
              <a:t>+</a:t>
            </a:r>
          </a:p>
          <a:p>
            <a:pPr lvl="3" eaLnBrk="1" hangingPunct="1">
              <a:buNone/>
            </a:pPr>
            <a:endParaRPr lang="en-US" altLang="zh-CN" sz="1400" dirty="0">
              <a:latin typeface="Arial" panose="020B0604020202020204" pitchFamily="34" charset="0"/>
            </a:endParaRPr>
          </a:p>
          <a:p>
            <a:pPr eaLnBrk="1" hangingPunct="1">
              <a:buFont typeface="Wingdings" panose="05000000000000000000" pitchFamily="2" charset="2"/>
              <a:buChar char="Ø"/>
            </a:pPr>
            <a:r>
              <a:rPr lang="en-US" altLang="zh-CN" dirty="0">
                <a:solidFill>
                  <a:schemeClr val="accent2"/>
                </a:solidFill>
                <a:latin typeface="Arial" panose="020B0604020202020204" pitchFamily="34" charset="0"/>
              </a:rPr>
              <a:t>By AC→B and </a:t>
            </a:r>
            <a:r>
              <a:rPr lang="en-US" altLang="zh-CN" dirty="0">
                <a:latin typeface="Arial" panose="020B0604020202020204" pitchFamily="34" charset="0"/>
              </a:rPr>
              <a:t>Augmentation rule </a:t>
            </a:r>
            <a:r>
              <a:rPr lang="en-US" altLang="zh-CN" dirty="0">
                <a:solidFill>
                  <a:srgbClr val="0000FF"/>
                </a:solidFill>
                <a:latin typeface="Arial" panose="020B0604020202020204" pitchFamily="34" charset="0"/>
              </a:rPr>
              <a:t>we have:</a:t>
            </a:r>
            <a:endParaRPr lang="zh-CN" altLang="en-US" dirty="0">
              <a:solidFill>
                <a:schemeClr val="accent2"/>
              </a:solidFill>
              <a:latin typeface="Arial" panose="020B0604020202020204" pitchFamily="34" charset="0"/>
            </a:endParaRPr>
          </a:p>
          <a:p>
            <a:pPr lvl="3" eaLnBrk="1" hangingPunct="1">
              <a:buNone/>
            </a:pPr>
            <a:r>
              <a:rPr lang="en-US" altLang="zh-CN" dirty="0">
                <a:latin typeface="Arial" panose="020B0604020202020204" pitchFamily="34" charset="0"/>
              </a:rPr>
              <a:t>AC→AB ∈ F</a:t>
            </a:r>
            <a:r>
              <a:rPr lang="en-US" altLang="zh-CN" baseline="30000" dirty="0">
                <a:latin typeface="Arial" panose="020B0604020202020204" pitchFamily="34" charset="0"/>
              </a:rPr>
              <a:t>+</a:t>
            </a:r>
            <a:endParaRPr lang="zh-CN" altLang="en-US" baseline="30000" dirty="0">
              <a:latin typeface="Arial" panose="020B0604020202020204" pitchFamily="34" charset="0"/>
            </a:endParaRPr>
          </a:p>
        </p:txBody>
      </p:sp>
      <p:sp>
        <p:nvSpPr>
          <p:cNvPr id="124934" name="Text Box 4"/>
          <p:cNvSpPr txBox="1"/>
          <p:nvPr/>
        </p:nvSpPr>
        <p:spPr>
          <a:xfrm>
            <a:off x="6622733" y="6447155"/>
            <a:ext cx="2449512" cy="398780"/>
          </a:xfrm>
          <a:prstGeom prst="rect">
            <a:avLst/>
          </a:prstGeom>
          <a:noFill/>
          <a:ln w="9525">
            <a:noFill/>
          </a:ln>
        </p:spPr>
        <p:txBody>
          <a:bodyPr anchor="t">
            <a:spAutoFit/>
          </a:bodyPr>
          <a:lstStyle/>
          <a:p>
            <a:pPr lvl="0" algn="ctr">
              <a:spcBef>
                <a:spcPct val="50000"/>
              </a:spcBef>
            </a:pPr>
            <a:r>
              <a:rPr lang="en-US" altLang="x-none" sz="2000" b="1" i="1" u="sng" dirty="0">
                <a:latin typeface="Arial" panose="020B0604020202020204" pitchFamily="34" charset="0"/>
                <a:ea typeface="宋体" panose="02010600030101010101" pitchFamily="2" charset="-122"/>
              </a:rPr>
              <a:t>(Another Example)</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3"/>
          <p:cNvSpPr>
            <a:spLocks noGrp="1"/>
          </p:cNvSpPr>
          <p:nvPr>
            <p:ph type="body"/>
          </p:nvPr>
        </p:nvSpPr>
        <p:spPr>
          <a:xfrm>
            <a:off x="0" y="0"/>
            <a:ext cx="9144000" cy="6858000"/>
          </a:xfrm>
          <a:solidFill>
            <a:schemeClr val="bg1">
              <a:alpha val="100000"/>
            </a:schemeClr>
          </a:solidFill>
        </p:spPr>
        <p:txBody>
          <a:bodyPr vert="horz" wrap="square" lIns="91440" tIns="45720" rIns="91440" bIns="45720" anchor="t"/>
          <a:lstStyle/>
          <a:p>
            <a:pPr eaLnBrk="1" hangingPunct="1">
              <a:lnSpc>
                <a:spcPct val="100000"/>
              </a:lnSpc>
              <a:spcBef>
                <a:spcPct val="10000"/>
              </a:spcBef>
            </a:pPr>
            <a:r>
              <a:rPr lang="en-US" altLang="zh-CN" dirty="0">
                <a:solidFill>
                  <a:schemeClr val="accent2"/>
                </a:solidFill>
                <a:latin typeface="Arial" panose="020B0604020202020204" pitchFamily="34" charset="0"/>
              </a:rPr>
              <a:t> F</a:t>
            </a:r>
            <a:r>
              <a:rPr lang="en-US" altLang="zh-CN">
                <a:solidFill>
                  <a:schemeClr val="accent2"/>
                </a:solidFill>
                <a:latin typeface="Arial" panose="020B0604020202020204" pitchFamily="34" charset="0"/>
              </a:rPr>
              <a:t> = { A→B, B→C </a:t>
            </a:r>
            <a:r>
              <a:rPr lang="en-US" altLang="zh-CN" dirty="0">
                <a:solidFill>
                  <a:schemeClr val="accent2"/>
                </a:solidFill>
                <a:latin typeface="Arial" panose="020B0604020202020204" pitchFamily="34" charset="0"/>
              </a:rPr>
              <a:t>}</a:t>
            </a:r>
            <a:endParaRPr lang="en-US" altLang="zh-CN" baseline="30000">
              <a:solidFill>
                <a:schemeClr val="accent2"/>
              </a:solidFill>
              <a:latin typeface="Arial" panose="020B0604020202020204" pitchFamily="34" charset="0"/>
            </a:endParaRPr>
          </a:p>
          <a:p>
            <a:pPr lvl="1" eaLnBrk="1" hangingPunct="1">
              <a:lnSpc>
                <a:spcPct val="100000"/>
              </a:lnSpc>
              <a:spcBef>
                <a:spcPct val="10000"/>
              </a:spcBef>
              <a:buNone/>
            </a:pPr>
            <a:r>
              <a:rPr lang="en-US" altLang="zh-CN">
                <a:solidFill>
                  <a:schemeClr val="accent2"/>
                </a:solidFill>
                <a:latin typeface="Arial" panose="020B0604020202020204" pitchFamily="34" charset="0"/>
              </a:rPr>
              <a:t>F</a:t>
            </a:r>
            <a:r>
              <a:rPr lang="en-US" altLang="zh-CN" baseline="30000">
                <a:solidFill>
                  <a:schemeClr val="accent2"/>
                </a:solidFill>
                <a:latin typeface="Arial" panose="020B0604020202020204" pitchFamily="34" charset="0"/>
              </a:rPr>
              <a:t>+</a:t>
            </a:r>
            <a:r>
              <a:rPr lang="en-US" altLang="zh-CN">
                <a:solidFill>
                  <a:schemeClr val="accent2"/>
                </a:solidFill>
                <a:latin typeface="Arial" panose="020B0604020202020204" pitchFamily="34" charset="0"/>
              </a:rPr>
              <a:t> </a:t>
            </a:r>
            <a:r>
              <a:rPr lang="zh-CN" altLang="en-US" dirty="0">
                <a:solidFill>
                  <a:schemeClr val="accent2"/>
                </a:solidFill>
                <a:latin typeface="Arial" panose="020B0604020202020204" pitchFamily="34" charset="0"/>
              </a:rPr>
              <a:t>= {</a:t>
            </a:r>
          </a:p>
          <a:p>
            <a:pPr lvl="2" eaLnBrk="1" hangingPunct="1">
              <a:lnSpc>
                <a:spcPct val="100000"/>
              </a:lnSpc>
              <a:spcBef>
                <a:spcPct val="10000"/>
              </a:spcBef>
              <a:buNone/>
            </a:pPr>
            <a:r>
              <a:rPr lang="en-US" altLang="zh-CN">
                <a:latin typeface="Arial" panose="020B0604020202020204" pitchFamily="34" charset="0"/>
              </a:rPr>
              <a:t>A→A,  A→B,  A→C,  A→AB,  A→BC,</a:t>
            </a:r>
          </a:p>
          <a:p>
            <a:pPr lvl="2" eaLnBrk="1" hangingPunct="1">
              <a:lnSpc>
                <a:spcPct val="100000"/>
              </a:lnSpc>
              <a:spcBef>
                <a:spcPct val="10000"/>
              </a:spcBef>
              <a:buNone/>
            </a:pPr>
            <a:r>
              <a:rPr lang="en-US" altLang="zh-CN">
                <a:latin typeface="Arial" panose="020B0604020202020204" pitchFamily="34" charset="0"/>
              </a:rPr>
              <a:t>A→AC,  A→ABC,</a:t>
            </a:r>
          </a:p>
          <a:p>
            <a:pPr lvl="2" eaLnBrk="1" hangingPunct="1">
              <a:lnSpc>
                <a:spcPct val="100000"/>
              </a:lnSpc>
              <a:spcBef>
                <a:spcPct val="10000"/>
              </a:spcBef>
              <a:buNone/>
            </a:pPr>
            <a:r>
              <a:rPr lang="en-US" altLang="zh-CN">
                <a:latin typeface="Arial" panose="020B0604020202020204" pitchFamily="34" charset="0"/>
              </a:rPr>
              <a:t>B→B,  B→C,  B→BC,</a:t>
            </a:r>
          </a:p>
          <a:p>
            <a:pPr lvl="2" eaLnBrk="1" hangingPunct="1">
              <a:lnSpc>
                <a:spcPct val="100000"/>
              </a:lnSpc>
              <a:spcBef>
                <a:spcPct val="10000"/>
              </a:spcBef>
              <a:buNone/>
            </a:pPr>
            <a:r>
              <a:rPr lang="en-US" altLang="zh-CN">
                <a:latin typeface="Arial" panose="020B0604020202020204" pitchFamily="34" charset="0"/>
              </a:rPr>
              <a:t>C→C,</a:t>
            </a:r>
          </a:p>
          <a:p>
            <a:pPr lvl="2" eaLnBrk="1" hangingPunct="1">
              <a:lnSpc>
                <a:spcPct val="100000"/>
              </a:lnSpc>
              <a:spcBef>
                <a:spcPct val="10000"/>
              </a:spcBef>
              <a:buNone/>
            </a:pPr>
            <a:r>
              <a:rPr lang="en-US" altLang="zh-CN">
                <a:latin typeface="Arial" panose="020B0604020202020204" pitchFamily="34" charset="0"/>
              </a:rPr>
              <a:t>AB→A,  AB→B,  AB→C,  AB→AB,  AB→BC,</a:t>
            </a:r>
          </a:p>
          <a:p>
            <a:pPr lvl="2" eaLnBrk="1" hangingPunct="1">
              <a:lnSpc>
                <a:spcPct val="100000"/>
              </a:lnSpc>
              <a:spcBef>
                <a:spcPct val="10000"/>
              </a:spcBef>
              <a:buNone/>
            </a:pPr>
            <a:r>
              <a:rPr lang="en-US" altLang="zh-CN">
                <a:latin typeface="Arial" panose="020B0604020202020204" pitchFamily="34" charset="0"/>
              </a:rPr>
              <a:t>AB→AC,  AB→ABC</a:t>
            </a:r>
          </a:p>
          <a:p>
            <a:pPr lvl="2" eaLnBrk="1" hangingPunct="1">
              <a:lnSpc>
                <a:spcPct val="100000"/>
              </a:lnSpc>
              <a:spcBef>
                <a:spcPct val="10000"/>
              </a:spcBef>
              <a:buNone/>
            </a:pPr>
            <a:r>
              <a:rPr lang="en-US" altLang="zh-CN">
                <a:latin typeface="Arial" panose="020B0604020202020204" pitchFamily="34" charset="0"/>
              </a:rPr>
              <a:t>AC→A,  AC→B,  AC→C,  AC→AB,  AC→BC,</a:t>
            </a:r>
          </a:p>
          <a:p>
            <a:pPr lvl="2" eaLnBrk="1" hangingPunct="1">
              <a:lnSpc>
                <a:spcPct val="100000"/>
              </a:lnSpc>
              <a:spcBef>
                <a:spcPct val="10000"/>
              </a:spcBef>
              <a:buNone/>
            </a:pPr>
            <a:r>
              <a:rPr lang="en-US" altLang="zh-CN">
                <a:latin typeface="Arial" panose="020B0604020202020204" pitchFamily="34" charset="0"/>
              </a:rPr>
              <a:t>AC→AC,  AC→ABC</a:t>
            </a:r>
          </a:p>
          <a:p>
            <a:pPr lvl="2" eaLnBrk="1" hangingPunct="1">
              <a:lnSpc>
                <a:spcPct val="100000"/>
              </a:lnSpc>
              <a:spcBef>
                <a:spcPct val="10000"/>
              </a:spcBef>
              <a:buNone/>
            </a:pPr>
            <a:r>
              <a:rPr lang="en-US" altLang="zh-CN">
                <a:latin typeface="Arial" panose="020B0604020202020204" pitchFamily="34" charset="0"/>
              </a:rPr>
              <a:t>BC→B,  BC→C,  BC→BC,</a:t>
            </a:r>
          </a:p>
          <a:p>
            <a:pPr lvl="2" eaLnBrk="1" hangingPunct="1">
              <a:lnSpc>
                <a:spcPct val="100000"/>
              </a:lnSpc>
              <a:spcBef>
                <a:spcPct val="10000"/>
              </a:spcBef>
              <a:buNone/>
            </a:pPr>
            <a:r>
              <a:rPr lang="en-US" altLang="zh-CN">
                <a:latin typeface="Arial" panose="020B0604020202020204" pitchFamily="34" charset="0"/>
              </a:rPr>
              <a:t>ABC→A,  ABC→B,  ABC→C,  ABC→AB,</a:t>
            </a:r>
          </a:p>
          <a:p>
            <a:pPr lvl="2" eaLnBrk="1" hangingPunct="1">
              <a:lnSpc>
                <a:spcPct val="100000"/>
              </a:lnSpc>
              <a:spcBef>
                <a:spcPct val="10000"/>
              </a:spcBef>
              <a:buNone/>
            </a:pPr>
            <a:r>
              <a:rPr lang="en-US" altLang="zh-CN">
                <a:latin typeface="Arial" panose="020B0604020202020204" pitchFamily="34" charset="0"/>
              </a:rPr>
              <a:t>ABC→BC,  ABC→AC,  ABC→ABC</a:t>
            </a:r>
          </a:p>
          <a:p>
            <a:pPr lvl="1" eaLnBrk="1" hangingPunct="1">
              <a:lnSpc>
                <a:spcPct val="100000"/>
              </a:lnSpc>
              <a:spcBef>
                <a:spcPct val="10000"/>
              </a:spcBef>
              <a:buNone/>
            </a:pPr>
            <a:r>
              <a:rPr lang="en-US" altLang="zh-CN">
                <a:solidFill>
                  <a:schemeClr val="accent2"/>
                </a:solidFill>
                <a:latin typeface="Arial" panose="020B0604020202020204" pitchFamily="34" charset="0"/>
              </a:rPr>
              <a:t>}</a:t>
            </a:r>
          </a:p>
        </p:txBody>
      </p:sp>
      <p:sp>
        <p:nvSpPr>
          <p:cNvPr id="124934" name="Text Box 4"/>
          <p:cNvSpPr txBox="1"/>
          <p:nvPr/>
        </p:nvSpPr>
        <p:spPr>
          <a:xfrm>
            <a:off x="6622733" y="6447155"/>
            <a:ext cx="2449512" cy="398780"/>
          </a:xfrm>
          <a:prstGeom prst="rect">
            <a:avLst/>
          </a:prstGeom>
          <a:noFill/>
          <a:ln w="9525">
            <a:noFill/>
          </a:ln>
        </p:spPr>
        <p:txBody>
          <a:bodyPr anchor="t">
            <a:spAutoFit/>
          </a:bodyPr>
          <a:lstStyle/>
          <a:p>
            <a:pPr lvl="0" algn="ctr">
              <a:spcBef>
                <a:spcPct val="50000"/>
              </a:spcBef>
            </a:pPr>
            <a:r>
              <a:rPr lang="en-US" altLang="x-none" sz="2000" b="1" i="1" u="sng" dirty="0">
                <a:latin typeface="Arial" panose="020B0604020202020204" pitchFamily="34" charset="0"/>
                <a:ea typeface="宋体" panose="02010600030101010101" pitchFamily="2" charset="-122"/>
              </a:rPr>
              <a:t>(Another Example)</a:t>
            </a:r>
          </a:p>
        </p:txBody>
      </p:sp>
    </p:spTree>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2595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595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208</a:t>
            </a:fld>
            <a:endParaRPr lang="zh-CN" altLang="en-US" sz="1200" b="1" i="1" dirty="0">
              <a:latin typeface="Times New Roman" panose="02020603050405020304" pitchFamily="2" charset="0"/>
              <a:ea typeface="宋体" panose="02010600030101010101" pitchFamily="2" charset="-122"/>
            </a:endParaRPr>
          </a:p>
        </p:txBody>
      </p:sp>
      <p:sp>
        <p:nvSpPr>
          <p:cNvPr id="12595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25958" name="Rectangle 3"/>
          <p:cNvSpPr>
            <a:spLocks noGrp="1"/>
          </p:cNvSpPr>
          <p:nvPr>
            <p:ph type="body"/>
          </p:nvPr>
        </p:nvSpPr>
        <p:spPr>
          <a:xfrm>
            <a:off x="228600" y="990600"/>
            <a:ext cx="8686800" cy="5181600"/>
          </a:xfrm>
        </p:spPr>
        <p:txBody>
          <a:bodyPr wrap="square" anchor="t"/>
          <a:lstStyle/>
          <a:p>
            <a:pPr lvl="0" eaLnBrk="1" hangingPunct="1">
              <a:lnSpc>
                <a:spcPct val="110000"/>
              </a:lnSpc>
              <a:spcBef>
                <a:spcPct val="40000"/>
              </a:spcBef>
            </a:pPr>
            <a:r>
              <a:rPr lang="en-US" altLang="x-none" sz="3000" dirty="0">
                <a:ea typeface="宋体" panose="02010600030101010101" pitchFamily="2" charset="-122"/>
              </a:rPr>
              <a:t>Def. 6.6.10 </a:t>
            </a:r>
            <a:r>
              <a:rPr lang="en-US" altLang="x-none" sz="3000" u="sng" dirty="0">
                <a:solidFill>
                  <a:schemeClr val="accent2"/>
                </a:solidFill>
                <a:ea typeface="宋体" panose="02010600030101010101" pitchFamily="2" charset="-122"/>
              </a:rPr>
              <a:t>FD Set Cover</a:t>
            </a:r>
            <a:r>
              <a:rPr lang="en-US" altLang="x-none" sz="3000" dirty="0">
                <a:solidFill>
                  <a:schemeClr val="accent2"/>
                </a:solidFill>
                <a:ea typeface="宋体" panose="02010600030101010101" pitchFamily="2" charset="-122"/>
              </a:rPr>
              <a:t> </a:t>
            </a:r>
            <a:r>
              <a:rPr lang="en-US" altLang="x-none" sz="3000" dirty="0">
                <a:solidFill>
                  <a:schemeClr val="tx1"/>
                </a:solidFill>
                <a:ea typeface="宋体" panose="02010600030101010101" pitchFamily="2" charset="-122"/>
              </a:rPr>
              <a:t>(</a:t>
            </a:r>
            <a:r>
              <a:rPr lang="zh-CN" altLang="en-US" sz="3000" dirty="0">
                <a:solidFill>
                  <a:schemeClr val="tx1"/>
                </a:solidFill>
                <a:ea typeface="宋体" panose="02010600030101010101" pitchFamily="2" charset="-122"/>
              </a:rPr>
              <a:t>函数依赖集的覆盖)</a:t>
            </a:r>
          </a:p>
          <a:p>
            <a:pPr lvl="1" indent="-285750" eaLnBrk="1" hangingPunct="1">
              <a:lnSpc>
                <a:spcPct val="110000"/>
              </a:lnSpc>
              <a:spcBef>
                <a:spcPct val="40000"/>
              </a:spcBef>
            </a:pPr>
            <a:r>
              <a:rPr lang="en-US" altLang="x-none" sz="3000" dirty="0">
                <a:ea typeface="宋体" panose="02010600030101010101" pitchFamily="2" charset="-122"/>
              </a:rPr>
              <a:t>A set </a:t>
            </a:r>
            <a:r>
              <a:rPr lang="en-US" altLang="x-none" sz="3000" dirty="0">
                <a:solidFill>
                  <a:srgbClr val="FF0000"/>
                </a:solidFill>
                <a:ea typeface="宋体" panose="02010600030101010101" pitchFamily="2" charset="-122"/>
              </a:rPr>
              <a:t>F</a:t>
            </a:r>
            <a:r>
              <a:rPr lang="en-US" altLang="x-none" sz="3000" dirty="0">
                <a:ea typeface="宋体" panose="02010600030101010101" pitchFamily="2" charset="-122"/>
              </a:rPr>
              <a:t> of FDs on a table T is said to </a:t>
            </a:r>
            <a:r>
              <a:rPr lang="en-US" altLang="x-none" sz="3000" dirty="0">
                <a:solidFill>
                  <a:srgbClr val="FF0000"/>
                </a:solidFill>
                <a:ea typeface="宋体" panose="02010600030101010101" pitchFamily="2" charset="-122"/>
              </a:rPr>
              <a:t>COVER </a:t>
            </a:r>
            <a:r>
              <a:rPr lang="en-US" altLang="x-none" sz="3000" dirty="0">
                <a:ea typeface="宋体" panose="02010600030101010101" pitchFamily="2" charset="-122"/>
              </a:rPr>
              <a:t>another set </a:t>
            </a:r>
            <a:r>
              <a:rPr lang="en-US" altLang="x-none" sz="3000" dirty="0">
                <a:solidFill>
                  <a:srgbClr val="FF0000"/>
                </a:solidFill>
                <a:ea typeface="宋体" panose="02010600030101010101" pitchFamily="2" charset="-122"/>
              </a:rPr>
              <a:t>G</a:t>
            </a:r>
            <a:r>
              <a:rPr lang="en-US" altLang="x-none" sz="3000" dirty="0">
                <a:ea typeface="宋体" panose="02010600030101010101" pitchFamily="2" charset="-122"/>
              </a:rPr>
              <a:t> of FDs on T if the set G can be derived by implication rules from the set F </a:t>
            </a:r>
            <a:r>
              <a:rPr lang="en-US" altLang="zh-CN" sz="3000" dirty="0">
                <a:ea typeface="宋体" panose="02010600030101010101" pitchFamily="2" charset="-122"/>
              </a:rPr>
              <a:t>(</a:t>
            </a:r>
            <a:r>
              <a:rPr lang="en-US" altLang="x-none" sz="3000" dirty="0">
                <a:ea typeface="宋体" panose="02010600030101010101" pitchFamily="2" charset="-122"/>
              </a:rPr>
              <a:t> </a:t>
            </a:r>
            <a:r>
              <a:rPr lang="en-US" altLang="x-none" sz="3000" dirty="0">
                <a:solidFill>
                  <a:srgbClr val="FF0000"/>
                </a:solidFill>
                <a:ea typeface="宋体" panose="02010600030101010101" pitchFamily="2" charset="-122"/>
              </a:rPr>
              <a:t>G </a:t>
            </a:r>
            <a:r>
              <a:rPr lang="en-US" altLang="x-none" sz="3000" dirty="0">
                <a:solidFill>
                  <a:srgbClr val="FF0000"/>
                </a:solidFill>
                <a:ea typeface="宋体" panose="02010600030101010101" pitchFamily="2" charset="-122"/>
                <a:sym typeface="Symbol" panose="05050102010706020507" pitchFamily="2" charset="2"/>
              </a:rPr>
              <a:t> </a:t>
            </a:r>
            <a:r>
              <a:rPr lang="en-US" altLang="x-none" sz="3000" dirty="0">
                <a:solidFill>
                  <a:srgbClr val="FF0000"/>
                </a:solidFill>
                <a:ea typeface="宋体" panose="02010600030101010101" pitchFamily="2" charset="-122"/>
              </a:rPr>
              <a:t>F</a:t>
            </a:r>
            <a:r>
              <a:rPr lang="en-US" altLang="x-none" sz="3000" baseline="30000" dirty="0">
                <a:solidFill>
                  <a:srgbClr val="FF0000"/>
                </a:solidFill>
                <a:ea typeface="宋体" panose="02010600030101010101" pitchFamily="2" charset="-122"/>
              </a:rPr>
              <a:t>+</a:t>
            </a:r>
            <a:r>
              <a:rPr lang="en-US" altLang="x-none" sz="3000" dirty="0">
                <a:ea typeface="宋体" panose="02010600030101010101" pitchFamily="2" charset="-122"/>
              </a:rPr>
              <a:t> )</a:t>
            </a:r>
          </a:p>
          <a:p>
            <a:pPr lvl="1" indent="-285750" eaLnBrk="1" hangingPunct="1">
              <a:lnSpc>
                <a:spcPct val="110000"/>
              </a:lnSpc>
              <a:spcBef>
                <a:spcPct val="40000"/>
              </a:spcBef>
            </a:pPr>
            <a:endParaRPr lang="en-US" altLang="x-none" sz="1400" dirty="0">
              <a:ea typeface="宋体" panose="02010600030101010101" pitchFamily="2" charset="-122"/>
            </a:endParaRPr>
          </a:p>
          <a:p>
            <a:pPr lvl="0" eaLnBrk="1" hangingPunct="1">
              <a:lnSpc>
                <a:spcPct val="110000"/>
              </a:lnSpc>
              <a:spcBef>
                <a:spcPct val="40000"/>
              </a:spcBef>
            </a:pPr>
            <a:r>
              <a:rPr lang="zh-CN" altLang="en-US" sz="3000" dirty="0">
                <a:ea typeface="宋体" panose="02010600030101010101" pitchFamily="2" charset="-122"/>
              </a:rPr>
              <a:t>函数依赖集的等价</a:t>
            </a:r>
            <a:endParaRPr lang="en-US" altLang="x-none" sz="3000" dirty="0">
              <a:ea typeface="宋体" panose="02010600030101010101" pitchFamily="2" charset="-122"/>
            </a:endParaRPr>
          </a:p>
          <a:p>
            <a:pPr lvl="1" indent="-285750" eaLnBrk="1" hangingPunct="1">
              <a:lnSpc>
                <a:spcPct val="110000"/>
              </a:lnSpc>
              <a:spcBef>
                <a:spcPct val="40000"/>
              </a:spcBef>
            </a:pPr>
            <a:r>
              <a:rPr lang="en-US" altLang="x-none" sz="3000" dirty="0">
                <a:ea typeface="宋体" panose="02010600030101010101" pitchFamily="2" charset="-122"/>
              </a:rPr>
              <a:t>If F covers G and G covers F, we say the two sets of FDs are equivalent, </a:t>
            </a:r>
            <a:r>
              <a:rPr lang="en-US" altLang="x-none" sz="3000" dirty="0">
                <a:solidFill>
                  <a:srgbClr val="FF0000"/>
                </a:solidFill>
                <a:ea typeface="宋体" panose="02010600030101010101" pitchFamily="2" charset="-122"/>
              </a:rPr>
              <a:t>F</a:t>
            </a:r>
            <a:r>
              <a:rPr lang="en-US" altLang="x-none" sz="3000" dirty="0">
                <a:solidFill>
                  <a:srgbClr val="FF0000"/>
                </a:solidFill>
                <a:ea typeface="宋体" panose="02010600030101010101" pitchFamily="2" charset="-122"/>
                <a:sym typeface="Symbol" panose="05050102010706020507" pitchFamily="2" charset="2"/>
              </a:rPr>
              <a:t></a:t>
            </a:r>
            <a:r>
              <a:rPr lang="en-US" altLang="x-none" sz="3000" dirty="0">
                <a:solidFill>
                  <a:srgbClr val="FF0000"/>
                </a:solidFill>
                <a:ea typeface="宋体" panose="02010600030101010101" pitchFamily="2" charset="-122"/>
              </a:rPr>
              <a:t>G</a:t>
            </a:r>
            <a:r>
              <a:rPr lang="en-US" altLang="x-none" sz="3000" dirty="0">
                <a:ea typeface="宋体" panose="02010600030101010101" pitchFamily="2" charset="-122"/>
              </a:rPr>
              <a:t>.</a:t>
            </a:r>
            <a:endParaRPr lang="zh-CN" altLang="en-US" sz="3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8">
                                            <p:txEl>
                                              <p:pRg st="0" end="0"/>
                                            </p:txEl>
                                          </p:spTgt>
                                        </p:tgtEl>
                                        <p:attrNameLst>
                                          <p:attrName>style.visibility</p:attrName>
                                        </p:attrNameLst>
                                      </p:cBhvr>
                                      <p:to>
                                        <p:strVal val="visible"/>
                                      </p:to>
                                    </p:set>
                                    <p:animEffect transition="in" filter="blinds(horizontal)">
                                      <p:cBhvr>
                                        <p:cTn id="7" dur="500"/>
                                        <p:tgtEl>
                                          <p:spTgt spid="12595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958">
                                            <p:txEl>
                                              <p:pRg st="1" end="1"/>
                                            </p:txEl>
                                          </p:spTgt>
                                        </p:tgtEl>
                                        <p:attrNameLst>
                                          <p:attrName>style.visibility</p:attrName>
                                        </p:attrNameLst>
                                      </p:cBhvr>
                                      <p:to>
                                        <p:strVal val="visible"/>
                                      </p:to>
                                    </p:set>
                                    <p:animEffect transition="in" filter="blinds(horizontal)">
                                      <p:cBhvr>
                                        <p:cTn id="10" dur="500"/>
                                        <p:tgtEl>
                                          <p:spTgt spid="12595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5958">
                                            <p:txEl>
                                              <p:pRg st="3" end="3"/>
                                            </p:txEl>
                                          </p:spTgt>
                                        </p:tgtEl>
                                        <p:attrNameLst>
                                          <p:attrName>style.visibility</p:attrName>
                                        </p:attrNameLst>
                                      </p:cBhvr>
                                      <p:to>
                                        <p:strVal val="visible"/>
                                      </p:to>
                                    </p:set>
                                    <p:animEffect transition="in" filter="blinds(horizontal)">
                                      <p:cBhvr>
                                        <p:cTn id="15" dur="500"/>
                                        <p:tgtEl>
                                          <p:spTgt spid="125958">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5958">
                                            <p:txEl>
                                              <p:pRg st="4" end="4"/>
                                            </p:txEl>
                                          </p:spTgt>
                                        </p:tgtEl>
                                        <p:attrNameLst>
                                          <p:attrName>style.visibility</p:attrName>
                                        </p:attrNameLst>
                                      </p:cBhvr>
                                      <p:to>
                                        <p:strVal val="visible"/>
                                      </p:to>
                                    </p:set>
                                    <p:animEffect transition="in" filter="blinds(horizontal)">
                                      <p:cBhvr>
                                        <p:cTn id="18" dur="500"/>
                                        <p:tgtEl>
                                          <p:spTgt spid="1259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uiExpand="1" build="p"/>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2697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697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209</a:t>
            </a:fld>
            <a:endParaRPr lang="zh-CN" altLang="en-US" sz="1200" b="1" i="1" dirty="0">
              <a:latin typeface="Times New Roman" panose="02020603050405020304" pitchFamily="2" charset="0"/>
              <a:ea typeface="宋体" panose="02010600030101010101" pitchFamily="2" charset="-122"/>
            </a:endParaRPr>
          </a:p>
        </p:txBody>
      </p:sp>
      <p:sp>
        <p:nvSpPr>
          <p:cNvPr id="12698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26981" name="Rectangle 3"/>
          <p:cNvSpPr>
            <a:spLocks noGrp="1"/>
          </p:cNvSpPr>
          <p:nvPr>
            <p:ph type="body"/>
          </p:nvPr>
        </p:nvSpPr>
        <p:spPr/>
        <p:txBody>
          <a:bodyPr wrap="square" anchor="t"/>
          <a:lstStyle/>
          <a:p>
            <a:pPr lvl="0" eaLnBrk="1" hangingPunct="1">
              <a:spcBef>
                <a:spcPct val="50000"/>
              </a:spcBef>
              <a:buClrTx/>
              <a:buChar char="–"/>
            </a:pPr>
            <a:r>
              <a:rPr lang="en-US" altLang="x-none" sz="3000" dirty="0">
                <a:solidFill>
                  <a:schemeClr val="tx1"/>
                </a:solidFill>
                <a:ea typeface="宋体" panose="02010600030101010101" pitchFamily="2" charset="-122"/>
              </a:rPr>
              <a:t>Example 6.6.6: Consider the two sets of FDs on the set of attributes {A,B,C,D,E}</a:t>
            </a:r>
          </a:p>
          <a:p>
            <a:pPr lvl="2" indent="-228600" eaLnBrk="1" hangingPunct="1">
              <a:spcBef>
                <a:spcPct val="50000"/>
              </a:spcBef>
              <a:buClrTx/>
              <a:buNone/>
            </a:pPr>
            <a:r>
              <a:rPr lang="en-US" altLang="x-none" sz="3000" dirty="0">
                <a:ea typeface="宋体" panose="02010600030101010101" pitchFamily="2" charset="-122"/>
              </a:rPr>
              <a:t>F = { B→CD,  AD→E,  B→A }</a:t>
            </a:r>
          </a:p>
          <a:p>
            <a:pPr lvl="2" indent="-228600" eaLnBrk="1" hangingPunct="1">
              <a:spcBef>
                <a:spcPct val="50000"/>
              </a:spcBef>
              <a:buClrTx/>
              <a:buNone/>
            </a:pPr>
            <a:r>
              <a:rPr lang="en-US" altLang="x-none" sz="3000" dirty="0">
                <a:ea typeface="宋体" panose="02010600030101010101" pitchFamily="2" charset="-122"/>
              </a:rPr>
              <a:t>G = { B→CDE,  B→ABC,  AD→E }</a:t>
            </a:r>
          </a:p>
          <a:p>
            <a:pPr lvl="1" indent="-285750" eaLnBrk="1" hangingPunct="1">
              <a:spcBef>
                <a:spcPct val="50000"/>
              </a:spcBef>
              <a:buClr>
                <a:schemeClr val="accent1"/>
              </a:buClr>
            </a:pPr>
            <a:r>
              <a:rPr lang="en-US" altLang="x-none" sz="3000" dirty="0">
                <a:ea typeface="宋体" panose="02010600030101010101" pitchFamily="2" charset="-122"/>
              </a:rPr>
              <a:t>F covers G ?</a:t>
            </a:r>
          </a:p>
          <a:p>
            <a:pPr lvl="1" indent="-285750" eaLnBrk="1" hangingPunct="1">
              <a:spcBef>
                <a:spcPct val="50000"/>
              </a:spcBef>
              <a:buClr>
                <a:schemeClr val="accent1"/>
              </a:buClr>
            </a:pPr>
            <a:r>
              <a:rPr lang="en-US" altLang="x-none" sz="3000" dirty="0">
                <a:ea typeface="宋体" panose="02010600030101010101" pitchFamily="2" charset="-122"/>
              </a:rPr>
              <a:t>G covers F ?</a:t>
            </a:r>
            <a:endParaRPr lang="zh-CN" altLang="en-US" sz="3000"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1506"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2150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21</a:t>
            </a:fld>
            <a:endParaRPr lang="zh-CN" altLang="en-US" sz="1200" b="1" i="1" dirty="0">
              <a:latin typeface="Times New Roman" panose="02020603050405020304" pitchFamily="2" charset="0"/>
              <a:ea typeface="宋体" panose="02010600030101010101" pitchFamily="2" charset="-122"/>
            </a:endParaRPr>
          </a:p>
        </p:txBody>
      </p:sp>
      <p:sp>
        <p:nvSpPr>
          <p:cNvPr id="2150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21510" name="Rectangle 3"/>
          <p:cNvSpPr>
            <a:spLocks noGrp="1"/>
          </p:cNvSpPr>
          <p:nvPr>
            <p:ph type="body"/>
          </p:nvPr>
        </p:nvSpPr>
        <p:spPr>
          <a:xfrm>
            <a:off x="228600" y="990600"/>
            <a:ext cx="8686800" cy="5257800"/>
          </a:xfrm>
        </p:spPr>
        <p:txBody>
          <a:bodyPr wrap="square" anchor="t"/>
          <a:lstStyle/>
          <a:p>
            <a:pPr lvl="0" eaLnBrk="1" hangingPunct="1">
              <a:lnSpc>
                <a:spcPct val="90000"/>
              </a:lnSpc>
            </a:pPr>
            <a:r>
              <a:rPr lang="en-US" altLang="x-none" dirty="0">
                <a:ea typeface="宋体" panose="02010600030101010101" pitchFamily="2" charset="-122"/>
              </a:rPr>
              <a:t>E-R Model</a:t>
            </a:r>
          </a:p>
          <a:p>
            <a:pPr lvl="1" indent="-285750" eaLnBrk="1" hangingPunct="1">
              <a:lnSpc>
                <a:spcPct val="90000"/>
              </a:lnSpc>
            </a:pPr>
            <a:r>
              <a:rPr lang="en-US" altLang="x-none" dirty="0">
                <a:ea typeface="宋体" panose="02010600030101010101" pitchFamily="2" charset="-122"/>
              </a:rPr>
              <a:t>three fundamental data classification objects</a:t>
            </a:r>
          </a:p>
          <a:p>
            <a:pPr lvl="2" indent="-228600" eaLnBrk="1" hangingPunct="1">
              <a:lnSpc>
                <a:spcPct val="90000"/>
              </a:lnSpc>
            </a:pPr>
            <a:r>
              <a:rPr lang="en-US" altLang="x-none" dirty="0">
                <a:ea typeface="宋体" panose="02010600030101010101" pitchFamily="2" charset="-122"/>
              </a:rPr>
              <a:t>entity</a:t>
            </a:r>
          </a:p>
          <a:p>
            <a:pPr lvl="2" indent="-228600" eaLnBrk="1" hangingPunct="1">
              <a:lnSpc>
                <a:spcPct val="90000"/>
              </a:lnSpc>
            </a:pPr>
            <a:r>
              <a:rPr lang="en-US" altLang="x-none" dirty="0">
                <a:ea typeface="宋体" panose="02010600030101010101" pitchFamily="2" charset="-122"/>
              </a:rPr>
              <a:t>attribute</a:t>
            </a:r>
          </a:p>
          <a:p>
            <a:pPr lvl="2" indent="-228600" eaLnBrk="1" hangingPunct="1">
              <a:lnSpc>
                <a:spcPct val="90000"/>
              </a:lnSpc>
            </a:pPr>
            <a:r>
              <a:rPr lang="en-US" altLang="x-none" dirty="0">
                <a:ea typeface="宋体" panose="02010600030101010101" pitchFamily="2" charset="-122"/>
              </a:rPr>
              <a:t>relationship</a:t>
            </a:r>
          </a:p>
          <a:p>
            <a:pPr lvl="2" indent="-228600" eaLnBrk="1" hangingPunct="1">
              <a:lnSpc>
                <a:spcPct val="90000"/>
              </a:lnSpc>
            </a:pPr>
            <a:endParaRPr lang="en-US" altLang="x-none" sz="1400" dirty="0">
              <a:ea typeface="宋体" panose="02010600030101010101" pitchFamily="2" charset="-122"/>
            </a:endParaRPr>
          </a:p>
          <a:p>
            <a:pPr lvl="0" eaLnBrk="1" hangingPunct="1">
              <a:lnSpc>
                <a:spcPct val="90000"/>
              </a:lnSpc>
            </a:pPr>
            <a:r>
              <a:rPr lang="en-US" altLang="x-none" dirty="0">
                <a:ea typeface="宋体" panose="02010600030101010101" pitchFamily="2" charset="-122"/>
              </a:rPr>
              <a:t>the contents of this section</a:t>
            </a:r>
          </a:p>
          <a:p>
            <a:pPr lvl="1" indent="-285750" eaLnBrk="1" hangingPunct="1">
              <a:lnSpc>
                <a:spcPct val="90000"/>
              </a:lnSpc>
            </a:pPr>
            <a:r>
              <a:rPr lang="en-US" altLang="x-none" dirty="0">
                <a:ea typeface="宋体" panose="02010600030101010101" pitchFamily="2" charset="-122"/>
              </a:rPr>
              <a:t>Entities, Attributes, and Simple E-R Diagrams</a:t>
            </a:r>
          </a:p>
          <a:p>
            <a:pPr lvl="1" indent="-285750" eaLnBrk="1" hangingPunct="1">
              <a:lnSpc>
                <a:spcPct val="90000"/>
              </a:lnSpc>
            </a:pPr>
            <a:r>
              <a:rPr lang="en-US" altLang="x-none" dirty="0">
                <a:ea typeface="宋体" panose="02010600030101010101" pitchFamily="2" charset="-122"/>
              </a:rPr>
              <a:t>Transforming Entities and Attributes to Relations</a:t>
            </a:r>
          </a:p>
          <a:p>
            <a:pPr lvl="1" indent="-285750" eaLnBrk="1" hangingPunct="1">
              <a:lnSpc>
                <a:spcPct val="90000"/>
              </a:lnSpc>
            </a:pPr>
            <a:r>
              <a:rPr lang="en-US" altLang="x-none" dirty="0">
                <a:ea typeface="宋体" panose="02010600030101010101" pitchFamily="2" charset="-122"/>
              </a:rPr>
              <a:t>Relationships among Entities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10">
                                            <p:txEl>
                                              <p:pRg st="0" end="0"/>
                                            </p:txEl>
                                          </p:spTgt>
                                        </p:tgtEl>
                                        <p:attrNameLst>
                                          <p:attrName>style.visibility</p:attrName>
                                        </p:attrNameLst>
                                      </p:cBhvr>
                                      <p:to>
                                        <p:strVal val="visible"/>
                                      </p:to>
                                    </p:set>
                                    <p:animEffect transition="in" filter="blinds(horizontal)">
                                      <p:cBhvr>
                                        <p:cTn id="7" dur="500"/>
                                        <p:tgtEl>
                                          <p:spTgt spid="2151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510">
                                            <p:txEl>
                                              <p:pRg st="1" end="1"/>
                                            </p:txEl>
                                          </p:spTgt>
                                        </p:tgtEl>
                                        <p:attrNameLst>
                                          <p:attrName>style.visibility</p:attrName>
                                        </p:attrNameLst>
                                      </p:cBhvr>
                                      <p:to>
                                        <p:strVal val="visible"/>
                                      </p:to>
                                    </p:set>
                                    <p:animEffect transition="in" filter="blinds(horizontal)">
                                      <p:cBhvr>
                                        <p:cTn id="10" dur="500"/>
                                        <p:tgtEl>
                                          <p:spTgt spid="2151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510">
                                            <p:txEl>
                                              <p:pRg st="2" end="2"/>
                                            </p:txEl>
                                          </p:spTgt>
                                        </p:tgtEl>
                                        <p:attrNameLst>
                                          <p:attrName>style.visibility</p:attrName>
                                        </p:attrNameLst>
                                      </p:cBhvr>
                                      <p:to>
                                        <p:strVal val="visible"/>
                                      </p:to>
                                    </p:set>
                                    <p:animEffect transition="in" filter="blinds(horizontal)">
                                      <p:cBhvr>
                                        <p:cTn id="13" dur="500"/>
                                        <p:tgtEl>
                                          <p:spTgt spid="21510">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510">
                                            <p:txEl>
                                              <p:pRg st="3" end="3"/>
                                            </p:txEl>
                                          </p:spTgt>
                                        </p:tgtEl>
                                        <p:attrNameLst>
                                          <p:attrName>style.visibility</p:attrName>
                                        </p:attrNameLst>
                                      </p:cBhvr>
                                      <p:to>
                                        <p:strVal val="visible"/>
                                      </p:to>
                                    </p:set>
                                    <p:animEffect transition="in" filter="blinds(horizontal)">
                                      <p:cBhvr>
                                        <p:cTn id="16" dur="500"/>
                                        <p:tgtEl>
                                          <p:spTgt spid="21510">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1510">
                                            <p:txEl>
                                              <p:pRg st="4" end="4"/>
                                            </p:txEl>
                                          </p:spTgt>
                                        </p:tgtEl>
                                        <p:attrNameLst>
                                          <p:attrName>style.visibility</p:attrName>
                                        </p:attrNameLst>
                                      </p:cBhvr>
                                      <p:to>
                                        <p:strVal val="visible"/>
                                      </p:to>
                                    </p:set>
                                    <p:animEffect transition="in" filter="blinds(horizontal)">
                                      <p:cBhvr>
                                        <p:cTn id="19" dur="500"/>
                                        <p:tgtEl>
                                          <p:spTgt spid="2151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1510">
                                            <p:txEl>
                                              <p:pRg st="6" end="6"/>
                                            </p:txEl>
                                          </p:spTgt>
                                        </p:tgtEl>
                                        <p:attrNameLst>
                                          <p:attrName>style.visibility</p:attrName>
                                        </p:attrNameLst>
                                      </p:cBhvr>
                                      <p:to>
                                        <p:strVal val="visible"/>
                                      </p:to>
                                    </p:set>
                                    <p:animEffect transition="in" filter="blinds(horizontal)">
                                      <p:cBhvr>
                                        <p:cTn id="24" dur="500"/>
                                        <p:tgtEl>
                                          <p:spTgt spid="21510">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1510">
                                            <p:txEl>
                                              <p:pRg st="7" end="7"/>
                                            </p:txEl>
                                          </p:spTgt>
                                        </p:tgtEl>
                                        <p:attrNameLst>
                                          <p:attrName>style.visibility</p:attrName>
                                        </p:attrNameLst>
                                      </p:cBhvr>
                                      <p:to>
                                        <p:strVal val="visible"/>
                                      </p:to>
                                    </p:set>
                                    <p:animEffect transition="in" filter="blinds(horizontal)">
                                      <p:cBhvr>
                                        <p:cTn id="27" dur="500"/>
                                        <p:tgtEl>
                                          <p:spTgt spid="21510">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1510">
                                            <p:txEl>
                                              <p:pRg st="8" end="8"/>
                                            </p:txEl>
                                          </p:spTgt>
                                        </p:tgtEl>
                                        <p:attrNameLst>
                                          <p:attrName>style.visibility</p:attrName>
                                        </p:attrNameLst>
                                      </p:cBhvr>
                                      <p:to>
                                        <p:strVal val="visible"/>
                                      </p:to>
                                    </p:set>
                                    <p:animEffect transition="in" filter="blinds(horizontal)">
                                      <p:cBhvr>
                                        <p:cTn id="30" dur="500"/>
                                        <p:tgtEl>
                                          <p:spTgt spid="21510">
                                            <p:txEl>
                                              <p:pRg st="8" end="8"/>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1510">
                                            <p:txEl>
                                              <p:pRg st="9" end="9"/>
                                            </p:txEl>
                                          </p:spTgt>
                                        </p:tgtEl>
                                        <p:attrNameLst>
                                          <p:attrName>style.visibility</p:attrName>
                                        </p:attrNameLst>
                                      </p:cBhvr>
                                      <p:to>
                                        <p:strVal val="visible"/>
                                      </p:to>
                                    </p:set>
                                    <p:animEffect transition="in" filter="blinds(horizontal)">
                                      <p:cBhvr>
                                        <p:cTn id="33" dur="500"/>
                                        <p:tgtEl>
                                          <p:spTgt spid="215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build="p"/>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2800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800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210</a:t>
            </a:fld>
            <a:endParaRPr lang="zh-CN" altLang="en-US" sz="1200" b="1" i="1" dirty="0">
              <a:latin typeface="Times New Roman" panose="02020603050405020304" pitchFamily="2" charset="0"/>
              <a:ea typeface="宋体" panose="02010600030101010101" pitchFamily="2" charset="-122"/>
            </a:endParaRPr>
          </a:p>
        </p:txBody>
      </p:sp>
      <p:sp>
        <p:nvSpPr>
          <p:cNvPr id="128004" name="Rectangle 2"/>
          <p:cNvSpPr>
            <a:spLocks noGrp="1"/>
          </p:cNvSpPr>
          <p:nvPr>
            <p:ph type="title"/>
          </p:nvPr>
        </p:nvSpPr>
        <p:spPr/>
        <p:txBody>
          <a:bodyPr wrap="square" anchor="ctr"/>
          <a:lstStyle/>
          <a:p>
            <a:pPr lvl="0" eaLnBrk="1" hangingPunct="1"/>
            <a:r>
              <a:rPr lang="en-US" altLang="x-none" dirty="0">
                <a:solidFill>
                  <a:schemeClr val="tx1"/>
                </a:solidFill>
                <a:ea typeface="宋体" panose="02010600030101010101" pitchFamily="2" charset="-122"/>
                <a:sym typeface="+mn-ea"/>
              </a:rPr>
              <a:t>Example 6.6.6</a:t>
            </a:r>
            <a:endParaRPr lang="en-US" altLang="x-none" dirty="0">
              <a:ea typeface="宋体" panose="02010600030101010101" pitchFamily="2" charset="-122"/>
            </a:endParaRPr>
          </a:p>
        </p:txBody>
      </p:sp>
      <p:sp>
        <p:nvSpPr>
          <p:cNvPr id="128005" name="Rectangle 3"/>
          <p:cNvSpPr>
            <a:spLocks noGrp="1"/>
          </p:cNvSpPr>
          <p:nvPr>
            <p:ph type="body"/>
          </p:nvPr>
        </p:nvSpPr>
        <p:spPr>
          <a:xfrm>
            <a:off x="457200" y="762000"/>
            <a:ext cx="8229600" cy="1038860"/>
          </a:xfrm>
          <a:ln>
            <a:noFill/>
          </a:ln>
        </p:spPr>
        <p:txBody>
          <a:bodyPr wrap="square" anchor="t">
            <a:spAutoFit/>
          </a:bodyPr>
          <a:lstStyle/>
          <a:p>
            <a:pPr lvl="1" indent="-285750" eaLnBrk="1" hangingPunct="1">
              <a:buNone/>
            </a:pPr>
            <a:r>
              <a:rPr lang="en-US" altLang="x-none" dirty="0">
                <a:ea typeface="宋体" panose="02010600030101010101" pitchFamily="2" charset="-122"/>
              </a:rPr>
              <a:t>F: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2</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B→A</a:t>
            </a:r>
          </a:p>
          <a:p>
            <a:pPr lvl="1" indent="-285750" eaLnBrk="1" hangingPunct="1">
              <a:buNone/>
            </a:pPr>
            <a:r>
              <a:rPr lang="en-US" altLang="x-none" dirty="0">
                <a:ea typeface="宋体" panose="02010600030101010101" pitchFamily="2" charset="-122"/>
              </a:rPr>
              <a:t>G: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B→CDE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2</a:t>
            </a:r>
            <a:r>
              <a:rPr lang="en-US" altLang="x-none" dirty="0">
                <a:ea typeface="宋体" panose="02010600030101010101" pitchFamily="2" charset="-122"/>
              </a:rPr>
              <a:t>) B→ABC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p>
        </p:txBody>
      </p:sp>
      <p:sp>
        <p:nvSpPr>
          <p:cNvPr id="128007" name="Rectangle 4"/>
          <p:cNvSpPr/>
          <p:nvPr/>
        </p:nvSpPr>
        <p:spPr>
          <a:xfrm>
            <a:off x="228600" y="2079625"/>
            <a:ext cx="8686800" cy="3886200"/>
          </a:xfrm>
          <a:prstGeom prst="rect">
            <a:avLst/>
          </a:prstGeom>
          <a:solidFill>
            <a:schemeClr val="bg1"/>
          </a:solidFill>
          <a:ln w="19050" cap="flat" cmpd="sng">
            <a:solidFill>
              <a:schemeClr val="tx1"/>
            </a:solidFill>
            <a:prstDash val="solid"/>
            <a:miter/>
            <a:headEnd type="none" w="med" len="med"/>
            <a:tailEnd type="none" w="med" len="med"/>
          </a:ln>
        </p:spPr>
        <p:txBody>
          <a:bodyPr anchor="t"/>
          <a:lstStyle/>
          <a:p>
            <a:pPr marL="457200" lvl="0" indent="-457200">
              <a:spcBef>
                <a:spcPct val="20000"/>
              </a:spcBef>
              <a:buClr>
                <a:schemeClr val="tx1"/>
              </a:buClr>
              <a:buFont typeface="Wingdings" panose="05000000000000000000" pitchFamily="2" charset="2"/>
              <a:buNone/>
            </a:pPr>
            <a:r>
              <a:rPr lang="en-US" altLang="x-none" sz="2800" b="1" i="1" u="sng" dirty="0">
                <a:solidFill>
                  <a:srgbClr val="FF0000"/>
                </a:solidFill>
                <a:latin typeface="Arial" panose="020B0604020202020204" pitchFamily="34" charset="0"/>
                <a:ea typeface="宋体" panose="02010600030101010101" pitchFamily="2" charset="-122"/>
              </a:rPr>
              <a:t>F covers G ?</a:t>
            </a:r>
          </a:p>
          <a:p>
            <a:pPr marL="457200" lvl="0"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can be derived from the set F ?</a:t>
            </a: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and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3</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and union rule, we have </a:t>
            </a:r>
            <a:r>
              <a:rPr lang="en-US" altLang="x-none" sz="2800" b="1" dirty="0">
                <a:solidFill>
                  <a:srgbClr val="FF0066"/>
                </a:solidFill>
                <a:latin typeface="Arial" panose="020B0604020202020204" pitchFamily="34" charset="0"/>
                <a:ea typeface="宋体" panose="02010600030101010101" pitchFamily="2" charset="-122"/>
              </a:rPr>
              <a:t>①</a:t>
            </a:r>
            <a:r>
              <a:rPr lang="en-US" altLang="x-none" sz="2800" b="1" dirty="0">
                <a:solidFill>
                  <a:schemeClr val="accent2"/>
                </a:solidFill>
                <a:latin typeface="Arial" panose="020B0604020202020204" pitchFamily="34" charset="0"/>
                <a:ea typeface="宋体" panose="02010600030101010101" pitchFamily="2" charset="-122"/>
              </a:rPr>
              <a:t> B→ACD</a:t>
            </a: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and augmentation rule, we have </a:t>
            </a:r>
            <a:r>
              <a:rPr lang="en-US" altLang="x-none" sz="2800" b="1" dirty="0">
                <a:solidFill>
                  <a:srgbClr val="FF0066"/>
                </a:solidFill>
                <a:latin typeface="Arial" panose="020B0604020202020204" pitchFamily="34" charset="0"/>
                <a:ea typeface="宋体" panose="02010600030101010101" pitchFamily="2" charset="-122"/>
              </a:rPr>
              <a:t>②</a:t>
            </a:r>
            <a:r>
              <a:rPr lang="en-US" altLang="x-none" sz="2800" b="1" dirty="0">
                <a:solidFill>
                  <a:schemeClr val="accent2"/>
                </a:solidFill>
                <a:latin typeface="Arial" panose="020B0604020202020204" pitchFamily="34" charset="0"/>
                <a:ea typeface="宋体" panose="02010600030101010101" pitchFamily="2" charset="-122"/>
              </a:rPr>
              <a:t>CDAD→CDE, and can be rewritten </a:t>
            </a:r>
            <a:r>
              <a:rPr lang="en-US" altLang="x-none" sz="2800" b="1" dirty="0">
                <a:solidFill>
                  <a:srgbClr val="FF0066"/>
                </a:solidFill>
                <a:latin typeface="Arial" panose="020B0604020202020204" pitchFamily="34" charset="0"/>
                <a:ea typeface="宋体" panose="02010600030101010101" pitchFamily="2" charset="-122"/>
              </a:rPr>
              <a:t>③</a:t>
            </a:r>
            <a:r>
              <a:rPr lang="en-US" altLang="x-none" sz="2800" b="1" dirty="0">
                <a:solidFill>
                  <a:schemeClr val="accent2"/>
                </a:solidFill>
                <a:latin typeface="Arial" panose="020B0604020202020204" pitchFamily="34" charset="0"/>
                <a:ea typeface="宋体" panose="02010600030101010101" pitchFamily="2" charset="-122"/>
              </a:rPr>
              <a:t> ACD→CDE</a:t>
            </a: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①</a:t>
            </a:r>
            <a:r>
              <a:rPr lang="en-US" altLang="x-none" sz="2800" b="1" dirty="0">
                <a:solidFill>
                  <a:schemeClr val="accent2"/>
                </a:solidFill>
                <a:latin typeface="Arial" panose="020B0604020202020204" pitchFamily="34" charset="0"/>
                <a:ea typeface="宋体" panose="02010600030101010101" pitchFamily="2" charset="-122"/>
              </a:rPr>
              <a:t> and </a:t>
            </a:r>
            <a:r>
              <a:rPr lang="en-US" altLang="x-none" sz="2800" b="1" dirty="0">
                <a:solidFill>
                  <a:srgbClr val="FF0066"/>
                </a:solidFill>
                <a:latin typeface="Arial" panose="020B0604020202020204" pitchFamily="34" charset="0"/>
                <a:ea typeface="宋体" panose="02010600030101010101" pitchFamily="2" charset="-122"/>
              </a:rPr>
              <a:t>③</a:t>
            </a:r>
            <a:r>
              <a:rPr lang="en-US" altLang="x-none" sz="2800" b="1" dirty="0">
                <a:solidFill>
                  <a:schemeClr val="accent2"/>
                </a:solidFill>
                <a:latin typeface="Arial" panose="020B0604020202020204" pitchFamily="34" charset="0"/>
                <a:ea typeface="宋体" panose="02010600030101010101" pitchFamily="2" charset="-122"/>
              </a:rPr>
              <a:t> and transitivity rule, we have </a:t>
            </a: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1</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7">
                                            <p:bg/>
                                          </p:spTgt>
                                        </p:tgtEl>
                                        <p:attrNameLst>
                                          <p:attrName>style.visibility</p:attrName>
                                        </p:attrNameLst>
                                      </p:cBhvr>
                                      <p:to>
                                        <p:strVal val="visible"/>
                                      </p:to>
                                    </p:set>
                                    <p:animEffect transition="in" filter="blinds(horizontal)">
                                      <p:cBhvr>
                                        <p:cTn id="7" dur="500"/>
                                        <p:tgtEl>
                                          <p:spTgt spid="128007">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7">
                                            <p:txEl>
                                              <p:pRg st="0" end="0"/>
                                            </p:txEl>
                                          </p:spTgt>
                                        </p:tgtEl>
                                        <p:attrNameLst>
                                          <p:attrName>style.visibility</p:attrName>
                                        </p:attrNameLst>
                                      </p:cBhvr>
                                      <p:to>
                                        <p:strVal val="visible"/>
                                      </p:to>
                                    </p:set>
                                    <p:animEffect transition="in" filter="blinds(horizontal)">
                                      <p:cBhvr>
                                        <p:cTn id="12" dur="500"/>
                                        <p:tgtEl>
                                          <p:spTgt spid="1280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7">
                                            <p:txEl>
                                              <p:pRg st="1" end="1"/>
                                            </p:txEl>
                                          </p:spTgt>
                                        </p:tgtEl>
                                        <p:attrNameLst>
                                          <p:attrName>style.visibility</p:attrName>
                                        </p:attrNameLst>
                                      </p:cBhvr>
                                      <p:to>
                                        <p:strVal val="visible"/>
                                      </p:to>
                                    </p:set>
                                    <p:animEffect transition="in" filter="blinds(horizontal)">
                                      <p:cBhvr>
                                        <p:cTn id="17" dur="500"/>
                                        <p:tgtEl>
                                          <p:spTgt spid="1280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7">
                                            <p:txEl>
                                              <p:pRg st="2" end="2"/>
                                            </p:txEl>
                                          </p:spTgt>
                                        </p:tgtEl>
                                        <p:attrNameLst>
                                          <p:attrName>style.visibility</p:attrName>
                                        </p:attrNameLst>
                                      </p:cBhvr>
                                      <p:to>
                                        <p:strVal val="visible"/>
                                      </p:to>
                                    </p:set>
                                    <p:animEffect transition="in" filter="blinds(horizontal)">
                                      <p:cBhvr>
                                        <p:cTn id="22" dur="500"/>
                                        <p:tgtEl>
                                          <p:spTgt spid="12800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7">
                                            <p:txEl>
                                              <p:pRg st="3" end="3"/>
                                            </p:txEl>
                                          </p:spTgt>
                                        </p:tgtEl>
                                        <p:attrNameLst>
                                          <p:attrName>style.visibility</p:attrName>
                                        </p:attrNameLst>
                                      </p:cBhvr>
                                      <p:to>
                                        <p:strVal val="visible"/>
                                      </p:to>
                                    </p:set>
                                    <p:animEffect transition="in" filter="blinds(horizontal)">
                                      <p:cBhvr>
                                        <p:cTn id="27" dur="500"/>
                                        <p:tgtEl>
                                          <p:spTgt spid="12800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7">
                                            <p:txEl>
                                              <p:pRg st="4" end="4"/>
                                            </p:txEl>
                                          </p:spTgt>
                                        </p:tgtEl>
                                        <p:attrNameLst>
                                          <p:attrName>style.visibility</p:attrName>
                                        </p:attrNameLst>
                                      </p:cBhvr>
                                      <p:to>
                                        <p:strVal val="visible"/>
                                      </p:to>
                                    </p:set>
                                    <p:animEffect transition="in" filter="blinds(horizontal)">
                                      <p:cBhvr>
                                        <p:cTn id="32" dur="500"/>
                                        <p:tgtEl>
                                          <p:spTgt spid="1280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build="p" bldLvl="2" animBg="1"/>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2902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902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211</a:t>
            </a:fld>
            <a:endParaRPr lang="zh-CN" altLang="en-US" sz="1200" b="1" i="1" dirty="0">
              <a:latin typeface="Times New Roman" panose="02020603050405020304" pitchFamily="2" charset="0"/>
              <a:ea typeface="宋体" panose="02010600030101010101" pitchFamily="2" charset="-122"/>
            </a:endParaRPr>
          </a:p>
        </p:txBody>
      </p:sp>
      <p:sp>
        <p:nvSpPr>
          <p:cNvPr id="129028" name="Rectangle 2"/>
          <p:cNvSpPr>
            <a:spLocks noGrp="1"/>
          </p:cNvSpPr>
          <p:nvPr>
            <p:ph type="title"/>
          </p:nvPr>
        </p:nvSpPr>
        <p:spPr/>
        <p:txBody>
          <a:bodyPr wrap="square" anchor="ctr"/>
          <a:lstStyle/>
          <a:p>
            <a:pPr lvl="0" eaLnBrk="1" hangingPunct="1"/>
            <a:r>
              <a:rPr lang="en-US" altLang="x-none" dirty="0">
                <a:solidFill>
                  <a:schemeClr val="tx1"/>
                </a:solidFill>
                <a:ea typeface="宋体" panose="02010600030101010101" pitchFamily="2" charset="-122"/>
                <a:sym typeface="+mn-ea"/>
              </a:rPr>
              <a:t>Example 6.6.6</a:t>
            </a:r>
            <a:endParaRPr lang="en-US" altLang="x-none" dirty="0">
              <a:ea typeface="宋体" panose="02010600030101010101" pitchFamily="2" charset="-122"/>
            </a:endParaRPr>
          </a:p>
        </p:txBody>
      </p:sp>
      <p:sp>
        <p:nvSpPr>
          <p:cNvPr id="129029" name="Rectangle 3"/>
          <p:cNvSpPr>
            <a:spLocks noGrp="1"/>
          </p:cNvSpPr>
          <p:nvPr>
            <p:ph type="body"/>
          </p:nvPr>
        </p:nvSpPr>
        <p:spPr>
          <a:xfrm>
            <a:off x="457200" y="762000"/>
            <a:ext cx="8229600" cy="1038860"/>
          </a:xfrm>
        </p:spPr>
        <p:txBody>
          <a:bodyPr wrap="square" anchor="t">
            <a:spAutoFit/>
          </a:bodyPr>
          <a:lstStyle/>
          <a:p>
            <a:pPr lvl="1" indent="-285750" eaLnBrk="1" hangingPunct="1">
              <a:buNone/>
            </a:pPr>
            <a:r>
              <a:rPr lang="en-US" altLang="x-none" dirty="0">
                <a:ea typeface="宋体" panose="02010600030101010101" pitchFamily="2" charset="-122"/>
              </a:rPr>
              <a:t>F: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2</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B→A</a:t>
            </a:r>
          </a:p>
          <a:p>
            <a:pPr lvl="1" indent="-285750" eaLnBrk="1" hangingPunct="1">
              <a:buNone/>
            </a:pPr>
            <a:r>
              <a:rPr lang="en-US" altLang="x-none" dirty="0">
                <a:ea typeface="宋体" panose="02010600030101010101" pitchFamily="2" charset="-122"/>
              </a:rPr>
              <a:t>G: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B→CDE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2</a:t>
            </a:r>
            <a:r>
              <a:rPr lang="en-US" altLang="x-none" dirty="0">
                <a:ea typeface="宋体" panose="02010600030101010101" pitchFamily="2" charset="-122"/>
              </a:rPr>
              <a:t>) B→ABC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p>
        </p:txBody>
      </p:sp>
      <p:sp>
        <p:nvSpPr>
          <p:cNvPr id="129031" name="Rectangle 4"/>
          <p:cNvSpPr/>
          <p:nvPr/>
        </p:nvSpPr>
        <p:spPr>
          <a:xfrm>
            <a:off x="228600" y="2007870"/>
            <a:ext cx="8686800" cy="3886200"/>
          </a:xfrm>
          <a:prstGeom prst="rect">
            <a:avLst/>
          </a:prstGeom>
          <a:solidFill>
            <a:schemeClr val="bg1"/>
          </a:solidFill>
          <a:ln w="19050" cap="flat" cmpd="sng">
            <a:solidFill>
              <a:schemeClr val="tx1"/>
            </a:solidFill>
            <a:prstDash val="solid"/>
            <a:miter/>
            <a:headEnd type="none" w="med" len="med"/>
            <a:tailEnd type="none" w="med" len="med"/>
          </a:ln>
        </p:spPr>
        <p:txBody>
          <a:bodyPr anchor="t"/>
          <a:lstStyle/>
          <a:p>
            <a:pPr marL="457200" lvl="0" indent="-457200">
              <a:spcBef>
                <a:spcPct val="20000"/>
              </a:spcBef>
              <a:buClr>
                <a:schemeClr val="tx1"/>
              </a:buClr>
              <a:buFont typeface="Wingdings" panose="05000000000000000000" pitchFamily="2" charset="2"/>
              <a:buNone/>
            </a:pPr>
            <a:r>
              <a:rPr lang="en-US" altLang="x-none" sz="2800" b="1" i="1" u="sng" dirty="0">
                <a:solidFill>
                  <a:srgbClr val="FF0000"/>
                </a:solidFill>
                <a:latin typeface="Arial" panose="020B0604020202020204" pitchFamily="34" charset="0"/>
                <a:ea typeface="宋体" panose="02010600030101010101" pitchFamily="2" charset="-122"/>
              </a:rPr>
              <a:t>F covers G ?</a:t>
            </a:r>
            <a:endParaRPr lang="en-US" altLang="x-none" sz="2800" b="1" baseline="-25000" dirty="0">
              <a:solidFill>
                <a:srgbClr val="FF0066"/>
              </a:solidFill>
              <a:latin typeface="Arial" panose="020B0604020202020204" pitchFamily="34" charset="0"/>
              <a:ea typeface="宋体" panose="02010600030101010101" pitchFamily="2" charset="-122"/>
            </a:endParaRPr>
          </a:p>
          <a:p>
            <a:pPr marL="457200" lvl="0"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can be derived from the set F ?</a:t>
            </a: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and decomposition rule, we have </a:t>
            </a:r>
            <a:r>
              <a:rPr lang="en-US" altLang="x-none" sz="2800" b="1" dirty="0">
                <a:solidFill>
                  <a:srgbClr val="FF0066"/>
                </a:solidFill>
                <a:latin typeface="Arial" panose="020B0604020202020204" pitchFamily="34" charset="0"/>
                <a:ea typeface="宋体" panose="02010600030101010101" pitchFamily="2" charset="-122"/>
              </a:rPr>
              <a:t>①</a:t>
            </a:r>
            <a:r>
              <a:rPr lang="en-US" altLang="x-none" sz="2800" b="1" dirty="0">
                <a:solidFill>
                  <a:schemeClr val="accent2"/>
                </a:solidFill>
                <a:latin typeface="Arial" panose="020B0604020202020204" pitchFamily="34" charset="0"/>
                <a:ea typeface="宋体" panose="02010600030101010101" pitchFamily="2" charset="-122"/>
              </a:rPr>
              <a:t> B→C</a:t>
            </a: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①</a:t>
            </a:r>
            <a:r>
              <a:rPr lang="en-US" altLang="x-none" sz="2800" b="1" dirty="0">
                <a:solidFill>
                  <a:schemeClr val="accent2"/>
                </a:solidFill>
                <a:latin typeface="Arial" panose="020B0604020202020204" pitchFamily="34" charset="0"/>
                <a:ea typeface="宋体" panose="02010600030101010101" pitchFamily="2" charset="-122"/>
              </a:rPr>
              <a:t> and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3</a:t>
            </a:r>
            <a:r>
              <a:rPr lang="en-US" altLang="x-none" sz="2800" b="1" dirty="0">
                <a:solidFill>
                  <a:schemeClr val="accent2"/>
                </a:solidFill>
                <a:latin typeface="Arial" panose="020B0604020202020204" pitchFamily="34" charset="0"/>
                <a:ea typeface="宋体" panose="02010600030101010101" pitchFamily="2" charset="-122"/>
              </a:rPr>
              <a:t> and union rule, we have </a:t>
            </a:r>
            <a:r>
              <a:rPr lang="en-US" altLang="x-none" sz="2800" b="1" dirty="0">
                <a:solidFill>
                  <a:srgbClr val="FF0066"/>
                </a:solidFill>
                <a:latin typeface="Arial" panose="020B0604020202020204" pitchFamily="34" charset="0"/>
                <a:ea typeface="宋体" panose="02010600030101010101" pitchFamily="2" charset="-122"/>
              </a:rPr>
              <a:t>②</a:t>
            </a:r>
            <a:r>
              <a:rPr lang="en-US" altLang="x-none" sz="2800" b="1" dirty="0">
                <a:solidFill>
                  <a:schemeClr val="accent2"/>
                </a:solidFill>
                <a:latin typeface="Arial" panose="020B0604020202020204" pitchFamily="34" charset="0"/>
                <a:ea typeface="宋体" panose="02010600030101010101" pitchFamily="2" charset="-122"/>
              </a:rPr>
              <a:t> B→AC</a:t>
            </a: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②</a:t>
            </a:r>
            <a:r>
              <a:rPr lang="en-US" altLang="x-none" sz="2800" b="1" dirty="0">
                <a:solidFill>
                  <a:schemeClr val="accent2"/>
                </a:solidFill>
                <a:latin typeface="Arial" panose="020B0604020202020204" pitchFamily="34" charset="0"/>
                <a:ea typeface="宋体" panose="02010600030101010101" pitchFamily="2" charset="-122"/>
              </a:rPr>
              <a:t> and augmentation rule, we have </a:t>
            </a: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B→ABC</a:t>
            </a:r>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31">
                                            <p:bg/>
                                          </p:spTgt>
                                        </p:tgtEl>
                                        <p:attrNameLst>
                                          <p:attrName>style.visibility</p:attrName>
                                        </p:attrNameLst>
                                      </p:cBhvr>
                                      <p:to>
                                        <p:strVal val="visible"/>
                                      </p:to>
                                    </p:set>
                                    <p:animEffect transition="in" filter="blinds(horizontal)">
                                      <p:cBhvr>
                                        <p:cTn id="7" dur="500"/>
                                        <p:tgtEl>
                                          <p:spTgt spid="129031">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031">
                                            <p:txEl>
                                              <p:pRg st="0" end="0"/>
                                            </p:txEl>
                                          </p:spTgt>
                                        </p:tgtEl>
                                        <p:attrNameLst>
                                          <p:attrName>style.visibility</p:attrName>
                                        </p:attrNameLst>
                                      </p:cBhvr>
                                      <p:to>
                                        <p:strVal val="visible"/>
                                      </p:to>
                                    </p:set>
                                    <p:animEffect transition="in" filter="blinds(horizontal)">
                                      <p:cBhvr>
                                        <p:cTn id="12" dur="500"/>
                                        <p:tgtEl>
                                          <p:spTgt spid="1290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9031">
                                            <p:txEl>
                                              <p:pRg st="1" end="1"/>
                                            </p:txEl>
                                          </p:spTgt>
                                        </p:tgtEl>
                                        <p:attrNameLst>
                                          <p:attrName>style.visibility</p:attrName>
                                        </p:attrNameLst>
                                      </p:cBhvr>
                                      <p:to>
                                        <p:strVal val="visible"/>
                                      </p:to>
                                    </p:set>
                                    <p:animEffect transition="in" filter="blinds(horizontal)">
                                      <p:cBhvr>
                                        <p:cTn id="17" dur="500"/>
                                        <p:tgtEl>
                                          <p:spTgt spid="1290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9031">
                                            <p:txEl>
                                              <p:pRg st="2" end="2"/>
                                            </p:txEl>
                                          </p:spTgt>
                                        </p:tgtEl>
                                        <p:attrNameLst>
                                          <p:attrName>style.visibility</p:attrName>
                                        </p:attrNameLst>
                                      </p:cBhvr>
                                      <p:to>
                                        <p:strVal val="visible"/>
                                      </p:to>
                                    </p:set>
                                    <p:animEffect transition="in" filter="blinds(horizontal)">
                                      <p:cBhvr>
                                        <p:cTn id="22" dur="500"/>
                                        <p:tgtEl>
                                          <p:spTgt spid="12903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9031">
                                            <p:txEl>
                                              <p:pRg st="3" end="3"/>
                                            </p:txEl>
                                          </p:spTgt>
                                        </p:tgtEl>
                                        <p:attrNameLst>
                                          <p:attrName>style.visibility</p:attrName>
                                        </p:attrNameLst>
                                      </p:cBhvr>
                                      <p:to>
                                        <p:strVal val="visible"/>
                                      </p:to>
                                    </p:set>
                                    <p:animEffect transition="in" filter="blinds(horizontal)">
                                      <p:cBhvr>
                                        <p:cTn id="27" dur="500"/>
                                        <p:tgtEl>
                                          <p:spTgt spid="12903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9031">
                                            <p:txEl>
                                              <p:pRg st="4" end="4"/>
                                            </p:txEl>
                                          </p:spTgt>
                                        </p:tgtEl>
                                        <p:attrNameLst>
                                          <p:attrName>style.visibility</p:attrName>
                                        </p:attrNameLst>
                                      </p:cBhvr>
                                      <p:to>
                                        <p:strVal val="visible"/>
                                      </p:to>
                                    </p:set>
                                    <p:animEffect transition="in" filter="blinds(horizontal)">
                                      <p:cBhvr>
                                        <p:cTn id="32" dur="500"/>
                                        <p:tgtEl>
                                          <p:spTgt spid="1290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build="p" bldLvl="2" animBg="1"/>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3005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005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212</a:t>
            </a:fld>
            <a:endParaRPr lang="zh-CN" altLang="en-US" sz="1200" b="1" i="1" dirty="0">
              <a:latin typeface="Times New Roman" panose="02020603050405020304" pitchFamily="2" charset="0"/>
              <a:ea typeface="宋体" panose="02010600030101010101" pitchFamily="2" charset="-122"/>
            </a:endParaRPr>
          </a:p>
        </p:txBody>
      </p:sp>
      <p:sp>
        <p:nvSpPr>
          <p:cNvPr id="130052" name="Rectangle 2"/>
          <p:cNvSpPr>
            <a:spLocks noGrp="1"/>
          </p:cNvSpPr>
          <p:nvPr>
            <p:ph type="title"/>
          </p:nvPr>
        </p:nvSpPr>
        <p:spPr/>
        <p:txBody>
          <a:bodyPr wrap="square" anchor="ctr"/>
          <a:lstStyle/>
          <a:p>
            <a:pPr lvl="0" eaLnBrk="1" hangingPunct="1"/>
            <a:r>
              <a:rPr lang="en-US" altLang="x-none" dirty="0">
                <a:solidFill>
                  <a:schemeClr val="tx1"/>
                </a:solidFill>
                <a:ea typeface="宋体" panose="02010600030101010101" pitchFamily="2" charset="-122"/>
                <a:sym typeface="+mn-ea"/>
              </a:rPr>
              <a:t>Example 6.6.6</a:t>
            </a:r>
            <a:endParaRPr lang="en-US" altLang="x-none" dirty="0">
              <a:ea typeface="宋体" panose="02010600030101010101" pitchFamily="2" charset="-122"/>
            </a:endParaRPr>
          </a:p>
        </p:txBody>
      </p:sp>
      <p:sp>
        <p:nvSpPr>
          <p:cNvPr id="130053" name="Rectangle 3"/>
          <p:cNvSpPr>
            <a:spLocks noGrp="1"/>
          </p:cNvSpPr>
          <p:nvPr>
            <p:ph type="body"/>
          </p:nvPr>
        </p:nvSpPr>
        <p:spPr>
          <a:xfrm>
            <a:off x="457200" y="762000"/>
            <a:ext cx="8229600" cy="1038860"/>
          </a:xfrm>
        </p:spPr>
        <p:txBody>
          <a:bodyPr wrap="square" anchor="t">
            <a:spAutoFit/>
          </a:bodyPr>
          <a:lstStyle/>
          <a:p>
            <a:pPr lvl="1" indent="-285750" eaLnBrk="1" hangingPunct="1">
              <a:buNone/>
            </a:pPr>
            <a:r>
              <a:rPr lang="en-US" altLang="x-none" dirty="0">
                <a:ea typeface="宋体" panose="02010600030101010101" pitchFamily="2" charset="-122"/>
              </a:rPr>
              <a:t>F: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2</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B→A</a:t>
            </a:r>
          </a:p>
          <a:p>
            <a:pPr lvl="1" indent="-285750" eaLnBrk="1" hangingPunct="1">
              <a:buNone/>
            </a:pPr>
            <a:r>
              <a:rPr lang="en-US" altLang="x-none" dirty="0">
                <a:ea typeface="宋体" panose="02010600030101010101" pitchFamily="2" charset="-122"/>
              </a:rPr>
              <a:t>G: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B→CDE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2</a:t>
            </a:r>
            <a:r>
              <a:rPr lang="en-US" altLang="x-none" dirty="0">
                <a:ea typeface="宋体" panose="02010600030101010101" pitchFamily="2" charset="-122"/>
              </a:rPr>
              <a:t>) B→ABC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p>
        </p:txBody>
      </p:sp>
      <p:sp>
        <p:nvSpPr>
          <p:cNvPr id="130054" name="Rectangle 4"/>
          <p:cNvSpPr/>
          <p:nvPr/>
        </p:nvSpPr>
        <p:spPr>
          <a:xfrm>
            <a:off x="228600" y="2303780"/>
            <a:ext cx="8686800" cy="3352800"/>
          </a:xfrm>
          <a:prstGeom prst="rect">
            <a:avLst/>
          </a:prstGeom>
          <a:solidFill>
            <a:schemeClr val="bg1"/>
          </a:solidFill>
          <a:ln w="19050" cap="flat" cmpd="sng">
            <a:solidFill>
              <a:schemeClr val="tx1"/>
            </a:solidFill>
            <a:prstDash val="solid"/>
            <a:miter/>
            <a:headEnd type="none" w="med" len="med"/>
            <a:tailEnd type="none" w="med" len="med"/>
          </a:ln>
        </p:spPr>
        <p:txBody>
          <a:bodyPr anchor="t"/>
          <a:lstStyle/>
          <a:p>
            <a:pPr marL="457200" lvl="0" indent="-457200">
              <a:spcBef>
                <a:spcPct val="20000"/>
              </a:spcBef>
              <a:buClr>
                <a:schemeClr val="tx1"/>
              </a:buClr>
              <a:buFont typeface="Wingdings" panose="05000000000000000000" pitchFamily="2" charset="2"/>
              <a:buNone/>
            </a:pPr>
            <a:r>
              <a:rPr lang="en-US" altLang="x-none" sz="2800" b="1" i="1" u="sng" dirty="0">
                <a:solidFill>
                  <a:srgbClr val="FF0000"/>
                </a:solidFill>
                <a:latin typeface="Arial" panose="020B0604020202020204" pitchFamily="34" charset="0"/>
                <a:ea typeface="宋体" panose="02010600030101010101" pitchFamily="2" charset="-122"/>
              </a:rPr>
              <a:t>F covers G ?</a:t>
            </a:r>
          </a:p>
          <a:p>
            <a:pPr marL="457200" lvl="0"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3</a:t>
            </a:r>
            <a:r>
              <a:rPr lang="en-US" altLang="x-none" sz="2800" b="1" dirty="0">
                <a:solidFill>
                  <a:schemeClr val="accent2"/>
                </a:solidFill>
                <a:latin typeface="Arial" panose="020B0604020202020204" pitchFamily="34" charset="0"/>
                <a:ea typeface="宋体" panose="02010600030101010101" pitchFamily="2" charset="-122"/>
              </a:rPr>
              <a:t> is an element of the set F.</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2"/>
          <p:cNvSpPr>
            <a:spLocks noGrp="1"/>
          </p:cNvSpPr>
          <p:nvPr>
            <p:ph type="title"/>
          </p:nvPr>
        </p:nvSpPr>
        <p:spPr/>
        <p:txBody>
          <a:bodyPr wrap="square" anchor="ctr"/>
          <a:lstStyle/>
          <a:p>
            <a:pPr lvl="0" eaLnBrk="1" hangingPunct="1"/>
            <a:r>
              <a:rPr lang="en-US" altLang="x-none" dirty="0">
                <a:solidFill>
                  <a:schemeClr val="tx1"/>
                </a:solidFill>
                <a:ea typeface="宋体" panose="02010600030101010101" pitchFamily="2" charset="-122"/>
                <a:sym typeface="+mn-ea"/>
              </a:rPr>
              <a:t>Example 6.6.6</a:t>
            </a:r>
            <a:endParaRPr lang="en-US" altLang="x-none" dirty="0">
              <a:ea typeface="宋体" panose="02010600030101010101" pitchFamily="2" charset="-122"/>
            </a:endParaRPr>
          </a:p>
        </p:txBody>
      </p:sp>
      <p:sp>
        <p:nvSpPr>
          <p:cNvPr id="131077" name="Rectangle 3"/>
          <p:cNvSpPr>
            <a:spLocks noGrp="1"/>
          </p:cNvSpPr>
          <p:nvPr>
            <p:ph type="body"/>
          </p:nvPr>
        </p:nvSpPr>
        <p:spPr>
          <a:xfrm>
            <a:off x="457200" y="694690"/>
            <a:ext cx="8229600" cy="1038860"/>
          </a:xfrm>
        </p:spPr>
        <p:txBody>
          <a:bodyPr wrap="square" anchor="t">
            <a:spAutoFit/>
          </a:bodyPr>
          <a:lstStyle/>
          <a:p>
            <a:pPr lvl="1" indent="-285750" eaLnBrk="1" hangingPunct="1">
              <a:buNone/>
            </a:pPr>
            <a:r>
              <a:rPr lang="en-US" altLang="x-none" dirty="0">
                <a:ea typeface="宋体" panose="02010600030101010101" pitchFamily="2" charset="-122"/>
              </a:rPr>
              <a:t>F: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2</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B→A</a:t>
            </a:r>
          </a:p>
          <a:p>
            <a:pPr lvl="1" indent="-285750" eaLnBrk="1" hangingPunct="1">
              <a:buNone/>
            </a:pPr>
            <a:r>
              <a:rPr lang="en-US" altLang="x-none" dirty="0">
                <a:ea typeface="宋体" panose="02010600030101010101" pitchFamily="2" charset="-122"/>
              </a:rPr>
              <a:t>G: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B→CDE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2</a:t>
            </a:r>
            <a:r>
              <a:rPr lang="en-US" altLang="x-none" dirty="0">
                <a:ea typeface="宋体" panose="02010600030101010101" pitchFamily="2" charset="-122"/>
              </a:rPr>
              <a:t>) B→ABC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p>
        </p:txBody>
      </p:sp>
      <p:sp>
        <p:nvSpPr>
          <p:cNvPr id="131078" name="Rectangle 4"/>
          <p:cNvSpPr/>
          <p:nvPr/>
        </p:nvSpPr>
        <p:spPr>
          <a:xfrm>
            <a:off x="228600" y="1940560"/>
            <a:ext cx="8686800" cy="3410585"/>
          </a:xfrm>
          <a:prstGeom prst="rect">
            <a:avLst/>
          </a:prstGeom>
          <a:solidFill>
            <a:schemeClr val="bg1"/>
          </a:solidFill>
          <a:ln w="19050" cap="flat" cmpd="sng">
            <a:solidFill>
              <a:schemeClr val="tx1"/>
            </a:solidFill>
            <a:prstDash val="solid"/>
            <a:miter/>
            <a:headEnd type="none" w="med" len="med"/>
            <a:tailEnd type="none" w="med" len="med"/>
          </a:ln>
        </p:spPr>
        <p:txBody>
          <a:bodyPr anchor="t">
            <a:spAutoFit/>
          </a:bodyPr>
          <a:lstStyle/>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G covers F ?</a:t>
            </a:r>
          </a:p>
          <a:p>
            <a:pPr marL="914400" lvl="1"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can be derived from the set G ?</a:t>
            </a:r>
          </a:p>
          <a:p>
            <a:pPr marL="1371600" lvl="2" indent="-457200">
              <a:spcBef>
                <a:spcPct val="20000"/>
              </a:spcBef>
              <a:buClr>
                <a:schemeClr val="tx1"/>
              </a:buClr>
              <a:buFont typeface="Arial" panose="020B0604020202020204" pitchFamily="34" charset="0"/>
              <a:buChar cha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and decomposition rule, we have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1</a:t>
            </a:r>
            <a:endParaRPr lang="en-US" altLang="x-none" sz="2800" b="1" dirty="0">
              <a:solidFill>
                <a:schemeClr val="accent2"/>
              </a:solidFill>
              <a:latin typeface="Arial" panose="020B0604020202020204" pitchFamily="34" charset="0"/>
              <a:ea typeface="宋体" panose="02010600030101010101" pitchFamily="2" charset="-122"/>
            </a:endParaRPr>
          </a:p>
          <a:p>
            <a:pPr marL="1371600" lvl="2" indent="-457200">
              <a:spcBef>
                <a:spcPct val="20000"/>
              </a:spcBef>
              <a:buClr>
                <a:schemeClr val="tx1"/>
              </a:buClr>
              <a:buFont typeface="Wingdings" panose="05000000000000000000" pitchFamily="2" charset="2"/>
              <a:buAutoNum type="arabicParenR"/>
            </a:pPr>
            <a:endParaRPr lang="en-US" altLang="x-none" sz="1000" b="1" baseline="-25000" dirty="0">
              <a:solidFill>
                <a:srgbClr val="FF0066"/>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is an element of the set G.</a:t>
            </a:r>
          </a:p>
          <a:p>
            <a:pPr marL="914400" lvl="1" indent="-457200">
              <a:spcBef>
                <a:spcPct val="20000"/>
              </a:spcBef>
              <a:buClr>
                <a:schemeClr val="tx1"/>
              </a:buClr>
              <a:buFont typeface="Wingdings" panose="05000000000000000000" pitchFamily="2" charset="2"/>
              <a:buChar char="Ø"/>
            </a:pPr>
            <a:endParaRPr lang="en-US" altLang="x-none" sz="1000" b="1" dirty="0">
              <a:solidFill>
                <a:srgbClr val="FF0066"/>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3</a:t>
            </a:r>
            <a:r>
              <a:rPr lang="en-US" altLang="x-none" sz="2800" b="1" dirty="0">
                <a:solidFill>
                  <a:schemeClr val="accent2"/>
                </a:solidFill>
                <a:latin typeface="Arial" panose="020B0604020202020204" pitchFamily="34" charset="0"/>
                <a:ea typeface="宋体" panose="02010600030101010101" pitchFamily="2" charset="-122"/>
              </a:rPr>
              <a:t> can be derived from the set G ?</a:t>
            </a:r>
          </a:p>
          <a:p>
            <a:pPr marL="1371600" lvl="2" indent="-457200">
              <a:spcBef>
                <a:spcPct val="20000"/>
              </a:spcBef>
              <a:buClr>
                <a:schemeClr val="tx1"/>
              </a:buClr>
              <a:buFont typeface="Arial" panose="020B0604020202020204" pitchFamily="34" charset="0"/>
              <a:buChar cha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and decomposition rule, we have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254635" y="5706745"/>
            <a:ext cx="8637905" cy="521970"/>
          </a:xfrm>
          <a:prstGeom prst="rect">
            <a:avLst/>
          </a:prstGeom>
          <a:noFill/>
        </p:spPr>
        <p:txBody>
          <a:bodyPr wrap="square" rtlCol="0">
            <a:spAutoFit/>
          </a:bodyPr>
          <a:lstStyle/>
          <a:p>
            <a:pPr marL="457200" indent="-457200">
              <a:buFont typeface="Wingdings" panose="05000000000000000000" charset="0"/>
              <a:buChar char=""/>
            </a:pPr>
            <a:r>
              <a:rPr lang="en-US" altLang="zh-CN" sz="2800" b="1">
                <a:solidFill>
                  <a:srgbClr val="FF0000"/>
                </a:solidFill>
                <a:latin typeface="Arial" panose="020B0604020202020204" pitchFamily="34" charset="0"/>
              </a:rPr>
              <a:t>conclusion</a:t>
            </a:r>
            <a:r>
              <a:rPr lang="en-US" altLang="zh-CN" sz="2800" b="1">
                <a:solidFill>
                  <a:srgbClr val="0000CC"/>
                </a:solidFill>
                <a:latin typeface="Arial" panose="020B0604020202020204" pitchFamily="34" charset="0"/>
              </a:rPr>
              <a:t>: F covers G  and  G covers 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3209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209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214</a:t>
            </a:fld>
            <a:endParaRPr lang="zh-CN" altLang="en-US" sz="1200" b="1" i="1" dirty="0">
              <a:latin typeface="Times New Roman" panose="02020603050405020304" pitchFamily="2" charset="0"/>
              <a:ea typeface="宋体" panose="02010600030101010101" pitchFamily="2" charset="-122"/>
            </a:endParaRPr>
          </a:p>
        </p:txBody>
      </p:sp>
      <p:sp>
        <p:nvSpPr>
          <p:cNvPr id="13210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32101" name="Rectangle 3"/>
          <p:cNvSpPr>
            <a:spLocks noGrp="1"/>
          </p:cNvSpPr>
          <p:nvPr>
            <p:ph type="body"/>
          </p:nvPr>
        </p:nvSpPr>
        <p:spPr>
          <a:xfrm>
            <a:off x="241300" y="838200"/>
            <a:ext cx="8686800" cy="4125595"/>
          </a:xfrm>
        </p:spPr>
        <p:txBody>
          <a:bodyPr wrap="square" anchor="t">
            <a:spAutoFit/>
          </a:bodyPr>
          <a:lstStyle/>
          <a:p>
            <a:pPr lvl="0" eaLnBrk="1" hangingPunct="1">
              <a:lnSpc>
                <a:spcPct val="110000"/>
              </a:lnSpc>
              <a:spcBef>
                <a:spcPct val="50000"/>
              </a:spcBef>
            </a:pPr>
            <a:r>
              <a:rPr lang="en-US" altLang="x-none" sz="3200" dirty="0">
                <a:ea typeface="宋体" panose="02010600030101010101" pitchFamily="2" charset="-122"/>
              </a:rPr>
              <a:t>Def. 6.6.11 </a:t>
            </a:r>
            <a:r>
              <a:rPr lang="en-US" altLang="x-none" sz="3200" u="sng" dirty="0">
                <a:solidFill>
                  <a:schemeClr val="accent2"/>
                </a:solidFill>
                <a:ea typeface="宋体" panose="02010600030101010101" pitchFamily="2" charset="-122"/>
              </a:rPr>
              <a:t>Closure of a Set of Attributes（</a:t>
            </a:r>
            <a:r>
              <a:rPr lang="zh-CN" altLang="en-US" sz="3200" u="sng" dirty="0">
                <a:solidFill>
                  <a:schemeClr val="accent2"/>
                </a:solidFill>
                <a:ea typeface="宋体" panose="02010600030101010101" pitchFamily="2" charset="-122"/>
              </a:rPr>
              <a:t>属性集的闭包）</a:t>
            </a:r>
          </a:p>
          <a:p>
            <a:pPr lvl="1" indent="-285750" eaLnBrk="1" hangingPunct="1">
              <a:lnSpc>
                <a:spcPct val="110000"/>
              </a:lnSpc>
              <a:spcBef>
                <a:spcPct val="50000"/>
              </a:spcBef>
            </a:pPr>
            <a:r>
              <a:rPr lang="en-US" altLang="x-none" sz="3200" dirty="0">
                <a:ea typeface="宋体" panose="02010600030101010101" pitchFamily="2" charset="-122"/>
              </a:rPr>
              <a:t>Given a set </a:t>
            </a:r>
            <a:r>
              <a:rPr lang="en-US" altLang="x-none" sz="3200" dirty="0">
                <a:solidFill>
                  <a:srgbClr val="FF0000"/>
                </a:solidFill>
                <a:ea typeface="宋体" panose="02010600030101010101" pitchFamily="2" charset="-122"/>
              </a:rPr>
              <a:t>X</a:t>
            </a:r>
            <a:r>
              <a:rPr lang="en-US" altLang="x-none" sz="3200" dirty="0">
                <a:ea typeface="宋体" panose="02010600030101010101" pitchFamily="2" charset="-122"/>
              </a:rPr>
              <a:t> of attributes in a table </a:t>
            </a:r>
            <a:r>
              <a:rPr lang="en-US" altLang="x-none" sz="3200" dirty="0">
                <a:solidFill>
                  <a:srgbClr val="FF0000"/>
                </a:solidFill>
                <a:ea typeface="宋体" panose="02010600030101010101" pitchFamily="2" charset="-122"/>
              </a:rPr>
              <a:t>T</a:t>
            </a:r>
            <a:r>
              <a:rPr lang="en-US" altLang="x-none" sz="3200" dirty="0">
                <a:ea typeface="宋体" panose="02010600030101010101" pitchFamily="2" charset="-122"/>
              </a:rPr>
              <a:t> and a set </a:t>
            </a:r>
            <a:r>
              <a:rPr lang="en-US" altLang="x-none" sz="3200" dirty="0">
                <a:solidFill>
                  <a:srgbClr val="FF0000"/>
                </a:solidFill>
                <a:ea typeface="宋体" panose="02010600030101010101" pitchFamily="2" charset="-122"/>
              </a:rPr>
              <a:t>F</a:t>
            </a:r>
            <a:r>
              <a:rPr lang="en-US" altLang="x-none" sz="3200" dirty="0">
                <a:ea typeface="宋体" panose="02010600030101010101" pitchFamily="2" charset="-122"/>
              </a:rPr>
              <a:t> of FDs on </a:t>
            </a:r>
            <a:r>
              <a:rPr lang="en-US" altLang="x-none" sz="3200" dirty="0">
                <a:solidFill>
                  <a:srgbClr val="FF0000"/>
                </a:solidFill>
                <a:ea typeface="宋体" panose="02010600030101010101" pitchFamily="2" charset="-122"/>
              </a:rPr>
              <a:t>T</a:t>
            </a:r>
            <a:r>
              <a:rPr lang="en-US" altLang="x-none" sz="3200" dirty="0">
                <a:ea typeface="宋体" panose="02010600030101010101" pitchFamily="2" charset="-122"/>
              </a:rPr>
              <a:t>, we define the CLOSURE of the set </a:t>
            </a:r>
            <a:r>
              <a:rPr lang="en-US" altLang="x-none" sz="3200" dirty="0">
                <a:solidFill>
                  <a:srgbClr val="FF0000"/>
                </a:solidFill>
                <a:ea typeface="宋体" panose="02010600030101010101" pitchFamily="2" charset="-122"/>
              </a:rPr>
              <a:t>X </a:t>
            </a:r>
            <a:r>
              <a:rPr lang="en-US" altLang="x-none" sz="3200" dirty="0">
                <a:ea typeface="宋体" panose="02010600030101010101" pitchFamily="2" charset="-122"/>
              </a:rPr>
              <a:t>(under </a:t>
            </a:r>
            <a:r>
              <a:rPr lang="en-US" altLang="x-none" sz="3200" dirty="0">
                <a:solidFill>
                  <a:srgbClr val="FF0000"/>
                </a:solidFill>
                <a:ea typeface="宋体" panose="02010600030101010101" pitchFamily="2" charset="-122"/>
              </a:rPr>
              <a:t>F</a:t>
            </a:r>
            <a:r>
              <a:rPr lang="en-US" altLang="x-none" sz="3200" dirty="0">
                <a:ea typeface="宋体" panose="02010600030101010101" pitchFamily="2" charset="-122"/>
              </a:rPr>
              <a:t>), denoted by </a:t>
            </a:r>
            <a:r>
              <a:rPr lang="en-US" altLang="x-none" sz="3200" dirty="0">
                <a:solidFill>
                  <a:srgbClr val="FF0000"/>
                </a:solidFill>
                <a:ea typeface="宋体" panose="02010600030101010101" pitchFamily="2" charset="-122"/>
              </a:rPr>
              <a:t>X</a:t>
            </a:r>
            <a:r>
              <a:rPr lang="en-US" altLang="x-none" sz="3200" baseline="30000" dirty="0">
                <a:solidFill>
                  <a:srgbClr val="FF0000"/>
                </a:solidFill>
                <a:ea typeface="宋体" panose="02010600030101010101" pitchFamily="2" charset="-122"/>
              </a:rPr>
              <a:t>+</a:t>
            </a:r>
            <a:r>
              <a:rPr lang="en-US" altLang="x-none" sz="3200" dirty="0">
                <a:ea typeface="宋体" panose="02010600030101010101" pitchFamily="2" charset="-122"/>
              </a:rPr>
              <a:t> or </a:t>
            </a:r>
            <a:r>
              <a:rPr lang="en-US" altLang="x-none" sz="3200" dirty="0">
                <a:solidFill>
                  <a:srgbClr val="FF0000"/>
                </a:solidFill>
                <a:ea typeface="宋体" panose="02010600030101010101" pitchFamily="2" charset="-122"/>
              </a:rPr>
              <a:t>X</a:t>
            </a:r>
            <a:r>
              <a:rPr lang="en-US" altLang="x-none" sz="3200" baseline="30000" dirty="0">
                <a:solidFill>
                  <a:srgbClr val="FF0000"/>
                </a:solidFill>
                <a:ea typeface="宋体" panose="02010600030101010101" pitchFamily="2" charset="-122"/>
              </a:rPr>
              <a:t>+</a:t>
            </a:r>
            <a:r>
              <a:rPr lang="en-US" altLang="x-none" sz="3200" baseline="-25000" dirty="0">
                <a:solidFill>
                  <a:srgbClr val="FF0000"/>
                </a:solidFill>
                <a:ea typeface="宋体" panose="02010600030101010101" pitchFamily="2" charset="-122"/>
              </a:rPr>
              <a:t>F</a:t>
            </a:r>
            <a:r>
              <a:rPr lang="en-US" altLang="x-none" sz="3200" dirty="0">
                <a:ea typeface="宋体" panose="02010600030101010101" pitchFamily="2" charset="-122"/>
              </a:rPr>
              <a:t>, as the largest set of attributes Y such that X→Y is in F</a:t>
            </a:r>
            <a:r>
              <a:rPr lang="en-US" altLang="x-none" sz="3200" baseline="30000" dirty="0">
                <a:ea typeface="宋体" panose="02010600030101010101" pitchFamily="2" charset="-122"/>
              </a:rPr>
              <a:t>+</a:t>
            </a:r>
            <a:r>
              <a:rPr lang="en-US" altLang="x-none" sz="3200" dirty="0">
                <a:ea typeface="宋体" panose="02010600030101010101" pitchFamily="2" charset="-122"/>
              </a:rPr>
              <a:t>.</a:t>
            </a:r>
            <a:endParaRPr lang="en-US" altLang="x-none" sz="3200" dirty="0">
              <a:solidFill>
                <a:srgbClr val="FF0000"/>
              </a:solidFill>
              <a:ea typeface="宋体" panose="02010600030101010101" pitchFamily="2" charset="-122"/>
            </a:endParaRPr>
          </a:p>
        </p:txBody>
      </p:sp>
      <p:grpSp>
        <p:nvGrpSpPr>
          <p:cNvPr id="4" name="组合 3"/>
          <p:cNvGrpSpPr/>
          <p:nvPr/>
        </p:nvGrpSpPr>
        <p:grpSpPr>
          <a:xfrm>
            <a:off x="1496060" y="5013325"/>
            <a:ext cx="5379720" cy="935990"/>
            <a:chOff x="2356" y="7895"/>
            <a:chExt cx="8472" cy="1474"/>
          </a:xfrm>
        </p:grpSpPr>
        <p:graphicFrame>
          <p:nvGraphicFramePr>
            <p:cNvPr id="2" name="对象 1">
              <a:hlinkClick r:id="" action="ppaction://ole?verb=0"/>
            </p:cNvPr>
            <p:cNvGraphicFramePr>
              <a:graphicFrameLocks noChangeAspect="1"/>
            </p:cNvGraphicFramePr>
            <p:nvPr/>
          </p:nvGraphicFramePr>
          <p:xfrm>
            <a:off x="3511" y="8059"/>
            <a:ext cx="6173" cy="1060"/>
          </p:xfrm>
          <a:graphic>
            <a:graphicData uri="http://schemas.openxmlformats.org/presentationml/2006/ole">
              <mc:AlternateContent xmlns:mc="http://schemas.openxmlformats.org/markup-compatibility/2006">
                <mc:Choice xmlns:v="urn:schemas-microsoft-com:vml" Requires="v">
                  <p:oleObj spid="_x0000_s43010" r:id="rId3" imgW="1257300" imgH="215900" progId="Equation.KSEE3">
                    <p:embed/>
                  </p:oleObj>
                </mc:Choice>
                <mc:Fallback>
                  <p:oleObj r:id="rId3" imgW="1257300" imgH="215900" progId="Equation.KSEE3">
                    <p:embed/>
                    <p:pic>
                      <p:nvPicPr>
                        <p:cNvPr id="2" name="对象 1">
                          <a:hlinkClick r:id="" action="ppaction://ole?verb=0"/>
                        </p:cNvPr>
                        <p:cNvPicPr/>
                        <p:nvPr/>
                      </p:nvPicPr>
                      <p:blipFill>
                        <a:blip r:embed="rId4"/>
                        <a:stretch>
                          <a:fillRect/>
                        </a:stretch>
                      </p:blipFill>
                      <p:spPr>
                        <a:xfrm>
                          <a:off x="3511" y="8059"/>
                          <a:ext cx="6173" cy="1060"/>
                        </a:xfrm>
                        <a:prstGeom prst="rect">
                          <a:avLst/>
                        </a:prstGeom>
                      </p:spPr>
                    </p:pic>
                  </p:oleObj>
                </mc:Fallback>
              </mc:AlternateContent>
            </a:graphicData>
          </a:graphic>
        </p:graphicFrame>
        <p:sp>
          <p:nvSpPr>
            <p:cNvPr id="3" name="矩形 2"/>
            <p:cNvSpPr/>
            <p:nvPr/>
          </p:nvSpPr>
          <p:spPr>
            <a:xfrm>
              <a:off x="2356" y="7895"/>
              <a:ext cx="8473" cy="1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215</a:t>
            </a:fld>
            <a:endParaRPr lang="zh-CN" altLang="en-US" sz="1200" b="1" i="1" dirty="0">
              <a:latin typeface="Times New Roman" panose="02020603050405020304" pitchFamily="2" charset="0"/>
              <a:ea typeface="宋体" panose="02010600030101010101" pitchFamily="2" charset="-122"/>
            </a:endParaRPr>
          </a:p>
        </p:txBody>
      </p:sp>
      <p:sp>
        <p:nvSpPr>
          <p:cNvPr id="133124" name="Rectangle 2"/>
          <p:cNvSpPr>
            <a:spLocks noGrp="1"/>
          </p:cNvSpPr>
          <p:nvPr>
            <p:ph type="title"/>
          </p:nvPr>
        </p:nvSpPr>
        <p:spPr/>
        <p:txBody>
          <a:bodyPr wrap="square" anchor="ctr"/>
          <a:lstStyle/>
          <a:p>
            <a:pPr lvl="0" eaLnBrk="1" hangingPunct="1"/>
            <a:r>
              <a:rPr lang="en-US" altLang="x-none" sz="2800" dirty="0">
                <a:ea typeface="宋体" panose="02010600030101010101" pitchFamily="2" charset="-122"/>
                <a:sym typeface="+mn-ea"/>
              </a:rPr>
              <a:t>algorithm 6.6.12  </a:t>
            </a:r>
            <a:r>
              <a:rPr lang="en-US" altLang="zh-CN" sz="2800" dirty="0">
                <a:ea typeface="宋体" panose="02010600030101010101" pitchFamily="2" charset="-122"/>
                <a:sym typeface="+mn-ea"/>
              </a:rPr>
              <a:t>Closure of a set of Attributes</a:t>
            </a:r>
            <a:endParaRPr lang="en-US" altLang="x-none" sz="2800" dirty="0">
              <a:ea typeface="宋体" panose="02010600030101010101" pitchFamily="2" charset="-122"/>
            </a:endParaRPr>
          </a:p>
        </p:txBody>
      </p:sp>
      <p:sp>
        <p:nvSpPr>
          <p:cNvPr id="133125" name="Rectangle 3"/>
          <p:cNvSpPr>
            <a:spLocks noGrp="1"/>
          </p:cNvSpPr>
          <p:nvPr>
            <p:ph type="body"/>
          </p:nvPr>
        </p:nvSpPr>
        <p:spPr>
          <a:xfrm>
            <a:off x="325755" y="766445"/>
            <a:ext cx="8634095" cy="571500"/>
          </a:xfrm>
        </p:spPr>
        <p:txBody>
          <a:bodyPr wrap="square" anchor="t"/>
          <a:lstStyle/>
          <a:p>
            <a:pPr marL="742950" lvl="1" indent="-742950" eaLnBrk="1" hangingPunct="1">
              <a:buNone/>
            </a:pPr>
            <a:r>
              <a:rPr lang="en-US" altLang="x-none" sz="3000" u="sng" dirty="0">
                <a:ea typeface="宋体" panose="02010600030101010101" pitchFamily="2" charset="-122"/>
              </a:rPr>
              <a:t>Input</a:t>
            </a:r>
            <a:r>
              <a:rPr lang="en-US" altLang="x-none" sz="3000" dirty="0">
                <a:ea typeface="宋体" panose="02010600030101010101" pitchFamily="2" charset="-122"/>
              </a:rPr>
              <a:t>: X is</a:t>
            </a:r>
            <a:r>
              <a:rPr lang="en-US" altLang="zh-CN" sz="3000" dirty="0">
                <a:ea typeface="宋体" panose="02010600030101010101" pitchFamily="2" charset="-122"/>
              </a:rPr>
              <a:t> a set of attributes, F is a set of FDs</a:t>
            </a:r>
          </a:p>
        </p:txBody>
      </p:sp>
      <p:sp>
        <p:nvSpPr>
          <p:cNvPr id="133127" name="Rectangle 4"/>
          <p:cNvSpPr/>
          <p:nvPr/>
        </p:nvSpPr>
        <p:spPr>
          <a:xfrm>
            <a:off x="457200" y="1415415"/>
            <a:ext cx="8305800" cy="5110480"/>
          </a:xfrm>
          <a:prstGeom prst="rect">
            <a:avLst/>
          </a:prstGeom>
          <a:solidFill>
            <a:schemeClr val="bg1"/>
          </a:solidFill>
          <a:ln w="19050" cap="flat" cmpd="sng">
            <a:solidFill>
              <a:schemeClr val="tx1"/>
            </a:solidFill>
            <a:prstDash val="solid"/>
            <a:miter/>
            <a:headEnd type="none" w="med" len="med"/>
            <a:tailEnd type="none" w="med" len="med"/>
          </a:ln>
        </p:spPr>
        <p:txBody>
          <a:bodyPr anchor="t"/>
          <a:lstStyle/>
          <a:p>
            <a:pPr marL="914400" lvl="1" indent="-457200" eaLnBrk="0" hangingPunct="0">
              <a:lnSpc>
                <a:spcPct val="110000"/>
              </a:lnSpc>
              <a:spcBef>
                <a:spcPct val="20000"/>
              </a:spcBef>
              <a:buClr>
                <a:schemeClr val="accent1"/>
              </a:buClr>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  </a:t>
            </a:r>
            <a:r>
              <a:rPr lang="en-US" altLang="x-none" sz="2800" b="1" dirty="0">
                <a:solidFill>
                  <a:srgbClr val="FF0000"/>
                </a:solidFill>
                <a:latin typeface="Arial" panose="020B0604020202020204" pitchFamily="34" charset="0"/>
                <a:ea typeface="宋体" panose="02010600030101010101" pitchFamily="2" charset="-122"/>
              </a:rPr>
              <a:t>X</a:t>
            </a:r>
            <a:r>
              <a:rPr lang="en-US" altLang="x-none" sz="2800" b="1" baseline="30000" dirty="0">
                <a:solidFill>
                  <a:srgbClr val="FF0000"/>
                </a:solidFill>
                <a:latin typeface="Arial" panose="020B0604020202020204" pitchFamily="34" charset="0"/>
                <a:ea typeface="宋体" panose="02010600030101010101" pitchFamily="2" charset="-122"/>
              </a:rPr>
              <a:t>+</a:t>
            </a:r>
            <a:r>
              <a:rPr lang="en-US" altLang="x-none" sz="2800" b="1" dirty="0">
                <a:latin typeface="Arial" panose="020B0604020202020204" pitchFamily="34" charset="0"/>
                <a:ea typeface="宋体" panose="02010600030101010101" pitchFamily="2" charset="-122"/>
              </a:rPr>
              <a:t> </a:t>
            </a:r>
            <a:r>
              <a:rPr lang="en-US" altLang="x-none" sz="2800" b="1" dirty="0">
                <a:solidFill>
                  <a:srgbClr val="3333FF"/>
                </a:solidFill>
                <a:latin typeface="Arial" panose="020B0604020202020204" pitchFamily="34" charset="0"/>
                <a:ea typeface="宋体" panose="02010600030101010101" pitchFamily="2" charset="-122"/>
              </a:rPr>
              <a:t>:=</a:t>
            </a:r>
            <a:r>
              <a:rPr lang="en-US" altLang="x-none" sz="2800" b="1" dirty="0">
                <a:latin typeface="Arial" panose="020B0604020202020204" pitchFamily="34" charset="0"/>
                <a:ea typeface="宋体" panose="02010600030101010101" pitchFamily="2" charset="-122"/>
              </a:rPr>
              <a:t> </a:t>
            </a:r>
            <a:r>
              <a:rPr lang="en-US" altLang="x-none" sz="2800" b="1" dirty="0">
                <a:solidFill>
                  <a:srgbClr val="FF0000"/>
                </a:solidFill>
                <a:latin typeface="Arial" panose="020B0604020202020204" pitchFamily="34" charset="0"/>
                <a:ea typeface="宋体" panose="02010600030101010101" pitchFamily="2" charset="-122"/>
              </a:rPr>
              <a:t>X</a:t>
            </a:r>
            <a:r>
              <a:rPr lang="en-US" altLang="x-none" sz="2800" b="1" dirty="0">
                <a:solidFill>
                  <a:srgbClr val="3333FF"/>
                </a:solidFill>
                <a:latin typeface="Arial" panose="020B0604020202020204" pitchFamily="34" charset="0"/>
                <a:ea typeface="宋体" panose="02010600030101010101" pitchFamily="2" charset="-122"/>
              </a:rPr>
              <a:t>;</a:t>
            </a:r>
          </a:p>
          <a:p>
            <a:pPr marL="914400" lvl="1" indent="-457200">
              <a:lnSpc>
                <a:spcPct val="110000"/>
              </a:lnSpc>
              <a:spcBef>
                <a:spcPct val="20000"/>
              </a:spcBef>
              <a:buClr>
                <a:schemeClr val="accent1"/>
              </a:buClr>
              <a:buFont typeface="Wingdings" panose="05000000000000000000" pitchFamily="2" charset="2"/>
              <a:buNone/>
            </a:pPr>
            <a:r>
              <a:rPr lang="zh-CN" altLang="en-US" sz="2800" b="1" dirty="0">
                <a:latin typeface="Arial" panose="020B0604020202020204" pitchFamily="34" charset="0"/>
                <a:ea typeface="宋体" panose="02010600030101010101" pitchFamily="2" charset="-122"/>
              </a:rPr>
              <a:t>  </a:t>
            </a:r>
            <a:r>
              <a:rPr lang="en-US" altLang="x-none" sz="2800" b="1" dirty="0">
                <a:solidFill>
                  <a:srgbClr val="3333FF"/>
                </a:solidFill>
                <a:latin typeface="Arial" panose="020B0604020202020204" pitchFamily="34" charset="0"/>
                <a:ea typeface="宋体" panose="02010600030101010101" pitchFamily="2" charset="-122"/>
              </a:rPr>
              <a:t>repeat</a:t>
            </a:r>
            <a:r>
              <a:rPr lang="zh-CN" altLang="en-US" sz="2800" b="1" dirty="0">
                <a:solidFill>
                  <a:srgbClr val="3333FF"/>
                </a:solidFill>
                <a:latin typeface="Arial" panose="020B0604020202020204" pitchFamily="34" charset="0"/>
                <a:ea typeface="宋体" panose="02010600030101010101" pitchFamily="2" charset="-122"/>
              </a:rPr>
              <a:t> {</a:t>
            </a:r>
          </a:p>
          <a:p>
            <a:pPr marL="1600200" lvl="3" indent="-228600">
              <a:lnSpc>
                <a:spcPct val="11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oldX</a:t>
            </a:r>
            <a:r>
              <a:rPr lang="en-US" altLang="x-none" sz="2800" b="1" baseline="30000" dirty="0">
                <a:solidFill>
                  <a:srgbClr val="FF0000"/>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t>
            </a:r>
            <a:r>
              <a:rPr lang="en-US" altLang="x-none" sz="2800" b="1" dirty="0">
                <a:solidFill>
                  <a:srgbClr val="FF0000"/>
                </a:solidFill>
                <a:latin typeface="Arial" panose="020B0604020202020204" pitchFamily="34" charset="0"/>
                <a:ea typeface="宋体" panose="02010600030101010101" pitchFamily="2" charset="-122"/>
              </a:rPr>
              <a:t>X</a:t>
            </a:r>
            <a:r>
              <a:rPr lang="en-US" altLang="x-none" sz="2800" b="1" baseline="30000" dirty="0">
                <a:solidFill>
                  <a:srgbClr val="FF0000"/>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a:t>
            </a:r>
          </a:p>
          <a:p>
            <a:pPr marL="1600200" lvl="3" indent="-228600">
              <a:lnSpc>
                <a:spcPct val="110000"/>
              </a:lnSpc>
              <a:spcBef>
                <a:spcPct val="20000"/>
              </a:spcBef>
              <a:buClr>
                <a:schemeClr val="accent1"/>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for each  </a:t>
            </a:r>
            <a:r>
              <a:rPr lang="en-US" altLang="x-none" sz="2800" b="1" dirty="0">
                <a:solidFill>
                  <a:srgbClr val="FF0000"/>
                </a:solidFill>
                <a:latin typeface="Arial" panose="020B0604020202020204" pitchFamily="34" charset="0"/>
                <a:ea typeface="宋体" panose="02010600030101010101" pitchFamily="2" charset="-122"/>
              </a:rPr>
              <a:t>Y</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Z</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in F</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057400" lvl="4" indent="-228600">
              <a:lnSpc>
                <a:spcPct val="110000"/>
              </a:lnSpc>
              <a:spcBef>
                <a:spcPct val="20000"/>
              </a:spcBef>
              <a:buClr>
                <a:schemeClr val="accent1"/>
              </a:buCl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if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Y</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FF0000"/>
                </a:solidFill>
                <a:latin typeface="Arial" panose="020B0604020202020204" pitchFamily="34" charset="0"/>
                <a:ea typeface="宋体" panose="02010600030101010101" pitchFamily="2" charset="-122"/>
              </a:rPr>
              <a:t>X</a:t>
            </a:r>
            <a:r>
              <a:rPr lang="en-US" altLang="x-none" sz="2800" b="1" baseline="30000" dirty="0">
                <a:solidFill>
                  <a:srgbClr val="FF0000"/>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then </a:t>
            </a:r>
            <a:r>
              <a:rPr lang="en-US" altLang="x-none" sz="2800" b="1" dirty="0">
                <a:solidFill>
                  <a:srgbClr val="FF0000"/>
                </a:solidFill>
                <a:latin typeface="Arial" panose="020B0604020202020204" pitchFamily="34" charset="0"/>
                <a:ea typeface="宋体" panose="02010600030101010101" pitchFamily="2" charset="-122"/>
              </a:rPr>
              <a:t>X</a:t>
            </a:r>
            <a:r>
              <a:rPr lang="en-US" altLang="x-none" sz="2800" b="1" baseline="30000" dirty="0">
                <a:solidFill>
                  <a:srgbClr val="FF0000"/>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sz="2800" b="1" dirty="0">
                <a:solidFill>
                  <a:srgbClr val="FF0000"/>
                </a:solidFill>
                <a:latin typeface="Arial" panose="020B0604020202020204" pitchFamily="34" charset="0"/>
                <a:ea typeface="宋体" panose="02010600030101010101" pitchFamily="2" charset="-122"/>
              </a:rPr>
              <a:t>X</a:t>
            </a:r>
            <a:r>
              <a:rPr lang="en-US" altLang="x-none" sz="2800" b="1" baseline="30000" dirty="0">
                <a:solidFill>
                  <a:srgbClr val="FF0000"/>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Z</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p>
          <a:p>
            <a:pPr marL="1600200" lvl="3" indent="-228600">
              <a:lnSpc>
                <a:spcPct val="110000"/>
              </a:lnSpc>
              <a:spcBef>
                <a:spcPct val="20000"/>
              </a:spcBef>
              <a:buClr>
                <a:schemeClr val="accent1"/>
              </a:buCl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10000"/>
              </a:lnSpc>
              <a:spcBef>
                <a:spcPct val="20000"/>
              </a:spcBef>
              <a:buClr>
                <a:schemeClr val="accent1"/>
              </a:buClr>
              <a:buFont typeface="Wingdings" panose="05000000000000000000" pitchFamily="2" charset="2"/>
              <a:buNone/>
            </a:pPr>
            <a:r>
              <a:rPr lang="zh-CN" altLang="en-US" sz="2800" b="1" dirty="0">
                <a:latin typeface="Arial" panose="020B0604020202020204" pitchFamily="34" charset="0"/>
                <a:ea typeface="宋体" panose="02010600030101010101" pitchFamily="2" charset="-122"/>
                <a:sym typeface="Symbol" panose="05050102010706020507" pitchFamily="2" charset="2"/>
              </a:rPr>
              <a:t> </a:t>
            </a:r>
            <a:r>
              <a:rPr lang="zh-CN" altLang="en-US" sz="2800" b="1" dirty="0">
                <a:solidFill>
                  <a:srgbClr val="3333FF"/>
                </a:solidFill>
                <a:latin typeface="Arial" panose="020B0604020202020204" pitchFamily="34" charset="0"/>
                <a:ea typeface="宋体" panose="02010600030101010101" pitchFamily="2" charset="-122"/>
                <a:sym typeface="Symbol" panose="05050102010706020507" pitchFamily="2" charset="2"/>
              </a:rPr>
              <a:t> } </a:t>
            </a:r>
            <a:r>
              <a:rPr lang="en-US" altLang="x-none" sz="2800" b="1" dirty="0">
                <a:solidFill>
                  <a:srgbClr val="3333FF"/>
                </a:solidFill>
                <a:latin typeface="Arial" panose="020B0604020202020204" pitchFamily="34" charset="0"/>
                <a:ea typeface="宋体" panose="02010600030101010101" pitchFamily="2" charset="-122"/>
                <a:sym typeface="Symbol" panose="05050102010706020507" pitchFamily="2" charset="2"/>
              </a:rPr>
              <a:t>until (</a:t>
            </a:r>
            <a:r>
              <a:rPr lang="en-US" altLang="x-none" sz="2800" b="1" dirty="0">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FF0000"/>
                </a:solidFill>
                <a:latin typeface="Arial" panose="020B0604020202020204" pitchFamily="34" charset="0"/>
                <a:ea typeface="宋体" panose="02010600030101010101" pitchFamily="2" charset="-122"/>
              </a:rPr>
              <a:t>oldX</a:t>
            </a:r>
            <a:r>
              <a:rPr lang="en-US" altLang="x-none" sz="2800" b="1" baseline="30000" dirty="0">
                <a:solidFill>
                  <a:srgbClr val="FF0000"/>
                </a:solidFill>
                <a:latin typeface="Arial" panose="020B0604020202020204" pitchFamily="34" charset="0"/>
                <a:ea typeface="宋体" panose="02010600030101010101" pitchFamily="2" charset="-122"/>
              </a:rPr>
              <a:t>+</a:t>
            </a:r>
            <a:r>
              <a:rPr lang="en-US" altLang="x-none" sz="2800" b="1" dirty="0">
                <a:latin typeface="Arial" panose="020B0604020202020204" pitchFamily="34" charset="0"/>
                <a:ea typeface="宋体" panose="02010600030101010101" pitchFamily="2" charset="-122"/>
              </a:rPr>
              <a:t> </a:t>
            </a:r>
            <a:r>
              <a:rPr lang="en-US" altLang="x-none" sz="2800" b="1" dirty="0">
                <a:solidFill>
                  <a:srgbClr val="3333FF"/>
                </a:solidFill>
                <a:latin typeface="Arial" panose="020B0604020202020204" pitchFamily="34" charset="0"/>
                <a:ea typeface="宋体" panose="02010600030101010101" pitchFamily="2" charset="-122"/>
              </a:rPr>
              <a:t>=</a:t>
            </a:r>
            <a:r>
              <a:rPr lang="en-US" altLang="x-none" sz="2800" b="1" dirty="0">
                <a:latin typeface="Arial" panose="020B0604020202020204" pitchFamily="34" charset="0"/>
                <a:ea typeface="宋体" panose="02010600030101010101" pitchFamily="2" charset="-122"/>
              </a:rPr>
              <a:t> </a:t>
            </a:r>
            <a:r>
              <a:rPr lang="en-US" altLang="x-none" sz="2800" b="1" dirty="0">
                <a:solidFill>
                  <a:srgbClr val="FF0000"/>
                </a:solidFill>
                <a:latin typeface="Arial" panose="020B0604020202020204" pitchFamily="34" charset="0"/>
                <a:ea typeface="宋体" panose="02010600030101010101" pitchFamily="2" charset="-122"/>
              </a:rPr>
              <a:t>X</a:t>
            </a:r>
            <a:r>
              <a:rPr lang="en-US" altLang="x-none" sz="2800" b="1" baseline="30000" dirty="0">
                <a:solidFill>
                  <a:srgbClr val="FF0000"/>
                </a:solidFill>
                <a:latin typeface="Arial" panose="020B0604020202020204" pitchFamily="34" charset="0"/>
                <a:ea typeface="宋体" panose="02010600030101010101" pitchFamily="2" charset="-122"/>
              </a:rPr>
              <a:t>+ </a:t>
            </a:r>
            <a:r>
              <a:rPr lang="en-US" altLang="x-none" sz="2800" b="1" dirty="0">
                <a:solidFill>
                  <a:srgbClr val="3333FF"/>
                </a:solidFill>
                <a:latin typeface="Arial" panose="020B0604020202020204" pitchFamily="34" charset="0"/>
                <a:ea typeface="宋体" panose="02010600030101010101" pitchFamily="2" charset="-122"/>
                <a:sym typeface="Symbol" panose="05050102010706020507" pitchFamily="2" charset="2"/>
              </a:rPr>
              <a:t>)</a:t>
            </a:r>
          </a:p>
          <a:p>
            <a:pPr marL="914400" lvl="1" indent="-457200">
              <a:lnSpc>
                <a:spcPct val="110000"/>
              </a:lnSpc>
              <a:spcBef>
                <a:spcPct val="20000"/>
              </a:spcBef>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3333FF"/>
                </a:solidFill>
                <a:latin typeface="Arial" panose="020B0604020202020204" pitchFamily="34" charset="0"/>
                <a:ea typeface="宋体" panose="02010600030101010101" pitchFamily="2" charset="-122"/>
                <a:sym typeface="Symbol" panose="05050102010706020507" pitchFamily="2" charset="2"/>
              </a:rPr>
              <a:t> return</a:t>
            </a:r>
            <a:r>
              <a:rPr lang="en-US" altLang="x-none" sz="2800" b="1" dirty="0">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X</a:t>
            </a:r>
            <a:r>
              <a:rPr lang="en-US" altLang="x-none" sz="2800" b="1" baseline="30000" dirty="0">
                <a:solidFill>
                  <a:srgbClr val="FF0000"/>
                </a:solidFill>
                <a:latin typeface="Arial" panose="020B0604020202020204" pitchFamily="34" charset="0"/>
                <a:ea typeface="宋体" panose="02010600030101010101" pitchFamily="2" charset="-122"/>
                <a:sym typeface="Symbol" panose="05050102010706020507" pitchFamily="2" charset="2"/>
              </a:rPr>
              <a:t>+</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3"/>
          <p:cNvSpPr>
            <a:spLocks noGrp="1"/>
          </p:cNvSpPr>
          <p:nvPr>
            <p:ph type="body"/>
          </p:nvPr>
        </p:nvSpPr>
        <p:spPr>
          <a:xfrm>
            <a:off x="228600" y="44450"/>
            <a:ext cx="8686800" cy="1225550"/>
          </a:xfrm>
        </p:spPr>
        <p:txBody>
          <a:bodyPr wrap="square" anchor="t"/>
          <a:lstStyle/>
          <a:p>
            <a:pPr marL="1905" lvl="0" indent="-1905" eaLnBrk="1" hangingPunct="1">
              <a:buNone/>
            </a:pPr>
            <a:r>
              <a:rPr lang="en-US" altLang="x-none" sz="3200" dirty="0">
                <a:ea typeface="宋体" panose="02010600030101010101" pitchFamily="2" charset="-122"/>
              </a:rPr>
              <a:t>Exp 6.6.7: </a:t>
            </a:r>
            <a:r>
              <a:rPr lang="en-US" altLang="x-none" sz="3200" dirty="0">
                <a:solidFill>
                  <a:schemeClr val="accent2"/>
                </a:solidFill>
                <a:ea typeface="宋体" panose="02010600030101010101" pitchFamily="2" charset="-122"/>
              </a:rPr>
              <a:t>compute </a:t>
            </a:r>
            <a:r>
              <a:rPr lang="zh-CN" altLang="en-US" sz="3200" dirty="0">
                <a:solidFill>
                  <a:schemeClr val="accent2"/>
                </a:solidFill>
                <a:ea typeface="宋体" panose="02010600030101010101" pitchFamily="2" charset="-122"/>
              </a:rPr>
              <a:t>{</a:t>
            </a:r>
            <a:r>
              <a:rPr lang="en-US" altLang="x-none" sz="3200" dirty="0">
                <a:solidFill>
                  <a:schemeClr val="accent2"/>
                </a:solidFill>
                <a:ea typeface="宋体" panose="02010600030101010101" pitchFamily="2" charset="-122"/>
              </a:rPr>
              <a:t>B</a:t>
            </a:r>
            <a:r>
              <a:rPr lang="zh-CN" altLang="en-US" sz="3200" dirty="0">
                <a:solidFill>
                  <a:schemeClr val="accent2"/>
                </a:solidFill>
                <a:ea typeface="宋体" panose="02010600030101010101" pitchFamily="2" charset="-122"/>
              </a:rPr>
              <a:t>}</a:t>
            </a:r>
            <a:r>
              <a:rPr lang="en-US" altLang="x-none" sz="3200" baseline="30000" dirty="0">
                <a:solidFill>
                  <a:schemeClr val="accent2"/>
                </a:solidFill>
                <a:ea typeface="宋体" panose="02010600030101010101" pitchFamily="2" charset="-122"/>
              </a:rPr>
              <a:t>+</a:t>
            </a:r>
          </a:p>
          <a:p>
            <a:pPr marL="1905" lvl="1" indent="455295" eaLnBrk="1" hangingPunct="1">
              <a:buNone/>
            </a:pPr>
            <a:r>
              <a:rPr lang="en-US" altLang="x-none" sz="3200" dirty="0">
                <a:ea typeface="宋体" panose="02010600030101010101" pitchFamily="2" charset="-122"/>
              </a:rPr>
              <a:t>F = { </a:t>
            </a:r>
            <a:r>
              <a:rPr lang="en-US" altLang="x-none" sz="3200" dirty="0">
                <a:solidFill>
                  <a:srgbClr val="FF0066"/>
                </a:solidFill>
                <a:ea typeface="宋体" panose="02010600030101010101" pitchFamily="2" charset="-122"/>
              </a:rPr>
              <a:t>(f</a:t>
            </a:r>
            <a:r>
              <a:rPr lang="en-US" altLang="x-none" sz="3200" baseline="-25000" dirty="0">
                <a:solidFill>
                  <a:srgbClr val="FF0066"/>
                </a:solidFill>
                <a:ea typeface="宋体" panose="02010600030101010101" pitchFamily="2" charset="-122"/>
              </a:rPr>
              <a:t>1</a:t>
            </a:r>
            <a:r>
              <a:rPr lang="en-US" altLang="x-none" sz="3200" dirty="0">
                <a:solidFill>
                  <a:srgbClr val="FF0066"/>
                </a:solidFill>
                <a:ea typeface="宋体" panose="02010600030101010101" pitchFamily="2" charset="-122"/>
              </a:rPr>
              <a:t>)</a:t>
            </a:r>
            <a:r>
              <a:rPr lang="en-US" altLang="x-none" sz="3200" dirty="0">
                <a:ea typeface="宋体" panose="02010600030101010101" pitchFamily="2" charset="-122"/>
              </a:rPr>
              <a:t> B</a:t>
            </a:r>
            <a:r>
              <a:rPr lang="en-US" altLang="x-none" sz="3200" b="0" dirty="0">
                <a:ea typeface="宋体" panose="02010600030101010101" pitchFamily="2" charset="-122"/>
              </a:rPr>
              <a:t>→</a:t>
            </a:r>
            <a:r>
              <a:rPr lang="en-US" altLang="x-none" sz="3200" dirty="0">
                <a:ea typeface="宋体" panose="02010600030101010101" pitchFamily="2" charset="-122"/>
              </a:rPr>
              <a:t>CD,   </a:t>
            </a:r>
            <a:r>
              <a:rPr lang="en-US" altLang="x-none" sz="3200" dirty="0">
                <a:solidFill>
                  <a:srgbClr val="FF0066"/>
                </a:solidFill>
                <a:ea typeface="宋体" panose="02010600030101010101" pitchFamily="2" charset="-122"/>
              </a:rPr>
              <a:t>(f</a:t>
            </a:r>
            <a:r>
              <a:rPr lang="en-US" altLang="x-none" sz="3200" baseline="-25000" dirty="0">
                <a:solidFill>
                  <a:srgbClr val="FF0066"/>
                </a:solidFill>
                <a:ea typeface="宋体" panose="02010600030101010101" pitchFamily="2" charset="-122"/>
              </a:rPr>
              <a:t>2</a:t>
            </a:r>
            <a:r>
              <a:rPr lang="en-US" altLang="x-none" sz="3200" dirty="0">
                <a:solidFill>
                  <a:srgbClr val="FF0066"/>
                </a:solidFill>
                <a:ea typeface="宋体" panose="02010600030101010101" pitchFamily="2" charset="-122"/>
              </a:rPr>
              <a:t>)</a:t>
            </a:r>
            <a:r>
              <a:rPr lang="en-US" altLang="x-none" sz="3200" dirty="0">
                <a:ea typeface="宋体" panose="02010600030101010101" pitchFamily="2" charset="-122"/>
              </a:rPr>
              <a:t> AD</a:t>
            </a:r>
            <a:r>
              <a:rPr lang="en-US" altLang="x-none" sz="3200" b="0" dirty="0">
                <a:ea typeface="宋体" panose="02010600030101010101" pitchFamily="2" charset="-122"/>
              </a:rPr>
              <a:t>→</a:t>
            </a:r>
            <a:r>
              <a:rPr lang="en-US" altLang="x-none" sz="3200" dirty="0">
                <a:ea typeface="宋体" panose="02010600030101010101" pitchFamily="2" charset="-122"/>
              </a:rPr>
              <a:t>E,   </a:t>
            </a:r>
            <a:r>
              <a:rPr lang="en-US" altLang="x-none" sz="3200" dirty="0">
                <a:solidFill>
                  <a:srgbClr val="FF0066"/>
                </a:solidFill>
                <a:ea typeface="宋体" panose="02010600030101010101" pitchFamily="2" charset="-122"/>
              </a:rPr>
              <a:t>(f</a:t>
            </a:r>
            <a:r>
              <a:rPr lang="en-US" altLang="x-none" sz="3200" baseline="-25000" dirty="0">
                <a:solidFill>
                  <a:srgbClr val="FF0066"/>
                </a:solidFill>
                <a:ea typeface="宋体" panose="02010600030101010101" pitchFamily="2" charset="-122"/>
              </a:rPr>
              <a:t>3</a:t>
            </a:r>
            <a:r>
              <a:rPr lang="en-US" altLang="x-none" sz="3200" dirty="0">
                <a:solidFill>
                  <a:srgbClr val="FF0066"/>
                </a:solidFill>
                <a:ea typeface="宋体" panose="02010600030101010101" pitchFamily="2" charset="-122"/>
              </a:rPr>
              <a:t>)</a:t>
            </a:r>
            <a:r>
              <a:rPr lang="en-US" altLang="x-none" sz="3200" dirty="0">
                <a:ea typeface="宋体" panose="02010600030101010101" pitchFamily="2" charset="-122"/>
              </a:rPr>
              <a:t> B</a:t>
            </a:r>
            <a:r>
              <a:rPr lang="en-US" altLang="x-none" sz="3200" b="0" dirty="0">
                <a:ea typeface="宋体" panose="02010600030101010101" pitchFamily="2" charset="-122"/>
              </a:rPr>
              <a:t>→</a:t>
            </a:r>
            <a:r>
              <a:rPr lang="en-US" altLang="x-none" sz="3200" dirty="0">
                <a:ea typeface="宋体" panose="02010600030101010101" pitchFamily="2" charset="-122"/>
              </a:rPr>
              <a:t>A }</a:t>
            </a:r>
          </a:p>
        </p:txBody>
      </p:sp>
      <p:sp>
        <p:nvSpPr>
          <p:cNvPr id="134150" name="Rectangle 4"/>
          <p:cNvSpPr/>
          <p:nvPr/>
        </p:nvSpPr>
        <p:spPr>
          <a:xfrm>
            <a:off x="228600" y="1270000"/>
            <a:ext cx="8686800" cy="5589588"/>
          </a:xfrm>
          <a:prstGeom prst="rect">
            <a:avLst/>
          </a:prstGeom>
          <a:solidFill>
            <a:schemeClr val="bg1"/>
          </a:solidFill>
          <a:ln w="19050" cap="flat" cmpd="sng">
            <a:solidFill>
              <a:schemeClr val="tx1"/>
            </a:solidFill>
            <a:prstDash val="solid"/>
            <a:miter/>
            <a:headEnd type="none" w="med" len="med"/>
            <a:tailEnd type="none" w="med" len="med"/>
          </a:ln>
        </p:spPr>
        <p:txBody>
          <a:bodyPr anchor="t"/>
          <a:lstStyle/>
          <a:p>
            <a:pPr marL="457200" lvl="0" indent="-457200">
              <a:lnSpc>
                <a:spcPct val="110000"/>
              </a:lnSpc>
              <a:spcBef>
                <a:spcPct val="20000"/>
              </a:spcBef>
              <a:buClr>
                <a:schemeClr val="tx1"/>
              </a:buClr>
              <a:buFont typeface="Wingdings" panose="05000000000000000000" pitchFamily="2" charset="2"/>
              <a:buChar char="q"/>
            </a:pPr>
            <a:r>
              <a:rPr lang="en-US" altLang="x-none" sz="3200" b="1" dirty="0">
                <a:solidFill>
                  <a:schemeClr val="accent2"/>
                </a:solidFill>
                <a:latin typeface="Arial" panose="020B0604020202020204" pitchFamily="34" charset="0"/>
                <a:ea typeface="宋体" panose="02010600030101010101" pitchFamily="2" charset="-122"/>
              </a:rPr>
              <a:t>set X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 B }</a:t>
            </a:r>
          </a:p>
          <a:p>
            <a:pPr marL="457200" lvl="0" indent="-457200">
              <a:lnSpc>
                <a:spcPct val="110000"/>
              </a:lnSpc>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first loop</a:t>
            </a:r>
          </a:p>
          <a:p>
            <a:pPr marL="914400" lvl="1" indent="-457200">
              <a:lnSpc>
                <a:spcPct val="110000"/>
              </a:lnSpc>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rPr>
              <a:t>the left side of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1</a:t>
            </a:r>
            <a:r>
              <a:rPr lang="en-US" altLang="x-none" sz="3200" b="1" dirty="0">
                <a:solidFill>
                  <a:schemeClr val="accent2"/>
                </a:solidFill>
                <a:latin typeface="Arial" panose="020B0604020202020204" pitchFamily="34" charset="0"/>
                <a:ea typeface="宋体" panose="02010600030101010101" pitchFamily="2" charset="-122"/>
              </a:rPr>
              <a:t> is a subset of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then</a:t>
            </a:r>
            <a:r>
              <a:rPr lang="zh-CN" altLang="en-US" sz="3200" b="1"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zh-CN" altLang="en-US" sz="3200" b="1"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a:t>
            </a:r>
            <a:r>
              <a:rPr lang="zh-CN" altLang="en-US" sz="3200" b="1"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union {C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a:t>
            </a:r>
          </a:p>
          <a:p>
            <a:pPr marL="914400" lvl="1" indent="-457200">
              <a:lnSpc>
                <a:spcPct val="110000"/>
              </a:lnSpc>
              <a:spcBef>
                <a:spcPct val="20000"/>
              </a:spcBef>
              <a:buClr>
                <a:schemeClr val="tx1"/>
              </a:buClr>
              <a:buFont typeface="Wingdings" panose="05000000000000000000" pitchFamily="2" charset="2"/>
              <a:buAutoNum type="arabicParenR" startAt="2"/>
            </a:pPr>
            <a:r>
              <a:rPr lang="en-US" altLang="x-none" sz="3200" b="1" dirty="0">
                <a:solidFill>
                  <a:schemeClr val="accent2"/>
                </a:solidFill>
                <a:latin typeface="Arial" panose="020B0604020202020204" pitchFamily="34" charset="0"/>
                <a:ea typeface="宋体" panose="02010600030101010101" pitchFamily="2" charset="-122"/>
              </a:rPr>
              <a:t>the left side of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2</a:t>
            </a:r>
            <a:r>
              <a:rPr lang="en-US" altLang="x-none" sz="3200" b="1" dirty="0">
                <a:solidFill>
                  <a:schemeClr val="accent2"/>
                </a:solidFill>
                <a:latin typeface="Arial" panose="020B0604020202020204" pitchFamily="34" charset="0"/>
                <a:ea typeface="宋体" panose="02010600030101010101" pitchFamily="2" charset="-122"/>
              </a:rPr>
              <a:t> is</a:t>
            </a:r>
            <a:r>
              <a:rPr lang="zh-CN" altLang="en-US" sz="3200" b="1" dirty="0">
                <a:solidFill>
                  <a:schemeClr val="accent2"/>
                </a:solidFill>
                <a:latin typeface="Arial" panose="020B0604020202020204" pitchFamily="34" charset="0"/>
                <a:ea typeface="宋体" panose="02010600030101010101" pitchFamily="2" charset="-122"/>
              </a:rPr>
              <a:t>n</a:t>
            </a:r>
            <a:r>
              <a:rPr lang="en-US" altLang="x-none" sz="3200" b="1" dirty="0">
                <a:solidFill>
                  <a:schemeClr val="accent2"/>
                </a:solidFill>
                <a:latin typeface="Arial" panose="020B0604020202020204" pitchFamily="34" charset="0"/>
                <a:ea typeface="宋体" panose="02010600030101010101" pitchFamily="2" charset="-122"/>
              </a:rPr>
              <a:t>’</a:t>
            </a:r>
            <a:r>
              <a:rPr lang="zh-CN" altLang="en-US" sz="3200" b="1" dirty="0">
                <a:solidFill>
                  <a:schemeClr val="accent2"/>
                </a:solidFill>
                <a:latin typeface="Arial" panose="020B0604020202020204" pitchFamily="34" charset="0"/>
                <a:ea typeface="宋体" panose="02010600030101010101" pitchFamily="2" charset="-122"/>
              </a:rPr>
              <a:t>t</a:t>
            </a:r>
            <a:r>
              <a:rPr lang="en-US" altLang="x-none" sz="3200" b="1" dirty="0">
                <a:solidFill>
                  <a:schemeClr val="accent2"/>
                </a:solidFill>
                <a:latin typeface="Arial" panose="020B0604020202020204" pitchFamily="34" charset="0"/>
                <a:ea typeface="宋体" panose="02010600030101010101" pitchFamily="2" charset="-122"/>
              </a:rPr>
              <a:t> a subset of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 then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2</a:t>
            </a:r>
            <a:r>
              <a:rPr lang="en-US" altLang="x-none" sz="3200" b="1" dirty="0">
                <a:solidFill>
                  <a:schemeClr val="accent2"/>
                </a:solidFill>
                <a:latin typeface="Arial" panose="020B0604020202020204" pitchFamily="34" charset="0"/>
                <a:ea typeface="宋体" panose="02010600030101010101" pitchFamily="2" charset="-122"/>
              </a:rPr>
              <a:t> does not apply at this time</a:t>
            </a:r>
          </a:p>
          <a:p>
            <a:pPr marL="914400" lvl="1" indent="-457200">
              <a:lnSpc>
                <a:spcPct val="110000"/>
              </a:lnSpc>
              <a:spcBef>
                <a:spcPct val="20000"/>
              </a:spcBef>
              <a:buClr>
                <a:schemeClr val="tx1"/>
              </a:buClr>
              <a:buFont typeface="Wingdings" panose="05000000000000000000" pitchFamily="2" charset="2"/>
              <a:buAutoNum type="arabicParenR" startAt="3"/>
            </a:pPr>
            <a:r>
              <a:rPr lang="en-US" altLang="x-none" sz="3200" b="1" dirty="0">
                <a:solidFill>
                  <a:schemeClr val="accent2"/>
                </a:solidFill>
                <a:latin typeface="Arial" panose="020B0604020202020204" pitchFamily="34" charset="0"/>
                <a:ea typeface="宋体" panose="02010600030101010101" pitchFamily="2" charset="-122"/>
              </a:rPr>
              <a:t>the left side of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3</a:t>
            </a:r>
            <a:r>
              <a:rPr lang="en-US" altLang="x-none" sz="3200" b="1" dirty="0">
                <a:solidFill>
                  <a:schemeClr val="accent2"/>
                </a:solidFill>
                <a:latin typeface="Arial" panose="020B0604020202020204" pitchFamily="34" charset="0"/>
                <a:ea typeface="宋体" panose="02010600030101010101" pitchFamily="2" charset="-122"/>
              </a:rPr>
              <a:t> is a subset of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then</a:t>
            </a:r>
            <a:r>
              <a:rPr lang="zh-CN" altLang="en-US" sz="3200" b="1"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union {A} = {A</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a:t>
            </a:r>
          </a:p>
          <a:p>
            <a:pPr marL="914400" lvl="1" indent="-457200">
              <a:lnSpc>
                <a:spcPct val="110000"/>
              </a:lnSpc>
              <a:spcBef>
                <a:spcPct val="20000"/>
              </a:spcBef>
              <a:buClr>
                <a:schemeClr val="tx1"/>
              </a:buClr>
              <a:buFont typeface="Wingdings" panose="05000000000000000000" pitchFamily="2" charset="2"/>
              <a:buAutoNum type="arabicParenR" startAt="3"/>
            </a:pPr>
            <a:r>
              <a:rPr lang="en-US" altLang="x-none" sz="3200" b="1" dirty="0">
                <a:solidFill>
                  <a:schemeClr val="accent2"/>
                </a:solidFill>
                <a:latin typeface="Arial" panose="020B0604020202020204" pitchFamily="34" charset="0"/>
                <a:ea typeface="宋体" panose="02010600030101010101" pitchFamily="2" charset="-122"/>
              </a:rPr>
              <a:t>X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go to step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50">
                                            <p:bg/>
                                          </p:spTgt>
                                        </p:tgtEl>
                                        <p:attrNameLst>
                                          <p:attrName>style.visibility</p:attrName>
                                        </p:attrNameLst>
                                      </p:cBhvr>
                                      <p:to>
                                        <p:strVal val="visible"/>
                                      </p:to>
                                    </p:set>
                                    <p:animEffect transition="in" filter="blinds(horizontal)">
                                      <p:cBhvr>
                                        <p:cTn id="7" dur="500"/>
                                        <p:tgtEl>
                                          <p:spTgt spid="134150">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150">
                                            <p:txEl>
                                              <p:pRg st="0" end="0"/>
                                            </p:txEl>
                                          </p:spTgt>
                                        </p:tgtEl>
                                        <p:attrNameLst>
                                          <p:attrName>style.visibility</p:attrName>
                                        </p:attrNameLst>
                                      </p:cBhvr>
                                      <p:to>
                                        <p:strVal val="visible"/>
                                      </p:to>
                                    </p:set>
                                    <p:animEffect transition="in" filter="blinds(horizontal)">
                                      <p:cBhvr>
                                        <p:cTn id="12" dur="500"/>
                                        <p:tgtEl>
                                          <p:spTgt spid="1341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4150">
                                            <p:txEl>
                                              <p:pRg st="1" end="1"/>
                                            </p:txEl>
                                          </p:spTgt>
                                        </p:tgtEl>
                                        <p:attrNameLst>
                                          <p:attrName>style.visibility</p:attrName>
                                        </p:attrNameLst>
                                      </p:cBhvr>
                                      <p:to>
                                        <p:strVal val="visible"/>
                                      </p:to>
                                    </p:set>
                                    <p:animEffect transition="in" filter="blinds(horizontal)">
                                      <p:cBhvr>
                                        <p:cTn id="17" dur="500"/>
                                        <p:tgtEl>
                                          <p:spTgt spid="134150">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4150">
                                            <p:txEl>
                                              <p:pRg st="2" end="2"/>
                                            </p:txEl>
                                          </p:spTgt>
                                        </p:tgtEl>
                                        <p:attrNameLst>
                                          <p:attrName>style.visibility</p:attrName>
                                        </p:attrNameLst>
                                      </p:cBhvr>
                                      <p:to>
                                        <p:strVal val="visible"/>
                                      </p:to>
                                    </p:set>
                                    <p:animEffect transition="in" filter="blinds(horizontal)">
                                      <p:cBhvr>
                                        <p:cTn id="20" dur="500"/>
                                        <p:tgtEl>
                                          <p:spTgt spid="134150">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4150">
                                            <p:txEl>
                                              <p:pRg st="3" end="3"/>
                                            </p:txEl>
                                          </p:spTgt>
                                        </p:tgtEl>
                                        <p:attrNameLst>
                                          <p:attrName>style.visibility</p:attrName>
                                        </p:attrNameLst>
                                      </p:cBhvr>
                                      <p:to>
                                        <p:strVal val="visible"/>
                                      </p:to>
                                    </p:set>
                                    <p:animEffect transition="in" filter="blinds(horizontal)">
                                      <p:cBhvr>
                                        <p:cTn id="23" dur="500"/>
                                        <p:tgtEl>
                                          <p:spTgt spid="134150">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4150">
                                            <p:txEl>
                                              <p:pRg st="4" end="4"/>
                                            </p:txEl>
                                          </p:spTgt>
                                        </p:tgtEl>
                                        <p:attrNameLst>
                                          <p:attrName>style.visibility</p:attrName>
                                        </p:attrNameLst>
                                      </p:cBhvr>
                                      <p:to>
                                        <p:strVal val="visible"/>
                                      </p:to>
                                    </p:set>
                                    <p:animEffect transition="in" filter="blinds(horizontal)">
                                      <p:cBhvr>
                                        <p:cTn id="26" dur="500"/>
                                        <p:tgtEl>
                                          <p:spTgt spid="134150">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4150">
                                            <p:txEl>
                                              <p:pRg st="5" end="5"/>
                                            </p:txEl>
                                          </p:spTgt>
                                        </p:tgtEl>
                                        <p:attrNameLst>
                                          <p:attrName>style.visibility</p:attrName>
                                        </p:attrNameLst>
                                      </p:cBhvr>
                                      <p:to>
                                        <p:strVal val="visible"/>
                                      </p:to>
                                    </p:set>
                                    <p:animEffect transition="in" filter="blinds(horizontal)">
                                      <p:cBhvr>
                                        <p:cTn id="29" dur="500"/>
                                        <p:tgtEl>
                                          <p:spTgt spid="1341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uiExpand="1" build="p" animBg="1"/>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3"/>
          <p:cNvSpPr/>
          <p:nvPr/>
        </p:nvSpPr>
        <p:spPr>
          <a:xfrm>
            <a:off x="1588" y="-19050"/>
            <a:ext cx="9144000" cy="6834188"/>
          </a:xfrm>
          <a:prstGeom prst="rect">
            <a:avLst/>
          </a:prstGeom>
          <a:solidFill>
            <a:schemeClr val="bg1"/>
          </a:solidFill>
          <a:ln w="19050" cap="flat" cmpd="sng">
            <a:solidFill>
              <a:schemeClr val="tx1"/>
            </a:solidFill>
            <a:prstDash val="solid"/>
            <a:miter/>
            <a:headEnd type="none" w="med" len="med"/>
            <a:tailEnd type="none" w="med" len="med"/>
          </a:ln>
        </p:spPr>
        <p:txBody>
          <a:bodyPr anchor="t"/>
          <a:lstStyle/>
          <a:p>
            <a:pPr marL="457200" lvl="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second loop</a:t>
            </a:r>
          </a:p>
          <a:p>
            <a:pPr marL="914400" lvl="1" indent="-457200">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rPr>
              <a:t>X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 A</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 }</a:t>
            </a:r>
          </a:p>
          <a:p>
            <a:pPr marL="914400" lvl="1" indent="-457200">
              <a:spcBef>
                <a:spcPct val="20000"/>
              </a:spcBef>
              <a:buClr>
                <a:schemeClr val="tx1"/>
              </a:buClr>
              <a:buFont typeface="Wingdings" panose="05000000000000000000" pitchFamily="2" charset="2"/>
              <a:buAutoNum type="arabicParenR" startAt="2"/>
            </a:pPr>
            <a:r>
              <a:rPr lang="en-US" altLang="x-none" sz="3200" b="1" dirty="0">
                <a:solidFill>
                  <a:schemeClr val="accent2"/>
                </a:solidFill>
                <a:latin typeface="Arial" panose="020B0604020202020204" pitchFamily="34" charset="0"/>
                <a:ea typeface="宋体" panose="02010600030101010101" pitchFamily="2" charset="-122"/>
              </a:rPr>
              <a:t>skip the FDs that have been applied</a:t>
            </a:r>
          </a:p>
          <a:p>
            <a:pPr marL="914400" lvl="1" indent="-457200">
              <a:spcBef>
                <a:spcPct val="20000"/>
              </a:spcBef>
              <a:buClr>
                <a:schemeClr val="tx1"/>
              </a:buClr>
              <a:buFont typeface="Wingdings" panose="05000000000000000000" pitchFamily="2" charset="2"/>
              <a:buAutoNum type="arabicParenR" startAt="2"/>
            </a:pPr>
            <a:r>
              <a:rPr lang="en-US" altLang="x-none" sz="3200" b="1" dirty="0">
                <a:solidFill>
                  <a:schemeClr val="accent2"/>
                </a:solidFill>
                <a:latin typeface="Arial" panose="020B0604020202020204" pitchFamily="34" charset="0"/>
                <a:ea typeface="宋体" panose="02010600030101010101" pitchFamily="2" charset="-122"/>
              </a:rPr>
              <a:t>the left side of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2</a:t>
            </a:r>
            <a:r>
              <a:rPr lang="en-US" altLang="x-none" sz="3200" b="1" dirty="0">
                <a:solidFill>
                  <a:schemeClr val="accent2"/>
                </a:solidFill>
                <a:latin typeface="Arial" panose="020B0604020202020204" pitchFamily="34" charset="0"/>
                <a:ea typeface="宋体" panose="02010600030101010101" pitchFamily="2" charset="-122"/>
              </a:rPr>
              <a:t> is a subset of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 then</a:t>
            </a:r>
          </a:p>
          <a:p>
            <a:pPr marL="1143000" lvl="2" indent="-228600">
              <a:spcBef>
                <a:spcPct val="20000"/>
              </a:spcBef>
              <a:buClr>
                <a:schemeClr val="tx1"/>
              </a:buClr>
              <a:buFont typeface="Wingdings" panose="05000000000000000000" pitchFamily="2" charset="2"/>
              <a:buNone/>
            </a:pP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union {E} = {A</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E}</a:t>
            </a:r>
          </a:p>
          <a:p>
            <a:pPr marL="914400" lvl="1" indent="-457200">
              <a:spcBef>
                <a:spcPct val="20000"/>
              </a:spcBef>
              <a:buClr>
                <a:schemeClr val="tx1"/>
              </a:buClr>
              <a:buFont typeface="Wingdings" panose="05000000000000000000" pitchFamily="2" charset="2"/>
              <a:buAutoNum type="arabicParenR" startAt="4"/>
            </a:pPr>
            <a:r>
              <a:rPr lang="en-US" altLang="x-none" sz="3200" b="1" dirty="0">
                <a:solidFill>
                  <a:schemeClr val="accent2"/>
                </a:solidFill>
                <a:latin typeface="Arial" panose="020B0604020202020204" pitchFamily="34" charset="0"/>
                <a:ea typeface="宋体" panose="02010600030101010101" pitchFamily="2" charset="-122"/>
              </a:rPr>
              <a:t>X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go to step b)</a:t>
            </a:r>
          </a:p>
          <a:p>
            <a:pPr marL="457200" lvl="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third loop</a:t>
            </a:r>
          </a:p>
          <a:p>
            <a:pPr marL="914400" lvl="1" indent="-457200">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X = </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 {A</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E}</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rPr>
              <a:t>loop through FDs in F again</a:t>
            </a:r>
          </a:p>
          <a:p>
            <a:pPr marL="914400" lvl="1" indent="-457200">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rPr>
              <a:t>end with X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p>
          <a:p>
            <a:pPr marL="457200" lvl="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return </a:t>
            </a:r>
            <a:r>
              <a:rPr lang="zh-CN" altLang="en-US" sz="3200" b="1" dirty="0">
                <a:solidFill>
                  <a:srgbClr val="FF0000"/>
                </a:solidFill>
                <a:latin typeface="Arial" panose="020B0604020202020204" pitchFamily="34" charset="0"/>
                <a:ea typeface="宋体" panose="02010600030101010101" pitchFamily="2" charset="-122"/>
              </a:rPr>
              <a:t>{</a:t>
            </a:r>
            <a:r>
              <a:rPr lang="en-US" altLang="x-none" sz="3200" b="1" dirty="0">
                <a:solidFill>
                  <a:srgbClr val="FF0000"/>
                </a:solidFill>
                <a:latin typeface="Arial" panose="020B0604020202020204" pitchFamily="34" charset="0"/>
                <a:ea typeface="宋体" panose="02010600030101010101" pitchFamily="2" charset="-122"/>
              </a:rPr>
              <a:t>B</a:t>
            </a:r>
            <a:r>
              <a:rPr lang="zh-CN" altLang="en-US" sz="3200" b="1" dirty="0">
                <a:solidFill>
                  <a:srgbClr val="FF0000"/>
                </a:solidFill>
                <a:latin typeface="Arial" panose="020B0604020202020204" pitchFamily="34" charset="0"/>
                <a:ea typeface="宋体" panose="02010600030101010101" pitchFamily="2" charset="-122"/>
              </a:rPr>
              <a:t>}</a:t>
            </a:r>
            <a:r>
              <a:rPr lang="en-US" altLang="x-none" sz="3200" b="1" baseline="30000" dirty="0">
                <a:solidFill>
                  <a:srgbClr val="FF0000"/>
                </a:solidFill>
                <a:latin typeface="Arial" panose="020B0604020202020204" pitchFamily="34"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5173">
                                            <p:txEl>
                                              <p:pRg st="0" end="0"/>
                                            </p:txEl>
                                          </p:spTgt>
                                        </p:tgtEl>
                                        <p:attrNameLst>
                                          <p:attrName>style.visibility</p:attrName>
                                        </p:attrNameLst>
                                      </p:cBhvr>
                                      <p:to>
                                        <p:strVal val="visible"/>
                                      </p:to>
                                    </p:set>
                                    <p:animEffect transition="in" filter="blinds(horizontal)">
                                      <p:cBhvr>
                                        <p:cTn id="7" dur="500"/>
                                        <p:tgtEl>
                                          <p:spTgt spid="13517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5173">
                                            <p:txEl>
                                              <p:pRg st="1" end="1"/>
                                            </p:txEl>
                                          </p:spTgt>
                                        </p:tgtEl>
                                        <p:attrNameLst>
                                          <p:attrName>style.visibility</p:attrName>
                                        </p:attrNameLst>
                                      </p:cBhvr>
                                      <p:to>
                                        <p:strVal val="visible"/>
                                      </p:to>
                                    </p:set>
                                    <p:animEffect transition="in" filter="blinds(horizontal)">
                                      <p:cBhvr>
                                        <p:cTn id="10" dur="500"/>
                                        <p:tgtEl>
                                          <p:spTgt spid="13517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5173">
                                            <p:txEl>
                                              <p:pRg st="2" end="2"/>
                                            </p:txEl>
                                          </p:spTgt>
                                        </p:tgtEl>
                                        <p:attrNameLst>
                                          <p:attrName>style.visibility</p:attrName>
                                        </p:attrNameLst>
                                      </p:cBhvr>
                                      <p:to>
                                        <p:strVal val="visible"/>
                                      </p:to>
                                    </p:set>
                                    <p:animEffect transition="in" filter="blinds(horizontal)">
                                      <p:cBhvr>
                                        <p:cTn id="13" dur="500"/>
                                        <p:tgtEl>
                                          <p:spTgt spid="13517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5173">
                                            <p:txEl>
                                              <p:pRg st="3" end="3"/>
                                            </p:txEl>
                                          </p:spTgt>
                                        </p:tgtEl>
                                        <p:attrNameLst>
                                          <p:attrName>style.visibility</p:attrName>
                                        </p:attrNameLst>
                                      </p:cBhvr>
                                      <p:to>
                                        <p:strVal val="visible"/>
                                      </p:to>
                                    </p:set>
                                    <p:animEffect transition="in" filter="blinds(horizontal)">
                                      <p:cBhvr>
                                        <p:cTn id="16" dur="500"/>
                                        <p:tgtEl>
                                          <p:spTgt spid="13517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5173">
                                            <p:txEl>
                                              <p:pRg st="4" end="4"/>
                                            </p:txEl>
                                          </p:spTgt>
                                        </p:tgtEl>
                                        <p:attrNameLst>
                                          <p:attrName>style.visibility</p:attrName>
                                        </p:attrNameLst>
                                      </p:cBhvr>
                                      <p:to>
                                        <p:strVal val="visible"/>
                                      </p:to>
                                    </p:set>
                                    <p:animEffect transition="in" filter="blinds(horizontal)">
                                      <p:cBhvr>
                                        <p:cTn id="19" dur="500"/>
                                        <p:tgtEl>
                                          <p:spTgt spid="13517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5173">
                                            <p:txEl>
                                              <p:pRg st="5" end="5"/>
                                            </p:txEl>
                                          </p:spTgt>
                                        </p:tgtEl>
                                        <p:attrNameLst>
                                          <p:attrName>style.visibility</p:attrName>
                                        </p:attrNameLst>
                                      </p:cBhvr>
                                      <p:to>
                                        <p:strVal val="visible"/>
                                      </p:to>
                                    </p:set>
                                    <p:animEffect transition="in" filter="blinds(horizontal)">
                                      <p:cBhvr>
                                        <p:cTn id="22" dur="500"/>
                                        <p:tgtEl>
                                          <p:spTgt spid="13517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5173">
                                            <p:txEl>
                                              <p:pRg st="6" end="6"/>
                                            </p:txEl>
                                          </p:spTgt>
                                        </p:tgtEl>
                                        <p:attrNameLst>
                                          <p:attrName>style.visibility</p:attrName>
                                        </p:attrNameLst>
                                      </p:cBhvr>
                                      <p:to>
                                        <p:strVal val="visible"/>
                                      </p:to>
                                    </p:set>
                                    <p:animEffect transition="in" filter="blinds(horizontal)">
                                      <p:cBhvr>
                                        <p:cTn id="27" dur="500"/>
                                        <p:tgtEl>
                                          <p:spTgt spid="13517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35173">
                                            <p:txEl>
                                              <p:pRg st="7" end="7"/>
                                            </p:txEl>
                                          </p:spTgt>
                                        </p:tgtEl>
                                        <p:attrNameLst>
                                          <p:attrName>style.visibility</p:attrName>
                                        </p:attrNameLst>
                                      </p:cBhvr>
                                      <p:to>
                                        <p:strVal val="visible"/>
                                      </p:to>
                                    </p:set>
                                    <p:animEffect transition="in" filter="blinds(horizontal)">
                                      <p:cBhvr>
                                        <p:cTn id="30" dur="500"/>
                                        <p:tgtEl>
                                          <p:spTgt spid="13517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5173">
                                            <p:txEl>
                                              <p:pRg st="8" end="8"/>
                                            </p:txEl>
                                          </p:spTgt>
                                        </p:tgtEl>
                                        <p:attrNameLst>
                                          <p:attrName>style.visibility</p:attrName>
                                        </p:attrNameLst>
                                      </p:cBhvr>
                                      <p:to>
                                        <p:strVal val="visible"/>
                                      </p:to>
                                    </p:set>
                                    <p:animEffect transition="in" filter="blinds(horizontal)">
                                      <p:cBhvr>
                                        <p:cTn id="33" dur="500"/>
                                        <p:tgtEl>
                                          <p:spTgt spid="13517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35173">
                                            <p:txEl>
                                              <p:pRg st="9" end="9"/>
                                            </p:txEl>
                                          </p:spTgt>
                                        </p:tgtEl>
                                        <p:attrNameLst>
                                          <p:attrName>style.visibility</p:attrName>
                                        </p:attrNameLst>
                                      </p:cBhvr>
                                      <p:to>
                                        <p:strVal val="visible"/>
                                      </p:to>
                                    </p:set>
                                    <p:animEffect transition="in" filter="blinds(horizontal)">
                                      <p:cBhvr>
                                        <p:cTn id="36" dur="500"/>
                                        <p:tgtEl>
                                          <p:spTgt spid="13517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35173">
                                            <p:txEl>
                                              <p:pRg st="10" end="10"/>
                                            </p:txEl>
                                          </p:spTgt>
                                        </p:tgtEl>
                                        <p:attrNameLst>
                                          <p:attrName>style.visibility</p:attrName>
                                        </p:attrNameLst>
                                      </p:cBhvr>
                                      <p:to>
                                        <p:strVal val="visible"/>
                                      </p:to>
                                    </p:set>
                                    <p:animEffect transition="in" filter="blinds(horizontal)">
                                      <p:cBhvr>
                                        <p:cTn id="41" dur="500"/>
                                        <p:tgtEl>
                                          <p:spTgt spid="13517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60000" y="48895"/>
            <a:ext cx="7920058" cy="1045112"/>
          </a:xfrm>
          <a:prstGeom prst="rect">
            <a:avLst/>
          </a:prstGeom>
        </p:spPr>
      </p:pic>
      <p:pic>
        <p:nvPicPr>
          <p:cNvPr id="5" name="图片 4"/>
          <p:cNvPicPr>
            <a:picLocks noChangeAspect="1"/>
          </p:cNvPicPr>
          <p:nvPr/>
        </p:nvPicPr>
        <p:blipFill>
          <a:blip r:embed="rId3"/>
          <a:stretch>
            <a:fillRect/>
          </a:stretch>
        </p:blipFill>
        <p:spPr>
          <a:xfrm>
            <a:off x="360000" y="1264920"/>
            <a:ext cx="7920058" cy="1494412"/>
          </a:xfrm>
          <a:prstGeom prst="rect">
            <a:avLst/>
          </a:prstGeom>
        </p:spPr>
      </p:pic>
      <p:pic>
        <p:nvPicPr>
          <p:cNvPr id="6" name="图片 5"/>
          <p:cNvPicPr>
            <a:picLocks noChangeAspect="1"/>
          </p:cNvPicPr>
          <p:nvPr/>
        </p:nvPicPr>
        <p:blipFill>
          <a:blip r:embed="rId4"/>
          <a:stretch>
            <a:fillRect/>
          </a:stretch>
        </p:blipFill>
        <p:spPr>
          <a:xfrm>
            <a:off x="360000" y="2981325"/>
            <a:ext cx="7920058" cy="1065961"/>
          </a:xfrm>
          <a:prstGeom prst="rect">
            <a:avLst/>
          </a:prstGeom>
        </p:spPr>
      </p:pic>
      <p:pic>
        <p:nvPicPr>
          <p:cNvPr id="7" name="图片 6"/>
          <p:cNvPicPr>
            <a:picLocks noChangeAspect="1"/>
          </p:cNvPicPr>
          <p:nvPr/>
        </p:nvPicPr>
        <p:blipFill>
          <a:blip r:embed="rId5"/>
          <a:stretch>
            <a:fillRect/>
          </a:stretch>
        </p:blipFill>
        <p:spPr>
          <a:xfrm>
            <a:off x="360000" y="4297680"/>
            <a:ext cx="7920058" cy="1455342"/>
          </a:xfrm>
          <a:prstGeom prst="rect">
            <a:avLst/>
          </a:prstGeom>
        </p:spPr>
      </p:pic>
      <p:sp>
        <p:nvSpPr>
          <p:cNvPr id="2" name="文本框 1"/>
          <p:cNvSpPr txBox="1"/>
          <p:nvPr/>
        </p:nvSpPr>
        <p:spPr>
          <a:xfrm>
            <a:off x="430530" y="5963920"/>
            <a:ext cx="8173720" cy="521970"/>
          </a:xfrm>
          <a:prstGeom prst="rect">
            <a:avLst/>
          </a:prstGeom>
          <a:noFill/>
        </p:spPr>
        <p:txBody>
          <a:bodyPr wrap="square" rtlCol="0">
            <a:spAutoFit/>
          </a:bodyPr>
          <a:lstStyle/>
          <a:p>
            <a:r>
              <a:rPr lang="zh-CN" altLang="zh-CN" sz="2800" b="1">
                <a:solidFill>
                  <a:srgbClr val="FF0000"/>
                </a:solidFill>
                <a:latin typeface="Arial" panose="020B0604020202020204" pitchFamily="34" charset="0"/>
                <a:ea typeface="宋体" panose="02010600030101010101" pitchFamily="2" charset="-122"/>
              </a:rPr>
              <a:t>【思考题】</a:t>
            </a:r>
            <a:r>
              <a:rPr lang="zh-CN" altLang="zh-CN" sz="2800" b="1">
                <a:solidFill>
                  <a:schemeClr val="accent6"/>
                </a:solidFill>
                <a:latin typeface="Arial" panose="020B0604020202020204" pitchFamily="34" charset="0"/>
                <a:ea typeface="宋体" panose="02010600030101010101" pitchFamily="2" charset="-122"/>
              </a:rPr>
              <a:t>如何判断 </a:t>
            </a:r>
            <a:r>
              <a:rPr lang="en-US" altLang="zh-CN" sz="2800" b="1">
                <a:solidFill>
                  <a:schemeClr val="accent6"/>
                </a:solidFill>
                <a:latin typeface="Arial" panose="020B0604020202020204" pitchFamily="34" charset="0"/>
                <a:ea typeface="宋体" panose="02010600030101010101" pitchFamily="2" charset="-122"/>
              </a:rPr>
              <a:t>F</a:t>
            </a:r>
            <a:r>
              <a:rPr lang="en-US" altLang="zh-CN" sz="2800" b="1">
                <a:solidFill>
                  <a:schemeClr val="accent6"/>
                </a:solidFill>
                <a:latin typeface="Arial" panose="020B0604020202020204" pitchFamily="34" charset="0"/>
                <a:ea typeface="微软雅黑" panose="020B0503020204020204" charset="-122"/>
              </a:rPr>
              <a:t>╞ X</a:t>
            </a:r>
            <a:r>
              <a:rPr lang="en-US" altLang="zh-CN" sz="2800" b="1">
                <a:solidFill>
                  <a:schemeClr val="accent6"/>
                </a:solidFill>
                <a:latin typeface="Arial" panose="020B0604020202020204" pitchFamily="34" charset="0"/>
                <a:ea typeface="宋体" panose="02010600030101010101" pitchFamily="2" charset="-122"/>
              </a:rPr>
              <a:t>→Y </a:t>
            </a:r>
            <a:r>
              <a:rPr lang="zh-CN" altLang="en-US" sz="2800" b="1">
                <a:solidFill>
                  <a:schemeClr val="accent6"/>
                </a:solidFill>
                <a:latin typeface="Arial" panose="020B0604020202020204" pitchFamily="34" charset="0"/>
                <a:ea typeface="宋体" panose="02010600030101010101" pitchFamily="2" charset="-122"/>
              </a:rPr>
              <a:t>是否成立？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3721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721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219</a:t>
            </a:fld>
            <a:endParaRPr lang="zh-CN" altLang="en-US" sz="1200" b="1" i="1" dirty="0">
              <a:latin typeface="Times New Roman" panose="02020603050405020304" pitchFamily="2" charset="0"/>
              <a:ea typeface="宋体" panose="02010600030101010101" pitchFamily="2" charset="-122"/>
            </a:endParaRPr>
          </a:p>
        </p:txBody>
      </p:sp>
      <p:sp>
        <p:nvSpPr>
          <p:cNvPr id="13722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37221" name="Rectangle 3"/>
          <p:cNvSpPr>
            <a:spLocks noGrp="1"/>
          </p:cNvSpPr>
          <p:nvPr>
            <p:ph type="body"/>
          </p:nvPr>
        </p:nvSpPr>
        <p:spPr>
          <a:xfrm>
            <a:off x="0" y="838200"/>
            <a:ext cx="9144000" cy="2438400"/>
          </a:xfrm>
        </p:spPr>
        <p:txBody>
          <a:bodyPr wrap="square" anchor="t"/>
          <a:lstStyle/>
          <a:p>
            <a:pPr lvl="0" eaLnBrk="1" hangingPunct="1">
              <a:lnSpc>
                <a:spcPct val="110000"/>
              </a:lnSpc>
              <a:spcBef>
                <a:spcPct val="40000"/>
              </a:spcBef>
            </a:pPr>
            <a:r>
              <a:rPr lang="en-US" altLang="x-none" sz="3200" dirty="0">
                <a:ea typeface="宋体" panose="02010600030101010101" pitchFamily="2" charset="-122"/>
              </a:rPr>
              <a:t>Algorithm 6.6.13 </a:t>
            </a:r>
            <a:r>
              <a:rPr lang="en-US" altLang="x-none" sz="3200" u="sng" dirty="0">
                <a:solidFill>
                  <a:schemeClr val="accent2"/>
                </a:solidFill>
                <a:ea typeface="宋体" panose="02010600030101010101" pitchFamily="2" charset="-122"/>
              </a:rPr>
              <a:t>Minimal Cover</a:t>
            </a:r>
            <a:r>
              <a:rPr lang="en-US" altLang="x-none" sz="3200" dirty="0">
                <a:solidFill>
                  <a:schemeClr val="accent2"/>
                </a:solidFill>
                <a:ea typeface="宋体" panose="02010600030101010101" pitchFamily="2" charset="-122"/>
              </a:rPr>
              <a:t> (</a:t>
            </a:r>
            <a:r>
              <a:rPr lang="zh-CN" altLang="en-US" sz="3200" dirty="0">
                <a:solidFill>
                  <a:schemeClr val="accent2"/>
                </a:solidFill>
                <a:ea typeface="宋体" panose="02010600030101010101" pitchFamily="2" charset="-122"/>
              </a:rPr>
              <a:t>最小覆盖</a:t>
            </a:r>
            <a:r>
              <a:rPr lang="en-US" altLang="x-none" sz="3200" dirty="0">
                <a:solidFill>
                  <a:schemeClr val="accent2"/>
                </a:solidFill>
                <a:ea typeface="宋体" panose="02010600030101010101" pitchFamily="2" charset="-122"/>
              </a:rPr>
              <a:t>)</a:t>
            </a:r>
          </a:p>
          <a:p>
            <a:pPr lvl="1" indent="-285750" eaLnBrk="1" hangingPunct="1">
              <a:lnSpc>
                <a:spcPct val="110000"/>
              </a:lnSpc>
              <a:spcBef>
                <a:spcPct val="40000"/>
              </a:spcBef>
            </a:pPr>
            <a:r>
              <a:rPr lang="en-US" altLang="x-none" sz="3200" dirty="0">
                <a:ea typeface="宋体" panose="02010600030101010101" pitchFamily="2" charset="-122"/>
              </a:rPr>
              <a:t>a minimal set M of FDs that covers a given set F of FDs.</a:t>
            </a:r>
          </a:p>
        </p:txBody>
      </p:sp>
      <p:sp>
        <p:nvSpPr>
          <p:cNvPr id="137223" name="Rectangle 4"/>
          <p:cNvSpPr/>
          <p:nvPr/>
        </p:nvSpPr>
        <p:spPr>
          <a:xfrm>
            <a:off x="0" y="2929890"/>
            <a:ext cx="9144000" cy="3307080"/>
          </a:xfrm>
          <a:prstGeom prst="rect">
            <a:avLst/>
          </a:prstGeom>
          <a:solidFill>
            <a:schemeClr val="bg1"/>
          </a:solidFill>
          <a:ln w="19050" cap="flat" cmpd="sng">
            <a:solidFill>
              <a:schemeClr val="tx1"/>
            </a:solidFill>
            <a:prstDash val="solid"/>
            <a:miter/>
            <a:headEnd type="none" w="med" len="med"/>
            <a:tailEnd type="none" w="med" len="med"/>
          </a:ln>
        </p:spPr>
        <p:txBody>
          <a:bodyPr anchor="t">
            <a:spAutoFit/>
          </a:bodyPr>
          <a:lstStyle/>
          <a:p>
            <a:pPr marL="800100" lvl="1" indent="-342900">
              <a:lnSpc>
                <a:spcPct val="100000"/>
              </a:lnSpc>
              <a:spcBef>
                <a:spcPts val="20"/>
              </a:spcBef>
              <a:spcAft>
                <a:spcPts val="0"/>
              </a:spcAft>
              <a:buClr>
                <a:schemeClr val="accent1"/>
              </a:buClr>
              <a:buAutoNum type="alphaLcParenR"/>
            </a:pPr>
            <a:r>
              <a:rPr lang="zh-CN" altLang="en-US" sz="3000" b="1" dirty="0">
                <a:solidFill>
                  <a:schemeClr val="accent2"/>
                </a:solidFill>
                <a:latin typeface="Arial" panose="020B0604020202020204" pitchFamily="34" charset="0"/>
                <a:ea typeface="宋体" panose="02010600030101010101" pitchFamily="2" charset="-122"/>
              </a:rPr>
              <a:t> 没有冗余(</a:t>
            </a:r>
            <a:r>
              <a:rPr lang="en-US" altLang="x-none" sz="3000" b="1" dirty="0">
                <a:solidFill>
                  <a:srgbClr val="FF0000"/>
                </a:solidFill>
                <a:latin typeface="Arial" panose="020B0604020202020204" pitchFamily="34" charset="0"/>
                <a:ea typeface="宋体" panose="02010600030101010101" pitchFamily="2" charset="-122"/>
              </a:rPr>
              <a:t>inessential</a:t>
            </a:r>
            <a:r>
              <a:rPr lang="zh-CN" altLang="en-US" sz="3000" b="1" dirty="0">
                <a:solidFill>
                  <a:schemeClr val="accent2"/>
                </a:solidFill>
                <a:latin typeface="Arial" panose="020B0604020202020204" pitchFamily="34" charset="0"/>
                <a:ea typeface="宋体" panose="02010600030101010101" pitchFamily="2" charset="-122"/>
              </a:rPr>
              <a:t>)的函数依赖</a:t>
            </a: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r>
              <a:rPr lang="zh-CN" altLang="en-US" sz="3000" b="1" dirty="0">
                <a:solidFill>
                  <a:schemeClr val="accent2"/>
                </a:solidFill>
                <a:latin typeface="Arial" panose="020B0604020202020204" pitchFamily="34" charset="0"/>
                <a:ea typeface="宋体" panose="02010600030101010101" pitchFamily="2" charset="-122"/>
              </a:rPr>
              <a:t> 每一个函数依赖的左边都没有多余的属性</a:t>
            </a: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951230" y="3497580"/>
            <a:ext cx="7940675" cy="944880"/>
          </a:xfrm>
          <a:prstGeom prst="rect">
            <a:avLst/>
          </a:prstGeom>
          <a:noFill/>
        </p:spPr>
        <p:txBody>
          <a:bodyPr wrap="square" rtlCol="0">
            <a:spAutoFit/>
          </a:bodyPr>
          <a:lstStyle/>
          <a:p>
            <a:r>
              <a:rPr lang="en-US" altLang="zh-CN" sz="2800">
                <a:latin typeface="Arial" panose="020B0604020202020204" pitchFamily="34" charset="0"/>
              </a:rPr>
              <a:t>We can't find a set H of FDs that H is a proper subset of M and H cover M.</a:t>
            </a:r>
          </a:p>
        </p:txBody>
      </p:sp>
      <p:sp>
        <p:nvSpPr>
          <p:cNvPr id="3" name="文本框 2"/>
          <p:cNvSpPr txBox="1"/>
          <p:nvPr/>
        </p:nvSpPr>
        <p:spPr>
          <a:xfrm>
            <a:off x="951230" y="5317490"/>
            <a:ext cx="7940675" cy="518160"/>
          </a:xfrm>
          <a:prstGeom prst="rect">
            <a:avLst/>
          </a:prstGeom>
          <a:noFill/>
        </p:spPr>
        <p:txBody>
          <a:bodyPr wrap="square" rtlCol="0">
            <a:spAutoFit/>
          </a:bodyPr>
          <a:lstStyle/>
          <a:p>
            <a:r>
              <a:rPr lang="en-US" altLang="zh-CN" sz="2800">
                <a:latin typeface="Arial" panose="020B0604020202020204" pitchFamily="34" charset="0"/>
              </a:rPr>
              <a:t>Each FD of M is a </a:t>
            </a:r>
            <a:r>
              <a:rPr lang="en-US" altLang="zh-CN" sz="2800" u="sng">
                <a:latin typeface="Arial" panose="020B0604020202020204" pitchFamily="34" charset="0"/>
              </a:rPr>
              <a:t>full functional dependency</a:t>
            </a:r>
            <a:r>
              <a:rPr lang="en-US" altLang="zh-CN" sz="2800">
                <a:latin typeface="Arial" panose="020B0604020202020204" pitchFamily="34" charset="0"/>
              </a:rPr>
              <a:t>.</a:t>
            </a:r>
          </a:p>
        </p:txBody>
      </p:sp>
      <p:sp>
        <p:nvSpPr>
          <p:cNvPr id="4" name="文本框 3"/>
          <p:cNvSpPr txBox="1"/>
          <p:nvPr/>
        </p:nvSpPr>
        <p:spPr>
          <a:xfrm>
            <a:off x="4573270" y="5768975"/>
            <a:ext cx="2222500" cy="457200"/>
          </a:xfrm>
          <a:prstGeom prst="rect">
            <a:avLst/>
          </a:prstGeom>
          <a:noFill/>
        </p:spPr>
        <p:txBody>
          <a:bodyPr wrap="none" rtlCol="0">
            <a:spAutoFit/>
          </a:bodyPr>
          <a:lstStyle/>
          <a:p>
            <a:pPr algn="l"/>
            <a:r>
              <a:rPr lang="en-US" altLang="zh-CN" b="1">
                <a:latin typeface="Arial" panose="020B0604020202020204" pitchFamily="34" charset="0"/>
                <a:sym typeface="+mn-ea"/>
              </a:rPr>
              <a:t>(</a:t>
            </a:r>
            <a:r>
              <a:rPr lang="zh-CN" altLang="zh-CN" b="1">
                <a:latin typeface="Arial" panose="020B0604020202020204" pitchFamily="34" charset="0"/>
                <a:ea typeface="宋体" panose="02010600030101010101" pitchFamily="2" charset="-122"/>
                <a:sym typeface="+mn-ea"/>
              </a:rPr>
              <a:t>完全函数依赖</a:t>
            </a:r>
            <a:r>
              <a:rPr lang="en-US" altLang="zh-CN" b="1">
                <a:latin typeface="Arial" panose="020B0604020202020204" pitchFamily="34" charset="0"/>
                <a:sym typeface="+mn-ea"/>
              </a:rPr>
              <a:t>)</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3"/>
                                        </p:tgtEl>
                                        <p:attrNameLst>
                                          <p:attrName>style.visibility</p:attrName>
                                        </p:attrNameLst>
                                      </p:cBhvr>
                                      <p:to>
                                        <p:strVal val="visible"/>
                                      </p:to>
                                    </p:set>
                                    <p:animEffect transition="in" filter="blinds(horizontal)">
                                      <p:cBhvr>
                                        <p:cTn id="7" dur="500"/>
                                        <p:tgtEl>
                                          <p:spTgt spid="1372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3" grpId="0" bldLvl="0" animBg="1"/>
      <p:bldP spid="2" grpId="0"/>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6.1 </a:t>
            </a:r>
            <a:r>
              <a:rPr lang="en-US" altLang="x-none" dirty="0">
                <a:ea typeface="宋体" panose="02010600030101010101" pitchFamily="2" charset="-122"/>
                <a:sym typeface="+mn-ea"/>
              </a:rPr>
              <a:t>Introduction to E-R Concepts</a:t>
            </a:r>
            <a:endParaRPr lang="zh-CN" altLang="en-US"/>
          </a:p>
        </p:txBody>
      </p:sp>
      <p:sp>
        <p:nvSpPr>
          <p:cNvPr id="3" name="文本占位符 2"/>
          <p:cNvSpPr>
            <a:spLocks noGrp="1"/>
          </p:cNvSpPr>
          <p:nvPr>
            <p:ph type="body" orient="vert" idx="1"/>
          </p:nvPr>
        </p:nvSpPr>
        <p:spPr/>
        <p:txBody>
          <a:bodyPr vert="horz"/>
          <a:lstStyle/>
          <a:p>
            <a:r>
              <a:rPr lang="en-US" altLang="zh-CN"/>
              <a:t>Entity (</a:t>
            </a:r>
            <a:r>
              <a:rPr lang="zh-CN" altLang="en-US"/>
              <a:t>实体</a:t>
            </a:r>
            <a:r>
              <a:rPr lang="en-US" altLang="zh-CN"/>
              <a:t>)</a:t>
            </a:r>
          </a:p>
          <a:p>
            <a:endParaRPr lang="en-US" altLang="zh-CN"/>
          </a:p>
          <a:p>
            <a:r>
              <a:rPr lang="en-US" altLang="zh-CN"/>
              <a:t>Attribute (</a:t>
            </a:r>
            <a:r>
              <a:rPr lang="zh-CN" altLang="zh-CN"/>
              <a:t>属性</a:t>
            </a:r>
            <a:r>
              <a:rPr lang="en-US" altLang="zh-CN"/>
              <a:t>)</a:t>
            </a:r>
          </a:p>
          <a:p>
            <a:endParaRPr lang="en-US" altLang="zh-CN"/>
          </a:p>
          <a:p>
            <a:r>
              <a:rPr lang="en-US" altLang="zh-CN"/>
              <a:t>E-R diagram</a:t>
            </a:r>
          </a:p>
          <a:p>
            <a:endParaRPr lang="en-US" altLang="zh-CN"/>
          </a:p>
          <a:p>
            <a:r>
              <a:rPr lang="en-US" altLang="zh-CN"/>
              <a:t>Transformation Rule 1 &amp; 2</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220</a:t>
            </a:fld>
            <a:endParaRPr lang="zh-CN" altLang="en-US" sz="1200" b="1" i="1" dirty="0">
              <a:latin typeface="Times New Roman" panose="02020603050405020304" pitchFamily="2" charset="0"/>
              <a:ea typeface="宋体" panose="02010600030101010101" pitchFamily="2" charset="-122"/>
            </a:endParaRPr>
          </a:p>
        </p:txBody>
      </p:sp>
      <p:sp>
        <p:nvSpPr>
          <p:cNvPr id="138245" name="Rectangle 4"/>
          <p:cNvSpPr/>
          <p:nvPr/>
        </p:nvSpPr>
        <p:spPr>
          <a:xfrm>
            <a:off x="0" y="-7937"/>
            <a:ext cx="9144000" cy="1340485"/>
          </a:xfrm>
          <a:prstGeom prst="rect">
            <a:avLst/>
          </a:prstGeom>
          <a:solidFill>
            <a:schemeClr val="bg1"/>
          </a:solidFill>
          <a:ln w="25400" cap="flat" cmpd="sng">
            <a:noFill/>
            <a:prstDash val="solid"/>
            <a:miter/>
            <a:headEnd type="none" w="med" len="med"/>
            <a:tailEnd type="none" w="med" len="med"/>
          </a:ln>
        </p:spPr>
        <p:txBody>
          <a:bodyPr lIns="90170" tIns="46990" rIns="90170" bIns="46990" anchor="t">
            <a:spAutoFit/>
          </a:bodyPr>
          <a:lstStyle/>
          <a:p>
            <a:pPr marL="342900" lvl="0" indent="-342900">
              <a:lnSpc>
                <a:spcPct val="90000"/>
              </a:lnSpc>
              <a:buClr>
                <a:srgbClr val="996600"/>
              </a:buClr>
              <a:buFont typeface="Wingdings" panose="05000000000000000000" pitchFamily="2" charset="2"/>
              <a:buChar char="p"/>
            </a:pPr>
            <a:r>
              <a:rPr lang="en-US" altLang="x-none" sz="3000" b="1" dirty="0">
                <a:solidFill>
                  <a:srgbClr val="FF0066"/>
                </a:solidFill>
                <a:latin typeface="Arial" panose="020B0604020202020204" pitchFamily="34" charset="0"/>
                <a:ea typeface="宋体" panose="02010600030101010101" pitchFamily="2" charset="-122"/>
              </a:rPr>
              <a:t>step 1</a:t>
            </a:r>
            <a:r>
              <a:rPr lang="en-US" altLang="x-none" sz="3000" b="1" dirty="0">
                <a:solidFill>
                  <a:schemeClr val="accent2"/>
                </a:solidFill>
                <a:latin typeface="Arial" panose="020B0604020202020204" pitchFamily="34" charset="0"/>
                <a:ea typeface="宋体" panose="02010600030101010101" pitchFamily="2" charset="-122"/>
              </a:rPr>
              <a:t>: From the set F of FDs, we create an equivalent set H of FDs, with only single attributes on the right side.</a:t>
            </a:r>
          </a:p>
        </p:txBody>
      </p:sp>
      <p:sp>
        <p:nvSpPr>
          <p:cNvPr id="138246" name="Rectangle 3"/>
          <p:cNvSpPr>
            <a:spLocks noGrp="1"/>
          </p:cNvSpPr>
          <p:nvPr/>
        </p:nvSpPr>
        <p:spPr>
          <a:xfrm>
            <a:off x="635" y="2574925"/>
            <a:ext cx="9143365" cy="1753235"/>
          </a:xfrm>
          <a:prstGeom prst="rect">
            <a:avLst/>
          </a:prstGeom>
          <a:noFill/>
          <a:ln w="25400" cap="flat" cmpd="sng">
            <a:noFill/>
            <a:prstDash val="solid"/>
            <a:miter/>
            <a:headEnd type="none" w="med" len="med"/>
            <a:tailEnd type="none" w="med" len="med"/>
          </a:ln>
        </p:spPr>
        <p:txBody>
          <a:bodyPr wrap="square" anchor="t">
            <a:spAutoFit/>
          </a:bodyPr>
          <a:lstStyle/>
          <a:p>
            <a:pPr marL="342900" lvl="0" indent="-342900">
              <a:lnSpc>
                <a:spcPct val="90000"/>
              </a:lnSpc>
              <a:buClr>
                <a:srgbClr val="996633"/>
              </a:buClr>
              <a:buFont typeface="Wingdings" panose="05000000000000000000" pitchFamily="2" charset="2"/>
              <a:buChar char="p"/>
            </a:pPr>
            <a:r>
              <a:rPr lang="en-US" altLang="x-none" sz="3000" b="1" dirty="0">
                <a:solidFill>
                  <a:srgbClr val="FF0066"/>
                </a:solidFill>
                <a:latin typeface="Arial" panose="020B0604020202020204" pitchFamily="34" charset="0"/>
                <a:ea typeface="宋体" panose="02010600030101010101" pitchFamily="2" charset="-122"/>
              </a:rPr>
              <a:t>step 3</a:t>
            </a:r>
            <a:r>
              <a:rPr lang="en-US" altLang="x-none" sz="3000" b="1" dirty="0">
                <a:solidFill>
                  <a:srgbClr val="FF0000"/>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the set H of FDs, successively replace individual FDs with FDs that have a smaller number of attributes on the left-hand side, as long as the result does not change H</a:t>
            </a:r>
            <a:r>
              <a:rPr lang="en-US" altLang="x-none" sz="3000" b="1" baseline="30000" dirty="0">
                <a:solidFill>
                  <a:schemeClr val="accent2"/>
                </a:solidFill>
                <a:latin typeface="Arial" panose="020B0604020202020204" pitchFamily="34" charset="0"/>
                <a:ea typeface="宋体" panose="02010600030101010101" pitchFamily="2" charset="-122"/>
              </a:rPr>
              <a:t>+</a:t>
            </a:r>
            <a:r>
              <a:rPr lang="en-US" altLang="x-none" sz="3000" b="1" dirty="0">
                <a:solidFill>
                  <a:schemeClr val="accent2"/>
                </a:solidFill>
                <a:latin typeface="Arial" panose="020B0604020202020204" pitchFamily="34" charset="0"/>
                <a:ea typeface="宋体" panose="02010600030101010101" pitchFamily="2" charset="-122"/>
              </a:rPr>
              <a:t>.</a:t>
            </a:r>
          </a:p>
        </p:txBody>
      </p:sp>
      <p:sp>
        <p:nvSpPr>
          <p:cNvPr id="138247" name="Rectangle 3"/>
          <p:cNvSpPr>
            <a:spLocks noGrp="1"/>
          </p:cNvSpPr>
          <p:nvPr/>
        </p:nvSpPr>
        <p:spPr>
          <a:xfrm>
            <a:off x="-635" y="1492250"/>
            <a:ext cx="9144635" cy="922020"/>
          </a:xfrm>
          <a:prstGeom prst="rect">
            <a:avLst/>
          </a:prstGeom>
          <a:solidFill>
            <a:schemeClr val="bg1"/>
          </a:solidFill>
          <a:ln w="25400" cap="flat" cmpd="sng">
            <a:noFill/>
            <a:prstDash val="solid"/>
            <a:miter/>
            <a:headEnd type="none" w="med" len="med"/>
            <a:tailEnd type="none" w="med" len="med"/>
          </a:ln>
        </p:spPr>
        <p:txBody>
          <a:bodyPr wrap="square" anchor="t">
            <a:spAutoFit/>
          </a:bodyPr>
          <a:lstStyle/>
          <a:p>
            <a:pPr marL="342900" lvl="0" indent="-342900">
              <a:lnSpc>
                <a:spcPct val="90000"/>
              </a:lnSpc>
              <a:spcBef>
                <a:spcPct val="20000"/>
              </a:spcBef>
              <a:buClr>
                <a:srgbClr val="996633"/>
              </a:buClr>
              <a:buFont typeface="Wingdings" panose="05000000000000000000" pitchFamily="2" charset="2"/>
              <a:buChar char="p"/>
            </a:pPr>
            <a:r>
              <a:rPr lang="en-US" altLang="x-none" sz="3000" b="1" dirty="0">
                <a:solidFill>
                  <a:srgbClr val="FF0066"/>
                </a:solidFill>
                <a:latin typeface="Arial" panose="020B0604020202020204" pitchFamily="34" charset="0"/>
                <a:ea typeface="宋体" panose="02010600030101010101" pitchFamily="2" charset="-122"/>
                <a:sym typeface="Arial" panose="020B0604020202020204" pitchFamily="34" charset="0"/>
              </a:rPr>
              <a:t>step </a:t>
            </a:r>
            <a:r>
              <a:rPr lang="en-US" altLang="x-none" sz="3000" b="1" dirty="0">
                <a:solidFill>
                  <a:srgbClr val="FF0066"/>
                </a:solidFill>
                <a:latin typeface="Arial" panose="020B0604020202020204" pitchFamily="34" charset="0"/>
                <a:ea typeface="宋体" panose="02010600030101010101" pitchFamily="2" charset="-122"/>
              </a:rPr>
              <a:t>2</a:t>
            </a:r>
            <a:r>
              <a:rPr lang="en-US" altLang="x-none" sz="3000" b="1" dirty="0">
                <a:solidFill>
                  <a:srgbClr val="FF0000"/>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the set H of FDs, successively remove individual FDs that are inessential in H.</a:t>
            </a:r>
            <a:endParaRPr lang="en-US" altLang="x-none" sz="2800" b="1" dirty="0">
              <a:solidFill>
                <a:srgbClr val="FF0000"/>
              </a:solidFill>
              <a:latin typeface="Arial" panose="020B0604020202020204" pitchFamily="34" charset="0"/>
              <a:ea typeface="Times New Roman" panose="02020603050405020304" pitchFamily="2" charset="0"/>
            </a:endParaRPr>
          </a:p>
        </p:txBody>
      </p:sp>
      <p:sp>
        <p:nvSpPr>
          <p:cNvPr id="138248" name="Rectangle 3"/>
          <p:cNvSpPr>
            <a:spLocks noGrp="1"/>
          </p:cNvSpPr>
          <p:nvPr/>
        </p:nvSpPr>
        <p:spPr>
          <a:xfrm>
            <a:off x="-1270" y="4511675"/>
            <a:ext cx="9109075" cy="2308860"/>
          </a:xfrm>
          <a:prstGeom prst="rect">
            <a:avLst/>
          </a:prstGeom>
          <a:solidFill>
            <a:schemeClr val="bg1"/>
          </a:solidFill>
          <a:ln w="25400" cap="flat" cmpd="sng">
            <a:noFill/>
            <a:prstDash val="solid"/>
            <a:miter/>
            <a:headEnd type="none" w="med" len="med"/>
            <a:tailEnd type="none" w="med" len="med"/>
          </a:ln>
        </p:spPr>
        <p:txBody>
          <a:bodyPr wrap="square" lIns="90170" tIns="46990" rIns="90170" bIns="46990" anchor="t">
            <a:spAutoFit/>
          </a:bodyPr>
          <a:lstStyle/>
          <a:p>
            <a:pPr marL="342900" lvl="0" indent="-342900">
              <a:lnSpc>
                <a:spcPct val="90000"/>
              </a:lnSpc>
              <a:spcBef>
                <a:spcPct val="20000"/>
              </a:spcBef>
              <a:buClr>
                <a:srgbClr val="996633"/>
              </a:buClr>
              <a:buFont typeface="Wingdings" panose="05000000000000000000" pitchFamily="2" charset="2"/>
              <a:buChar char="p"/>
            </a:pPr>
            <a:r>
              <a:rPr lang="en-US" altLang="x-none" sz="3200" b="1" dirty="0">
                <a:solidFill>
                  <a:srgbClr val="FF0066"/>
                </a:solidFill>
                <a:latin typeface="Arial" panose="020B0604020202020204" pitchFamily="34" charset="0"/>
                <a:ea typeface="宋体" panose="02010600030101010101" pitchFamily="2" charset="-122"/>
              </a:rPr>
              <a:t>step 4</a:t>
            </a:r>
            <a:r>
              <a:rPr lang="en-US" altLang="x-none" sz="3200" b="1" dirty="0">
                <a:solidFill>
                  <a:srgbClr val="FF0000"/>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From the remaining set of FDs, gather all FDs with equal left-hand sides and use the union rule to create an equivalent set of FDs M where all left-hand sides are unique.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blinds(horizontal)">
                                      <p:cBhvr>
                                        <p:cTn id="7" dur="500"/>
                                        <p:tgtEl>
                                          <p:spTgt spid="1382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8247"/>
                                        </p:tgtEl>
                                        <p:attrNameLst>
                                          <p:attrName>style.visibility</p:attrName>
                                        </p:attrNameLst>
                                      </p:cBhvr>
                                      <p:to>
                                        <p:strVal val="visible"/>
                                      </p:to>
                                    </p:set>
                                    <p:anim calcmode="lin" valueType="num">
                                      <p:cBhvr>
                                        <p:cTn id="12" dur="500" fill="hold"/>
                                        <p:tgtEl>
                                          <p:spTgt spid="138247"/>
                                        </p:tgtEl>
                                        <p:attrNameLst>
                                          <p:attrName>ppt_x</p:attrName>
                                        </p:attrNameLst>
                                      </p:cBhvr>
                                      <p:tavLst>
                                        <p:tav tm="0">
                                          <p:val>
                                            <p:strVal val="#ppt_x"/>
                                          </p:val>
                                        </p:tav>
                                        <p:tav tm="100000">
                                          <p:val>
                                            <p:strVal val="#ppt_x"/>
                                          </p:val>
                                        </p:tav>
                                      </p:tavLst>
                                    </p:anim>
                                    <p:anim calcmode="lin" valueType="num">
                                      <p:cBhvr>
                                        <p:cTn id="13" dur="500" fill="hold"/>
                                        <p:tgtEl>
                                          <p:spTgt spid="13824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8246"/>
                                        </p:tgtEl>
                                        <p:attrNameLst>
                                          <p:attrName>style.visibility</p:attrName>
                                        </p:attrNameLst>
                                      </p:cBhvr>
                                      <p:to>
                                        <p:strVal val="visible"/>
                                      </p:to>
                                    </p:set>
                                    <p:anim calcmode="lin" valueType="num">
                                      <p:cBhvr>
                                        <p:cTn id="18" dur="500" fill="hold"/>
                                        <p:tgtEl>
                                          <p:spTgt spid="138246"/>
                                        </p:tgtEl>
                                        <p:attrNameLst>
                                          <p:attrName>ppt_x</p:attrName>
                                        </p:attrNameLst>
                                      </p:cBhvr>
                                      <p:tavLst>
                                        <p:tav tm="0">
                                          <p:val>
                                            <p:strVal val="#ppt_x"/>
                                          </p:val>
                                        </p:tav>
                                        <p:tav tm="100000">
                                          <p:val>
                                            <p:strVal val="#ppt_x"/>
                                          </p:val>
                                        </p:tav>
                                      </p:tavLst>
                                    </p:anim>
                                    <p:anim calcmode="lin" valueType="num">
                                      <p:cBhvr>
                                        <p:cTn id="19" dur="500" fill="hold"/>
                                        <p:tgtEl>
                                          <p:spTgt spid="13824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8248"/>
                                        </p:tgtEl>
                                        <p:attrNameLst>
                                          <p:attrName>style.visibility</p:attrName>
                                        </p:attrNameLst>
                                      </p:cBhvr>
                                      <p:to>
                                        <p:strVal val="visible"/>
                                      </p:to>
                                    </p:set>
                                    <p:anim calcmode="lin" valueType="num">
                                      <p:cBhvr>
                                        <p:cTn id="24" dur="500" fill="hold"/>
                                        <p:tgtEl>
                                          <p:spTgt spid="138248"/>
                                        </p:tgtEl>
                                        <p:attrNameLst>
                                          <p:attrName>ppt_x</p:attrName>
                                        </p:attrNameLst>
                                      </p:cBhvr>
                                      <p:tavLst>
                                        <p:tav tm="0">
                                          <p:val>
                                            <p:strVal val="#ppt_x"/>
                                          </p:val>
                                        </p:tav>
                                        <p:tav tm="100000">
                                          <p:val>
                                            <p:strVal val="#ppt_x"/>
                                          </p:val>
                                        </p:tav>
                                      </p:tavLst>
                                    </p:anim>
                                    <p:anim calcmode="lin" valueType="num">
                                      <p:cBhvr>
                                        <p:cTn id="25" dur="500" fill="hold"/>
                                        <p:tgtEl>
                                          <p:spTgt spid="138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bldLvl="0" animBg="1"/>
      <p:bldP spid="138246" grpId="0" bldLvl="0" animBg="1"/>
      <p:bldP spid="138247" grpId="0" bldLvl="0" animBg="1"/>
      <p:bldP spid="138248" grpId="0" bldLvl="0" animBg="1"/>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221</a:t>
            </a:fld>
            <a:endParaRPr lang="zh-CN" altLang="en-US" sz="1200" b="1" i="1" dirty="0">
              <a:latin typeface="Times New Roman" panose="02020603050405020304" pitchFamily="2" charset="0"/>
              <a:ea typeface="宋体" panose="02010600030101010101" pitchFamily="2" charset="-122"/>
            </a:endParaRPr>
          </a:p>
        </p:txBody>
      </p:sp>
      <p:sp>
        <p:nvSpPr>
          <p:cNvPr id="139268" name="Rectangle 3"/>
          <p:cNvSpPr>
            <a:spLocks noGrp="1"/>
          </p:cNvSpPr>
          <p:nvPr>
            <p:ph type="body"/>
          </p:nvPr>
        </p:nvSpPr>
        <p:spPr>
          <a:xfrm>
            <a:off x="0" y="3284538"/>
            <a:ext cx="9144000" cy="3322955"/>
          </a:xfrm>
          <a:solidFill>
            <a:schemeClr val="bg1"/>
          </a:solidFill>
          <a:ln w="25400">
            <a:solidFill>
              <a:schemeClr val="accent2"/>
            </a:solidFill>
            <a:miter/>
          </a:ln>
        </p:spPr>
        <p:txBody>
          <a:bodyPr wrap="square" anchor="t">
            <a:spAutoFit/>
          </a:bodyPr>
          <a:lstStyle/>
          <a:p>
            <a:pPr lvl="0" eaLnBrk="1" hangingPunct="1">
              <a:spcBef>
                <a:spcPct val="0"/>
              </a:spcBef>
            </a:pPr>
            <a:r>
              <a:rPr lang="en-US" altLang="x-none" sz="3000" dirty="0">
                <a:solidFill>
                  <a:srgbClr val="FF0066"/>
                </a:solidFill>
                <a:ea typeface="宋体" panose="02010600030101010101" pitchFamily="2" charset="-122"/>
              </a:rPr>
              <a:t>step 2</a:t>
            </a:r>
            <a:r>
              <a:rPr lang="en-US" altLang="x-none" sz="3000" dirty="0">
                <a:ea typeface="宋体" panose="02010600030101010101" pitchFamily="2" charset="-122"/>
              </a:rPr>
              <a:t>: From the set H of FDs, successively remove individual FDs that are inessential in H.</a:t>
            </a:r>
          </a:p>
          <a:p>
            <a:pPr lvl="1" indent="-285750" eaLnBrk="1" hangingPunct="1">
              <a:spcBef>
                <a:spcPct val="0"/>
              </a:spcBef>
            </a:pPr>
            <a:r>
              <a:rPr lang="en-US" altLang="x-none" sz="3000" dirty="0">
                <a:ea typeface="宋体" panose="02010600030101010101" pitchFamily="2" charset="-122"/>
              </a:rPr>
              <a:t>An FD X</a:t>
            </a:r>
            <a:r>
              <a:rPr lang="en-US" altLang="x-none" sz="3000" b="0" dirty="0">
                <a:ea typeface="宋体" panose="02010600030101010101" pitchFamily="2" charset="-122"/>
              </a:rPr>
              <a:t>→</a:t>
            </a:r>
            <a:r>
              <a:rPr lang="en-US" altLang="x-none" sz="3000" dirty="0">
                <a:ea typeface="宋体" panose="02010600030101010101" pitchFamily="2" charset="-122"/>
              </a:rPr>
              <a:t>Y is inessential in a set H of FDs, if X</a:t>
            </a:r>
            <a:r>
              <a:rPr lang="en-US" altLang="x-none" sz="3000" b="0" dirty="0">
                <a:ea typeface="宋体" panose="02010600030101010101" pitchFamily="2" charset="-122"/>
              </a:rPr>
              <a:t>→</a:t>
            </a:r>
            <a:r>
              <a:rPr lang="en-US" altLang="x-none" sz="3000" dirty="0">
                <a:ea typeface="宋体" panose="02010600030101010101" pitchFamily="2" charset="-122"/>
              </a:rPr>
              <a:t>Y can be removed from H, with result J, so that H</a:t>
            </a:r>
            <a:r>
              <a:rPr lang="en-US" altLang="x-none" sz="3000" baseline="30000" dirty="0">
                <a:ea typeface="宋体" panose="02010600030101010101" pitchFamily="2" charset="-122"/>
              </a:rPr>
              <a:t>+</a:t>
            </a:r>
            <a:r>
              <a:rPr lang="en-US" altLang="x-none" sz="3000" dirty="0">
                <a:ea typeface="宋体" panose="02010600030101010101" pitchFamily="2" charset="-122"/>
              </a:rPr>
              <a:t>=J</a:t>
            </a:r>
            <a:r>
              <a:rPr lang="en-US" altLang="x-none" sz="3000" baseline="30000" dirty="0">
                <a:ea typeface="宋体" panose="02010600030101010101" pitchFamily="2" charset="-122"/>
              </a:rPr>
              <a:t>+</a:t>
            </a:r>
            <a:r>
              <a:rPr lang="en-US" altLang="x-none" sz="3000" dirty="0">
                <a:ea typeface="宋体" panose="02010600030101010101" pitchFamily="2" charset="-122"/>
              </a:rPr>
              <a:t>, or H=J.</a:t>
            </a:r>
          </a:p>
          <a:p>
            <a:pPr lvl="1" indent="-285750" eaLnBrk="1" hangingPunct="1">
              <a:spcBef>
                <a:spcPct val="0"/>
              </a:spcBef>
            </a:pPr>
            <a:r>
              <a:rPr lang="en-US" altLang="x-none" sz="3000" dirty="0">
                <a:ea typeface="宋体" panose="02010600030101010101" pitchFamily="2" charset="-122"/>
              </a:rPr>
              <a:t>That is, removal of the FD from H has no effect on H</a:t>
            </a:r>
            <a:r>
              <a:rPr lang="en-US" altLang="x-none" sz="3000" baseline="30000" dirty="0">
                <a:ea typeface="宋体" panose="02010600030101010101" pitchFamily="2" charset="-122"/>
              </a:rPr>
              <a:t>+</a:t>
            </a:r>
            <a:r>
              <a:rPr lang="en-US" altLang="x-none" sz="3000" dirty="0">
                <a:ea typeface="宋体" panose="02010600030101010101" pitchFamily="2" charset="-122"/>
              </a:rPr>
              <a:t>.</a:t>
            </a:r>
          </a:p>
        </p:txBody>
      </p:sp>
      <p:grpSp>
        <p:nvGrpSpPr>
          <p:cNvPr id="139269" name="组合 139269"/>
          <p:cNvGrpSpPr/>
          <p:nvPr/>
        </p:nvGrpSpPr>
        <p:grpSpPr>
          <a:xfrm>
            <a:off x="71438" y="115888"/>
            <a:ext cx="8964612" cy="3033712"/>
            <a:chOff x="0" y="0"/>
            <a:chExt cx="9144000" cy="3907596"/>
          </a:xfrm>
        </p:grpSpPr>
        <p:grpSp>
          <p:nvGrpSpPr>
            <p:cNvPr id="139270" name="组合 139270"/>
            <p:cNvGrpSpPr/>
            <p:nvPr/>
          </p:nvGrpSpPr>
          <p:grpSpPr>
            <a:xfrm>
              <a:off x="1187624" y="0"/>
              <a:ext cx="3244949" cy="1368152"/>
              <a:chOff x="0" y="0"/>
              <a:chExt cx="2457450" cy="833755"/>
            </a:xfrm>
          </p:grpSpPr>
          <p:sp>
            <p:nvSpPr>
              <p:cNvPr id="139271" name="椭圆 31"/>
              <p:cNvSpPr/>
              <p:nvPr/>
            </p:nvSpPr>
            <p:spPr>
              <a:xfrm>
                <a:off x="0" y="0"/>
                <a:ext cx="2457450" cy="833755"/>
              </a:xfrm>
              <a:prstGeom prst="ellipse">
                <a:avLst/>
              </a:prstGeom>
              <a:solidFill>
                <a:srgbClr val="F2F2F2"/>
              </a:solidFill>
              <a:ln w="25400" cap="flat" cmpd="sng">
                <a:solidFill>
                  <a:srgbClr val="00956F"/>
                </a:solidFill>
                <a:prstDash val="solid"/>
                <a:round/>
                <a:headEnd type="none" w="med" len="med"/>
                <a:tailEnd type="none" w="med" len="med"/>
              </a:ln>
            </p:spPr>
            <p:txBody>
              <a:bodyPr anchor="ctr"/>
              <a:lstStyle/>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39272" name="组合 139272"/>
              <p:cNvGrpSpPr/>
              <p:nvPr/>
            </p:nvGrpSpPr>
            <p:grpSpPr>
              <a:xfrm>
                <a:off x="374015" y="167005"/>
                <a:ext cx="826135" cy="510540"/>
                <a:chOff x="0" y="0"/>
                <a:chExt cx="826618" cy="510540"/>
              </a:xfrm>
            </p:grpSpPr>
            <p:sp>
              <p:nvSpPr>
                <p:cNvPr id="139273" name="椭圆 36"/>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74" name="矩形 37"/>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B</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39275" name="组合 139275"/>
              <p:cNvGrpSpPr/>
              <p:nvPr/>
            </p:nvGrpSpPr>
            <p:grpSpPr>
              <a:xfrm>
                <a:off x="1361440" y="167005"/>
                <a:ext cx="826135" cy="510540"/>
                <a:chOff x="0" y="0"/>
                <a:chExt cx="826618" cy="510540"/>
              </a:xfrm>
            </p:grpSpPr>
            <p:sp>
              <p:nvSpPr>
                <p:cNvPr id="139276" name="椭圆 34"/>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77" name="矩形 35"/>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C</a:t>
                  </a:r>
                  <a:endParaRPr lang="zh-CN" altLang="en-US" sz="3200" dirty="0">
                    <a:solidFill>
                      <a:srgbClr val="FFFFFF"/>
                    </a:solidFill>
                    <a:latin typeface="Arial" panose="020B0604020202020204" pitchFamily="34" charset="0"/>
                    <a:ea typeface="宋体" panose="02010600030101010101" pitchFamily="2" charset="-122"/>
                  </a:endParaRPr>
                </a:p>
              </p:txBody>
            </p:sp>
          </p:grpSp>
        </p:grpSp>
        <p:grpSp>
          <p:nvGrpSpPr>
            <p:cNvPr id="139278" name="组合 139278"/>
            <p:cNvGrpSpPr/>
            <p:nvPr/>
          </p:nvGrpSpPr>
          <p:grpSpPr>
            <a:xfrm>
              <a:off x="4063355" y="1800200"/>
              <a:ext cx="3244949" cy="1368152"/>
              <a:chOff x="0" y="0"/>
              <a:chExt cx="2457450" cy="833755"/>
            </a:xfrm>
          </p:grpSpPr>
          <p:sp>
            <p:nvSpPr>
              <p:cNvPr id="139279" name="椭圆 24"/>
              <p:cNvSpPr/>
              <p:nvPr/>
            </p:nvSpPr>
            <p:spPr>
              <a:xfrm>
                <a:off x="0" y="0"/>
                <a:ext cx="2457450" cy="833755"/>
              </a:xfrm>
              <a:prstGeom prst="ellipse">
                <a:avLst/>
              </a:prstGeom>
              <a:solidFill>
                <a:srgbClr val="F2F2F2"/>
              </a:solidFill>
              <a:ln w="25400" cap="flat" cmpd="sng">
                <a:solidFill>
                  <a:srgbClr val="00956F"/>
                </a:solidFill>
                <a:prstDash val="solid"/>
                <a:round/>
                <a:headEnd type="none" w="med" len="med"/>
                <a:tailEnd type="none" w="med" len="med"/>
              </a:ln>
            </p:spPr>
            <p:txBody>
              <a:bodyPr anchor="ctr"/>
              <a:lstStyle/>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39280" name="组合 139280"/>
              <p:cNvGrpSpPr/>
              <p:nvPr/>
            </p:nvGrpSpPr>
            <p:grpSpPr>
              <a:xfrm>
                <a:off x="374015" y="167005"/>
                <a:ext cx="826135" cy="510540"/>
                <a:chOff x="0" y="0"/>
                <a:chExt cx="826618" cy="510540"/>
              </a:xfrm>
            </p:grpSpPr>
            <p:sp>
              <p:nvSpPr>
                <p:cNvPr id="139281" name="椭圆 29"/>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82" name="矩形 30"/>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E</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39283" name="组合 139283"/>
              <p:cNvGrpSpPr/>
              <p:nvPr/>
            </p:nvGrpSpPr>
            <p:grpSpPr>
              <a:xfrm>
                <a:off x="1361440" y="167005"/>
                <a:ext cx="826135" cy="510540"/>
                <a:chOff x="0" y="0"/>
                <a:chExt cx="826618" cy="510540"/>
              </a:xfrm>
            </p:grpSpPr>
            <p:sp>
              <p:nvSpPr>
                <p:cNvPr id="139284" name="椭圆 27"/>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85" name="矩形 28"/>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F</a:t>
                  </a:r>
                  <a:endParaRPr lang="zh-CN" altLang="en-US" sz="3200" dirty="0">
                    <a:solidFill>
                      <a:srgbClr val="FFFFFF"/>
                    </a:solidFill>
                    <a:latin typeface="Arial" panose="020B0604020202020204" pitchFamily="34" charset="0"/>
                    <a:ea typeface="宋体" panose="02010600030101010101" pitchFamily="2" charset="-122"/>
                  </a:endParaRPr>
                </a:p>
              </p:txBody>
            </p:sp>
          </p:grpSp>
        </p:grpSp>
        <p:grpSp>
          <p:nvGrpSpPr>
            <p:cNvPr id="139286" name="组合 139286"/>
            <p:cNvGrpSpPr/>
            <p:nvPr/>
          </p:nvGrpSpPr>
          <p:grpSpPr>
            <a:xfrm>
              <a:off x="1342237" y="2042582"/>
              <a:ext cx="1138627" cy="727452"/>
              <a:chOff x="0" y="0"/>
              <a:chExt cx="826618" cy="510540"/>
            </a:xfrm>
          </p:grpSpPr>
          <p:sp>
            <p:nvSpPr>
              <p:cNvPr id="139287" name="椭圆 22"/>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88" name="矩形 23"/>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D</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39289" name="组合 139289"/>
            <p:cNvGrpSpPr/>
            <p:nvPr/>
          </p:nvGrpSpPr>
          <p:grpSpPr>
            <a:xfrm>
              <a:off x="6084168" y="299856"/>
              <a:ext cx="1138627" cy="727452"/>
              <a:chOff x="0" y="0"/>
              <a:chExt cx="826618" cy="510540"/>
            </a:xfrm>
          </p:grpSpPr>
          <p:sp>
            <p:nvSpPr>
              <p:cNvPr id="139290" name="椭圆 20"/>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91" name="矩形 21"/>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A</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39292" name="矩形 13"/>
            <p:cNvSpPr/>
            <p:nvPr/>
          </p:nvSpPr>
          <p:spPr>
            <a:xfrm>
              <a:off x="698674" y="77197"/>
              <a:ext cx="488950" cy="393700"/>
            </a:xfrm>
            <a:prstGeom prst="rect">
              <a:avLst/>
            </a:prstGeom>
            <a:noFill/>
            <a:ln w="9525">
              <a:noFill/>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X</a:t>
              </a:r>
              <a:endParaRPr lang="zh-CN" altLang="en-US" sz="3200" dirty="0">
                <a:solidFill>
                  <a:srgbClr val="FFFFFF"/>
                </a:solidFill>
                <a:latin typeface="Arial" panose="020B0604020202020204" pitchFamily="34" charset="0"/>
                <a:ea typeface="宋体" panose="02010600030101010101" pitchFamily="2" charset="-122"/>
              </a:endParaRPr>
            </a:p>
          </p:txBody>
        </p:sp>
        <p:sp>
          <p:nvSpPr>
            <p:cNvPr id="139293" name="任意多边形 14"/>
            <p:cNvSpPr/>
            <p:nvPr/>
          </p:nvSpPr>
          <p:spPr>
            <a:xfrm>
              <a:off x="4282440" y="173922"/>
              <a:ext cx="1950720" cy="228782"/>
            </a:xfrm>
            <a:custGeom>
              <a:avLst/>
              <a:gdLst/>
              <a:ahLst/>
              <a:cxnLst>
                <a:cxn ang="0">
                  <a:pos x="0" y="198302"/>
                </a:cxn>
                <a:cxn ang="0">
                  <a:pos x="838200" y="182"/>
                </a:cxn>
                <a:cxn ang="0">
                  <a:pos x="1950720" y="228782"/>
                </a:cxn>
              </a:cxnLst>
              <a:rect l="0" t="0" r="0" b="0"/>
              <a:pathLst>
                <a:path w="1950720" h="228782">
                  <a:moveTo>
                    <a:pt x="0" y="198302"/>
                  </a:moveTo>
                  <a:cubicBezTo>
                    <a:pt x="256540" y="96702"/>
                    <a:pt x="513080" y="-4898"/>
                    <a:pt x="838200" y="182"/>
                  </a:cubicBezTo>
                  <a:cubicBezTo>
                    <a:pt x="1163320" y="5262"/>
                    <a:pt x="1752600" y="185602"/>
                    <a:pt x="1950720" y="228782"/>
                  </a:cubicBezTo>
                </a:path>
              </a:pathLst>
            </a:custGeom>
            <a:noFill/>
            <a:ln w="38100" cap="flat" cmpd="sng">
              <a:solidFill>
                <a:srgbClr val="FF0000"/>
              </a:solidFill>
              <a:prstDash val="solid"/>
              <a:round/>
              <a:headEnd type="none" w="med" len="med"/>
              <a:tailEnd type="arrow" w="lg" len="lg"/>
            </a:ln>
          </p:spPr>
          <p:txBody>
            <a:bodyPr/>
            <a:lstStyle/>
            <a:p>
              <a:endParaRPr lang="zh-CN" altLang="en-US"/>
            </a:p>
          </p:txBody>
        </p:sp>
        <p:cxnSp>
          <p:nvCxnSpPr>
            <p:cNvPr id="139294" name="直接箭头连接符 15"/>
            <p:cNvCxnSpPr>
              <a:stCxn id="139273" idx="4"/>
              <a:endCxn id="139287" idx="0"/>
            </p:cNvCxnSpPr>
            <p:nvPr/>
          </p:nvCxnSpPr>
          <p:spPr>
            <a:xfrm flipH="1">
              <a:off x="1911551" y="1111819"/>
              <a:ext cx="315379" cy="930763"/>
            </a:xfrm>
            <a:prstGeom prst="straightConnector1">
              <a:avLst/>
            </a:prstGeom>
            <a:ln w="38100" cap="flat" cmpd="sng">
              <a:solidFill>
                <a:srgbClr val="FF0000"/>
              </a:solidFill>
              <a:prstDash val="solid"/>
              <a:round/>
              <a:headEnd type="none" w="med" len="med"/>
              <a:tailEnd type="arrow" w="lg" len="lg"/>
            </a:ln>
          </p:spPr>
        </p:cxnSp>
        <p:cxnSp>
          <p:nvCxnSpPr>
            <p:cNvPr id="139295" name="直接箭头连接符 16"/>
            <p:cNvCxnSpPr>
              <a:stCxn id="139276" idx="5"/>
            </p:cNvCxnSpPr>
            <p:nvPr/>
          </p:nvCxnSpPr>
          <p:spPr>
            <a:xfrm>
              <a:off x="3916461" y="989130"/>
              <a:ext cx="2167707" cy="1169144"/>
            </a:xfrm>
            <a:prstGeom prst="straightConnector1">
              <a:avLst/>
            </a:prstGeom>
            <a:ln w="38100" cap="flat" cmpd="sng">
              <a:solidFill>
                <a:srgbClr val="FF0000"/>
              </a:solidFill>
              <a:prstDash val="solid"/>
              <a:round/>
              <a:headEnd type="none" w="med" len="med"/>
              <a:tailEnd type="arrow" w="lg" len="lg"/>
            </a:ln>
          </p:spPr>
        </p:cxnSp>
        <p:cxnSp>
          <p:nvCxnSpPr>
            <p:cNvPr id="139296" name="直接箭头连接符 17"/>
            <p:cNvCxnSpPr>
              <a:stCxn id="139287" idx="6"/>
            </p:cNvCxnSpPr>
            <p:nvPr/>
          </p:nvCxnSpPr>
          <p:spPr>
            <a:xfrm>
              <a:off x="2480864" y="2406308"/>
              <a:ext cx="2076360" cy="74987"/>
            </a:xfrm>
            <a:prstGeom prst="straightConnector1">
              <a:avLst/>
            </a:prstGeom>
            <a:ln w="38100" cap="flat" cmpd="sng">
              <a:solidFill>
                <a:srgbClr val="FF0000"/>
              </a:solidFill>
              <a:prstDash val="solid"/>
              <a:round/>
              <a:headEnd type="none" w="med" len="med"/>
              <a:tailEnd type="arrow" w="lg" len="lg"/>
            </a:ln>
          </p:spPr>
        </p:cxnSp>
        <p:sp>
          <p:nvSpPr>
            <p:cNvPr id="139297" name="任意多边形 18"/>
            <p:cNvSpPr/>
            <p:nvPr/>
          </p:nvSpPr>
          <p:spPr>
            <a:xfrm>
              <a:off x="7269480" y="768464"/>
              <a:ext cx="350548" cy="1584960"/>
            </a:xfrm>
            <a:custGeom>
              <a:avLst/>
              <a:gdLst/>
              <a:ahLst/>
              <a:cxnLst>
                <a:cxn ang="0">
                  <a:pos x="15240" y="1584960"/>
                </a:cxn>
                <a:cxn ang="0">
                  <a:pos x="350520" y="807720"/>
                </a:cxn>
                <a:cxn ang="0">
                  <a:pos x="0" y="0"/>
                </a:cxn>
              </a:cxnLst>
              <a:rect l="0" t="0" r="0" b="0"/>
              <a:pathLst>
                <a:path w="350548" h="1584960">
                  <a:moveTo>
                    <a:pt x="15240" y="1584960"/>
                  </a:moveTo>
                  <a:cubicBezTo>
                    <a:pt x="184150" y="1328420"/>
                    <a:pt x="353060" y="1071880"/>
                    <a:pt x="350520" y="807720"/>
                  </a:cubicBezTo>
                  <a:cubicBezTo>
                    <a:pt x="347980" y="543560"/>
                    <a:pt x="173990" y="271780"/>
                    <a:pt x="0" y="0"/>
                  </a:cubicBezTo>
                </a:path>
              </a:pathLst>
            </a:custGeom>
            <a:noFill/>
            <a:ln w="38100" cap="flat" cmpd="sng">
              <a:solidFill>
                <a:srgbClr val="FF0000"/>
              </a:solidFill>
              <a:prstDash val="solid"/>
              <a:round/>
              <a:headEnd type="none" w="med" len="med"/>
              <a:tailEnd type="arrow" w="lg" len="lg"/>
            </a:ln>
          </p:spPr>
          <p:txBody>
            <a:bodyPr/>
            <a:lstStyle/>
            <a:p>
              <a:endParaRPr lang="zh-CN" altLang="en-US"/>
            </a:p>
          </p:txBody>
        </p:sp>
        <p:sp>
          <p:nvSpPr>
            <p:cNvPr id="139298" name="TextBox 19"/>
            <p:cNvSpPr txBox="1"/>
            <p:nvPr/>
          </p:nvSpPr>
          <p:spPr>
            <a:xfrm>
              <a:off x="0" y="3384376"/>
              <a:ext cx="9144000" cy="523220"/>
            </a:xfrm>
            <a:prstGeom prst="rect">
              <a:avLst/>
            </a:prstGeom>
            <a:noFill/>
            <a:ln w="9525">
              <a:noFill/>
            </a:ln>
          </p:spPr>
          <p:txBody>
            <a:bodyPr anchor="t">
              <a:spAutoFit/>
            </a:bodyPr>
            <a:lstStyle/>
            <a:p>
              <a:pPr lvl="0" algn="ctr"/>
              <a:r>
                <a:rPr lang="en-US" altLang="x-none" sz="2800" b="1" dirty="0">
                  <a:latin typeface="Arial" panose="020B0604020202020204" pitchFamily="34" charset="0"/>
                  <a:ea typeface="Times New Roman" panose="02020603050405020304" pitchFamily="2" charset="0"/>
                </a:rPr>
                <a:t>Figure 6.20 Example of an Inessential FD: X</a:t>
              </a:r>
              <a:r>
                <a:rPr lang="zh-CN" altLang="en-US" sz="2800" b="1" dirty="0">
                  <a:latin typeface="Arial" panose="020B0604020202020204" pitchFamily="34" charset="0"/>
                  <a:ea typeface="Times New Roman" panose="02020603050405020304" pitchFamily="2" charset="0"/>
                </a:rPr>
                <a:t>→</a:t>
              </a:r>
              <a:r>
                <a:rPr lang="en-US" altLang="x-none" sz="2800" b="1" dirty="0">
                  <a:latin typeface="Arial" panose="020B0604020202020204" pitchFamily="34" charset="0"/>
                  <a:ea typeface="Times New Roman" panose="02020603050405020304" pitchFamily="2" charset="0"/>
                </a:rPr>
                <a:t>A</a:t>
              </a:r>
              <a:endParaRPr lang="zh-CN" altLang="en-US" sz="2800" b="1" dirty="0">
                <a:latin typeface="Arial" panose="020B0604020202020204" pitchFamily="34" charset="0"/>
                <a:ea typeface="Times New Roman" panose="02020603050405020304" pitchFamily="2" charset="0"/>
              </a:endParaRPr>
            </a:p>
          </p:txBody>
        </p:sp>
      </p:gr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222</a:t>
            </a:fld>
            <a:endParaRPr lang="zh-CN" altLang="en-US" sz="1200" b="1" i="1" dirty="0">
              <a:latin typeface="Times New Roman" panose="02020603050405020304" pitchFamily="2" charset="0"/>
              <a:ea typeface="宋体" panose="02010600030101010101" pitchFamily="2" charset="-122"/>
            </a:endParaRPr>
          </a:p>
        </p:txBody>
      </p:sp>
      <p:sp>
        <p:nvSpPr>
          <p:cNvPr id="140293" name="Rectangle 3"/>
          <p:cNvSpPr>
            <a:spLocks noGrp="1"/>
          </p:cNvSpPr>
          <p:nvPr>
            <p:ph type="body"/>
          </p:nvPr>
        </p:nvSpPr>
        <p:spPr>
          <a:xfrm>
            <a:off x="0" y="3500438"/>
            <a:ext cx="9144000" cy="2679065"/>
          </a:xfrm>
          <a:ln w="25400">
            <a:solidFill>
              <a:schemeClr val="accent2"/>
            </a:solidFill>
            <a:miter/>
          </a:ln>
        </p:spPr>
        <p:txBody>
          <a:bodyPr wrap="square" anchor="t">
            <a:spAutoFit/>
          </a:bodyPr>
          <a:lstStyle/>
          <a:p>
            <a:pPr lvl="1" indent="-285750" eaLnBrk="1" hangingPunct="1">
              <a:lnSpc>
                <a:spcPct val="110000"/>
              </a:lnSpc>
              <a:buNone/>
            </a:pPr>
            <a:r>
              <a:rPr lang="en-US" altLang="x-none" sz="3000" dirty="0">
                <a:solidFill>
                  <a:srgbClr val="0000FF"/>
                </a:solidFill>
                <a:ea typeface="宋体" panose="02010600030101010101" pitchFamily="2" charset="-122"/>
              </a:rPr>
              <a:t>F = {</a:t>
            </a:r>
            <a:r>
              <a:rPr lang="zh-CN" altLang="en-US" sz="3000" dirty="0">
                <a:solidFill>
                  <a:srgbClr val="0000FF"/>
                </a:solidFill>
                <a:ea typeface="宋体" panose="02010600030101010101" pitchFamily="2" charset="-122"/>
              </a:rPr>
              <a:t> </a:t>
            </a:r>
            <a:r>
              <a:rPr lang="en-US" altLang="x-none" sz="3000" dirty="0">
                <a:solidFill>
                  <a:srgbClr val="FF0000"/>
                </a:solidFill>
                <a:ea typeface="宋体" panose="02010600030101010101" pitchFamily="2" charset="-122"/>
              </a:rPr>
              <a:t>B→D, D→E, C→F, BC→A, EF→A</a:t>
            </a:r>
            <a:r>
              <a:rPr lang="zh-CN" altLang="en-US" sz="3000" dirty="0">
                <a:solidFill>
                  <a:srgbClr val="FF0000"/>
                </a:solidFill>
                <a:ea typeface="宋体" panose="02010600030101010101" pitchFamily="2" charset="-122"/>
              </a:rPr>
              <a:t> </a:t>
            </a:r>
            <a:r>
              <a:rPr lang="en-US" altLang="x-none" sz="3000" dirty="0">
                <a:solidFill>
                  <a:srgbClr val="0000FF"/>
                </a:solidFill>
                <a:ea typeface="宋体" panose="02010600030101010101" pitchFamily="2" charset="-122"/>
              </a:rPr>
              <a:t>}</a:t>
            </a:r>
          </a:p>
          <a:p>
            <a:pPr marL="1905" lvl="0" indent="-1905" eaLnBrk="1" hangingPunct="1">
              <a:lnSpc>
                <a:spcPct val="110000"/>
              </a:lnSpc>
            </a:pPr>
            <a:r>
              <a:rPr lang="zh-CN" altLang="en-US" sz="3000" dirty="0">
                <a:solidFill>
                  <a:srgbClr val="0000FF"/>
                </a:solidFill>
                <a:ea typeface="宋体" panose="02010600030101010101" pitchFamily="2" charset="-122"/>
              </a:rPr>
              <a:t>remove  BC</a:t>
            </a:r>
            <a:r>
              <a:rPr lang="zh-CN" altLang="en-US" sz="3000" dirty="0">
                <a:solidFill>
                  <a:srgbClr val="0000FF"/>
                </a:solidFill>
                <a:ea typeface="宋体" panose="02010600030101010101" pitchFamily="2" charset="-122"/>
                <a:sym typeface="Arial" panose="020B0604020202020204" pitchFamily="34" charset="0"/>
              </a:rPr>
              <a:t>→A  from F:</a:t>
            </a:r>
          </a:p>
          <a:p>
            <a:pPr lvl="1" indent="-285750" eaLnBrk="1" hangingPunct="1">
              <a:lnSpc>
                <a:spcPct val="110000"/>
              </a:lnSpc>
              <a:buNone/>
            </a:pPr>
            <a:r>
              <a:rPr lang="en-US" altLang="x-none" sz="3000" dirty="0">
                <a:ea typeface="宋体" panose="02010600030101010101" pitchFamily="2" charset="-122"/>
              </a:rPr>
              <a:t>H = {</a:t>
            </a:r>
            <a:r>
              <a:rPr lang="zh-CN" altLang="en-US" sz="3000" dirty="0">
                <a:ea typeface="宋体" panose="02010600030101010101" pitchFamily="2" charset="-122"/>
              </a:rPr>
              <a:t> </a:t>
            </a:r>
            <a:r>
              <a:rPr lang="en-US" altLang="x-none" sz="3000" dirty="0">
                <a:solidFill>
                  <a:srgbClr val="FF0000"/>
                </a:solidFill>
                <a:ea typeface="宋体" panose="02010600030101010101" pitchFamily="2" charset="-122"/>
              </a:rPr>
              <a:t>B→D, D→E, C→F, </a:t>
            </a:r>
            <a:r>
              <a:rPr lang="zh-CN" altLang="en-US" sz="3000" dirty="0">
                <a:solidFill>
                  <a:srgbClr val="FF0000"/>
                </a:solidFill>
                <a:ea typeface="宋体" panose="02010600030101010101" pitchFamily="2" charset="-122"/>
              </a:rPr>
              <a:t>             </a:t>
            </a:r>
            <a:r>
              <a:rPr lang="en-US" altLang="x-none" sz="3000" dirty="0">
                <a:solidFill>
                  <a:srgbClr val="FF0000"/>
                </a:solidFill>
                <a:ea typeface="宋体" panose="02010600030101010101" pitchFamily="2" charset="-122"/>
              </a:rPr>
              <a:t>EF→A</a:t>
            </a:r>
            <a:r>
              <a:rPr lang="zh-CN" altLang="en-US" sz="3000" dirty="0">
                <a:solidFill>
                  <a:srgbClr val="FF0000"/>
                </a:solidFill>
                <a:ea typeface="宋体" panose="02010600030101010101" pitchFamily="2" charset="-122"/>
              </a:rPr>
              <a:t> </a:t>
            </a:r>
            <a:r>
              <a:rPr lang="en-US" altLang="x-none" sz="3000" dirty="0">
                <a:ea typeface="宋体" panose="02010600030101010101" pitchFamily="2" charset="-122"/>
              </a:rPr>
              <a:t>}</a:t>
            </a:r>
          </a:p>
          <a:p>
            <a:pPr lvl="2" indent="-228600" eaLnBrk="1" hangingPunct="1">
              <a:lnSpc>
                <a:spcPct val="110000"/>
              </a:lnSpc>
              <a:buNone/>
            </a:pPr>
            <a:endParaRPr lang="en-US" altLang="x-none" sz="1400" dirty="0">
              <a:ea typeface="宋体" panose="02010600030101010101" pitchFamily="2" charset="-122"/>
            </a:endParaRPr>
          </a:p>
          <a:p>
            <a:pPr marL="1905" lvl="0" indent="-1905" eaLnBrk="1" hangingPunct="1">
              <a:lnSpc>
                <a:spcPct val="110000"/>
              </a:lnSpc>
            </a:pPr>
            <a:r>
              <a:rPr lang="en-US" altLang="x-none" sz="3000" dirty="0">
                <a:solidFill>
                  <a:srgbClr val="0000FF"/>
                </a:solidFill>
                <a:ea typeface="宋体" panose="02010600030101010101" pitchFamily="2" charset="-122"/>
              </a:rPr>
              <a:t>BC→A is inessential in F because of F</a:t>
            </a:r>
            <a:r>
              <a:rPr lang="en-US" altLang="x-none" sz="3000" baseline="30000" dirty="0">
                <a:solidFill>
                  <a:srgbClr val="0000FF"/>
                </a:solidFill>
                <a:ea typeface="宋体" panose="02010600030101010101" pitchFamily="2" charset="-122"/>
              </a:rPr>
              <a:t>+</a:t>
            </a:r>
            <a:r>
              <a:rPr lang="en-US" altLang="x-none" sz="3000" dirty="0">
                <a:solidFill>
                  <a:srgbClr val="0000FF"/>
                </a:solidFill>
                <a:ea typeface="宋体" panose="02010600030101010101" pitchFamily="2" charset="-122"/>
              </a:rPr>
              <a:t>=H</a:t>
            </a:r>
            <a:r>
              <a:rPr lang="en-US" altLang="x-none" sz="3000" baseline="30000" dirty="0">
                <a:solidFill>
                  <a:srgbClr val="0000FF"/>
                </a:solidFill>
                <a:ea typeface="宋体" panose="02010600030101010101" pitchFamily="2" charset="-122"/>
              </a:rPr>
              <a:t>+</a:t>
            </a:r>
          </a:p>
        </p:txBody>
      </p:sp>
      <p:grpSp>
        <p:nvGrpSpPr>
          <p:cNvPr id="2" name="组合 140293"/>
          <p:cNvGrpSpPr/>
          <p:nvPr/>
        </p:nvGrpSpPr>
        <p:grpSpPr>
          <a:xfrm>
            <a:off x="71438" y="115888"/>
            <a:ext cx="8964612" cy="3033712"/>
            <a:chOff x="0" y="0"/>
            <a:chExt cx="9144000" cy="3907596"/>
          </a:xfrm>
        </p:grpSpPr>
        <p:grpSp>
          <p:nvGrpSpPr>
            <p:cNvPr id="140294" name="组合 140294"/>
            <p:cNvGrpSpPr/>
            <p:nvPr/>
          </p:nvGrpSpPr>
          <p:grpSpPr>
            <a:xfrm>
              <a:off x="1187624" y="0"/>
              <a:ext cx="3244949" cy="1368152"/>
              <a:chOff x="0" y="0"/>
              <a:chExt cx="2457450" cy="833755"/>
            </a:xfrm>
          </p:grpSpPr>
          <p:sp>
            <p:nvSpPr>
              <p:cNvPr id="140295" name="椭圆 29"/>
              <p:cNvSpPr/>
              <p:nvPr/>
            </p:nvSpPr>
            <p:spPr>
              <a:xfrm>
                <a:off x="0" y="0"/>
                <a:ext cx="2457450" cy="833755"/>
              </a:xfrm>
              <a:prstGeom prst="ellipse">
                <a:avLst/>
              </a:prstGeom>
              <a:solidFill>
                <a:srgbClr val="F2F2F2"/>
              </a:solidFill>
              <a:ln w="25400" cap="flat" cmpd="sng">
                <a:solidFill>
                  <a:srgbClr val="00956F"/>
                </a:solidFill>
                <a:prstDash val="solid"/>
                <a:round/>
                <a:headEnd type="none" w="med" len="med"/>
                <a:tailEnd type="none" w="med" len="med"/>
              </a:ln>
            </p:spPr>
            <p:txBody>
              <a:bodyPr anchor="ctr"/>
              <a:lstStyle/>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40296" name="组合 140296"/>
              <p:cNvGrpSpPr/>
              <p:nvPr/>
            </p:nvGrpSpPr>
            <p:grpSpPr>
              <a:xfrm>
                <a:off x="374015" y="167005"/>
                <a:ext cx="826135" cy="510540"/>
                <a:chOff x="0" y="0"/>
                <a:chExt cx="826618" cy="510540"/>
              </a:xfrm>
            </p:grpSpPr>
            <p:sp>
              <p:nvSpPr>
                <p:cNvPr id="140297" name="椭圆 34"/>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298" name="矩形 35"/>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B</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0299" name="组合 140299"/>
              <p:cNvGrpSpPr/>
              <p:nvPr/>
            </p:nvGrpSpPr>
            <p:grpSpPr>
              <a:xfrm>
                <a:off x="1361440" y="167005"/>
                <a:ext cx="826135" cy="510540"/>
                <a:chOff x="0" y="0"/>
                <a:chExt cx="826618" cy="510540"/>
              </a:xfrm>
            </p:grpSpPr>
            <p:sp>
              <p:nvSpPr>
                <p:cNvPr id="140300" name="椭圆 32"/>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01" name="矩形 33"/>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C</a:t>
                  </a:r>
                  <a:endParaRPr lang="zh-CN" altLang="en-US" sz="3200" dirty="0">
                    <a:solidFill>
                      <a:srgbClr val="FFFFFF"/>
                    </a:solidFill>
                    <a:latin typeface="Arial" panose="020B0604020202020204" pitchFamily="34" charset="0"/>
                    <a:ea typeface="宋体" panose="02010600030101010101" pitchFamily="2" charset="-122"/>
                  </a:endParaRPr>
                </a:p>
              </p:txBody>
            </p:sp>
          </p:grpSp>
        </p:grpSp>
        <p:grpSp>
          <p:nvGrpSpPr>
            <p:cNvPr id="140302" name="组合 140302"/>
            <p:cNvGrpSpPr/>
            <p:nvPr/>
          </p:nvGrpSpPr>
          <p:grpSpPr>
            <a:xfrm>
              <a:off x="4063355" y="1800200"/>
              <a:ext cx="3244949" cy="1368152"/>
              <a:chOff x="0" y="0"/>
              <a:chExt cx="2457450" cy="833755"/>
            </a:xfrm>
          </p:grpSpPr>
          <p:sp>
            <p:nvSpPr>
              <p:cNvPr id="140303" name="椭圆 22"/>
              <p:cNvSpPr/>
              <p:nvPr/>
            </p:nvSpPr>
            <p:spPr>
              <a:xfrm>
                <a:off x="0" y="0"/>
                <a:ext cx="2457450" cy="833755"/>
              </a:xfrm>
              <a:prstGeom prst="ellipse">
                <a:avLst/>
              </a:prstGeom>
              <a:solidFill>
                <a:srgbClr val="F2F2F2"/>
              </a:solidFill>
              <a:ln w="25400" cap="flat" cmpd="sng">
                <a:solidFill>
                  <a:srgbClr val="00956F"/>
                </a:solidFill>
                <a:prstDash val="solid"/>
                <a:round/>
                <a:headEnd type="none" w="med" len="med"/>
                <a:tailEnd type="none" w="med" len="med"/>
              </a:ln>
            </p:spPr>
            <p:txBody>
              <a:bodyPr anchor="ctr"/>
              <a:lstStyle/>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40304" name="组合 140304"/>
              <p:cNvGrpSpPr/>
              <p:nvPr/>
            </p:nvGrpSpPr>
            <p:grpSpPr>
              <a:xfrm>
                <a:off x="374015" y="167005"/>
                <a:ext cx="826135" cy="510540"/>
                <a:chOff x="0" y="0"/>
                <a:chExt cx="826618" cy="510540"/>
              </a:xfrm>
            </p:grpSpPr>
            <p:sp>
              <p:nvSpPr>
                <p:cNvPr id="140305" name="椭圆 27"/>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06" name="矩形 28"/>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E</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0307" name="组合 140307"/>
              <p:cNvGrpSpPr/>
              <p:nvPr/>
            </p:nvGrpSpPr>
            <p:grpSpPr>
              <a:xfrm>
                <a:off x="1361440" y="167005"/>
                <a:ext cx="826135" cy="510540"/>
                <a:chOff x="0" y="0"/>
                <a:chExt cx="826618" cy="510540"/>
              </a:xfrm>
            </p:grpSpPr>
            <p:sp>
              <p:nvSpPr>
                <p:cNvPr id="140308" name="椭圆 25"/>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09" name="矩形 26"/>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F</a:t>
                  </a:r>
                  <a:endParaRPr lang="zh-CN" altLang="en-US" sz="3200" dirty="0">
                    <a:solidFill>
                      <a:srgbClr val="FFFFFF"/>
                    </a:solidFill>
                    <a:latin typeface="Arial" panose="020B0604020202020204" pitchFamily="34" charset="0"/>
                    <a:ea typeface="宋体" panose="02010600030101010101" pitchFamily="2" charset="-122"/>
                  </a:endParaRPr>
                </a:p>
              </p:txBody>
            </p:sp>
          </p:grpSp>
        </p:grpSp>
        <p:grpSp>
          <p:nvGrpSpPr>
            <p:cNvPr id="140310" name="组合 140310"/>
            <p:cNvGrpSpPr/>
            <p:nvPr/>
          </p:nvGrpSpPr>
          <p:grpSpPr>
            <a:xfrm>
              <a:off x="1342237" y="2042582"/>
              <a:ext cx="1138627" cy="727452"/>
              <a:chOff x="0" y="0"/>
              <a:chExt cx="826618" cy="510540"/>
            </a:xfrm>
          </p:grpSpPr>
          <p:sp>
            <p:nvSpPr>
              <p:cNvPr id="140311" name="椭圆 20"/>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12" name="矩形 21"/>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D</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0313" name="组合 140313"/>
            <p:cNvGrpSpPr/>
            <p:nvPr/>
          </p:nvGrpSpPr>
          <p:grpSpPr>
            <a:xfrm>
              <a:off x="6084168" y="299856"/>
              <a:ext cx="1138627" cy="727452"/>
              <a:chOff x="0" y="0"/>
              <a:chExt cx="826618" cy="510540"/>
            </a:xfrm>
          </p:grpSpPr>
          <p:sp>
            <p:nvSpPr>
              <p:cNvPr id="140314" name="椭圆 18"/>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15" name="矩形 19"/>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A</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0316" name="矩形 11"/>
            <p:cNvSpPr/>
            <p:nvPr/>
          </p:nvSpPr>
          <p:spPr>
            <a:xfrm>
              <a:off x="698674" y="77197"/>
              <a:ext cx="488950" cy="393700"/>
            </a:xfrm>
            <a:prstGeom prst="rect">
              <a:avLst/>
            </a:prstGeom>
            <a:noFill/>
            <a:ln w="9525">
              <a:noFill/>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X</a:t>
              </a:r>
              <a:endParaRPr lang="zh-CN" altLang="en-US" sz="3200" dirty="0">
                <a:solidFill>
                  <a:srgbClr val="FFFFFF"/>
                </a:solidFill>
                <a:latin typeface="Arial" panose="020B0604020202020204" pitchFamily="34" charset="0"/>
                <a:ea typeface="宋体" panose="02010600030101010101" pitchFamily="2" charset="-122"/>
              </a:endParaRPr>
            </a:p>
          </p:txBody>
        </p:sp>
        <p:sp>
          <p:nvSpPr>
            <p:cNvPr id="140317" name="任意多边形 12"/>
            <p:cNvSpPr/>
            <p:nvPr/>
          </p:nvSpPr>
          <p:spPr>
            <a:xfrm>
              <a:off x="4282440" y="173922"/>
              <a:ext cx="1950720" cy="228782"/>
            </a:xfrm>
            <a:custGeom>
              <a:avLst/>
              <a:gdLst/>
              <a:ahLst/>
              <a:cxnLst>
                <a:cxn ang="0">
                  <a:pos x="0" y="198302"/>
                </a:cxn>
                <a:cxn ang="0">
                  <a:pos x="838200" y="182"/>
                </a:cxn>
                <a:cxn ang="0">
                  <a:pos x="1950720" y="228782"/>
                </a:cxn>
              </a:cxnLst>
              <a:rect l="0" t="0" r="0" b="0"/>
              <a:pathLst>
                <a:path w="1950720" h="228782">
                  <a:moveTo>
                    <a:pt x="0" y="198302"/>
                  </a:moveTo>
                  <a:cubicBezTo>
                    <a:pt x="256540" y="96702"/>
                    <a:pt x="513080" y="-4898"/>
                    <a:pt x="838200" y="182"/>
                  </a:cubicBezTo>
                  <a:cubicBezTo>
                    <a:pt x="1163320" y="5262"/>
                    <a:pt x="1752600" y="185602"/>
                    <a:pt x="1950720" y="228782"/>
                  </a:cubicBezTo>
                </a:path>
              </a:pathLst>
            </a:custGeom>
            <a:noFill/>
            <a:ln w="38100" cap="flat" cmpd="sng">
              <a:solidFill>
                <a:srgbClr val="FF0000"/>
              </a:solidFill>
              <a:prstDash val="solid"/>
              <a:round/>
              <a:headEnd type="none" w="med" len="med"/>
              <a:tailEnd type="arrow" w="lg" len="lg"/>
            </a:ln>
          </p:spPr>
          <p:txBody>
            <a:bodyPr/>
            <a:lstStyle/>
            <a:p>
              <a:endParaRPr lang="zh-CN" altLang="en-US"/>
            </a:p>
          </p:txBody>
        </p:sp>
        <p:cxnSp>
          <p:nvCxnSpPr>
            <p:cNvPr id="140318" name="直接箭头连接符 13"/>
            <p:cNvCxnSpPr>
              <a:stCxn id="140297" idx="4"/>
              <a:endCxn id="140311" idx="0"/>
            </p:cNvCxnSpPr>
            <p:nvPr/>
          </p:nvCxnSpPr>
          <p:spPr>
            <a:xfrm flipH="1">
              <a:off x="1911551" y="1111819"/>
              <a:ext cx="315379" cy="930763"/>
            </a:xfrm>
            <a:prstGeom prst="straightConnector1">
              <a:avLst/>
            </a:prstGeom>
            <a:ln w="38100" cap="flat" cmpd="sng">
              <a:solidFill>
                <a:srgbClr val="FF0000"/>
              </a:solidFill>
              <a:prstDash val="solid"/>
              <a:round/>
              <a:headEnd type="none" w="med" len="med"/>
              <a:tailEnd type="arrow" w="lg" len="lg"/>
            </a:ln>
          </p:spPr>
        </p:cxnSp>
        <p:cxnSp>
          <p:nvCxnSpPr>
            <p:cNvPr id="140319" name="直接箭头连接符 14"/>
            <p:cNvCxnSpPr>
              <a:stCxn id="140300" idx="5"/>
            </p:cNvCxnSpPr>
            <p:nvPr/>
          </p:nvCxnSpPr>
          <p:spPr>
            <a:xfrm>
              <a:off x="3916461" y="989130"/>
              <a:ext cx="2167707" cy="1169144"/>
            </a:xfrm>
            <a:prstGeom prst="straightConnector1">
              <a:avLst/>
            </a:prstGeom>
            <a:ln w="38100" cap="flat" cmpd="sng">
              <a:solidFill>
                <a:srgbClr val="FF0000"/>
              </a:solidFill>
              <a:prstDash val="solid"/>
              <a:round/>
              <a:headEnd type="none" w="med" len="med"/>
              <a:tailEnd type="arrow" w="lg" len="lg"/>
            </a:ln>
          </p:spPr>
        </p:cxnSp>
        <p:cxnSp>
          <p:nvCxnSpPr>
            <p:cNvPr id="140320" name="直接箭头连接符 15"/>
            <p:cNvCxnSpPr>
              <a:stCxn id="140311" idx="6"/>
            </p:cNvCxnSpPr>
            <p:nvPr/>
          </p:nvCxnSpPr>
          <p:spPr>
            <a:xfrm>
              <a:off x="2480864" y="2406308"/>
              <a:ext cx="2076360" cy="74987"/>
            </a:xfrm>
            <a:prstGeom prst="straightConnector1">
              <a:avLst/>
            </a:prstGeom>
            <a:ln w="38100" cap="flat" cmpd="sng">
              <a:solidFill>
                <a:srgbClr val="FF0000"/>
              </a:solidFill>
              <a:prstDash val="solid"/>
              <a:round/>
              <a:headEnd type="none" w="med" len="med"/>
              <a:tailEnd type="arrow" w="lg" len="lg"/>
            </a:ln>
          </p:spPr>
        </p:cxnSp>
        <p:sp>
          <p:nvSpPr>
            <p:cNvPr id="140321" name="任意多边形 16"/>
            <p:cNvSpPr/>
            <p:nvPr/>
          </p:nvSpPr>
          <p:spPr>
            <a:xfrm>
              <a:off x="7269480" y="768464"/>
              <a:ext cx="350548" cy="1584960"/>
            </a:xfrm>
            <a:custGeom>
              <a:avLst/>
              <a:gdLst/>
              <a:ahLst/>
              <a:cxnLst>
                <a:cxn ang="0">
                  <a:pos x="15240" y="1584960"/>
                </a:cxn>
                <a:cxn ang="0">
                  <a:pos x="350520" y="807720"/>
                </a:cxn>
                <a:cxn ang="0">
                  <a:pos x="0" y="0"/>
                </a:cxn>
              </a:cxnLst>
              <a:rect l="0" t="0" r="0" b="0"/>
              <a:pathLst>
                <a:path w="350548" h="1584960">
                  <a:moveTo>
                    <a:pt x="15240" y="1584960"/>
                  </a:moveTo>
                  <a:cubicBezTo>
                    <a:pt x="184150" y="1328420"/>
                    <a:pt x="353060" y="1071880"/>
                    <a:pt x="350520" y="807720"/>
                  </a:cubicBezTo>
                  <a:cubicBezTo>
                    <a:pt x="347980" y="543560"/>
                    <a:pt x="173990" y="271780"/>
                    <a:pt x="0" y="0"/>
                  </a:cubicBezTo>
                </a:path>
              </a:pathLst>
            </a:custGeom>
            <a:noFill/>
            <a:ln w="38100" cap="flat" cmpd="sng">
              <a:solidFill>
                <a:srgbClr val="FF0000"/>
              </a:solidFill>
              <a:prstDash val="solid"/>
              <a:round/>
              <a:headEnd type="none" w="med" len="med"/>
              <a:tailEnd type="arrow" w="lg" len="lg"/>
            </a:ln>
          </p:spPr>
          <p:txBody>
            <a:bodyPr/>
            <a:lstStyle/>
            <a:p>
              <a:endParaRPr lang="zh-CN" altLang="en-US"/>
            </a:p>
          </p:txBody>
        </p:sp>
        <p:sp>
          <p:nvSpPr>
            <p:cNvPr id="140322" name="TextBox 17"/>
            <p:cNvSpPr txBox="1"/>
            <p:nvPr/>
          </p:nvSpPr>
          <p:spPr>
            <a:xfrm>
              <a:off x="0" y="3384376"/>
              <a:ext cx="9144000" cy="523220"/>
            </a:xfrm>
            <a:prstGeom prst="rect">
              <a:avLst/>
            </a:prstGeom>
            <a:noFill/>
            <a:ln w="9525">
              <a:noFill/>
            </a:ln>
          </p:spPr>
          <p:txBody>
            <a:bodyPr anchor="t">
              <a:spAutoFit/>
            </a:bodyPr>
            <a:lstStyle/>
            <a:p>
              <a:pPr lvl="0" algn="ctr"/>
              <a:r>
                <a:rPr lang="en-US" altLang="x-none" sz="2800" b="1" dirty="0">
                  <a:latin typeface="Arial" panose="020B0604020202020204" pitchFamily="34" charset="0"/>
                  <a:ea typeface="Times New Roman" panose="02020603050405020304" pitchFamily="2" charset="0"/>
                </a:rPr>
                <a:t>Figure 6.20 Example of an Inessential FD: X</a:t>
              </a:r>
              <a:r>
                <a:rPr lang="zh-CN" altLang="en-US" sz="2800" b="1" dirty="0">
                  <a:latin typeface="Arial" panose="020B0604020202020204" pitchFamily="34" charset="0"/>
                  <a:ea typeface="Times New Roman" panose="02020603050405020304" pitchFamily="2" charset="0"/>
                </a:rPr>
                <a:t>→</a:t>
              </a:r>
              <a:r>
                <a:rPr lang="en-US" altLang="x-none" sz="2800" b="1" dirty="0">
                  <a:latin typeface="Arial" panose="020B0604020202020204" pitchFamily="34" charset="0"/>
                  <a:ea typeface="Times New Roman" panose="02020603050405020304" pitchFamily="2" charset="0"/>
                </a:rPr>
                <a:t>A</a:t>
              </a:r>
              <a:endParaRPr lang="zh-CN" altLang="en-US" sz="2800" b="1" dirty="0">
                <a:latin typeface="Arial" panose="020B0604020202020204" pitchFamily="34"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3">
                                            <p:bg/>
                                          </p:spTgt>
                                        </p:tgtEl>
                                        <p:attrNameLst>
                                          <p:attrName>style.visibility</p:attrName>
                                        </p:attrNameLst>
                                      </p:cBhvr>
                                      <p:to>
                                        <p:strVal val="visible"/>
                                      </p:to>
                                    </p:set>
                                    <p:animEffect transition="in" filter="blinds(horizontal)">
                                      <p:cBhvr>
                                        <p:cTn id="7" dur="500"/>
                                        <p:tgtEl>
                                          <p:spTgt spid="14029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0293">
                                            <p:txEl>
                                              <p:pRg st="0" end="0"/>
                                            </p:txEl>
                                          </p:spTgt>
                                        </p:tgtEl>
                                        <p:attrNameLst>
                                          <p:attrName>style.visibility</p:attrName>
                                        </p:attrNameLst>
                                      </p:cBhvr>
                                      <p:to>
                                        <p:strVal val="visible"/>
                                      </p:to>
                                    </p:set>
                                    <p:animEffect transition="in" filter="blinds(horizontal)">
                                      <p:cBhvr>
                                        <p:cTn id="10" dur="500"/>
                                        <p:tgtEl>
                                          <p:spTgt spid="14029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0293">
                                            <p:txEl>
                                              <p:pRg st="1" end="1"/>
                                            </p:txEl>
                                          </p:spTgt>
                                        </p:tgtEl>
                                        <p:attrNameLst>
                                          <p:attrName>style.visibility</p:attrName>
                                        </p:attrNameLst>
                                      </p:cBhvr>
                                      <p:to>
                                        <p:strVal val="visible"/>
                                      </p:to>
                                    </p:set>
                                    <p:animEffect transition="in" filter="blinds(horizontal)">
                                      <p:cBhvr>
                                        <p:cTn id="15" dur="500"/>
                                        <p:tgtEl>
                                          <p:spTgt spid="140293">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0293">
                                            <p:txEl>
                                              <p:pRg st="2" end="2"/>
                                            </p:txEl>
                                          </p:spTgt>
                                        </p:tgtEl>
                                        <p:attrNameLst>
                                          <p:attrName>style.visibility</p:attrName>
                                        </p:attrNameLst>
                                      </p:cBhvr>
                                      <p:to>
                                        <p:strVal val="visible"/>
                                      </p:to>
                                    </p:set>
                                    <p:animEffect transition="in" filter="blinds(horizontal)">
                                      <p:cBhvr>
                                        <p:cTn id="18" dur="500"/>
                                        <p:tgtEl>
                                          <p:spTgt spid="14029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0293">
                                            <p:txEl>
                                              <p:pRg st="4" end="4"/>
                                            </p:txEl>
                                          </p:spTgt>
                                        </p:tgtEl>
                                        <p:attrNameLst>
                                          <p:attrName>style.visibility</p:attrName>
                                        </p:attrNameLst>
                                      </p:cBhvr>
                                      <p:to>
                                        <p:strVal val="visible"/>
                                      </p:to>
                                    </p:set>
                                    <p:animEffect transition="in" filter="blinds(horizontal)">
                                      <p:cBhvr>
                                        <p:cTn id="23" dur="500"/>
                                        <p:tgtEl>
                                          <p:spTgt spid="140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uiExpand="1" build="p" animBg="1"/>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223</a:t>
            </a:fld>
            <a:endParaRPr lang="zh-CN" altLang="en-US" sz="1200" b="1" i="1" dirty="0">
              <a:latin typeface="Times New Roman" panose="02020603050405020304" pitchFamily="2" charset="0"/>
              <a:ea typeface="宋体" panose="02010600030101010101" pitchFamily="2" charset="-122"/>
            </a:endParaRPr>
          </a:p>
        </p:txBody>
      </p:sp>
      <p:sp>
        <p:nvSpPr>
          <p:cNvPr id="141316" name="Rectangle 3"/>
          <p:cNvSpPr>
            <a:spLocks noGrp="1"/>
          </p:cNvSpPr>
          <p:nvPr>
            <p:ph type="body"/>
          </p:nvPr>
        </p:nvSpPr>
        <p:spPr>
          <a:xfrm>
            <a:off x="0" y="3429000"/>
            <a:ext cx="9144000" cy="3044190"/>
          </a:xfrm>
          <a:ln w="25400">
            <a:solidFill>
              <a:schemeClr val="accent2"/>
            </a:solidFill>
            <a:miter/>
          </a:ln>
        </p:spPr>
        <p:txBody>
          <a:bodyPr wrap="square" anchor="t">
            <a:spAutoFit/>
          </a:bodyPr>
          <a:lstStyle/>
          <a:p>
            <a:pPr lvl="0" eaLnBrk="1" hangingPunct="1">
              <a:lnSpc>
                <a:spcPct val="120000"/>
              </a:lnSpc>
              <a:spcBef>
                <a:spcPct val="30000"/>
              </a:spcBef>
            </a:pPr>
            <a:r>
              <a:rPr lang="en-US" altLang="x-none" sz="3200" dirty="0">
                <a:solidFill>
                  <a:srgbClr val="FF0066"/>
                </a:solidFill>
                <a:ea typeface="宋体" panose="02010600030101010101" pitchFamily="2" charset="-122"/>
              </a:rPr>
              <a:t>step 3</a:t>
            </a:r>
            <a:r>
              <a:rPr lang="en-US" altLang="x-none" sz="3200" dirty="0">
                <a:ea typeface="宋体" panose="02010600030101010101" pitchFamily="2" charset="-122"/>
              </a:rPr>
              <a:t>: </a:t>
            </a:r>
            <a:r>
              <a:rPr lang="en-US" altLang="x-none" sz="3200" dirty="0">
                <a:solidFill>
                  <a:schemeClr val="accent2"/>
                </a:solidFill>
                <a:ea typeface="宋体" panose="02010600030101010101" pitchFamily="2" charset="-122"/>
              </a:rPr>
              <a:t>From the set H of FDs, successively replace individual FDs with FDs that have a smaller number of attributes on the left-hand side, as long as the result does not change H</a:t>
            </a:r>
            <a:r>
              <a:rPr lang="en-US" altLang="x-none" sz="3200" baseline="30000" dirty="0">
                <a:solidFill>
                  <a:schemeClr val="accent2"/>
                </a:solidFill>
                <a:ea typeface="宋体" panose="02010600030101010101" pitchFamily="2" charset="-122"/>
              </a:rPr>
              <a:t>+</a:t>
            </a:r>
            <a:r>
              <a:rPr lang="en-US" altLang="x-none" sz="3200" dirty="0">
                <a:solidFill>
                  <a:schemeClr val="accent2"/>
                </a:solidFill>
                <a:ea typeface="宋体" panose="02010600030101010101" pitchFamily="2" charset="-122"/>
              </a:rPr>
              <a:t>.</a:t>
            </a:r>
          </a:p>
        </p:txBody>
      </p:sp>
      <p:grpSp>
        <p:nvGrpSpPr>
          <p:cNvPr id="141317" name="组合 141317"/>
          <p:cNvGrpSpPr/>
          <p:nvPr/>
        </p:nvGrpSpPr>
        <p:grpSpPr>
          <a:xfrm>
            <a:off x="107950" y="115888"/>
            <a:ext cx="8964613" cy="3025775"/>
            <a:chOff x="0" y="0"/>
            <a:chExt cx="9144000" cy="3474387"/>
          </a:xfrm>
        </p:grpSpPr>
        <p:sp>
          <p:nvSpPr>
            <p:cNvPr id="141318" name="椭圆 9"/>
            <p:cNvSpPr/>
            <p:nvPr/>
          </p:nvSpPr>
          <p:spPr>
            <a:xfrm>
              <a:off x="1187624" y="0"/>
              <a:ext cx="4896544" cy="1567036"/>
            </a:xfrm>
            <a:prstGeom prst="ellipse">
              <a:avLst/>
            </a:prstGeom>
            <a:solidFill>
              <a:srgbClr val="F2F2F2"/>
            </a:solidFill>
            <a:ln w="25400" cap="flat" cmpd="sng">
              <a:solidFill>
                <a:srgbClr val="00956F"/>
              </a:solidFill>
              <a:prstDash val="solid"/>
              <a:round/>
              <a:headEnd type="none" w="med" len="med"/>
              <a:tailEnd type="none" w="med" len="med"/>
            </a:ln>
          </p:spPr>
          <p:txBody>
            <a:bodyPr anchor="ctr"/>
            <a:lstStyle/>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41319" name="组合 141319"/>
            <p:cNvGrpSpPr/>
            <p:nvPr/>
          </p:nvGrpSpPr>
          <p:grpSpPr>
            <a:xfrm>
              <a:off x="1681493" y="346055"/>
              <a:ext cx="1090873" cy="837772"/>
              <a:chOff x="0" y="0"/>
              <a:chExt cx="826618" cy="510540"/>
            </a:xfrm>
          </p:grpSpPr>
          <p:sp>
            <p:nvSpPr>
              <p:cNvPr id="141320" name="椭圆 28"/>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21" name="矩形 29"/>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B</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1322" name="组合 141322"/>
            <p:cNvGrpSpPr/>
            <p:nvPr/>
          </p:nvGrpSpPr>
          <p:grpSpPr>
            <a:xfrm>
              <a:off x="2985343" y="346055"/>
              <a:ext cx="1090873" cy="837772"/>
              <a:chOff x="0" y="0"/>
              <a:chExt cx="826618" cy="510540"/>
            </a:xfrm>
          </p:grpSpPr>
          <p:sp>
            <p:nvSpPr>
              <p:cNvPr id="141323" name="椭圆 26"/>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24" name="矩形 27"/>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C</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1325" name="组合 141325"/>
            <p:cNvGrpSpPr/>
            <p:nvPr/>
          </p:nvGrpSpPr>
          <p:grpSpPr>
            <a:xfrm>
              <a:off x="2555776" y="1872208"/>
              <a:ext cx="1138627" cy="727452"/>
              <a:chOff x="0" y="0"/>
              <a:chExt cx="826618" cy="510540"/>
            </a:xfrm>
          </p:grpSpPr>
          <p:sp>
            <p:nvSpPr>
              <p:cNvPr id="141326" name="椭圆 24"/>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27" name="矩形 25"/>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E</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1328" name="组合 141328"/>
            <p:cNvGrpSpPr/>
            <p:nvPr/>
          </p:nvGrpSpPr>
          <p:grpSpPr>
            <a:xfrm>
              <a:off x="6732240" y="288032"/>
              <a:ext cx="1138627" cy="727452"/>
              <a:chOff x="0" y="0"/>
              <a:chExt cx="826618" cy="510540"/>
            </a:xfrm>
          </p:grpSpPr>
          <p:sp>
            <p:nvSpPr>
              <p:cNvPr id="141329" name="椭圆 22"/>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30" name="矩形 23"/>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A</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1331" name="矩形 14"/>
            <p:cNvSpPr/>
            <p:nvPr/>
          </p:nvSpPr>
          <p:spPr>
            <a:xfrm>
              <a:off x="986706" y="0"/>
              <a:ext cx="488950" cy="393700"/>
            </a:xfrm>
            <a:prstGeom prst="rect">
              <a:avLst/>
            </a:prstGeom>
            <a:noFill/>
            <a:ln w="9525">
              <a:noFill/>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X</a:t>
              </a:r>
              <a:endParaRPr lang="zh-CN" altLang="en-US" sz="3200" dirty="0">
                <a:solidFill>
                  <a:srgbClr val="FFFFFF"/>
                </a:solidFill>
                <a:latin typeface="Arial" panose="020B0604020202020204" pitchFamily="34" charset="0"/>
                <a:ea typeface="宋体" panose="02010600030101010101" pitchFamily="2" charset="-122"/>
              </a:endParaRPr>
            </a:p>
          </p:txBody>
        </p:sp>
        <p:sp>
          <p:nvSpPr>
            <p:cNvPr id="141332" name="任意多边形 15"/>
            <p:cNvSpPr/>
            <p:nvPr/>
          </p:nvSpPr>
          <p:spPr>
            <a:xfrm>
              <a:off x="5508104" y="144016"/>
              <a:ext cx="1512168" cy="114391"/>
            </a:xfrm>
            <a:custGeom>
              <a:avLst/>
              <a:gdLst/>
              <a:ahLst/>
              <a:cxnLst>
                <a:cxn ang="0">
                  <a:pos x="0" y="99151"/>
                </a:cxn>
                <a:cxn ang="0">
                  <a:pos x="649760" y="91"/>
                </a:cxn>
                <a:cxn ang="0">
                  <a:pos x="1512168" y="114391"/>
                </a:cxn>
              </a:cxnLst>
              <a:rect l="0" t="0" r="0" b="0"/>
              <a:pathLst>
                <a:path w="1950720" h="228782">
                  <a:moveTo>
                    <a:pt x="0" y="198302"/>
                  </a:moveTo>
                  <a:cubicBezTo>
                    <a:pt x="256540" y="96702"/>
                    <a:pt x="513080" y="-4898"/>
                    <a:pt x="838200" y="182"/>
                  </a:cubicBezTo>
                  <a:cubicBezTo>
                    <a:pt x="1163320" y="5262"/>
                    <a:pt x="1752600" y="185602"/>
                    <a:pt x="1950720" y="228782"/>
                  </a:cubicBezTo>
                </a:path>
              </a:pathLst>
            </a:custGeom>
            <a:noFill/>
            <a:ln w="38100" cap="flat" cmpd="sng">
              <a:solidFill>
                <a:srgbClr val="FF0000"/>
              </a:solidFill>
              <a:prstDash val="solid"/>
              <a:round/>
              <a:headEnd type="none" w="med" len="med"/>
              <a:tailEnd type="arrow" w="lg" len="lg"/>
            </a:ln>
          </p:spPr>
          <p:txBody>
            <a:bodyPr/>
            <a:lstStyle/>
            <a:p>
              <a:endParaRPr lang="zh-CN" altLang="en-US"/>
            </a:p>
          </p:txBody>
        </p:sp>
        <p:sp>
          <p:nvSpPr>
            <p:cNvPr id="141333" name="TextBox 16"/>
            <p:cNvSpPr txBox="1"/>
            <p:nvPr/>
          </p:nvSpPr>
          <p:spPr>
            <a:xfrm>
              <a:off x="0" y="2520280"/>
              <a:ext cx="9144000" cy="954107"/>
            </a:xfrm>
            <a:prstGeom prst="rect">
              <a:avLst/>
            </a:prstGeom>
            <a:noFill/>
            <a:ln w="9525">
              <a:noFill/>
            </a:ln>
          </p:spPr>
          <p:txBody>
            <a:bodyPr anchor="t">
              <a:spAutoFit/>
            </a:bodyPr>
            <a:lstStyle/>
            <a:p>
              <a:pPr lvl="0" algn="ctr"/>
              <a:r>
                <a:rPr lang="en-US" altLang="x-none" sz="2800" b="1" dirty="0">
                  <a:latin typeface="Arial" panose="020B0604020202020204" pitchFamily="34" charset="0"/>
                  <a:ea typeface="Times New Roman" panose="02020603050405020304" pitchFamily="2" charset="0"/>
                </a:rPr>
                <a:t>Figure 6.21 Example of an FD: X</a:t>
              </a:r>
              <a:r>
                <a:rPr lang="zh-CN" altLang="en-US" sz="2800" b="1" dirty="0">
                  <a:latin typeface="Arial" panose="020B0604020202020204" pitchFamily="34" charset="0"/>
                  <a:ea typeface="Times New Roman" panose="02020603050405020304" pitchFamily="2" charset="0"/>
                </a:rPr>
                <a:t>→</a:t>
              </a:r>
              <a:r>
                <a:rPr lang="en-US" altLang="x-none" sz="2800" b="1" dirty="0">
                  <a:latin typeface="Arial" panose="020B0604020202020204" pitchFamily="34" charset="0"/>
                  <a:ea typeface="Times New Roman" panose="02020603050405020304" pitchFamily="2" charset="0"/>
                </a:rPr>
                <a:t>A where B can be removed</a:t>
              </a:r>
              <a:endParaRPr lang="zh-CN" altLang="en-US" sz="2800" b="1" dirty="0">
                <a:latin typeface="Arial" panose="020B0604020202020204" pitchFamily="34" charset="0"/>
                <a:ea typeface="Times New Roman" panose="02020603050405020304" pitchFamily="2" charset="0"/>
              </a:endParaRPr>
            </a:p>
          </p:txBody>
        </p:sp>
        <p:grpSp>
          <p:nvGrpSpPr>
            <p:cNvPr id="141334" name="组合 141334"/>
            <p:cNvGrpSpPr/>
            <p:nvPr/>
          </p:nvGrpSpPr>
          <p:grpSpPr>
            <a:xfrm>
              <a:off x="4283968" y="360040"/>
              <a:ext cx="1090873" cy="837772"/>
              <a:chOff x="0" y="0"/>
              <a:chExt cx="826618" cy="510540"/>
            </a:xfrm>
          </p:grpSpPr>
          <p:sp>
            <p:nvSpPr>
              <p:cNvPr id="141335" name="椭圆 20"/>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36" name="矩形 21"/>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D</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1337" name="任意多边形 18"/>
            <p:cNvSpPr/>
            <p:nvPr/>
          </p:nvSpPr>
          <p:spPr>
            <a:xfrm>
              <a:off x="2179320" y="1189464"/>
              <a:ext cx="426720" cy="899160"/>
            </a:xfrm>
            <a:custGeom>
              <a:avLst/>
              <a:gdLst/>
              <a:ahLst/>
              <a:cxnLst>
                <a:cxn ang="0">
                  <a:pos x="0" y="0"/>
                </a:cxn>
                <a:cxn ang="0">
                  <a:pos x="76200" y="396240"/>
                </a:cxn>
                <a:cxn ang="0">
                  <a:pos x="426720" y="899160"/>
                </a:cxn>
              </a:cxnLst>
              <a:rect l="0" t="0" r="0" b="0"/>
              <a:pathLst>
                <a:path w="426720" h="899160">
                  <a:moveTo>
                    <a:pt x="0" y="0"/>
                  </a:moveTo>
                  <a:cubicBezTo>
                    <a:pt x="2540" y="123190"/>
                    <a:pt x="5080" y="246380"/>
                    <a:pt x="76200" y="396240"/>
                  </a:cubicBezTo>
                  <a:cubicBezTo>
                    <a:pt x="147320" y="546100"/>
                    <a:pt x="287020" y="722630"/>
                    <a:pt x="426720" y="899160"/>
                  </a:cubicBezTo>
                </a:path>
              </a:pathLst>
            </a:custGeom>
            <a:noFill/>
            <a:ln w="38100" cap="flat" cmpd="sng">
              <a:solidFill>
                <a:srgbClr val="FF0000"/>
              </a:solidFill>
              <a:prstDash val="solid"/>
              <a:round/>
              <a:headEnd type="arrow" w="lg" len="lg"/>
              <a:tailEnd type="none" w="med" len="med"/>
            </a:ln>
          </p:spPr>
          <p:txBody>
            <a:bodyPr/>
            <a:lstStyle/>
            <a:p>
              <a:endParaRPr lang="zh-CN" altLang="en-US"/>
            </a:p>
          </p:txBody>
        </p:sp>
        <p:sp>
          <p:nvSpPr>
            <p:cNvPr id="141338" name="任意多边形 19"/>
            <p:cNvSpPr/>
            <p:nvPr/>
          </p:nvSpPr>
          <p:spPr>
            <a:xfrm>
              <a:off x="3688080" y="1082784"/>
              <a:ext cx="317136" cy="1051560"/>
            </a:xfrm>
            <a:custGeom>
              <a:avLst/>
              <a:gdLst/>
              <a:ahLst/>
              <a:cxnLst>
                <a:cxn ang="0">
                  <a:pos x="0" y="1051560"/>
                </a:cxn>
                <a:cxn ang="0">
                  <a:pos x="304800" y="609600"/>
                </a:cxn>
                <a:cxn ang="0">
                  <a:pos x="228600" y="0"/>
                </a:cxn>
              </a:cxnLst>
              <a:rect l="0" t="0" r="0" b="0"/>
              <a:pathLst>
                <a:path w="317136" h="1051560">
                  <a:moveTo>
                    <a:pt x="0" y="1051560"/>
                  </a:moveTo>
                  <a:cubicBezTo>
                    <a:pt x="133350" y="918210"/>
                    <a:pt x="266700" y="784860"/>
                    <a:pt x="304800" y="609600"/>
                  </a:cubicBezTo>
                  <a:cubicBezTo>
                    <a:pt x="342900" y="434340"/>
                    <a:pt x="285750" y="217170"/>
                    <a:pt x="228600" y="0"/>
                  </a:cubicBezTo>
                </a:path>
              </a:pathLst>
            </a:custGeom>
            <a:noFill/>
            <a:ln w="38100" cap="flat" cmpd="sng">
              <a:solidFill>
                <a:srgbClr val="FF0000"/>
              </a:solidFill>
              <a:prstDash val="solid"/>
              <a:round/>
              <a:headEnd type="arrow" w="lg" len="lg"/>
              <a:tailEnd type="none" w="med" len="med"/>
            </a:ln>
          </p:spPr>
          <p:txBody>
            <a:bodyPr/>
            <a:lstStyle/>
            <a:p>
              <a:endParaRPr lang="zh-CN" altLang="en-US"/>
            </a:p>
          </p:txBody>
        </p:sp>
      </p:gr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224</a:t>
            </a:fld>
            <a:endParaRPr lang="zh-CN" altLang="en-US" sz="1200" b="1" i="1" dirty="0">
              <a:latin typeface="Times New Roman" panose="02020603050405020304" pitchFamily="2" charset="0"/>
              <a:ea typeface="宋体" panose="02010600030101010101" pitchFamily="2" charset="-122"/>
            </a:endParaRPr>
          </a:p>
        </p:txBody>
      </p:sp>
      <p:sp>
        <p:nvSpPr>
          <p:cNvPr id="142341" name="Rectangle 3"/>
          <p:cNvSpPr>
            <a:spLocks noGrp="1"/>
          </p:cNvSpPr>
          <p:nvPr>
            <p:ph type="body"/>
          </p:nvPr>
        </p:nvSpPr>
        <p:spPr>
          <a:xfrm>
            <a:off x="0" y="3429000"/>
            <a:ext cx="9072245" cy="3044190"/>
          </a:xfrm>
          <a:ln w="25400">
            <a:solidFill>
              <a:schemeClr val="accent2"/>
            </a:solidFill>
            <a:miter/>
          </a:ln>
        </p:spPr>
        <p:txBody>
          <a:bodyPr wrap="square" anchor="t">
            <a:spAutoFit/>
          </a:bodyPr>
          <a:lstStyle/>
          <a:p>
            <a:pPr lvl="0" eaLnBrk="1" hangingPunct="1">
              <a:lnSpc>
                <a:spcPct val="120000"/>
              </a:lnSpc>
              <a:spcBef>
                <a:spcPct val="0"/>
              </a:spcBef>
            </a:pPr>
            <a:r>
              <a:rPr lang="en-US" altLang="x-none" sz="3200" dirty="0">
                <a:ea typeface="宋体" panose="02010600030101010101" pitchFamily="2" charset="-122"/>
              </a:rPr>
              <a:t>Let: </a:t>
            </a:r>
            <a:r>
              <a:rPr lang="en-US" altLang="x-none" sz="3200" dirty="0">
                <a:solidFill>
                  <a:srgbClr val="0000FF"/>
                </a:solidFill>
                <a:ea typeface="宋体" panose="02010600030101010101" pitchFamily="2" charset="-122"/>
              </a:rPr>
              <a:t>F = {</a:t>
            </a:r>
            <a:r>
              <a:rPr lang="en-US" altLang="x-none" sz="3200" dirty="0">
                <a:ea typeface="宋体" panose="02010600030101010101" pitchFamily="2" charset="-122"/>
              </a:rPr>
              <a:t>C→E, E→B, BCD→A</a:t>
            </a:r>
            <a:r>
              <a:rPr lang="en-US" altLang="x-none" sz="3200" dirty="0">
                <a:solidFill>
                  <a:srgbClr val="0000FF"/>
                </a:solidFill>
                <a:ea typeface="宋体" panose="02010600030101010101" pitchFamily="2" charset="-122"/>
              </a:rPr>
              <a:t>}</a:t>
            </a:r>
            <a:endParaRPr lang="en-US" altLang="x-none" sz="3200" dirty="0">
              <a:ea typeface="宋体" panose="02010600030101010101" pitchFamily="2" charset="-122"/>
            </a:endParaRPr>
          </a:p>
          <a:p>
            <a:pPr lvl="0" eaLnBrk="1" hangingPunct="1">
              <a:lnSpc>
                <a:spcPct val="120000"/>
              </a:lnSpc>
              <a:spcBef>
                <a:spcPct val="0"/>
              </a:spcBef>
            </a:pPr>
            <a:r>
              <a:rPr lang="en-US" altLang="x-none" sz="3200" dirty="0">
                <a:solidFill>
                  <a:schemeClr val="accent2"/>
                </a:solidFill>
                <a:ea typeface="宋体" panose="02010600030101010101" pitchFamily="2" charset="-122"/>
              </a:rPr>
              <a:t>We say B can be removed from </a:t>
            </a:r>
            <a:r>
              <a:rPr lang="en-US" altLang="x-none" sz="3200" dirty="0">
                <a:ea typeface="宋体" panose="02010600030101010101" pitchFamily="2" charset="-122"/>
              </a:rPr>
              <a:t>BCD→A</a:t>
            </a:r>
            <a:r>
              <a:rPr lang="en-US" altLang="x-none" sz="3200" dirty="0">
                <a:solidFill>
                  <a:schemeClr val="accent2"/>
                </a:solidFill>
                <a:ea typeface="宋体" panose="02010600030101010101" pitchFamily="2" charset="-122"/>
              </a:rPr>
              <a:t> (</a:t>
            </a:r>
            <a:r>
              <a:rPr lang="en-US" altLang="x-none" sz="3200" i="1" u="sng" dirty="0">
                <a:solidFill>
                  <a:schemeClr val="accent2"/>
                </a:solidFill>
                <a:ea typeface="宋体" panose="02010600030101010101" pitchFamily="2" charset="-122"/>
              </a:rPr>
              <a:t>replace </a:t>
            </a:r>
            <a:r>
              <a:rPr lang="en-US" altLang="x-none" sz="3200" i="1" u="sng" dirty="0">
                <a:ea typeface="宋体" panose="02010600030101010101" pitchFamily="2" charset="-122"/>
              </a:rPr>
              <a:t>BCD→A</a:t>
            </a:r>
            <a:r>
              <a:rPr lang="en-US" altLang="x-none" sz="3200" i="1" u="sng" dirty="0">
                <a:solidFill>
                  <a:schemeClr val="accent2"/>
                </a:solidFill>
                <a:ea typeface="宋体" panose="02010600030101010101" pitchFamily="2" charset="-122"/>
              </a:rPr>
              <a:t> by </a:t>
            </a:r>
            <a:r>
              <a:rPr lang="en-US" altLang="x-none" sz="3200" i="1" u="sng" dirty="0">
                <a:ea typeface="宋体" panose="02010600030101010101" pitchFamily="2" charset="-122"/>
              </a:rPr>
              <a:t>CD→A</a:t>
            </a:r>
            <a:r>
              <a:rPr lang="en-US" altLang="x-none" sz="3200" dirty="0">
                <a:solidFill>
                  <a:schemeClr val="accent2"/>
                </a:solidFill>
                <a:ea typeface="宋体" panose="02010600030101010101" pitchFamily="2" charset="-122"/>
              </a:rPr>
              <a:t>) because:</a:t>
            </a:r>
          </a:p>
          <a:p>
            <a:pPr lvl="1" indent="-285750" eaLnBrk="1" hangingPunct="1">
              <a:lnSpc>
                <a:spcPct val="120000"/>
              </a:lnSpc>
              <a:spcBef>
                <a:spcPct val="0"/>
              </a:spcBef>
            </a:pPr>
            <a:r>
              <a:rPr lang="en-US" altLang="x-none" sz="3200" dirty="0">
                <a:ea typeface="宋体" panose="02010600030101010101" pitchFamily="2" charset="-122"/>
              </a:rPr>
              <a:t>Let: H = </a:t>
            </a:r>
            <a:r>
              <a:rPr lang="en-US" altLang="x-none" sz="3200" dirty="0">
                <a:solidFill>
                  <a:srgbClr val="0000FF"/>
                </a:solidFill>
                <a:ea typeface="宋体" panose="02010600030101010101" pitchFamily="2" charset="-122"/>
              </a:rPr>
              <a:t>{ </a:t>
            </a:r>
            <a:r>
              <a:rPr lang="en-US" altLang="x-none" sz="3200" dirty="0">
                <a:solidFill>
                  <a:srgbClr val="FF0000"/>
                </a:solidFill>
                <a:ea typeface="宋体" panose="02010600030101010101" pitchFamily="2" charset="-122"/>
              </a:rPr>
              <a:t>C→E, E→B, CD→A </a:t>
            </a:r>
            <a:r>
              <a:rPr lang="en-US" altLang="x-none" sz="3200" dirty="0">
                <a:solidFill>
                  <a:srgbClr val="0000FF"/>
                </a:solidFill>
                <a:ea typeface="宋体" panose="02010600030101010101" pitchFamily="2" charset="-122"/>
              </a:rPr>
              <a:t>}</a:t>
            </a:r>
          </a:p>
          <a:p>
            <a:pPr lvl="1" indent="-285750" eaLnBrk="1" hangingPunct="1">
              <a:lnSpc>
                <a:spcPct val="120000"/>
              </a:lnSpc>
              <a:spcBef>
                <a:spcPct val="0"/>
              </a:spcBef>
            </a:pPr>
            <a:r>
              <a:rPr lang="en-US" altLang="x-none" sz="3200" dirty="0">
                <a:solidFill>
                  <a:srgbClr val="0000FF"/>
                </a:solidFill>
                <a:ea typeface="宋体" panose="02010600030101010101" pitchFamily="2" charset="-122"/>
              </a:rPr>
              <a:t>We have: F</a:t>
            </a:r>
            <a:r>
              <a:rPr lang="en-US" altLang="x-none" sz="3200" baseline="30000" dirty="0">
                <a:solidFill>
                  <a:srgbClr val="0000FF"/>
                </a:solidFill>
                <a:ea typeface="宋体" panose="02010600030101010101" pitchFamily="2" charset="-122"/>
              </a:rPr>
              <a:t>+</a:t>
            </a:r>
            <a:r>
              <a:rPr lang="en-US" altLang="x-none" sz="3200" dirty="0">
                <a:solidFill>
                  <a:srgbClr val="0000FF"/>
                </a:solidFill>
                <a:ea typeface="宋体" panose="02010600030101010101" pitchFamily="2" charset="-122"/>
              </a:rPr>
              <a:t> = H</a:t>
            </a:r>
            <a:r>
              <a:rPr lang="en-US" altLang="x-none" sz="3200" baseline="30000" dirty="0">
                <a:solidFill>
                  <a:srgbClr val="0000FF"/>
                </a:solidFill>
                <a:ea typeface="宋体" panose="02010600030101010101" pitchFamily="2" charset="-122"/>
              </a:rPr>
              <a:t>+</a:t>
            </a:r>
          </a:p>
        </p:txBody>
      </p:sp>
      <p:grpSp>
        <p:nvGrpSpPr>
          <p:cNvPr id="2" name="组合 142341"/>
          <p:cNvGrpSpPr/>
          <p:nvPr/>
        </p:nvGrpSpPr>
        <p:grpSpPr>
          <a:xfrm>
            <a:off x="107950" y="115888"/>
            <a:ext cx="8964613" cy="3025775"/>
            <a:chOff x="0" y="0"/>
            <a:chExt cx="9144000" cy="3474387"/>
          </a:xfrm>
        </p:grpSpPr>
        <p:sp>
          <p:nvSpPr>
            <p:cNvPr id="142342" name="椭圆 7"/>
            <p:cNvSpPr/>
            <p:nvPr/>
          </p:nvSpPr>
          <p:spPr>
            <a:xfrm>
              <a:off x="1187624" y="0"/>
              <a:ext cx="4896544" cy="1567036"/>
            </a:xfrm>
            <a:prstGeom prst="ellipse">
              <a:avLst/>
            </a:prstGeom>
            <a:solidFill>
              <a:srgbClr val="F2F2F2"/>
            </a:solidFill>
            <a:ln w="25400" cap="flat" cmpd="sng">
              <a:solidFill>
                <a:srgbClr val="00956F"/>
              </a:solidFill>
              <a:prstDash val="solid"/>
              <a:round/>
              <a:headEnd type="none" w="med" len="med"/>
              <a:tailEnd type="none" w="med" len="med"/>
            </a:ln>
          </p:spPr>
          <p:txBody>
            <a:bodyPr anchor="ctr"/>
            <a:lstStyle/>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42343" name="组合 142343"/>
            <p:cNvGrpSpPr/>
            <p:nvPr/>
          </p:nvGrpSpPr>
          <p:grpSpPr>
            <a:xfrm>
              <a:off x="1681493" y="346055"/>
              <a:ext cx="1090873" cy="837772"/>
              <a:chOff x="0" y="0"/>
              <a:chExt cx="826618" cy="510540"/>
            </a:xfrm>
          </p:grpSpPr>
          <p:sp>
            <p:nvSpPr>
              <p:cNvPr id="142344" name="椭圆 26"/>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45" name="矩形 27"/>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B</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2346" name="组合 142346"/>
            <p:cNvGrpSpPr/>
            <p:nvPr/>
          </p:nvGrpSpPr>
          <p:grpSpPr>
            <a:xfrm>
              <a:off x="2985343" y="346055"/>
              <a:ext cx="1090873" cy="837772"/>
              <a:chOff x="0" y="0"/>
              <a:chExt cx="826618" cy="510540"/>
            </a:xfrm>
          </p:grpSpPr>
          <p:sp>
            <p:nvSpPr>
              <p:cNvPr id="142347" name="椭圆 24"/>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48" name="矩形 25"/>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C</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2349" name="组合 142349"/>
            <p:cNvGrpSpPr/>
            <p:nvPr/>
          </p:nvGrpSpPr>
          <p:grpSpPr>
            <a:xfrm>
              <a:off x="2555776" y="1872208"/>
              <a:ext cx="1138627" cy="727452"/>
              <a:chOff x="0" y="0"/>
              <a:chExt cx="826618" cy="510540"/>
            </a:xfrm>
          </p:grpSpPr>
          <p:sp>
            <p:nvSpPr>
              <p:cNvPr id="142350" name="椭圆 22"/>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51" name="矩形 23"/>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E</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2352" name="组合 142352"/>
            <p:cNvGrpSpPr/>
            <p:nvPr/>
          </p:nvGrpSpPr>
          <p:grpSpPr>
            <a:xfrm>
              <a:off x="6732240" y="288032"/>
              <a:ext cx="1138627" cy="727452"/>
              <a:chOff x="0" y="0"/>
              <a:chExt cx="826618" cy="510540"/>
            </a:xfrm>
          </p:grpSpPr>
          <p:sp>
            <p:nvSpPr>
              <p:cNvPr id="142353" name="椭圆 20"/>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54" name="矩形 21"/>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A</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2355" name="矩形 12"/>
            <p:cNvSpPr/>
            <p:nvPr/>
          </p:nvSpPr>
          <p:spPr>
            <a:xfrm>
              <a:off x="986706" y="0"/>
              <a:ext cx="488950" cy="393700"/>
            </a:xfrm>
            <a:prstGeom prst="rect">
              <a:avLst/>
            </a:prstGeom>
            <a:noFill/>
            <a:ln w="9525">
              <a:noFill/>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X</a:t>
              </a:r>
              <a:endParaRPr lang="zh-CN" altLang="en-US" sz="3200" dirty="0">
                <a:solidFill>
                  <a:srgbClr val="FFFFFF"/>
                </a:solidFill>
                <a:latin typeface="Arial" panose="020B0604020202020204" pitchFamily="34" charset="0"/>
                <a:ea typeface="宋体" panose="02010600030101010101" pitchFamily="2" charset="-122"/>
              </a:endParaRPr>
            </a:p>
          </p:txBody>
        </p:sp>
        <p:sp>
          <p:nvSpPr>
            <p:cNvPr id="142356" name="任意多边形 13"/>
            <p:cNvSpPr/>
            <p:nvPr/>
          </p:nvSpPr>
          <p:spPr>
            <a:xfrm>
              <a:off x="5508104" y="144016"/>
              <a:ext cx="1512168" cy="114391"/>
            </a:xfrm>
            <a:custGeom>
              <a:avLst/>
              <a:gdLst/>
              <a:ahLst/>
              <a:cxnLst>
                <a:cxn ang="0">
                  <a:pos x="0" y="99151"/>
                </a:cxn>
                <a:cxn ang="0">
                  <a:pos x="649760" y="91"/>
                </a:cxn>
                <a:cxn ang="0">
                  <a:pos x="1512168" y="114391"/>
                </a:cxn>
              </a:cxnLst>
              <a:rect l="0" t="0" r="0" b="0"/>
              <a:pathLst>
                <a:path w="1950720" h="228782">
                  <a:moveTo>
                    <a:pt x="0" y="198302"/>
                  </a:moveTo>
                  <a:cubicBezTo>
                    <a:pt x="256540" y="96702"/>
                    <a:pt x="513080" y="-4898"/>
                    <a:pt x="838200" y="182"/>
                  </a:cubicBezTo>
                  <a:cubicBezTo>
                    <a:pt x="1163320" y="5262"/>
                    <a:pt x="1752600" y="185602"/>
                    <a:pt x="1950720" y="228782"/>
                  </a:cubicBezTo>
                </a:path>
              </a:pathLst>
            </a:custGeom>
            <a:noFill/>
            <a:ln w="38100" cap="flat" cmpd="sng">
              <a:solidFill>
                <a:srgbClr val="FF0000"/>
              </a:solidFill>
              <a:prstDash val="solid"/>
              <a:round/>
              <a:headEnd type="none" w="med" len="med"/>
              <a:tailEnd type="arrow" w="lg" len="lg"/>
            </a:ln>
          </p:spPr>
          <p:txBody>
            <a:bodyPr/>
            <a:lstStyle/>
            <a:p>
              <a:endParaRPr lang="zh-CN" altLang="en-US"/>
            </a:p>
          </p:txBody>
        </p:sp>
        <p:sp>
          <p:nvSpPr>
            <p:cNvPr id="142357" name="TextBox 14"/>
            <p:cNvSpPr txBox="1"/>
            <p:nvPr/>
          </p:nvSpPr>
          <p:spPr>
            <a:xfrm>
              <a:off x="0" y="2520280"/>
              <a:ext cx="9144000" cy="954107"/>
            </a:xfrm>
            <a:prstGeom prst="rect">
              <a:avLst/>
            </a:prstGeom>
            <a:noFill/>
            <a:ln w="9525">
              <a:noFill/>
            </a:ln>
          </p:spPr>
          <p:txBody>
            <a:bodyPr anchor="t">
              <a:spAutoFit/>
            </a:bodyPr>
            <a:lstStyle/>
            <a:p>
              <a:pPr lvl="0" algn="ctr"/>
              <a:r>
                <a:rPr lang="en-US" altLang="x-none" sz="2800" b="1" dirty="0">
                  <a:latin typeface="Arial" panose="020B0604020202020204" pitchFamily="34" charset="0"/>
                  <a:ea typeface="Times New Roman" panose="02020603050405020304" pitchFamily="2" charset="0"/>
                </a:rPr>
                <a:t>Figure 6.21 Example of an FD: X</a:t>
              </a:r>
              <a:r>
                <a:rPr lang="zh-CN" altLang="en-US" sz="2800" b="1" dirty="0">
                  <a:latin typeface="Arial" panose="020B0604020202020204" pitchFamily="34" charset="0"/>
                  <a:ea typeface="Times New Roman" panose="02020603050405020304" pitchFamily="2" charset="0"/>
                </a:rPr>
                <a:t>→</a:t>
              </a:r>
              <a:r>
                <a:rPr lang="en-US" altLang="x-none" sz="2800" b="1" dirty="0">
                  <a:latin typeface="Arial" panose="020B0604020202020204" pitchFamily="34" charset="0"/>
                  <a:ea typeface="Times New Roman" panose="02020603050405020304" pitchFamily="2" charset="0"/>
                </a:rPr>
                <a:t>A where B can be removed</a:t>
              </a:r>
              <a:endParaRPr lang="zh-CN" altLang="en-US" sz="2800" b="1" dirty="0">
                <a:latin typeface="Arial" panose="020B0604020202020204" pitchFamily="34" charset="0"/>
                <a:ea typeface="Times New Roman" panose="02020603050405020304" pitchFamily="2" charset="0"/>
              </a:endParaRPr>
            </a:p>
          </p:txBody>
        </p:sp>
        <p:grpSp>
          <p:nvGrpSpPr>
            <p:cNvPr id="142358" name="组合 142358"/>
            <p:cNvGrpSpPr/>
            <p:nvPr/>
          </p:nvGrpSpPr>
          <p:grpSpPr>
            <a:xfrm>
              <a:off x="4283968" y="360040"/>
              <a:ext cx="1090873" cy="837772"/>
              <a:chOff x="0" y="0"/>
              <a:chExt cx="826618" cy="510540"/>
            </a:xfrm>
          </p:grpSpPr>
          <p:sp>
            <p:nvSpPr>
              <p:cNvPr id="142359" name="椭圆 18"/>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lstStyle/>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60" name="矩形 19"/>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lstStyle/>
              <a:p>
                <a:pPr lvl="0" algn="ctr"/>
                <a:r>
                  <a:rPr lang="en-US" altLang="x-none" sz="3200" b="1" dirty="0">
                    <a:solidFill>
                      <a:srgbClr val="002060"/>
                    </a:solidFill>
                    <a:latin typeface="Arial" panose="020B0604020202020204" pitchFamily="34" charset="0"/>
                    <a:ea typeface="宋体" panose="02010600030101010101" pitchFamily="2" charset="-122"/>
                  </a:rPr>
                  <a:t>D</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2361" name="任意多边形 16"/>
            <p:cNvSpPr/>
            <p:nvPr/>
          </p:nvSpPr>
          <p:spPr>
            <a:xfrm>
              <a:off x="2179320" y="1189464"/>
              <a:ext cx="426720" cy="899160"/>
            </a:xfrm>
            <a:custGeom>
              <a:avLst/>
              <a:gdLst/>
              <a:ahLst/>
              <a:cxnLst>
                <a:cxn ang="0">
                  <a:pos x="0" y="0"/>
                </a:cxn>
                <a:cxn ang="0">
                  <a:pos x="76200" y="396240"/>
                </a:cxn>
                <a:cxn ang="0">
                  <a:pos x="426720" y="899160"/>
                </a:cxn>
              </a:cxnLst>
              <a:rect l="0" t="0" r="0" b="0"/>
              <a:pathLst>
                <a:path w="426720" h="899160">
                  <a:moveTo>
                    <a:pt x="0" y="0"/>
                  </a:moveTo>
                  <a:cubicBezTo>
                    <a:pt x="2540" y="123190"/>
                    <a:pt x="5080" y="246380"/>
                    <a:pt x="76200" y="396240"/>
                  </a:cubicBezTo>
                  <a:cubicBezTo>
                    <a:pt x="147320" y="546100"/>
                    <a:pt x="287020" y="722630"/>
                    <a:pt x="426720" y="899160"/>
                  </a:cubicBezTo>
                </a:path>
              </a:pathLst>
            </a:custGeom>
            <a:noFill/>
            <a:ln w="38100" cap="flat" cmpd="sng">
              <a:solidFill>
                <a:srgbClr val="FF0000"/>
              </a:solidFill>
              <a:prstDash val="solid"/>
              <a:round/>
              <a:headEnd type="arrow" w="lg" len="lg"/>
              <a:tailEnd type="none" w="med" len="med"/>
            </a:ln>
          </p:spPr>
          <p:txBody>
            <a:bodyPr/>
            <a:lstStyle/>
            <a:p>
              <a:endParaRPr lang="zh-CN" altLang="en-US"/>
            </a:p>
          </p:txBody>
        </p:sp>
        <p:sp>
          <p:nvSpPr>
            <p:cNvPr id="142362" name="任意多边形 17"/>
            <p:cNvSpPr/>
            <p:nvPr/>
          </p:nvSpPr>
          <p:spPr>
            <a:xfrm>
              <a:off x="3688080" y="1082784"/>
              <a:ext cx="317136" cy="1051560"/>
            </a:xfrm>
            <a:custGeom>
              <a:avLst/>
              <a:gdLst/>
              <a:ahLst/>
              <a:cxnLst>
                <a:cxn ang="0">
                  <a:pos x="0" y="1051560"/>
                </a:cxn>
                <a:cxn ang="0">
                  <a:pos x="304800" y="609600"/>
                </a:cxn>
                <a:cxn ang="0">
                  <a:pos x="228600" y="0"/>
                </a:cxn>
              </a:cxnLst>
              <a:rect l="0" t="0" r="0" b="0"/>
              <a:pathLst>
                <a:path w="317136" h="1051560">
                  <a:moveTo>
                    <a:pt x="0" y="1051560"/>
                  </a:moveTo>
                  <a:cubicBezTo>
                    <a:pt x="133350" y="918210"/>
                    <a:pt x="266700" y="784860"/>
                    <a:pt x="304800" y="609600"/>
                  </a:cubicBezTo>
                  <a:cubicBezTo>
                    <a:pt x="342900" y="434340"/>
                    <a:pt x="285750" y="217170"/>
                    <a:pt x="228600" y="0"/>
                  </a:cubicBezTo>
                </a:path>
              </a:pathLst>
            </a:custGeom>
            <a:noFill/>
            <a:ln w="38100" cap="flat" cmpd="sng">
              <a:solidFill>
                <a:srgbClr val="FF0000"/>
              </a:solidFill>
              <a:prstDash val="solid"/>
              <a:round/>
              <a:headEnd type="arrow" w="lg" len="lg"/>
              <a:tailEnd type="non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1">
                                            <p:bg/>
                                          </p:spTgt>
                                        </p:tgtEl>
                                        <p:attrNameLst>
                                          <p:attrName>style.visibility</p:attrName>
                                        </p:attrNameLst>
                                      </p:cBhvr>
                                      <p:to>
                                        <p:strVal val="visible"/>
                                      </p:to>
                                    </p:set>
                                    <p:animEffect transition="in" filter="blinds(horizontal)">
                                      <p:cBhvr>
                                        <p:cTn id="7" dur="500"/>
                                        <p:tgtEl>
                                          <p:spTgt spid="142341">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341">
                                            <p:txEl>
                                              <p:pRg st="0" end="0"/>
                                            </p:txEl>
                                          </p:spTgt>
                                        </p:tgtEl>
                                        <p:attrNameLst>
                                          <p:attrName>style.visibility</p:attrName>
                                        </p:attrNameLst>
                                      </p:cBhvr>
                                      <p:to>
                                        <p:strVal val="visible"/>
                                      </p:to>
                                    </p:set>
                                    <p:animEffect transition="in" filter="blinds(horizontal)">
                                      <p:cBhvr>
                                        <p:cTn id="12" dur="500"/>
                                        <p:tgtEl>
                                          <p:spTgt spid="1423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2341">
                                            <p:txEl>
                                              <p:pRg st="1" end="1"/>
                                            </p:txEl>
                                          </p:spTgt>
                                        </p:tgtEl>
                                        <p:attrNameLst>
                                          <p:attrName>style.visibility</p:attrName>
                                        </p:attrNameLst>
                                      </p:cBhvr>
                                      <p:to>
                                        <p:strVal val="visible"/>
                                      </p:to>
                                    </p:set>
                                    <p:animEffect transition="in" filter="blinds(horizontal)">
                                      <p:cBhvr>
                                        <p:cTn id="17" dur="500"/>
                                        <p:tgtEl>
                                          <p:spTgt spid="1423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2341">
                                            <p:txEl>
                                              <p:pRg st="2" end="2"/>
                                            </p:txEl>
                                          </p:spTgt>
                                        </p:tgtEl>
                                        <p:attrNameLst>
                                          <p:attrName>style.visibility</p:attrName>
                                        </p:attrNameLst>
                                      </p:cBhvr>
                                      <p:to>
                                        <p:strVal val="visible"/>
                                      </p:to>
                                    </p:set>
                                    <p:animEffect transition="in" filter="blinds(horizontal)">
                                      <p:cBhvr>
                                        <p:cTn id="22" dur="500"/>
                                        <p:tgtEl>
                                          <p:spTgt spid="1423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2341">
                                            <p:txEl>
                                              <p:pRg st="3" end="3"/>
                                            </p:txEl>
                                          </p:spTgt>
                                        </p:tgtEl>
                                        <p:attrNameLst>
                                          <p:attrName>style.visibility</p:attrName>
                                        </p:attrNameLst>
                                      </p:cBhvr>
                                      <p:to>
                                        <p:strVal val="visible"/>
                                      </p:to>
                                    </p:set>
                                    <p:animEffect transition="in" filter="blinds(horizontal)">
                                      <p:cBhvr>
                                        <p:cTn id="27" dur="500"/>
                                        <p:tgtEl>
                                          <p:spTgt spid="1423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build="p" bldLvl="2" animBg="1"/>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4336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33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225</a:t>
            </a:fld>
            <a:endParaRPr lang="zh-CN" altLang="en-US" sz="1200" b="1" i="1" dirty="0">
              <a:latin typeface="Times New Roman" panose="02020603050405020304" pitchFamily="2" charset="0"/>
              <a:ea typeface="宋体" panose="02010600030101010101" pitchFamily="2" charset="-122"/>
            </a:endParaRPr>
          </a:p>
        </p:txBody>
      </p:sp>
      <p:sp>
        <p:nvSpPr>
          <p:cNvPr id="14336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p>
        </p:txBody>
      </p:sp>
      <p:sp>
        <p:nvSpPr>
          <p:cNvPr id="143365" name="Rectangle 3"/>
          <p:cNvSpPr>
            <a:spLocks noGrp="1"/>
          </p:cNvSpPr>
          <p:nvPr>
            <p:ph type="body"/>
          </p:nvPr>
        </p:nvSpPr>
        <p:spPr/>
        <p:txBody>
          <a:bodyPr wrap="square" anchor="t"/>
          <a:lstStyle/>
          <a:p>
            <a:pPr lvl="0" indent="-285750" eaLnBrk="1" hangingPunct="1">
              <a:lnSpc>
                <a:spcPct val="130000"/>
              </a:lnSpc>
            </a:pPr>
            <a:r>
              <a:rPr lang="en-US" altLang="x-none" sz="3200" dirty="0">
                <a:solidFill>
                  <a:srgbClr val="FF0066"/>
                </a:solidFill>
                <a:ea typeface="宋体" panose="02010600030101010101" pitchFamily="2" charset="-122"/>
              </a:rPr>
              <a:t>step 4</a:t>
            </a:r>
            <a:r>
              <a:rPr lang="en-US" altLang="x-none" sz="3200" dirty="0">
                <a:ea typeface="宋体" panose="02010600030101010101" pitchFamily="2" charset="-122"/>
              </a:rPr>
              <a:t>: </a:t>
            </a:r>
            <a:r>
              <a:rPr lang="en-US" altLang="x-none" sz="3200" dirty="0">
                <a:solidFill>
                  <a:srgbClr val="0000CC"/>
                </a:solidFill>
                <a:ea typeface="宋体" panose="02010600030101010101" pitchFamily="2" charset="-122"/>
              </a:rPr>
              <a:t>From the remaining set of FDs, gather all FDs with equal left-hand sides and use the union rule to create an equivalent set of FDs M where all left-hand sides are unique.</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4541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541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226</a:t>
            </a:fld>
            <a:endParaRPr lang="zh-CN" altLang="en-US" sz="1200" b="1" i="1" dirty="0">
              <a:latin typeface="Times New Roman" panose="02020603050405020304" pitchFamily="2" charset="0"/>
              <a:ea typeface="宋体" panose="02010600030101010101" pitchFamily="2" charset="-122"/>
            </a:endParaRPr>
          </a:p>
        </p:txBody>
      </p:sp>
      <p:sp>
        <p:nvSpPr>
          <p:cNvPr id="14541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45413" name="Rectangle 3"/>
          <p:cNvSpPr>
            <a:spLocks noGrp="1"/>
          </p:cNvSpPr>
          <p:nvPr>
            <p:ph type="body"/>
          </p:nvPr>
        </p:nvSpPr>
        <p:spPr/>
        <p:txBody>
          <a:bodyPr wrap="square" anchor="t"/>
          <a:lstStyle/>
          <a:p>
            <a:pPr marL="457200" lvl="0" indent="-457200" eaLnBrk="1" hangingPunct="1"/>
            <a:r>
              <a:rPr lang="en-US" altLang="x-none" dirty="0">
                <a:ea typeface="宋体" panose="02010600030101010101" pitchFamily="2" charset="-122"/>
              </a:rPr>
              <a:t>Example 6.6.8  Construct the minimal cover cover M for the set F of FDs.</a:t>
            </a:r>
          </a:p>
          <a:p>
            <a:pPr marL="914400" lvl="1" indent="-457200" eaLnBrk="1" hangingPunct="1"/>
            <a:r>
              <a:rPr lang="en-US" altLang="x-none" dirty="0">
                <a:ea typeface="宋体" panose="02010600030101010101" pitchFamily="2" charset="-122"/>
              </a:rPr>
              <a:t>F:</a:t>
            </a:r>
          </a:p>
          <a:p>
            <a:pPr marL="1371600" lvl="2" indent="-457200" eaLnBrk="1" hangingPunct="1">
              <a:buAutoNum type="arabicParenR"/>
            </a:pPr>
            <a:r>
              <a:rPr lang="en-US" altLang="x-none" dirty="0">
                <a:ea typeface="宋体" panose="02010600030101010101" pitchFamily="2" charset="-122"/>
              </a:rPr>
              <a:t>A B D → A C</a:t>
            </a:r>
          </a:p>
          <a:p>
            <a:pPr marL="1371600" lvl="2" indent="-457200" eaLnBrk="1" hangingPunct="1">
              <a:buAutoNum type="arabicParenR"/>
            </a:pPr>
            <a:r>
              <a:rPr lang="en-US" altLang="x-none" dirty="0">
                <a:ea typeface="宋体" panose="02010600030101010101" pitchFamily="2" charset="-122"/>
              </a:rPr>
              <a:t>C → B E</a:t>
            </a:r>
          </a:p>
          <a:p>
            <a:pPr marL="1371600" lvl="2" indent="-457200" eaLnBrk="1" hangingPunct="1">
              <a:buAutoNum type="arabicParenR"/>
            </a:pPr>
            <a:r>
              <a:rPr lang="en-US" altLang="x-none" dirty="0">
                <a:ea typeface="宋体" panose="02010600030101010101" pitchFamily="2" charset="-122"/>
              </a:rPr>
              <a:t>A D → B F</a:t>
            </a:r>
          </a:p>
          <a:p>
            <a:pPr marL="1371600" lvl="2" indent="-457200" eaLnBrk="1" hangingPunct="1">
              <a:buAutoNum type="arabicParenR"/>
            </a:pPr>
            <a:r>
              <a:rPr lang="en-US" altLang="x-none" dirty="0">
                <a:ea typeface="宋体" panose="02010600030101010101" pitchFamily="2" charset="-122"/>
              </a:rPr>
              <a:t>B → E</a:t>
            </a:r>
          </a:p>
        </p:txBody>
      </p:sp>
      <p:sp>
        <p:nvSpPr>
          <p:cNvPr id="145414" name="AutoShape 4">
            <a:hlinkClick r:id="rId2" action="ppaction://hlinkpres?slideindex=1&amp;slidetitle="/>
          </p:cNvPr>
          <p:cNvSpPr/>
          <p:nvPr/>
        </p:nvSpPr>
        <p:spPr>
          <a:xfrm>
            <a:off x="7742238" y="5876925"/>
            <a:ext cx="1295400" cy="506413"/>
          </a:xfrm>
          <a:prstGeom prst="actionButtonForwardNext">
            <a:avLst/>
          </a:prstGeom>
          <a:solidFill>
            <a:srgbClr val="CCFFFF"/>
          </a:solidFill>
          <a:ln w="9525">
            <a:noFill/>
          </a:ln>
        </p:spPr>
        <p:txBody>
          <a:bodyPr wrap="none" lIns="90170" tIns="46990" rIns="90170" bIns="46990" anchor="ctr"/>
          <a:lstStyle/>
          <a:p>
            <a:pPr lvl="0" algn="ctr"/>
            <a:r>
              <a:rPr lang="zh-CN" altLang="en-US" b="1" dirty="0">
                <a:solidFill>
                  <a:srgbClr val="FF0000"/>
                </a:solidFill>
                <a:latin typeface="Times New Roman" panose="02020603050405020304" pitchFamily="2" charset="0"/>
                <a:ea typeface="宋体" panose="02010600030101010101" pitchFamily="2" charset="-122"/>
              </a:rPr>
              <a:t>计算过程</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4438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438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227</a:t>
            </a:fld>
            <a:endParaRPr lang="zh-CN" altLang="en-US" sz="1200" b="1" i="1" dirty="0">
              <a:latin typeface="Times New Roman" panose="02020603050405020304" pitchFamily="2" charset="0"/>
              <a:ea typeface="宋体" panose="02010600030101010101" pitchFamily="2" charset="-122"/>
            </a:endParaRPr>
          </a:p>
        </p:txBody>
      </p:sp>
      <p:sp>
        <p:nvSpPr>
          <p:cNvPr id="14438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44389" name="Rectangle 3"/>
          <p:cNvSpPr>
            <a:spLocks noGrp="1"/>
          </p:cNvSpPr>
          <p:nvPr>
            <p:ph type="body"/>
          </p:nvPr>
        </p:nvSpPr>
        <p:spPr>
          <a:xfrm>
            <a:off x="0" y="838200"/>
            <a:ext cx="9144000" cy="5638800"/>
          </a:xfrm>
        </p:spPr>
        <p:txBody>
          <a:bodyPr wrap="square" anchor="t"/>
          <a:lstStyle/>
          <a:p>
            <a:pPr lvl="0" eaLnBrk="1" hangingPunct="1">
              <a:lnSpc>
                <a:spcPct val="115000"/>
              </a:lnSpc>
              <a:spcBef>
                <a:spcPts val="0"/>
              </a:spcBef>
              <a:spcAft>
                <a:spcPts val="0"/>
              </a:spcAft>
            </a:pPr>
            <a:r>
              <a:rPr lang="en-US" altLang="x-none" sz="3000" dirty="0">
                <a:ea typeface="宋体" panose="02010600030101010101" pitchFamily="2" charset="-122"/>
              </a:rPr>
              <a:t>Example 1</a:t>
            </a:r>
          </a:p>
          <a:p>
            <a:pPr lvl="1" indent="-285750" eaLnBrk="1" hangingPunct="1">
              <a:lnSpc>
                <a:spcPct val="115000"/>
              </a:lnSpc>
              <a:spcBef>
                <a:spcPts val="0"/>
              </a:spcBef>
              <a:spcAft>
                <a:spcPts val="0"/>
              </a:spcAft>
            </a:pPr>
            <a:r>
              <a:rPr lang="en-US" altLang="x-none" sz="3000" dirty="0">
                <a:ea typeface="宋体" panose="02010600030101010101" pitchFamily="2" charset="-122"/>
              </a:rPr>
              <a:t>Suppose X = { a, b, c, d } and</a:t>
            </a:r>
          </a:p>
          <a:p>
            <a:pPr lvl="2" indent="-228600" eaLnBrk="1" hangingPunct="1">
              <a:lnSpc>
                <a:spcPct val="115000"/>
              </a:lnSpc>
              <a:spcBef>
                <a:spcPts val="0"/>
              </a:spcBef>
              <a:spcAft>
                <a:spcPts val="0"/>
              </a:spcAft>
              <a:buNone/>
            </a:pPr>
            <a:r>
              <a:rPr lang="en-US" altLang="x-none" sz="3000" dirty="0">
                <a:ea typeface="宋体" panose="02010600030101010101" pitchFamily="2" charset="-122"/>
              </a:rPr>
              <a:t>F = { a → b,      b c → d,      a c → d }</a:t>
            </a:r>
          </a:p>
          <a:p>
            <a:pPr marL="457200" lvl="1" indent="0" eaLnBrk="1" hangingPunct="1">
              <a:lnSpc>
                <a:spcPct val="115000"/>
              </a:lnSpc>
              <a:spcBef>
                <a:spcPts val="0"/>
              </a:spcBef>
              <a:spcAft>
                <a:spcPts val="0"/>
              </a:spcAft>
              <a:buNone/>
            </a:pPr>
            <a:r>
              <a:rPr lang="en-US" altLang="x-none" sz="3000" dirty="0">
                <a:ea typeface="宋体" panose="02010600030101010101" pitchFamily="2" charset="-122"/>
              </a:rPr>
              <a:t>Give the minimal cover M for the set F of FDs.</a:t>
            </a:r>
          </a:p>
          <a:p>
            <a:pPr lvl="1" indent="-285750" eaLnBrk="1" hangingPunct="1">
              <a:lnSpc>
                <a:spcPct val="115000"/>
              </a:lnSpc>
              <a:spcBef>
                <a:spcPts val="0"/>
              </a:spcBef>
              <a:spcAft>
                <a:spcPts val="0"/>
              </a:spcAft>
            </a:pPr>
            <a:endParaRPr lang="en-US" altLang="x-none" sz="3000" dirty="0">
              <a:ea typeface="宋体" panose="02010600030101010101" pitchFamily="2" charset="-122"/>
            </a:endParaRPr>
          </a:p>
          <a:p>
            <a:pPr lvl="0" eaLnBrk="1" hangingPunct="1">
              <a:lnSpc>
                <a:spcPct val="115000"/>
              </a:lnSpc>
              <a:spcBef>
                <a:spcPts val="0"/>
              </a:spcBef>
              <a:spcAft>
                <a:spcPts val="0"/>
              </a:spcAft>
            </a:pPr>
            <a:r>
              <a:rPr lang="en-US" altLang="x-none" sz="3000" dirty="0">
                <a:ea typeface="宋体" panose="02010600030101010101" pitchFamily="2" charset="-122"/>
              </a:rPr>
              <a:t>Example 2</a:t>
            </a:r>
          </a:p>
          <a:p>
            <a:pPr lvl="1" indent="-285750" eaLnBrk="1" hangingPunct="1">
              <a:lnSpc>
                <a:spcPct val="115000"/>
              </a:lnSpc>
              <a:spcBef>
                <a:spcPts val="0"/>
              </a:spcBef>
              <a:spcAft>
                <a:spcPts val="0"/>
              </a:spcAft>
            </a:pPr>
            <a:r>
              <a:rPr lang="en-US" altLang="x-none" sz="3000" dirty="0">
                <a:ea typeface="宋体" panose="02010600030101010101" pitchFamily="2" charset="-122"/>
              </a:rPr>
              <a:t>Suppose Y = { a, b, c, d } and</a:t>
            </a:r>
          </a:p>
          <a:p>
            <a:pPr lvl="2" indent="-228600" eaLnBrk="1" hangingPunct="1">
              <a:lnSpc>
                <a:spcPct val="115000"/>
              </a:lnSpc>
              <a:spcBef>
                <a:spcPts val="0"/>
              </a:spcBef>
              <a:spcAft>
                <a:spcPts val="0"/>
              </a:spcAft>
              <a:buNone/>
            </a:pPr>
            <a:r>
              <a:rPr lang="en-US" altLang="x-none" sz="3000" dirty="0">
                <a:ea typeface="宋体" panose="02010600030101010101" pitchFamily="2" charset="-122"/>
              </a:rPr>
              <a:t>G = { a → a c,      b → a b c,      d → a b c }</a:t>
            </a:r>
          </a:p>
          <a:p>
            <a:pPr marL="457200" lvl="1" indent="0" eaLnBrk="1" hangingPunct="1">
              <a:lnSpc>
                <a:spcPct val="115000"/>
              </a:lnSpc>
              <a:spcBef>
                <a:spcPts val="0"/>
              </a:spcBef>
              <a:spcAft>
                <a:spcPts val="0"/>
              </a:spcAft>
              <a:buNone/>
            </a:pPr>
            <a:r>
              <a:rPr lang="en-US" altLang="x-none" sz="3000" dirty="0">
                <a:ea typeface="宋体" panose="02010600030101010101" pitchFamily="2" charset="-122"/>
              </a:rPr>
              <a:t>Give the minimal cover N for the set G of FDs.</a:t>
            </a:r>
          </a:p>
        </p:txBody>
      </p:sp>
      <p:sp>
        <p:nvSpPr>
          <p:cNvPr id="144390" name="AutoShape 4">
            <a:hlinkClick r:id="rId2" action="ppaction://hlinkpres?slideindex=1&amp;slidetitle="/>
          </p:cNvPr>
          <p:cNvSpPr/>
          <p:nvPr/>
        </p:nvSpPr>
        <p:spPr>
          <a:xfrm>
            <a:off x="7524750" y="838200"/>
            <a:ext cx="1439863" cy="504825"/>
          </a:xfrm>
          <a:prstGeom prst="actionButtonForwardNext">
            <a:avLst/>
          </a:prstGeom>
          <a:solidFill>
            <a:srgbClr val="CCFFFF"/>
          </a:solidFill>
          <a:ln w="9525">
            <a:noFill/>
          </a:ln>
        </p:spPr>
        <p:txBody>
          <a:bodyPr wrap="none" lIns="90170" tIns="46990" rIns="90170" bIns="46990" anchor="ctr"/>
          <a:lstStyle/>
          <a:p>
            <a:pPr lvl="0" algn="ctr"/>
            <a:r>
              <a:rPr lang="zh-CN" altLang="en-US" b="1" dirty="0">
                <a:solidFill>
                  <a:srgbClr val="FF0000"/>
                </a:solidFill>
                <a:latin typeface="Times New Roman" panose="02020603050405020304" pitchFamily="2" charset="0"/>
                <a:ea typeface="宋体" panose="02010600030101010101" pitchFamily="2" charset="-122"/>
              </a:rPr>
              <a:t>计算过程</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4643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643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228</a:t>
            </a:fld>
            <a:endParaRPr lang="zh-CN" altLang="en-US" sz="1200" b="1" i="1" dirty="0">
              <a:latin typeface="Times New Roman" panose="02020603050405020304" pitchFamily="2" charset="0"/>
              <a:ea typeface="宋体" panose="02010600030101010101" pitchFamily="2" charset="-122"/>
            </a:endParaRPr>
          </a:p>
        </p:txBody>
      </p:sp>
      <p:sp>
        <p:nvSpPr>
          <p:cNvPr id="146436" name="Rectangle 2"/>
          <p:cNvSpPr>
            <a:spLocks noGrp="1"/>
          </p:cNvSpPr>
          <p:nvPr>
            <p:ph type="title"/>
          </p:nvPr>
        </p:nvSpPr>
        <p:spPr/>
        <p:txBody>
          <a:bodyPr wrap="square" anchor="ctr"/>
          <a:lstStyle/>
          <a:p>
            <a:pPr lvl="0" eaLnBrk="1" hangingPunct="1"/>
            <a:r>
              <a:rPr lang="en-US" altLang="x-none" dirty="0">
                <a:ea typeface="宋体" panose="02010600030101010101" pitchFamily="2" charset="-122"/>
              </a:rPr>
              <a:t>Content of next</a:t>
            </a:r>
            <a:endParaRPr lang="zh-CN" altLang="en-US" dirty="0">
              <a:ea typeface="宋体" panose="02010600030101010101" pitchFamily="2" charset="-122"/>
            </a:endParaRPr>
          </a:p>
        </p:txBody>
      </p:sp>
      <p:sp>
        <p:nvSpPr>
          <p:cNvPr id="146437" name="Rectangle 3"/>
          <p:cNvSpPr>
            <a:spLocks noGrp="1"/>
          </p:cNvSpPr>
          <p:nvPr>
            <p:ph type="body"/>
          </p:nvPr>
        </p:nvSpPr>
        <p:spPr/>
        <p:txBody>
          <a:bodyPr wrap="square" anchor="t"/>
          <a:lstStyle/>
          <a:p>
            <a:pPr lvl="0" eaLnBrk="1" hangingPunct="1">
              <a:lnSpc>
                <a:spcPct val="120000"/>
              </a:lnSpc>
            </a:pPr>
            <a:r>
              <a:rPr lang="en-US" altLang="x-none" dirty="0">
                <a:ea typeface="宋体" panose="02010600030101010101" pitchFamily="2" charset="-122"/>
              </a:rPr>
              <a:t>The process of normalization</a:t>
            </a:r>
          </a:p>
          <a:p>
            <a:pPr lvl="1" indent="-285750" eaLnBrk="1" hangingPunct="1">
              <a:lnSpc>
                <a:spcPct val="120000"/>
              </a:lnSpc>
            </a:pPr>
            <a:r>
              <a:rPr lang="en-US" altLang="x-none" dirty="0">
                <a:solidFill>
                  <a:schemeClr val="tx1"/>
                </a:solidFill>
                <a:ea typeface="宋体" panose="02010600030101010101" pitchFamily="2" charset="-122"/>
              </a:rPr>
              <a:t>Decompositions of table</a:t>
            </a:r>
          </a:p>
          <a:p>
            <a:pPr lvl="0" eaLnBrk="1" hangingPunct="1">
              <a:lnSpc>
                <a:spcPct val="120000"/>
              </a:lnSpc>
            </a:pPr>
            <a:endParaRPr lang="zh-CN" altLang="en-US" dirty="0">
              <a:solidFill>
                <a:schemeClr val="tx1"/>
              </a:solidFill>
              <a:ea typeface="宋体" panose="02010600030101010101" pitchFamily="2" charset="-122"/>
            </a:endParaRPr>
          </a:p>
          <a:p>
            <a:pPr lvl="0" eaLnBrk="1" hangingPunct="1">
              <a:lnSpc>
                <a:spcPct val="120000"/>
              </a:lnSpc>
            </a:pPr>
            <a:r>
              <a:rPr lang="en-US" altLang="x-none" dirty="0">
                <a:ea typeface="宋体" panose="02010600030101010101" pitchFamily="2" charset="-122"/>
              </a:rPr>
              <a:t>Lossless Decomposition &amp; Lossy Decomposition</a:t>
            </a:r>
            <a:r>
              <a:rPr lang="zh-CN" altLang="en-US" dirty="0">
                <a:ea typeface="宋体" panose="02010600030101010101" pitchFamily="2" charset="-122"/>
              </a:rPr>
              <a:t> (无损分解)</a:t>
            </a:r>
            <a:endParaRPr lang="en-US" altLang="x-none" dirty="0">
              <a:ea typeface="宋体" panose="02010600030101010101" pitchFamily="2" charset="-122"/>
            </a:endParaRPr>
          </a:p>
          <a:p>
            <a:pPr lvl="1" indent="-285750" eaLnBrk="1" hangingPunct="1">
              <a:lnSpc>
                <a:spcPct val="120000"/>
              </a:lnSpc>
            </a:pPr>
            <a:r>
              <a:rPr lang="en-US" altLang="x-none" dirty="0">
                <a:ea typeface="宋体" panose="02010600030101010101" pitchFamily="2" charset="-122"/>
              </a:rPr>
              <a:t>Theorem 6.7.3 &amp; 6.7.4</a:t>
            </a:r>
          </a:p>
          <a:p>
            <a:pPr lvl="1" indent="-285750" eaLnBrk="1" hangingPunct="1">
              <a:lnSpc>
                <a:spcPct val="120000"/>
              </a:lnSpc>
            </a:pPr>
            <a:endParaRPr lang="zh-CN" altLang="en-US" dirty="0">
              <a:ea typeface="宋体" panose="02010600030101010101" pitchFamily="2" charset="-122"/>
            </a:endParaRPr>
          </a:p>
          <a:p>
            <a:pPr lvl="0" eaLnBrk="1" hangingPunct="1">
              <a:lnSpc>
                <a:spcPct val="120000"/>
              </a:lnSpc>
            </a:pPr>
            <a:r>
              <a:rPr lang="en-US" altLang="x-none" dirty="0">
                <a:ea typeface="宋体" panose="02010600030101010101" pitchFamily="2" charset="-122"/>
              </a:rPr>
              <a:t>FD Preserved</a:t>
            </a:r>
            <a:r>
              <a:rPr lang="zh-CN" altLang="en-US" dirty="0">
                <a:ea typeface="宋体" panose="02010600030101010101" pitchFamily="2" charset="-122"/>
              </a:rPr>
              <a:t> (依赖保持)</a:t>
            </a:r>
          </a:p>
        </p:txBody>
      </p:sp>
      <p:sp>
        <p:nvSpPr>
          <p:cNvPr id="146438" name="动作按钮: 前进或下一项 146438">
            <a:hlinkClick r:id="rId2" action="ppaction://hlinksldjump"/>
          </p:cNvPr>
          <p:cNvSpPr/>
          <p:nvPr/>
        </p:nvSpPr>
        <p:spPr>
          <a:xfrm>
            <a:off x="8172450" y="6021388"/>
            <a:ext cx="504825" cy="360362"/>
          </a:xfrm>
          <a:prstGeom prst="actionButtonForwardNext">
            <a:avLst/>
          </a:prstGeom>
          <a:noFill/>
          <a:ln w="19050" cap="flat" cmpd="sng">
            <a:solidFill>
              <a:schemeClr val="accent1"/>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4745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745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229</a:t>
            </a:fld>
            <a:endParaRPr lang="zh-CN" altLang="en-US" sz="1200" b="1" i="1" dirty="0">
              <a:latin typeface="Times New Roman" panose="02020603050405020304" pitchFamily="2" charset="0"/>
              <a:ea typeface="宋体" panose="02010600030101010101" pitchFamily="2" charset="-122"/>
            </a:endParaRPr>
          </a:p>
        </p:txBody>
      </p:sp>
      <p:sp>
        <p:nvSpPr>
          <p:cNvPr id="14746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p>
        </p:txBody>
      </p:sp>
      <p:sp>
        <p:nvSpPr>
          <p:cNvPr id="147461" name="Rectangle 3"/>
          <p:cNvSpPr>
            <a:spLocks noGrp="1"/>
          </p:cNvSpPr>
          <p:nvPr>
            <p:ph type="body"/>
          </p:nvPr>
        </p:nvSpPr>
        <p:spPr/>
        <p:txBody>
          <a:bodyPr wrap="square" anchor="t"/>
          <a:lstStyle/>
          <a:p>
            <a:pPr lvl="0" eaLnBrk="1" hangingPunct="1"/>
            <a:r>
              <a:rPr lang="en-US" altLang="x-none" dirty="0">
                <a:ea typeface="宋体" panose="02010600030101010101" pitchFamily="2" charset="-122"/>
              </a:rPr>
              <a:t>The process of normalization</a:t>
            </a:r>
          </a:p>
          <a:p>
            <a:pPr lvl="1" indent="-285750" eaLnBrk="1" hangingPunct="1"/>
            <a:r>
              <a:rPr lang="en-US" altLang="x-none" dirty="0">
                <a:ea typeface="宋体" panose="02010600030101010101" pitchFamily="2" charset="-122"/>
              </a:rPr>
              <a:t>decompose a table into two or more small tables</a:t>
            </a:r>
          </a:p>
          <a:p>
            <a:pPr lvl="2" indent="-228600" eaLnBrk="1" hangingPunct="1"/>
            <a:r>
              <a:rPr lang="en-US" altLang="x-none" dirty="0">
                <a:ea typeface="宋体" panose="02010600030101010101" pitchFamily="2" charset="-122"/>
              </a:rPr>
              <a:t>projecting onto two or more subsets of columns that cover all columns and have some columns in common.</a:t>
            </a:r>
          </a:p>
          <a:p>
            <a:pPr lvl="2" indent="-228600" eaLnBrk="1" hangingPunct="1"/>
            <a:endParaRPr lang="en-US" altLang="x-none" sz="1400" dirty="0">
              <a:ea typeface="宋体" panose="02010600030101010101" pitchFamily="2" charset="-122"/>
            </a:endParaRPr>
          </a:p>
          <a:p>
            <a:pPr lvl="1" indent="-285750" eaLnBrk="1" hangingPunct="1"/>
            <a:r>
              <a:rPr lang="en-US" altLang="x-none" dirty="0">
                <a:ea typeface="宋体" panose="02010600030101010101" pitchFamily="2" charset="-122"/>
              </a:rPr>
              <a:t>but it doesn't always work when join back that keep all information of original table.</a:t>
            </a:r>
          </a:p>
          <a:p>
            <a:pPr lvl="2" indent="-228600" eaLnBrk="1" hangingPunct="1"/>
            <a:r>
              <a:rPr lang="en-US" altLang="x-none" dirty="0">
                <a:ea typeface="宋体" panose="02010600030101010101" pitchFamily="2" charset="-122"/>
              </a:rPr>
              <a:t>Always get ALL rows back, but</a:t>
            </a:r>
          </a:p>
          <a:p>
            <a:pPr lvl="2" indent="-228600" eaLnBrk="1" hangingPunct="1"/>
            <a:r>
              <a:rPr lang="en-US" altLang="x-none" dirty="0">
                <a:ea typeface="宋体" panose="02010600030101010101" pitchFamily="2" charset="-122"/>
              </a:rPr>
              <a:t>might get MORE</a:t>
            </a:r>
          </a:p>
          <a:p>
            <a:pPr lvl="3" indent="-228600" eaLnBrk="1" hangingPunct="1"/>
            <a:r>
              <a:rPr lang="en-US" altLang="x-none" dirty="0">
                <a:ea typeface="宋体" panose="02010600030101010101" pitchFamily="2" charset="-122"/>
              </a:rPr>
              <a:t>see example 6.7.1 (pg. 374,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253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2253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23</a:t>
            </a:fld>
            <a:endParaRPr lang="zh-CN" altLang="en-US" sz="1200" b="1" i="1" dirty="0">
              <a:latin typeface="Times New Roman" panose="02020603050405020304" pitchFamily="2" charset="0"/>
              <a:ea typeface="宋体" panose="02010600030101010101" pitchFamily="2" charset="-122"/>
            </a:endParaRPr>
          </a:p>
        </p:txBody>
      </p:sp>
      <p:sp>
        <p:nvSpPr>
          <p:cNvPr id="2253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22533" name="Rectangle 3"/>
          <p:cNvSpPr>
            <a:spLocks noGrp="1"/>
          </p:cNvSpPr>
          <p:nvPr>
            <p:ph type="body"/>
          </p:nvPr>
        </p:nvSpPr>
        <p:spPr>
          <a:xfrm>
            <a:off x="152400" y="838200"/>
            <a:ext cx="8686800" cy="2415540"/>
          </a:xfrm>
        </p:spPr>
        <p:txBody>
          <a:bodyPr wrap="square" anchor="t">
            <a:spAutoFit/>
          </a:bodyPr>
          <a:lstStyle/>
          <a:p>
            <a:pPr lvl="0" eaLnBrk="1" hangingPunct="1">
              <a:lnSpc>
                <a:spcPct val="100000"/>
              </a:lnSpc>
              <a:spcBef>
                <a:spcPct val="15000"/>
              </a:spcBef>
            </a:pPr>
            <a:r>
              <a:rPr lang="en-US" altLang="x-none" dirty="0">
                <a:solidFill>
                  <a:schemeClr val="accent2"/>
                </a:solidFill>
                <a:ea typeface="宋体" panose="02010600030101010101" pitchFamily="2" charset="-122"/>
              </a:rPr>
              <a:t>Entities, Attributes, and Simple E-R Diagrams</a:t>
            </a:r>
          </a:p>
          <a:p>
            <a:pPr lvl="0" indent="-285750" eaLnBrk="1" hangingPunct="1">
              <a:lnSpc>
                <a:spcPct val="100000"/>
              </a:lnSpc>
              <a:spcBef>
                <a:spcPct val="15000"/>
              </a:spcBef>
            </a:pPr>
            <a:r>
              <a:rPr lang="en-US" altLang="x-none" dirty="0">
                <a:solidFill>
                  <a:srgbClr val="FF0000"/>
                </a:solidFill>
                <a:ea typeface="宋体" panose="02010600030101010101" pitchFamily="2" charset="-122"/>
              </a:rPr>
              <a:t>Def. 6.1.1 Entity</a:t>
            </a:r>
            <a:endParaRPr lang="zh-CN" altLang="en-US" dirty="0">
              <a:solidFill>
                <a:srgbClr val="FF0000"/>
              </a:solidFill>
              <a:ea typeface="宋体" panose="02010600030101010101" pitchFamily="2" charset="-122"/>
            </a:endParaRPr>
          </a:p>
          <a:p>
            <a:pPr lvl="1" indent="-228600" eaLnBrk="1" hangingPunct="1">
              <a:lnSpc>
                <a:spcPct val="100000"/>
              </a:lnSpc>
              <a:spcBef>
                <a:spcPct val="15000"/>
              </a:spcBef>
            </a:pPr>
            <a:r>
              <a:rPr lang="en-US" altLang="x-none" u="sng" dirty="0">
                <a:ea typeface="宋体" panose="02010600030101010101" pitchFamily="2" charset="-122"/>
              </a:rPr>
              <a:t>An </a:t>
            </a:r>
            <a:r>
              <a:rPr lang="en-US" altLang="x-none" u="sng" dirty="0">
                <a:solidFill>
                  <a:srgbClr val="FF0000"/>
                </a:solidFill>
                <a:ea typeface="宋体" panose="02010600030101010101" pitchFamily="2" charset="-122"/>
              </a:rPr>
              <a:t>entity</a:t>
            </a:r>
            <a:r>
              <a:rPr lang="en-US" altLang="x-none" dirty="0">
                <a:solidFill>
                  <a:srgbClr val="FF0000"/>
                </a:solidFill>
                <a:ea typeface="宋体" panose="02010600030101010101" pitchFamily="2" charset="-122"/>
              </a:rPr>
              <a:t> </a:t>
            </a:r>
            <a:r>
              <a:rPr lang="en-US" altLang="x-none" dirty="0">
                <a:ea typeface="宋体" panose="02010600030101010101" pitchFamily="2" charset="-122"/>
              </a:rPr>
              <a:t>is a collection of distinguishable real-world objects with common properties.</a:t>
            </a:r>
          </a:p>
          <a:p>
            <a:pPr lvl="1" indent="-228600" eaLnBrk="1" hangingPunct="1">
              <a:lnSpc>
                <a:spcPct val="100000"/>
              </a:lnSpc>
              <a:spcBef>
                <a:spcPct val="15000"/>
              </a:spcBef>
            </a:pPr>
            <a:r>
              <a:rPr lang="en-US" altLang="x-none" u="sng" dirty="0">
                <a:ea typeface="宋体" panose="02010600030101010101" pitchFamily="2" charset="-122"/>
              </a:rPr>
              <a:t>an </a:t>
            </a:r>
            <a:r>
              <a:rPr lang="en-US" altLang="x-none" u="sng" dirty="0">
                <a:solidFill>
                  <a:srgbClr val="FF0000"/>
                </a:solidFill>
                <a:ea typeface="宋体" panose="02010600030101010101" pitchFamily="2" charset="-122"/>
              </a:rPr>
              <a:t>entity instance</a:t>
            </a:r>
            <a:r>
              <a:rPr lang="en-US" altLang="x-none" dirty="0">
                <a:ea typeface="宋体" panose="02010600030101010101" pitchFamily="2" charset="-122"/>
              </a:rPr>
              <a:t> is a real-world object.</a:t>
            </a:r>
          </a:p>
        </p:txBody>
      </p:sp>
      <p:sp>
        <p:nvSpPr>
          <p:cNvPr id="23557" name="Rectangle 3"/>
          <p:cNvSpPr>
            <a:spLocks noGrp="1"/>
          </p:cNvSpPr>
          <p:nvPr/>
        </p:nvSpPr>
        <p:spPr>
          <a:xfrm>
            <a:off x="152400" y="4201795"/>
            <a:ext cx="8687435" cy="179832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eaLnBrk="1" hangingPunct="1">
              <a:lnSpc>
                <a:spcPct val="100000"/>
              </a:lnSpc>
              <a:spcBef>
                <a:spcPts val="0"/>
              </a:spcBef>
            </a:pPr>
            <a:r>
              <a:rPr lang="en-US" altLang="x-none" dirty="0">
                <a:ea typeface="宋体" panose="02010600030101010101" pitchFamily="2" charset="-122"/>
              </a:rPr>
              <a:t>in other books</a:t>
            </a:r>
          </a:p>
          <a:p>
            <a:pPr lvl="1" indent="-285750" eaLnBrk="1" hangingPunct="1">
              <a:lnSpc>
                <a:spcPct val="100000"/>
              </a:lnSpc>
              <a:spcBef>
                <a:spcPts val="0"/>
              </a:spcBef>
            </a:pPr>
            <a:r>
              <a:rPr lang="en-US" altLang="x-none" u="sng" dirty="0">
                <a:ea typeface="宋体" panose="02010600030101010101" pitchFamily="2" charset="-122"/>
              </a:rPr>
              <a:t>an entity</a:t>
            </a:r>
            <a:r>
              <a:rPr lang="en-US" altLang="x-none" dirty="0">
                <a:ea typeface="宋体" panose="02010600030101010101" pitchFamily="2" charset="-122"/>
              </a:rPr>
              <a:t> </a:t>
            </a:r>
            <a:r>
              <a:rPr lang="en-US" altLang="zh-CN" dirty="0">
                <a:ea typeface="宋体" panose="02010600030101010101" pitchFamily="2" charset="-122"/>
              </a:rPr>
              <a:t>is a real-world object</a:t>
            </a:r>
            <a:endParaRPr lang="en-US" altLang="x-none" dirty="0">
              <a:ea typeface="宋体" panose="02010600030101010101" pitchFamily="2" charset="-122"/>
            </a:endParaRPr>
          </a:p>
          <a:p>
            <a:pPr lvl="1" indent="-285750" eaLnBrk="1" hangingPunct="1">
              <a:lnSpc>
                <a:spcPct val="100000"/>
              </a:lnSpc>
              <a:spcBef>
                <a:spcPts val="0"/>
              </a:spcBef>
            </a:pPr>
            <a:r>
              <a:rPr lang="en-US" altLang="x-none" u="sng" dirty="0">
                <a:ea typeface="宋体" panose="02010600030101010101" pitchFamily="2" charset="-122"/>
              </a:rPr>
              <a:t>an entity set</a:t>
            </a:r>
            <a:r>
              <a:rPr lang="en-US" altLang="x-none" dirty="0">
                <a:ea typeface="宋体" panose="02010600030101010101" pitchFamily="2" charset="-122"/>
              </a:rPr>
              <a:t> is a collection of </a:t>
            </a:r>
            <a:r>
              <a:rPr lang="en-US" altLang="x-none" dirty="0">
                <a:ea typeface="宋体" panose="02010600030101010101" pitchFamily="2" charset="-122"/>
                <a:sym typeface="+mn-ea"/>
              </a:rPr>
              <a:t>distinguishable real-world objects</a:t>
            </a:r>
            <a:endParaRPr lang="zh-CN" altLang="en-US" dirty="0">
              <a:ea typeface="宋体" panose="02010600030101010101" pitchFamily="2" charset="-122"/>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4848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230</a:t>
            </a:fld>
            <a:endParaRPr lang="zh-CN" altLang="en-US" sz="1200" b="1" i="1" dirty="0">
              <a:latin typeface="Times New Roman" panose="02020603050405020304" pitchFamily="2" charset="0"/>
              <a:ea typeface="宋体" panose="02010600030101010101" pitchFamily="2" charset="-122"/>
            </a:endParaRPr>
          </a:p>
        </p:txBody>
      </p:sp>
      <p:sp>
        <p:nvSpPr>
          <p:cNvPr id="14848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zh-CN" altLang="en-US" dirty="0">
              <a:ea typeface="宋体" panose="02010600030101010101" pitchFamily="2" charset="-122"/>
            </a:endParaRPr>
          </a:p>
        </p:txBody>
      </p:sp>
      <p:sp>
        <p:nvSpPr>
          <p:cNvPr id="148485" name="Rectangle 3"/>
          <p:cNvSpPr>
            <a:spLocks noGrp="1"/>
          </p:cNvSpPr>
          <p:nvPr>
            <p:ph type="body"/>
          </p:nvPr>
        </p:nvSpPr>
        <p:spPr>
          <a:xfrm>
            <a:off x="76200" y="838200"/>
            <a:ext cx="8229600" cy="490538"/>
          </a:xfrm>
        </p:spPr>
        <p:txBody>
          <a:bodyPr wrap="square" anchor="t"/>
          <a:lstStyle/>
          <a:p>
            <a:pPr lvl="0" eaLnBrk="1" hangingPunct="1">
              <a:lnSpc>
                <a:spcPct val="90000"/>
              </a:lnSpc>
            </a:pPr>
            <a:r>
              <a:rPr lang="en-US" altLang="x-none" dirty="0">
                <a:ea typeface="宋体" panose="02010600030101010101" pitchFamily="2" charset="-122"/>
              </a:rPr>
              <a:t>example 6.7.1</a:t>
            </a:r>
            <a:endParaRPr lang="zh-CN" altLang="en-US" dirty="0">
              <a:ea typeface="宋体" panose="02010600030101010101" pitchFamily="2" charset="-122"/>
            </a:endParaRPr>
          </a:p>
        </p:txBody>
      </p:sp>
      <p:grpSp>
        <p:nvGrpSpPr>
          <p:cNvPr id="148486" name="组合 148486"/>
          <p:cNvGrpSpPr/>
          <p:nvPr/>
        </p:nvGrpSpPr>
        <p:grpSpPr>
          <a:xfrm>
            <a:off x="1752600" y="1285875"/>
            <a:ext cx="2133600" cy="2446338"/>
            <a:chOff x="0" y="0"/>
            <a:chExt cx="1344" cy="1541"/>
          </a:xfrm>
        </p:grpSpPr>
        <p:sp>
          <p:nvSpPr>
            <p:cNvPr id="148487" name="Rectangle 5"/>
            <p:cNvSpPr/>
            <p:nvPr/>
          </p:nvSpPr>
          <p:spPr>
            <a:xfrm>
              <a:off x="912" y="1288"/>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p>
          </p:txBody>
        </p:sp>
        <p:sp>
          <p:nvSpPr>
            <p:cNvPr id="148488" name="Rectangle 6"/>
            <p:cNvSpPr/>
            <p:nvPr/>
          </p:nvSpPr>
          <p:spPr>
            <a:xfrm>
              <a:off x="384" y="1288"/>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48489" name="Rectangle 7"/>
            <p:cNvSpPr/>
            <p:nvPr/>
          </p:nvSpPr>
          <p:spPr>
            <a:xfrm>
              <a:off x="0" y="1288"/>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48490" name="Rectangle 8"/>
            <p:cNvSpPr/>
            <p:nvPr/>
          </p:nvSpPr>
          <p:spPr>
            <a:xfrm>
              <a:off x="912" y="1035"/>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48491" name="Rectangle 9"/>
            <p:cNvSpPr/>
            <p:nvPr/>
          </p:nvSpPr>
          <p:spPr>
            <a:xfrm>
              <a:off x="384" y="1035"/>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48492" name="Rectangle 10"/>
            <p:cNvSpPr/>
            <p:nvPr/>
          </p:nvSpPr>
          <p:spPr>
            <a:xfrm>
              <a:off x="0" y="1035"/>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48493" name="Rectangle 11"/>
            <p:cNvSpPr/>
            <p:nvPr/>
          </p:nvSpPr>
          <p:spPr>
            <a:xfrm>
              <a:off x="912" y="782"/>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48494" name="Rectangle 12"/>
            <p:cNvSpPr/>
            <p:nvPr/>
          </p:nvSpPr>
          <p:spPr>
            <a:xfrm>
              <a:off x="384" y="782"/>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48495" name="Rectangle 13"/>
            <p:cNvSpPr/>
            <p:nvPr/>
          </p:nvSpPr>
          <p:spPr>
            <a:xfrm>
              <a:off x="0" y="782"/>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48496" name="Rectangle 14"/>
            <p:cNvSpPr/>
            <p:nvPr/>
          </p:nvSpPr>
          <p:spPr>
            <a:xfrm>
              <a:off x="912" y="529"/>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48497" name="Rectangle 15"/>
            <p:cNvSpPr/>
            <p:nvPr/>
          </p:nvSpPr>
          <p:spPr>
            <a:xfrm>
              <a:off x="384" y="529"/>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48498" name="Rectangle 16"/>
            <p:cNvSpPr/>
            <p:nvPr/>
          </p:nvSpPr>
          <p:spPr>
            <a:xfrm>
              <a:off x="0" y="529"/>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48499" name="Rectangle 17"/>
            <p:cNvSpPr/>
            <p:nvPr/>
          </p:nvSpPr>
          <p:spPr>
            <a:xfrm>
              <a:off x="912" y="276"/>
              <a:ext cx="432"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48500" name="Rectangle 18"/>
            <p:cNvSpPr/>
            <p:nvPr/>
          </p:nvSpPr>
          <p:spPr>
            <a:xfrm>
              <a:off x="384" y="27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48501" name="Rectangle 19"/>
            <p:cNvSpPr/>
            <p:nvPr/>
          </p:nvSpPr>
          <p:spPr>
            <a:xfrm>
              <a:off x="0" y="276"/>
              <a:ext cx="384"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48502" name="Line 20"/>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03" name="Line 21"/>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04" name="Line 22"/>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05" name="Line 23"/>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06" name="Line 24"/>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07" name="Line 25"/>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08" name="Line 26"/>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09" name="Line 27"/>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10" name="Line 28"/>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11" name="Line 29"/>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12" name="Text Box 30"/>
            <p:cNvSpPr txBox="1"/>
            <p:nvPr/>
          </p:nvSpPr>
          <p:spPr>
            <a:xfrm>
              <a:off x="48" y="0"/>
              <a:ext cx="1248"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ABC</a:t>
              </a:r>
            </a:p>
          </p:txBody>
        </p:sp>
      </p:grpSp>
      <p:grpSp>
        <p:nvGrpSpPr>
          <p:cNvPr id="148513" name="组合 148513"/>
          <p:cNvGrpSpPr/>
          <p:nvPr/>
        </p:nvGrpSpPr>
        <p:grpSpPr>
          <a:xfrm>
            <a:off x="1143000" y="3800475"/>
            <a:ext cx="3505200" cy="2843213"/>
            <a:chOff x="0" y="0"/>
            <a:chExt cx="2208" cy="1791"/>
          </a:xfrm>
        </p:grpSpPr>
        <p:sp>
          <p:nvSpPr>
            <p:cNvPr id="148514" name="Rectangle 32"/>
            <p:cNvSpPr/>
            <p:nvPr/>
          </p:nvSpPr>
          <p:spPr>
            <a:xfrm>
              <a:off x="384" y="1538"/>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48515" name="Rectangle 33"/>
            <p:cNvSpPr/>
            <p:nvPr/>
          </p:nvSpPr>
          <p:spPr>
            <a:xfrm>
              <a:off x="0" y="1538"/>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48516" name="Rectangle 34"/>
            <p:cNvSpPr/>
            <p:nvPr/>
          </p:nvSpPr>
          <p:spPr>
            <a:xfrm>
              <a:off x="384" y="1285"/>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48517" name="Rectangle 35"/>
            <p:cNvSpPr/>
            <p:nvPr/>
          </p:nvSpPr>
          <p:spPr>
            <a:xfrm>
              <a:off x="0" y="1285"/>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48518" name="Rectangle 36"/>
            <p:cNvSpPr/>
            <p:nvPr/>
          </p:nvSpPr>
          <p:spPr>
            <a:xfrm>
              <a:off x="384" y="1032"/>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48519" name="Rectangle 37"/>
            <p:cNvSpPr/>
            <p:nvPr/>
          </p:nvSpPr>
          <p:spPr>
            <a:xfrm>
              <a:off x="0" y="1032"/>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48520" name="Rectangle 38"/>
            <p:cNvSpPr/>
            <p:nvPr/>
          </p:nvSpPr>
          <p:spPr>
            <a:xfrm>
              <a:off x="384" y="779"/>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48521" name="Rectangle 39"/>
            <p:cNvSpPr/>
            <p:nvPr/>
          </p:nvSpPr>
          <p:spPr>
            <a:xfrm>
              <a:off x="0" y="779"/>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48522" name="Rectangle 40"/>
            <p:cNvSpPr/>
            <p:nvPr/>
          </p:nvSpPr>
          <p:spPr>
            <a:xfrm>
              <a:off x="384" y="52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48523" name="Rectangle 41"/>
            <p:cNvSpPr/>
            <p:nvPr/>
          </p:nvSpPr>
          <p:spPr>
            <a:xfrm>
              <a:off x="0" y="526"/>
              <a:ext cx="384"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48524" name="Line 42"/>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25" name="Line 43"/>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26" name="Line 44"/>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27" name="Line 45"/>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28" name="Line 46"/>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29" name="Line 47"/>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30" name="Line 48"/>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31" name="Line 49"/>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32" name="Line 50"/>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33" name="Text Box 51"/>
            <p:cNvSpPr txBox="1"/>
            <p:nvPr/>
          </p:nvSpPr>
          <p:spPr>
            <a:xfrm>
              <a:off x="48" y="240"/>
              <a:ext cx="624"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a:t>
              </a:r>
            </a:p>
          </p:txBody>
        </p:sp>
        <p:sp>
          <p:nvSpPr>
            <p:cNvPr id="148534" name="Rectangle 53"/>
            <p:cNvSpPr/>
            <p:nvPr/>
          </p:nvSpPr>
          <p:spPr>
            <a:xfrm>
              <a:off x="1776" y="1538"/>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p>
          </p:txBody>
        </p:sp>
        <p:sp>
          <p:nvSpPr>
            <p:cNvPr id="148535" name="Rectangle 54"/>
            <p:cNvSpPr/>
            <p:nvPr/>
          </p:nvSpPr>
          <p:spPr>
            <a:xfrm>
              <a:off x="1248" y="1538"/>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48536" name="Rectangle 55"/>
            <p:cNvSpPr/>
            <p:nvPr/>
          </p:nvSpPr>
          <p:spPr>
            <a:xfrm>
              <a:off x="1776" y="1285"/>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48537" name="Rectangle 56"/>
            <p:cNvSpPr/>
            <p:nvPr/>
          </p:nvSpPr>
          <p:spPr>
            <a:xfrm>
              <a:off x="1248" y="1285"/>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48538" name="Rectangle 57"/>
            <p:cNvSpPr/>
            <p:nvPr/>
          </p:nvSpPr>
          <p:spPr>
            <a:xfrm>
              <a:off x="1776" y="1032"/>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48539" name="Rectangle 58"/>
            <p:cNvSpPr/>
            <p:nvPr/>
          </p:nvSpPr>
          <p:spPr>
            <a:xfrm>
              <a:off x="1248" y="1032"/>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48540" name="Rectangle 59"/>
            <p:cNvSpPr/>
            <p:nvPr/>
          </p:nvSpPr>
          <p:spPr>
            <a:xfrm>
              <a:off x="1776" y="779"/>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48541" name="Rectangle 60"/>
            <p:cNvSpPr/>
            <p:nvPr/>
          </p:nvSpPr>
          <p:spPr>
            <a:xfrm>
              <a:off x="1248" y="779"/>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48542" name="Rectangle 61"/>
            <p:cNvSpPr/>
            <p:nvPr/>
          </p:nvSpPr>
          <p:spPr>
            <a:xfrm>
              <a:off x="1776" y="526"/>
              <a:ext cx="432"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48543" name="Rectangle 62"/>
            <p:cNvSpPr/>
            <p:nvPr/>
          </p:nvSpPr>
          <p:spPr>
            <a:xfrm>
              <a:off x="1248" y="52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48544" name="Line 63"/>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45" name="Line 64"/>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46" name="Line 65"/>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47" name="Line 66"/>
            <p:cNvSpPr/>
            <p:nvPr/>
          </p:nvSpPr>
          <p:spPr>
            <a:xfrm>
              <a:off x="1248" y="1285"/>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48" name="Line 67"/>
            <p:cNvSpPr/>
            <p:nvPr/>
          </p:nvSpPr>
          <p:spPr>
            <a:xfrm>
              <a:off x="1248" y="1791"/>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49" name="Line 68"/>
            <p:cNvSpPr/>
            <p:nvPr/>
          </p:nvSpPr>
          <p:spPr>
            <a:xfrm>
              <a:off x="1248"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50" name="Line 69"/>
            <p:cNvSpPr/>
            <p:nvPr/>
          </p:nvSpPr>
          <p:spPr>
            <a:xfrm>
              <a:off x="1776" y="52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51" name="Line 70"/>
            <p:cNvSpPr/>
            <p:nvPr/>
          </p:nvSpPr>
          <p:spPr>
            <a:xfrm>
              <a:off x="2208"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52" name="Line 71"/>
            <p:cNvSpPr/>
            <p:nvPr/>
          </p:nvSpPr>
          <p:spPr>
            <a:xfrm>
              <a:off x="1248" y="1538"/>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53" name="Text Box 72"/>
            <p:cNvSpPr txBox="1"/>
            <p:nvPr/>
          </p:nvSpPr>
          <p:spPr>
            <a:xfrm>
              <a:off x="1296" y="240"/>
              <a:ext cx="624"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BC</a:t>
              </a:r>
            </a:p>
          </p:txBody>
        </p:sp>
        <p:sp>
          <p:nvSpPr>
            <p:cNvPr id="148554" name="AutoShape 73"/>
            <p:cNvSpPr/>
            <p:nvPr/>
          </p:nvSpPr>
          <p:spPr>
            <a:xfrm>
              <a:off x="912" y="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a:endParaRPr lang="zh-CN" altLang="en-US" dirty="0">
                <a:latin typeface="Times New Roman" panose="02020603050405020304" pitchFamily="2" charset="0"/>
                <a:ea typeface="宋体" panose="02010600030101010101" pitchFamily="2" charset="-122"/>
              </a:endParaRPr>
            </a:p>
          </p:txBody>
        </p:sp>
      </p:grpSp>
      <p:grpSp>
        <p:nvGrpSpPr>
          <p:cNvPr id="148555" name="组合 148555"/>
          <p:cNvGrpSpPr/>
          <p:nvPr/>
        </p:nvGrpSpPr>
        <p:grpSpPr>
          <a:xfrm>
            <a:off x="4953000" y="1590675"/>
            <a:ext cx="2971800" cy="4419600"/>
            <a:chOff x="0" y="0"/>
            <a:chExt cx="1872" cy="2784"/>
          </a:xfrm>
        </p:grpSpPr>
        <p:sp>
          <p:nvSpPr>
            <p:cNvPr id="148556" name="AutoShape 74"/>
            <p:cNvSpPr/>
            <p:nvPr/>
          </p:nvSpPr>
          <p:spPr>
            <a:xfrm>
              <a:off x="0" y="2064"/>
              <a:ext cx="1296" cy="720"/>
            </a:xfrm>
            <a:custGeom>
              <a:avLst/>
              <a:gdLst/>
              <a:ahLst/>
              <a:cxnLst>
                <a:cxn ang="17694720">
                  <a:pos x="0" y="0"/>
                </a:cxn>
                <a:cxn ang="11796480">
                  <a:pos x="0" y="0"/>
                </a:cxn>
                <a:cxn ang="11796480">
                  <a:pos x="0" y="0"/>
                </a:cxn>
                <a:cxn ang="5898240">
                  <a:pos x="0" y="0"/>
                </a:cxn>
                <a:cxn ang="0">
                  <a:pos x="0" y="0"/>
                </a:cxn>
                <a:cxn ang="0">
                  <a:pos x="0" y="0"/>
                </a:cxn>
              </a:cxnLst>
              <a:rect l="0" t="0" r="0" b="0"/>
              <a:pathLst>
                <a:path w="21600" h="21600">
                  <a:moveTo>
                    <a:pt x="19383" y="0"/>
                  </a:moveTo>
                  <a:lnTo>
                    <a:pt x="17166" y="7200"/>
                  </a:lnTo>
                  <a:lnTo>
                    <a:pt x="18683" y="7200"/>
                  </a:lnTo>
                  <a:lnTo>
                    <a:pt x="18683" y="20094"/>
                  </a:lnTo>
                  <a:lnTo>
                    <a:pt x="0" y="20094"/>
                  </a:lnTo>
                  <a:lnTo>
                    <a:pt x="0" y="21600"/>
                  </a:lnTo>
                  <a:lnTo>
                    <a:pt x="20083" y="21600"/>
                  </a:lnTo>
                  <a:lnTo>
                    <a:pt x="20083" y="7200"/>
                  </a:lnTo>
                  <a:lnTo>
                    <a:pt x="21600" y="7200"/>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lstStyle/>
            <a:p>
              <a:endParaRPr lang="zh-CN" altLang="en-US"/>
            </a:p>
          </p:txBody>
        </p:sp>
        <p:sp>
          <p:nvSpPr>
            <p:cNvPr id="148557" name="Rectangle 76"/>
            <p:cNvSpPr/>
            <p:nvPr/>
          </p:nvSpPr>
          <p:spPr>
            <a:xfrm>
              <a:off x="1440" y="1288"/>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48558" name="Rectangle 77"/>
            <p:cNvSpPr/>
            <p:nvPr/>
          </p:nvSpPr>
          <p:spPr>
            <a:xfrm>
              <a:off x="912" y="1288"/>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48559" name="Rectangle 78"/>
            <p:cNvSpPr/>
            <p:nvPr/>
          </p:nvSpPr>
          <p:spPr>
            <a:xfrm>
              <a:off x="528" y="1288"/>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48560" name="Rectangle 79"/>
            <p:cNvSpPr/>
            <p:nvPr/>
          </p:nvSpPr>
          <p:spPr>
            <a:xfrm>
              <a:off x="1440" y="1794"/>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p>
          </p:txBody>
        </p:sp>
        <p:sp>
          <p:nvSpPr>
            <p:cNvPr id="148561" name="Rectangle 80"/>
            <p:cNvSpPr/>
            <p:nvPr/>
          </p:nvSpPr>
          <p:spPr>
            <a:xfrm>
              <a:off x="912" y="1794"/>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48562" name="Rectangle 81"/>
            <p:cNvSpPr/>
            <p:nvPr/>
          </p:nvSpPr>
          <p:spPr>
            <a:xfrm>
              <a:off x="528" y="1794"/>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48563" name="Rectangle 82"/>
            <p:cNvSpPr/>
            <p:nvPr/>
          </p:nvSpPr>
          <p:spPr>
            <a:xfrm>
              <a:off x="1440" y="1541"/>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48564" name="Rectangle 83"/>
            <p:cNvSpPr/>
            <p:nvPr/>
          </p:nvSpPr>
          <p:spPr>
            <a:xfrm>
              <a:off x="912" y="1541"/>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48565" name="Rectangle 84"/>
            <p:cNvSpPr/>
            <p:nvPr/>
          </p:nvSpPr>
          <p:spPr>
            <a:xfrm>
              <a:off x="528" y="1541"/>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48566" name="Rectangle 85"/>
            <p:cNvSpPr/>
            <p:nvPr/>
          </p:nvSpPr>
          <p:spPr>
            <a:xfrm>
              <a:off x="1440" y="1035"/>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p>
          </p:txBody>
        </p:sp>
        <p:sp>
          <p:nvSpPr>
            <p:cNvPr id="148567" name="Rectangle 86"/>
            <p:cNvSpPr/>
            <p:nvPr/>
          </p:nvSpPr>
          <p:spPr>
            <a:xfrm>
              <a:off x="912" y="1035"/>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48568" name="Rectangle 87"/>
            <p:cNvSpPr/>
            <p:nvPr/>
          </p:nvSpPr>
          <p:spPr>
            <a:xfrm>
              <a:off x="528" y="1035"/>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48569" name="Rectangle 88"/>
            <p:cNvSpPr/>
            <p:nvPr/>
          </p:nvSpPr>
          <p:spPr>
            <a:xfrm>
              <a:off x="1440" y="782"/>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48570" name="Rectangle 89"/>
            <p:cNvSpPr/>
            <p:nvPr/>
          </p:nvSpPr>
          <p:spPr>
            <a:xfrm>
              <a:off x="912" y="782"/>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48571" name="Rectangle 90"/>
            <p:cNvSpPr/>
            <p:nvPr/>
          </p:nvSpPr>
          <p:spPr>
            <a:xfrm>
              <a:off x="528" y="782"/>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48572" name="Rectangle 91"/>
            <p:cNvSpPr/>
            <p:nvPr/>
          </p:nvSpPr>
          <p:spPr>
            <a:xfrm>
              <a:off x="1440" y="529"/>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48573" name="Rectangle 92"/>
            <p:cNvSpPr/>
            <p:nvPr/>
          </p:nvSpPr>
          <p:spPr>
            <a:xfrm>
              <a:off x="912" y="529"/>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48574" name="Rectangle 93"/>
            <p:cNvSpPr/>
            <p:nvPr/>
          </p:nvSpPr>
          <p:spPr>
            <a:xfrm>
              <a:off x="528" y="529"/>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48575" name="Rectangle 94"/>
            <p:cNvSpPr/>
            <p:nvPr/>
          </p:nvSpPr>
          <p:spPr>
            <a:xfrm>
              <a:off x="1440" y="276"/>
              <a:ext cx="432"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48576" name="Rectangle 95"/>
            <p:cNvSpPr/>
            <p:nvPr/>
          </p:nvSpPr>
          <p:spPr>
            <a:xfrm>
              <a:off x="912" y="27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48577" name="Rectangle 96"/>
            <p:cNvSpPr/>
            <p:nvPr/>
          </p:nvSpPr>
          <p:spPr>
            <a:xfrm>
              <a:off x="528" y="276"/>
              <a:ext cx="384"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48578" name="Line 97"/>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79" name="Line 98"/>
            <p:cNvSpPr/>
            <p:nvPr/>
          </p:nvSpPr>
          <p:spPr>
            <a:xfrm>
              <a:off x="528" y="52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80" name="Line 99"/>
            <p:cNvSpPr/>
            <p:nvPr/>
          </p:nvSpPr>
          <p:spPr>
            <a:xfrm>
              <a:off x="528" y="782"/>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81" name="Line 100"/>
            <p:cNvSpPr/>
            <p:nvPr/>
          </p:nvSpPr>
          <p:spPr>
            <a:xfrm>
              <a:off x="528" y="1035"/>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82" name="Line 101"/>
            <p:cNvSpPr/>
            <p:nvPr/>
          </p:nvSpPr>
          <p:spPr>
            <a:xfrm>
              <a:off x="528" y="2047"/>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83" name="Line 102"/>
            <p:cNvSpPr/>
            <p:nvPr/>
          </p:nvSpPr>
          <p:spPr>
            <a:xfrm>
              <a:off x="528" y="276"/>
              <a:ext cx="0" cy="1771"/>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84" name="Line 103"/>
            <p:cNvSpPr/>
            <p:nvPr/>
          </p:nvSpPr>
          <p:spPr>
            <a:xfrm>
              <a:off x="912" y="276"/>
              <a:ext cx="0" cy="1771"/>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85" name="Line 104"/>
            <p:cNvSpPr/>
            <p:nvPr/>
          </p:nvSpPr>
          <p:spPr>
            <a:xfrm>
              <a:off x="1440" y="276"/>
              <a:ext cx="0" cy="1771"/>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86" name="Line 105"/>
            <p:cNvSpPr/>
            <p:nvPr/>
          </p:nvSpPr>
          <p:spPr>
            <a:xfrm>
              <a:off x="1872" y="276"/>
              <a:ext cx="0" cy="1771"/>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87" name="Line 106"/>
            <p:cNvSpPr/>
            <p:nvPr/>
          </p:nvSpPr>
          <p:spPr>
            <a:xfrm>
              <a:off x="528" y="1288"/>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88" name="Line 107"/>
            <p:cNvSpPr/>
            <p:nvPr/>
          </p:nvSpPr>
          <p:spPr>
            <a:xfrm>
              <a:off x="528" y="1794"/>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89" name="Line 108"/>
            <p:cNvSpPr/>
            <p:nvPr/>
          </p:nvSpPr>
          <p:spPr>
            <a:xfrm>
              <a:off x="528" y="1541"/>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90" name="Text Box 109"/>
            <p:cNvSpPr txBox="1"/>
            <p:nvPr/>
          </p:nvSpPr>
          <p:spPr>
            <a:xfrm>
              <a:off x="576" y="0"/>
              <a:ext cx="1248"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  </a:t>
              </a:r>
              <a:r>
                <a:rPr lang="en-US" altLang="x-none" b="1" dirty="0">
                  <a:latin typeface="Arial" panose="020B0604020202020204" pitchFamily="34" charset="0"/>
                  <a:ea typeface="宋体" panose="02010600030101010101" pitchFamily="2" charset="-122"/>
                  <a:sym typeface="Symbol" panose="05050102010706020507" pitchFamily="2" charset="2"/>
                </a:rPr>
                <a:t>join</a:t>
              </a:r>
              <a:r>
                <a:rPr lang="en-US" altLang="x-none" b="1" dirty="0">
                  <a:latin typeface="Times New Roman" panose="02020603050405020304" pitchFamily="2" charset="0"/>
                  <a:ea typeface="宋体" panose="02010600030101010101" pitchFamily="2" charset="-122"/>
                </a:rPr>
                <a:t>  BC</a:t>
              </a:r>
            </a:p>
          </p:txBody>
        </p:sp>
      </p:grpSp>
      <p:grpSp>
        <p:nvGrpSpPr>
          <p:cNvPr id="148591" name="组合 148591"/>
          <p:cNvGrpSpPr/>
          <p:nvPr/>
        </p:nvGrpSpPr>
        <p:grpSpPr>
          <a:xfrm>
            <a:off x="3016250" y="685800"/>
            <a:ext cx="4559300" cy="914400"/>
            <a:chOff x="0" y="0"/>
            <a:chExt cx="2872" cy="576"/>
          </a:xfrm>
        </p:grpSpPr>
        <p:sp>
          <p:nvSpPr>
            <p:cNvPr id="148592" name="Oval 120"/>
            <p:cNvSpPr/>
            <p:nvPr/>
          </p:nvSpPr>
          <p:spPr>
            <a:xfrm>
              <a:off x="0" y="0"/>
              <a:ext cx="2872" cy="387"/>
            </a:xfrm>
            <a:prstGeom prst="ellipse">
              <a:avLst/>
            </a:prstGeom>
            <a:noFill/>
            <a:ln w="9525" cap="flat" cmpd="sng">
              <a:solidFill>
                <a:schemeClr val="tx1"/>
              </a:solidFill>
              <a:prstDash val="solid"/>
              <a:round/>
              <a:headEnd type="none" w="med" len="med"/>
              <a:tailEnd type="none" w="med" len="med"/>
            </a:ln>
          </p:spPr>
          <p:txBody>
            <a:bodyPr lIns="0" tIns="0" rIns="0" bIns="0" anchor="t">
              <a:spAutoFit/>
            </a:bodyPr>
            <a:lstStyle/>
            <a:p>
              <a:pPr lvl="0" algn="ctr">
                <a:spcBef>
                  <a:spcPct val="50000"/>
                </a:spcBef>
              </a:pPr>
              <a:r>
                <a:rPr lang="en-US" altLang="x-none" sz="2800" b="1" dirty="0">
                  <a:solidFill>
                    <a:schemeClr val="accent2"/>
                  </a:solidFill>
                  <a:latin typeface="Times New Roman" panose="02020603050405020304" pitchFamily="2" charset="0"/>
                  <a:ea typeface="宋体" panose="02010600030101010101" pitchFamily="2" charset="-122"/>
                </a:rPr>
                <a:t>ABC ≠ AB join BC</a:t>
              </a:r>
              <a:r>
                <a:rPr lang="en-US" altLang="x-none" sz="2800" b="1" u="sng" dirty="0">
                  <a:latin typeface="Times New Roman" panose="02020603050405020304" pitchFamily="2" charset="0"/>
                  <a:ea typeface="宋体" panose="02010600030101010101" pitchFamily="2" charset="-122"/>
                </a:rPr>
                <a:t> </a:t>
              </a:r>
            </a:p>
          </p:txBody>
        </p:sp>
        <p:sp>
          <p:nvSpPr>
            <p:cNvPr id="148593" name="Line 121"/>
            <p:cNvSpPr/>
            <p:nvPr/>
          </p:nvSpPr>
          <p:spPr>
            <a:xfrm flipV="1">
              <a:off x="596" y="336"/>
              <a:ext cx="144" cy="240"/>
            </a:xfrm>
            <a:prstGeom prst="line">
              <a:avLst/>
            </a:prstGeom>
            <a:ln w="38100" cap="flat" cmpd="sng">
              <a:solidFill>
                <a:schemeClr val="tx1"/>
              </a:solidFill>
              <a:prstDash val="solid"/>
              <a:round/>
              <a:headEnd type="none" w="med" len="med"/>
              <a:tailEnd type="triangl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8594" name="Line 122"/>
            <p:cNvSpPr/>
            <p:nvPr/>
          </p:nvSpPr>
          <p:spPr>
            <a:xfrm flipH="1" flipV="1">
              <a:off x="1892" y="336"/>
              <a:ext cx="192" cy="192"/>
            </a:xfrm>
            <a:prstGeom prst="line">
              <a:avLst/>
            </a:prstGeom>
            <a:ln w="38100" cap="flat" cmpd="sng">
              <a:solidFill>
                <a:schemeClr val="tx1"/>
              </a:solidFill>
              <a:prstDash val="solid"/>
              <a:round/>
              <a:headEnd type="none" w="med" len="med"/>
              <a:tailEnd type="triangl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8513"/>
                                        </p:tgtEl>
                                        <p:attrNameLst>
                                          <p:attrName>style.visibility</p:attrName>
                                        </p:attrNameLst>
                                      </p:cBhvr>
                                      <p:to>
                                        <p:strVal val="visible"/>
                                      </p:to>
                                    </p:set>
                                    <p:animEffect transition="in" filter="blinds(horizontal)">
                                      <p:cBhvr>
                                        <p:cTn id="7" dur="500"/>
                                        <p:tgtEl>
                                          <p:spTgt spid="1485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8555"/>
                                        </p:tgtEl>
                                        <p:attrNameLst>
                                          <p:attrName>style.visibility</p:attrName>
                                        </p:attrNameLst>
                                      </p:cBhvr>
                                      <p:to>
                                        <p:strVal val="visible"/>
                                      </p:to>
                                    </p:set>
                                    <p:animEffect transition="in" filter="blinds(horizontal)">
                                      <p:cBhvr>
                                        <p:cTn id="12" dur="500"/>
                                        <p:tgtEl>
                                          <p:spTgt spid="1485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8591"/>
                                        </p:tgtEl>
                                        <p:attrNameLst>
                                          <p:attrName>style.visibility</p:attrName>
                                        </p:attrNameLst>
                                      </p:cBhvr>
                                      <p:to>
                                        <p:strVal val="visible"/>
                                      </p:to>
                                    </p:set>
                                    <p:animEffect transition="in" filter="blinds(horizontal)">
                                      <p:cBhvr>
                                        <p:cTn id="17" dur="500"/>
                                        <p:tgtEl>
                                          <p:spTgt spid="148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4950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950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231</a:t>
            </a:fld>
            <a:endParaRPr lang="zh-CN" altLang="en-US" sz="1200" b="1" i="1" dirty="0">
              <a:latin typeface="Times New Roman" panose="02020603050405020304" pitchFamily="2" charset="0"/>
              <a:ea typeface="宋体" panose="02010600030101010101" pitchFamily="2" charset="-122"/>
            </a:endParaRPr>
          </a:p>
        </p:txBody>
      </p:sp>
      <p:sp>
        <p:nvSpPr>
          <p:cNvPr id="14950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p>
        </p:txBody>
      </p:sp>
      <p:sp>
        <p:nvSpPr>
          <p:cNvPr id="149509" name="Rectangle 3"/>
          <p:cNvSpPr>
            <a:spLocks noGrp="1"/>
          </p:cNvSpPr>
          <p:nvPr>
            <p:ph type="body"/>
          </p:nvPr>
        </p:nvSpPr>
        <p:spPr>
          <a:xfrm>
            <a:off x="179388" y="774700"/>
            <a:ext cx="8878887" cy="565150"/>
          </a:xfrm>
        </p:spPr>
        <p:txBody>
          <a:bodyPr wrap="square" anchor="t">
            <a:spAutoFit/>
          </a:bodyPr>
          <a:lstStyle/>
          <a:p>
            <a:pPr lvl="0">
              <a:lnSpc>
                <a:spcPct val="110000"/>
              </a:lnSpc>
              <a:buFont typeface="Wingdings" panose="05000000000000000000" charset="0"/>
              <a:buChar char=""/>
            </a:pPr>
            <a:r>
              <a:rPr lang="en-US" altLang="zh-CN" dirty="0">
                <a:ea typeface="宋体" panose="02010600030101010101" pitchFamily="2" charset="-122"/>
              </a:rPr>
              <a:t>decomposition of table T</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a:t>
            </a:r>
            <a:r>
              <a:rPr lang="zh-CN" altLang="x-none" dirty="0">
                <a:solidFill>
                  <a:schemeClr val="tx1"/>
                </a:solidFill>
                <a:ea typeface="宋体" panose="02010600030101010101" pitchFamily="2" charset="-122"/>
              </a:rPr>
              <a:t>关系</a:t>
            </a:r>
            <a:r>
              <a:rPr lang="zh-CN" altLang="en-US" dirty="0">
                <a:solidFill>
                  <a:schemeClr val="tx1"/>
                </a:solidFill>
                <a:ea typeface="宋体" panose="02010600030101010101" pitchFamily="2" charset="-122"/>
              </a:rPr>
              <a:t>分解)</a:t>
            </a:r>
            <a:endParaRPr lang="en-US" altLang="x-none" dirty="0">
              <a:solidFill>
                <a:schemeClr val="tx1"/>
              </a:solidFill>
              <a:ea typeface="宋体" panose="02010600030101010101" pitchFamily="2" charset="-122"/>
            </a:endParaRPr>
          </a:p>
        </p:txBody>
      </p:sp>
      <p:sp>
        <p:nvSpPr>
          <p:cNvPr id="2" name="Rectangle 3"/>
          <p:cNvSpPr>
            <a:spLocks noGrp="1"/>
          </p:cNvSpPr>
          <p:nvPr/>
        </p:nvSpPr>
        <p:spPr>
          <a:xfrm>
            <a:off x="188913" y="1430020"/>
            <a:ext cx="8878887" cy="3279140"/>
          </a:xfrm>
          <a:prstGeom prst="rect">
            <a:avLst/>
          </a:prstGeom>
          <a:noFill/>
          <a:ln w="9525">
            <a:solidFill>
              <a:schemeClr val="accent1"/>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483235">
              <a:lnSpc>
                <a:spcPct val="100000"/>
              </a:lnSpc>
              <a:buNone/>
            </a:pPr>
            <a:r>
              <a:rPr lang="en-US" altLang="x-none" dirty="0">
                <a:solidFill>
                  <a:schemeClr val="accent2"/>
                </a:solidFill>
                <a:ea typeface="宋体" panose="02010600030101010101" pitchFamily="2" charset="-122"/>
              </a:rPr>
              <a:t>For any table T with an associated set of functional dependencies F,</a:t>
            </a:r>
            <a:r>
              <a:rPr lang="en-US" altLang="x-none" dirty="0">
                <a:solidFill>
                  <a:schemeClr val="accent1"/>
                </a:solidFill>
                <a:ea typeface="宋体" panose="02010600030101010101" pitchFamily="2" charset="-122"/>
              </a:rPr>
              <a:t> </a:t>
            </a:r>
            <a:r>
              <a:rPr lang="en-US" altLang="x-none" i="1" dirty="0">
                <a:ea typeface="宋体" panose="02010600030101010101" pitchFamily="2" charset="-122"/>
              </a:rPr>
              <a:t>a decomposition</a:t>
            </a:r>
            <a:r>
              <a:rPr lang="en-US" altLang="x-none" dirty="0">
                <a:solidFill>
                  <a:schemeClr val="accent1"/>
                </a:solidFill>
                <a:ea typeface="宋体" panose="02010600030101010101" pitchFamily="2" charset="-122"/>
              </a:rPr>
              <a:t> </a:t>
            </a:r>
            <a:r>
              <a:rPr lang="en-US" altLang="x-none" dirty="0">
                <a:solidFill>
                  <a:schemeClr val="accent2"/>
                </a:solidFill>
                <a:ea typeface="宋体" panose="02010600030101010101" pitchFamily="2" charset="-122"/>
              </a:rPr>
              <a:t>of T into k tables is a set of tables {T</a:t>
            </a:r>
            <a:r>
              <a:rPr lang="en-US" altLang="x-none" baseline="-25000" dirty="0">
                <a:solidFill>
                  <a:schemeClr val="accent2"/>
                </a:solidFill>
                <a:ea typeface="宋体" panose="02010600030101010101" pitchFamily="2" charset="-122"/>
              </a:rPr>
              <a:t>1</a:t>
            </a:r>
            <a:r>
              <a:rPr lang="en-US" altLang="x-none" dirty="0">
                <a:solidFill>
                  <a:schemeClr val="accent2"/>
                </a:solidFill>
                <a:ea typeface="宋体" panose="02010600030101010101" pitchFamily="2" charset="-122"/>
              </a:rPr>
              <a:t>, T</a:t>
            </a:r>
            <a:r>
              <a:rPr lang="en-US" altLang="x-none" baseline="-25000" dirty="0">
                <a:solidFill>
                  <a:schemeClr val="accent2"/>
                </a:solidFill>
                <a:ea typeface="宋体" panose="02010600030101010101" pitchFamily="2" charset="-122"/>
              </a:rPr>
              <a:t>2</a:t>
            </a:r>
            <a:r>
              <a:rPr lang="en-US" altLang="x-none" dirty="0">
                <a:solidFill>
                  <a:schemeClr val="accent2"/>
                </a:solidFill>
                <a:ea typeface="宋体" panose="02010600030101010101" pitchFamily="2" charset="-122"/>
              </a:rPr>
              <a:t>, ..., T</a:t>
            </a:r>
            <a:r>
              <a:rPr lang="en-US" altLang="x-none" baseline="-25000" dirty="0">
                <a:solidFill>
                  <a:schemeClr val="accent2"/>
                </a:solidFill>
                <a:ea typeface="宋体" panose="02010600030101010101" pitchFamily="2" charset="-122"/>
              </a:rPr>
              <a:t>k</a:t>
            </a:r>
            <a:r>
              <a:rPr lang="en-US" altLang="x-none" dirty="0">
                <a:solidFill>
                  <a:schemeClr val="accent2"/>
                </a:solidFill>
                <a:ea typeface="宋体" panose="02010600030101010101" pitchFamily="2" charset="-122"/>
              </a:rPr>
              <a:t>}, with two properties:</a:t>
            </a:r>
          </a:p>
          <a:p>
            <a:pPr marL="457200" lvl="0" indent="-457200">
              <a:lnSpc>
                <a:spcPct val="150000"/>
              </a:lnSpc>
              <a:buAutoNum type="arabicParenR"/>
            </a:pPr>
            <a:r>
              <a:rPr lang="en-US" altLang="x-none" dirty="0">
                <a:solidFill>
                  <a:schemeClr val="tx1"/>
                </a:solidFill>
                <a:ea typeface="宋体" panose="02010600030101010101" pitchFamily="2" charset="-122"/>
              </a:rPr>
              <a:t>for every table 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 in the set, Head(T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 </a:t>
            </a:r>
            <a:r>
              <a:rPr lang="en-US" altLang="x-none" dirty="0">
                <a:solidFill>
                  <a:schemeClr val="tx1"/>
                </a:solidFill>
                <a:ea typeface="宋体" panose="02010600030101010101" pitchFamily="2" charset="-122"/>
                <a:sym typeface="Symbol" panose="05050102010706020507" charset="0"/>
              </a:rPr>
              <a:t></a:t>
            </a:r>
            <a:r>
              <a:rPr lang="en-US" altLang="x-none" dirty="0">
                <a:solidFill>
                  <a:schemeClr val="tx1"/>
                </a:solidFill>
                <a:ea typeface="宋体" panose="02010600030101010101" pitchFamily="2" charset="-122"/>
              </a:rPr>
              <a:t> Head(T);</a:t>
            </a:r>
          </a:p>
          <a:p>
            <a:pPr marL="457200" lvl="0" indent="-457200">
              <a:lnSpc>
                <a:spcPct val="150000"/>
              </a:lnSpc>
              <a:buAutoNum type="arabicParenR"/>
            </a:pPr>
            <a:r>
              <a:rPr lang="en-US" altLang="x-none" dirty="0">
                <a:solidFill>
                  <a:schemeClr val="tx1"/>
                </a:solidFill>
                <a:ea typeface="宋体" panose="02010600030101010101" pitchFamily="2" charset="-122"/>
              </a:rPr>
              <a:t>Head(T) = Head(T</a:t>
            </a:r>
            <a:r>
              <a:rPr lang="en-US" altLang="x-none" baseline="-25000" dirty="0">
                <a:solidFill>
                  <a:schemeClr val="tx1"/>
                </a:solidFill>
                <a:ea typeface="宋体" panose="02010600030101010101" pitchFamily="2" charset="-122"/>
              </a:rPr>
              <a:t>1</a:t>
            </a:r>
            <a:r>
              <a:rPr lang="en-US" altLang="x-none" dirty="0">
                <a:solidFill>
                  <a:schemeClr val="tx1"/>
                </a:solidFill>
                <a:ea typeface="宋体" panose="02010600030101010101" pitchFamily="2" charset="-122"/>
              </a:rPr>
              <a:t>)</a:t>
            </a:r>
            <a:r>
              <a:rPr lang="en-US" altLang="x-none" dirty="0">
                <a:solidFill>
                  <a:schemeClr val="tx1"/>
                </a:solidFill>
                <a:latin typeface="微软雅黑" panose="020B0503020204020204" charset="-122"/>
                <a:ea typeface="微软雅黑" panose="020B0503020204020204" charset="-122"/>
              </a:rPr>
              <a:t>∪</a:t>
            </a:r>
            <a:r>
              <a:rPr lang="en-US" altLang="x-none" dirty="0">
                <a:solidFill>
                  <a:schemeClr val="tx1"/>
                </a:solidFill>
                <a:ea typeface="宋体" panose="02010600030101010101" pitchFamily="2" charset="-122"/>
              </a:rPr>
              <a:t>Head(T</a:t>
            </a:r>
            <a:r>
              <a:rPr lang="en-US" altLang="x-none" baseline="-25000" dirty="0">
                <a:solidFill>
                  <a:schemeClr val="tx1"/>
                </a:solidFill>
                <a:ea typeface="宋体" panose="02010600030101010101" pitchFamily="2" charset="-122"/>
              </a:rPr>
              <a:t>2</a:t>
            </a:r>
            <a:r>
              <a:rPr lang="en-US" altLang="x-none" dirty="0">
                <a:solidFill>
                  <a:schemeClr val="tx1"/>
                </a:solidFill>
                <a:ea typeface="宋体" panose="02010600030101010101" pitchFamily="2" charset="-122"/>
              </a:rPr>
              <a:t>)</a:t>
            </a:r>
            <a:r>
              <a:rPr lang="en-US" altLang="x-none" dirty="0">
                <a:solidFill>
                  <a:schemeClr val="tx1"/>
                </a:solidFill>
                <a:latin typeface="微软雅黑" panose="020B0503020204020204" charset="-122"/>
                <a:ea typeface="微软雅黑" panose="020B0503020204020204" charset="-122"/>
                <a:sym typeface="+mn-ea"/>
              </a:rPr>
              <a:t>∪</a:t>
            </a:r>
            <a:r>
              <a:rPr lang="en-US" altLang="x-none" dirty="0">
                <a:solidFill>
                  <a:schemeClr val="tx1"/>
                </a:solidFill>
                <a:ea typeface="宋体" panose="02010600030101010101" pitchFamily="2" charset="-122"/>
              </a:rPr>
              <a:t>......</a:t>
            </a:r>
            <a:r>
              <a:rPr lang="en-US" altLang="x-none" dirty="0">
                <a:solidFill>
                  <a:schemeClr val="tx1"/>
                </a:solidFill>
                <a:latin typeface="微软雅黑" panose="020B0503020204020204" charset="-122"/>
                <a:ea typeface="微软雅黑" panose="020B0503020204020204" charset="-122"/>
                <a:sym typeface="+mn-ea"/>
              </a:rPr>
              <a:t>∪</a:t>
            </a:r>
            <a:r>
              <a:rPr lang="en-US" altLang="x-none" dirty="0">
                <a:solidFill>
                  <a:schemeClr val="tx1"/>
                </a:solidFill>
                <a:ea typeface="宋体" panose="02010600030101010101" pitchFamily="2" charset="-122"/>
              </a:rPr>
              <a:t>Head(T</a:t>
            </a:r>
            <a:r>
              <a:rPr lang="en-US" altLang="x-none" baseline="-25000" dirty="0">
                <a:solidFill>
                  <a:schemeClr val="tx1"/>
                </a:solidFill>
                <a:ea typeface="宋体" panose="02010600030101010101" pitchFamily="2" charset="-122"/>
              </a:rPr>
              <a:t>k</a:t>
            </a:r>
            <a:r>
              <a:rPr lang="en-US" altLang="x-none" dirty="0">
                <a:solidFill>
                  <a:schemeClr val="tx1"/>
                </a:solidFill>
                <a:ea typeface="宋体" panose="02010600030101010101" pitchFamily="2" charset="-122"/>
              </a:rPr>
              <a:t>)</a:t>
            </a:r>
          </a:p>
        </p:txBody>
      </p:sp>
      <p:sp>
        <p:nvSpPr>
          <p:cNvPr id="3" name="文本框 2"/>
          <p:cNvSpPr txBox="1"/>
          <p:nvPr/>
        </p:nvSpPr>
        <p:spPr>
          <a:xfrm>
            <a:off x="194310" y="4867910"/>
            <a:ext cx="8842375" cy="1383665"/>
          </a:xfrm>
          <a:prstGeom prst="rect">
            <a:avLst/>
          </a:prstGeom>
          <a:noFill/>
        </p:spPr>
        <p:txBody>
          <a:bodyPr wrap="square" rtlCol="0">
            <a:spAutoFit/>
          </a:bodyPr>
          <a:lstStyle/>
          <a:p>
            <a:pPr indent="490220"/>
            <a:r>
              <a:rPr lang="en-US" altLang="x-none" sz="2800" b="1" dirty="0">
                <a:solidFill>
                  <a:schemeClr val="accent6"/>
                </a:solidFill>
                <a:latin typeface="Arial" panose="020B0604020202020204" pitchFamily="34" charset="0"/>
                <a:ea typeface="宋体" panose="02010600030101010101" pitchFamily="2" charset="-122"/>
                <a:sym typeface="+mn-ea"/>
              </a:rPr>
              <a:t>Given any specific content of T, the rows of T are projected onto the columns of each T</a:t>
            </a:r>
            <a:r>
              <a:rPr lang="en-US" altLang="x-none" sz="2800" b="1" baseline="-25000" dirty="0">
                <a:solidFill>
                  <a:schemeClr val="accent6"/>
                </a:solidFill>
                <a:latin typeface="Arial" panose="020B0604020202020204" pitchFamily="34" charset="0"/>
                <a:ea typeface="宋体" panose="02010600030101010101" pitchFamily="2" charset="-122"/>
                <a:sym typeface="+mn-ea"/>
              </a:rPr>
              <a:t>i</a:t>
            </a:r>
            <a:r>
              <a:rPr lang="en-US" altLang="x-none" sz="2800" b="1" dirty="0">
                <a:solidFill>
                  <a:schemeClr val="accent6"/>
                </a:solidFill>
                <a:latin typeface="Arial" panose="020B0604020202020204" pitchFamily="34" charset="0"/>
                <a:ea typeface="宋体" panose="02010600030101010101" pitchFamily="2" charset="-122"/>
                <a:sym typeface="+mn-ea"/>
              </a:rPr>
              <a:t> as a result of the decomposition.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p>
        </p:txBody>
      </p:sp>
      <p:sp>
        <p:nvSpPr>
          <p:cNvPr id="149509" name="Rectangle 3"/>
          <p:cNvSpPr>
            <a:spLocks noGrp="1"/>
          </p:cNvSpPr>
          <p:nvPr>
            <p:ph type="body"/>
          </p:nvPr>
        </p:nvSpPr>
        <p:spPr>
          <a:xfrm>
            <a:off x="179388" y="702945"/>
            <a:ext cx="8878887" cy="1038860"/>
          </a:xfrm>
        </p:spPr>
        <p:txBody>
          <a:bodyPr wrap="square" anchor="t">
            <a:spAutoFit/>
          </a:bodyPr>
          <a:lstStyle/>
          <a:p>
            <a:pPr marL="457200" lvl="0" indent="-457200">
              <a:lnSpc>
                <a:spcPct val="100000"/>
              </a:lnSpc>
              <a:buNone/>
            </a:pPr>
            <a:r>
              <a:rPr lang="en-US" altLang="x-none" dirty="0">
                <a:solidFill>
                  <a:schemeClr val="accent6"/>
                </a:solidFill>
                <a:ea typeface="宋体" panose="02010600030101010101" pitchFamily="2" charset="-122"/>
              </a:rPr>
              <a:t>Def. 6.7.1</a:t>
            </a:r>
            <a:r>
              <a:rPr lang="en-US" altLang="x-none" dirty="0">
                <a:solidFill>
                  <a:srgbClr val="FF0000"/>
                </a:solidFill>
                <a:ea typeface="宋体" panose="02010600030101010101" pitchFamily="2" charset="-122"/>
              </a:rPr>
              <a:t> Lossless Decomposition</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无损性分解)</a:t>
            </a:r>
          </a:p>
          <a:p>
            <a:pPr marL="2286000" lvl="4" indent="-1441450">
              <a:lnSpc>
                <a:spcPct val="100000"/>
              </a:lnSpc>
              <a:buNone/>
            </a:pPr>
            <a:r>
              <a:rPr lang="en-US" altLang="x-none" dirty="0">
                <a:solidFill>
                  <a:srgbClr val="FF0000"/>
                </a:solidFill>
                <a:ea typeface="宋体" panose="02010600030101010101" pitchFamily="2" charset="-122"/>
              </a:rPr>
              <a:t>lossless-join decomposition</a:t>
            </a:r>
            <a:r>
              <a:rPr lang="en-US" altLang="x-none" dirty="0">
                <a:ea typeface="宋体" panose="02010600030101010101" pitchFamily="2" charset="-122"/>
              </a:rPr>
              <a:t> (</a:t>
            </a:r>
            <a:r>
              <a:rPr lang="zh-CN" altLang="x-none" dirty="0">
                <a:ea typeface="宋体" panose="02010600030101010101" pitchFamily="2" charset="-122"/>
              </a:rPr>
              <a:t>无损连接分解</a:t>
            </a:r>
            <a:r>
              <a:rPr lang="en-US" altLang="x-none" dirty="0">
                <a:ea typeface="宋体" panose="02010600030101010101" pitchFamily="2" charset="-122"/>
              </a:rPr>
              <a:t>)</a:t>
            </a:r>
            <a:endParaRPr lang="en-US" altLang="x-none" dirty="0">
              <a:solidFill>
                <a:schemeClr val="tx1"/>
              </a:solidFill>
              <a:ea typeface="宋体" panose="02010600030101010101" pitchFamily="2" charset="-122"/>
            </a:endParaRPr>
          </a:p>
        </p:txBody>
      </p:sp>
      <p:sp>
        <p:nvSpPr>
          <p:cNvPr id="2" name="Rectangle 3"/>
          <p:cNvSpPr>
            <a:spLocks noGrp="1"/>
          </p:cNvSpPr>
          <p:nvPr/>
        </p:nvSpPr>
        <p:spPr>
          <a:xfrm>
            <a:off x="188913" y="1860550"/>
            <a:ext cx="8878887" cy="2331720"/>
          </a:xfrm>
          <a:prstGeom prst="rect">
            <a:avLst/>
          </a:prstGeom>
          <a:noFill/>
          <a:ln w="9525">
            <a:solidFill>
              <a:schemeClr val="accent1"/>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0">
              <a:spcBef>
                <a:spcPct val="20000"/>
              </a:spcBef>
              <a:buClr>
                <a:srgbClr val="996633"/>
              </a:buClr>
              <a:buNone/>
            </a:pPr>
            <a:r>
              <a:rPr lang="en-US" altLang="x-none" dirty="0">
                <a:solidFill>
                  <a:schemeClr val="accent2"/>
                </a:solidFill>
                <a:latin typeface="Arial" panose="020B0604020202020204" pitchFamily="34" charset="0"/>
                <a:ea typeface="宋体" panose="02010600030101010101" pitchFamily="2" charset="-122"/>
                <a:sym typeface="+mn-ea"/>
              </a:rPr>
              <a:t>A decomposition of a table T with an associated set F of FDs is said to be </a:t>
            </a:r>
            <a:r>
              <a:rPr lang="en-US" altLang="x-none" i="1" dirty="0">
                <a:latin typeface="Arial" panose="020B0604020202020204" pitchFamily="34" charset="0"/>
                <a:ea typeface="宋体" panose="02010600030101010101" pitchFamily="2" charset="-122"/>
                <a:sym typeface="+mn-ea"/>
              </a:rPr>
              <a:t>a</a:t>
            </a:r>
            <a:r>
              <a:rPr lang="en-US" altLang="x-none" i="1" dirty="0">
                <a:solidFill>
                  <a:srgbClr val="FF0066"/>
                </a:solidFill>
                <a:latin typeface="Arial" panose="020B0604020202020204" pitchFamily="34" charset="0"/>
                <a:ea typeface="宋体" panose="02010600030101010101" pitchFamily="2" charset="-122"/>
                <a:sym typeface="+mn-ea"/>
              </a:rPr>
              <a:t> </a:t>
            </a:r>
            <a:r>
              <a:rPr lang="en-US" altLang="x-none" i="1" dirty="0">
                <a:latin typeface="Arial" panose="020B0604020202020204" pitchFamily="34" charset="0"/>
                <a:ea typeface="宋体" panose="02010600030101010101" pitchFamily="2" charset="-122"/>
                <a:sym typeface="+mn-ea"/>
              </a:rPr>
              <a:t>lossless decomposition</a:t>
            </a:r>
            <a:r>
              <a:rPr lang="en-US" altLang="x-none" dirty="0">
                <a:solidFill>
                  <a:schemeClr val="accent2"/>
                </a:solidFill>
                <a:latin typeface="Arial" panose="020B0604020202020204" pitchFamily="34" charset="0"/>
                <a:ea typeface="宋体" panose="02010600030101010101" pitchFamily="2" charset="-122"/>
                <a:sym typeface="+mn-ea"/>
              </a:rPr>
              <a:t> if, for any possible future content of T, the FDs in F guarantee that the following relationship will hold:</a:t>
            </a:r>
          </a:p>
          <a:p>
            <a:pPr marL="457200" lvl="1" indent="0">
              <a:spcBef>
                <a:spcPct val="20000"/>
              </a:spcBef>
              <a:buClr>
                <a:srgbClr val="996633"/>
              </a:buClr>
              <a:buNone/>
            </a:pPr>
            <a:r>
              <a:rPr lang="zh-CN" altLang="en-US" dirty="0">
                <a:solidFill>
                  <a:srgbClr val="FF0000"/>
                </a:solidFill>
                <a:latin typeface="Arial" panose="020B0604020202020204" pitchFamily="34" charset="0"/>
                <a:ea typeface="宋体" panose="02010600030101010101" pitchFamily="2" charset="-122"/>
                <a:sym typeface="+mn-ea"/>
              </a:rPr>
              <a:t>  </a:t>
            </a:r>
            <a:r>
              <a:rPr lang="en-US" altLang="x-none" dirty="0">
                <a:solidFill>
                  <a:srgbClr val="FF0000"/>
                </a:solidFill>
                <a:latin typeface="Arial" panose="020B0604020202020204" pitchFamily="34" charset="0"/>
                <a:ea typeface="宋体" panose="02010600030101010101" pitchFamily="2" charset="-122"/>
                <a:sym typeface="+mn-ea"/>
              </a:rPr>
              <a:t>T  </a:t>
            </a:r>
            <a:r>
              <a:rPr lang="en-US" altLang="x-none"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rgbClr val="FF0000"/>
                </a:solidFill>
                <a:latin typeface="Arial" panose="020B0604020202020204" pitchFamily="34" charset="0"/>
                <a:ea typeface="宋体" panose="02010600030101010101" pitchFamily="2" charset="-122"/>
                <a:sym typeface="+mn-ea"/>
              </a:rPr>
              <a:t>  T</a:t>
            </a:r>
            <a:r>
              <a:rPr lang="en-US" altLang="x-none" baseline="-25000" dirty="0">
                <a:solidFill>
                  <a:srgbClr val="FF0000"/>
                </a:solidFill>
                <a:latin typeface="Arial" panose="020B0604020202020204" pitchFamily="34" charset="0"/>
                <a:ea typeface="宋体" panose="02010600030101010101" pitchFamily="2" charset="-122"/>
                <a:sym typeface="+mn-ea"/>
              </a:rPr>
              <a:t>1</a:t>
            </a:r>
            <a:r>
              <a:rPr lang="en-US" altLang="x-none" dirty="0">
                <a:solidFill>
                  <a:srgbClr val="FF0000"/>
                </a:solidFill>
                <a:latin typeface="Arial" panose="020B0604020202020204" pitchFamily="34" charset="0"/>
                <a:ea typeface="宋体" panose="02010600030101010101" pitchFamily="2" charset="-122"/>
                <a:sym typeface="+mn-ea"/>
              </a:rPr>
              <a:t>  </a:t>
            </a:r>
            <a:r>
              <a:rPr lang="zh-CN" altLang="en-US" dirty="0">
                <a:solidFill>
                  <a:srgbClr val="FF0000"/>
                </a:solidFill>
                <a:latin typeface="Arial" panose="020B0604020202020204" pitchFamily="34" charset="0"/>
                <a:ea typeface="宋体" panose="02010600030101010101" pitchFamily="2" charset="-122"/>
                <a:sym typeface="Symbol" panose="05050102010706020507" pitchFamily="2" charset="2"/>
              </a:rPr>
              <a:t>join</a:t>
            </a:r>
            <a:r>
              <a:rPr lang="en-US" altLang="x-none" dirty="0">
                <a:solidFill>
                  <a:srgbClr val="FF0000"/>
                </a:solidFill>
                <a:latin typeface="Arial" panose="020B0604020202020204" pitchFamily="34" charset="0"/>
                <a:ea typeface="宋体" panose="02010600030101010101" pitchFamily="2" charset="-122"/>
                <a:sym typeface="+mn-ea"/>
              </a:rPr>
              <a:t>  T</a:t>
            </a:r>
            <a:r>
              <a:rPr lang="en-US" altLang="x-none" baseline="-25000" dirty="0">
                <a:solidFill>
                  <a:srgbClr val="FF0000"/>
                </a:solidFill>
                <a:latin typeface="Arial" panose="020B0604020202020204" pitchFamily="34" charset="0"/>
                <a:ea typeface="宋体" panose="02010600030101010101" pitchFamily="2" charset="-122"/>
                <a:sym typeface="+mn-ea"/>
              </a:rPr>
              <a:t>2</a:t>
            </a:r>
            <a:r>
              <a:rPr lang="en-US" altLang="x-none" dirty="0">
                <a:solidFill>
                  <a:srgbClr val="FF0000"/>
                </a:solidFill>
                <a:latin typeface="Arial" panose="020B0604020202020204" pitchFamily="34" charset="0"/>
                <a:ea typeface="宋体" panose="02010600030101010101" pitchFamily="2" charset="-122"/>
                <a:sym typeface="+mn-ea"/>
              </a:rPr>
              <a:t>  </a:t>
            </a:r>
            <a:r>
              <a:rPr lang="zh-CN" altLang="en-US" dirty="0">
                <a:solidFill>
                  <a:srgbClr val="FF0000"/>
                </a:solidFill>
                <a:latin typeface="Arial" panose="020B0604020202020204" pitchFamily="34" charset="0"/>
                <a:ea typeface="宋体" panose="02010600030101010101" pitchFamily="2" charset="-122"/>
                <a:sym typeface="Symbol" panose="05050102010706020507" pitchFamily="2" charset="2"/>
              </a:rPr>
              <a:t>join</a:t>
            </a:r>
            <a:r>
              <a:rPr lang="en-US" altLang="x-none" dirty="0">
                <a:solidFill>
                  <a:srgbClr val="FF0000"/>
                </a:solidFill>
                <a:latin typeface="Arial" panose="020B0604020202020204" pitchFamily="34" charset="0"/>
                <a:ea typeface="宋体" panose="02010600030101010101" pitchFamily="2" charset="-122"/>
                <a:sym typeface="+mn-ea"/>
              </a:rPr>
              <a:t> ... </a:t>
            </a:r>
            <a:r>
              <a:rPr lang="zh-CN" altLang="en-US" dirty="0">
                <a:solidFill>
                  <a:srgbClr val="FF0000"/>
                </a:solidFill>
                <a:latin typeface="Arial" panose="020B0604020202020204" pitchFamily="34" charset="0"/>
                <a:ea typeface="宋体" panose="02010600030101010101" pitchFamily="2" charset="-122"/>
                <a:sym typeface="Symbol" panose="05050102010706020507" pitchFamily="2" charset="2"/>
              </a:rPr>
              <a:t>join</a:t>
            </a:r>
            <a:r>
              <a:rPr lang="en-US" altLang="x-none" dirty="0">
                <a:solidFill>
                  <a:srgbClr val="FF0000"/>
                </a:solidFill>
                <a:latin typeface="Arial" panose="020B0604020202020204" pitchFamily="34" charset="0"/>
                <a:ea typeface="宋体" panose="02010600030101010101" pitchFamily="2" charset="-122"/>
                <a:sym typeface="+mn-ea"/>
              </a:rPr>
              <a:t>  T</a:t>
            </a:r>
            <a:r>
              <a:rPr lang="en-US" altLang="x-none" baseline="-25000" dirty="0">
                <a:solidFill>
                  <a:srgbClr val="FF0000"/>
                </a:solidFill>
                <a:latin typeface="Arial" panose="020B0604020202020204" pitchFamily="34" charset="0"/>
                <a:ea typeface="宋体" panose="02010600030101010101" pitchFamily="2" charset="-122"/>
                <a:sym typeface="+mn-ea"/>
              </a:rPr>
              <a:t>k</a:t>
            </a:r>
          </a:p>
        </p:txBody>
      </p:sp>
      <p:sp>
        <p:nvSpPr>
          <p:cNvPr id="151557" name="Rectangle 3"/>
          <p:cNvSpPr>
            <a:spLocks noGrp="1"/>
          </p:cNvSpPr>
          <p:nvPr/>
        </p:nvSpPr>
        <p:spPr>
          <a:xfrm>
            <a:off x="188595" y="4388485"/>
            <a:ext cx="8726805" cy="212280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eaLnBrk="1" hangingPunct="1">
              <a:lnSpc>
                <a:spcPct val="100000"/>
              </a:lnSpc>
              <a:buClr>
                <a:schemeClr val="accent2"/>
              </a:buClr>
            </a:pPr>
            <a:r>
              <a:rPr lang="en-US" altLang="x-none" sz="3000" dirty="0">
                <a:solidFill>
                  <a:srgbClr val="FF0066"/>
                </a:solidFill>
                <a:ea typeface="宋体" panose="02010600030101010101" pitchFamily="2" charset="-122"/>
              </a:rPr>
              <a:t>Lossy Decomposition</a:t>
            </a:r>
            <a:r>
              <a:rPr lang="en-US" altLang="x-none" sz="3000" dirty="0">
                <a:solidFill>
                  <a:schemeClr val="tx1"/>
                </a:solidFill>
                <a:ea typeface="宋体" panose="02010600030101010101" pitchFamily="2" charset="-122"/>
              </a:rPr>
              <a:t> (</a:t>
            </a:r>
            <a:r>
              <a:rPr lang="zh-CN" altLang="en-US" sz="3000" dirty="0">
                <a:solidFill>
                  <a:schemeClr val="tx1"/>
                </a:solidFill>
                <a:ea typeface="宋体" panose="02010600030101010101" pitchFamily="2" charset="-122"/>
              </a:rPr>
              <a:t>有损分解</a:t>
            </a:r>
            <a:r>
              <a:rPr lang="en-US" altLang="x-none" sz="3000" dirty="0">
                <a:solidFill>
                  <a:schemeClr val="tx1"/>
                </a:solidFill>
                <a:ea typeface="宋体" panose="02010600030101010101" pitchFamily="2" charset="-122"/>
              </a:rPr>
              <a:t>)</a:t>
            </a:r>
          </a:p>
          <a:p>
            <a:pPr marL="457200" lvl="1" indent="0" eaLnBrk="1" hangingPunct="1">
              <a:lnSpc>
                <a:spcPct val="100000"/>
              </a:lnSpc>
              <a:buClr>
                <a:schemeClr val="accent2"/>
              </a:buClr>
              <a:buNone/>
            </a:pPr>
            <a:r>
              <a:rPr lang="en-US" altLang="x-none" sz="3000" dirty="0">
                <a:ea typeface="宋体" panose="02010600030101010101" pitchFamily="2" charset="-122"/>
              </a:rPr>
              <a:t>might get back other rows that were not originally present, so</a:t>
            </a:r>
          </a:p>
          <a:p>
            <a:pPr lvl="4" indent="-1391920" eaLnBrk="1" hangingPunct="1">
              <a:lnSpc>
                <a:spcPct val="100000"/>
              </a:lnSpc>
              <a:buClrTx/>
              <a:buNone/>
            </a:pPr>
            <a:r>
              <a:rPr lang="en-US" altLang="x-none" sz="3000" dirty="0">
                <a:ea typeface="宋体" panose="02010600030101010101" pitchFamily="2" charset="-122"/>
              </a:rPr>
              <a:t>T  </a:t>
            </a:r>
            <a:r>
              <a:rPr lang="en-US" altLang="x-none" sz="3000" dirty="0">
                <a:ea typeface="宋体" panose="02010600030101010101" pitchFamily="2" charset="-122"/>
                <a:sym typeface="Symbol" panose="05050102010706020507" pitchFamily="2" charset="2"/>
              </a:rPr>
              <a:t></a:t>
            </a:r>
            <a:r>
              <a:rPr lang="en-US" altLang="x-none" sz="3000" dirty="0">
                <a:ea typeface="宋体" panose="02010600030101010101" pitchFamily="2" charset="-122"/>
              </a:rPr>
              <a:t>  T</a:t>
            </a:r>
            <a:r>
              <a:rPr lang="en-US" altLang="x-none" sz="3000" baseline="-25000" dirty="0">
                <a:ea typeface="宋体" panose="02010600030101010101" pitchFamily="2" charset="-122"/>
              </a:rPr>
              <a:t>1</a:t>
            </a:r>
            <a:r>
              <a:rPr lang="en-US" altLang="x-none" sz="3000" dirty="0">
                <a:ea typeface="宋体" panose="02010600030101010101" pitchFamily="2" charset="-122"/>
              </a:rPr>
              <a:t>  </a:t>
            </a:r>
            <a:r>
              <a:rPr lang="zh-CN" altLang="en-US" sz="3000" dirty="0">
                <a:ea typeface="宋体" panose="02010600030101010101" pitchFamily="2" charset="-122"/>
                <a:sym typeface="Symbol" panose="05050102010706020507" pitchFamily="2" charset="2"/>
              </a:rPr>
              <a:t>join</a:t>
            </a:r>
            <a:r>
              <a:rPr lang="en-US" altLang="x-none" sz="3000" dirty="0">
                <a:ea typeface="宋体" panose="02010600030101010101" pitchFamily="2" charset="-122"/>
              </a:rPr>
              <a:t>  T</a:t>
            </a:r>
            <a:r>
              <a:rPr lang="en-US" altLang="x-none" sz="3000" baseline="-25000" dirty="0">
                <a:ea typeface="宋体" panose="02010600030101010101" pitchFamily="2" charset="-122"/>
              </a:rPr>
              <a:t>2</a:t>
            </a:r>
            <a:r>
              <a:rPr lang="en-US" altLang="x-none" sz="3000" dirty="0">
                <a:ea typeface="宋体" panose="02010600030101010101" pitchFamily="2" charset="-122"/>
              </a:rPr>
              <a:t>  </a:t>
            </a:r>
            <a:r>
              <a:rPr lang="zh-CN" altLang="en-US" sz="3000" dirty="0">
                <a:ea typeface="宋体" panose="02010600030101010101" pitchFamily="2" charset="-122"/>
                <a:sym typeface="Symbol" panose="05050102010706020507" pitchFamily="2" charset="2"/>
              </a:rPr>
              <a:t>join</a:t>
            </a:r>
            <a:r>
              <a:rPr lang="en-US" altLang="x-none" sz="3000" dirty="0">
                <a:ea typeface="宋体" panose="02010600030101010101" pitchFamily="2" charset="-122"/>
              </a:rPr>
              <a:t> ... </a:t>
            </a:r>
            <a:r>
              <a:rPr lang="zh-CN" altLang="en-US" sz="3000" dirty="0">
                <a:ea typeface="宋体" panose="02010600030101010101" pitchFamily="2" charset="-122"/>
                <a:sym typeface="Symbol" panose="05050102010706020507" pitchFamily="2" charset="2"/>
              </a:rPr>
              <a:t>join</a:t>
            </a:r>
            <a:r>
              <a:rPr lang="en-US" altLang="x-none" sz="3000" dirty="0">
                <a:ea typeface="宋体" panose="02010600030101010101" pitchFamily="2" charset="-122"/>
              </a:rPr>
              <a:t>  T</a:t>
            </a:r>
            <a:r>
              <a:rPr lang="en-US" altLang="x-none" sz="3000" baseline="-25000" dirty="0">
                <a:ea typeface="宋体" panose="02010600030101010101" pitchFamily="2" charset="-122"/>
              </a:rPr>
              <a:t>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anim calcmode="lin" valueType="num">
                                      <p:cBhvr additive="base">
                                        <p:cTn id="7" dur="500" fill="hold"/>
                                        <p:tgtEl>
                                          <p:spTgt spid="151557"/>
                                        </p:tgtEl>
                                        <p:attrNameLst>
                                          <p:attrName>ppt_x</p:attrName>
                                        </p:attrNameLst>
                                      </p:cBhvr>
                                      <p:tavLst>
                                        <p:tav tm="0">
                                          <p:val>
                                            <p:strVal val="#ppt_x"/>
                                          </p:val>
                                        </p:tav>
                                        <p:tav tm="100000">
                                          <p:val>
                                            <p:strVal val="#ppt_x"/>
                                          </p:val>
                                        </p:tav>
                                      </p:tavLst>
                                    </p:anim>
                                    <p:anim calcmode="lin" valueType="num">
                                      <p:cBhvr additive="base">
                                        <p:cTn id="8" dur="500" fill="hold"/>
                                        <p:tgtEl>
                                          <p:spTgt spid="1515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5257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257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233</a:t>
            </a:fld>
            <a:endParaRPr lang="zh-CN" altLang="en-US" sz="1200" b="1" i="1" dirty="0">
              <a:latin typeface="Times New Roman" panose="02020603050405020304" pitchFamily="2" charset="0"/>
              <a:ea typeface="宋体" panose="02010600030101010101" pitchFamily="2" charset="-122"/>
            </a:endParaRPr>
          </a:p>
        </p:txBody>
      </p:sp>
      <p:sp>
        <p:nvSpPr>
          <p:cNvPr id="152580" name="Rectangle 2"/>
          <p:cNvSpPr>
            <a:spLocks noGrp="1"/>
          </p:cNvSpPr>
          <p:nvPr>
            <p:ph type="body"/>
          </p:nvPr>
        </p:nvSpPr>
        <p:spPr>
          <a:xfrm>
            <a:off x="228600" y="115888"/>
            <a:ext cx="8686800" cy="5257800"/>
          </a:xfrm>
        </p:spPr>
        <p:txBody>
          <a:bodyPr wrap="square" anchor="t"/>
          <a:lstStyle/>
          <a:p>
            <a:pPr lvl="0"/>
            <a:r>
              <a:rPr lang="en-US" altLang="x-none" dirty="0">
                <a:ea typeface="宋体" panose="02010600030101010101" pitchFamily="2" charset="-122"/>
              </a:rPr>
              <a:t>Ex 6.7.1 A Lossy Decomposition</a:t>
            </a:r>
          </a:p>
          <a:p>
            <a:pPr lvl="3" indent="-228600">
              <a:buNone/>
            </a:pPr>
            <a:r>
              <a:rPr lang="en-US" altLang="x-none" dirty="0">
                <a:ea typeface="宋体" panose="02010600030101010101" pitchFamily="2" charset="-122"/>
              </a:rPr>
              <a:t>(A Loss-Join Decomposition)</a:t>
            </a:r>
          </a:p>
        </p:txBody>
      </p:sp>
      <p:grpSp>
        <p:nvGrpSpPr>
          <p:cNvPr id="152581" name="组合 152581"/>
          <p:cNvGrpSpPr/>
          <p:nvPr/>
        </p:nvGrpSpPr>
        <p:grpSpPr>
          <a:xfrm>
            <a:off x="1752600" y="1076325"/>
            <a:ext cx="2133600" cy="2446338"/>
            <a:chOff x="0" y="0"/>
            <a:chExt cx="1344" cy="1541"/>
          </a:xfrm>
        </p:grpSpPr>
        <p:sp>
          <p:nvSpPr>
            <p:cNvPr id="152582" name="Rectangle 110"/>
            <p:cNvSpPr/>
            <p:nvPr/>
          </p:nvSpPr>
          <p:spPr>
            <a:xfrm>
              <a:off x="912" y="1288"/>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p>
          </p:txBody>
        </p:sp>
        <p:sp>
          <p:nvSpPr>
            <p:cNvPr id="152583" name="Rectangle 111"/>
            <p:cNvSpPr/>
            <p:nvPr/>
          </p:nvSpPr>
          <p:spPr>
            <a:xfrm>
              <a:off x="384" y="1288"/>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584" name="Rectangle 112"/>
            <p:cNvSpPr/>
            <p:nvPr/>
          </p:nvSpPr>
          <p:spPr>
            <a:xfrm>
              <a:off x="0" y="1288"/>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52585" name="Rectangle 113"/>
            <p:cNvSpPr/>
            <p:nvPr/>
          </p:nvSpPr>
          <p:spPr>
            <a:xfrm>
              <a:off x="912" y="1035"/>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2586" name="Rectangle 114"/>
            <p:cNvSpPr/>
            <p:nvPr/>
          </p:nvSpPr>
          <p:spPr>
            <a:xfrm>
              <a:off x="384" y="1035"/>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2587" name="Rectangle 115"/>
            <p:cNvSpPr/>
            <p:nvPr/>
          </p:nvSpPr>
          <p:spPr>
            <a:xfrm>
              <a:off x="0" y="1035"/>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2588" name="Rectangle 116"/>
            <p:cNvSpPr/>
            <p:nvPr/>
          </p:nvSpPr>
          <p:spPr>
            <a:xfrm>
              <a:off x="912" y="782"/>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2589" name="Rectangle 117"/>
            <p:cNvSpPr/>
            <p:nvPr/>
          </p:nvSpPr>
          <p:spPr>
            <a:xfrm>
              <a:off x="384" y="782"/>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590" name="Rectangle 118"/>
            <p:cNvSpPr/>
            <p:nvPr/>
          </p:nvSpPr>
          <p:spPr>
            <a:xfrm>
              <a:off x="0" y="782"/>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2591" name="Rectangle 119"/>
            <p:cNvSpPr/>
            <p:nvPr/>
          </p:nvSpPr>
          <p:spPr>
            <a:xfrm>
              <a:off x="912" y="529"/>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2592" name="Rectangle 120"/>
            <p:cNvSpPr/>
            <p:nvPr/>
          </p:nvSpPr>
          <p:spPr>
            <a:xfrm>
              <a:off x="384" y="529"/>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2593" name="Rectangle 121"/>
            <p:cNvSpPr/>
            <p:nvPr/>
          </p:nvSpPr>
          <p:spPr>
            <a:xfrm>
              <a:off x="0" y="529"/>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2594" name="Rectangle 122"/>
            <p:cNvSpPr/>
            <p:nvPr/>
          </p:nvSpPr>
          <p:spPr>
            <a:xfrm>
              <a:off x="912" y="276"/>
              <a:ext cx="432"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2595" name="Rectangle 123"/>
            <p:cNvSpPr/>
            <p:nvPr/>
          </p:nvSpPr>
          <p:spPr>
            <a:xfrm>
              <a:off x="384" y="27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2596" name="Rectangle 124"/>
            <p:cNvSpPr/>
            <p:nvPr/>
          </p:nvSpPr>
          <p:spPr>
            <a:xfrm>
              <a:off x="0" y="276"/>
              <a:ext cx="384"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2597" name="Line 125"/>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598" name="Line 126"/>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599" name="Line 127"/>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0" name="Line 128"/>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1" name="Line 129"/>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2" name="Line 130"/>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3" name="Line 131"/>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4" name="Line 132"/>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5" name="Line 133"/>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6" name="Line 134"/>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7" name="Text Box 135"/>
            <p:cNvSpPr txBox="1"/>
            <p:nvPr/>
          </p:nvSpPr>
          <p:spPr>
            <a:xfrm>
              <a:off x="48" y="0"/>
              <a:ext cx="1248"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ABC</a:t>
              </a:r>
            </a:p>
          </p:txBody>
        </p:sp>
      </p:grpSp>
      <p:grpSp>
        <p:nvGrpSpPr>
          <p:cNvPr id="152608" name="组合 152608"/>
          <p:cNvGrpSpPr/>
          <p:nvPr/>
        </p:nvGrpSpPr>
        <p:grpSpPr>
          <a:xfrm>
            <a:off x="1143000" y="3590925"/>
            <a:ext cx="3505200" cy="2843213"/>
            <a:chOff x="0" y="0"/>
            <a:chExt cx="2208" cy="1791"/>
          </a:xfrm>
        </p:grpSpPr>
        <p:sp>
          <p:nvSpPr>
            <p:cNvPr id="152609" name="Rectangle 137"/>
            <p:cNvSpPr/>
            <p:nvPr/>
          </p:nvSpPr>
          <p:spPr>
            <a:xfrm>
              <a:off x="384" y="1538"/>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610" name="Rectangle 138"/>
            <p:cNvSpPr/>
            <p:nvPr/>
          </p:nvSpPr>
          <p:spPr>
            <a:xfrm>
              <a:off x="0" y="1538"/>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52611" name="Rectangle 139"/>
            <p:cNvSpPr/>
            <p:nvPr/>
          </p:nvSpPr>
          <p:spPr>
            <a:xfrm>
              <a:off x="384" y="1285"/>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2612" name="Rectangle 140"/>
            <p:cNvSpPr/>
            <p:nvPr/>
          </p:nvSpPr>
          <p:spPr>
            <a:xfrm>
              <a:off x="0" y="1285"/>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2613" name="Rectangle 141"/>
            <p:cNvSpPr/>
            <p:nvPr/>
          </p:nvSpPr>
          <p:spPr>
            <a:xfrm>
              <a:off x="384" y="1032"/>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614" name="Rectangle 142"/>
            <p:cNvSpPr/>
            <p:nvPr/>
          </p:nvSpPr>
          <p:spPr>
            <a:xfrm>
              <a:off x="0" y="1032"/>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2615" name="Rectangle 143"/>
            <p:cNvSpPr/>
            <p:nvPr/>
          </p:nvSpPr>
          <p:spPr>
            <a:xfrm>
              <a:off x="384" y="779"/>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2616" name="Rectangle 144"/>
            <p:cNvSpPr/>
            <p:nvPr/>
          </p:nvSpPr>
          <p:spPr>
            <a:xfrm>
              <a:off x="0" y="779"/>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2617" name="Rectangle 145"/>
            <p:cNvSpPr/>
            <p:nvPr/>
          </p:nvSpPr>
          <p:spPr>
            <a:xfrm>
              <a:off x="384" y="52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2618" name="Rectangle 146"/>
            <p:cNvSpPr/>
            <p:nvPr/>
          </p:nvSpPr>
          <p:spPr>
            <a:xfrm>
              <a:off x="0" y="526"/>
              <a:ext cx="384"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2619" name="Line 147"/>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0" name="Line 148"/>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1" name="Line 149"/>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2" name="Line 150"/>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3" name="Line 151"/>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4" name="Line 152"/>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5" name="Line 153"/>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6" name="Line 154"/>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7" name="Line 155"/>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8" name="Text Box 156"/>
            <p:cNvSpPr txBox="1"/>
            <p:nvPr/>
          </p:nvSpPr>
          <p:spPr>
            <a:xfrm>
              <a:off x="48" y="240"/>
              <a:ext cx="624"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a:t>
              </a:r>
            </a:p>
          </p:txBody>
        </p:sp>
        <p:sp>
          <p:nvSpPr>
            <p:cNvPr id="152629" name="Rectangle 157"/>
            <p:cNvSpPr/>
            <p:nvPr/>
          </p:nvSpPr>
          <p:spPr>
            <a:xfrm>
              <a:off x="1776" y="1538"/>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p>
          </p:txBody>
        </p:sp>
        <p:sp>
          <p:nvSpPr>
            <p:cNvPr id="152630" name="Rectangle 158"/>
            <p:cNvSpPr/>
            <p:nvPr/>
          </p:nvSpPr>
          <p:spPr>
            <a:xfrm>
              <a:off x="1248" y="1538"/>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631" name="Rectangle 159"/>
            <p:cNvSpPr/>
            <p:nvPr/>
          </p:nvSpPr>
          <p:spPr>
            <a:xfrm>
              <a:off x="1776" y="1285"/>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2632" name="Rectangle 160"/>
            <p:cNvSpPr/>
            <p:nvPr/>
          </p:nvSpPr>
          <p:spPr>
            <a:xfrm>
              <a:off x="1248" y="1285"/>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2633" name="Rectangle 161"/>
            <p:cNvSpPr/>
            <p:nvPr/>
          </p:nvSpPr>
          <p:spPr>
            <a:xfrm>
              <a:off x="1776" y="1032"/>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2634" name="Rectangle 162"/>
            <p:cNvSpPr/>
            <p:nvPr/>
          </p:nvSpPr>
          <p:spPr>
            <a:xfrm>
              <a:off x="1248" y="1032"/>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635" name="Rectangle 163"/>
            <p:cNvSpPr/>
            <p:nvPr/>
          </p:nvSpPr>
          <p:spPr>
            <a:xfrm>
              <a:off x="1776" y="779"/>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2636" name="Rectangle 164"/>
            <p:cNvSpPr/>
            <p:nvPr/>
          </p:nvSpPr>
          <p:spPr>
            <a:xfrm>
              <a:off x="1248" y="779"/>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2637" name="Rectangle 165"/>
            <p:cNvSpPr/>
            <p:nvPr/>
          </p:nvSpPr>
          <p:spPr>
            <a:xfrm>
              <a:off x="1776" y="526"/>
              <a:ext cx="432"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2638" name="Rectangle 166"/>
            <p:cNvSpPr/>
            <p:nvPr/>
          </p:nvSpPr>
          <p:spPr>
            <a:xfrm>
              <a:off x="1248" y="52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2639" name="Line 167"/>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0" name="Line 168"/>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1" name="Line 169"/>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2" name="Line 170"/>
            <p:cNvSpPr/>
            <p:nvPr/>
          </p:nvSpPr>
          <p:spPr>
            <a:xfrm>
              <a:off x="1248" y="1285"/>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3" name="Line 171"/>
            <p:cNvSpPr/>
            <p:nvPr/>
          </p:nvSpPr>
          <p:spPr>
            <a:xfrm>
              <a:off x="1248" y="1791"/>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4" name="Line 172"/>
            <p:cNvSpPr/>
            <p:nvPr/>
          </p:nvSpPr>
          <p:spPr>
            <a:xfrm>
              <a:off x="1248"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5" name="Line 173"/>
            <p:cNvSpPr/>
            <p:nvPr/>
          </p:nvSpPr>
          <p:spPr>
            <a:xfrm>
              <a:off x="1776" y="52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6" name="Line 174"/>
            <p:cNvSpPr/>
            <p:nvPr/>
          </p:nvSpPr>
          <p:spPr>
            <a:xfrm>
              <a:off x="2208"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7" name="Line 175"/>
            <p:cNvSpPr/>
            <p:nvPr/>
          </p:nvSpPr>
          <p:spPr>
            <a:xfrm>
              <a:off x="1248" y="1538"/>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8" name="Text Box 176"/>
            <p:cNvSpPr txBox="1"/>
            <p:nvPr/>
          </p:nvSpPr>
          <p:spPr>
            <a:xfrm>
              <a:off x="1296" y="240"/>
              <a:ext cx="624"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BC</a:t>
              </a:r>
            </a:p>
          </p:txBody>
        </p:sp>
        <p:sp>
          <p:nvSpPr>
            <p:cNvPr id="152649" name="AutoShape 177"/>
            <p:cNvSpPr/>
            <p:nvPr/>
          </p:nvSpPr>
          <p:spPr>
            <a:xfrm>
              <a:off x="912" y="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a:endParaRPr lang="zh-CN" altLang="en-US" dirty="0">
                <a:latin typeface="Times New Roman" panose="02020603050405020304" pitchFamily="2" charset="0"/>
                <a:ea typeface="宋体" panose="02010600030101010101" pitchFamily="2" charset="-122"/>
              </a:endParaRPr>
            </a:p>
          </p:txBody>
        </p:sp>
      </p:grpSp>
      <p:grpSp>
        <p:nvGrpSpPr>
          <p:cNvPr id="152650" name="组合 152650"/>
          <p:cNvGrpSpPr/>
          <p:nvPr/>
        </p:nvGrpSpPr>
        <p:grpSpPr>
          <a:xfrm>
            <a:off x="4953000" y="1524000"/>
            <a:ext cx="2971800" cy="4419600"/>
            <a:chOff x="0" y="0"/>
            <a:chExt cx="1872" cy="2784"/>
          </a:xfrm>
        </p:grpSpPr>
        <p:sp>
          <p:nvSpPr>
            <p:cNvPr id="152651" name="AutoShape 179"/>
            <p:cNvSpPr/>
            <p:nvPr/>
          </p:nvSpPr>
          <p:spPr>
            <a:xfrm>
              <a:off x="0" y="2064"/>
              <a:ext cx="1296" cy="720"/>
            </a:xfrm>
            <a:custGeom>
              <a:avLst/>
              <a:gdLst/>
              <a:ahLst/>
              <a:cxnLst>
                <a:cxn ang="17694720">
                  <a:pos x="0" y="0"/>
                </a:cxn>
                <a:cxn ang="11796480">
                  <a:pos x="0" y="0"/>
                </a:cxn>
                <a:cxn ang="11796480">
                  <a:pos x="0" y="0"/>
                </a:cxn>
                <a:cxn ang="5898240">
                  <a:pos x="0" y="0"/>
                </a:cxn>
                <a:cxn ang="0">
                  <a:pos x="0" y="0"/>
                </a:cxn>
                <a:cxn ang="0">
                  <a:pos x="0" y="0"/>
                </a:cxn>
              </a:cxnLst>
              <a:rect l="0" t="0" r="0" b="0"/>
              <a:pathLst>
                <a:path w="21600" h="21600">
                  <a:moveTo>
                    <a:pt x="19383" y="0"/>
                  </a:moveTo>
                  <a:lnTo>
                    <a:pt x="17166" y="7200"/>
                  </a:lnTo>
                  <a:lnTo>
                    <a:pt x="18683" y="7200"/>
                  </a:lnTo>
                  <a:lnTo>
                    <a:pt x="18683" y="20094"/>
                  </a:lnTo>
                  <a:lnTo>
                    <a:pt x="0" y="20094"/>
                  </a:lnTo>
                  <a:lnTo>
                    <a:pt x="0" y="21600"/>
                  </a:lnTo>
                  <a:lnTo>
                    <a:pt x="20083" y="21600"/>
                  </a:lnTo>
                  <a:lnTo>
                    <a:pt x="20083" y="7200"/>
                  </a:lnTo>
                  <a:lnTo>
                    <a:pt x="21600" y="7200"/>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lstStyle/>
            <a:p>
              <a:endParaRPr lang="zh-CN" altLang="en-US"/>
            </a:p>
          </p:txBody>
        </p:sp>
        <p:sp>
          <p:nvSpPr>
            <p:cNvPr id="152652" name="Rectangle 180"/>
            <p:cNvSpPr/>
            <p:nvPr/>
          </p:nvSpPr>
          <p:spPr>
            <a:xfrm>
              <a:off x="1440" y="1288"/>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2653" name="Rectangle 181"/>
            <p:cNvSpPr/>
            <p:nvPr/>
          </p:nvSpPr>
          <p:spPr>
            <a:xfrm>
              <a:off x="912" y="1288"/>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2654" name="Rectangle 182"/>
            <p:cNvSpPr/>
            <p:nvPr/>
          </p:nvSpPr>
          <p:spPr>
            <a:xfrm>
              <a:off x="528" y="1288"/>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2655" name="Rectangle 183"/>
            <p:cNvSpPr/>
            <p:nvPr/>
          </p:nvSpPr>
          <p:spPr>
            <a:xfrm>
              <a:off x="1440" y="1794"/>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p>
          </p:txBody>
        </p:sp>
        <p:sp>
          <p:nvSpPr>
            <p:cNvPr id="152656" name="Rectangle 184"/>
            <p:cNvSpPr/>
            <p:nvPr/>
          </p:nvSpPr>
          <p:spPr>
            <a:xfrm>
              <a:off x="912" y="1794"/>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657" name="Rectangle 185"/>
            <p:cNvSpPr/>
            <p:nvPr/>
          </p:nvSpPr>
          <p:spPr>
            <a:xfrm>
              <a:off x="528" y="1794"/>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52658" name="Rectangle 186"/>
            <p:cNvSpPr/>
            <p:nvPr/>
          </p:nvSpPr>
          <p:spPr>
            <a:xfrm>
              <a:off x="1440" y="1541"/>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2659" name="Rectangle 187"/>
            <p:cNvSpPr/>
            <p:nvPr/>
          </p:nvSpPr>
          <p:spPr>
            <a:xfrm>
              <a:off x="912" y="1541"/>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660" name="Rectangle 188"/>
            <p:cNvSpPr/>
            <p:nvPr/>
          </p:nvSpPr>
          <p:spPr>
            <a:xfrm>
              <a:off x="528" y="1541"/>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52661" name="Rectangle 189"/>
            <p:cNvSpPr/>
            <p:nvPr/>
          </p:nvSpPr>
          <p:spPr>
            <a:xfrm>
              <a:off x="1440" y="1035"/>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p>
          </p:txBody>
        </p:sp>
        <p:sp>
          <p:nvSpPr>
            <p:cNvPr id="152662" name="Rectangle 190"/>
            <p:cNvSpPr/>
            <p:nvPr/>
          </p:nvSpPr>
          <p:spPr>
            <a:xfrm>
              <a:off x="912" y="1035"/>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663" name="Rectangle 191"/>
            <p:cNvSpPr/>
            <p:nvPr/>
          </p:nvSpPr>
          <p:spPr>
            <a:xfrm>
              <a:off x="528" y="1035"/>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2664" name="Rectangle 192"/>
            <p:cNvSpPr/>
            <p:nvPr/>
          </p:nvSpPr>
          <p:spPr>
            <a:xfrm>
              <a:off x="1440" y="782"/>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2665" name="Rectangle 193"/>
            <p:cNvSpPr/>
            <p:nvPr/>
          </p:nvSpPr>
          <p:spPr>
            <a:xfrm>
              <a:off x="912" y="782"/>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666" name="Rectangle 194"/>
            <p:cNvSpPr/>
            <p:nvPr/>
          </p:nvSpPr>
          <p:spPr>
            <a:xfrm>
              <a:off x="528" y="782"/>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2667" name="Rectangle 195"/>
            <p:cNvSpPr/>
            <p:nvPr/>
          </p:nvSpPr>
          <p:spPr>
            <a:xfrm>
              <a:off x="1440" y="529"/>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2668" name="Rectangle 196"/>
            <p:cNvSpPr/>
            <p:nvPr/>
          </p:nvSpPr>
          <p:spPr>
            <a:xfrm>
              <a:off x="912" y="529"/>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2669" name="Rectangle 197"/>
            <p:cNvSpPr/>
            <p:nvPr/>
          </p:nvSpPr>
          <p:spPr>
            <a:xfrm>
              <a:off x="528" y="529"/>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2670" name="Rectangle 198"/>
            <p:cNvSpPr/>
            <p:nvPr/>
          </p:nvSpPr>
          <p:spPr>
            <a:xfrm>
              <a:off x="1440" y="276"/>
              <a:ext cx="432"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2671" name="Rectangle 199"/>
            <p:cNvSpPr/>
            <p:nvPr/>
          </p:nvSpPr>
          <p:spPr>
            <a:xfrm>
              <a:off x="912" y="27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2672" name="Rectangle 200"/>
            <p:cNvSpPr/>
            <p:nvPr/>
          </p:nvSpPr>
          <p:spPr>
            <a:xfrm>
              <a:off x="528" y="276"/>
              <a:ext cx="384"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2673" name="Line 201"/>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74" name="Line 202"/>
            <p:cNvSpPr/>
            <p:nvPr/>
          </p:nvSpPr>
          <p:spPr>
            <a:xfrm>
              <a:off x="528" y="52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75" name="Line 203"/>
            <p:cNvSpPr/>
            <p:nvPr/>
          </p:nvSpPr>
          <p:spPr>
            <a:xfrm>
              <a:off x="528" y="782"/>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76" name="Line 204"/>
            <p:cNvSpPr/>
            <p:nvPr/>
          </p:nvSpPr>
          <p:spPr>
            <a:xfrm>
              <a:off x="528" y="1035"/>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77" name="Line 205"/>
            <p:cNvSpPr/>
            <p:nvPr/>
          </p:nvSpPr>
          <p:spPr>
            <a:xfrm>
              <a:off x="528" y="2047"/>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78" name="Line 206"/>
            <p:cNvSpPr/>
            <p:nvPr/>
          </p:nvSpPr>
          <p:spPr>
            <a:xfrm>
              <a:off x="528" y="276"/>
              <a:ext cx="0" cy="1771"/>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79" name="Line 207"/>
            <p:cNvSpPr/>
            <p:nvPr/>
          </p:nvSpPr>
          <p:spPr>
            <a:xfrm>
              <a:off x="912" y="276"/>
              <a:ext cx="0" cy="1771"/>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80" name="Line 208"/>
            <p:cNvSpPr/>
            <p:nvPr/>
          </p:nvSpPr>
          <p:spPr>
            <a:xfrm>
              <a:off x="1440" y="276"/>
              <a:ext cx="0" cy="1771"/>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81" name="Line 209"/>
            <p:cNvSpPr/>
            <p:nvPr/>
          </p:nvSpPr>
          <p:spPr>
            <a:xfrm>
              <a:off x="1872" y="276"/>
              <a:ext cx="0" cy="1771"/>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82" name="Line 210"/>
            <p:cNvSpPr/>
            <p:nvPr/>
          </p:nvSpPr>
          <p:spPr>
            <a:xfrm>
              <a:off x="528" y="1288"/>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83" name="Line 211"/>
            <p:cNvSpPr/>
            <p:nvPr/>
          </p:nvSpPr>
          <p:spPr>
            <a:xfrm>
              <a:off x="528" y="1794"/>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84" name="Line 212"/>
            <p:cNvSpPr/>
            <p:nvPr/>
          </p:nvSpPr>
          <p:spPr>
            <a:xfrm>
              <a:off x="528" y="1541"/>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85" name="Text Box 213"/>
            <p:cNvSpPr txBox="1"/>
            <p:nvPr/>
          </p:nvSpPr>
          <p:spPr>
            <a:xfrm>
              <a:off x="576" y="0"/>
              <a:ext cx="1248"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  </a:t>
              </a:r>
              <a:r>
                <a:rPr lang="en-US" altLang="x-none" b="1" dirty="0">
                  <a:latin typeface="Arial" panose="020B0604020202020204" pitchFamily="34" charset="0"/>
                  <a:ea typeface="宋体" panose="02010600030101010101" pitchFamily="2" charset="-122"/>
                  <a:sym typeface="Symbol" panose="05050102010706020507" pitchFamily="2" charset="2"/>
                </a:rPr>
                <a:t>join</a:t>
              </a:r>
              <a:r>
                <a:rPr lang="en-US" altLang="x-none" b="1" dirty="0">
                  <a:latin typeface="Times New Roman" panose="02020603050405020304" pitchFamily="2" charset="0"/>
                  <a:ea typeface="宋体" panose="02010600030101010101" pitchFamily="2" charset="-122"/>
                </a:rPr>
                <a:t>  BC</a:t>
              </a:r>
            </a:p>
          </p:txBody>
        </p:sp>
      </p:gr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5360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360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234</a:t>
            </a:fld>
            <a:endParaRPr lang="zh-CN" altLang="en-US" sz="1200" b="1" i="1" dirty="0">
              <a:latin typeface="Times New Roman" panose="02020603050405020304" pitchFamily="2" charset="0"/>
              <a:ea typeface="宋体" panose="02010600030101010101" pitchFamily="2" charset="-122"/>
            </a:endParaRPr>
          </a:p>
        </p:txBody>
      </p:sp>
      <p:sp>
        <p:nvSpPr>
          <p:cNvPr id="153604" name="Rectangle 2"/>
          <p:cNvSpPr>
            <a:spLocks noGrp="1"/>
          </p:cNvSpPr>
          <p:nvPr>
            <p:ph type="body"/>
          </p:nvPr>
        </p:nvSpPr>
        <p:spPr>
          <a:xfrm>
            <a:off x="228600" y="115888"/>
            <a:ext cx="8686800" cy="5257800"/>
          </a:xfrm>
        </p:spPr>
        <p:txBody>
          <a:bodyPr wrap="square" anchor="t"/>
          <a:lstStyle/>
          <a:p>
            <a:pPr lvl="0" eaLnBrk="1" hangingPunct="1"/>
            <a:r>
              <a:rPr lang="en-US" altLang="x-none" dirty="0">
                <a:ea typeface="宋体" panose="02010600030101010101" pitchFamily="2" charset="-122"/>
              </a:rPr>
              <a:t>Ex 6.7.2  A Different Content for Table ABC</a:t>
            </a:r>
          </a:p>
        </p:txBody>
      </p:sp>
      <p:grpSp>
        <p:nvGrpSpPr>
          <p:cNvPr id="153605" name="组合 153605"/>
          <p:cNvGrpSpPr/>
          <p:nvPr/>
        </p:nvGrpSpPr>
        <p:grpSpPr>
          <a:xfrm>
            <a:off x="1524000" y="838200"/>
            <a:ext cx="2133600" cy="2286000"/>
            <a:chOff x="0" y="0"/>
            <a:chExt cx="1344" cy="1440"/>
          </a:xfrm>
        </p:grpSpPr>
        <p:sp>
          <p:nvSpPr>
            <p:cNvPr id="153606" name="Rectangle 4"/>
            <p:cNvSpPr/>
            <p:nvPr/>
          </p:nvSpPr>
          <p:spPr>
            <a:xfrm>
              <a:off x="912" y="1145"/>
              <a:ext cx="432"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3607" name="Rectangle 5"/>
            <p:cNvSpPr/>
            <p:nvPr/>
          </p:nvSpPr>
          <p:spPr>
            <a:xfrm>
              <a:off x="384" y="1145"/>
              <a:ext cx="528"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3608" name="Rectangle 6"/>
            <p:cNvSpPr/>
            <p:nvPr/>
          </p:nvSpPr>
          <p:spPr>
            <a:xfrm>
              <a:off x="0" y="1145"/>
              <a:ext cx="384"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3609" name="Rectangle 7"/>
            <p:cNvSpPr/>
            <p:nvPr/>
          </p:nvSpPr>
          <p:spPr>
            <a:xfrm>
              <a:off x="912" y="851"/>
              <a:ext cx="432"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3610" name="Rectangle 8"/>
            <p:cNvSpPr/>
            <p:nvPr/>
          </p:nvSpPr>
          <p:spPr>
            <a:xfrm>
              <a:off x="384" y="851"/>
              <a:ext cx="528"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3611" name="Rectangle 9"/>
            <p:cNvSpPr/>
            <p:nvPr/>
          </p:nvSpPr>
          <p:spPr>
            <a:xfrm>
              <a:off x="0" y="851"/>
              <a:ext cx="384"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3612" name="Rectangle 10"/>
            <p:cNvSpPr/>
            <p:nvPr/>
          </p:nvSpPr>
          <p:spPr>
            <a:xfrm>
              <a:off x="912" y="559"/>
              <a:ext cx="432"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3613" name="Rectangle 11"/>
            <p:cNvSpPr/>
            <p:nvPr/>
          </p:nvSpPr>
          <p:spPr>
            <a:xfrm>
              <a:off x="384" y="559"/>
              <a:ext cx="528"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3614" name="Rectangle 12"/>
            <p:cNvSpPr/>
            <p:nvPr/>
          </p:nvSpPr>
          <p:spPr>
            <a:xfrm>
              <a:off x="0" y="559"/>
              <a:ext cx="384"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3615" name="Rectangle 13"/>
            <p:cNvSpPr/>
            <p:nvPr/>
          </p:nvSpPr>
          <p:spPr>
            <a:xfrm>
              <a:off x="912" y="276"/>
              <a:ext cx="432" cy="28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3616" name="Rectangle 14"/>
            <p:cNvSpPr/>
            <p:nvPr/>
          </p:nvSpPr>
          <p:spPr>
            <a:xfrm>
              <a:off x="384" y="276"/>
              <a:ext cx="528" cy="28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3617" name="Rectangle 15"/>
            <p:cNvSpPr/>
            <p:nvPr/>
          </p:nvSpPr>
          <p:spPr>
            <a:xfrm>
              <a:off x="0" y="276"/>
              <a:ext cx="384" cy="28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3618" name="Line 16"/>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19" name="Line 17"/>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0" name="Line 18"/>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1" name="Line 19"/>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2" name="Line 20"/>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3" name="Line 21"/>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4" name="Line 22"/>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5" name="Line 23"/>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6" name="Line 24"/>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7" name="Text Box 25"/>
            <p:cNvSpPr txBox="1"/>
            <p:nvPr/>
          </p:nvSpPr>
          <p:spPr>
            <a:xfrm>
              <a:off x="97" y="0"/>
              <a:ext cx="1007"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ABC</a:t>
              </a:r>
            </a:p>
          </p:txBody>
        </p:sp>
      </p:grpSp>
      <p:grpSp>
        <p:nvGrpSpPr>
          <p:cNvPr id="153629" name="组合 153628"/>
          <p:cNvGrpSpPr/>
          <p:nvPr/>
        </p:nvGrpSpPr>
        <p:grpSpPr>
          <a:xfrm>
            <a:off x="914400" y="3281363"/>
            <a:ext cx="3505200" cy="2971800"/>
            <a:chOff x="0" y="0"/>
            <a:chExt cx="2208" cy="1872"/>
          </a:xfrm>
        </p:grpSpPr>
        <p:sp>
          <p:nvSpPr>
            <p:cNvPr id="2" name="Rectangle 27"/>
            <p:cNvSpPr/>
            <p:nvPr/>
          </p:nvSpPr>
          <p:spPr>
            <a:xfrm>
              <a:off x="384" y="1594"/>
              <a:ext cx="528"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3630" name="Rectangle 28"/>
            <p:cNvSpPr/>
            <p:nvPr/>
          </p:nvSpPr>
          <p:spPr>
            <a:xfrm>
              <a:off x="0" y="1594"/>
              <a:ext cx="384"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3631" name="Rectangle 29"/>
            <p:cNvSpPr/>
            <p:nvPr/>
          </p:nvSpPr>
          <p:spPr>
            <a:xfrm>
              <a:off x="384" y="1316"/>
              <a:ext cx="528"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3632" name="Rectangle 30"/>
            <p:cNvSpPr/>
            <p:nvPr/>
          </p:nvSpPr>
          <p:spPr>
            <a:xfrm>
              <a:off x="0" y="1316"/>
              <a:ext cx="384"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3633" name="Rectangle 31"/>
            <p:cNvSpPr/>
            <p:nvPr/>
          </p:nvSpPr>
          <p:spPr>
            <a:xfrm>
              <a:off x="384" y="1040"/>
              <a:ext cx="528" cy="276"/>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3634" name="Rectangle 32"/>
            <p:cNvSpPr/>
            <p:nvPr/>
          </p:nvSpPr>
          <p:spPr>
            <a:xfrm>
              <a:off x="0" y="1040"/>
              <a:ext cx="384" cy="276"/>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3635" name="Rectangle 33"/>
            <p:cNvSpPr/>
            <p:nvPr/>
          </p:nvSpPr>
          <p:spPr>
            <a:xfrm>
              <a:off x="384" y="766"/>
              <a:ext cx="528" cy="274"/>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3636" name="Rectangle 34"/>
            <p:cNvSpPr/>
            <p:nvPr/>
          </p:nvSpPr>
          <p:spPr>
            <a:xfrm>
              <a:off x="0" y="766"/>
              <a:ext cx="384" cy="274"/>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3637" name="Line 35"/>
            <p:cNvSpPr/>
            <p:nvPr/>
          </p:nvSpPr>
          <p:spPr>
            <a:xfrm>
              <a:off x="0" y="766"/>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38" name="Line 36"/>
            <p:cNvSpPr/>
            <p:nvPr/>
          </p:nvSpPr>
          <p:spPr>
            <a:xfrm>
              <a:off x="0" y="1040"/>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39" name="Line 37"/>
            <p:cNvSpPr/>
            <p:nvPr/>
          </p:nvSpPr>
          <p:spPr>
            <a:xfrm>
              <a:off x="0" y="1316"/>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40" name="Line 38"/>
            <p:cNvSpPr/>
            <p:nvPr/>
          </p:nvSpPr>
          <p:spPr>
            <a:xfrm>
              <a:off x="0" y="1594"/>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41" name="Line 39"/>
            <p:cNvSpPr/>
            <p:nvPr/>
          </p:nvSpPr>
          <p:spPr>
            <a:xfrm>
              <a:off x="0" y="1872"/>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42" name="Line 40"/>
            <p:cNvSpPr/>
            <p:nvPr/>
          </p:nvSpPr>
          <p:spPr>
            <a:xfrm>
              <a:off x="0" y="766"/>
              <a:ext cx="0" cy="1106"/>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43" name="Line 41"/>
            <p:cNvSpPr/>
            <p:nvPr/>
          </p:nvSpPr>
          <p:spPr>
            <a:xfrm>
              <a:off x="384" y="766"/>
              <a:ext cx="0" cy="1106"/>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44" name="Line 42"/>
            <p:cNvSpPr/>
            <p:nvPr/>
          </p:nvSpPr>
          <p:spPr>
            <a:xfrm>
              <a:off x="912" y="766"/>
              <a:ext cx="0" cy="1106"/>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45" name="Text Box 43"/>
            <p:cNvSpPr txBox="1"/>
            <p:nvPr/>
          </p:nvSpPr>
          <p:spPr>
            <a:xfrm>
              <a:off x="48" y="480"/>
              <a:ext cx="816"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a:t>
              </a:r>
            </a:p>
          </p:txBody>
        </p:sp>
        <p:sp>
          <p:nvSpPr>
            <p:cNvPr id="153646" name="Rectangle 45"/>
            <p:cNvSpPr/>
            <p:nvPr/>
          </p:nvSpPr>
          <p:spPr>
            <a:xfrm>
              <a:off x="1776" y="1594"/>
              <a:ext cx="432"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3647" name="Rectangle 46"/>
            <p:cNvSpPr/>
            <p:nvPr/>
          </p:nvSpPr>
          <p:spPr>
            <a:xfrm>
              <a:off x="1248" y="1594"/>
              <a:ext cx="528"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3648" name="Rectangle 47"/>
            <p:cNvSpPr/>
            <p:nvPr/>
          </p:nvSpPr>
          <p:spPr>
            <a:xfrm>
              <a:off x="1776" y="1316"/>
              <a:ext cx="432"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3649" name="Rectangle 48"/>
            <p:cNvSpPr/>
            <p:nvPr/>
          </p:nvSpPr>
          <p:spPr>
            <a:xfrm>
              <a:off x="1248" y="1316"/>
              <a:ext cx="528"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3650" name="Rectangle 49"/>
            <p:cNvSpPr/>
            <p:nvPr/>
          </p:nvSpPr>
          <p:spPr>
            <a:xfrm>
              <a:off x="1776" y="1040"/>
              <a:ext cx="432" cy="276"/>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3651" name="Rectangle 50"/>
            <p:cNvSpPr/>
            <p:nvPr/>
          </p:nvSpPr>
          <p:spPr>
            <a:xfrm>
              <a:off x="1248" y="1040"/>
              <a:ext cx="528" cy="276"/>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3652" name="Rectangle 51"/>
            <p:cNvSpPr/>
            <p:nvPr/>
          </p:nvSpPr>
          <p:spPr>
            <a:xfrm>
              <a:off x="1776" y="766"/>
              <a:ext cx="432" cy="274"/>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3653" name="Rectangle 52"/>
            <p:cNvSpPr/>
            <p:nvPr/>
          </p:nvSpPr>
          <p:spPr>
            <a:xfrm>
              <a:off x="1248" y="766"/>
              <a:ext cx="528" cy="274"/>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3654" name="Line 53"/>
            <p:cNvSpPr/>
            <p:nvPr/>
          </p:nvSpPr>
          <p:spPr>
            <a:xfrm>
              <a:off x="1248" y="766"/>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55" name="Line 54"/>
            <p:cNvSpPr/>
            <p:nvPr/>
          </p:nvSpPr>
          <p:spPr>
            <a:xfrm>
              <a:off x="1248" y="1040"/>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56" name="Line 55"/>
            <p:cNvSpPr/>
            <p:nvPr/>
          </p:nvSpPr>
          <p:spPr>
            <a:xfrm>
              <a:off x="1248" y="1316"/>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57" name="Line 56"/>
            <p:cNvSpPr/>
            <p:nvPr/>
          </p:nvSpPr>
          <p:spPr>
            <a:xfrm>
              <a:off x="1248" y="1594"/>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58" name="Line 57"/>
            <p:cNvSpPr/>
            <p:nvPr/>
          </p:nvSpPr>
          <p:spPr>
            <a:xfrm>
              <a:off x="1248" y="1872"/>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59" name="Line 58"/>
            <p:cNvSpPr/>
            <p:nvPr/>
          </p:nvSpPr>
          <p:spPr>
            <a:xfrm>
              <a:off x="1248" y="766"/>
              <a:ext cx="0" cy="1106"/>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60" name="Line 59"/>
            <p:cNvSpPr/>
            <p:nvPr/>
          </p:nvSpPr>
          <p:spPr>
            <a:xfrm>
              <a:off x="1776" y="766"/>
              <a:ext cx="0" cy="1106"/>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61" name="Line 60"/>
            <p:cNvSpPr/>
            <p:nvPr/>
          </p:nvSpPr>
          <p:spPr>
            <a:xfrm>
              <a:off x="2208" y="766"/>
              <a:ext cx="0" cy="1106"/>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62" name="Text Box 61"/>
            <p:cNvSpPr txBox="1"/>
            <p:nvPr/>
          </p:nvSpPr>
          <p:spPr>
            <a:xfrm>
              <a:off x="1296" y="480"/>
              <a:ext cx="864"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BC</a:t>
              </a:r>
            </a:p>
          </p:txBody>
        </p:sp>
        <p:sp>
          <p:nvSpPr>
            <p:cNvPr id="153663" name="AutoShape 62"/>
            <p:cNvSpPr/>
            <p:nvPr/>
          </p:nvSpPr>
          <p:spPr>
            <a:xfrm>
              <a:off x="912" y="0"/>
              <a:ext cx="240" cy="384"/>
            </a:xfrm>
            <a:prstGeom prst="downArrow">
              <a:avLst>
                <a:gd name="adj1" fmla="val 50000"/>
                <a:gd name="adj2" fmla="val 40000"/>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a:endParaRPr lang="zh-CN" altLang="en-US" dirty="0">
                <a:latin typeface="Times New Roman" panose="02020603050405020304" pitchFamily="2" charset="0"/>
                <a:ea typeface="宋体" panose="02010600030101010101" pitchFamily="2" charset="-122"/>
              </a:endParaRPr>
            </a:p>
          </p:txBody>
        </p:sp>
      </p:grpSp>
      <p:grpSp>
        <p:nvGrpSpPr>
          <p:cNvPr id="153665" name="组合 153664"/>
          <p:cNvGrpSpPr/>
          <p:nvPr/>
        </p:nvGrpSpPr>
        <p:grpSpPr>
          <a:xfrm>
            <a:off x="4724400" y="1524000"/>
            <a:ext cx="2971800" cy="3962400"/>
            <a:chOff x="0" y="0"/>
            <a:chExt cx="1872" cy="2496"/>
          </a:xfrm>
        </p:grpSpPr>
        <p:sp>
          <p:nvSpPr>
            <p:cNvPr id="3" name="AutoShape 63"/>
            <p:cNvSpPr/>
            <p:nvPr/>
          </p:nvSpPr>
          <p:spPr>
            <a:xfrm>
              <a:off x="0" y="1584"/>
              <a:ext cx="1296" cy="912"/>
            </a:xfrm>
            <a:custGeom>
              <a:avLst/>
              <a:gdLst/>
              <a:ahLst/>
              <a:cxnLst>
                <a:cxn ang="17694720">
                  <a:pos x="0" y="0"/>
                </a:cxn>
                <a:cxn ang="11796480">
                  <a:pos x="0" y="0"/>
                </a:cxn>
                <a:cxn ang="11796480">
                  <a:pos x="0" y="0"/>
                </a:cxn>
                <a:cxn ang="5898240">
                  <a:pos x="0" y="0"/>
                </a:cxn>
                <a:cxn ang="0">
                  <a:pos x="0" y="0"/>
                </a:cxn>
                <a:cxn ang="0">
                  <a:pos x="0" y="0"/>
                </a:cxn>
              </a:cxnLst>
              <a:rect l="0" t="0" r="0" b="0"/>
              <a:pathLst>
                <a:path w="21600" h="21600">
                  <a:moveTo>
                    <a:pt x="19383" y="0"/>
                  </a:moveTo>
                  <a:lnTo>
                    <a:pt x="17166" y="7200"/>
                  </a:lnTo>
                  <a:lnTo>
                    <a:pt x="18683" y="7200"/>
                  </a:lnTo>
                  <a:lnTo>
                    <a:pt x="18683" y="20094"/>
                  </a:lnTo>
                  <a:lnTo>
                    <a:pt x="0" y="20094"/>
                  </a:lnTo>
                  <a:lnTo>
                    <a:pt x="0" y="21600"/>
                  </a:lnTo>
                  <a:lnTo>
                    <a:pt x="20083" y="21600"/>
                  </a:lnTo>
                  <a:lnTo>
                    <a:pt x="20083" y="7200"/>
                  </a:lnTo>
                  <a:lnTo>
                    <a:pt x="21600" y="7200"/>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lstStyle/>
            <a:p>
              <a:endParaRPr lang="zh-CN" altLang="en-US"/>
            </a:p>
          </p:txBody>
        </p:sp>
        <p:sp>
          <p:nvSpPr>
            <p:cNvPr id="153666" name="Rectangle 65"/>
            <p:cNvSpPr/>
            <p:nvPr/>
          </p:nvSpPr>
          <p:spPr>
            <a:xfrm>
              <a:off x="1440" y="1181"/>
              <a:ext cx="432" cy="307"/>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3667" name="Rectangle 66"/>
            <p:cNvSpPr/>
            <p:nvPr/>
          </p:nvSpPr>
          <p:spPr>
            <a:xfrm>
              <a:off x="912" y="1181"/>
              <a:ext cx="528" cy="307"/>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3668" name="Rectangle 67"/>
            <p:cNvSpPr/>
            <p:nvPr/>
          </p:nvSpPr>
          <p:spPr>
            <a:xfrm>
              <a:off x="528" y="1181"/>
              <a:ext cx="384" cy="307"/>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3669" name="Rectangle 68"/>
            <p:cNvSpPr/>
            <p:nvPr/>
          </p:nvSpPr>
          <p:spPr>
            <a:xfrm>
              <a:off x="1440" y="875"/>
              <a:ext cx="432" cy="306"/>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3670" name="Rectangle 69"/>
            <p:cNvSpPr/>
            <p:nvPr/>
          </p:nvSpPr>
          <p:spPr>
            <a:xfrm>
              <a:off x="912" y="875"/>
              <a:ext cx="528" cy="306"/>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3671" name="Rectangle 70"/>
            <p:cNvSpPr/>
            <p:nvPr/>
          </p:nvSpPr>
          <p:spPr>
            <a:xfrm>
              <a:off x="528" y="875"/>
              <a:ext cx="384" cy="306"/>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3672" name="Rectangle 71"/>
            <p:cNvSpPr/>
            <p:nvPr/>
          </p:nvSpPr>
          <p:spPr>
            <a:xfrm>
              <a:off x="1440" y="571"/>
              <a:ext cx="432" cy="30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3673" name="Rectangle 72"/>
            <p:cNvSpPr/>
            <p:nvPr/>
          </p:nvSpPr>
          <p:spPr>
            <a:xfrm>
              <a:off x="912" y="571"/>
              <a:ext cx="528" cy="30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3674" name="Rectangle 73"/>
            <p:cNvSpPr/>
            <p:nvPr/>
          </p:nvSpPr>
          <p:spPr>
            <a:xfrm>
              <a:off x="528" y="571"/>
              <a:ext cx="384" cy="30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3675" name="Rectangle 74"/>
            <p:cNvSpPr/>
            <p:nvPr/>
          </p:nvSpPr>
          <p:spPr>
            <a:xfrm>
              <a:off x="1440" y="276"/>
              <a:ext cx="432" cy="295"/>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3676" name="Rectangle 75"/>
            <p:cNvSpPr/>
            <p:nvPr/>
          </p:nvSpPr>
          <p:spPr>
            <a:xfrm>
              <a:off x="912" y="276"/>
              <a:ext cx="528" cy="295"/>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3677" name="Rectangle 76"/>
            <p:cNvSpPr/>
            <p:nvPr/>
          </p:nvSpPr>
          <p:spPr>
            <a:xfrm>
              <a:off x="528" y="276"/>
              <a:ext cx="384" cy="295"/>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3678" name="Line 77"/>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79" name="Line 78"/>
            <p:cNvSpPr/>
            <p:nvPr/>
          </p:nvSpPr>
          <p:spPr>
            <a:xfrm>
              <a:off x="528" y="571"/>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80" name="Line 79"/>
            <p:cNvSpPr/>
            <p:nvPr/>
          </p:nvSpPr>
          <p:spPr>
            <a:xfrm>
              <a:off x="528" y="875"/>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81" name="Line 80"/>
            <p:cNvSpPr/>
            <p:nvPr/>
          </p:nvSpPr>
          <p:spPr>
            <a:xfrm>
              <a:off x="528" y="1181"/>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82" name="Line 81"/>
            <p:cNvSpPr/>
            <p:nvPr/>
          </p:nvSpPr>
          <p:spPr>
            <a:xfrm>
              <a:off x="528" y="1488"/>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83" name="Line 82"/>
            <p:cNvSpPr/>
            <p:nvPr/>
          </p:nvSpPr>
          <p:spPr>
            <a:xfrm>
              <a:off x="528" y="276"/>
              <a:ext cx="0" cy="1212"/>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84" name="Line 83"/>
            <p:cNvSpPr/>
            <p:nvPr/>
          </p:nvSpPr>
          <p:spPr>
            <a:xfrm>
              <a:off x="912" y="276"/>
              <a:ext cx="0" cy="1212"/>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85" name="Line 84"/>
            <p:cNvSpPr/>
            <p:nvPr/>
          </p:nvSpPr>
          <p:spPr>
            <a:xfrm>
              <a:off x="1440" y="276"/>
              <a:ext cx="0" cy="1212"/>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86" name="Line 85"/>
            <p:cNvSpPr/>
            <p:nvPr/>
          </p:nvSpPr>
          <p:spPr>
            <a:xfrm>
              <a:off x="1872" y="276"/>
              <a:ext cx="0" cy="1212"/>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87" name="Text Box 86"/>
            <p:cNvSpPr txBox="1"/>
            <p:nvPr/>
          </p:nvSpPr>
          <p:spPr>
            <a:xfrm>
              <a:off x="576" y="0"/>
              <a:ext cx="1248"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  </a:t>
              </a:r>
              <a:r>
                <a:rPr lang="en-US" altLang="x-none" b="1" dirty="0">
                  <a:latin typeface="Arial" panose="020B0604020202020204" pitchFamily="34" charset="0"/>
                  <a:ea typeface="宋体" panose="02010600030101010101" pitchFamily="2" charset="-122"/>
                  <a:sym typeface="Symbol" panose="05050102010706020507" pitchFamily="2" charset="2"/>
                </a:rPr>
                <a:t>join </a:t>
              </a:r>
              <a:r>
                <a:rPr lang="en-US" altLang="x-none" b="1" dirty="0">
                  <a:latin typeface="Times New Roman" panose="02020603050405020304" pitchFamily="2" charset="0"/>
                  <a:ea typeface="宋体" panose="02010600030101010101" pitchFamily="2" charset="-122"/>
                </a:rPr>
                <a:t> BC</a:t>
              </a:r>
            </a:p>
          </p:txBody>
        </p:sp>
      </p:grpSp>
      <p:grpSp>
        <p:nvGrpSpPr>
          <p:cNvPr id="153689" name="组合 153688"/>
          <p:cNvGrpSpPr/>
          <p:nvPr/>
        </p:nvGrpSpPr>
        <p:grpSpPr>
          <a:xfrm>
            <a:off x="3016250" y="685800"/>
            <a:ext cx="4559300" cy="914400"/>
            <a:chOff x="0" y="0"/>
            <a:chExt cx="2872" cy="576"/>
          </a:xfrm>
        </p:grpSpPr>
        <p:sp>
          <p:nvSpPr>
            <p:cNvPr id="4" name="Oval 91"/>
            <p:cNvSpPr/>
            <p:nvPr/>
          </p:nvSpPr>
          <p:spPr>
            <a:xfrm>
              <a:off x="0" y="0"/>
              <a:ext cx="2872" cy="387"/>
            </a:xfrm>
            <a:prstGeom prst="ellipse">
              <a:avLst/>
            </a:prstGeom>
            <a:noFill/>
            <a:ln w="9525" cap="flat" cmpd="sng">
              <a:solidFill>
                <a:schemeClr val="tx1"/>
              </a:solidFill>
              <a:prstDash val="solid"/>
              <a:round/>
              <a:headEnd type="none" w="med" len="med"/>
              <a:tailEnd type="none" w="med" len="med"/>
            </a:ln>
          </p:spPr>
          <p:txBody>
            <a:bodyPr lIns="0" tIns="0" rIns="0" bIns="0" anchor="t">
              <a:spAutoFit/>
            </a:bodyPr>
            <a:lstStyle/>
            <a:p>
              <a:pPr lvl="0" algn="ctr">
                <a:spcBef>
                  <a:spcPct val="50000"/>
                </a:spcBef>
              </a:pPr>
              <a:r>
                <a:rPr lang="en-US" altLang="x-none" sz="2800" b="1" dirty="0">
                  <a:solidFill>
                    <a:schemeClr val="accent2"/>
                  </a:solidFill>
                  <a:latin typeface="Times New Roman" panose="02020603050405020304" pitchFamily="2" charset="0"/>
                  <a:ea typeface="宋体" panose="02010600030101010101" pitchFamily="2" charset="-122"/>
                </a:rPr>
                <a:t>ABC = AB join BC</a:t>
              </a:r>
              <a:r>
                <a:rPr lang="en-US" altLang="x-none" sz="2800" b="1" u="sng" dirty="0">
                  <a:latin typeface="Times New Roman" panose="02020603050405020304" pitchFamily="2" charset="0"/>
                  <a:ea typeface="宋体" panose="02010600030101010101" pitchFamily="2" charset="-122"/>
                </a:rPr>
                <a:t> </a:t>
              </a:r>
            </a:p>
          </p:txBody>
        </p:sp>
        <p:sp>
          <p:nvSpPr>
            <p:cNvPr id="153690" name="Line 92"/>
            <p:cNvSpPr/>
            <p:nvPr/>
          </p:nvSpPr>
          <p:spPr>
            <a:xfrm flipV="1">
              <a:off x="596" y="336"/>
              <a:ext cx="144" cy="240"/>
            </a:xfrm>
            <a:prstGeom prst="line">
              <a:avLst/>
            </a:prstGeom>
            <a:ln w="38100" cap="flat" cmpd="sng">
              <a:solidFill>
                <a:schemeClr val="tx1"/>
              </a:solidFill>
              <a:prstDash val="solid"/>
              <a:round/>
              <a:headEnd type="none" w="med" len="med"/>
              <a:tailEnd type="triangl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91" name="Line 93"/>
            <p:cNvSpPr/>
            <p:nvPr/>
          </p:nvSpPr>
          <p:spPr>
            <a:xfrm flipH="1" flipV="1">
              <a:off x="1892" y="336"/>
              <a:ext cx="192" cy="192"/>
            </a:xfrm>
            <a:prstGeom prst="line">
              <a:avLst/>
            </a:prstGeom>
            <a:ln w="38100" cap="flat" cmpd="sng">
              <a:solidFill>
                <a:schemeClr val="tx1"/>
              </a:solidFill>
              <a:prstDash val="solid"/>
              <a:round/>
              <a:headEnd type="none" w="med" len="med"/>
              <a:tailEnd type="triangl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29"/>
                                        </p:tgtEl>
                                        <p:attrNameLst>
                                          <p:attrName>style.visibility</p:attrName>
                                        </p:attrNameLst>
                                      </p:cBhvr>
                                      <p:to>
                                        <p:strVal val="visible"/>
                                      </p:to>
                                    </p:set>
                                    <p:animEffect transition="in" filter="blinds(horizontal)">
                                      <p:cBhvr>
                                        <p:cTn id="7" dur="500"/>
                                        <p:tgtEl>
                                          <p:spTgt spid="1536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65"/>
                                        </p:tgtEl>
                                        <p:attrNameLst>
                                          <p:attrName>style.visibility</p:attrName>
                                        </p:attrNameLst>
                                      </p:cBhvr>
                                      <p:to>
                                        <p:strVal val="visible"/>
                                      </p:to>
                                    </p:set>
                                    <p:animEffect transition="in" filter="blinds(horizontal)">
                                      <p:cBhvr>
                                        <p:cTn id="12" dur="500"/>
                                        <p:tgtEl>
                                          <p:spTgt spid="1536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3689"/>
                                        </p:tgtEl>
                                        <p:attrNameLst>
                                          <p:attrName>style.visibility</p:attrName>
                                        </p:attrNameLst>
                                      </p:cBhvr>
                                      <p:to>
                                        <p:strVal val="visible"/>
                                      </p:to>
                                    </p:set>
                                    <p:animEffect transition="in" filter="blinds(horizontal)">
                                      <p:cBhvr>
                                        <p:cTn id="17" dur="500"/>
                                        <p:tgtEl>
                                          <p:spTgt spid="153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2"/>
          <p:cNvSpPr>
            <a:spLocks noGrp="1"/>
          </p:cNvSpPr>
          <p:nvPr>
            <p:ph type="body"/>
          </p:nvPr>
        </p:nvSpPr>
        <p:spPr>
          <a:xfrm>
            <a:off x="13335" y="331470"/>
            <a:ext cx="4502150" cy="460375"/>
          </a:xfrm>
        </p:spPr>
        <p:txBody>
          <a:bodyPr wrap="square" anchor="t">
            <a:spAutoFit/>
          </a:bodyPr>
          <a:lstStyle/>
          <a:p>
            <a:pPr lvl="3" indent="-1600200" algn="ctr">
              <a:buNone/>
            </a:pPr>
            <a:r>
              <a:rPr lang="en-US" altLang="x-none" sz="2400" dirty="0">
                <a:ea typeface="宋体" panose="02010600030101010101" pitchFamily="2" charset="-122"/>
              </a:rPr>
              <a:t>(Loss-Join Decomposition)</a:t>
            </a:r>
          </a:p>
        </p:txBody>
      </p:sp>
      <p:grpSp>
        <p:nvGrpSpPr>
          <p:cNvPr id="152581" name="组合 152581"/>
          <p:cNvGrpSpPr/>
          <p:nvPr/>
        </p:nvGrpSpPr>
        <p:grpSpPr>
          <a:xfrm>
            <a:off x="963295" y="932815"/>
            <a:ext cx="2133600" cy="2446338"/>
            <a:chOff x="0" y="0"/>
            <a:chExt cx="1344" cy="1541"/>
          </a:xfrm>
        </p:grpSpPr>
        <p:sp>
          <p:nvSpPr>
            <p:cNvPr id="152582" name="Rectangle 110"/>
            <p:cNvSpPr/>
            <p:nvPr/>
          </p:nvSpPr>
          <p:spPr>
            <a:xfrm>
              <a:off x="912" y="1288"/>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p>
          </p:txBody>
        </p:sp>
        <p:sp>
          <p:nvSpPr>
            <p:cNvPr id="152583" name="Rectangle 111"/>
            <p:cNvSpPr/>
            <p:nvPr/>
          </p:nvSpPr>
          <p:spPr>
            <a:xfrm>
              <a:off x="384" y="1288"/>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584" name="Rectangle 112"/>
            <p:cNvSpPr/>
            <p:nvPr/>
          </p:nvSpPr>
          <p:spPr>
            <a:xfrm>
              <a:off x="0" y="1288"/>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52585" name="Rectangle 113"/>
            <p:cNvSpPr/>
            <p:nvPr/>
          </p:nvSpPr>
          <p:spPr>
            <a:xfrm>
              <a:off x="912" y="1035"/>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2586" name="Rectangle 114"/>
            <p:cNvSpPr/>
            <p:nvPr/>
          </p:nvSpPr>
          <p:spPr>
            <a:xfrm>
              <a:off x="384" y="1035"/>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2587" name="Rectangle 115"/>
            <p:cNvSpPr/>
            <p:nvPr/>
          </p:nvSpPr>
          <p:spPr>
            <a:xfrm>
              <a:off x="0" y="1035"/>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2588" name="Rectangle 116"/>
            <p:cNvSpPr/>
            <p:nvPr/>
          </p:nvSpPr>
          <p:spPr>
            <a:xfrm>
              <a:off x="912" y="782"/>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2589" name="Rectangle 117"/>
            <p:cNvSpPr/>
            <p:nvPr/>
          </p:nvSpPr>
          <p:spPr>
            <a:xfrm>
              <a:off x="384" y="782"/>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590" name="Rectangle 118"/>
            <p:cNvSpPr/>
            <p:nvPr/>
          </p:nvSpPr>
          <p:spPr>
            <a:xfrm>
              <a:off x="0" y="782"/>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2591" name="Rectangle 119"/>
            <p:cNvSpPr/>
            <p:nvPr/>
          </p:nvSpPr>
          <p:spPr>
            <a:xfrm>
              <a:off x="912" y="529"/>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2592" name="Rectangle 120"/>
            <p:cNvSpPr/>
            <p:nvPr/>
          </p:nvSpPr>
          <p:spPr>
            <a:xfrm>
              <a:off x="384" y="529"/>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2593" name="Rectangle 121"/>
            <p:cNvSpPr/>
            <p:nvPr/>
          </p:nvSpPr>
          <p:spPr>
            <a:xfrm>
              <a:off x="0" y="529"/>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2594" name="Rectangle 122"/>
            <p:cNvSpPr/>
            <p:nvPr/>
          </p:nvSpPr>
          <p:spPr>
            <a:xfrm>
              <a:off x="912" y="276"/>
              <a:ext cx="432"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2595" name="Rectangle 123"/>
            <p:cNvSpPr/>
            <p:nvPr/>
          </p:nvSpPr>
          <p:spPr>
            <a:xfrm>
              <a:off x="384" y="27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2596" name="Rectangle 124"/>
            <p:cNvSpPr/>
            <p:nvPr/>
          </p:nvSpPr>
          <p:spPr>
            <a:xfrm>
              <a:off x="0" y="276"/>
              <a:ext cx="384"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2597" name="Line 125"/>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598" name="Line 126"/>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599" name="Line 127"/>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0" name="Line 128"/>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1" name="Line 129"/>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2" name="Line 130"/>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3" name="Line 131"/>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4" name="Line 132"/>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5" name="Line 133"/>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6" name="Line 134"/>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07" name="Text Box 135"/>
            <p:cNvSpPr txBox="1"/>
            <p:nvPr/>
          </p:nvSpPr>
          <p:spPr>
            <a:xfrm>
              <a:off x="48" y="0"/>
              <a:ext cx="1248"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ABC</a:t>
              </a:r>
            </a:p>
          </p:txBody>
        </p:sp>
      </p:grpSp>
      <p:grpSp>
        <p:nvGrpSpPr>
          <p:cNvPr id="152608" name="组合 152608"/>
          <p:cNvGrpSpPr/>
          <p:nvPr/>
        </p:nvGrpSpPr>
        <p:grpSpPr>
          <a:xfrm>
            <a:off x="353695" y="3447415"/>
            <a:ext cx="3505200" cy="2843213"/>
            <a:chOff x="0" y="0"/>
            <a:chExt cx="2208" cy="1791"/>
          </a:xfrm>
        </p:grpSpPr>
        <p:sp>
          <p:nvSpPr>
            <p:cNvPr id="152609" name="Rectangle 137"/>
            <p:cNvSpPr/>
            <p:nvPr/>
          </p:nvSpPr>
          <p:spPr>
            <a:xfrm>
              <a:off x="384" y="1538"/>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610" name="Rectangle 138"/>
            <p:cNvSpPr/>
            <p:nvPr/>
          </p:nvSpPr>
          <p:spPr>
            <a:xfrm>
              <a:off x="0" y="1538"/>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52611" name="Rectangle 139"/>
            <p:cNvSpPr/>
            <p:nvPr/>
          </p:nvSpPr>
          <p:spPr>
            <a:xfrm>
              <a:off x="384" y="1285"/>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2612" name="Rectangle 140"/>
            <p:cNvSpPr/>
            <p:nvPr/>
          </p:nvSpPr>
          <p:spPr>
            <a:xfrm>
              <a:off x="0" y="1285"/>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2613" name="Rectangle 141"/>
            <p:cNvSpPr/>
            <p:nvPr/>
          </p:nvSpPr>
          <p:spPr>
            <a:xfrm>
              <a:off x="384" y="1032"/>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614" name="Rectangle 142"/>
            <p:cNvSpPr/>
            <p:nvPr/>
          </p:nvSpPr>
          <p:spPr>
            <a:xfrm>
              <a:off x="0" y="1032"/>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2615" name="Rectangle 143"/>
            <p:cNvSpPr/>
            <p:nvPr/>
          </p:nvSpPr>
          <p:spPr>
            <a:xfrm>
              <a:off x="384" y="779"/>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2616" name="Rectangle 144"/>
            <p:cNvSpPr/>
            <p:nvPr/>
          </p:nvSpPr>
          <p:spPr>
            <a:xfrm>
              <a:off x="0" y="779"/>
              <a:ext cx="384"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2617" name="Rectangle 145"/>
            <p:cNvSpPr/>
            <p:nvPr/>
          </p:nvSpPr>
          <p:spPr>
            <a:xfrm>
              <a:off x="384" y="52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2618" name="Rectangle 146"/>
            <p:cNvSpPr/>
            <p:nvPr/>
          </p:nvSpPr>
          <p:spPr>
            <a:xfrm>
              <a:off x="0" y="526"/>
              <a:ext cx="384"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2619" name="Line 147"/>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0" name="Line 148"/>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1" name="Line 149"/>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2" name="Line 150"/>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3" name="Line 151"/>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4" name="Line 152"/>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5" name="Line 153"/>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6" name="Line 154"/>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7" name="Line 155"/>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28" name="Text Box 156"/>
            <p:cNvSpPr txBox="1"/>
            <p:nvPr/>
          </p:nvSpPr>
          <p:spPr>
            <a:xfrm>
              <a:off x="48" y="240"/>
              <a:ext cx="624"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a:t>
              </a:r>
            </a:p>
          </p:txBody>
        </p:sp>
        <p:sp>
          <p:nvSpPr>
            <p:cNvPr id="152629" name="Rectangle 157"/>
            <p:cNvSpPr/>
            <p:nvPr/>
          </p:nvSpPr>
          <p:spPr>
            <a:xfrm>
              <a:off x="1776" y="1538"/>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p>
          </p:txBody>
        </p:sp>
        <p:sp>
          <p:nvSpPr>
            <p:cNvPr id="152630" name="Rectangle 158"/>
            <p:cNvSpPr/>
            <p:nvPr/>
          </p:nvSpPr>
          <p:spPr>
            <a:xfrm>
              <a:off x="1248" y="1538"/>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631" name="Rectangle 159"/>
            <p:cNvSpPr/>
            <p:nvPr/>
          </p:nvSpPr>
          <p:spPr>
            <a:xfrm>
              <a:off x="1776" y="1285"/>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2632" name="Rectangle 160"/>
            <p:cNvSpPr/>
            <p:nvPr/>
          </p:nvSpPr>
          <p:spPr>
            <a:xfrm>
              <a:off x="1248" y="1285"/>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2633" name="Rectangle 161"/>
            <p:cNvSpPr/>
            <p:nvPr/>
          </p:nvSpPr>
          <p:spPr>
            <a:xfrm>
              <a:off x="1776" y="1032"/>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2634" name="Rectangle 162"/>
            <p:cNvSpPr/>
            <p:nvPr/>
          </p:nvSpPr>
          <p:spPr>
            <a:xfrm>
              <a:off x="1248" y="1032"/>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2635" name="Rectangle 163"/>
            <p:cNvSpPr/>
            <p:nvPr/>
          </p:nvSpPr>
          <p:spPr>
            <a:xfrm>
              <a:off x="1776" y="779"/>
              <a:ext cx="432"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2636" name="Rectangle 164"/>
            <p:cNvSpPr/>
            <p:nvPr/>
          </p:nvSpPr>
          <p:spPr>
            <a:xfrm>
              <a:off x="1248" y="779"/>
              <a:ext cx="528" cy="253"/>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2637" name="Rectangle 165"/>
            <p:cNvSpPr/>
            <p:nvPr/>
          </p:nvSpPr>
          <p:spPr>
            <a:xfrm>
              <a:off x="1776" y="526"/>
              <a:ext cx="432"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2638" name="Rectangle 166"/>
            <p:cNvSpPr/>
            <p:nvPr/>
          </p:nvSpPr>
          <p:spPr>
            <a:xfrm>
              <a:off x="1248" y="52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2639" name="Line 167"/>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0" name="Line 168"/>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1" name="Line 169"/>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2" name="Line 170"/>
            <p:cNvSpPr/>
            <p:nvPr/>
          </p:nvSpPr>
          <p:spPr>
            <a:xfrm>
              <a:off x="1248" y="1285"/>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3" name="Line 171"/>
            <p:cNvSpPr/>
            <p:nvPr/>
          </p:nvSpPr>
          <p:spPr>
            <a:xfrm>
              <a:off x="1248" y="1791"/>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4" name="Line 172"/>
            <p:cNvSpPr/>
            <p:nvPr/>
          </p:nvSpPr>
          <p:spPr>
            <a:xfrm>
              <a:off x="1248"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5" name="Line 173"/>
            <p:cNvSpPr/>
            <p:nvPr/>
          </p:nvSpPr>
          <p:spPr>
            <a:xfrm>
              <a:off x="1776" y="52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6" name="Line 174"/>
            <p:cNvSpPr/>
            <p:nvPr/>
          </p:nvSpPr>
          <p:spPr>
            <a:xfrm>
              <a:off x="2208"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7" name="Line 175"/>
            <p:cNvSpPr/>
            <p:nvPr/>
          </p:nvSpPr>
          <p:spPr>
            <a:xfrm>
              <a:off x="1248" y="1538"/>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2648" name="Text Box 176"/>
            <p:cNvSpPr txBox="1"/>
            <p:nvPr/>
          </p:nvSpPr>
          <p:spPr>
            <a:xfrm>
              <a:off x="1296" y="240"/>
              <a:ext cx="624"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BC</a:t>
              </a:r>
            </a:p>
          </p:txBody>
        </p:sp>
        <p:sp>
          <p:nvSpPr>
            <p:cNvPr id="152649" name="AutoShape 177"/>
            <p:cNvSpPr/>
            <p:nvPr/>
          </p:nvSpPr>
          <p:spPr>
            <a:xfrm>
              <a:off x="912" y="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a:endParaRPr lang="zh-CN" altLang="en-US" dirty="0">
                <a:latin typeface="Times New Roman" panose="02020603050405020304" pitchFamily="2" charset="0"/>
                <a:ea typeface="宋体" panose="02010600030101010101" pitchFamily="2" charset="-122"/>
              </a:endParaRPr>
            </a:p>
          </p:txBody>
        </p:sp>
      </p:grpSp>
      <p:grpSp>
        <p:nvGrpSpPr>
          <p:cNvPr id="153605" name="组合 153605"/>
          <p:cNvGrpSpPr/>
          <p:nvPr/>
        </p:nvGrpSpPr>
        <p:grpSpPr>
          <a:xfrm>
            <a:off x="5829300" y="932815"/>
            <a:ext cx="2133600" cy="2286000"/>
            <a:chOff x="0" y="0"/>
            <a:chExt cx="1344" cy="1440"/>
          </a:xfrm>
        </p:grpSpPr>
        <p:sp>
          <p:nvSpPr>
            <p:cNvPr id="153606" name="Rectangle 4"/>
            <p:cNvSpPr/>
            <p:nvPr/>
          </p:nvSpPr>
          <p:spPr>
            <a:xfrm>
              <a:off x="912" y="1145"/>
              <a:ext cx="432"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3607" name="Rectangle 5"/>
            <p:cNvSpPr/>
            <p:nvPr/>
          </p:nvSpPr>
          <p:spPr>
            <a:xfrm>
              <a:off x="384" y="1145"/>
              <a:ext cx="528"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3608" name="Rectangle 6"/>
            <p:cNvSpPr/>
            <p:nvPr/>
          </p:nvSpPr>
          <p:spPr>
            <a:xfrm>
              <a:off x="0" y="1145"/>
              <a:ext cx="384"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3609" name="Rectangle 7"/>
            <p:cNvSpPr/>
            <p:nvPr/>
          </p:nvSpPr>
          <p:spPr>
            <a:xfrm>
              <a:off x="912" y="851"/>
              <a:ext cx="432"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3610" name="Rectangle 8"/>
            <p:cNvSpPr/>
            <p:nvPr/>
          </p:nvSpPr>
          <p:spPr>
            <a:xfrm>
              <a:off x="384" y="851"/>
              <a:ext cx="528"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3611" name="Rectangle 9"/>
            <p:cNvSpPr/>
            <p:nvPr/>
          </p:nvSpPr>
          <p:spPr>
            <a:xfrm>
              <a:off x="0" y="851"/>
              <a:ext cx="384"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3612" name="Rectangle 10"/>
            <p:cNvSpPr/>
            <p:nvPr/>
          </p:nvSpPr>
          <p:spPr>
            <a:xfrm>
              <a:off x="912" y="559"/>
              <a:ext cx="432"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3613" name="Rectangle 11"/>
            <p:cNvSpPr/>
            <p:nvPr/>
          </p:nvSpPr>
          <p:spPr>
            <a:xfrm>
              <a:off x="384" y="559"/>
              <a:ext cx="528"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3614" name="Rectangle 12"/>
            <p:cNvSpPr/>
            <p:nvPr/>
          </p:nvSpPr>
          <p:spPr>
            <a:xfrm>
              <a:off x="0" y="559"/>
              <a:ext cx="384"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3615" name="Rectangle 13"/>
            <p:cNvSpPr/>
            <p:nvPr/>
          </p:nvSpPr>
          <p:spPr>
            <a:xfrm>
              <a:off x="912" y="276"/>
              <a:ext cx="432" cy="28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3616" name="Rectangle 14"/>
            <p:cNvSpPr/>
            <p:nvPr/>
          </p:nvSpPr>
          <p:spPr>
            <a:xfrm>
              <a:off x="384" y="276"/>
              <a:ext cx="528" cy="28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3617" name="Rectangle 15"/>
            <p:cNvSpPr/>
            <p:nvPr/>
          </p:nvSpPr>
          <p:spPr>
            <a:xfrm>
              <a:off x="0" y="276"/>
              <a:ext cx="384" cy="28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3618" name="Line 16"/>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19" name="Line 17"/>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0" name="Line 18"/>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1" name="Line 19"/>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2" name="Line 20"/>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3" name="Line 21"/>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4" name="Line 22"/>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5" name="Line 23"/>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6" name="Line 24"/>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27" name="Text Box 25"/>
            <p:cNvSpPr txBox="1"/>
            <p:nvPr/>
          </p:nvSpPr>
          <p:spPr>
            <a:xfrm>
              <a:off x="97" y="0"/>
              <a:ext cx="1007"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ABC</a:t>
              </a:r>
            </a:p>
          </p:txBody>
        </p:sp>
      </p:grpSp>
      <p:grpSp>
        <p:nvGrpSpPr>
          <p:cNvPr id="153629" name="组合 153628"/>
          <p:cNvGrpSpPr/>
          <p:nvPr/>
        </p:nvGrpSpPr>
        <p:grpSpPr>
          <a:xfrm>
            <a:off x="5219700" y="3351848"/>
            <a:ext cx="3505200" cy="2686050"/>
            <a:chOff x="0" y="180"/>
            <a:chExt cx="2208" cy="1692"/>
          </a:xfrm>
        </p:grpSpPr>
        <p:sp>
          <p:nvSpPr>
            <p:cNvPr id="2" name="Rectangle 27"/>
            <p:cNvSpPr/>
            <p:nvPr/>
          </p:nvSpPr>
          <p:spPr>
            <a:xfrm>
              <a:off x="384" y="1594"/>
              <a:ext cx="528"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3630" name="Rectangle 28"/>
            <p:cNvSpPr/>
            <p:nvPr/>
          </p:nvSpPr>
          <p:spPr>
            <a:xfrm>
              <a:off x="0" y="1594"/>
              <a:ext cx="384"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3631" name="Rectangle 29"/>
            <p:cNvSpPr/>
            <p:nvPr/>
          </p:nvSpPr>
          <p:spPr>
            <a:xfrm>
              <a:off x="384" y="1316"/>
              <a:ext cx="528"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3632" name="Rectangle 30"/>
            <p:cNvSpPr/>
            <p:nvPr/>
          </p:nvSpPr>
          <p:spPr>
            <a:xfrm>
              <a:off x="0" y="1316"/>
              <a:ext cx="384"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3633" name="Rectangle 31"/>
            <p:cNvSpPr/>
            <p:nvPr/>
          </p:nvSpPr>
          <p:spPr>
            <a:xfrm>
              <a:off x="384" y="1040"/>
              <a:ext cx="528" cy="276"/>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3634" name="Rectangle 32"/>
            <p:cNvSpPr/>
            <p:nvPr/>
          </p:nvSpPr>
          <p:spPr>
            <a:xfrm>
              <a:off x="0" y="1040"/>
              <a:ext cx="384" cy="276"/>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3635" name="Rectangle 33"/>
            <p:cNvSpPr/>
            <p:nvPr/>
          </p:nvSpPr>
          <p:spPr>
            <a:xfrm>
              <a:off x="384" y="766"/>
              <a:ext cx="528" cy="274"/>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3636" name="Rectangle 34"/>
            <p:cNvSpPr/>
            <p:nvPr/>
          </p:nvSpPr>
          <p:spPr>
            <a:xfrm>
              <a:off x="0" y="766"/>
              <a:ext cx="384" cy="274"/>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3637" name="Line 35"/>
            <p:cNvSpPr/>
            <p:nvPr/>
          </p:nvSpPr>
          <p:spPr>
            <a:xfrm>
              <a:off x="0" y="766"/>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38" name="Line 36"/>
            <p:cNvSpPr/>
            <p:nvPr/>
          </p:nvSpPr>
          <p:spPr>
            <a:xfrm>
              <a:off x="0" y="1040"/>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39" name="Line 37"/>
            <p:cNvSpPr/>
            <p:nvPr/>
          </p:nvSpPr>
          <p:spPr>
            <a:xfrm>
              <a:off x="0" y="1316"/>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40" name="Line 38"/>
            <p:cNvSpPr/>
            <p:nvPr/>
          </p:nvSpPr>
          <p:spPr>
            <a:xfrm>
              <a:off x="0" y="1594"/>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41" name="Line 39"/>
            <p:cNvSpPr/>
            <p:nvPr/>
          </p:nvSpPr>
          <p:spPr>
            <a:xfrm>
              <a:off x="0" y="1872"/>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42" name="Line 40"/>
            <p:cNvSpPr/>
            <p:nvPr/>
          </p:nvSpPr>
          <p:spPr>
            <a:xfrm>
              <a:off x="0" y="766"/>
              <a:ext cx="0" cy="1106"/>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43" name="Line 41"/>
            <p:cNvSpPr/>
            <p:nvPr/>
          </p:nvSpPr>
          <p:spPr>
            <a:xfrm>
              <a:off x="384" y="766"/>
              <a:ext cx="0" cy="1106"/>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44" name="Line 42"/>
            <p:cNvSpPr/>
            <p:nvPr/>
          </p:nvSpPr>
          <p:spPr>
            <a:xfrm>
              <a:off x="912" y="766"/>
              <a:ext cx="0" cy="1106"/>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45" name="Text Box 43"/>
            <p:cNvSpPr txBox="1"/>
            <p:nvPr/>
          </p:nvSpPr>
          <p:spPr>
            <a:xfrm>
              <a:off x="48" y="480"/>
              <a:ext cx="816"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a:t>
              </a:r>
            </a:p>
          </p:txBody>
        </p:sp>
        <p:sp>
          <p:nvSpPr>
            <p:cNvPr id="153646" name="Rectangle 45"/>
            <p:cNvSpPr/>
            <p:nvPr/>
          </p:nvSpPr>
          <p:spPr>
            <a:xfrm>
              <a:off x="1776" y="1594"/>
              <a:ext cx="432"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3647" name="Rectangle 46"/>
            <p:cNvSpPr/>
            <p:nvPr/>
          </p:nvSpPr>
          <p:spPr>
            <a:xfrm>
              <a:off x="1248" y="1594"/>
              <a:ext cx="528"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3648" name="Rectangle 47"/>
            <p:cNvSpPr/>
            <p:nvPr/>
          </p:nvSpPr>
          <p:spPr>
            <a:xfrm>
              <a:off x="1776" y="1316"/>
              <a:ext cx="432"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3649" name="Rectangle 48"/>
            <p:cNvSpPr/>
            <p:nvPr/>
          </p:nvSpPr>
          <p:spPr>
            <a:xfrm>
              <a:off x="1248" y="1316"/>
              <a:ext cx="528" cy="278"/>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3650" name="Rectangle 49"/>
            <p:cNvSpPr/>
            <p:nvPr/>
          </p:nvSpPr>
          <p:spPr>
            <a:xfrm>
              <a:off x="1776" y="1040"/>
              <a:ext cx="432" cy="276"/>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3651" name="Rectangle 50"/>
            <p:cNvSpPr/>
            <p:nvPr/>
          </p:nvSpPr>
          <p:spPr>
            <a:xfrm>
              <a:off x="1248" y="1040"/>
              <a:ext cx="528" cy="276"/>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3652" name="Rectangle 51"/>
            <p:cNvSpPr/>
            <p:nvPr/>
          </p:nvSpPr>
          <p:spPr>
            <a:xfrm>
              <a:off x="1776" y="766"/>
              <a:ext cx="432" cy="274"/>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3653" name="Rectangle 52"/>
            <p:cNvSpPr/>
            <p:nvPr/>
          </p:nvSpPr>
          <p:spPr>
            <a:xfrm>
              <a:off x="1248" y="766"/>
              <a:ext cx="528" cy="274"/>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3654" name="Line 53"/>
            <p:cNvSpPr/>
            <p:nvPr/>
          </p:nvSpPr>
          <p:spPr>
            <a:xfrm>
              <a:off x="1248" y="766"/>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55" name="Line 54"/>
            <p:cNvSpPr/>
            <p:nvPr/>
          </p:nvSpPr>
          <p:spPr>
            <a:xfrm>
              <a:off x="1248" y="1040"/>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56" name="Line 55"/>
            <p:cNvSpPr/>
            <p:nvPr/>
          </p:nvSpPr>
          <p:spPr>
            <a:xfrm>
              <a:off x="1248" y="1316"/>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57" name="Line 56"/>
            <p:cNvSpPr/>
            <p:nvPr/>
          </p:nvSpPr>
          <p:spPr>
            <a:xfrm>
              <a:off x="1248" y="1594"/>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58" name="Line 57"/>
            <p:cNvSpPr/>
            <p:nvPr/>
          </p:nvSpPr>
          <p:spPr>
            <a:xfrm>
              <a:off x="1248" y="1872"/>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59" name="Line 58"/>
            <p:cNvSpPr/>
            <p:nvPr/>
          </p:nvSpPr>
          <p:spPr>
            <a:xfrm>
              <a:off x="1248" y="766"/>
              <a:ext cx="0" cy="1106"/>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60" name="Line 59"/>
            <p:cNvSpPr/>
            <p:nvPr/>
          </p:nvSpPr>
          <p:spPr>
            <a:xfrm>
              <a:off x="1776" y="766"/>
              <a:ext cx="0" cy="1106"/>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61" name="Line 60"/>
            <p:cNvSpPr/>
            <p:nvPr/>
          </p:nvSpPr>
          <p:spPr>
            <a:xfrm>
              <a:off x="2208" y="766"/>
              <a:ext cx="0" cy="1106"/>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3662" name="Text Box 61"/>
            <p:cNvSpPr txBox="1"/>
            <p:nvPr/>
          </p:nvSpPr>
          <p:spPr>
            <a:xfrm>
              <a:off x="1296" y="480"/>
              <a:ext cx="864"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BC</a:t>
              </a:r>
            </a:p>
          </p:txBody>
        </p:sp>
        <p:sp>
          <p:nvSpPr>
            <p:cNvPr id="153663" name="AutoShape 62"/>
            <p:cNvSpPr/>
            <p:nvPr/>
          </p:nvSpPr>
          <p:spPr>
            <a:xfrm>
              <a:off x="912" y="180"/>
              <a:ext cx="240" cy="300"/>
            </a:xfrm>
            <a:prstGeom prst="downArrow">
              <a:avLst>
                <a:gd name="adj1" fmla="val 50000"/>
                <a:gd name="adj2" fmla="val 40000"/>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a:endParaRPr lang="zh-CN" altLang="en-US" dirty="0">
                <a:latin typeface="Times New Roman" panose="02020603050405020304" pitchFamily="2" charset="0"/>
                <a:ea typeface="宋体" panose="02010600030101010101" pitchFamily="2" charset="-122"/>
              </a:endParaRPr>
            </a:p>
          </p:txBody>
        </p:sp>
      </p:grpSp>
      <p:sp>
        <p:nvSpPr>
          <p:cNvPr id="3" name="Rectangle 2"/>
          <p:cNvSpPr>
            <a:spLocks noGrp="1"/>
          </p:cNvSpPr>
          <p:nvPr/>
        </p:nvSpPr>
        <p:spPr>
          <a:xfrm>
            <a:off x="4515485" y="331470"/>
            <a:ext cx="4502150" cy="46037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3" indent="-1600200" algn="ctr">
              <a:buNone/>
            </a:pPr>
            <a:r>
              <a:rPr lang="en-US" altLang="x-none" sz="2400" dirty="0">
                <a:ea typeface="宋体" panose="02010600030101010101" pitchFamily="2" charset="-122"/>
              </a:rPr>
              <a:t>(</a:t>
            </a:r>
            <a:r>
              <a:rPr lang="en-US" altLang="x-none" sz="2400" dirty="0">
                <a:solidFill>
                  <a:schemeClr val="accent6"/>
                </a:solidFill>
                <a:ea typeface="宋体" panose="02010600030101010101" pitchFamily="2" charset="-122"/>
                <a:sym typeface="+mn-ea"/>
              </a:rPr>
              <a:t>Lossless Decomposition</a:t>
            </a:r>
            <a:r>
              <a:rPr lang="en-US" altLang="x-none" sz="2400" dirty="0">
                <a:ea typeface="宋体" panose="02010600030101010101" pitchFamily="2" charset="-122"/>
              </a:rPr>
              <a:t>)</a:t>
            </a:r>
          </a:p>
        </p:txBody>
      </p:sp>
      <p:cxnSp>
        <p:nvCxnSpPr>
          <p:cNvPr id="4" name="直接连接符 3"/>
          <p:cNvCxnSpPr/>
          <p:nvPr/>
        </p:nvCxnSpPr>
        <p:spPr>
          <a:xfrm flipH="1">
            <a:off x="4500245" y="141605"/>
            <a:ext cx="29845" cy="6311900"/>
          </a:xfrm>
          <a:prstGeom prst="line">
            <a:avLst/>
          </a:prstGeom>
          <a:ln>
            <a:prstDash val="sysDot"/>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日期占位符 4"/>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54626" name="页脚占位符 5"/>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4627" name="灯片编号占位符 6"/>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236</a:t>
            </a:fld>
            <a:endParaRPr lang="zh-CN" altLang="en-US" sz="1200" b="1" i="1" dirty="0">
              <a:latin typeface="Times New Roman" panose="02020603050405020304" pitchFamily="2" charset="0"/>
              <a:ea typeface="宋体" panose="02010600030101010101" pitchFamily="2" charset="-122"/>
            </a:endParaRPr>
          </a:p>
        </p:txBody>
      </p:sp>
      <p:sp>
        <p:nvSpPr>
          <p:cNvPr id="15462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p>
        </p:txBody>
      </p:sp>
      <p:sp>
        <p:nvSpPr>
          <p:cNvPr id="154629" name="Rectangle 3"/>
          <p:cNvSpPr>
            <a:spLocks noGrp="1"/>
          </p:cNvSpPr>
          <p:nvPr>
            <p:ph type="body" sz="half"/>
          </p:nvPr>
        </p:nvSpPr>
        <p:spPr>
          <a:xfrm>
            <a:off x="220345" y="692150"/>
            <a:ext cx="8599805" cy="2399665"/>
          </a:xfrm>
        </p:spPr>
        <p:txBody>
          <a:bodyPr wrap="square" anchor="t">
            <a:spAutoFit/>
          </a:bodyPr>
          <a:lstStyle>
            <a:lvl1pPr lvl="0">
              <a:defRPr sz="2800"/>
            </a:lvl1pPr>
            <a:lvl2pPr lvl="1">
              <a:defRPr sz="2400"/>
            </a:lvl2pPr>
            <a:lvl3pPr lvl="2">
              <a:defRPr sz="2000"/>
            </a:lvl3pPr>
            <a:lvl4pPr lvl="3">
              <a:defRPr sz="1800"/>
            </a:lvl4pPr>
            <a:lvl5pPr lvl="4">
              <a:defRPr sz="1800"/>
            </a:lvl5pPr>
          </a:lstStyle>
          <a:p>
            <a:pPr lvl="0" eaLnBrk="1" hangingPunct="1"/>
            <a:r>
              <a:rPr lang="en-US" altLang="x-none" sz="3000" dirty="0">
                <a:ea typeface="宋体" panose="02010600030101010101" pitchFamily="2" charset="-122"/>
              </a:rPr>
              <a:t>Def. 6.7.2  </a:t>
            </a:r>
            <a:r>
              <a:rPr lang="en-US" altLang="x-none" sz="3000" dirty="0">
                <a:solidFill>
                  <a:schemeClr val="accent2"/>
                </a:solidFill>
                <a:ea typeface="宋体" panose="02010600030101010101" pitchFamily="2" charset="-122"/>
              </a:rPr>
              <a:t>A database schema is the set of headings of all tables in a database, together with the set of all FDs that the designer wishes to hold on the join of those tables.</a:t>
            </a:r>
          </a:p>
        </p:txBody>
      </p:sp>
      <p:sp>
        <p:nvSpPr>
          <p:cNvPr id="154631" name="Rectangle 27"/>
          <p:cNvSpPr/>
          <p:nvPr/>
        </p:nvSpPr>
        <p:spPr>
          <a:xfrm>
            <a:off x="219710" y="3324225"/>
            <a:ext cx="8600440" cy="1106805"/>
          </a:xfrm>
          <a:prstGeom prst="rect">
            <a:avLst/>
          </a:prstGeom>
          <a:solidFill>
            <a:schemeClr val="bg1"/>
          </a:solidFill>
          <a:ln w="9525">
            <a:noFill/>
          </a:ln>
        </p:spPr>
        <p:txBody>
          <a:bodyPr anchor="t">
            <a:spAutoFit/>
          </a:bodyPr>
          <a:lstStyle/>
          <a:p>
            <a:pPr marL="342900" lvl="0" indent="-342900">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Ex 6.7.3 </a:t>
            </a:r>
            <a:r>
              <a:rPr lang="en-US" altLang="x-none" sz="3000" b="1" dirty="0">
                <a:solidFill>
                  <a:schemeClr val="accent2"/>
                </a:solidFill>
                <a:latin typeface="Arial" panose="020B0604020202020204" pitchFamily="34" charset="0"/>
                <a:ea typeface="宋体" panose="02010600030101010101" pitchFamily="2" charset="-122"/>
              </a:rPr>
              <a:t>Table ABC with a FD:</a:t>
            </a:r>
            <a:r>
              <a:rPr lang="en-US" altLang="x-none" sz="3000" b="1" dirty="0">
                <a:solidFill>
                  <a:srgbClr val="FF0000"/>
                </a:solidFill>
                <a:latin typeface="Arial" panose="020B0604020202020204" pitchFamily="34" charset="0"/>
                <a:ea typeface="宋体" panose="02010600030101010101" pitchFamily="2" charset="-122"/>
              </a:rPr>
              <a:t> B</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C</a:t>
            </a:r>
          </a:p>
          <a:p>
            <a:pPr marL="742950" lvl="1" indent="-285750">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Assume the table content of ABC is (</a:t>
            </a:r>
            <a:r>
              <a:rPr lang="zh-CN" altLang="en-US" sz="3000" b="1" dirty="0">
                <a:solidFill>
                  <a:schemeClr val="accent2"/>
                </a:solidFill>
                <a:latin typeface="Arial" panose="020B0604020202020204" pitchFamily="34" charset="0"/>
                <a:ea typeface="宋体" panose="02010600030101010101" pitchFamily="2" charset="-122"/>
                <a:sym typeface="Symbol" panose="05050102010706020507" pitchFamily="2" charset="2"/>
              </a:rPr>
              <a:t>right</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p>
        </p:txBody>
      </p:sp>
      <p:grpSp>
        <p:nvGrpSpPr>
          <p:cNvPr id="154632" name="组合 154631"/>
          <p:cNvGrpSpPr/>
          <p:nvPr/>
        </p:nvGrpSpPr>
        <p:grpSpPr>
          <a:xfrm>
            <a:off x="5027613" y="4577715"/>
            <a:ext cx="3408363" cy="1857375"/>
            <a:chOff x="-803" y="270"/>
            <a:chExt cx="2147" cy="1170"/>
          </a:xfrm>
        </p:grpSpPr>
        <p:sp>
          <p:nvSpPr>
            <p:cNvPr id="2" name="Rectangle 5"/>
            <p:cNvSpPr/>
            <p:nvPr/>
          </p:nvSpPr>
          <p:spPr>
            <a:xfrm>
              <a:off x="912" y="1145"/>
              <a:ext cx="432"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4633" name="Rectangle 6"/>
            <p:cNvSpPr/>
            <p:nvPr/>
          </p:nvSpPr>
          <p:spPr>
            <a:xfrm>
              <a:off x="384" y="1145"/>
              <a:ext cx="528"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4634" name="Rectangle 7"/>
            <p:cNvSpPr/>
            <p:nvPr/>
          </p:nvSpPr>
          <p:spPr>
            <a:xfrm>
              <a:off x="0" y="1145"/>
              <a:ext cx="384"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4635" name="Rectangle 8"/>
            <p:cNvSpPr/>
            <p:nvPr/>
          </p:nvSpPr>
          <p:spPr>
            <a:xfrm>
              <a:off x="912" y="851"/>
              <a:ext cx="432"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4636" name="Rectangle 9"/>
            <p:cNvSpPr/>
            <p:nvPr/>
          </p:nvSpPr>
          <p:spPr>
            <a:xfrm>
              <a:off x="384" y="851"/>
              <a:ext cx="528"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4637" name="Rectangle 10"/>
            <p:cNvSpPr/>
            <p:nvPr/>
          </p:nvSpPr>
          <p:spPr>
            <a:xfrm>
              <a:off x="0" y="851"/>
              <a:ext cx="384"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4638" name="Rectangle 11"/>
            <p:cNvSpPr/>
            <p:nvPr/>
          </p:nvSpPr>
          <p:spPr>
            <a:xfrm>
              <a:off x="912" y="559"/>
              <a:ext cx="432"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4639" name="Rectangle 12"/>
            <p:cNvSpPr/>
            <p:nvPr/>
          </p:nvSpPr>
          <p:spPr>
            <a:xfrm>
              <a:off x="384" y="559"/>
              <a:ext cx="528"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4640" name="Rectangle 13"/>
            <p:cNvSpPr/>
            <p:nvPr/>
          </p:nvSpPr>
          <p:spPr>
            <a:xfrm>
              <a:off x="0" y="559"/>
              <a:ext cx="384"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4641" name="Rectangle 14"/>
            <p:cNvSpPr/>
            <p:nvPr/>
          </p:nvSpPr>
          <p:spPr>
            <a:xfrm>
              <a:off x="912" y="276"/>
              <a:ext cx="432" cy="283"/>
            </a:xfrm>
            <a:prstGeom prst="rect">
              <a:avLst/>
            </a:prstGeom>
            <a:solidFill>
              <a:srgbClr val="EAEAEA"/>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4642" name="Rectangle 15"/>
            <p:cNvSpPr/>
            <p:nvPr/>
          </p:nvSpPr>
          <p:spPr>
            <a:xfrm>
              <a:off x="384" y="276"/>
              <a:ext cx="528" cy="283"/>
            </a:xfrm>
            <a:prstGeom prst="rect">
              <a:avLst/>
            </a:prstGeom>
            <a:solidFill>
              <a:srgbClr val="EAEAEA"/>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4643" name="Rectangle 16"/>
            <p:cNvSpPr/>
            <p:nvPr/>
          </p:nvSpPr>
          <p:spPr>
            <a:xfrm>
              <a:off x="0" y="276"/>
              <a:ext cx="384" cy="283"/>
            </a:xfrm>
            <a:prstGeom prst="rect">
              <a:avLst/>
            </a:prstGeom>
            <a:solidFill>
              <a:srgbClr val="EAEAEA"/>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4644" name="Line 17"/>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4645" name="Line 18"/>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4646" name="Line 19"/>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4647" name="Line 20"/>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4648" name="Line 21"/>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4649" name="Line 22"/>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4650" name="Line 23"/>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4651" name="Line 24"/>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4652" name="Line 25"/>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4653" name="Text Box 26"/>
            <p:cNvSpPr txBox="1"/>
            <p:nvPr/>
          </p:nvSpPr>
          <p:spPr>
            <a:xfrm>
              <a:off x="-803" y="270"/>
              <a:ext cx="1103"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31"/>
                                        </p:tgtEl>
                                        <p:attrNameLst>
                                          <p:attrName>style.visibility</p:attrName>
                                        </p:attrNameLst>
                                      </p:cBhvr>
                                      <p:to>
                                        <p:strVal val="visible"/>
                                      </p:to>
                                    </p:set>
                                    <p:animEffect transition="in" filter="blinds(horizontal)">
                                      <p:cBhvr>
                                        <p:cTn id="7" dur="500"/>
                                        <p:tgtEl>
                                          <p:spTgt spid="154631"/>
                                        </p:tgtEl>
                                      </p:cBhvr>
                                    </p:animEffect>
                                  </p:childTnLst>
                                </p:cTn>
                              </p:par>
                              <p:par>
                                <p:cTn id="8" presetID="3" presetClass="entr" presetSubtype="10" fill="hold" nodeType="withEffect">
                                  <p:stCondLst>
                                    <p:cond delay="0"/>
                                  </p:stCondLst>
                                  <p:childTnLst>
                                    <p:set>
                                      <p:cBhvr>
                                        <p:cTn id="9" dur="1" fill="hold">
                                          <p:stCondLst>
                                            <p:cond delay="0"/>
                                          </p:stCondLst>
                                        </p:cTn>
                                        <p:tgtEl>
                                          <p:spTgt spid="154632"/>
                                        </p:tgtEl>
                                        <p:attrNameLst>
                                          <p:attrName>style.visibility</p:attrName>
                                        </p:attrNameLst>
                                      </p:cBhvr>
                                      <p:to>
                                        <p:strVal val="visible"/>
                                      </p:to>
                                    </p:set>
                                    <p:animEffect transition="in" filter="blinds(horizontal)">
                                      <p:cBhvr>
                                        <p:cTn id="10" dur="500"/>
                                        <p:tgtEl>
                                          <p:spTgt spid="15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1" grpId="0" bldLvl="0" animBg="1"/>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日期占位符 4"/>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55650" name="页脚占位符 5"/>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5651" name="灯片编号占位符 6"/>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237</a:t>
            </a:fld>
            <a:endParaRPr lang="zh-CN" altLang="en-US" sz="1200" b="1" i="1" dirty="0">
              <a:latin typeface="Times New Roman" panose="02020603050405020304" pitchFamily="2" charset="0"/>
              <a:ea typeface="宋体" panose="02010600030101010101" pitchFamily="2" charset="-122"/>
            </a:endParaRPr>
          </a:p>
        </p:txBody>
      </p:sp>
      <p:sp>
        <p:nvSpPr>
          <p:cNvPr id="15565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p>
        </p:txBody>
      </p:sp>
      <p:grpSp>
        <p:nvGrpSpPr>
          <p:cNvPr id="155653" name="组合 155653"/>
          <p:cNvGrpSpPr/>
          <p:nvPr/>
        </p:nvGrpSpPr>
        <p:grpSpPr>
          <a:xfrm>
            <a:off x="2484438" y="1268413"/>
            <a:ext cx="3671887" cy="2286000"/>
            <a:chOff x="0" y="0"/>
            <a:chExt cx="1344" cy="1440"/>
          </a:xfrm>
        </p:grpSpPr>
        <p:sp>
          <p:nvSpPr>
            <p:cNvPr id="155654" name="Rectangle 5"/>
            <p:cNvSpPr/>
            <p:nvPr/>
          </p:nvSpPr>
          <p:spPr>
            <a:xfrm>
              <a:off x="912" y="1145"/>
              <a:ext cx="432"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5655" name="Rectangle 6"/>
            <p:cNvSpPr/>
            <p:nvPr/>
          </p:nvSpPr>
          <p:spPr>
            <a:xfrm>
              <a:off x="384" y="1145"/>
              <a:ext cx="528"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5656" name="Rectangle 7"/>
            <p:cNvSpPr/>
            <p:nvPr/>
          </p:nvSpPr>
          <p:spPr>
            <a:xfrm>
              <a:off x="0" y="1145"/>
              <a:ext cx="384"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5657" name="Rectangle 8"/>
            <p:cNvSpPr/>
            <p:nvPr/>
          </p:nvSpPr>
          <p:spPr>
            <a:xfrm>
              <a:off x="912" y="851"/>
              <a:ext cx="432"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5658" name="Rectangle 9"/>
            <p:cNvSpPr/>
            <p:nvPr/>
          </p:nvSpPr>
          <p:spPr>
            <a:xfrm>
              <a:off x="384" y="851"/>
              <a:ext cx="528"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5659" name="Rectangle 10"/>
            <p:cNvSpPr/>
            <p:nvPr/>
          </p:nvSpPr>
          <p:spPr>
            <a:xfrm>
              <a:off x="0" y="851"/>
              <a:ext cx="384"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5660" name="Rectangle 11"/>
            <p:cNvSpPr/>
            <p:nvPr/>
          </p:nvSpPr>
          <p:spPr>
            <a:xfrm>
              <a:off x="912" y="559"/>
              <a:ext cx="432"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5661" name="Rectangle 12"/>
            <p:cNvSpPr/>
            <p:nvPr/>
          </p:nvSpPr>
          <p:spPr>
            <a:xfrm>
              <a:off x="384" y="559"/>
              <a:ext cx="528"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5662" name="Rectangle 13"/>
            <p:cNvSpPr/>
            <p:nvPr/>
          </p:nvSpPr>
          <p:spPr>
            <a:xfrm>
              <a:off x="0" y="559"/>
              <a:ext cx="384"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5663" name="Rectangle 14"/>
            <p:cNvSpPr/>
            <p:nvPr/>
          </p:nvSpPr>
          <p:spPr>
            <a:xfrm>
              <a:off x="912" y="276"/>
              <a:ext cx="432" cy="283"/>
            </a:xfrm>
            <a:prstGeom prst="rect">
              <a:avLst/>
            </a:prstGeom>
            <a:solidFill>
              <a:srgbClr val="EAEAEA"/>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5664" name="Rectangle 15"/>
            <p:cNvSpPr/>
            <p:nvPr/>
          </p:nvSpPr>
          <p:spPr>
            <a:xfrm>
              <a:off x="384" y="276"/>
              <a:ext cx="528" cy="283"/>
            </a:xfrm>
            <a:prstGeom prst="rect">
              <a:avLst/>
            </a:prstGeom>
            <a:solidFill>
              <a:srgbClr val="EAEAEA"/>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5665" name="Rectangle 16"/>
            <p:cNvSpPr/>
            <p:nvPr/>
          </p:nvSpPr>
          <p:spPr>
            <a:xfrm>
              <a:off x="0" y="276"/>
              <a:ext cx="384" cy="283"/>
            </a:xfrm>
            <a:prstGeom prst="rect">
              <a:avLst/>
            </a:prstGeom>
            <a:solidFill>
              <a:srgbClr val="EAEAEA"/>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5666" name="Line 17"/>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5667" name="Line 18"/>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5668" name="Line 19"/>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5669" name="Line 20"/>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5670" name="Line 21"/>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5671" name="Line 22"/>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5672" name="Line 23"/>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5673" name="Line 24"/>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5674" name="Line 25"/>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5675" name="Text Box 26"/>
            <p:cNvSpPr txBox="1"/>
            <p:nvPr/>
          </p:nvSpPr>
          <p:spPr>
            <a:xfrm>
              <a:off x="97" y="0"/>
              <a:ext cx="1103"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ABC</a:t>
              </a:r>
            </a:p>
          </p:txBody>
        </p:sp>
      </p:grpSp>
      <p:sp>
        <p:nvSpPr>
          <p:cNvPr id="155676" name="Rectangle 27"/>
          <p:cNvSpPr/>
          <p:nvPr/>
        </p:nvSpPr>
        <p:spPr>
          <a:xfrm>
            <a:off x="323850" y="692150"/>
            <a:ext cx="7559675" cy="504825"/>
          </a:xfrm>
          <a:prstGeom prst="rect">
            <a:avLst/>
          </a:prstGeom>
          <a:solidFill>
            <a:schemeClr val="bg1"/>
          </a:solidFill>
          <a:ln w="9525">
            <a:noFill/>
          </a:ln>
        </p:spPr>
        <p:txBody>
          <a:bodyPr anchor="t"/>
          <a:lstStyle/>
          <a:p>
            <a:pPr marL="342900" lvl="0" indent="-3429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Ex 6.7.3 </a:t>
            </a:r>
            <a:r>
              <a:rPr lang="en-US" altLang="x-none" sz="3200" b="1" dirty="0">
                <a:solidFill>
                  <a:schemeClr val="accent2"/>
                </a:solidFill>
                <a:latin typeface="Arial" panose="020B0604020202020204" pitchFamily="34" charset="0"/>
                <a:ea typeface="宋体" panose="02010600030101010101" pitchFamily="2" charset="-122"/>
              </a:rPr>
              <a:t>Table ABC with a FD:</a:t>
            </a:r>
            <a:r>
              <a:rPr lang="en-US" altLang="x-none" sz="3200" b="1" dirty="0">
                <a:solidFill>
                  <a:srgbClr val="FF0000"/>
                </a:solidFill>
                <a:latin typeface="Arial" panose="020B0604020202020204" pitchFamily="34" charset="0"/>
                <a:ea typeface="宋体" panose="02010600030101010101" pitchFamily="2" charset="-122"/>
              </a:rPr>
              <a:t> B</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C</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155678" name="Rectangle 29"/>
          <p:cNvSpPr/>
          <p:nvPr/>
        </p:nvSpPr>
        <p:spPr>
          <a:xfrm>
            <a:off x="612775" y="4483100"/>
            <a:ext cx="7999413" cy="1106488"/>
          </a:xfrm>
          <a:prstGeom prst="rect">
            <a:avLst/>
          </a:prstGeom>
          <a:solidFill>
            <a:schemeClr val="bg1"/>
          </a:solidFill>
          <a:ln w="9525">
            <a:noFill/>
          </a:ln>
        </p:spPr>
        <p:txBody>
          <a:bodyPr anchor="t"/>
          <a:lstStyle/>
          <a:p>
            <a:pPr marL="342900" lvl="0" indent="-342900">
              <a:spcBef>
                <a:spcPct val="20000"/>
              </a:spcBef>
              <a:buClr>
                <a:schemeClr val="accent1"/>
              </a:buClr>
              <a:buChar char="–"/>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If we tried to insert a row (a4, 200, c4), this insert would fail.</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Why?</a:t>
            </a:r>
          </a:p>
        </p:txBody>
      </p:sp>
      <p:graphicFrame>
        <p:nvGraphicFramePr>
          <p:cNvPr id="155679" name="表格 155678"/>
          <p:cNvGraphicFramePr/>
          <p:nvPr/>
        </p:nvGraphicFramePr>
        <p:xfrm>
          <a:off x="2484438" y="3573463"/>
          <a:ext cx="3671888" cy="517818"/>
        </p:xfrm>
        <a:graphic>
          <a:graphicData uri="http://schemas.openxmlformats.org/drawingml/2006/table">
            <a:tbl>
              <a:tblPr/>
              <a:tblGrid>
                <a:gridCol w="1071563">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1139825">
                  <a:extLst>
                    <a:ext uri="{9D8B030D-6E8A-4147-A177-3AD203B41FA5}">
                      <a16:colId xmlns:a16="http://schemas.microsoft.com/office/drawing/2014/main" val="20002"/>
                    </a:ext>
                  </a:extLst>
                </a:gridCol>
              </a:tblGrid>
              <a:tr h="5175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a4</a:t>
                      </a:r>
                    </a:p>
                  </a:txBody>
                  <a:tcPr marT="45549" marB="45549"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200</a:t>
                      </a:r>
                    </a:p>
                  </a:txBody>
                  <a:tcPr marT="45549" marB="45549"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c4</a:t>
                      </a:r>
                    </a:p>
                  </a:txBody>
                  <a:tcPr marT="45549" marB="45549"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5679"/>
                                        </p:tgtEl>
                                        <p:attrNameLst>
                                          <p:attrName>style.visibility</p:attrName>
                                        </p:attrNameLst>
                                      </p:cBhvr>
                                      <p:to>
                                        <p:strVal val="visible"/>
                                      </p:to>
                                    </p:set>
                                    <p:animEffect transition="in" filter="blinds(horizontal)">
                                      <p:cBhvr>
                                        <p:cTn id="7" dur="500"/>
                                        <p:tgtEl>
                                          <p:spTgt spid="15567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5678"/>
                                        </p:tgtEl>
                                        <p:attrNameLst>
                                          <p:attrName>style.visibility</p:attrName>
                                        </p:attrNameLst>
                                      </p:cBhvr>
                                      <p:to>
                                        <p:strVal val="visible"/>
                                      </p:to>
                                    </p:set>
                                    <p:animEffect transition="in" filter="blinds(horizontal)">
                                      <p:cBhvr>
                                        <p:cTn id="11" dur="500"/>
                                        <p:tgtEl>
                                          <p:spTgt spid="155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8" grpId="0" bldLvl="0" animBg="1"/>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日期占位符 4"/>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56674" name="页脚占位符 5"/>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6675" name="灯片编号占位符 6"/>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238</a:t>
            </a:fld>
            <a:endParaRPr lang="zh-CN" altLang="en-US" sz="1200" b="1" i="1" dirty="0">
              <a:latin typeface="Times New Roman" panose="02020603050405020304" pitchFamily="2" charset="0"/>
              <a:ea typeface="宋体" panose="02010600030101010101" pitchFamily="2" charset="-122"/>
            </a:endParaRPr>
          </a:p>
        </p:txBody>
      </p:sp>
      <p:sp>
        <p:nvSpPr>
          <p:cNvPr id="15667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p>
        </p:txBody>
      </p:sp>
      <p:grpSp>
        <p:nvGrpSpPr>
          <p:cNvPr id="156677" name="组合 156677"/>
          <p:cNvGrpSpPr/>
          <p:nvPr/>
        </p:nvGrpSpPr>
        <p:grpSpPr>
          <a:xfrm>
            <a:off x="2484438" y="1268413"/>
            <a:ext cx="3671887" cy="2286000"/>
            <a:chOff x="0" y="0"/>
            <a:chExt cx="1344" cy="1440"/>
          </a:xfrm>
        </p:grpSpPr>
        <p:sp>
          <p:nvSpPr>
            <p:cNvPr id="156678" name="Rectangle 5"/>
            <p:cNvSpPr/>
            <p:nvPr/>
          </p:nvSpPr>
          <p:spPr>
            <a:xfrm>
              <a:off x="912" y="1145"/>
              <a:ext cx="432"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6679" name="Rectangle 6"/>
            <p:cNvSpPr/>
            <p:nvPr/>
          </p:nvSpPr>
          <p:spPr>
            <a:xfrm>
              <a:off x="384" y="1145"/>
              <a:ext cx="528"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6680" name="Rectangle 7"/>
            <p:cNvSpPr/>
            <p:nvPr/>
          </p:nvSpPr>
          <p:spPr>
            <a:xfrm>
              <a:off x="0" y="1145"/>
              <a:ext cx="384" cy="295"/>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6681" name="Rectangle 8"/>
            <p:cNvSpPr/>
            <p:nvPr/>
          </p:nvSpPr>
          <p:spPr>
            <a:xfrm>
              <a:off x="912" y="851"/>
              <a:ext cx="432"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6682" name="Rectangle 9"/>
            <p:cNvSpPr/>
            <p:nvPr/>
          </p:nvSpPr>
          <p:spPr>
            <a:xfrm>
              <a:off x="384" y="851"/>
              <a:ext cx="528"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6683" name="Rectangle 10"/>
            <p:cNvSpPr/>
            <p:nvPr/>
          </p:nvSpPr>
          <p:spPr>
            <a:xfrm>
              <a:off x="0" y="851"/>
              <a:ext cx="384" cy="294"/>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6684" name="Rectangle 11"/>
            <p:cNvSpPr/>
            <p:nvPr/>
          </p:nvSpPr>
          <p:spPr>
            <a:xfrm>
              <a:off x="912" y="559"/>
              <a:ext cx="432"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6685" name="Rectangle 12"/>
            <p:cNvSpPr/>
            <p:nvPr/>
          </p:nvSpPr>
          <p:spPr>
            <a:xfrm>
              <a:off x="384" y="559"/>
              <a:ext cx="528"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6686" name="Rectangle 13"/>
            <p:cNvSpPr/>
            <p:nvPr/>
          </p:nvSpPr>
          <p:spPr>
            <a:xfrm>
              <a:off x="0" y="559"/>
              <a:ext cx="384" cy="292"/>
            </a:xfrm>
            <a:prstGeom prst="rect">
              <a:avLst/>
            </a:prstGeom>
            <a:solidFill>
              <a:srgbClr val="CCFFFF"/>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6687" name="Rectangle 14"/>
            <p:cNvSpPr/>
            <p:nvPr/>
          </p:nvSpPr>
          <p:spPr>
            <a:xfrm>
              <a:off x="912" y="276"/>
              <a:ext cx="432" cy="283"/>
            </a:xfrm>
            <a:prstGeom prst="rect">
              <a:avLst/>
            </a:prstGeom>
            <a:solidFill>
              <a:srgbClr val="EAEAEA"/>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6688" name="Rectangle 15"/>
            <p:cNvSpPr/>
            <p:nvPr/>
          </p:nvSpPr>
          <p:spPr>
            <a:xfrm>
              <a:off x="384" y="276"/>
              <a:ext cx="528" cy="283"/>
            </a:xfrm>
            <a:prstGeom prst="rect">
              <a:avLst/>
            </a:prstGeom>
            <a:solidFill>
              <a:srgbClr val="EAEAEA"/>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6689" name="Rectangle 16"/>
            <p:cNvSpPr/>
            <p:nvPr/>
          </p:nvSpPr>
          <p:spPr>
            <a:xfrm>
              <a:off x="0" y="276"/>
              <a:ext cx="384" cy="283"/>
            </a:xfrm>
            <a:prstGeom prst="rect">
              <a:avLst/>
            </a:prstGeom>
            <a:solidFill>
              <a:srgbClr val="EAEAEA"/>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6690" name="Line 17"/>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6691" name="Line 18"/>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6692" name="Line 19"/>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6693" name="Line 20"/>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6694" name="Line 21"/>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6695" name="Line 22"/>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6696" name="Line 23"/>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6697" name="Line 24"/>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6698" name="Line 25"/>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6699" name="Text Box 26"/>
            <p:cNvSpPr txBox="1"/>
            <p:nvPr/>
          </p:nvSpPr>
          <p:spPr>
            <a:xfrm>
              <a:off x="97" y="0"/>
              <a:ext cx="1103"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ABC</a:t>
              </a:r>
            </a:p>
          </p:txBody>
        </p:sp>
      </p:grpSp>
      <p:sp>
        <p:nvSpPr>
          <p:cNvPr id="156700" name="Rectangle 27"/>
          <p:cNvSpPr/>
          <p:nvPr/>
        </p:nvSpPr>
        <p:spPr>
          <a:xfrm>
            <a:off x="323850" y="692150"/>
            <a:ext cx="7559675" cy="504825"/>
          </a:xfrm>
          <a:prstGeom prst="rect">
            <a:avLst/>
          </a:prstGeom>
          <a:solidFill>
            <a:schemeClr val="bg1"/>
          </a:solidFill>
          <a:ln w="9525">
            <a:noFill/>
          </a:ln>
        </p:spPr>
        <p:txBody>
          <a:bodyPr anchor="t"/>
          <a:lstStyle/>
          <a:p>
            <a:pPr marL="342900" lvl="0" indent="-3429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Ex 6.7.3 </a:t>
            </a:r>
            <a:r>
              <a:rPr lang="en-US" altLang="x-none" sz="3200" b="1" dirty="0">
                <a:solidFill>
                  <a:schemeClr val="accent2"/>
                </a:solidFill>
                <a:latin typeface="Arial" panose="020B0604020202020204" pitchFamily="34" charset="0"/>
                <a:ea typeface="宋体" panose="02010600030101010101" pitchFamily="2" charset="-122"/>
              </a:rPr>
              <a:t>Table ABC with a FD:</a:t>
            </a:r>
            <a:r>
              <a:rPr lang="en-US" altLang="x-none" sz="3200" b="1" dirty="0">
                <a:solidFill>
                  <a:srgbClr val="FF0000"/>
                </a:solidFill>
                <a:latin typeface="Arial" panose="020B0604020202020204" pitchFamily="34" charset="0"/>
                <a:ea typeface="宋体" panose="02010600030101010101" pitchFamily="2" charset="-122"/>
              </a:rPr>
              <a:t> B</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C</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156702" name="Rectangle 31"/>
          <p:cNvSpPr/>
          <p:nvPr/>
        </p:nvSpPr>
        <p:spPr>
          <a:xfrm>
            <a:off x="466725" y="4440238"/>
            <a:ext cx="8143875" cy="1103312"/>
          </a:xfrm>
          <a:prstGeom prst="rect">
            <a:avLst/>
          </a:prstGeom>
          <a:solidFill>
            <a:schemeClr val="bg1"/>
          </a:solidFill>
          <a:ln w="9525">
            <a:noFill/>
          </a:ln>
        </p:spPr>
        <p:txBody>
          <a:bodyPr anchor="t"/>
          <a:lstStyle/>
          <a:p>
            <a:pPr marL="342900" lvl="0" indent="-342900">
              <a:spcBef>
                <a:spcPct val="20000"/>
              </a:spcBef>
              <a:buClr>
                <a:schemeClr val="accent1"/>
              </a:buClr>
              <a:buChar char="–"/>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but, we can insert a row</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(a4, 200, c2) to this table.</a:t>
            </a:r>
          </a:p>
        </p:txBody>
      </p:sp>
      <p:graphicFrame>
        <p:nvGraphicFramePr>
          <p:cNvPr id="156703" name="内容占位符 156702"/>
          <p:cNvGraphicFramePr>
            <a:graphicFrameLocks noGrp="1"/>
          </p:cNvGraphicFramePr>
          <p:nvPr>
            <p:ph sz="half" idx="1"/>
          </p:nvPr>
        </p:nvGraphicFramePr>
        <p:xfrm>
          <a:off x="2484438" y="3573463"/>
          <a:ext cx="3671888" cy="517818"/>
        </p:xfrm>
        <a:graphic>
          <a:graphicData uri="http://schemas.openxmlformats.org/drawingml/2006/table">
            <a:tbl>
              <a:tblPr/>
              <a:tblGrid>
                <a:gridCol w="1063625">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1139825">
                  <a:extLst>
                    <a:ext uri="{9D8B030D-6E8A-4147-A177-3AD203B41FA5}">
                      <a16:colId xmlns:a16="http://schemas.microsoft.com/office/drawing/2014/main" val="20002"/>
                    </a:ext>
                  </a:extLst>
                </a:gridCol>
              </a:tblGrid>
              <a:tr h="5175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a4</a:t>
                      </a:r>
                    </a:p>
                  </a:txBody>
                  <a:tcPr marT="45549" marB="45549"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200</a:t>
                      </a:r>
                    </a:p>
                  </a:txBody>
                  <a:tcPr marT="45549" marB="45549"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c2</a:t>
                      </a:r>
                    </a:p>
                  </a:txBody>
                  <a:tcPr marT="45549" marB="45549"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6703"/>
                                        </p:tgtEl>
                                        <p:attrNameLst>
                                          <p:attrName>style.visibility</p:attrName>
                                        </p:attrNameLst>
                                      </p:cBhvr>
                                      <p:to>
                                        <p:strVal val="visible"/>
                                      </p:to>
                                    </p:set>
                                    <p:animEffect transition="in" filter="blinds(horizontal)">
                                      <p:cBhvr>
                                        <p:cTn id="7" dur="500"/>
                                        <p:tgtEl>
                                          <p:spTgt spid="15670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6702"/>
                                        </p:tgtEl>
                                        <p:attrNameLst>
                                          <p:attrName>style.visibility</p:attrName>
                                        </p:attrNameLst>
                                      </p:cBhvr>
                                      <p:to>
                                        <p:strVal val="visible"/>
                                      </p:to>
                                    </p:set>
                                    <p:animEffect transition="in" filter="blinds(horizontal)">
                                      <p:cBhvr>
                                        <p:cTn id="11" dur="500"/>
                                        <p:tgtEl>
                                          <p:spTgt spid="156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02" grpId="0" bldLvl="0" animBg="1"/>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5769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769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239</a:t>
            </a:fld>
            <a:endParaRPr lang="zh-CN" altLang="en-US" sz="1200" b="1" i="1" dirty="0">
              <a:latin typeface="Times New Roman" panose="02020603050405020304" pitchFamily="2" charset="0"/>
              <a:ea typeface="宋体" panose="02010600030101010101" pitchFamily="2" charset="-122"/>
            </a:endParaRPr>
          </a:p>
        </p:txBody>
      </p:sp>
      <p:sp>
        <p:nvSpPr>
          <p:cNvPr id="157700" name="Rectangle 2"/>
          <p:cNvSpPr>
            <a:spLocks noGrp="1"/>
          </p:cNvSpPr>
          <p:nvPr>
            <p:ph type="body"/>
          </p:nvPr>
        </p:nvSpPr>
        <p:spPr>
          <a:xfrm>
            <a:off x="228600" y="233363"/>
            <a:ext cx="8686800" cy="5257800"/>
          </a:xfrm>
        </p:spPr>
        <p:txBody>
          <a:bodyPr wrap="square" anchor="t"/>
          <a:lstStyle/>
          <a:p>
            <a:pPr lvl="0" eaLnBrk="1" hangingPunct="1"/>
            <a:r>
              <a:rPr lang="en-US" altLang="x-none" sz="3200" dirty="0">
                <a:ea typeface="宋体" panose="02010600030101010101" pitchFamily="2" charset="-122"/>
              </a:rPr>
              <a:t>Ex 6.7.3 </a:t>
            </a:r>
            <a:r>
              <a:rPr lang="en-US" altLang="x-none" sz="3200" dirty="0">
                <a:solidFill>
                  <a:schemeClr val="accent2"/>
                </a:solidFill>
                <a:ea typeface="宋体" panose="02010600030101010101" pitchFamily="2" charset="-122"/>
              </a:rPr>
              <a:t>Table ABC with a FD:</a:t>
            </a:r>
            <a:r>
              <a:rPr lang="en-US" altLang="x-none" sz="3200" dirty="0">
                <a:ea typeface="宋体" panose="02010600030101010101" pitchFamily="2" charset="-122"/>
              </a:rPr>
              <a:t> B</a:t>
            </a:r>
            <a:r>
              <a:rPr lang="en-US" altLang="x-none" sz="3200" dirty="0">
                <a:ea typeface="宋体" panose="02010600030101010101" pitchFamily="2" charset="-122"/>
                <a:sym typeface="Symbol" panose="05050102010706020507" pitchFamily="2" charset="2"/>
              </a:rPr>
              <a:t>C</a:t>
            </a:r>
            <a:endParaRPr lang="en-US" altLang="x-none" sz="3200" dirty="0">
              <a:ea typeface="宋体" panose="02010600030101010101" pitchFamily="2" charset="-122"/>
            </a:endParaRPr>
          </a:p>
        </p:txBody>
      </p:sp>
      <p:grpSp>
        <p:nvGrpSpPr>
          <p:cNvPr id="157701" name="组合 157701"/>
          <p:cNvGrpSpPr/>
          <p:nvPr/>
        </p:nvGrpSpPr>
        <p:grpSpPr>
          <a:xfrm>
            <a:off x="1524000" y="914400"/>
            <a:ext cx="2133600" cy="2446338"/>
            <a:chOff x="0" y="0"/>
            <a:chExt cx="1344" cy="1541"/>
          </a:xfrm>
        </p:grpSpPr>
        <p:sp>
          <p:nvSpPr>
            <p:cNvPr id="157702" name="Rectangle 4"/>
            <p:cNvSpPr/>
            <p:nvPr/>
          </p:nvSpPr>
          <p:spPr>
            <a:xfrm>
              <a:off x="912" y="1288"/>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7703" name="Rectangle 5"/>
            <p:cNvSpPr/>
            <p:nvPr/>
          </p:nvSpPr>
          <p:spPr>
            <a:xfrm>
              <a:off x="384" y="1288"/>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7704" name="Rectangle 6"/>
            <p:cNvSpPr/>
            <p:nvPr/>
          </p:nvSpPr>
          <p:spPr>
            <a:xfrm>
              <a:off x="0" y="1288"/>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57705" name="Rectangle 7"/>
            <p:cNvSpPr/>
            <p:nvPr/>
          </p:nvSpPr>
          <p:spPr>
            <a:xfrm>
              <a:off x="912" y="1035"/>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7706" name="Rectangle 8"/>
            <p:cNvSpPr/>
            <p:nvPr/>
          </p:nvSpPr>
          <p:spPr>
            <a:xfrm>
              <a:off x="384" y="1035"/>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7707" name="Rectangle 9"/>
            <p:cNvSpPr/>
            <p:nvPr/>
          </p:nvSpPr>
          <p:spPr>
            <a:xfrm>
              <a:off x="0" y="1035"/>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7708" name="Rectangle 10"/>
            <p:cNvSpPr/>
            <p:nvPr/>
          </p:nvSpPr>
          <p:spPr>
            <a:xfrm>
              <a:off x="912" y="782"/>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7709" name="Rectangle 11"/>
            <p:cNvSpPr/>
            <p:nvPr/>
          </p:nvSpPr>
          <p:spPr>
            <a:xfrm>
              <a:off x="384" y="782"/>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7710" name="Rectangle 12"/>
            <p:cNvSpPr/>
            <p:nvPr/>
          </p:nvSpPr>
          <p:spPr>
            <a:xfrm>
              <a:off x="0" y="782"/>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7711" name="Rectangle 13"/>
            <p:cNvSpPr/>
            <p:nvPr/>
          </p:nvSpPr>
          <p:spPr>
            <a:xfrm>
              <a:off x="912" y="529"/>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7712" name="Rectangle 14"/>
            <p:cNvSpPr/>
            <p:nvPr/>
          </p:nvSpPr>
          <p:spPr>
            <a:xfrm>
              <a:off x="384" y="529"/>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7713" name="Rectangle 15"/>
            <p:cNvSpPr/>
            <p:nvPr/>
          </p:nvSpPr>
          <p:spPr>
            <a:xfrm>
              <a:off x="0" y="529"/>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7714" name="Rectangle 16"/>
            <p:cNvSpPr/>
            <p:nvPr/>
          </p:nvSpPr>
          <p:spPr>
            <a:xfrm>
              <a:off x="912" y="276"/>
              <a:ext cx="432"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7715" name="Rectangle 17"/>
            <p:cNvSpPr/>
            <p:nvPr/>
          </p:nvSpPr>
          <p:spPr>
            <a:xfrm>
              <a:off x="384" y="27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7716" name="Rectangle 18"/>
            <p:cNvSpPr/>
            <p:nvPr/>
          </p:nvSpPr>
          <p:spPr>
            <a:xfrm>
              <a:off x="0" y="276"/>
              <a:ext cx="384"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7717" name="Line 19"/>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18" name="Line 20"/>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19" name="Line 21"/>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20" name="Line 22"/>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21" name="Line 23"/>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22" name="Line 24"/>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23" name="Line 25"/>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24" name="Line 26"/>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25" name="Line 27"/>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26" name="Line 28"/>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27" name="Text Box 29"/>
            <p:cNvSpPr txBox="1"/>
            <p:nvPr/>
          </p:nvSpPr>
          <p:spPr>
            <a:xfrm>
              <a:off x="97" y="0"/>
              <a:ext cx="1103"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ABC</a:t>
              </a:r>
            </a:p>
          </p:txBody>
        </p:sp>
      </p:grpSp>
      <p:grpSp>
        <p:nvGrpSpPr>
          <p:cNvPr id="157728" name="组合 157728"/>
          <p:cNvGrpSpPr/>
          <p:nvPr/>
        </p:nvGrpSpPr>
        <p:grpSpPr>
          <a:xfrm>
            <a:off x="914400" y="3429000"/>
            <a:ext cx="3505200" cy="2843213"/>
            <a:chOff x="0" y="0"/>
            <a:chExt cx="2208" cy="1791"/>
          </a:xfrm>
        </p:grpSpPr>
        <p:sp>
          <p:nvSpPr>
            <p:cNvPr id="157729" name="Rectangle 31"/>
            <p:cNvSpPr/>
            <p:nvPr/>
          </p:nvSpPr>
          <p:spPr>
            <a:xfrm>
              <a:off x="384" y="1538"/>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7730" name="Rectangle 32"/>
            <p:cNvSpPr/>
            <p:nvPr/>
          </p:nvSpPr>
          <p:spPr>
            <a:xfrm>
              <a:off x="0" y="1538"/>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57731" name="Rectangle 33"/>
            <p:cNvSpPr/>
            <p:nvPr/>
          </p:nvSpPr>
          <p:spPr>
            <a:xfrm>
              <a:off x="384" y="1285"/>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7732" name="Rectangle 34"/>
            <p:cNvSpPr/>
            <p:nvPr/>
          </p:nvSpPr>
          <p:spPr>
            <a:xfrm>
              <a:off x="0" y="1285"/>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7733" name="Rectangle 35"/>
            <p:cNvSpPr/>
            <p:nvPr/>
          </p:nvSpPr>
          <p:spPr>
            <a:xfrm>
              <a:off x="384" y="1032"/>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7734" name="Rectangle 36"/>
            <p:cNvSpPr/>
            <p:nvPr/>
          </p:nvSpPr>
          <p:spPr>
            <a:xfrm>
              <a:off x="0" y="1032"/>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7735" name="Rectangle 37"/>
            <p:cNvSpPr/>
            <p:nvPr/>
          </p:nvSpPr>
          <p:spPr>
            <a:xfrm>
              <a:off x="384" y="779"/>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7736" name="Rectangle 38"/>
            <p:cNvSpPr/>
            <p:nvPr/>
          </p:nvSpPr>
          <p:spPr>
            <a:xfrm>
              <a:off x="0" y="779"/>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7737" name="Rectangle 39"/>
            <p:cNvSpPr/>
            <p:nvPr/>
          </p:nvSpPr>
          <p:spPr>
            <a:xfrm>
              <a:off x="384" y="52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7738" name="Rectangle 40"/>
            <p:cNvSpPr/>
            <p:nvPr/>
          </p:nvSpPr>
          <p:spPr>
            <a:xfrm>
              <a:off x="0" y="526"/>
              <a:ext cx="384"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7739" name="Line 41"/>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40" name="Line 42"/>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41" name="Line 43"/>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42" name="Line 44"/>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43" name="Line 45"/>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44" name="Line 46"/>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45" name="Line 47"/>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46" name="Line 48"/>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47" name="Line 49"/>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48" name="Text Box 50"/>
            <p:cNvSpPr txBox="1"/>
            <p:nvPr/>
          </p:nvSpPr>
          <p:spPr>
            <a:xfrm>
              <a:off x="48" y="240"/>
              <a:ext cx="816"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a:t>
              </a:r>
            </a:p>
          </p:txBody>
        </p:sp>
        <p:sp>
          <p:nvSpPr>
            <p:cNvPr id="157749" name="Rectangle 52"/>
            <p:cNvSpPr/>
            <p:nvPr/>
          </p:nvSpPr>
          <p:spPr>
            <a:xfrm>
              <a:off x="1776" y="1286"/>
              <a:ext cx="432" cy="25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7750" name="Rectangle 53"/>
            <p:cNvSpPr/>
            <p:nvPr/>
          </p:nvSpPr>
          <p:spPr>
            <a:xfrm>
              <a:off x="1248" y="1286"/>
              <a:ext cx="528" cy="25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7751" name="Rectangle 54"/>
            <p:cNvSpPr/>
            <p:nvPr/>
          </p:nvSpPr>
          <p:spPr>
            <a:xfrm>
              <a:off x="1776" y="1032"/>
              <a:ext cx="432" cy="25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7752" name="Rectangle 55"/>
            <p:cNvSpPr/>
            <p:nvPr/>
          </p:nvSpPr>
          <p:spPr>
            <a:xfrm>
              <a:off x="1248" y="1032"/>
              <a:ext cx="528" cy="25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7753" name="Rectangle 56"/>
            <p:cNvSpPr/>
            <p:nvPr/>
          </p:nvSpPr>
          <p:spPr>
            <a:xfrm>
              <a:off x="1776" y="779"/>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7754" name="Rectangle 57"/>
            <p:cNvSpPr/>
            <p:nvPr/>
          </p:nvSpPr>
          <p:spPr>
            <a:xfrm>
              <a:off x="1248" y="779"/>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7755" name="Rectangle 58"/>
            <p:cNvSpPr/>
            <p:nvPr/>
          </p:nvSpPr>
          <p:spPr>
            <a:xfrm>
              <a:off x="1776" y="526"/>
              <a:ext cx="432"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7756" name="Rectangle 59"/>
            <p:cNvSpPr/>
            <p:nvPr/>
          </p:nvSpPr>
          <p:spPr>
            <a:xfrm>
              <a:off x="1248" y="52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7757" name="Line 60"/>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58" name="Line 61"/>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59" name="Line 62"/>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60" name="Line 63"/>
            <p:cNvSpPr/>
            <p:nvPr/>
          </p:nvSpPr>
          <p:spPr>
            <a:xfrm>
              <a:off x="1248" y="1286"/>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61" name="Line 64"/>
            <p:cNvSpPr/>
            <p:nvPr/>
          </p:nvSpPr>
          <p:spPr>
            <a:xfrm>
              <a:off x="1248" y="1540"/>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62" name="Line 65"/>
            <p:cNvSpPr/>
            <p:nvPr/>
          </p:nvSpPr>
          <p:spPr>
            <a:xfrm>
              <a:off x="1248" y="526"/>
              <a:ext cx="0" cy="101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63" name="Line 66"/>
            <p:cNvSpPr/>
            <p:nvPr/>
          </p:nvSpPr>
          <p:spPr>
            <a:xfrm>
              <a:off x="1776" y="526"/>
              <a:ext cx="0" cy="1014"/>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64" name="Line 67"/>
            <p:cNvSpPr/>
            <p:nvPr/>
          </p:nvSpPr>
          <p:spPr>
            <a:xfrm>
              <a:off x="2208" y="526"/>
              <a:ext cx="0" cy="101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65" name="Text Box 68"/>
            <p:cNvSpPr txBox="1"/>
            <p:nvPr/>
          </p:nvSpPr>
          <p:spPr>
            <a:xfrm>
              <a:off x="1296" y="240"/>
              <a:ext cx="864"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BC</a:t>
              </a:r>
            </a:p>
          </p:txBody>
        </p:sp>
        <p:sp>
          <p:nvSpPr>
            <p:cNvPr id="157766" name="AutoShape 69"/>
            <p:cNvSpPr/>
            <p:nvPr/>
          </p:nvSpPr>
          <p:spPr>
            <a:xfrm>
              <a:off x="912" y="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a:endParaRPr lang="zh-CN" altLang="en-US" dirty="0">
                <a:latin typeface="Times New Roman" panose="02020603050405020304" pitchFamily="2" charset="0"/>
                <a:ea typeface="宋体" panose="02010600030101010101" pitchFamily="2" charset="-122"/>
              </a:endParaRPr>
            </a:p>
          </p:txBody>
        </p:sp>
      </p:grpSp>
      <p:grpSp>
        <p:nvGrpSpPr>
          <p:cNvPr id="157767" name="组合 157767"/>
          <p:cNvGrpSpPr/>
          <p:nvPr/>
        </p:nvGrpSpPr>
        <p:grpSpPr>
          <a:xfrm>
            <a:off x="4724400" y="914400"/>
            <a:ext cx="2971800" cy="4191000"/>
            <a:chOff x="0" y="0"/>
            <a:chExt cx="1872" cy="2640"/>
          </a:xfrm>
        </p:grpSpPr>
        <p:sp>
          <p:nvSpPr>
            <p:cNvPr id="157768" name="AutoShape 70"/>
            <p:cNvSpPr/>
            <p:nvPr/>
          </p:nvSpPr>
          <p:spPr>
            <a:xfrm>
              <a:off x="0" y="1872"/>
              <a:ext cx="1296" cy="768"/>
            </a:xfrm>
            <a:custGeom>
              <a:avLst/>
              <a:gdLst/>
              <a:ahLst/>
              <a:cxnLst>
                <a:cxn ang="17694720">
                  <a:pos x="0" y="0"/>
                </a:cxn>
                <a:cxn ang="11796480">
                  <a:pos x="0" y="0"/>
                </a:cxn>
                <a:cxn ang="11796480">
                  <a:pos x="0" y="0"/>
                </a:cxn>
                <a:cxn ang="5898240">
                  <a:pos x="0" y="0"/>
                </a:cxn>
                <a:cxn ang="0">
                  <a:pos x="0" y="0"/>
                </a:cxn>
                <a:cxn ang="0">
                  <a:pos x="0" y="0"/>
                </a:cxn>
              </a:cxnLst>
              <a:rect l="0" t="0" r="0" b="0"/>
              <a:pathLst>
                <a:path w="21600" h="21600">
                  <a:moveTo>
                    <a:pt x="19383" y="0"/>
                  </a:moveTo>
                  <a:lnTo>
                    <a:pt x="17166" y="7763"/>
                  </a:lnTo>
                  <a:lnTo>
                    <a:pt x="19033" y="7763"/>
                  </a:lnTo>
                  <a:lnTo>
                    <a:pt x="19033" y="20834"/>
                  </a:lnTo>
                  <a:lnTo>
                    <a:pt x="0" y="20834"/>
                  </a:lnTo>
                  <a:lnTo>
                    <a:pt x="0" y="21600"/>
                  </a:lnTo>
                  <a:lnTo>
                    <a:pt x="19733" y="21600"/>
                  </a:lnTo>
                  <a:lnTo>
                    <a:pt x="19733" y="7763"/>
                  </a:lnTo>
                  <a:lnTo>
                    <a:pt x="21600" y="7763"/>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lstStyle/>
            <a:p>
              <a:endParaRPr lang="zh-CN" altLang="en-US"/>
            </a:p>
          </p:txBody>
        </p:sp>
        <p:sp>
          <p:nvSpPr>
            <p:cNvPr id="157769" name="Rectangle 72"/>
            <p:cNvSpPr/>
            <p:nvPr/>
          </p:nvSpPr>
          <p:spPr>
            <a:xfrm>
              <a:off x="1440" y="1141"/>
              <a:ext cx="432" cy="29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7770" name="Rectangle 73"/>
            <p:cNvSpPr/>
            <p:nvPr/>
          </p:nvSpPr>
          <p:spPr>
            <a:xfrm>
              <a:off x="912" y="1141"/>
              <a:ext cx="528" cy="29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7771" name="Rectangle 74"/>
            <p:cNvSpPr/>
            <p:nvPr/>
          </p:nvSpPr>
          <p:spPr>
            <a:xfrm>
              <a:off x="528" y="1141"/>
              <a:ext cx="384" cy="29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7772" name="Rectangle 75"/>
            <p:cNvSpPr/>
            <p:nvPr/>
          </p:nvSpPr>
          <p:spPr>
            <a:xfrm>
              <a:off x="1440" y="1434"/>
              <a:ext cx="432" cy="29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7773" name="Rectangle 76"/>
            <p:cNvSpPr/>
            <p:nvPr/>
          </p:nvSpPr>
          <p:spPr>
            <a:xfrm>
              <a:off x="912" y="1434"/>
              <a:ext cx="528" cy="29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7774" name="Rectangle 77"/>
            <p:cNvSpPr/>
            <p:nvPr/>
          </p:nvSpPr>
          <p:spPr>
            <a:xfrm>
              <a:off x="528" y="1434"/>
              <a:ext cx="384" cy="29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57775" name="Rectangle 78"/>
            <p:cNvSpPr/>
            <p:nvPr/>
          </p:nvSpPr>
          <p:spPr>
            <a:xfrm>
              <a:off x="1440" y="849"/>
              <a:ext cx="432" cy="292"/>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7776" name="Rectangle 79"/>
            <p:cNvSpPr/>
            <p:nvPr/>
          </p:nvSpPr>
          <p:spPr>
            <a:xfrm>
              <a:off x="912" y="849"/>
              <a:ext cx="528" cy="292"/>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7777" name="Rectangle 80"/>
            <p:cNvSpPr/>
            <p:nvPr/>
          </p:nvSpPr>
          <p:spPr>
            <a:xfrm>
              <a:off x="528" y="849"/>
              <a:ext cx="384" cy="292"/>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7778" name="Rectangle 81"/>
            <p:cNvSpPr/>
            <p:nvPr/>
          </p:nvSpPr>
          <p:spPr>
            <a:xfrm>
              <a:off x="1440" y="558"/>
              <a:ext cx="432" cy="291"/>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7779" name="Rectangle 82"/>
            <p:cNvSpPr/>
            <p:nvPr/>
          </p:nvSpPr>
          <p:spPr>
            <a:xfrm>
              <a:off x="912" y="558"/>
              <a:ext cx="528" cy="291"/>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7780" name="Rectangle 83"/>
            <p:cNvSpPr/>
            <p:nvPr/>
          </p:nvSpPr>
          <p:spPr>
            <a:xfrm>
              <a:off x="528" y="558"/>
              <a:ext cx="384" cy="291"/>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7781" name="Rectangle 84"/>
            <p:cNvSpPr/>
            <p:nvPr/>
          </p:nvSpPr>
          <p:spPr>
            <a:xfrm>
              <a:off x="1440" y="276"/>
              <a:ext cx="432" cy="282"/>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7782" name="Rectangle 85"/>
            <p:cNvSpPr/>
            <p:nvPr/>
          </p:nvSpPr>
          <p:spPr>
            <a:xfrm>
              <a:off x="912" y="276"/>
              <a:ext cx="528" cy="282"/>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7783" name="Rectangle 86"/>
            <p:cNvSpPr/>
            <p:nvPr/>
          </p:nvSpPr>
          <p:spPr>
            <a:xfrm>
              <a:off x="528" y="276"/>
              <a:ext cx="384" cy="282"/>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7784" name="Line 87"/>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85" name="Line 88"/>
            <p:cNvSpPr/>
            <p:nvPr/>
          </p:nvSpPr>
          <p:spPr>
            <a:xfrm>
              <a:off x="528" y="558"/>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86" name="Line 89"/>
            <p:cNvSpPr/>
            <p:nvPr/>
          </p:nvSpPr>
          <p:spPr>
            <a:xfrm>
              <a:off x="528" y="84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87" name="Line 90"/>
            <p:cNvSpPr/>
            <p:nvPr/>
          </p:nvSpPr>
          <p:spPr>
            <a:xfrm>
              <a:off x="528" y="1141"/>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88" name="Line 91"/>
            <p:cNvSpPr/>
            <p:nvPr/>
          </p:nvSpPr>
          <p:spPr>
            <a:xfrm>
              <a:off x="528" y="1728"/>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89" name="Line 92"/>
            <p:cNvSpPr/>
            <p:nvPr/>
          </p:nvSpPr>
          <p:spPr>
            <a:xfrm>
              <a:off x="528" y="276"/>
              <a:ext cx="0" cy="1452"/>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90" name="Line 93"/>
            <p:cNvSpPr/>
            <p:nvPr/>
          </p:nvSpPr>
          <p:spPr>
            <a:xfrm>
              <a:off x="912" y="276"/>
              <a:ext cx="0" cy="1452"/>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91" name="Line 94"/>
            <p:cNvSpPr/>
            <p:nvPr/>
          </p:nvSpPr>
          <p:spPr>
            <a:xfrm>
              <a:off x="1440" y="276"/>
              <a:ext cx="0" cy="1452"/>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92" name="Line 95"/>
            <p:cNvSpPr/>
            <p:nvPr/>
          </p:nvSpPr>
          <p:spPr>
            <a:xfrm>
              <a:off x="1872" y="276"/>
              <a:ext cx="0" cy="1452"/>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93" name="Line 96"/>
            <p:cNvSpPr/>
            <p:nvPr/>
          </p:nvSpPr>
          <p:spPr>
            <a:xfrm>
              <a:off x="528" y="1434"/>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7794" name="Text Box 97"/>
            <p:cNvSpPr txBox="1"/>
            <p:nvPr/>
          </p:nvSpPr>
          <p:spPr>
            <a:xfrm>
              <a:off x="528" y="0"/>
              <a:ext cx="1344" cy="230"/>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AB </a:t>
              </a:r>
              <a:r>
                <a:rPr lang="en-US" altLang="x-none" b="1" dirty="0">
                  <a:latin typeface="Arial" panose="020B0604020202020204" pitchFamily="34" charset="0"/>
                  <a:ea typeface="宋体" panose="02010600030101010101" pitchFamily="2" charset="-122"/>
                  <a:sym typeface="Symbol" panose="05050102010706020507" pitchFamily="2" charset="2"/>
                </a:rPr>
                <a:t> join </a:t>
              </a:r>
              <a:r>
                <a:rPr lang="en-US" altLang="x-none" b="1" dirty="0">
                  <a:latin typeface="Times New Roman" panose="02020603050405020304" pitchFamily="2" charset="0"/>
                  <a:ea typeface="宋体" panose="02010600030101010101" pitchFamily="2" charset="-122"/>
                </a:rPr>
                <a:t> BC</a:t>
              </a:r>
            </a:p>
          </p:txBody>
        </p:sp>
      </p:grpSp>
      <p:sp>
        <p:nvSpPr>
          <p:cNvPr id="157795" name="Text Box 98"/>
          <p:cNvSpPr txBox="1"/>
          <p:nvPr/>
        </p:nvSpPr>
        <p:spPr>
          <a:xfrm>
            <a:off x="4211638" y="6002338"/>
            <a:ext cx="4860925" cy="579437"/>
          </a:xfrm>
          <a:prstGeom prst="rect">
            <a:avLst/>
          </a:prstGeom>
          <a:solidFill>
            <a:srgbClr val="CCFFFF"/>
          </a:solidFill>
          <a:ln w="9525">
            <a:noFill/>
          </a:ln>
        </p:spPr>
        <p:txBody>
          <a:bodyPr wrap="square" anchor="t">
            <a:spAutoFit/>
          </a:bodyPr>
          <a:lstStyle/>
          <a:p>
            <a:pPr lvl="0">
              <a:spcBef>
                <a:spcPct val="50000"/>
              </a:spcBef>
            </a:pPr>
            <a:r>
              <a:rPr lang="en-US" altLang="x-none" sz="3200" b="1" dirty="0">
                <a:solidFill>
                  <a:srgbClr val="FF0066"/>
                </a:solidFill>
                <a:latin typeface="Arial" panose="020B0604020202020204" pitchFamily="34" charset="0"/>
                <a:ea typeface="宋体" panose="02010600030101010101" pitchFamily="2" charset="-122"/>
              </a:rPr>
              <a:t>ABC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rPr>
              <a:t>AB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join</a:t>
            </a:r>
            <a:r>
              <a:rPr lang="en-US" altLang="x-none" sz="3200" b="1" dirty="0">
                <a:solidFill>
                  <a:srgbClr val="FF0066"/>
                </a:solidFill>
                <a:latin typeface="Arial" panose="020B0604020202020204" pitchFamily="34" charset="0"/>
                <a:ea typeface="宋体" panose="02010600030101010101" pitchFamily="2" charset="-122"/>
              </a:rPr>
              <a:t> BC,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7767"/>
                                        </p:tgtEl>
                                        <p:attrNameLst>
                                          <p:attrName>style.visibility</p:attrName>
                                        </p:attrNameLst>
                                      </p:cBhvr>
                                      <p:to>
                                        <p:strVal val="visible"/>
                                      </p:to>
                                    </p:set>
                                    <p:animEffect transition="in" filter="blinds(horizontal)">
                                      <p:cBhvr>
                                        <p:cTn id="7" dur="500"/>
                                        <p:tgtEl>
                                          <p:spTgt spid="1577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795"/>
                                        </p:tgtEl>
                                        <p:attrNameLst>
                                          <p:attrName>style.visibility</p:attrName>
                                        </p:attrNameLst>
                                      </p:cBhvr>
                                      <p:to>
                                        <p:strVal val="visible"/>
                                      </p:to>
                                    </p:set>
                                    <p:animEffect transition="in" filter="blinds(horizontal)">
                                      <p:cBhvr>
                                        <p:cTn id="12" dur="500"/>
                                        <p:tgtEl>
                                          <p:spTgt spid="157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9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253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2253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24</a:t>
            </a:fld>
            <a:endParaRPr lang="zh-CN" altLang="en-US" sz="1200" b="1" i="1" dirty="0">
              <a:latin typeface="Times New Roman" panose="02020603050405020304" pitchFamily="2" charset="0"/>
              <a:ea typeface="宋体" panose="02010600030101010101" pitchFamily="2" charset="-122"/>
            </a:endParaRPr>
          </a:p>
        </p:txBody>
      </p:sp>
      <p:sp>
        <p:nvSpPr>
          <p:cNvPr id="2253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22535" name="Rectangle 4"/>
          <p:cNvSpPr/>
          <p:nvPr/>
        </p:nvSpPr>
        <p:spPr>
          <a:xfrm>
            <a:off x="228600" y="707390"/>
            <a:ext cx="8686800" cy="2276475"/>
          </a:xfrm>
          <a:prstGeom prst="rect">
            <a:avLst/>
          </a:prstGeom>
          <a:noFill/>
          <a:ln w="9525">
            <a:noFill/>
          </a:ln>
        </p:spPr>
        <p:txBody>
          <a:bodyPr anchor="t"/>
          <a:lstStyle/>
          <a:p>
            <a:pPr marL="342900" lvl="0" indent="-342900">
              <a:lnSpc>
                <a:spcPct val="110000"/>
              </a:lnSpc>
              <a:spcBef>
                <a:spcPct val="15000"/>
              </a:spcBef>
              <a:buClr>
                <a:srgbClr val="996633"/>
              </a:buClr>
              <a:buFont typeface="Wingdings" panose="05000000000000000000" charset="0"/>
              <a:buChar char="p"/>
            </a:pPr>
            <a:r>
              <a:rPr lang="zh-CN" altLang="x-none" b="1" dirty="0">
                <a:solidFill>
                  <a:schemeClr val="accent2"/>
                </a:solidFill>
                <a:latin typeface="Arial" panose="020B0604020202020204" pitchFamily="34" charset="0"/>
                <a:ea typeface="宋体" panose="02010600030101010101" pitchFamily="2" charset="-122"/>
              </a:rPr>
              <a:t>An entity is a thing that exists either physically or logically. </a:t>
            </a:r>
          </a:p>
          <a:p>
            <a:pPr marL="800100" lvl="1" indent="-342900">
              <a:lnSpc>
                <a:spcPct val="110000"/>
              </a:lnSpc>
              <a:spcBef>
                <a:spcPct val="15000"/>
              </a:spcBef>
              <a:buClr>
                <a:srgbClr val="996633"/>
              </a:buClr>
              <a:buFont typeface="Arial" panose="020B0604020202020204" pitchFamily="34" charset="0"/>
              <a:buChar char="•"/>
            </a:pPr>
            <a:r>
              <a:rPr lang="zh-CN" altLang="x-none" b="1" dirty="0">
                <a:solidFill>
                  <a:schemeClr val="accent2"/>
                </a:solidFill>
                <a:latin typeface="Arial" panose="020B0604020202020204" pitchFamily="34" charset="0"/>
                <a:ea typeface="宋体" panose="02010600030101010101" pitchFamily="2" charset="-122"/>
              </a:rPr>
              <a:t>physical object</a:t>
            </a:r>
            <a:r>
              <a:rPr lang="en-US" altLang="zh-CN" b="1" dirty="0">
                <a:solidFill>
                  <a:schemeClr val="accent2"/>
                </a:solidFill>
                <a:latin typeface="Arial" panose="020B0604020202020204" pitchFamily="34" charset="0"/>
                <a:ea typeface="宋体" panose="02010600030101010101" pitchFamily="2" charset="-122"/>
              </a:rPr>
              <a:t>:</a:t>
            </a:r>
            <a:r>
              <a:rPr lang="zh-CN" altLang="x-none" b="1" dirty="0">
                <a:solidFill>
                  <a:schemeClr val="accent2"/>
                </a:solidFill>
                <a:latin typeface="Arial" panose="020B0604020202020204" pitchFamily="34" charset="0"/>
                <a:ea typeface="宋体" panose="02010600030101010101" pitchFamily="2" charset="-122"/>
              </a:rPr>
              <a:t> a </a:t>
            </a:r>
            <a:r>
              <a:rPr lang="zh-CN" altLang="x-none" b="1" dirty="0">
                <a:solidFill>
                  <a:srgbClr val="FF0000"/>
                </a:solidFill>
                <a:latin typeface="Arial" panose="020B0604020202020204" pitchFamily="34" charset="0"/>
                <a:ea typeface="宋体" panose="02010600030101010101" pitchFamily="2" charset="-122"/>
              </a:rPr>
              <a:t>house</a:t>
            </a:r>
            <a:r>
              <a:rPr lang="en-US" altLang="zh-CN" b="1" dirty="0">
                <a:solidFill>
                  <a:schemeClr val="accent2"/>
                </a:solidFill>
                <a:latin typeface="Arial" panose="020B0604020202020204" pitchFamily="34" charset="0"/>
                <a:ea typeface="宋体" panose="02010600030101010101" pitchFamily="2" charset="-122"/>
              </a:rPr>
              <a:t>,</a:t>
            </a:r>
            <a:r>
              <a:rPr lang="zh-CN" altLang="x-none" b="1" dirty="0">
                <a:solidFill>
                  <a:schemeClr val="accent2"/>
                </a:solidFill>
                <a:latin typeface="Arial" panose="020B0604020202020204" pitchFamily="34" charset="0"/>
                <a:ea typeface="宋体" panose="02010600030101010101" pitchFamily="2" charset="-122"/>
              </a:rPr>
              <a:t> a </a:t>
            </a:r>
            <a:r>
              <a:rPr lang="zh-CN" altLang="x-none" b="1" dirty="0">
                <a:solidFill>
                  <a:srgbClr val="FF0000"/>
                </a:solidFill>
                <a:latin typeface="Arial" panose="020B0604020202020204" pitchFamily="34" charset="0"/>
                <a:ea typeface="宋体" panose="02010600030101010101" pitchFamily="2" charset="-122"/>
              </a:rPr>
              <a:t>car</a:t>
            </a:r>
            <a:r>
              <a:rPr lang="zh-CN" altLang="x-none" b="1" dirty="0">
                <a:solidFill>
                  <a:schemeClr val="accent2"/>
                </a:solidFill>
                <a:latin typeface="Arial" panose="020B0604020202020204" pitchFamily="34" charset="0"/>
                <a:ea typeface="宋体" panose="02010600030101010101" pitchFamily="2" charset="-122"/>
              </a:rPr>
              <a:t>, </a:t>
            </a:r>
            <a:r>
              <a:rPr lang="en-US" altLang="zh-CN" b="1" dirty="0">
                <a:solidFill>
                  <a:schemeClr val="accent2"/>
                </a:solidFill>
                <a:latin typeface="Arial" panose="020B0604020202020204" pitchFamily="34" charset="0"/>
                <a:ea typeface="宋体" panose="02010600030101010101" pitchFamily="2" charset="-122"/>
              </a:rPr>
              <a:t>......</a:t>
            </a:r>
          </a:p>
          <a:p>
            <a:pPr marL="800100" lvl="1" indent="-342900">
              <a:lnSpc>
                <a:spcPct val="110000"/>
              </a:lnSpc>
              <a:spcBef>
                <a:spcPct val="15000"/>
              </a:spcBef>
              <a:buClr>
                <a:srgbClr val="996633"/>
              </a:buClr>
              <a:buFont typeface="Arial" panose="020B0604020202020204" pitchFamily="34" charset="0"/>
              <a:buChar char="•"/>
            </a:pPr>
            <a:r>
              <a:rPr lang="zh-CN" altLang="x-none" b="1" dirty="0">
                <a:solidFill>
                  <a:schemeClr val="accent2"/>
                </a:solidFill>
                <a:latin typeface="Arial" panose="020B0604020202020204" pitchFamily="34" charset="0"/>
                <a:ea typeface="宋体" panose="02010600030101010101" pitchFamily="2" charset="-122"/>
              </a:rPr>
              <a:t>an event</a:t>
            </a:r>
            <a:r>
              <a:rPr lang="en-US" altLang="zh-CN" b="1" dirty="0">
                <a:solidFill>
                  <a:schemeClr val="accent2"/>
                </a:solidFill>
                <a:latin typeface="Arial" panose="020B0604020202020204" pitchFamily="34" charset="0"/>
                <a:ea typeface="宋体" panose="02010600030101010101" pitchFamily="2" charset="-122"/>
              </a:rPr>
              <a:t>:</a:t>
            </a:r>
            <a:r>
              <a:rPr lang="zh-CN" altLang="x-none" b="1" dirty="0">
                <a:solidFill>
                  <a:schemeClr val="accent2"/>
                </a:solidFill>
                <a:latin typeface="Arial" panose="020B0604020202020204" pitchFamily="34" charset="0"/>
                <a:ea typeface="宋体" panose="02010600030101010101" pitchFamily="2" charset="-122"/>
              </a:rPr>
              <a:t> a </a:t>
            </a:r>
            <a:r>
              <a:rPr lang="zh-CN" altLang="x-none" b="1" dirty="0">
                <a:solidFill>
                  <a:srgbClr val="FF0000"/>
                </a:solidFill>
                <a:latin typeface="Arial" panose="020B0604020202020204" pitchFamily="34" charset="0"/>
                <a:ea typeface="宋体" panose="02010600030101010101" pitchFamily="2" charset="-122"/>
              </a:rPr>
              <a:t>house sale</a:t>
            </a:r>
            <a:r>
              <a:rPr lang="en-US" altLang="zh-CN" b="1" dirty="0">
                <a:solidFill>
                  <a:schemeClr val="accent2"/>
                </a:solidFill>
                <a:latin typeface="Arial" panose="020B0604020202020204" pitchFamily="34" charset="0"/>
                <a:ea typeface="宋体" panose="02010600030101010101" pitchFamily="2" charset="-122"/>
              </a:rPr>
              <a:t>, </a:t>
            </a:r>
            <a:r>
              <a:rPr lang="zh-CN" altLang="x-none" b="1" dirty="0">
                <a:solidFill>
                  <a:schemeClr val="accent2"/>
                </a:solidFill>
                <a:latin typeface="Arial" panose="020B0604020202020204" pitchFamily="34" charset="0"/>
                <a:ea typeface="宋体" panose="02010600030101010101" pitchFamily="2" charset="-122"/>
              </a:rPr>
              <a:t>a </a:t>
            </a:r>
            <a:r>
              <a:rPr lang="zh-CN" altLang="x-none" b="1" dirty="0">
                <a:solidFill>
                  <a:srgbClr val="FF0000"/>
                </a:solidFill>
                <a:latin typeface="Arial" panose="020B0604020202020204" pitchFamily="34" charset="0"/>
                <a:ea typeface="宋体" panose="02010600030101010101" pitchFamily="2" charset="-122"/>
              </a:rPr>
              <a:t>car service</a:t>
            </a:r>
            <a:r>
              <a:rPr lang="zh-CN" altLang="x-none" b="1" dirty="0">
                <a:solidFill>
                  <a:schemeClr val="accent2"/>
                </a:solidFill>
                <a:latin typeface="Arial" panose="020B0604020202020204" pitchFamily="34" charset="0"/>
                <a:ea typeface="宋体" panose="02010600030101010101" pitchFamily="2" charset="-122"/>
              </a:rPr>
              <a:t>, </a:t>
            </a:r>
            <a:r>
              <a:rPr lang="en-US" altLang="zh-CN" b="1" dirty="0">
                <a:solidFill>
                  <a:schemeClr val="accent2"/>
                </a:solidFill>
                <a:latin typeface="Arial" panose="020B0604020202020204" pitchFamily="34" charset="0"/>
                <a:ea typeface="宋体" panose="02010600030101010101" pitchFamily="2" charset="-122"/>
              </a:rPr>
              <a:t>......</a:t>
            </a:r>
          </a:p>
          <a:p>
            <a:pPr marL="800100" lvl="1" indent="-342900">
              <a:lnSpc>
                <a:spcPct val="110000"/>
              </a:lnSpc>
              <a:spcBef>
                <a:spcPct val="15000"/>
              </a:spcBef>
              <a:buClr>
                <a:srgbClr val="996633"/>
              </a:buClr>
              <a:buFont typeface="Arial" panose="020B0604020202020204" pitchFamily="34" charset="0"/>
              <a:buChar char="•"/>
            </a:pPr>
            <a:r>
              <a:rPr lang="zh-CN" altLang="x-none" b="1" dirty="0">
                <a:solidFill>
                  <a:schemeClr val="accent2"/>
                </a:solidFill>
                <a:latin typeface="Arial" panose="020B0604020202020204" pitchFamily="34" charset="0"/>
                <a:ea typeface="宋体" panose="02010600030101010101" pitchFamily="2" charset="-122"/>
              </a:rPr>
              <a:t>a concept</a:t>
            </a:r>
            <a:r>
              <a:rPr lang="en-US" altLang="zh-CN" b="1" dirty="0">
                <a:solidFill>
                  <a:schemeClr val="accent2"/>
                </a:solidFill>
                <a:latin typeface="Arial" panose="020B0604020202020204" pitchFamily="34" charset="0"/>
                <a:ea typeface="宋体" panose="02010600030101010101" pitchFamily="2" charset="-122"/>
              </a:rPr>
              <a:t>:</a:t>
            </a:r>
            <a:r>
              <a:rPr lang="zh-CN" altLang="x-none" b="1" dirty="0">
                <a:solidFill>
                  <a:schemeClr val="accent2"/>
                </a:solidFill>
                <a:latin typeface="Arial" panose="020B0604020202020204" pitchFamily="34" charset="0"/>
                <a:ea typeface="宋体" panose="02010600030101010101" pitchFamily="2" charset="-122"/>
              </a:rPr>
              <a:t> a</a:t>
            </a:r>
            <a:r>
              <a:rPr lang="en-US" altLang="zh-CN" b="1" dirty="0">
                <a:solidFill>
                  <a:schemeClr val="accent2"/>
                </a:solidFill>
                <a:latin typeface="Arial" panose="020B0604020202020204" pitchFamily="34" charset="0"/>
                <a:ea typeface="宋体" panose="02010600030101010101" pitchFamily="2" charset="-122"/>
              </a:rPr>
              <a:t>n</a:t>
            </a:r>
            <a:r>
              <a:rPr lang="zh-CN" altLang="x-none" b="1" dirty="0">
                <a:solidFill>
                  <a:schemeClr val="accent2"/>
                </a:solidFill>
                <a:latin typeface="Arial" panose="020B0604020202020204" pitchFamily="34" charset="0"/>
                <a:ea typeface="宋体" panose="02010600030101010101" pitchFamily="2" charset="-122"/>
              </a:rPr>
              <a:t> </a:t>
            </a:r>
            <a:r>
              <a:rPr lang="zh-CN" altLang="x-none" b="1" dirty="0">
                <a:solidFill>
                  <a:srgbClr val="FF0000"/>
                </a:solidFill>
                <a:latin typeface="Arial" panose="020B0604020202020204" pitchFamily="34" charset="0"/>
                <a:ea typeface="宋体" panose="02010600030101010101" pitchFamily="2" charset="-122"/>
              </a:rPr>
              <a:t>order</a:t>
            </a:r>
            <a:r>
              <a:rPr lang="en-US" altLang="zh-CN" b="1" dirty="0">
                <a:solidFill>
                  <a:schemeClr val="accent2"/>
                </a:solidFill>
                <a:latin typeface="Arial" panose="020B0604020202020204" pitchFamily="34" charset="0"/>
                <a:ea typeface="宋体" panose="02010600030101010101" pitchFamily="2" charset="-122"/>
              </a:rPr>
              <a:t>, a </a:t>
            </a:r>
            <a:r>
              <a:rPr lang="en-US" altLang="zh-CN" b="1" dirty="0">
                <a:solidFill>
                  <a:srgbClr val="FF0000"/>
                </a:solidFill>
                <a:latin typeface="Arial" panose="020B0604020202020204" pitchFamily="34" charset="0"/>
                <a:ea typeface="宋体" panose="02010600030101010101" pitchFamily="2" charset="-122"/>
              </a:rPr>
              <a:t>match</a:t>
            </a:r>
            <a:r>
              <a:rPr lang="en-US" altLang="zh-CN" b="1" dirty="0">
                <a:solidFill>
                  <a:schemeClr val="accent2"/>
                </a:solidFill>
                <a:latin typeface="Arial" panose="020B0604020202020204" pitchFamily="34" charset="0"/>
                <a:ea typeface="宋体" panose="02010600030101010101" pitchFamily="2" charset="-122"/>
              </a:rPr>
              <a:t>, ......</a:t>
            </a:r>
            <a:endParaRPr lang="en-US" altLang="x-none" b="1" dirty="0">
              <a:solidFill>
                <a:schemeClr val="accent2"/>
              </a:solidFill>
              <a:latin typeface="Arial" panose="020B0604020202020204" pitchFamily="34" charset="0"/>
              <a:ea typeface="宋体" panose="02010600030101010101" pitchFamily="2" charset="-122"/>
            </a:endParaRPr>
          </a:p>
        </p:txBody>
      </p:sp>
      <p:sp>
        <p:nvSpPr>
          <p:cNvPr id="2" name="Rectangle 4"/>
          <p:cNvSpPr/>
          <p:nvPr/>
        </p:nvSpPr>
        <p:spPr>
          <a:xfrm>
            <a:off x="228600" y="3489325"/>
            <a:ext cx="8686800" cy="2228850"/>
          </a:xfrm>
          <a:prstGeom prst="rect">
            <a:avLst/>
          </a:prstGeom>
          <a:noFill/>
          <a:ln w="9525">
            <a:noFill/>
          </a:ln>
        </p:spPr>
        <p:txBody>
          <a:bodyPr anchor="t">
            <a:spAutoFit/>
          </a:bodyPr>
          <a:lstStyle/>
          <a:p>
            <a:pPr marL="342900" lvl="0" indent="-342900">
              <a:lnSpc>
                <a:spcPct val="100000"/>
              </a:lnSpc>
              <a:spcBef>
                <a:spcPts val="15"/>
              </a:spcBef>
              <a:spcAft>
                <a:spcPts val="1200"/>
              </a:spcAft>
              <a:buClr>
                <a:srgbClr val="996633"/>
              </a:buClr>
              <a:buFont typeface="Wingdings" panose="05000000000000000000" charset="0"/>
              <a:buChar char="p"/>
            </a:pPr>
            <a:r>
              <a:rPr lang="en-US" b="1" dirty="0">
                <a:solidFill>
                  <a:schemeClr val="accent2"/>
                </a:solidFill>
                <a:latin typeface="Arial" panose="020B0604020202020204" pitchFamily="34" charset="0"/>
                <a:ea typeface="宋体" panose="02010600030101010101" pitchFamily="2" charset="-122"/>
              </a:rPr>
              <a:t>other ways</a:t>
            </a:r>
          </a:p>
          <a:p>
            <a:pPr marL="800100" lvl="1" indent="-342900">
              <a:lnSpc>
                <a:spcPct val="100000"/>
              </a:lnSpc>
              <a:spcBef>
                <a:spcPts val="15"/>
              </a:spcBef>
              <a:spcAft>
                <a:spcPts val="1200"/>
              </a:spcAft>
              <a:buClr>
                <a:srgbClr val="996633"/>
              </a:buClr>
              <a:buFont typeface="Arial" panose="020B0604020202020204" pitchFamily="34" charset="0"/>
              <a:buChar char="•"/>
            </a:pPr>
            <a:r>
              <a:rPr lang="en-US" altLang="x-none" b="1" dirty="0">
                <a:latin typeface="Arial" panose="020B0604020202020204" pitchFamily="34" charset="0"/>
                <a:ea typeface="宋体" panose="02010600030101010101" pitchFamily="2" charset="-122"/>
              </a:rPr>
              <a:t>a house sale can be treat as a relationalship between a house and peoples</a:t>
            </a:r>
            <a:endParaRPr lang="en-US" altLang="x-none" b="1" dirty="0">
              <a:solidFill>
                <a:schemeClr val="tx1"/>
              </a:solidFill>
              <a:latin typeface="Arial" panose="020B0604020202020204" pitchFamily="34" charset="0"/>
              <a:ea typeface="宋体" panose="02010600030101010101" pitchFamily="2" charset="-122"/>
            </a:endParaRPr>
          </a:p>
          <a:p>
            <a:pPr marL="800100" lvl="1" indent="-342900">
              <a:lnSpc>
                <a:spcPct val="100000"/>
              </a:lnSpc>
              <a:spcBef>
                <a:spcPts val="15"/>
              </a:spcBef>
              <a:spcAft>
                <a:spcPts val="1200"/>
              </a:spcAft>
              <a:buClr>
                <a:srgbClr val="996633"/>
              </a:buClr>
              <a:buFont typeface="Arial" panose="020B0604020202020204" pitchFamily="34" charset="0"/>
              <a:buChar char="•"/>
            </a:pPr>
            <a:r>
              <a:rPr lang="en-US" altLang="x-none" b="1" dirty="0">
                <a:solidFill>
                  <a:schemeClr val="tx1"/>
                </a:solidFill>
                <a:latin typeface="Arial" panose="020B0604020202020204" pitchFamily="34" charset="0"/>
                <a:ea typeface="宋体" panose="02010600030101010101" pitchFamily="2" charset="-122"/>
              </a:rPr>
              <a:t>an order can be treat as a relationalship between customer, agent and product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6" name="Rectangle 3"/>
          <p:cNvSpPr>
            <a:spLocks noGrp="1"/>
          </p:cNvSpPr>
          <p:nvPr>
            <p:ph type="body"/>
          </p:nvPr>
        </p:nvSpPr>
        <p:spPr>
          <a:xfrm>
            <a:off x="244475" y="695008"/>
            <a:ext cx="8651875" cy="3540760"/>
          </a:xfrm>
          <a:solidFill>
            <a:schemeClr val="bg1"/>
          </a:solidFill>
        </p:spPr>
        <p:txBody>
          <a:bodyPr wrap="square" lIns="90170" tIns="46990" rIns="90170" bIns="46990" anchor="t">
            <a:spAutoFit/>
          </a:bodyPr>
          <a:lstStyle/>
          <a:p>
            <a:pPr marL="457200" lvl="0" indent="-457200" eaLnBrk="1" hangingPunct="1">
              <a:lnSpc>
                <a:spcPct val="100000"/>
              </a:lnSpc>
              <a:spcBef>
                <a:spcPct val="0"/>
              </a:spcBef>
            </a:pPr>
            <a:r>
              <a:rPr lang="en-US" altLang="x-none" dirty="0">
                <a:ea typeface="宋体" panose="02010600030101010101" pitchFamily="2" charset="-122"/>
              </a:rPr>
              <a:t>Theorem 6.7.4. </a:t>
            </a:r>
            <a:r>
              <a:rPr lang="en-US" altLang="x-none" dirty="0">
                <a:solidFill>
                  <a:schemeClr val="accent2"/>
                </a:solidFill>
                <a:ea typeface="宋体" panose="02010600030101010101" pitchFamily="2" charset="-122"/>
              </a:rPr>
              <a:t>Given a table T with a set F of FDs valid on T, then a decomposition of T into two tables {T</a:t>
            </a:r>
            <a:r>
              <a:rPr lang="en-US" altLang="x-none" baseline="-25000" dirty="0">
                <a:solidFill>
                  <a:schemeClr val="accent2"/>
                </a:solidFill>
                <a:ea typeface="宋体" panose="02010600030101010101" pitchFamily="2" charset="-122"/>
              </a:rPr>
              <a:t>1</a:t>
            </a:r>
            <a:r>
              <a:rPr lang="en-US" altLang="x-none" dirty="0">
                <a:solidFill>
                  <a:schemeClr val="accent2"/>
                </a:solidFill>
                <a:ea typeface="宋体" panose="02010600030101010101" pitchFamily="2" charset="-122"/>
              </a:rPr>
              <a:t>, T</a:t>
            </a:r>
            <a:r>
              <a:rPr lang="en-US" altLang="x-none" baseline="-25000" dirty="0">
                <a:solidFill>
                  <a:schemeClr val="accent2"/>
                </a:solidFill>
                <a:ea typeface="宋体" panose="02010600030101010101" pitchFamily="2" charset="-122"/>
              </a:rPr>
              <a:t>2</a:t>
            </a:r>
            <a:r>
              <a:rPr lang="en-US" altLang="x-none" dirty="0">
                <a:solidFill>
                  <a:schemeClr val="accent2"/>
                </a:solidFill>
                <a:ea typeface="宋体" panose="02010600030101010101" pitchFamily="2" charset="-122"/>
              </a:rPr>
              <a:t>} is </a:t>
            </a:r>
            <a:r>
              <a:rPr lang="en-US" altLang="x-none" i="1" dirty="0">
                <a:solidFill>
                  <a:srgbClr val="FF0066"/>
                </a:solidFill>
                <a:ea typeface="宋体" panose="02010600030101010101" pitchFamily="2" charset="-122"/>
              </a:rPr>
              <a:t>a lossless decomposition</a:t>
            </a:r>
            <a:r>
              <a:rPr lang="en-US" altLang="x-none" dirty="0">
                <a:solidFill>
                  <a:schemeClr val="accent2"/>
                </a:solidFill>
                <a:ea typeface="宋体" panose="02010600030101010101" pitchFamily="2" charset="-122"/>
              </a:rPr>
              <a:t> if one of the following functional dependencies is implied by F:</a:t>
            </a:r>
          </a:p>
          <a:p>
            <a:pPr marL="914400" lvl="2" indent="0" eaLnBrk="1" hangingPunct="1">
              <a:lnSpc>
                <a:spcPct val="100000"/>
              </a:lnSpc>
              <a:spcBef>
                <a:spcPct val="0"/>
              </a:spcBef>
              <a:buNone/>
            </a:pPr>
            <a:r>
              <a:rPr lang="en-US" altLang="x-none" dirty="0">
                <a:ea typeface="宋体" panose="02010600030101010101" pitchFamily="2" charset="-122"/>
              </a:rPr>
              <a:t>(1)  Head(T</a:t>
            </a:r>
            <a:r>
              <a:rPr lang="en-US" altLang="x-none" baseline="-25000" dirty="0">
                <a:ea typeface="宋体" panose="02010600030101010101" pitchFamily="2" charset="-122"/>
              </a:rPr>
              <a:t>1</a:t>
            </a:r>
            <a:r>
              <a:rPr lang="en-US" altLang="x-none" dirty="0">
                <a:ea typeface="宋体" panose="02010600030101010101" pitchFamily="2" charset="-122"/>
              </a:rPr>
              <a:t>) </a:t>
            </a:r>
            <a:r>
              <a:rPr lang="en-US" altLang="x-none" dirty="0">
                <a:latin typeface="Symbol" panose="05050102010706020507" pitchFamily="2" charset="2"/>
                <a:ea typeface="宋体" panose="02010600030101010101" pitchFamily="2" charset="-122"/>
                <a:sym typeface="Symbol" panose="05050102010706020507" pitchFamily="2" charset="2"/>
              </a:rPr>
              <a:t></a:t>
            </a:r>
            <a:r>
              <a:rPr lang="en-US" altLang="x-none" dirty="0">
                <a:latin typeface="Symbol" panose="05050102010706020507" pitchFamily="2" charset="2"/>
                <a:ea typeface="宋体" panose="02010600030101010101" pitchFamily="2" charset="-122"/>
              </a:rPr>
              <a:t> </a:t>
            </a:r>
            <a:r>
              <a:rPr lang="en-US" altLang="x-none" dirty="0">
                <a:ea typeface="宋体" panose="02010600030101010101" pitchFamily="2" charset="-122"/>
              </a:rPr>
              <a:t>Head(T</a:t>
            </a:r>
            <a:r>
              <a:rPr lang="en-US" altLang="x-none" baseline="-25000" dirty="0">
                <a:ea typeface="宋体" panose="02010600030101010101" pitchFamily="2" charset="-122"/>
              </a:rPr>
              <a:t>2</a:t>
            </a:r>
            <a:r>
              <a:rPr lang="en-US" altLang="x-none" dirty="0">
                <a:ea typeface="宋体" panose="02010600030101010101" pitchFamily="2" charset="-122"/>
              </a:rPr>
              <a:t>) </a:t>
            </a:r>
            <a:r>
              <a:rPr lang="en-US" altLang="x-none" dirty="0">
                <a:latin typeface="Symbol" panose="05050102010706020507" pitchFamily="2" charset="2"/>
                <a:ea typeface="宋体" panose="02010600030101010101" pitchFamily="2" charset="-122"/>
                <a:sym typeface="Symbol" panose="05050102010706020507" pitchFamily="2" charset="2"/>
              </a:rPr>
              <a:t></a:t>
            </a:r>
            <a:r>
              <a:rPr lang="en-US" altLang="x-none" dirty="0">
                <a:ea typeface="宋体" panose="02010600030101010101" pitchFamily="2" charset="-122"/>
              </a:rPr>
              <a:t> Head(T</a:t>
            </a:r>
            <a:r>
              <a:rPr lang="en-US" altLang="x-none" baseline="-25000" dirty="0">
                <a:ea typeface="宋体" panose="02010600030101010101" pitchFamily="2" charset="-122"/>
              </a:rPr>
              <a:t>1</a:t>
            </a:r>
            <a:r>
              <a:rPr lang="en-US" altLang="x-none" dirty="0">
                <a:ea typeface="宋体" panose="02010600030101010101" pitchFamily="2" charset="-122"/>
              </a:rPr>
              <a:t>)</a:t>
            </a:r>
          </a:p>
          <a:p>
            <a:pPr marL="457200" lvl="1" indent="0" eaLnBrk="1" hangingPunct="1">
              <a:lnSpc>
                <a:spcPct val="100000"/>
              </a:lnSpc>
              <a:spcBef>
                <a:spcPct val="0"/>
              </a:spcBef>
              <a:buNone/>
            </a:pPr>
            <a:r>
              <a:rPr lang="en-US" altLang="x-none" dirty="0">
                <a:ea typeface="宋体" panose="02010600030101010101" pitchFamily="2" charset="-122"/>
              </a:rPr>
              <a:t>or</a:t>
            </a:r>
          </a:p>
          <a:p>
            <a:pPr marL="914400" lvl="2" indent="0" eaLnBrk="1" hangingPunct="1">
              <a:lnSpc>
                <a:spcPct val="100000"/>
              </a:lnSpc>
              <a:spcBef>
                <a:spcPct val="0"/>
              </a:spcBef>
              <a:buNone/>
            </a:pPr>
            <a:r>
              <a:rPr lang="en-US" altLang="x-none" dirty="0">
                <a:ea typeface="宋体" panose="02010600030101010101" pitchFamily="2" charset="-122"/>
              </a:rPr>
              <a:t>(2)  Head(T</a:t>
            </a:r>
            <a:r>
              <a:rPr lang="en-US" altLang="x-none" baseline="-25000" dirty="0">
                <a:ea typeface="宋体" panose="02010600030101010101" pitchFamily="2" charset="-122"/>
              </a:rPr>
              <a:t>1</a:t>
            </a:r>
            <a:r>
              <a:rPr lang="en-US" altLang="x-none" dirty="0">
                <a:ea typeface="宋体" panose="02010600030101010101" pitchFamily="2" charset="-122"/>
              </a:rPr>
              <a:t>) </a:t>
            </a:r>
            <a:r>
              <a:rPr lang="en-US" altLang="x-none" dirty="0">
                <a:latin typeface="Symbol" panose="05050102010706020507" pitchFamily="2" charset="2"/>
                <a:ea typeface="宋体" panose="02010600030101010101" pitchFamily="2" charset="-122"/>
                <a:sym typeface="Symbol" panose="05050102010706020507" pitchFamily="2" charset="2"/>
              </a:rPr>
              <a:t></a:t>
            </a:r>
            <a:r>
              <a:rPr lang="en-US" altLang="x-none" dirty="0">
                <a:latin typeface="Symbol" panose="05050102010706020507" pitchFamily="2" charset="2"/>
                <a:ea typeface="宋体" panose="02010600030101010101" pitchFamily="2" charset="-122"/>
              </a:rPr>
              <a:t> </a:t>
            </a:r>
            <a:r>
              <a:rPr lang="en-US" altLang="x-none" dirty="0">
                <a:ea typeface="宋体" panose="02010600030101010101" pitchFamily="2" charset="-122"/>
              </a:rPr>
              <a:t>Head(T</a:t>
            </a:r>
            <a:r>
              <a:rPr lang="en-US" altLang="x-none" baseline="-25000" dirty="0">
                <a:ea typeface="宋体" panose="02010600030101010101" pitchFamily="2" charset="-122"/>
              </a:rPr>
              <a:t>2</a:t>
            </a:r>
            <a:r>
              <a:rPr lang="en-US" altLang="x-none" dirty="0">
                <a:ea typeface="宋体" panose="02010600030101010101" pitchFamily="2" charset="-122"/>
              </a:rPr>
              <a:t>) </a:t>
            </a:r>
            <a:r>
              <a:rPr lang="en-US" altLang="x-none" dirty="0">
                <a:latin typeface="Symbol" panose="05050102010706020507" pitchFamily="2" charset="2"/>
                <a:ea typeface="宋体" panose="02010600030101010101" pitchFamily="2" charset="-122"/>
                <a:sym typeface="Symbol" panose="05050102010706020507" pitchFamily="2" charset="2"/>
              </a:rPr>
              <a:t></a:t>
            </a:r>
            <a:r>
              <a:rPr lang="en-US" altLang="x-none" dirty="0">
                <a:ea typeface="宋体" panose="02010600030101010101" pitchFamily="2" charset="-122"/>
              </a:rPr>
              <a:t> Head(T</a:t>
            </a:r>
            <a:r>
              <a:rPr lang="en-US" altLang="x-none" baseline="-25000" dirty="0">
                <a:ea typeface="宋体" panose="02010600030101010101" pitchFamily="2" charset="-122"/>
              </a:rPr>
              <a:t>2</a:t>
            </a:r>
            <a:r>
              <a:rPr lang="en-US" altLang="x-none" dirty="0">
                <a:ea typeface="宋体" panose="02010600030101010101" pitchFamily="2" charset="-122"/>
              </a:rPr>
              <a:t>)</a:t>
            </a:r>
          </a:p>
        </p:txBody>
      </p:sp>
      <p:sp>
        <p:nvSpPr>
          <p:cNvPr id="15872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5872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872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240</a:t>
            </a:fld>
            <a:endParaRPr lang="zh-CN" altLang="en-US" sz="1200" b="1" i="1" dirty="0">
              <a:latin typeface="Times New Roman" panose="02020603050405020304" pitchFamily="2" charset="0"/>
              <a:ea typeface="宋体" panose="02010600030101010101" pitchFamily="2" charset="-122"/>
            </a:endParaRPr>
          </a:p>
        </p:txBody>
      </p:sp>
      <p:sp>
        <p:nvSpPr>
          <p:cNvPr id="15872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p>
        </p:txBody>
      </p:sp>
      <p:sp>
        <p:nvSpPr>
          <p:cNvPr id="2" name="Rectangle 4"/>
          <p:cNvSpPr/>
          <p:nvPr/>
        </p:nvSpPr>
        <p:spPr>
          <a:xfrm>
            <a:off x="76835" y="4711700"/>
            <a:ext cx="8990965" cy="1038860"/>
          </a:xfrm>
          <a:prstGeom prst="rect">
            <a:avLst/>
          </a:prstGeom>
          <a:noFill/>
          <a:ln w="25400" cap="flat" cmpd="sng">
            <a:solidFill>
              <a:schemeClr val="tx1"/>
            </a:solidFill>
            <a:prstDash val="solid"/>
            <a:miter/>
            <a:headEnd type="none" w="med" len="med"/>
            <a:tailEnd type="none" w="med" len="med"/>
          </a:ln>
        </p:spPr>
        <p:txBody>
          <a:bodyPr anchor="t">
            <a:spAutoFit/>
          </a:bodyPr>
          <a:lstStyle/>
          <a:p>
            <a:pPr marL="457200" lvl="0" indent="-457200">
              <a:lnSpc>
                <a:spcPct val="110000"/>
              </a:lnSpc>
              <a:buClr>
                <a:schemeClr val="accent1"/>
              </a:buClr>
              <a:buFont typeface="Wingdings" panose="05000000000000000000" pitchFamily="2" charset="2"/>
              <a:buChar char="q"/>
            </a:pPr>
            <a:r>
              <a:rPr lang="en-US" altLang="x-none" sz="2800" b="1" dirty="0">
                <a:solidFill>
                  <a:srgbClr val="0000CC"/>
                </a:solidFill>
                <a:latin typeface="Arial" panose="020B0604020202020204" pitchFamily="34" charset="0"/>
                <a:ea typeface="宋体" panose="02010600030101010101" pitchFamily="2" charset="-122"/>
              </a:rPr>
              <a:t>PROOF. (pg. 379)</a:t>
            </a:r>
          </a:p>
          <a:p>
            <a:pPr lvl="1">
              <a:lnSpc>
                <a:spcPct val="110000"/>
              </a:lnSpc>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If </a:t>
            </a:r>
            <a:r>
              <a:rPr lang="en-US" altLang="x-none" sz="2800" b="1" dirty="0">
                <a:solidFill>
                  <a:srgbClr val="FF0000"/>
                </a:solidFill>
                <a:latin typeface="Arial" panose="020B0604020202020204" pitchFamily="34" charset="0"/>
                <a:ea typeface="宋体" panose="02010600030101010101" pitchFamily="2" charset="-122"/>
              </a:rPr>
              <a:t>T</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T</a:t>
            </a:r>
            <a:r>
              <a:rPr lang="en-US" altLang="x-none" sz="2800" b="1" baseline="-25000" dirty="0">
                <a:solidFill>
                  <a:srgbClr val="FF0000"/>
                </a:solidFill>
                <a:latin typeface="Arial" panose="020B0604020202020204" pitchFamily="34" charset="0"/>
                <a:ea typeface="宋体" panose="02010600030101010101" pitchFamily="2" charset="-122"/>
                <a:sym typeface="Symbol" panose="05050102010706020507" charset="0"/>
              </a:rPr>
              <a:t>1</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 join T</a:t>
            </a:r>
            <a:r>
              <a:rPr lang="en-US" altLang="x-none" sz="2800" b="1" baseline="-25000" dirty="0">
                <a:solidFill>
                  <a:srgbClr val="FF0000"/>
                </a:solidFill>
                <a:latin typeface="Arial" panose="020B0604020202020204" pitchFamily="34" charset="0"/>
                <a:ea typeface="宋体" panose="02010600030101010101" pitchFamily="2" charset="-122"/>
                <a:sym typeface="Symbol" panose="05050102010706020507" charset="0"/>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charset="0"/>
              </a:rPr>
              <a:t> and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T</a:t>
            </a:r>
            <a:r>
              <a:rPr lang="en-US" altLang="x-none" sz="2800" b="1" baseline="-25000" dirty="0">
                <a:solidFill>
                  <a:srgbClr val="FF0000"/>
                </a:solidFill>
                <a:latin typeface="Arial" panose="020B0604020202020204" pitchFamily="34" charset="0"/>
                <a:ea typeface="宋体" panose="02010600030101010101" pitchFamily="2" charset="-122"/>
                <a:sym typeface="Symbol" panose="05050102010706020507" charset="0"/>
              </a:rPr>
              <a:t>1</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 join T</a:t>
            </a:r>
            <a:r>
              <a:rPr lang="en-US" altLang="x-none" sz="2800" b="1" baseline="-25000" dirty="0">
                <a:solidFill>
                  <a:srgbClr val="FF0000"/>
                </a:solidFill>
                <a:latin typeface="Arial" panose="020B0604020202020204" pitchFamily="34" charset="0"/>
                <a:ea typeface="宋体" panose="02010600030101010101" pitchFamily="2" charset="-122"/>
                <a:sym typeface="Symbol" panose="05050102010706020507" charset="0"/>
              </a:rPr>
              <a:t>2</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 T</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charset="0"/>
              </a:rPr>
              <a:t> then  </a:t>
            </a:r>
            <a:r>
              <a:rPr lang="en-US" altLang="x-none" sz="2800" b="1" dirty="0">
                <a:solidFill>
                  <a:srgbClr val="FF0000"/>
                </a:solidFill>
                <a:latin typeface="Arial" panose="020B0604020202020204" pitchFamily="34" charset="0"/>
                <a:ea typeface="宋体" panose="02010600030101010101" pitchFamily="2" charset="-122"/>
                <a:sym typeface="+mn-ea"/>
              </a:rPr>
              <a:t>T</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=T</a:t>
            </a:r>
            <a:r>
              <a:rPr lang="en-US" altLang="x-none" sz="2800" b="1" baseline="-25000" dirty="0">
                <a:solidFill>
                  <a:srgbClr val="FF0000"/>
                </a:solidFill>
                <a:latin typeface="Arial" panose="020B0604020202020204" pitchFamily="34" charset="0"/>
                <a:ea typeface="宋体" panose="02010600030101010101" pitchFamily="2" charset="-122"/>
                <a:sym typeface="Symbol" panose="05050102010706020507" charset="0"/>
              </a:rPr>
              <a:t>1</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 join T</a:t>
            </a:r>
            <a:r>
              <a:rPr lang="en-US" altLang="x-none" sz="2800" b="1" baseline="-25000" dirty="0">
                <a:solidFill>
                  <a:srgbClr val="FF0000"/>
                </a:solidFill>
                <a:latin typeface="Arial" panose="020B0604020202020204" pitchFamily="34" charset="0"/>
                <a:ea typeface="宋体" panose="02010600030101010101" pitchFamily="2" charset="-122"/>
                <a:sym typeface="Symbol" panose="05050102010706020507"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241</a:t>
            </a:fld>
            <a:endParaRPr lang="zh-CN" altLang="en-US" sz="1200" b="1" i="1" dirty="0">
              <a:latin typeface="Times New Roman" panose="02020603050405020304" pitchFamily="2" charset="0"/>
              <a:ea typeface="宋体" panose="02010600030101010101" pitchFamily="2" charset="-122"/>
            </a:endParaRPr>
          </a:p>
        </p:txBody>
      </p:sp>
      <p:sp>
        <p:nvSpPr>
          <p:cNvPr id="159749" name="Rectangle 3"/>
          <p:cNvSpPr>
            <a:spLocks noGrp="1"/>
          </p:cNvSpPr>
          <p:nvPr>
            <p:ph type="body"/>
          </p:nvPr>
        </p:nvSpPr>
        <p:spPr>
          <a:xfrm>
            <a:off x="457200" y="48895"/>
            <a:ext cx="8229600" cy="490538"/>
          </a:xfrm>
        </p:spPr>
        <p:txBody>
          <a:bodyPr wrap="square" anchor="t"/>
          <a:lstStyle/>
          <a:p>
            <a:pPr marL="0" lvl="0" indent="0" algn="ctr" eaLnBrk="1" hangingPunct="1">
              <a:lnSpc>
                <a:spcPct val="90000"/>
              </a:lnSpc>
              <a:buNone/>
            </a:pPr>
            <a:r>
              <a:rPr lang="en-US" altLang="x-none" dirty="0">
                <a:latin typeface="Arial" panose="020B0604020202020204" pitchFamily="34" charset="0"/>
                <a:ea typeface="宋体" panose="02010600030101010101" pitchFamily="2" charset="-122"/>
              </a:rPr>
              <a:t>( B→C )</a:t>
            </a:r>
          </a:p>
        </p:txBody>
      </p:sp>
      <p:grpSp>
        <p:nvGrpSpPr>
          <p:cNvPr id="159750" name="组合 159750"/>
          <p:cNvGrpSpPr/>
          <p:nvPr/>
        </p:nvGrpSpPr>
        <p:grpSpPr>
          <a:xfrm>
            <a:off x="645160" y="494348"/>
            <a:ext cx="2743200" cy="2008187"/>
            <a:chOff x="-384" y="276"/>
            <a:chExt cx="1728" cy="1265"/>
          </a:xfrm>
        </p:grpSpPr>
        <p:sp>
          <p:nvSpPr>
            <p:cNvPr id="159751" name="Rectangle 5"/>
            <p:cNvSpPr/>
            <p:nvPr/>
          </p:nvSpPr>
          <p:spPr>
            <a:xfrm>
              <a:off x="912" y="1288"/>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9752" name="Rectangle 6"/>
            <p:cNvSpPr/>
            <p:nvPr/>
          </p:nvSpPr>
          <p:spPr>
            <a:xfrm>
              <a:off x="384" y="1288"/>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9753" name="Rectangle 7"/>
            <p:cNvSpPr/>
            <p:nvPr/>
          </p:nvSpPr>
          <p:spPr>
            <a:xfrm>
              <a:off x="0" y="1288"/>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59754" name="Rectangle 8"/>
            <p:cNvSpPr/>
            <p:nvPr/>
          </p:nvSpPr>
          <p:spPr>
            <a:xfrm>
              <a:off x="912" y="1035"/>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9755" name="Rectangle 9"/>
            <p:cNvSpPr/>
            <p:nvPr/>
          </p:nvSpPr>
          <p:spPr>
            <a:xfrm>
              <a:off x="384" y="1035"/>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9756" name="Rectangle 10"/>
            <p:cNvSpPr/>
            <p:nvPr/>
          </p:nvSpPr>
          <p:spPr>
            <a:xfrm>
              <a:off x="0" y="1035"/>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9757" name="Rectangle 11"/>
            <p:cNvSpPr/>
            <p:nvPr/>
          </p:nvSpPr>
          <p:spPr>
            <a:xfrm>
              <a:off x="912" y="782"/>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9758" name="Rectangle 12"/>
            <p:cNvSpPr/>
            <p:nvPr/>
          </p:nvSpPr>
          <p:spPr>
            <a:xfrm>
              <a:off x="384" y="782"/>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9759" name="Rectangle 13"/>
            <p:cNvSpPr/>
            <p:nvPr/>
          </p:nvSpPr>
          <p:spPr>
            <a:xfrm>
              <a:off x="0" y="782"/>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9760" name="Rectangle 14"/>
            <p:cNvSpPr/>
            <p:nvPr/>
          </p:nvSpPr>
          <p:spPr>
            <a:xfrm>
              <a:off x="912" y="529"/>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9761" name="Rectangle 15"/>
            <p:cNvSpPr/>
            <p:nvPr/>
          </p:nvSpPr>
          <p:spPr>
            <a:xfrm>
              <a:off x="384" y="529"/>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9762" name="Rectangle 16"/>
            <p:cNvSpPr/>
            <p:nvPr/>
          </p:nvSpPr>
          <p:spPr>
            <a:xfrm>
              <a:off x="0" y="529"/>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9763" name="Rectangle 17"/>
            <p:cNvSpPr/>
            <p:nvPr/>
          </p:nvSpPr>
          <p:spPr>
            <a:xfrm>
              <a:off x="912" y="276"/>
              <a:ext cx="432"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9764" name="Rectangle 18"/>
            <p:cNvSpPr/>
            <p:nvPr/>
          </p:nvSpPr>
          <p:spPr>
            <a:xfrm>
              <a:off x="384" y="27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9765" name="Rectangle 19"/>
            <p:cNvSpPr/>
            <p:nvPr/>
          </p:nvSpPr>
          <p:spPr>
            <a:xfrm>
              <a:off x="0" y="276"/>
              <a:ext cx="384"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9766" name="Line 20"/>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67" name="Line 21"/>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68" name="Line 22"/>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69" name="Line 23"/>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70" name="Line 24"/>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71" name="Line 25"/>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72" name="Line 26"/>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73" name="Line 27"/>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74" name="Line 28"/>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75" name="Line 29"/>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76" name="Text Box 30"/>
            <p:cNvSpPr txBox="1"/>
            <p:nvPr/>
          </p:nvSpPr>
          <p:spPr>
            <a:xfrm>
              <a:off x="-384" y="276"/>
              <a:ext cx="335" cy="232"/>
            </a:xfrm>
            <a:prstGeom prst="rect">
              <a:avLst/>
            </a:prstGeom>
            <a:noFill/>
            <a:ln w="9525">
              <a:noFill/>
            </a:ln>
          </p:spPr>
          <p:txBody>
            <a:bodyPr wrap="square"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T</a:t>
              </a:r>
            </a:p>
          </p:txBody>
        </p:sp>
      </p:grpSp>
      <p:grpSp>
        <p:nvGrpSpPr>
          <p:cNvPr id="159777" name="组合 159777"/>
          <p:cNvGrpSpPr/>
          <p:nvPr/>
        </p:nvGrpSpPr>
        <p:grpSpPr>
          <a:xfrm>
            <a:off x="645160" y="2570163"/>
            <a:ext cx="3505200" cy="2700337"/>
            <a:chOff x="0" y="90"/>
            <a:chExt cx="2208" cy="1701"/>
          </a:xfrm>
        </p:grpSpPr>
        <p:sp>
          <p:nvSpPr>
            <p:cNvPr id="159778" name="Rectangle 32"/>
            <p:cNvSpPr/>
            <p:nvPr/>
          </p:nvSpPr>
          <p:spPr>
            <a:xfrm>
              <a:off x="384" y="1538"/>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9779" name="Rectangle 33"/>
            <p:cNvSpPr/>
            <p:nvPr/>
          </p:nvSpPr>
          <p:spPr>
            <a:xfrm>
              <a:off x="0" y="1538"/>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59780" name="Rectangle 34"/>
            <p:cNvSpPr/>
            <p:nvPr/>
          </p:nvSpPr>
          <p:spPr>
            <a:xfrm>
              <a:off x="384" y="1285"/>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9781" name="Rectangle 35"/>
            <p:cNvSpPr/>
            <p:nvPr/>
          </p:nvSpPr>
          <p:spPr>
            <a:xfrm>
              <a:off x="0" y="1285"/>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9782" name="Rectangle 36"/>
            <p:cNvSpPr/>
            <p:nvPr/>
          </p:nvSpPr>
          <p:spPr>
            <a:xfrm>
              <a:off x="384" y="1032"/>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9783" name="Rectangle 37"/>
            <p:cNvSpPr/>
            <p:nvPr/>
          </p:nvSpPr>
          <p:spPr>
            <a:xfrm>
              <a:off x="0" y="1032"/>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9784" name="Rectangle 38"/>
            <p:cNvSpPr/>
            <p:nvPr/>
          </p:nvSpPr>
          <p:spPr>
            <a:xfrm>
              <a:off x="384" y="779"/>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9785" name="Rectangle 39"/>
            <p:cNvSpPr/>
            <p:nvPr/>
          </p:nvSpPr>
          <p:spPr>
            <a:xfrm>
              <a:off x="0" y="779"/>
              <a:ext cx="384"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9786" name="Rectangle 40"/>
            <p:cNvSpPr/>
            <p:nvPr/>
          </p:nvSpPr>
          <p:spPr>
            <a:xfrm>
              <a:off x="384" y="52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9787" name="Rectangle 41"/>
            <p:cNvSpPr/>
            <p:nvPr/>
          </p:nvSpPr>
          <p:spPr>
            <a:xfrm>
              <a:off x="0" y="526"/>
              <a:ext cx="384"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9788" name="Line 42"/>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89" name="Line 43"/>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90" name="Line 44"/>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91" name="Line 45"/>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92" name="Line 46"/>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93" name="Line 47"/>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94" name="Line 48"/>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95" name="Line 49"/>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96" name="Line 50"/>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797" name="Text Box 51"/>
            <p:cNvSpPr txBox="1"/>
            <p:nvPr/>
          </p:nvSpPr>
          <p:spPr>
            <a:xfrm>
              <a:off x="48" y="240"/>
              <a:ext cx="816" cy="232"/>
            </a:xfrm>
            <a:prstGeom prst="rect">
              <a:avLst/>
            </a:prstGeom>
            <a:noFill/>
            <a:ln w="9525">
              <a:noFill/>
            </a:ln>
          </p:spPr>
          <p:txBody>
            <a:bodyPr tIns="0" bIns="0" anchor="t">
              <a:spAutoFit/>
            </a:bodyPr>
            <a:lstStyle/>
            <a:p>
              <a:pPr lvl="0" algn="ctr">
                <a:spcBef>
                  <a:spcPct val="50000"/>
                </a:spcBef>
              </a:pPr>
              <a:r>
                <a:rPr lang="en-US" altLang="zh-CN" b="1" dirty="0">
                  <a:latin typeface="Times New Roman" panose="02020603050405020304" pitchFamily="2" charset="0"/>
                  <a:ea typeface="宋体" panose="02010600030101010101" pitchFamily="2" charset="-122"/>
                </a:rPr>
                <a:t>T</a:t>
              </a:r>
              <a:r>
                <a:rPr lang="en-US" altLang="zh-CN" b="1" baseline="-25000" dirty="0">
                  <a:latin typeface="Times New Roman" panose="02020603050405020304" pitchFamily="2" charset="0"/>
                  <a:ea typeface="宋体" panose="02010600030101010101" pitchFamily="2" charset="-122"/>
                </a:rPr>
                <a:t>1</a:t>
              </a:r>
            </a:p>
          </p:txBody>
        </p:sp>
        <p:sp>
          <p:nvSpPr>
            <p:cNvPr id="159798" name="Rectangle 52"/>
            <p:cNvSpPr/>
            <p:nvPr/>
          </p:nvSpPr>
          <p:spPr>
            <a:xfrm>
              <a:off x="1776" y="1286"/>
              <a:ext cx="432" cy="25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9799" name="Rectangle 53"/>
            <p:cNvSpPr/>
            <p:nvPr/>
          </p:nvSpPr>
          <p:spPr>
            <a:xfrm>
              <a:off x="1248" y="1286"/>
              <a:ext cx="528" cy="25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9800" name="Rectangle 54"/>
            <p:cNvSpPr/>
            <p:nvPr/>
          </p:nvSpPr>
          <p:spPr>
            <a:xfrm>
              <a:off x="1776" y="1032"/>
              <a:ext cx="432" cy="25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9801" name="Rectangle 55"/>
            <p:cNvSpPr/>
            <p:nvPr/>
          </p:nvSpPr>
          <p:spPr>
            <a:xfrm>
              <a:off x="1248" y="1032"/>
              <a:ext cx="528" cy="25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9802" name="Rectangle 56"/>
            <p:cNvSpPr/>
            <p:nvPr/>
          </p:nvSpPr>
          <p:spPr>
            <a:xfrm>
              <a:off x="1776" y="779"/>
              <a:ext cx="432"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9803" name="Rectangle 57"/>
            <p:cNvSpPr/>
            <p:nvPr/>
          </p:nvSpPr>
          <p:spPr>
            <a:xfrm>
              <a:off x="1248" y="779"/>
              <a:ext cx="528" cy="25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9804" name="Rectangle 58"/>
            <p:cNvSpPr/>
            <p:nvPr/>
          </p:nvSpPr>
          <p:spPr>
            <a:xfrm>
              <a:off x="1776" y="526"/>
              <a:ext cx="432"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9805" name="Rectangle 59"/>
            <p:cNvSpPr/>
            <p:nvPr/>
          </p:nvSpPr>
          <p:spPr>
            <a:xfrm>
              <a:off x="1248" y="526"/>
              <a:ext cx="528" cy="253"/>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9806" name="Line 60"/>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07" name="Line 61"/>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08" name="Line 62"/>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09" name="Line 63"/>
            <p:cNvSpPr/>
            <p:nvPr/>
          </p:nvSpPr>
          <p:spPr>
            <a:xfrm>
              <a:off x="1248" y="1286"/>
              <a:ext cx="960"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10" name="Line 64"/>
            <p:cNvSpPr/>
            <p:nvPr/>
          </p:nvSpPr>
          <p:spPr>
            <a:xfrm>
              <a:off x="1248" y="1540"/>
              <a:ext cx="960"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11" name="Line 65"/>
            <p:cNvSpPr/>
            <p:nvPr/>
          </p:nvSpPr>
          <p:spPr>
            <a:xfrm>
              <a:off x="1248" y="526"/>
              <a:ext cx="0" cy="101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12" name="Line 66"/>
            <p:cNvSpPr/>
            <p:nvPr/>
          </p:nvSpPr>
          <p:spPr>
            <a:xfrm>
              <a:off x="1776" y="526"/>
              <a:ext cx="0" cy="1014"/>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13" name="Line 67"/>
            <p:cNvSpPr/>
            <p:nvPr/>
          </p:nvSpPr>
          <p:spPr>
            <a:xfrm>
              <a:off x="2208" y="526"/>
              <a:ext cx="0" cy="1014"/>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14" name="Text Box 68"/>
            <p:cNvSpPr txBox="1"/>
            <p:nvPr/>
          </p:nvSpPr>
          <p:spPr>
            <a:xfrm>
              <a:off x="1296" y="240"/>
              <a:ext cx="864" cy="232"/>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T</a:t>
              </a:r>
              <a:r>
                <a:rPr lang="en-US" altLang="x-none" b="1" baseline="-25000" dirty="0">
                  <a:latin typeface="Times New Roman" panose="02020603050405020304" pitchFamily="2" charset="0"/>
                  <a:ea typeface="宋体" panose="02010600030101010101" pitchFamily="2" charset="-122"/>
                </a:rPr>
                <a:t>2</a:t>
              </a:r>
            </a:p>
          </p:txBody>
        </p:sp>
        <p:sp>
          <p:nvSpPr>
            <p:cNvPr id="159815" name="AutoShape 69"/>
            <p:cNvSpPr/>
            <p:nvPr/>
          </p:nvSpPr>
          <p:spPr>
            <a:xfrm>
              <a:off x="912" y="9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a:endParaRPr lang="zh-CN" altLang="en-US" dirty="0">
                <a:latin typeface="Times New Roman" panose="02020603050405020304" pitchFamily="2" charset="0"/>
                <a:ea typeface="宋体" panose="02010600030101010101" pitchFamily="2" charset="-122"/>
              </a:endParaRPr>
            </a:p>
          </p:txBody>
        </p:sp>
      </p:grpSp>
      <p:grpSp>
        <p:nvGrpSpPr>
          <p:cNvPr id="159816" name="组合 159816"/>
          <p:cNvGrpSpPr/>
          <p:nvPr/>
        </p:nvGrpSpPr>
        <p:grpSpPr>
          <a:xfrm>
            <a:off x="4371975" y="199708"/>
            <a:ext cx="3629025" cy="3927475"/>
            <a:chOff x="-414" y="0"/>
            <a:chExt cx="2286" cy="2474"/>
          </a:xfrm>
        </p:grpSpPr>
        <p:sp>
          <p:nvSpPr>
            <p:cNvPr id="159817" name="AutoShape 71"/>
            <p:cNvSpPr/>
            <p:nvPr/>
          </p:nvSpPr>
          <p:spPr>
            <a:xfrm>
              <a:off x="-414" y="1872"/>
              <a:ext cx="1758" cy="602"/>
            </a:xfrm>
            <a:custGeom>
              <a:avLst/>
              <a:gdLst/>
              <a:ahLst/>
              <a:cxnLst>
                <a:cxn ang="17694720">
                  <a:pos x="0" y="0"/>
                </a:cxn>
                <a:cxn ang="11796480">
                  <a:pos x="0" y="0"/>
                </a:cxn>
                <a:cxn ang="11796480">
                  <a:pos x="0" y="0"/>
                </a:cxn>
                <a:cxn ang="5898240">
                  <a:pos x="0" y="0"/>
                </a:cxn>
                <a:cxn ang="0">
                  <a:pos x="0" y="0"/>
                </a:cxn>
                <a:cxn ang="0">
                  <a:pos x="0" y="0"/>
                </a:cxn>
              </a:cxnLst>
              <a:rect l="0" t="0" r="0" b="0"/>
              <a:pathLst>
                <a:path w="21600" h="21600">
                  <a:moveTo>
                    <a:pt x="19383" y="0"/>
                  </a:moveTo>
                  <a:lnTo>
                    <a:pt x="17166" y="7763"/>
                  </a:lnTo>
                  <a:lnTo>
                    <a:pt x="19033" y="7763"/>
                  </a:lnTo>
                  <a:lnTo>
                    <a:pt x="19033" y="20834"/>
                  </a:lnTo>
                  <a:lnTo>
                    <a:pt x="0" y="20834"/>
                  </a:lnTo>
                  <a:lnTo>
                    <a:pt x="0" y="21600"/>
                  </a:lnTo>
                  <a:lnTo>
                    <a:pt x="19733" y="21600"/>
                  </a:lnTo>
                  <a:lnTo>
                    <a:pt x="19733" y="7763"/>
                  </a:lnTo>
                  <a:lnTo>
                    <a:pt x="21600" y="7763"/>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lstStyle/>
            <a:p>
              <a:endParaRPr lang="zh-CN" altLang="en-US"/>
            </a:p>
          </p:txBody>
        </p:sp>
        <p:sp>
          <p:nvSpPr>
            <p:cNvPr id="159818" name="Rectangle 72"/>
            <p:cNvSpPr/>
            <p:nvPr/>
          </p:nvSpPr>
          <p:spPr>
            <a:xfrm>
              <a:off x="1440" y="1141"/>
              <a:ext cx="432" cy="29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p>
          </p:txBody>
        </p:sp>
        <p:sp>
          <p:nvSpPr>
            <p:cNvPr id="159819" name="Rectangle 73"/>
            <p:cNvSpPr/>
            <p:nvPr/>
          </p:nvSpPr>
          <p:spPr>
            <a:xfrm>
              <a:off x="912" y="1141"/>
              <a:ext cx="528" cy="29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p>
          </p:txBody>
        </p:sp>
        <p:sp>
          <p:nvSpPr>
            <p:cNvPr id="159820" name="Rectangle 74"/>
            <p:cNvSpPr/>
            <p:nvPr/>
          </p:nvSpPr>
          <p:spPr>
            <a:xfrm>
              <a:off x="528" y="1141"/>
              <a:ext cx="384" cy="293"/>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p>
          </p:txBody>
        </p:sp>
        <p:sp>
          <p:nvSpPr>
            <p:cNvPr id="159821" name="Rectangle 75"/>
            <p:cNvSpPr/>
            <p:nvPr/>
          </p:nvSpPr>
          <p:spPr>
            <a:xfrm>
              <a:off x="1440" y="1434"/>
              <a:ext cx="432" cy="29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9822" name="Rectangle 76"/>
            <p:cNvSpPr/>
            <p:nvPr/>
          </p:nvSpPr>
          <p:spPr>
            <a:xfrm>
              <a:off x="912" y="1434"/>
              <a:ext cx="528" cy="29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9823" name="Rectangle 77"/>
            <p:cNvSpPr/>
            <p:nvPr/>
          </p:nvSpPr>
          <p:spPr>
            <a:xfrm>
              <a:off x="528" y="1434"/>
              <a:ext cx="384" cy="294"/>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p>
          </p:txBody>
        </p:sp>
        <p:sp>
          <p:nvSpPr>
            <p:cNvPr id="159824" name="Rectangle 78"/>
            <p:cNvSpPr/>
            <p:nvPr/>
          </p:nvSpPr>
          <p:spPr>
            <a:xfrm>
              <a:off x="1440" y="849"/>
              <a:ext cx="432" cy="292"/>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p>
          </p:txBody>
        </p:sp>
        <p:sp>
          <p:nvSpPr>
            <p:cNvPr id="159825" name="Rectangle 79"/>
            <p:cNvSpPr/>
            <p:nvPr/>
          </p:nvSpPr>
          <p:spPr>
            <a:xfrm>
              <a:off x="912" y="849"/>
              <a:ext cx="528" cy="292"/>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p>
          </p:txBody>
        </p:sp>
        <p:sp>
          <p:nvSpPr>
            <p:cNvPr id="159826" name="Rectangle 80"/>
            <p:cNvSpPr/>
            <p:nvPr/>
          </p:nvSpPr>
          <p:spPr>
            <a:xfrm>
              <a:off x="528" y="849"/>
              <a:ext cx="384" cy="292"/>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p>
          </p:txBody>
        </p:sp>
        <p:sp>
          <p:nvSpPr>
            <p:cNvPr id="159827" name="Rectangle 81"/>
            <p:cNvSpPr/>
            <p:nvPr/>
          </p:nvSpPr>
          <p:spPr>
            <a:xfrm>
              <a:off x="1440" y="558"/>
              <a:ext cx="432" cy="291"/>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p>
          </p:txBody>
        </p:sp>
        <p:sp>
          <p:nvSpPr>
            <p:cNvPr id="159828" name="Rectangle 82"/>
            <p:cNvSpPr/>
            <p:nvPr/>
          </p:nvSpPr>
          <p:spPr>
            <a:xfrm>
              <a:off x="912" y="558"/>
              <a:ext cx="528" cy="291"/>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p>
          </p:txBody>
        </p:sp>
        <p:sp>
          <p:nvSpPr>
            <p:cNvPr id="159829" name="Rectangle 83"/>
            <p:cNvSpPr/>
            <p:nvPr/>
          </p:nvSpPr>
          <p:spPr>
            <a:xfrm>
              <a:off x="528" y="558"/>
              <a:ext cx="384" cy="291"/>
            </a:xfrm>
            <a:prstGeom prst="rect">
              <a:avLst/>
            </a:prstGeom>
            <a:solidFill>
              <a:schemeClr val="bg1"/>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p>
          </p:txBody>
        </p:sp>
        <p:sp>
          <p:nvSpPr>
            <p:cNvPr id="159830" name="Rectangle 84"/>
            <p:cNvSpPr/>
            <p:nvPr/>
          </p:nvSpPr>
          <p:spPr>
            <a:xfrm>
              <a:off x="1440" y="276"/>
              <a:ext cx="432" cy="282"/>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p>
          </p:txBody>
        </p:sp>
        <p:sp>
          <p:nvSpPr>
            <p:cNvPr id="159831" name="Rectangle 85"/>
            <p:cNvSpPr/>
            <p:nvPr/>
          </p:nvSpPr>
          <p:spPr>
            <a:xfrm>
              <a:off x="912" y="276"/>
              <a:ext cx="528" cy="282"/>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p>
          </p:txBody>
        </p:sp>
        <p:sp>
          <p:nvSpPr>
            <p:cNvPr id="159832" name="Rectangle 86"/>
            <p:cNvSpPr/>
            <p:nvPr/>
          </p:nvSpPr>
          <p:spPr>
            <a:xfrm>
              <a:off x="528" y="276"/>
              <a:ext cx="384" cy="282"/>
            </a:xfrm>
            <a:prstGeom prst="rect">
              <a:avLst/>
            </a:prstGeom>
            <a:solidFill>
              <a:schemeClr val="folHlink"/>
            </a:solidFill>
            <a:ln w="9525">
              <a:noFill/>
            </a:ln>
          </p:spPr>
          <p:txBody>
            <a:bodyPr tIns="0" bIns="0" anchor="ctr"/>
            <a:lstStyle/>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p>
          </p:txBody>
        </p:sp>
        <p:sp>
          <p:nvSpPr>
            <p:cNvPr id="159833" name="Line 87"/>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34" name="Line 88"/>
            <p:cNvSpPr/>
            <p:nvPr/>
          </p:nvSpPr>
          <p:spPr>
            <a:xfrm>
              <a:off x="528" y="558"/>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35" name="Line 89"/>
            <p:cNvSpPr/>
            <p:nvPr/>
          </p:nvSpPr>
          <p:spPr>
            <a:xfrm>
              <a:off x="528" y="849"/>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36" name="Line 90"/>
            <p:cNvSpPr/>
            <p:nvPr/>
          </p:nvSpPr>
          <p:spPr>
            <a:xfrm>
              <a:off x="528" y="1141"/>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37" name="Line 91"/>
            <p:cNvSpPr/>
            <p:nvPr/>
          </p:nvSpPr>
          <p:spPr>
            <a:xfrm>
              <a:off x="528" y="1728"/>
              <a:ext cx="1344" cy="0"/>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38" name="Line 92"/>
            <p:cNvSpPr/>
            <p:nvPr/>
          </p:nvSpPr>
          <p:spPr>
            <a:xfrm>
              <a:off x="528" y="276"/>
              <a:ext cx="0" cy="1452"/>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39" name="Line 93"/>
            <p:cNvSpPr/>
            <p:nvPr/>
          </p:nvSpPr>
          <p:spPr>
            <a:xfrm>
              <a:off x="912" y="276"/>
              <a:ext cx="0" cy="1452"/>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40" name="Line 94"/>
            <p:cNvSpPr/>
            <p:nvPr/>
          </p:nvSpPr>
          <p:spPr>
            <a:xfrm>
              <a:off x="1440" y="276"/>
              <a:ext cx="0" cy="1452"/>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41" name="Line 95"/>
            <p:cNvSpPr/>
            <p:nvPr/>
          </p:nvSpPr>
          <p:spPr>
            <a:xfrm>
              <a:off x="1872" y="276"/>
              <a:ext cx="0" cy="1452"/>
            </a:xfrm>
            <a:prstGeom prst="line">
              <a:avLst/>
            </a:prstGeom>
            <a:ln w="28575" cap="sq"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42" name="Line 96"/>
            <p:cNvSpPr/>
            <p:nvPr/>
          </p:nvSpPr>
          <p:spPr>
            <a:xfrm>
              <a:off x="528" y="1434"/>
              <a:ext cx="1344" cy="0"/>
            </a:xfrm>
            <a:prstGeom prst="line">
              <a:avLst/>
            </a:prstGeom>
            <a:ln w="127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59843" name="Text Box 97"/>
            <p:cNvSpPr txBox="1"/>
            <p:nvPr/>
          </p:nvSpPr>
          <p:spPr>
            <a:xfrm>
              <a:off x="528" y="0"/>
              <a:ext cx="1344" cy="232"/>
            </a:xfrm>
            <a:prstGeom prst="rect">
              <a:avLst/>
            </a:prstGeom>
            <a:noFill/>
            <a:ln w="9525">
              <a:noFill/>
            </a:ln>
          </p:spPr>
          <p:txBody>
            <a:bodyPr tIns="0" bIns="0"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T</a:t>
              </a:r>
              <a:r>
                <a:rPr lang="en-US" altLang="x-none" b="1" baseline="-25000" dirty="0">
                  <a:latin typeface="Times New Roman" panose="02020603050405020304" pitchFamily="2" charset="0"/>
                  <a:ea typeface="宋体" panose="02010600030101010101" pitchFamily="2" charset="-122"/>
                </a:rPr>
                <a:t>1</a:t>
              </a:r>
              <a:r>
                <a:rPr lang="en-US" altLang="x-none" b="1" dirty="0">
                  <a:latin typeface="Times New Roman" panose="02020603050405020304" pitchFamily="2" charset="0"/>
                  <a:ea typeface="宋体" panose="02010600030101010101" pitchFamily="2" charset="-122"/>
                </a:rPr>
                <a:t> </a:t>
              </a:r>
              <a:r>
                <a:rPr lang="en-US" altLang="x-none" b="1" dirty="0">
                  <a:latin typeface="Arial" panose="020B0604020202020204" pitchFamily="34" charset="0"/>
                  <a:ea typeface="宋体" panose="02010600030101010101" pitchFamily="2" charset="-122"/>
                  <a:sym typeface="Symbol" panose="05050102010706020507" pitchFamily="2" charset="2"/>
                </a:rPr>
                <a:t> join </a:t>
              </a:r>
              <a:r>
                <a:rPr lang="en-US" altLang="x-none" b="1" dirty="0">
                  <a:latin typeface="Times New Roman" panose="02020603050405020304" pitchFamily="2" charset="0"/>
                  <a:ea typeface="宋体" panose="02010600030101010101" pitchFamily="2" charset="-122"/>
                </a:rPr>
                <a:t> T</a:t>
              </a:r>
              <a:r>
                <a:rPr lang="en-US" altLang="x-none" b="1" baseline="-25000" dirty="0">
                  <a:latin typeface="Times New Roman" panose="02020603050405020304" pitchFamily="2" charset="0"/>
                  <a:ea typeface="宋体" panose="02010600030101010101" pitchFamily="2" charset="-122"/>
                </a:rPr>
                <a:t>2</a:t>
              </a:r>
            </a:p>
          </p:txBody>
        </p:sp>
      </p:grpSp>
      <p:sp>
        <p:nvSpPr>
          <p:cNvPr id="2" name="文本框 1"/>
          <p:cNvSpPr txBox="1"/>
          <p:nvPr/>
        </p:nvSpPr>
        <p:spPr>
          <a:xfrm>
            <a:off x="338455" y="5392420"/>
            <a:ext cx="8729345" cy="1198880"/>
          </a:xfrm>
          <a:prstGeom prst="rect">
            <a:avLst/>
          </a:prstGeom>
          <a:noFill/>
          <a:ln>
            <a:solidFill>
              <a:schemeClr val="accent1"/>
            </a:solidFill>
          </a:ln>
        </p:spPr>
        <p:txBody>
          <a:bodyPr wrap="square" rtlCol="0">
            <a:spAutoFit/>
          </a:bodyPr>
          <a:lstStyle/>
          <a:p>
            <a:r>
              <a:rPr lang="zh-CN" altLang="zh-CN" b="1">
                <a:latin typeface="+mn-ea"/>
                <a:ea typeface="+mn-ea"/>
              </a:rPr>
              <a:t>证明方法：</a:t>
            </a:r>
          </a:p>
          <a:p>
            <a:pPr marL="918210" lvl="1" indent="-461010"/>
            <a:r>
              <a:rPr lang="en-US" altLang="zh-CN" b="1">
                <a:latin typeface="+mn-ea"/>
                <a:ea typeface="+mn-ea"/>
              </a:rPr>
              <a:t>1</a:t>
            </a:r>
            <a:r>
              <a:rPr lang="zh-CN" altLang="en-US" b="1">
                <a:latin typeface="+mn-ea"/>
                <a:ea typeface="+mn-ea"/>
              </a:rPr>
              <a:t>）</a:t>
            </a:r>
            <a:r>
              <a:rPr lang="en-US" altLang="zh-CN" b="1">
                <a:latin typeface="+mn-ea"/>
                <a:ea typeface="+mn-ea"/>
              </a:rPr>
              <a:t>T</a:t>
            </a:r>
            <a:r>
              <a:rPr lang="zh-CN" altLang="en-US" b="1">
                <a:latin typeface="+mn-ea"/>
                <a:ea typeface="+mn-ea"/>
              </a:rPr>
              <a:t>中的每一个元组，都出现在 </a:t>
            </a:r>
            <a:r>
              <a:rPr lang="en-US" altLang="zh-CN" b="1">
                <a:latin typeface="+mn-ea"/>
                <a:ea typeface="+mn-ea"/>
              </a:rPr>
              <a:t>T</a:t>
            </a:r>
            <a:r>
              <a:rPr lang="en-US" altLang="zh-CN" b="1" baseline="-25000">
                <a:latin typeface="+mn-ea"/>
                <a:ea typeface="+mn-ea"/>
              </a:rPr>
              <a:t>1</a:t>
            </a:r>
            <a:r>
              <a:rPr lang="en-US" altLang="zh-CN" b="1">
                <a:latin typeface="+mn-ea"/>
                <a:ea typeface="+mn-ea"/>
              </a:rPr>
              <a:t> join T</a:t>
            </a:r>
            <a:r>
              <a:rPr lang="en-US" altLang="zh-CN" b="1" baseline="-25000">
                <a:latin typeface="+mn-ea"/>
                <a:ea typeface="+mn-ea"/>
              </a:rPr>
              <a:t>2</a:t>
            </a:r>
            <a:r>
              <a:rPr lang="en-US" altLang="zh-CN" b="1">
                <a:latin typeface="+mn-ea"/>
                <a:ea typeface="+mn-ea"/>
              </a:rPr>
              <a:t> </a:t>
            </a:r>
            <a:r>
              <a:rPr lang="zh-CN" altLang="en-US" b="1">
                <a:latin typeface="+mn-ea"/>
                <a:ea typeface="+mn-ea"/>
              </a:rPr>
              <a:t>的结果集中；</a:t>
            </a:r>
          </a:p>
          <a:p>
            <a:pPr marL="918210" lvl="1" indent="-461010"/>
            <a:r>
              <a:rPr lang="en-US" altLang="zh-CN" b="1">
                <a:latin typeface="+mn-ea"/>
                <a:ea typeface="+mn-ea"/>
              </a:rPr>
              <a:t>2</a:t>
            </a:r>
            <a:r>
              <a:rPr lang="zh-CN" altLang="en-US" b="1">
                <a:latin typeface="+mn-ea"/>
                <a:ea typeface="+mn-ea"/>
              </a:rPr>
              <a:t>）</a:t>
            </a:r>
            <a:r>
              <a:rPr lang="en-US" altLang="zh-CN" b="1">
                <a:latin typeface="+mn-ea"/>
                <a:ea typeface="+mn-ea"/>
                <a:sym typeface="+mn-ea"/>
              </a:rPr>
              <a:t>T</a:t>
            </a:r>
            <a:r>
              <a:rPr lang="en-US" altLang="zh-CN" b="1" baseline="-25000">
                <a:latin typeface="+mn-ea"/>
                <a:ea typeface="+mn-ea"/>
                <a:sym typeface="+mn-ea"/>
              </a:rPr>
              <a:t>1</a:t>
            </a:r>
            <a:r>
              <a:rPr lang="en-US" altLang="zh-CN" b="1">
                <a:latin typeface="+mn-ea"/>
                <a:ea typeface="+mn-ea"/>
                <a:sym typeface="+mn-ea"/>
              </a:rPr>
              <a:t> join T</a:t>
            </a:r>
            <a:r>
              <a:rPr lang="en-US" altLang="zh-CN" b="1" baseline="-25000">
                <a:latin typeface="+mn-ea"/>
                <a:ea typeface="+mn-ea"/>
                <a:sym typeface="+mn-ea"/>
              </a:rPr>
              <a:t>2</a:t>
            </a:r>
            <a:r>
              <a:rPr lang="en-US" altLang="zh-CN" b="1">
                <a:latin typeface="+mn-ea"/>
                <a:ea typeface="+mn-ea"/>
                <a:sym typeface="+mn-ea"/>
              </a:rPr>
              <a:t> </a:t>
            </a:r>
            <a:r>
              <a:rPr lang="zh-CN" altLang="en-US" b="1">
                <a:latin typeface="+mn-ea"/>
                <a:ea typeface="+mn-ea"/>
                <a:sym typeface="+mn-ea"/>
              </a:rPr>
              <a:t>结果集中的每一个元组，都出现在</a:t>
            </a:r>
            <a:r>
              <a:rPr lang="en-US" altLang="zh-CN" b="1">
                <a:latin typeface="+mn-ea"/>
                <a:ea typeface="+mn-ea"/>
                <a:sym typeface="+mn-ea"/>
              </a:rPr>
              <a:t>T</a:t>
            </a:r>
            <a:r>
              <a:rPr lang="zh-CN" altLang="en-US" b="1">
                <a:latin typeface="+mn-ea"/>
                <a:ea typeface="+mn-ea"/>
                <a:sym typeface="+mn-ea"/>
              </a:rPr>
              <a:t>中。</a:t>
            </a: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6077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077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242</a:t>
            </a:fld>
            <a:endParaRPr lang="zh-CN" altLang="en-US" sz="1200" b="1" i="1" dirty="0">
              <a:latin typeface="Times New Roman" panose="02020603050405020304" pitchFamily="2" charset="0"/>
              <a:ea typeface="宋体" panose="02010600030101010101" pitchFamily="2" charset="-122"/>
            </a:endParaRPr>
          </a:p>
        </p:txBody>
      </p:sp>
      <p:sp>
        <p:nvSpPr>
          <p:cNvPr id="16077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p>
        </p:txBody>
      </p:sp>
      <p:sp>
        <p:nvSpPr>
          <p:cNvPr id="160774" name="Rectangle 3"/>
          <p:cNvSpPr>
            <a:spLocks noGrp="1"/>
          </p:cNvSpPr>
          <p:nvPr>
            <p:ph type="body"/>
          </p:nvPr>
        </p:nvSpPr>
        <p:spPr>
          <a:xfrm>
            <a:off x="314325" y="858838"/>
            <a:ext cx="8686800" cy="5475287"/>
          </a:xfrm>
        </p:spPr>
        <p:txBody>
          <a:bodyPr wrap="square" anchor="t"/>
          <a:lstStyle/>
          <a:p>
            <a:pPr lvl="0" eaLnBrk="1" hangingPunct="1">
              <a:lnSpc>
                <a:spcPct val="120000"/>
              </a:lnSpc>
            </a:pPr>
            <a:r>
              <a:rPr lang="en-US" altLang="x-none" sz="3200" dirty="0">
                <a:ea typeface="宋体" panose="02010600030101010101" pitchFamily="2" charset="-122"/>
              </a:rPr>
              <a:t>Ex 6.7.6 </a:t>
            </a:r>
            <a:r>
              <a:rPr lang="en-US" altLang="x-none" sz="3200" dirty="0">
                <a:solidFill>
                  <a:schemeClr val="accent2"/>
                </a:solidFill>
                <a:ea typeface="宋体" panose="02010600030101010101" pitchFamily="2" charset="-122"/>
              </a:rPr>
              <a:t>Lossless Join Decomposition with Multiple Tables: T  </a:t>
            </a:r>
            <a:r>
              <a:rPr lang="en-US" altLang="x-none" sz="3200" dirty="0">
                <a:solidFill>
                  <a:schemeClr val="accent2"/>
                </a:solidFill>
                <a:ea typeface="宋体" panose="02010600030101010101" pitchFamily="2" charset="-122"/>
                <a:sym typeface="Symbol" panose="05050102010706020507" pitchFamily="2" charset="2"/>
              </a:rPr>
              <a:t> </a:t>
            </a:r>
            <a:r>
              <a:rPr lang="en-US" altLang="x-none" sz="3200" dirty="0">
                <a:solidFill>
                  <a:schemeClr val="accent2"/>
                </a:solidFill>
                <a:ea typeface="宋体" panose="02010600030101010101" pitchFamily="2" charset="-122"/>
              </a:rPr>
              <a:t>{ T</a:t>
            </a:r>
            <a:r>
              <a:rPr lang="en-US" altLang="x-none" sz="3200" baseline="-25000" dirty="0">
                <a:solidFill>
                  <a:schemeClr val="accent2"/>
                </a:solidFill>
                <a:ea typeface="宋体" panose="02010600030101010101" pitchFamily="2" charset="-122"/>
              </a:rPr>
              <a:t>1</a:t>
            </a:r>
            <a:r>
              <a:rPr lang="en-US" altLang="x-none" sz="3200" dirty="0">
                <a:solidFill>
                  <a:schemeClr val="accent2"/>
                </a:solidFill>
                <a:ea typeface="宋体" panose="02010600030101010101" pitchFamily="2" charset="-122"/>
              </a:rPr>
              <a:t>, T</a:t>
            </a:r>
            <a:r>
              <a:rPr lang="en-US" altLang="x-none" sz="3200" baseline="-25000" dirty="0">
                <a:solidFill>
                  <a:schemeClr val="accent2"/>
                </a:solidFill>
                <a:ea typeface="宋体" panose="02010600030101010101" pitchFamily="2" charset="-122"/>
              </a:rPr>
              <a:t>2</a:t>
            </a:r>
            <a:r>
              <a:rPr lang="en-US" altLang="x-none" sz="3200" dirty="0">
                <a:solidFill>
                  <a:schemeClr val="accent2"/>
                </a:solidFill>
                <a:ea typeface="宋体" panose="02010600030101010101" pitchFamily="2" charset="-122"/>
              </a:rPr>
              <a:t>, ...,T</a:t>
            </a:r>
            <a:r>
              <a:rPr lang="en-US" altLang="x-none" sz="3200" baseline="-25000" dirty="0">
                <a:solidFill>
                  <a:schemeClr val="accent2"/>
                </a:solidFill>
                <a:ea typeface="宋体" panose="02010600030101010101" pitchFamily="2" charset="-122"/>
              </a:rPr>
              <a:t>k </a:t>
            </a:r>
            <a:r>
              <a:rPr lang="en-US" altLang="x-none" sz="3200" dirty="0">
                <a:solidFill>
                  <a:schemeClr val="accent2"/>
                </a:solidFill>
                <a:ea typeface="宋体" panose="02010600030101010101" pitchFamily="2" charset="-122"/>
              </a:rPr>
              <a:t>} </a:t>
            </a:r>
          </a:p>
          <a:p>
            <a:pPr lvl="0" eaLnBrk="1" hangingPunct="1">
              <a:lnSpc>
                <a:spcPct val="120000"/>
              </a:lnSpc>
            </a:pPr>
            <a:endParaRPr lang="en-US" altLang="x-none" sz="1400" dirty="0">
              <a:solidFill>
                <a:schemeClr val="accent2"/>
              </a:solidFill>
              <a:ea typeface="宋体" panose="02010600030101010101" pitchFamily="2" charset="-122"/>
            </a:endParaRPr>
          </a:p>
          <a:p>
            <a:pPr marL="457200" lvl="1" indent="0" eaLnBrk="1" hangingPunct="1">
              <a:lnSpc>
                <a:spcPct val="120000"/>
              </a:lnSpc>
              <a:buNone/>
            </a:pPr>
            <a:r>
              <a:rPr lang="en-US" altLang="x-none" sz="3200" dirty="0">
                <a:ea typeface="宋体" panose="02010600030101010101" pitchFamily="2" charset="-122"/>
              </a:rPr>
              <a:t>we can demonstrate losslessness by using the two-table result in a recursive manner.</a:t>
            </a:r>
          </a:p>
          <a:p>
            <a:pPr marL="1905" lvl="2" indent="683895" eaLnBrk="1" hangingPunct="1">
              <a:lnSpc>
                <a:spcPct val="120000"/>
              </a:lnSpc>
              <a:buNone/>
            </a:pPr>
            <a:r>
              <a:rPr lang="en-US" altLang="x-none" sz="3200" dirty="0">
                <a:ea typeface="宋体" panose="02010600030101010101" pitchFamily="2" charset="-122"/>
              </a:rPr>
              <a:t>(((T</a:t>
            </a:r>
            <a:r>
              <a:rPr lang="en-US" altLang="x-none" sz="3200" baseline="-25000" dirty="0">
                <a:ea typeface="宋体" panose="02010600030101010101" pitchFamily="2" charset="-122"/>
              </a:rPr>
              <a:t>1</a:t>
            </a:r>
            <a:r>
              <a:rPr lang="en-US" altLang="x-none" sz="3200" dirty="0">
                <a:ea typeface="宋体" panose="02010600030101010101" pitchFamily="2" charset="-122"/>
              </a:rPr>
              <a:t> </a:t>
            </a:r>
            <a:r>
              <a:rPr lang="zh-CN" altLang="en-US" sz="3200" dirty="0">
                <a:ea typeface="宋体" panose="02010600030101010101" pitchFamily="2" charset="-122"/>
                <a:sym typeface="Symbol" panose="05050102010706020507" pitchFamily="2" charset="2"/>
              </a:rPr>
              <a:t>join</a:t>
            </a:r>
            <a:r>
              <a:rPr lang="en-US" altLang="x-none" sz="3200" dirty="0">
                <a:ea typeface="宋体" panose="02010600030101010101" pitchFamily="2" charset="-122"/>
              </a:rPr>
              <a:t> T</a:t>
            </a:r>
            <a:r>
              <a:rPr lang="en-US" altLang="x-none" sz="3200" baseline="-25000" dirty="0">
                <a:ea typeface="宋体" panose="02010600030101010101" pitchFamily="2" charset="-122"/>
              </a:rPr>
              <a:t>2</a:t>
            </a:r>
            <a:r>
              <a:rPr lang="en-US" altLang="x-none" sz="3200" dirty="0">
                <a:ea typeface="宋体" panose="02010600030101010101" pitchFamily="2" charset="-122"/>
              </a:rPr>
              <a:t>) </a:t>
            </a:r>
            <a:r>
              <a:rPr lang="zh-CN" altLang="en-US" sz="3200" dirty="0">
                <a:ea typeface="宋体" panose="02010600030101010101" pitchFamily="2" charset="-122"/>
                <a:sym typeface="Symbol" panose="05050102010706020507" pitchFamily="2" charset="2"/>
              </a:rPr>
              <a:t>join</a:t>
            </a:r>
            <a:r>
              <a:rPr lang="en-US" altLang="x-none" sz="3200" dirty="0">
                <a:ea typeface="宋体" panose="02010600030101010101" pitchFamily="2" charset="-122"/>
              </a:rPr>
              <a:t> T</a:t>
            </a:r>
            <a:r>
              <a:rPr lang="en-US" altLang="x-none" sz="3200" baseline="-25000" dirty="0">
                <a:ea typeface="宋体" panose="02010600030101010101" pitchFamily="2" charset="-122"/>
              </a:rPr>
              <a:t>3</a:t>
            </a:r>
            <a:r>
              <a:rPr lang="en-US" altLang="x-none" sz="3200" dirty="0">
                <a:ea typeface="宋体" panose="02010600030101010101" pitchFamily="2" charset="-122"/>
              </a:rPr>
              <a:t>)</a:t>
            </a:r>
            <a:r>
              <a:rPr lang="zh-CN" altLang="en-US" sz="3200" dirty="0">
                <a:ea typeface="宋体" panose="02010600030101010101" pitchFamily="2" charset="-122"/>
              </a:rPr>
              <a:t> </a:t>
            </a:r>
            <a:r>
              <a:rPr lang="en-US" altLang="x-none" sz="3200" dirty="0">
                <a:ea typeface="宋体" panose="02010600030101010101" pitchFamily="2" charset="-122"/>
              </a:rPr>
              <a:t>... </a:t>
            </a:r>
            <a:r>
              <a:rPr lang="zh-CN" altLang="en-US" sz="3200" dirty="0">
                <a:ea typeface="宋体" panose="02010600030101010101" pitchFamily="2" charset="-122"/>
                <a:sym typeface="Symbol" panose="05050102010706020507" pitchFamily="2" charset="2"/>
              </a:rPr>
              <a:t>join</a:t>
            </a:r>
            <a:r>
              <a:rPr lang="en-US" altLang="x-none" sz="3200" dirty="0">
                <a:ea typeface="宋体" panose="02010600030101010101" pitchFamily="2" charset="-122"/>
              </a:rPr>
              <a:t> T</a:t>
            </a:r>
            <a:r>
              <a:rPr lang="en-US" altLang="x-none" sz="3200" baseline="-25000" dirty="0">
                <a:ea typeface="宋体" panose="02010600030101010101" pitchFamily="2" charset="-122"/>
              </a:rPr>
              <a:t>k</a:t>
            </a:r>
            <a:r>
              <a:rPr lang="en-US" altLang="x-none" sz="3200" dirty="0">
                <a:ea typeface="宋体" panose="02010600030101010101" pitchFamily="2" charset="-122"/>
              </a:rPr>
              <a:t>)</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6179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179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243</a:t>
            </a:fld>
            <a:endParaRPr lang="zh-CN" altLang="en-US" sz="1200" b="1" i="1" dirty="0">
              <a:latin typeface="Times New Roman" panose="02020603050405020304" pitchFamily="2" charset="0"/>
              <a:ea typeface="宋体" panose="02010600030101010101" pitchFamily="2" charset="-122"/>
            </a:endParaRPr>
          </a:p>
        </p:txBody>
      </p:sp>
      <p:sp>
        <p:nvSpPr>
          <p:cNvPr id="16179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p>
        </p:txBody>
      </p:sp>
      <p:sp>
        <p:nvSpPr>
          <p:cNvPr id="161797" name="Rectangle 3"/>
          <p:cNvSpPr>
            <a:spLocks noGrp="1"/>
          </p:cNvSpPr>
          <p:nvPr>
            <p:ph type="body"/>
          </p:nvPr>
        </p:nvSpPr>
        <p:spPr>
          <a:xfrm>
            <a:off x="171450" y="838200"/>
            <a:ext cx="8651875" cy="1524000"/>
          </a:xfrm>
        </p:spPr>
        <p:txBody>
          <a:bodyPr wrap="square" anchor="t"/>
          <a:lstStyle/>
          <a:p>
            <a:pPr marL="457200" lvl="0" indent="-457200" eaLnBrk="1" hangingPunct="1"/>
            <a:r>
              <a:rPr lang="en-US" altLang="x-none" sz="3000" dirty="0">
                <a:ea typeface="宋体" panose="02010600030101010101" pitchFamily="2" charset="-122"/>
              </a:rPr>
              <a:t>Ex. </a:t>
            </a:r>
            <a:r>
              <a:rPr lang="en-US" altLang="x-none" sz="3000" dirty="0">
                <a:solidFill>
                  <a:schemeClr val="accent2"/>
                </a:solidFill>
                <a:ea typeface="宋体" panose="02010600030101010101" pitchFamily="2" charset="-122"/>
              </a:rPr>
              <a:t>Give a decomposition of table T(A,B,C) with a set F of FDs: </a:t>
            </a:r>
            <a:r>
              <a:rPr lang="en-US" altLang="x-none" sz="3000" dirty="0">
                <a:solidFill>
                  <a:schemeClr val="accent2"/>
                </a:solidFill>
                <a:ea typeface="宋体" panose="02010600030101010101" pitchFamily="2" charset="-122"/>
                <a:sym typeface="Symbol" panose="05050102010706020507" pitchFamily="2" charset="2"/>
              </a:rPr>
              <a:t> = </a:t>
            </a:r>
            <a:r>
              <a:rPr lang="en-US" altLang="x-none" sz="3000" dirty="0">
                <a:solidFill>
                  <a:schemeClr val="accent2"/>
                </a:solidFill>
                <a:ea typeface="宋体" panose="02010600030101010101" pitchFamily="2" charset="-122"/>
              </a:rPr>
              <a:t>{T</a:t>
            </a:r>
            <a:r>
              <a:rPr lang="en-US" altLang="x-none" sz="3000" baseline="-25000" dirty="0">
                <a:solidFill>
                  <a:schemeClr val="accent2"/>
                </a:solidFill>
                <a:ea typeface="宋体" panose="02010600030101010101" pitchFamily="2" charset="-122"/>
              </a:rPr>
              <a:t>1</a:t>
            </a:r>
            <a:r>
              <a:rPr lang="en-US" altLang="x-none" sz="3000" dirty="0">
                <a:solidFill>
                  <a:schemeClr val="accent2"/>
                </a:solidFill>
                <a:ea typeface="宋体" panose="02010600030101010101" pitchFamily="2" charset="-122"/>
              </a:rPr>
              <a:t>, T</a:t>
            </a:r>
            <a:r>
              <a:rPr lang="en-US" altLang="x-none" sz="3000" baseline="-25000" dirty="0">
                <a:solidFill>
                  <a:schemeClr val="accent2"/>
                </a:solidFill>
                <a:ea typeface="宋体" panose="02010600030101010101" pitchFamily="2" charset="-122"/>
              </a:rPr>
              <a:t>2</a:t>
            </a:r>
            <a:r>
              <a:rPr lang="en-US" altLang="x-none" sz="3000" dirty="0">
                <a:solidFill>
                  <a:schemeClr val="accent2"/>
                </a:solidFill>
                <a:ea typeface="宋体" panose="02010600030101010101" pitchFamily="2" charset="-122"/>
              </a:rPr>
              <a:t>}</a:t>
            </a:r>
          </a:p>
          <a:p>
            <a:pPr marL="914400" lvl="1" indent="-457200" eaLnBrk="1" hangingPunct="1">
              <a:buNone/>
            </a:pPr>
            <a:r>
              <a:rPr lang="en-US" altLang="x-none" sz="3000" dirty="0">
                <a:ea typeface="宋体" panose="02010600030101010101" pitchFamily="2" charset="-122"/>
              </a:rPr>
              <a:t>Is it </a:t>
            </a:r>
            <a:r>
              <a:rPr lang="en-US" altLang="x-none" sz="3000" i="1" dirty="0">
                <a:solidFill>
                  <a:srgbClr val="FF0066"/>
                </a:solidFill>
                <a:ea typeface="宋体" panose="02010600030101010101" pitchFamily="2" charset="-122"/>
              </a:rPr>
              <a:t>a lossless decomposition</a:t>
            </a:r>
            <a:r>
              <a:rPr lang="en-US" altLang="x-none" sz="3000" dirty="0">
                <a:ea typeface="宋体" panose="02010600030101010101" pitchFamily="2" charset="-122"/>
              </a:rPr>
              <a:t> ?</a:t>
            </a:r>
          </a:p>
        </p:txBody>
      </p:sp>
      <p:sp>
        <p:nvSpPr>
          <p:cNvPr id="161799" name="Rectangle 4"/>
          <p:cNvSpPr/>
          <p:nvPr/>
        </p:nvSpPr>
        <p:spPr>
          <a:xfrm>
            <a:off x="457200" y="2438400"/>
            <a:ext cx="8229600" cy="4038600"/>
          </a:xfrm>
          <a:prstGeom prst="rect">
            <a:avLst/>
          </a:prstGeom>
          <a:noFill/>
          <a:ln w="9525">
            <a:noFill/>
          </a:ln>
        </p:spPr>
        <p:txBody>
          <a:bodyPr anchor="t"/>
          <a:lstStyle/>
          <a:p>
            <a:pPr marL="914400" lvl="1" indent="-457200">
              <a:lnSpc>
                <a:spcPct val="140000"/>
              </a:lnSpc>
              <a:spcBef>
                <a:spcPct val="20000"/>
              </a:spcBef>
              <a:buClr>
                <a:srgbClr val="996633"/>
              </a:buClr>
              <a:buAutoNum type="arabicParenR"/>
            </a:pPr>
            <a:r>
              <a:rPr lang="en-US" altLang="x-none" sz="2800" b="1" dirty="0">
                <a:solidFill>
                  <a:schemeClr val="accent2"/>
                </a:solidFill>
                <a:latin typeface="Arial" panose="020B0604020202020204" pitchFamily="34" charset="0"/>
                <a:ea typeface="宋体" panose="02010600030101010101" pitchFamily="2" charset="-122"/>
              </a:rPr>
              <a:t>F = { A</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B </a:t>
            </a:r>
            <a:r>
              <a:rPr lang="en-US" altLang="x-none" sz="2800" b="1" dirty="0">
                <a:solidFill>
                  <a:schemeClr val="accent2"/>
                </a:solidFill>
                <a:latin typeface="Arial" panose="020B0604020202020204" pitchFamily="34" charset="0"/>
                <a:ea typeface="宋体" panose="02010600030101010101" pitchFamily="2" charset="-122"/>
              </a:rPr>
              <a:t>},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B),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(A, C)</a:t>
            </a:r>
          </a:p>
          <a:p>
            <a:pPr marL="914400" lvl="1" indent="-457200">
              <a:lnSpc>
                <a:spcPct val="140000"/>
              </a:lnSpc>
              <a:spcBef>
                <a:spcPct val="20000"/>
              </a:spcBef>
              <a:buClr>
                <a:srgbClr val="996633"/>
              </a:buClr>
              <a:buAutoNum type="arabicParenR"/>
            </a:pPr>
            <a:endParaRPr lang="en-US" altLang="x-none" sz="14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r>
              <a:rPr lang="en-US" altLang="x-none" sz="2800" b="1" dirty="0">
                <a:solidFill>
                  <a:schemeClr val="accent2"/>
                </a:solidFill>
                <a:latin typeface="Arial" panose="020B0604020202020204" pitchFamily="34" charset="0"/>
                <a:ea typeface="宋体" panose="02010600030101010101" pitchFamily="2" charset="-122"/>
              </a:rPr>
              <a:t>F = { A</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C, B</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C },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B),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(A, C)</a:t>
            </a:r>
          </a:p>
          <a:p>
            <a:pPr marL="914400" lvl="1" indent="-457200">
              <a:lnSpc>
                <a:spcPct val="140000"/>
              </a:lnSpc>
              <a:spcBef>
                <a:spcPct val="20000"/>
              </a:spcBef>
              <a:buClr>
                <a:srgbClr val="996633"/>
              </a:buClr>
              <a:buAutoNum type="arabicParenR"/>
            </a:pPr>
            <a:endParaRPr lang="en-US" altLang="x-none" sz="14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r>
              <a:rPr lang="en-US" altLang="x-none" sz="2800" b="1" dirty="0">
                <a:solidFill>
                  <a:schemeClr val="accent2"/>
                </a:solidFill>
                <a:latin typeface="Arial" panose="020B0604020202020204" pitchFamily="34" charset="0"/>
                <a:ea typeface="宋体" panose="02010600030101010101" pitchFamily="2" charset="-122"/>
              </a:rPr>
              <a:t>F = { A</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B </a:t>
            </a:r>
            <a:r>
              <a:rPr lang="en-US" altLang="x-none" sz="2800" b="1" dirty="0">
                <a:solidFill>
                  <a:schemeClr val="accent2"/>
                </a:solidFill>
                <a:latin typeface="Arial" panose="020B0604020202020204" pitchFamily="34" charset="0"/>
                <a:ea typeface="宋体" panose="02010600030101010101" pitchFamily="2" charset="-122"/>
              </a:rPr>
              <a:t>},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B),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(B, C)</a:t>
            </a:r>
          </a:p>
          <a:p>
            <a:pPr marL="914400" lvl="1" indent="-457200">
              <a:lnSpc>
                <a:spcPct val="140000"/>
              </a:lnSpc>
              <a:spcBef>
                <a:spcPct val="20000"/>
              </a:spcBef>
              <a:buClr>
                <a:srgbClr val="996633"/>
              </a:buClr>
              <a:buAutoNum type="arabicParenR"/>
            </a:pPr>
            <a:endParaRPr lang="en-US" altLang="x-none" sz="14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r>
              <a:rPr lang="en-US" altLang="x-none" sz="2800" b="1" dirty="0">
                <a:solidFill>
                  <a:schemeClr val="accent2"/>
                </a:solidFill>
                <a:latin typeface="Arial" panose="020B0604020202020204" pitchFamily="34" charset="0"/>
                <a:ea typeface="宋体" panose="02010600030101010101" pitchFamily="2" charset="-122"/>
              </a:rPr>
              <a:t>F = { A</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B, </a:t>
            </a:r>
            <a:r>
              <a:rPr lang="en-US" altLang="x-none" sz="2800" b="1" dirty="0">
                <a:solidFill>
                  <a:schemeClr val="accent2"/>
                </a:solidFill>
                <a:latin typeface="Arial" panose="020B0604020202020204" pitchFamily="34" charset="0"/>
                <a:ea typeface="宋体" panose="02010600030101010101" pitchFamily="2" charset="-122"/>
              </a:rPr>
              <a:t>B</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C },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C),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(B,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9">
                                            <p:txEl>
                                              <p:pRg st="0" end="0"/>
                                            </p:txEl>
                                          </p:spTgt>
                                        </p:tgtEl>
                                        <p:attrNameLst>
                                          <p:attrName>style.visibility</p:attrName>
                                        </p:attrNameLst>
                                      </p:cBhvr>
                                      <p:to>
                                        <p:strVal val="visible"/>
                                      </p:to>
                                    </p:set>
                                    <p:animEffect transition="in" filter="blinds(horizontal)">
                                      <p:cBhvr>
                                        <p:cTn id="7" dur="500"/>
                                        <p:tgtEl>
                                          <p:spTgt spid="161799">
                                            <p:txEl>
                                              <p:pRg st="0" end="0"/>
                                            </p:txEl>
                                          </p:spTgt>
                                        </p:tgtEl>
                                      </p:cBhvr>
                                    </p:animEffect>
                                  </p:childTnLst>
                                  <p:subTnLst>
                                    <p:animClr clrSpc="rgb" dir="cw">
                                      <p:cBhvr override="childStyle">
                                        <p:cTn dur="1" fill="hold" display="0" masterRel="nextClick" afterEffect="1"/>
                                        <p:tgtEl>
                                          <p:spTgt spid="161799">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1799">
                                            <p:txEl>
                                              <p:pRg st="2" end="2"/>
                                            </p:txEl>
                                          </p:spTgt>
                                        </p:tgtEl>
                                        <p:attrNameLst>
                                          <p:attrName>style.visibility</p:attrName>
                                        </p:attrNameLst>
                                      </p:cBhvr>
                                      <p:to>
                                        <p:strVal val="visible"/>
                                      </p:to>
                                    </p:set>
                                    <p:animEffect transition="in" filter="blinds(horizontal)">
                                      <p:cBhvr>
                                        <p:cTn id="12" dur="500"/>
                                        <p:tgtEl>
                                          <p:spTgt spid="161799">
                                            <p:txEl>
                                              <p:pRg st="2" end="2"/>
                                            </p:txEl>
                                          </p:spTgt>
                                        </p:tgtEl>
                                      </p:cBhvr>
                                    </p:animEffect>
                                  </p:childTnLst>
                                  <p:subTnLst>
                                    <p:animClr clrSpc="rgb" dir="cw">
                                      <p:cBhvr override="childStyle">
                                        <p:cTn dur="1" fill="hold" display="0" masterRel="nextClick" afterEffect="1"/>
                                        <p:tgtEl>
                                          <p:spTgt spid="161799">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1799">
                                            <p:txEl>
                                              <p:pRg st="4" end="4"/>
                                            </p:txEl>
                                          </p:spTgt>
                                        </p:tgtEl>
                                        <p:attrNameLst>
                                          <p:attrName>style.visibility</p:attrName>
                                        </p:attrNameLst>
                                      </p:cBhvr>
                                      <p:to>
                                        <p:strVal val="visible"/>
                                      </p:to>
                                    </p:set>
                                    <p:animEffect transition="in" filter="blinds(horizontal)">
                                      <p:cBhvr>
                                        <p:cTn id="17" dur="500"/>
                                        <p:tgtEl>
                                          <p:spTgt spid="161799">
                                            <p:txEl>
                                              <p:pRg st="4" end="4"/>
                                            </p:txEl>
                                          </p:spTgt>
                                        </p:tgtEl>
                                      </p:cBhvr>
                                    </p:animEffect>
                                  </p:childTnLst>
                                  <p:subTnLst>
                                    <p:animClr clrSpc="rgb" dir="cw">
                                      <p:cBhvr override="childStyle">
                                        <p:cTn dur="1" fill="hold" display="0" masterRel="nextClick" afterEffect="1"/>
                                        <p:tgtEl>
                                          <p:spTgt spid="161799">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1799">
                                            <p:txEl>
                                              <p:pRg st="6" end="6"/>
                                            </p:txEl>
                                          </p:spTgt>
                                        </p:tgtEl>
                                        <p:attrNameLst>
                                          <p:attrName>style.visibility</p:attrName>
                                        </p:attrNameLst>
                                      </p:cBhvr>
                                      <p:to>
                                        <p:strVal val="visible"/>
                                      </p:to>
                                    </p:set>
                                    <p:animEffect transition="in" filter="blinds(horizontal)">
                                      <p:cBhvr>
                                        <p:cTn id="22" dur="500"/>
                                        <p:tgtEl>
                                          <p:spTgt spid="161799">
                                            <p:txEl>
                                              <p:pRg st="6" end="6"/>
                                            </p:txEl>
                                          </p:spTgt>
                                        </p:tgtEl>
                                      </p:cBhvr>
                                    </p:animEffect>
                                  </p:childTnLst>
                                  <p:subTnLst>
                                    <p:animClr clrSpc="rgb" dir="cw">
                                      <p:cBhvr override="childStyle">
                                        <p:cTn dur="1" fill="hold" display="0" masterRel="nextClick" afterEffect="1"/>
                                        <p:tgtEl>
                                          <p:spTgt spid="161799">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9" grpId="0" build="p" bldLvl="2"/>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6281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281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244</a:t>
            </a:fld>
            <a:endParaRPr lang="zh-CN" altLang="en-US" sz="1200" b="1" i="1" dirty="0">
              <a:latin typeface="Times New Roman" panose="02020603050405020304" pitchFamily="2" charset="0"/>
              <a:ea typeface="宋体" panose="02010600030101010101" pitchFamily="2" charset="-122"/>
            </a:endParaRPr>
          </a:p>
        </p:txBody>
      </p:sp>
      <p:sp>
        <p:nvSpPr>
          <p:cNvPr id="16282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p>
        </p:txBody>
      </p:sp>
      <p:sp>
        <p:nvSpPr>
          <p:cNvPr id="162821" name="Rectangle 3"/>
          <p:cNvSpPr>
            <a:spLocks noGrp="1"/>
          </p:cNvSpPr>
          <p:nvPr>
            <p:ph type="body"/>
          </p:nvPr>
        </p:nvSpPr>
        <p:spPr>
          <a:xfrm>
            <a:off x="180975" y="838200"/>
            <a:ext cx="8929688" cy="2667000"/>
          </a:xfrm>
        </p:spPr>
        <p:txBody>
          <a:bodyPr wrap="square" anchor="t"/>
          <a:lstStyle/>
          <a:p>
            <a:pPr lvl="0" eaLnBrk="1" hangingPunct="1">
              <a:lnSpc>
                <a:spcPct val="120000"/>
              </a:lnSpc>
            </a:pPr>
            <a:r>
              <a:rPr lang="en-US" altLang="x-none" dirty="0">
                <a:ea typeface="宋体" panose="02010600030101010101" pitchFamily="2" charset="-122"/>
              </a:rPr>
              <a:t>Ex. </a:t>
            </a:r>
            <a:r>
              <a:rPr lang="en-US" altLang="x-none" dirty="0">
                <a:solidFill>
                  <a:schemeClr val="accent2"/>
                </a:solidFill>
                <a:ea typeface="宋体" panose="02010600030101010101" pitchFamily="2" charset="-122"/>
              </a:rPr>
              <a:t>Give a decomposition of table T(A,B,C,D) with a set F of FDs {A</a:t>
            </a:r>
            <a:r>
              <a:rPr lang="en-US" altLang="x-none" dirty="0">
                <a:solidFill>
                  <a:schemeClr val="accent2"/>
                </a:solidFill>
                <a:ea typeface="宋体" panose="02010600030101010101" pitchFamily="2" charset="-122"/>
                <a:sym typeface="Symbol" panose="05050102010706020507" pitchFamily="2" charset="2"/>
              </a:rPr>
              <a:t>B, </a:t>
            </a:r>
            <a:r>
              <a:rPr lang="en-US" altLang="x-none" dirty="0">
                <a:solidFill>
                  <a:schemeClr val="accent2"/>
                </a:solidFill>
                <a:ea typeface="宋体" panose="02010600030101010101" pitchFamily="2" charset="-122"/>
              </a:rPr>
              <a:t>B</a:t>
            </a:r>
            <a:r>
              <a:rPr lang="en-US" altLang="x-none" dirty="0">
                <a:solidFill>
                  <a:schemeClr val="accent2"/>
                </a:solidFill>
                <a:ea typeface="宋体" panose="02010600030101010101" pitchFamily="2" charset="-122"/>
                <a:sym typeface="Symbol" panose="05050102010706020507" pitchFamily="2" charset="2"/>
              </a:rPr>
              <a:t>C, </a:t>
            </a:r>
            <a:r>
              <a:rPr lang="en-US" altLang="x-none" dirty="0">
                <a:solidFill>
                  <a:schemeClr val="accent2"/>
                </a:solidFill>
                <a:ea typeface="宋体" panose="02010600030101010101" pitchFamily="2" charset="-122"/>
              </a:rPr>
              <a:t>A</a:t>
            </a:r>
            <a:r>
              <a:rPr lang="en-US" altLang="x-none" dirty="0">
                <a:solidFill>
                  <a:schemeClr val="accent2"/>
                </a:solidFill>
                <a:ea typeface="宋体" panose="02010600030101010101" pitchFamily="2" charset="-122"/>
                <a:sym typeface="Symbol" panose="05050102010706020507" pitchFamily="2" charset="2"/>
              </a:rPr>
              <a:t>D , </a:t>
            </a:r>
            <a:r>
              <a:rPr lang="en-US" altLang="x-none" dirty="0">
                <a:solidFill>
                  <a:schemeClr val="accent2"/>
                </a:solidFill>
                <a:ea typeface="宋体" panose="02010600030101010101" pitchFamily="2" charset="-122"/>
              </a:rPr>
              <a:t>D</a:t>
            </a:r>
            <a:r>
              <a:rPr lang="en-US" altLang="x-none" dirty="0">
                <a:solidFill>
                  <a:schemeClr val="accent2"/>
                </a:solidFill>
                <a:ea typeface="宋体" panose="02010600030101010101" pitchFamily="2" charset="-122"/>
                <a:sym typeface="Symbol" panose="05050102010706020507" pitchFamily="2" charset="2"/>
              </a:rPr>
              <a:t>C</a:t>
            </a:r>
            <a:r>
              <a:rPr lang="en-US" altLang="x-none" dirty="0">
                <a:solidFill>
                  <a:schemeClr val="accent2"/>
                </a:solidFill>
                <a:ea typeface="宋体" panose="02010600030101010101" pitchFamily="2" charset="-122"/>
              </a:rPr>
              <a:t>}: </a:t>
            </a:r>
          </a:p>
          <a:p>
            <a:pPr lvl="2" indent="-228600" eaLnBrk="1" hangingPunct="1">
              <a:lnSpc>
                <a:spcPct val="120000"/>
              </a:lnSpc>
              <a:buNone/>
            </a:pPr>
            <a:r>
              <a:rPr lang="en-US" altLang="x-none" dirty="0">
                <a:solidFill>
                  <a:schemeClr val="accent2"/>
                </a:solidFill>
                <a:ea typeface="宋体" panose="02010600030101010101" pitchFamily="2" charset="-122"/>
              </a:rPr>
              <a:t>T</a:t>
            </a:r>
            <a:r>
              <a:rPr lang="en-US" altLang="x-none" baseline="-25000" dirty="0">
                <a:solidFill>
                  <a:schemeClr val="accent2"/>
                </a:solidFill>
                <a:ea typeface="宋体" panose="02010600030101010101" pitchFamily="2" charset="-122"/>
              </a:rPr>
              <a:t>1 </a:t>
            </a:r>
            <a:r>
              <a:rPr lang="en-US" altLang="x-none" dirty="0">
                <a:solidFill>
                  <a:schemeClr val="accent2"/>
                </a:solidFill>
                <a:ea typeface="宋体" panose="02010600030101010101" pitchFamily="2" charset="-122"/>
              </a:rPr>
              <a:t>(A,B)    T</a:t>
            </a:r>
            <a:r>
              <a:rPr lang="en-US" altLang="x-none" baseline="-25000" dirty="0">
                <a:solidFill>
                  <a:schemeClr val="accent2"/>
                </a:solidFill>
                <a:ea typeface="宋体" panose="02010600030101010101" pitchFamily="2" charset="-122"/>
              </a:rPr>
              <a:t>2 </a:t>
            </a:r>
            <a:r>
              <a:rPr lang="en-US" altLang="x-none" dirty="0">
                <a:solidFill>
                  <a:schemeClr val="accent2"/>
                </a:solidFill>
                <a:ea typeface="宋体" panose="02010600030101010101" pitchFamily="2" charset="-122"/>
              </a:rPr>
              <a:t>(A,C)    T</a:t>
            </a:r>
            <a:r>
              <a:rPr lang="en-US" altLang="x-none" baseline="-25000" dirty="0">
                <a:solidFill>
                  <a:schemeClr val="accent2"/>
                </a:solidFill>
                <a:ea typeface="宋体" panose="02010600030101010101" pitchFamily="2" charset="-122"/>
              </a:rPr>
              <a:t>3 </a:t>
            </a:r>
            <a:r>
              <a:rPr lang="en-US" altLang="x-none" dirty="0">
                <a:solidFill>
                  <a:schemeClr val="accent2"/>
                </a:solidFill>
                <a:ea typeface="宋体" panose="02010600030101010101" pitchFamily="2" charset="-122"/>
              </a:rPr>
              <a:t>(A,D) </a:t>
            </a:r>
          </a:p>
          <a:p>
            <a:pPr lvl="1" indent="-285750" eaLnBrk="1" hangingPunct="1">
              <a:lnSpc>
                <a:spcPct val="120000"/>
              </a:lnSpc>
            </a:pPr>
            <a:r>
              <a:rPr lang="en-US" altLang="x-none" dirty="0">
                <a:ea typeface="宋体" panose="02010600030101010101" pitchFamily="2" charset="-122"/>
              </a:rPr>
              <a:t>Is it </a:t>
            </a:r>
            <a:r>
              <a:rPr lang="en-US" altLang="x-none" i="1" dirty="0">
                <a:solidFill>
                  <a:srgbClr val="FF0066"/>
                </a:solidFill>
                <a:ea typeface="宋体" panose="02010600030101010101" pitchFamily="2" charset="-122"/>
              </a:rPr>
              <a:t>a lossless decomposition</a:t>
            </a:r>
            <a:r>
              <a:rPr lang="en-US" altLang="x-none" dirty="0">
                <a:ea typeface="宋体" panose="02010600030101010101" pitchFamily="2" charset="-122"/>
              </a:rPr>
              <a:t> ?</a:t>
            </a:r>
          </a:p>
        </p:txBody>
      </p:sp>
      <p:sp>
        <p:nvSpPr>
          <p:cNvPr id="162823" name="Rectangle 4"/>
          <p:cNvSpPr/>
          <p:nvPr/>
        </p:nvSpPr>
        <p:spPr>
          <a:xfrm>
            <a:off x="180340" y="3573780"/>
            <a:ext cx="8963660" cy="2592070"/>
          </a:xfrm>
          <a:prstGeom prst="rect">
            <a:avLst/>
          </a:prstGeom>
          <a:noFill/>
          <a:ln w="9525">
            <a:noFill/>
          </a:ln>
        </p:spPr>
        <p:txBody>
          <a:bodyPr anchor="t"/>
          <a:lstStyle/>
          <a:p>
            <a:pPr marL="742950" lvl="1" indent="-285750">
              <a:lnSpc>
                <a:spcPct val="120000"/>
              </a:lnSpc>
              <a:spcBef>
                <a:spcPct val="20000"/>
              </a:spcBef>
              <a:buClr>
                <a:schemeClr val="accent1"/>
              </a:buClr>
              <a:buFont typeface="Arial" panose="020B0604020202020204" pitchFamily="34" charset="0"/>
              <a:buChar char="–"/>
            </a:pPr>
            <a:r>
              <a:rPr lang="en-US" altLang="x-none" sz="2800" b="1" dirty="0">
                <a:solidFill>
                  <a:schemeClr val="accent2"/>
                </a:solidFill>
                <a:latin typeface="Arial" panose="020B0604020202020204" pitchFamily="34" charset="0"/>
                <a:ea typeface="宋体" panose="02010600030101010101" pitchFamily="2" charset="-122"/>
              </a:rPr>
              <a:t>i.e.</a:t>
            </a:r>
          </a:p>
          <a:p>
            <a:pPr marL="1143000" lvl="2" indent="-228600">
              <a:lnSpc>
                <a:spcPct val="120000"/>
              </a:lnSpc>
              <a:spcBef>
                <a:spcPct val="20000"/>
              </a:spcBef>
              <a:buClr>
                <a:schemeClr val="accent1"/>
              </a:buClr>
              <a:buFont typeface="Wingdings" panose="05000000000000000000" pitchFamily="2" charset="2"/>
              <a:buChar char="§"/>
            </a:pP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and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is a lossless decomposition ?</a:t>
            </a:r>
          </a:p>
          <a:p>
            <a:pPr marL="1143000" lvl="2" indent="-228600">
              <a:lnSpc>
                <a:spcPct val="120000"/>
              </a:lnSpc>
              <a:spcBef>
                <a:spcPct val="20000"/>
              </a:spcBef>
              <a:buClr>
                <a:schemeClr val="accent1"/>
              </a:buClr>
              <a:buFont typeface="Wingdings" panose="05000000000000000000" pitchFamily="2" charset="2"/>
              <a:buChar char="§"/>
            </a:pP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and T</a:t>
            </a:r>
            <a:r>
              <a:rPr lang="en-US" altLang="x-none" sz="2800" b="1" baseline="-25000" dirty="0">
                <a:solidFill>
                  <a:schemeClr val="accent2"/>
                </a:solidFill>
                <a:latin typeface="Arial" panose="020B0604020202020204" pitchFamily="34" charset="0"/>
                <a:ea typeface="宋体" panose="02010600030101010101" pitchFamily="2" charset="-122"/>
              </a:rPr>
              <a:t>3</a:t>
            </a:r>
            <a:r>
              <a:rPr lang="en-US" altLang="x-none" sz="2800" b="1" dirty="0">
                <a:solidFill>
                  <a:schemeClr val="accent2"/>
                </a:solidFill>
                <a:latin typeface="Arial" panose="020B0604020202020204" pitchFamily="34" charset="0"/>
                <a:ea typeface="宋体" panose="02010600030101010101" pitchFamily="2" charset="-122"/>
              </a:rPr>
              <a:t> is a lossless decomposition?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823"/>
                                        </p:tgtEl>
                                        <p:attrNameLst>
                                          <p:attrName>style.visibility</p:attrName>
                                        </p:attrNameLst>
                                      </p:cBhvr>
                                      <p:to>
                                        <p:strVal val="visible"/>
                                      </p:to>
                                    </p:set>
                                    <p:anim calcmode="lin" valueType="num">
                                      <p:cBhvr>
                                        <p:cTn id="7" dur="500" fill="hold"/>
                                        <p:tgtEl>
                                          <p:spTgt spid="162823"/>
                                        </p:tgtEl>
                                        <p:attrNameLst>
                                          <p:attrName>ppt_x</p:attrName>
                                        </p:attrNameLst>
                                      </p:cBhvr>
                                      <p:tavLst>
                                        <p:tav tm="0">
                                          <p:val>
                                            <p:strVal val="#ppt_x"/>
                                          </p:val>
                                        </p:tav>
                                        <p:tav tm="100000">
                                          <p:val>
                                            <p:strVal val="#ppt_x"/>
                                          </p:val>
                                        </p:tav>
                                      </p:tavLst>
                                    </p:anim>
                                    <p:anim calcmode="lin" valueType="num">
                                      <p:cBhvr>
                                        <p:cTn id="8" dur="500" fill="hold"/>
                                        <p:tgtEl>
                                          <p:spTgt spid="1628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3" grpId="0"/>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6384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384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245</a:t>
            </a:fld>
            <a:endParaRPr lang="zh-CN" altLang="en-US" sz="1200" b="1" i="1" dirty="0">
              <a:latin typeface="Times New Roman" panose="02020603050405020304" pitchFamily="2" charset="0"/>
              <a:ea typeface="宋体" panose="02010600030101010101" pitchFamily="2" charset="-122"/>
            </a:endParaRPr>
          </a:p>
        </p:txBody>
      </p:sp>
      <p:sp>
        <p:nvSpPr>
          <p:cNvPr id="16384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63845" name="Rectangle 3"/>
          <p:cNvSpPr>
            <a:spLocks noGrp="1"/>
          </p:cNvSpPr>
          <p:nvPr>
            <p:ph type="body"/>
          </p:nvPr>
        </p:nvSpPr>
        <p:spPr>
          <a:xfrm>
            <a:off x="156845" y="838200"/>
            <a:ext cx="8839200" cy="4419600"/>
          </a:xfrm>
          <a:ln w="25400">
            <a:solidFill>
              <a:schemeClr val="tx1"/>
            </a:solidFill>
            <a:miter/>
          </a:ln>
        </p:spPr>
        <p:txBody>
          <a:bodyPr wrap="square" anchor="t"/>
          <a:lstStyle/>
          <a:p>
            <a:pPr marL="0" lvl="0" indent="0" eaLnBrk="1" hangingPunct="1">
              <a:lnSpc>
                <a:spcPct val="110000"/>
              </a:lnSpc>
              <a:buNone/>
            </a:pPr>
            <a:r>
              <a:rPr lang="en-US" altLang="x-none" dirty="0">
                <a:ea typeface="宋体" panose="02010600030101010101" pitchFamily="2" charset="-122"/>
              </a:rPr>
              <a:t>emp_info </a:t>
            </a:r>
            <a:r>
              <a:rPr lang="en-US" altLang="x-none" dirty="0">
                <a:solidFill>
                  <a:schemeClr val="tx1"/>
                </a:solidFill>
                <a:ea typeface="宋体" panose="02010600030101010101" pitchFamily="2" charset="-122"/>
              </a:rPr>
              <a:t>( emp_id, emp_name, emp_phone, </a:t>
            </a:r>
          </a:p>
          <a:p>
            <a:pPr marL="0" lvl="0" indent="1562735" eaLnBrk="1" hangingPunct="1">
              <a:lnSpc>
                <a:spcPct val="110000"/>
              </a:lnSpc>
              <a:buNone/>
            </a:pPr>
            <a:r>
              <a:rPr lang="en-US" altLang="x-none" dirty="0">
                <a:solidFill>
                  <a:schemeClr val="tx1"/>
                </a:solidFill>
                <a:ea typeface="宋体" panose="02010600030101010101" pitchFamily="2" charset="-122"/>
              </a:rPr>
              <a:t>dept_name, dept_phone, dept_mgrname, </a:t>
            </a:r>
          </a:p>
          <a:p>
            <a:pPr marL="0" lvl="0" indent="1562735" eaLnBrk="1" hangingPunct="1">
              <a:lnSpc>
                <a:spcPct val="110000"/>
              </a:lnSpc>
              <a:buNone/>
            </a:pPr>
            <a:r>
              <a:rPr lang="en-US" altLang="x-none" dirty="0">
                <a:solidFill>
                  <a:schemeClr val="tx1"/>
                </a:solidFill>
                <a:ea typeface="宋体" panose="02010600030101010101" pitchFamily="2" charset="-122"/>
              </a:rPr>
              <a:t>skill_id, skill_name, skill_date, skill_lvl )</a:t>
            </a:r>
          </a:p>
          <a:p>
            <a:pPr lvl="0" eaLnBrk="1" hangingPunct="1">
              <a:lnSpc>
                <a:spcPct val="110000"/>
              </a:lnSpc>
            </a:pPr>
            <a:endParaRPr lang="en-US" altLang="x-none" dirty="0">
              <a:ea typeface="宋体" panose="02010600030101010101" pitchFamily="2" charset="-122"/>
            </a:endParaRPr>
          </a:p>
          <a:p>
            <a:pPr lvl="0" indent="-285750" eaLnBrk="1" hangingPunct="1">
              <a:lnSpc>
                <a:spcPct val="110000"/>
              </a:lnSpc>
              <a:buNone/>
            </a:pPr>
            <a:r>
              <a:rPr lang="en-US" altLang="zh-CN" dirty="0">
                <a:solidFill>
                  <a:srgbClr val="0000CC"/>
                </a:solidFill>
                <a:ea typeface="宋体" panose="02010600030101010101" pitchFamily="2" charset="-122"/>
              </a:rPr>
              <a:t>(1) </a:t>
            </a:r>
            <a:r>
              <a:rPr lang="en-US" altLang="x-none" dirty="0">
                <a:solidFill>
                  <a:srgbClr val="0000CC"/>
                </a:solidFill>
                <a:ea typeface="宋体" panose="02010600030101010101" pitchFamily="2" charset="-122"/>
              </a:rPr>
              <a:t>emp_id</a:t>
            </a:r>
            <a:r>
              <a:rPr lang="en-US" altLang="x-none" dirty="0">
                <a:solidFill>
                  <a:srgbClr val="0000CC"/>
                </a:solidFill>
                <a:ea typeface="宋体" panose="02010600030101010101" pitchFamily="2" charset="-122"/>
                <a:sym typeface="Symbol" panose="05050102010706020507" pitchFamily="2" charset="2"/>
              </a:rPr>
              <a:t>{emp_name, emp_phone, dept_name}</a:t>
            </a:r>
          </a:p>
          <a:p>
            <a:pPr lvl="0" indent="-285750" eaLnBrk="1" hangingPunct="1">
              <a:lnSpc>
                <a:spcPct val="110000"/>
              </a:lnSpc>
              <a:buNone/>
            </a:pPr>
            <a:r>
              <a:rPr lang="en-US" altLang="zh-CN" dirty="0">
                <a:solidFill>
                  <a:srgbClr val="0000CC"/>
                </a:solidFill>
                <a:ea typeface="宋体" panose="02010600030101010101" pitchFamily="2" charset="-122"/>
                <a:sym typeface="+mn-ea"/>
              </a:rPr>
              <a:t>(2) </a:t>
            </a:r>
            <a:r>
              <a:rPr lang="en-US" altLang="x-none" dirty="0">
                <a:solidFill>
                  <a:srgbClr val="0000CC"/>
                </a:solidFill>
                <a:ea typeface="宋体" panose="02010600030101010101" pitchFamily="2" charset="-122"/>
                <a:sym typeface="Symbol" panose="05050102010706020507" pitchFamily="2" charset="2"/>
              </a:rPr>
              <a:t>dept_name{dept_phone, dept_mgrname}</a:t>
            </a:r>
          </a:p>
          <a:p>
            <a:pPr lvl="0" indent="-285750" eaLnBrk="1" hangingPunct="1">
              <a:lnSpc>
                <a:spcPct val="110000"/>
              </a:lnSpc>
              <a:buNone/>
            </a:pPr>
            <a:r>
              <a:rPr lang="en-US" altLang="zh-CN" dirty="0">
                <a:solidFill>
                  <a:srgbClr val="0000CC"/>
                </a:solidFill>
                <a:ea typeface="宋体" panose="02010600030101010101" pitchFamily="2" charset="-122"/>
                <a:sym typeface="+mn-ea"/>
              </a:rPr>
              <a:t>(3) </a:t>
            </a:r>
            <a:r>
              <a:rPr lang="en-US" altLang="x-none" dirty="0">
                <a:solidFill>
                  <a:srgbClr val="0000CC"/>
                </a:solidFill>
                <a:ea typeface="宋体" panose="02010600030101010101" pitchFamily="2" charset="-122"/>
                <a:sym typeface="Symbol" panose="05050102010706020507" pitchFamily="2" charset="2"/>
              </a:rPr>
              <a:t>skill_idskill_name</a:t>
            </a:r>
          </a:p>
          <a:p>
            <a:pPr lvl="0" indent="-285750" eaLnBrk="1" hangingPunct="1">
              <a:lnSpc>
                <a:spcPct val="110000"/>
              </a:lnSpc>
              <a:buNone/>
            </a:pPr>
            <a:r>
              <a:rPr lang="en-US" altLang="zh-CN" dirty="0">
                <a:solidFill>
                  <a:srgbClr val="0000CC"/>
                </a:solidFill>
                <a:ea typeface="宋体" panose="02010600030101010101" pitchFamily="2" charset="-122"/>
                <a:sym typeface="+mn-ea"/>
              </a:rPr>
              <a:t>(4) </a:t>
            </a:r>
            <a:r>
              <a:rPr lang="en-US" altLang="x-none" dirty="0">
                <a:solidFill>
                  <a:srgbClr val="0000CC"/>
                </a:solidFill>
                <a:ea typeface="宋体" panose="02010600030101010101" pitchFamily="2" charset="-122"/>
                <a:sym typeface="Symbol" panose="05050102010706020507" pitchFamily="2" charset="2"/>
              </a:rPr>
              <a:t>{emp_id, skill_id}{skill_date, skill_lvl}</a:t>
            </a:r>
          </a:p>
        </p:txBody>
      </p:sp>
      <p:sp>
        <p:nvSpPr>
          <p:cNvPr id="163846" name="Text Box 4"/>
          <p:cNvSpPr txBox="1"/>
          <p:nvPr/>
        </p:nvSpPr>
        <p:spPr>
          <a:xfrm>
            <a:off x="228600" y="5334000"/>
            <a:ext cx="8686800" cy="519113"/>
          </a:xfrm>
          <a:prstGeom prst="rect">
            <a:avLst/>
          </a:prstGeom>
          <a:noFill/>
          <a:ln w="9525">
            <a:noFill/>
          </a:ln>
        </p:spPr>
        <p:txBody>
          <a:bodyPr anchor="t">
            <a:spAutoFit/>
          </a:bodyPr>
          <a:lstStyle/>
          <a:p>
            <a:pPr lvl="0" algn="ctr">
              <a:spcBef>
                <a:spcPct val="50000"/>
              </a:spcBef>
            </a:pPr>
            <a:r>
              <a:rPr lang="en-US" altLang="x-none" sz="2800" b="1" dirty="0">
                <a:latin typeface="Arial" panose="020B0604020202020204" pitchFamily="34" charset="0"/>
                <a:ea typeface="宋体" panose="02010600030101010101" pitchFamily="2" charset="-122"/>
              </a:rPr>
              <a:t>Figure 6.22 &amp; 6.23</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6486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486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246</a:t>
            </a:fld>
            <a:endParaRPr lang="zh-CN" altLang="en-US" sz="1200" b="1" i="1" dirty="0">
              <a:latin typeface="Times New Roman" panose="02020603050405020304" pitchFamily="2" charset="0"/>
              <a:ea typeface="宋体" panose="02010600030101010101" pitchFamily="2" charset="-122"/>
            </a:endParaRPr>
          </a:p>
        </p:txBody>
      </p:sp>
      <p:sp>
        <p:nvSpPr>
          <p:cNvPr id="16486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64869" name="Rectangle 3"/>
          <p:cNvSpPr>
            <a:spLocks noGrp="1"/>
          </p:cNvSpPr>
          <p:nvPr>
            <p:ph type="body"/>
          </p:nvPr>
        </p:nvSpPr>
        <p:spPr>
          <a:xfrm>
            <a:off x="156845" y="990600"/>
            <a:ext cx="8915400" cy="4495800"/>
          </a:xfrm>
          <a:ln w="25400">
            <a:solidFill>
              <a:schemeClr val="tx1"/>
            </a:solidFill>
            <a:miter/>
          </a:ln>
        </p:spPr>
        <p:txBody>
          <a:bodyPr wrap="square" anchor="t"/>
          <a:lstStyle/>
          <a:p>
            <a:pPr lvl="0" eaLnBrk="1" hangingPunct="1">
              <a:lnSpc>
                <a:spcPct val="110000"/>
              </a:lnSpc>
              <a:buNone/>
            </a:pPr>
            <a:r>
              <a:rPr lang="en-US" altLang="x-none" dirty="0">
                <a:ea typeface="宋体" panose="02010600030101010101" pitchFamily="2" charset="-122"/>
              </a:rPr>
              <a:t>emps</a:t>
            </a:r>
            <a:r>
              <a:rPr lang="en-US" altLang="x-none" dirty="0">
                <a:solidFill>
                  <a:schemeClr val="tx1"/>
                </a:solidFill>
                <a:ea typeface="宋体" panose="02010600030101010101" pitchFamily="2" charset="-122"/>
              </a:rPr>
              <a:t>(emp_id, emp_name, emp_phone, dept_name, dept_phone, dept_mgrname)</a:t>
            </a:r>
          </a:p>
          <a:p>
            <a:pPr lvl="1" indent="-285750" eaLnBrk="1" hangingPunct="1">
              <a:lnSpc>
                <a:spcPct val="110000"/>
              </a:lnSpc>
              <a:buNone/>
            </a:pPr>
            <a:r>
              <a:rPr lang="en-US" altLang="x-none" dirty="0">
                <a:ea typeface="宋体" panose="02010600030101010101" pitchFamily="2" charset="-122"/>
              </a:rPr>
              <a:t>emp_id</a:t>
            </a:r>
            <a:r>
              <a:rPr lang="en-US" altLang="x-none" dirty="0">
                <a:ea typeface="宋体" panose="02010600030101010101" pitchFamily="2" charset="-122"/>
                <a:sym typeface="Symbol" panose="05050102010706020507" pitchFamily="2" charset="2"/>
              </a:rPr>
              <a:t>{emp_name, emp_phone, dept_name}</a:t>
            </a: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dept_name{dept_phone, dept_mgrname}</a:t>
            </a:r>
          </a:p>
          <a:p>
            <a:pPr lvl="0" eaLnBrk="1" hangingPunct="1">
              <a:lnSpc>
                <a:spcPct val="110000"/>
              </a:lnSpc>
            </a:pPr>
            <a:endParaRPr lang="en-US" altLang="x-none" dirty="0">
              <a:ea typeface="宋体" panose="02010600030101010101" pitchFamily="2" charset="-122"/>
            </a:endParaRPr>
          </a:p>
          <a:p>
            <a:pPr lvl="0" eaLnBrk="1" hangingPunct="1">
              <a:lnSpc>
                <a:spcPct val="110000"/>
              </a:lnSpc>
              <a:buNone/>
            </a:pPr>
            <a:r>
              <a:rPr lang="en-US" altLang="x-none" dirty="0">
                <a:ea typeface="宋体" panose="02010600030101010101" pitchFamily="2" charset="-122"/>
              </a:rPr>
              <a:t>skills</a:t>
            </a:r>
            <a:r>
              <a:rPr lang="en-US" altLang="x-none" dirty="0">
                <a:solidFill>
                  <a:schemeClr val="tx1"/>
                </a:solidFill>
                <a:ea typeface="宋体" panose="02010600030101010101" pitchFamily="2" charset="-122"/>
              </a:rPr>
              <a:t>(emp_id,skill_id,skill_name,skill_date,skill_lvl)</a:t>
            </a: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skill_idskill_name</a:t>
            </a: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{emp_id, skill_id}  {skill_date, skill_lvl}</a:t>
            </a:r>
          </a:p>
        </p:txBody>
      </p:sp>
      <p:sp>
        <p:nvSpPr>
          <p:cNvPr id="164870" name="Text Box 4"/>
          <p:cNvSpPr txBox="1"/>
          <p:nvPr/>
        </p:nvSpPr>
        <p:spPr>
          <a:xfrm>
            <a:off x="228600" y="5638800"/>
            <a:ext cx="8686800" cy="519113"/>
          </a:xfrm>
          <a:prstGeom prst="rect">
            <a:avLst/>
          </a:prstGeom>
          <a:noFill/>
          <a:ln w="9525">
            <a:noFill/>
          </a:ln>
        </p:spPr>
        <p:txBody>
          <a:bodyPr anchor="t">
            <a:spAutoFit/>
          </a:bodyPr>
          <a:lstStyle/>
          <a:p>
            <a:pPr lvl="0" algn="ctr">
              <a:spcBef>
                <a:spcPct val="50000"/>
              </a:spcBef>
            </a:pPr>
            <a:r>
              <a:rPr lang="en-US" altLang="x-none" sz="2800" b="1" dirty="0">
                <a:latin typeface="Arial" panose="020B0604020202020204" pitchFamily="34" charset="0"/>
                <a:ea typeface="宋体" panose="02010600030101010101" pitchFamily="2" charset="-122"/>
              </a:rPr>
              <a:t>Figure 6.24</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6589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589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247</a:t>
            </a:fld>
            <a:endParaRPr lang="zh-CN" altLang="en-US" sz="1200" b="1" i="1" dirty="0">
              <a:latin typeface="Times New Roman" panose="02020603050405020304" pitchFamily="2" charset="0"/>
              <a:ea typeface="宋体" panose="02010600030101010101" pitchFamily="2" charset="-122"/>
            </a:endParaRPr>
          </a:p>
        </p:txBody>
      </p:sp>
      <p:sp>
        <p:nvSpPr>
          <p:cNvPr id="16589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65893" name="Rectangle 3"/>
          <p:cNvSpPr>
            <a:spLocks noGrp="1"/>
          </p:cNvSpPr>
          <p:nvPr>
            <p:ph type="body"/>
          </p:nvPr>
        </p:nvSpPr>
        <p:spPr/>
        <p:txBody>
          <a:bodyPr wrap="square" anchor="t"/>
          <a:lstStyle/>
          <a:p>
            <a:pPr lvl="0" eaLnBrk="1" hangingPunct="1"/>
            <a:r>
              <a:rPr lang="en-US" altLang="x-none" dirty="0">
                <a:ea typeface="宋体" panose="02010600030101010101" pitchFamily="2" charset="-122"/>
              </a:rPr>
              <a:t>Proposition 6.8.1</a:t>
            </a:r>
          </a:p>
          <a:p>
            <a:pPr lvl="1" indent="-285750" eaLnBrk="1" hangingPunct="1"/>
            <a:r>
              <a:rPr lang="en-US" altLang="x-none" dirty="0">
                <a:ea typeface="宋体" panose="02010600030101010101" pitchFamily="2" charset="-122"/>
              </a:rPr>
              <a:t>The key for the emp_info table is the attribute set (emp_id, skill_id)</a:t>
            </a:r>
          </a:p>
          <a:p>
            <a:pPr lvl="2" indent="-228600" eaLnBrk="1" hangingPunct="1"/>
            <a:r>
              <a:rPr lang="en-US" altLang="x-none" dirty="0">
                <a:ea typeface="宋体" panose="02010600030101010101" pitchFamily="2" charset="-122"/>
              </a:rPr>
              <a:t>This is also the key for the skills table</a:t>
            </a:r>
          </a:p>
          <a:p>
            <a:pPr lvl="2" indent="-228600" eaLnBrk="1" hangingPunct="1"/>
            <a:r>
              <a:rPr lang="en-US" altLang="x-none" dirty="0">
                <a:ea typeface="宋体" panose="02010600030101010101" pitchFamily="2" charset="-122"/>
              </a:rPr>
              <a:t>the emps table has a key consisting of the single attribute emp_id</a:t>
            </a:r>
          </a:p>
          <a:p>
            <a:pPr lvl="1" indent="-285750" eaLnBrk="1" hangingPunct="1"/>
            <a:endParaRPr lang="en-US" altLang="x-none" dirty="0">
              <a:ea typeface="宋体" panose="02010600030101010101" pitchFamily="2" charset="-122"/>
            </a:endParaRPr>
          </a:p>
          <a:p>
            <a:pPr lvl="0" eaLnBrk="1" hangingPunct="1"/>
            <a:r>
              <a:rPr lang="en-US" altLang="x-none" dirty="0">
                <a:ea typeface="宋体" panose="02010600030101010101" pitchFamily="2" charset="-122"/>
              </a:rPr>
              <a:t>PROOF.</a:t>
            </a:r>
          </a:p>
          <a:p>
            <a:pPr lvl="1" indent="-285750" eaLnBrk="1" hangingPunct="1"/>
            <a:r>
              <a:rPr lang="en-US" altLang="x-none" dirty="0">
                <a:ea typeface="宋体" panose="02010600030101010101" pitchFamily="2" charset="-122"/>
              </a:rPr>
              <a:t>By Theorem 6.7.3.</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6691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691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248</a:t>
            </a:fld>
            <a:endParaRPr lang="zh-CN" altLang="en-US" sz="1200" b="1" i="1" dirty="0">
              <a:latin typeface="Times New Roman" panose="02020603050405020304" pitchFamily="2" charset="0"/>
              <a:ea typeface="宋体" panose="02010600030101010101" pitchFamily="2" charset="-122"/>
            </a:endParaRPr>
          </a:p>
        </p:txBody>
      </p:sp>
      <p:sp>
        <p:nvSpPr>
          <p:cNvPr id="16691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66917" name="Rectangle 3"/>
          <p:cNvSpPr>
            <a:spLocks noGrp="1"/>
          </p:cNvSpPr>
          <p:nvPr>
            <p:ph type="body"/>
          </p:nvPr>
        </p:nvSpPr>
        <p:spPr/>
        <p:txBody>
          <a:bodyPr wrap="square" anchor="t"/>
          <a:lstStyle/>
          <a:p>
            <a:pPr lvl="0" eaLnBrk="1" hangingPunct="1"/>
            <a:r>
              <a:rPr lang="en-US" altLang="x-none" dirty="0">
                <a:ea typeface="宋体" panose="02010600030101010101" pitchFamily="2" charset="-122"/>
              </a:rPr>
              <a:t>Proposition 6.8.2</a:t>
            </a:r>
          </a:p>
          <a:p>
            <a:pPr lvl="1" indent="-285750" eaLnBrk="1" hangingPunct="1"/>
            <a:r>
              <a:rPr lang="en-US" altLang="x-none" dirty="0">
                <a:ea typeface="宋体" panose="02010600030101010101" pitchFamily="2" charset="-122"/>
              </a:rPr>
              <a:t>The factorization of the emp_info table into the emps table and skills table is a true lossless decomposition.</a:t>
            </a:r>
          </a:p>
          <a:p>
            <a:pPr lvl="1" indent="-285750" eaLnBrk="1" hangingPunct="1"/>
            <a:endParaRPr lang="en-US" altLang="x-none" dirty="0">
              <a:ea typeface="宋体" panose="02010600030101010101" pitchFamily="2" charset="-122"/>
            </a:endParaRPr>
          </a:p>
          <a:p>
            <a:pPr lvl="0" eaLnBrk="1" hangingPunct="1"/>
            <a:r>
              <a:rPr lang="en-US" altLang="x-none" dirty="0">
                <a:ea typeface="宋体" panose="02010600030101010101" pitchFamily="2" charset="-122"/>
              </a:rPr>
              <a:t>PROOF.</a:t>
            </a:r>
          </a:p>
          <a:p>
            <a:pPr lvl="1" indent="-285750" eaLnBrk="1" hangingPunct="1"/>
            <a:r>
              <a:rPr lang="en-US" altLang="x-none" dirty="0">
                <a:ea typeface="宋体" panose="02010600030101010101" pitchFamily="2" charset="-122"/>
              </a:rPr>
              <a:t>By the theorem 6.7.4.</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6793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793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249</a:t>
            </a:fld>
            <a:endParaRPr lang="zh-CN" altLang="en-US" sz="1200" b="1" i="1" dirty="0">
              <a:latin typeface="Times New Roman" panose="02020603050405020304" pitchFamily="2" charset="0"/>
              <a:ea typeface="宋体" panose="02010600030101010101" pitchFamily="2" charset="-122"/>
            </a:endParaRPr>
          </a:p>
        </p:txBody>
      </p:sp>
      <p:sp>
        <p:nvSpPr>
          <p:cNvPr id="16794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67941" name="Rectangle 3"/>
          <p:cNvSpPr>
            <a:spLocks noGrp="1"/>
          </p:cNvSpPr>
          <p:nvPr>
            <p:ph type="body"/>
          </p:nvPr>
        </p:nvSpPr>
        <p:spPr>
          <a:xfrm>
            <a:off x="228600" y="990600"/>
            <a:ext cx="8686800" cy="5257800"/>
          </a:xfrm>
        </p:spPr>
        <p:txBody>
          <a:bodyPr wrap="square" anchor="t"/>
          <a:lstStyle/>
          <a:p>
            <a:pPr lvl="0" eaLnBrk="1" hangingPunct="1"/>
            <a:r>
              <a:rPr lang="en-US" altLang="x-none" sz="2400" dirty="0">
                <a:ea typeface="宋体" panose="02010600030101010101" pitchFamily="2" charset="-122"/>
              </a:rPr>
              <a:t>Figure 6.26</a:t>
            </a:r>
          </a:p>
          <a:p>
            <a:pPr lvl="1" indent="-285750" eaLnBrk="1" hangingPunct="1">
              <a:lnSpc>
                <a:spcPct val="120000"/>
              </a:lnSpc>
            </a:pPr>
            <a:r>
              <a:rPr lang="en-US" altLang="x-none" sz="2400" dirty="0">
                <a:solidFill>
                  <a:srgbClr val="FF0000"/>
                </a:solidFill>
                <a:ea typeface="宋体" panose="02010600030101010101" pitchFamily="2" charset="-122"/>
              </a:rPr>
              <a:t>emps</a:t>
            </a:r>
            <a:r>
              <a:rPr lang="en-US" altLang="x-none" sz="2400" dirty="0">
                <a:ea typeface="宋体" panose="02010600030101010101" pitchFamily="2" charset="-122"/>
              </a:rPr>
              <a:t>(emp_id, emp_name, emp_phone, dept_name)</a:t>
            </a:r>
          </a:p>
          <a:p>
            <a:pPr lvl="1" indent="-285750" eaLnBrk="1" hangingPunct="1">
              <a:lnSpc>
                <a:spcPct val="120000"/>
              </a:lnSpc>
            </a:pPr>
            <a:r>
              <a:rPr lang="en-US" altLang="x-none" sz="2400" dirty="0">
                <a:solidFill>
                  <a:srgbClr val="FF0000"/>
                </a:solidFill>
                <a:ea typeface="宋体" panose="02010600030101010101" pitchFamily="2" charset="-122"/>
              </a:rPr>
              <a:t>depts</a:t>
            </a:r>
            <a:r>
              <a:rPr lang="en-US" altLang="x-none" sz="2400" dirty="0">
                <a:ea typeface="宋体" panose="02010600030101010101" pitchFamily="2" charset="-122"/>
              </a:rPr>
              <a:t>(dept_name, dept_phone, dept_mgrname)</a:t>
            </a:r>
          </a:p>
          <a:p>
            <a:pPr lvl="1" indent="-285750" eaLnBrk="1" hangingPunct="1">
              <a:lnSpc>
                <a:spcPct val="120000"/>
              </a:lnSpc>
            </a:pPr>
            <a:r>
              <a:rPr lang="en-US" altLang="x-none" sz="2400" dirty="0">
                <a:solidFill>
                  <a:srgbClr val="FF0000"/>
                </a:solidFill>
                <a:ea typeface="宋体" panose="02010600030101010101" pitchFamily="2" charset="-122"/>
              </a:rPr>
              <a:t>emp_skills</a:t>
            </a:r>
            <a:r>
              <a:rPr lang="en-US" altLang="x-none" sz="2400" dirty="0">
                <a:ea typeface="宋体" panose="02010600030101010101" pitchFamily="2" charset="-122"/>
              </a:rPr>
              <a:t>(emp_id, skill_id, skill_date, skill_lvl)</a:t>
            </a:r>
          </a:p>
          <a:p>
            <a:pPr lvl="1" indent="-285750" eaLnBrk="1" hangingPunct="1">
              <a:lnSpc>
                <a:spcPct val="120000"/>
              </a:lnSpc>
            </a:pPr>
            <a:r>
              <a:rPr lang="en-US" altLang="x-none" sz="2400" dirty="0">
                <a:solidFill>
                  <a:srgbClr val="FF0000"/>
                </a:solidFill>
                <a:ea typeface="宋体" panose="02010600030101010101" pitchFamily="2" charset="-122"/>
              </a:rPr>
              <a:t>skills</a:t>
            </a:r>
            <a:r>
              <a:rPr lang="en-US" altLang="x-none" sz="2400" dirty="0">
                <a:ea typeface="宋体" panose="02010600030101010101" pitchFamily="2" charset="-122"/>
              </a:rPr>
              <a:t>(skill_id, skill_name)</a:t>
            </a:r>
          </a:p>
          <a:p>
            <a:pPr lvl="1" indent="-285750" eaLnBrk="1" hangingPunct="1">
              <a:lnSpc>
                <a:spcPct val="120000"/>
              </a:lnSpc>
            </a:pPr>
            <a:endParaRPr lang="en-US" altLang="x-none" sz="2400" dirty="0">
              <a:ea typeface="宋体" panose="02010600030101010101" pitchFamily="2" charset="-122"/>
            </a:endParaRPr>
          </a:p>
          <a:p>
            <a:pPr lvl="0" eaLnBrk="1" hangingPunct="1">
              <a:lnSpc>
                <a:spcPct val="120000"/>
              </a:lnSpc>
            </a:pPr>
            <a:r>
              <a:rPr lang="en-US" altLang="x-none" sz="2400" dirty="0">
                <a:ea typeface="宋体" panose="02010600030101010101" pitchFamily="2" charset="-122"/>
              </a:rPr>
              <a:t>Ex 6.8.2</a:t>
            </a:r>
          </a:p>
          <a:p>
            <a:pPr lvl="1" indent="-285750" eaLnBrk="1" hangingPunct="1">
              <a:lnSpc>
                <a:spcPct val="120000"/>
              </a:lnSpc>
            </a:pPr>
            <a:r>
              <a:rPr lang="en-US" altLang="x-none" sz="2400" dirty="0">
                <a:ea typeface="宋体" panose="02010600030101010101" pitchFamily="2" charset="-122"/>
              </a:rPr>
              <a:t>Figure 6.26</a:t>
            </a:r>
          </a:p>
          <a:p>
            <a:pPr lvl="1" indent="-285750" eaLnBrk="1" hangingPunct="1">
              <a:lnSpc>
                <a:spcPct val="120000"/>
              </a:lnSpc>
            </a:pPr>
            <a:r>
              <a:rPr lang="en-US" altLang="x-none" sz="2400" dirty="0">
                <a:ea typeface="宋体" panose="02010600030101010101" pitchFamily="2" charset="-122"/>
              </a:rPr>
              <a:t>Figure 6.24</a:t>
            </a:r>
          </a:p>
          <a:p>
            <a:pPr lvl="1" indent="-285750" eaLnBrk="1" hangingPunct="1">
              <a:lnSpc>
                <a:spcPct val="120000"/>
              </a:lnSpc>
            </a:pPr>
            <a:r>
              <a:rPr lang="en-US" altLang="x-none" sz="2400" dirty="0">
                <a:ea typeface="宋体" panose="02010600030101010101" pitchFamily="2" charset="-122"/>
              </a:rPr>
              <a:t>Figure 6.25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253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2253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25</a:t>
            </a:fld>
            <a:endParaRPr lang="zh-CN" altLang="en-US" sz="1200" b="1" i="1" dirty="0">
              <a:latin typeface="Times New Roman" panose="02020603050405020304" pitchFamily="2" charset="0"/>
              <a:ea typeface="宋体" panose="02010600030101010101" pitchFamily="2" charset="-122"/>
            </a:endParaRPr>
          </a:p>
        </p:txBody>
      </p:sp>
      <p:sp>
        <p:nvSpPr>
          <p:cNvPr id="2253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2" name="Rectangle 4"/>
          <p:cNvSpPr/>
          <p:nvPr/>
        </p:nvSpPr>
        <p:spPr>
          <a:xfrm>
            <a:off x="228600" y="977900"/>
            <a:ext cx="8686800" cy="4697730"/>
          </a:xfrm>
          <a:prstGeom prst="rect">
            <a:avLst/>
          </a:prstGeom>
          <a:noFill/>
          <a:ln w="9525">
            <a:noFill/>
          </a:ln>
        </p:spPr>
        <p:txBody>
          <a:bodyPr anchor="t"/>
          <a:lstStyle/>
          <a:p>
            <a:pPr marL="342900" lvl="0" indent="-342900">
              <a:lnSpc>
                <a:spcPct val="110000"/>
              </a:lnSpc>
              <a:spcBef>
                <a:spcPct val="15000"/>
              </a:spcBef>
              <a:buClr>
                <a:srgbClr val="996633"/>
              </a:buClr>
              <a:buFont typeface="Wingdings" panose="05000000000000000000" charset="0"/>
              <a:buChar char="p"/>
            </a:pPr>
            <a:r>
              <a:rPr lang="zh-CN" altLang="x-none" b="1" dirty="0">
                <a:solidFill>
                  <a:schemeClr val="accent2"/>
                </a:solidFill>
                <a:latin typeface="Arial" panose="020B0604020202020204" pitchFamily="34" charset="0"/>
                <a:ea typeface="宋体" panose="02010600030101010101" pitchFamily="2" charset="-122"/>
              </a:rPr>
              <a:t>【</a:t>
            </a:r>
            <a:r>
              <a:rPr lang="en-US" altLang="x-none" b="1" dirty="0">
                <a:solidFill>
                  <a:schemeClr val="accent2"/>
                </a:solidFill>
                <a:latin typeface="Arial" panose="020B0604020202020204" pitchFamily="34" charset="0"/>
                <a:ea typeface="宋体" panose="02010600030101010101" pitchFamily="2" charset="-122"/>
              </a:rPr>
              <a:t>Example of Entity</a:t>
            </a:r>
            <a:r>
              <a:rPr lang="zh-CN" altLang="en-US" b="1" dirty="0">
                <a:solidFill>
                  <a:schemeClr val="accent2"/>
                </a:solidFill>
                <a:latin typeface="Arial" panose="020B0604020202020204" pitchFamily="34" charset="0"/>
                <a:ea typeface="宋体" panose="02010600030101010101" pitchFamily="2" charset="-122"/>
              </a:rPr>
              <a:t>】</a:t>
            </a:r>
            <a:r>
              <a:rPr lang="en-US" altLang="x-none" b="1" dirty="0">
                <a:solidFill>
                  <a:schemeClr val="accent2"/>
                </a:solidFill>
                <a:latin typeface="Arial" panose="020B0604020202020204" pitchFamily="34" charset="0"/>
                <a:ea typeface="宋体" panose="02010600030101010101" pitchFamily="2" charset="-122"/>
              </a:rPr>
              <a:t>college registration database</a:t>
            </a:r>
          </a:p>
          <a:p>
            <a:pPr marL="800100" lvl="1" indent="-342900">
              <a:lnSpc>
                <a:spcPct val="110000"/>
              </a:lnSpc>
              <a:spcBef>
                <a:spcPct val="15000"/>
              </a:spcBef>
              <a:buClr>
                <a:srgbClr val="996633"/>
              </a:buClr>
              <a:buFont typeface="Arial" panose="020B0604020202020204" pitchFamily="34" charset="0"/>
              <a:buChar char="•"/>
            </a:pPr>
            <a:r>
              <a:rPr lang="en-US" altLang="x-none" b="1" dirty="0">
                <a:latin typeface="Arial" panose="020B0604020202020204" pitchFamily="34" charset="0"/>
                <a:ea typeface="宋体" panose="02010600030101010101" pitchFamily="2" charset="-122"/>
              </a:rPr>
              <a:t>Students,  Instructors, ......</a:t>
            </a:r>
          </a:p>
          <a:p>
            <a:pPr marL="800100" lvl="1" indent="-342900">
              <a:lnSpc>
                <a:spcPct val="110000"/>
              </a:lnSpc>
              <a:spcBef>
                <a:spcPct val="15000"/>
              </a:spcBef>
              <a:buClr>
                <a:srgbClr val="996633"/>
              </a:buClr>
              <a:buFont typeface="Arial" panose="020B0604020202020204" pitchFamily="34" charset="0"/>
              <a:buChar char="•"/>
            </a:pPr>
            <a:r>
              <a:rPr lang="en-US" altLang="x-none" b="1" dirty="0">
                <a:latin typeface="Arial" panose="020B0604020202020204" pitchFamily="34" charset="0"/>
                <a:ea typeface="宋体" panose="02010600030101010101" pitchFamily="2" charset="-122"/>
              </a:rPr>
              <a:t>Class_rooms</a:t>
            </a:r>
          </a:p>
          <a:p>
            <a:pPr marL="800100" lvl="1" indent="-342900">
              <a:lnSpc>
                <a:spcPct val="110000"/>
              </a:lnSpc>
              <a:spcBef>
                <a:spcPct val="15000"/>
              </a:spcBef>
              <a:buClr>
                <a:srgbClr val="996633"/>
              </a:buClr>
              <a:buFont typeface="Arial" panose="020B0604020202020204" pitchFamily="34" charset="0"/>
              <a:buChar char="•"/>
            </a:pPr>
            <a:r>
              <a:rPr lang="en-US" altLang="x-none" b="1" dirty="0">
                <a:latin typeface="Arial" panose="020B0604020202020204" pitchFamily="34" charset="0"/>
                <a:ea typeface="宋体" panose="02010600030101010101" pitchFamily="2" charset="-122"/>
              </a:rPr>
              <a:t>Courses</a:t>
            </a:r>
          </a:p>
          <a:p>
            <a:pPr marL="800100" lvl="1" indent="-342900">
              <a:lnSpc>
                <a:spcPct val="110000"/>
              </a:lnSpc>
              <a:spcBef>
                <a:spcPct val="15000"/>
              </a:spcBef>
              <a:buClr>
                <a:srgbClr val="996633"/>
              </a:buClr>
              <a:buFont typeface="Arial" panose="020B0604020202020204" pitchFamily="34" charset="0"/>
              <a:buChar char="•"/>
            </a:pPr>
            <a:r>
              <a:rPr lang="en-US" altLang="x-none" b="1" dirty="0">
                <a:latin typeface="Arial" panose="020B0604020202020204" pitchFamily="34" charset="0"/>
                <a:ea typeface="宋体" panose="02010600030101010101" pitchFamily="2" charset="-122"/>
              </a:rPr>
              <a:t>Course_sections (</a:t>
            </a:r>
            <a:r>
              <a:rPr lang="en-US" altLang="x-none" b="1" dirty="0">
                <a:solidFill>
                  <a:schemeClr val="accent2"/>
                </a:solidFill>
                <a:latin typeface="Arial" panose="020B0604020202020204" pitchFamily="34" charset="0"/>
                <a:ea typeface="宋体" panose="02010600030101010101" pitchFamily="2" charset="-122"/>
              </a:rPr>
              <a:t>different offerings of a single course, generally at different times by different instructors)</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6896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89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250</a:t>
            </a:fld>
            <a:endParaRPr lang="zh-CN" altLang="en-US" sz="1200" b="1" i="1" dirty="0">
              <a:latin typeface="Times New Roman" panose="02020603050405020304" pitchFamily="2" charset="0"/>
              <a:ea typeface="宋体" panose="02010600030101010101" pitchFamily="2" charset="-122"/>
            </a:endParaRPr>
          </a:p>
        </p:txBody>
      </p:sp>
      <p:sp>
        <p:nvSpPr>
          <p:cNvPr id="16896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68965" name="Rectangle 3"/>
          <p:cNvSpPr>
            <a:spLocks noGrp="1"/>
          </p:cNvSpPr>
          <p:nvPr>
            <p:ph type="body"/>
          </p:nvPr>
        </p:nvSpPr>
        <p:spPr>
          <a:xfrm>
            <a:off x="69850" y="765175"/>
            <a:ext cx="9002395" cy="6092825"/>
          </a:xfrm>
        </p:spPr>
        <p:txBody>
          <a:bodyPr wrap="square" anchor="t"/>
          <a:lstStyle/>
          <a:p>
            <a:pPr marL="0" lvl="0" indent="0" eaLnBrk="1" hangingPunct="1">
              <a:lnSpc>
                <a:spcPct val="100000"/>
              </a:lnSpc>
              <a:spcBef>
                <a:spcPts val="1800"/>
              </a:spcBef>
              <a:spcAft>
                <a:spcPts val="0"/>
              </a:spcAft>
              <a:buNone/>
            </a:pPr>
            <a:r>
              <a:rPr lang="en-US" altLang="x-none" dirty="0">
                <a:ea typeface="宋体" panose="02010600030101010101" pitchFamily="2" charset="-122"/>
              </a:rPr>
              <a:t>Def. 6.8.3 </a:t>
            </a:r>
            <a:r>
              <a:rPr lang="en-US" altLang="x-none" dirty="0">
                <a:solidFill>
                  <a:schemeClr val="accent2"/>
                </a:solidFill>
                <a:ea typeface="宋体" panose="02010600030101010101" pitchFamily="2" charset="-122"/>
              </a:rPr>
              <a:t>FD Preserved (</a:t>
            </a:r>
            <a:r>
              <a:rPr lang="zh-CN" altLang="en-US" dirty="0">
                <a:solidFill>
                  <a:schemeClr val="accent2"/>
                </a:solidFill>
                <a:ea typeface="宋体" panose="02010600030101010101" pitchFamily="2" charset="-122"/>
              </a:rPr>
              <a:t>依赖保持性)</a:t>
            </a:r>
          </a:p>
          <a:p>
            <a:pPr marL="318770" lvl="1" indent="-318770" eaLnBrk="1" hangingPunct="1">
              <a:lnSpc>
                <a:spcPct val="100000"/>
              </a:lnSpc>
              <a:spcBef>
                <a:spcPts val="1800"/>
              </a:spcBef>
              <a:spcAft>
                <a:spcPts val="0"/>
              </a:spcAft>
              <a:buFont typeface="Wingdings" panose="05000000000000000000" charset="0"/>
              <a:buChar char=""/>
            </a:pPr>
            <a:r>
              <a:rPr lang="en-US" altLang="x-none" dirty="0">
                <a:solidFill>
                  <a:schemeClr val="tx1"/>
                </a:solidFill>
                <a:ea typeface="宋体" panose="02010600030101010101" pitchFamily="2" charset="-122"/>
              </a:rPr>
              <a:t>Given a database schema with a universal table T and a set of functional dependencies F, let {T</a:t>
            </a:r>
            <a:r>
              <a:rPr lang="en-US" altLang="x-none" baseline="-25000" dirty="0">
                <a:solidFill>
                  <a:schemeClr val="tx1"/>
                </a:solidFill>
                <a:ea typeface="宋体" panose="02010600030101010101" pitchFamily="2" charset="-122"/>
              </a:rPr>
              <a:t>1</a:t>
            </a:r>
            <a:r>
              <a:rPr lang="en-US" altLang="x-none" dirty="0">
                <a:solidFill>
                  <a:schemeClr val="tx1"/>
                </a:solidFill>
                <a:ea typeface="宋体" panose="02010600030101010101" pitchFamily="2" charset="-122"/>
              </a:rPr>
              <a:t>, T</a:t>
            </a:r>
            <a:r>
              <a:rPr lang="en-US" altLang="x-none" baseline="-25000" dirty="0">
                <a:solidFill>
                  <a:schemeClr val="tx1"/>
                </a:solidFill>
                <a:ea typeface="宋体" panose="02010600030101010101" pitchFamily="2" charset="-122"/>
              </a:rPr>
              <a:t>2</a:t>
            </a:r>
            <a:r>
              <a:rPr lang="en-US" altLang="x-none" dirty="0">
                <a:solidFill>
                  <a:schemeClr val="tx1"/>
                </a:solidFill>
                <a:ea typeface="宋体" panose="02010600030101010101" pitchFamily="2" charset="-122"/>
              </a:rPr>
              <a:t>, ......,T</a:t>
            </a:r>
            <a:r>
              <a:rPr lang="en-US" altLang="x-none" baseline="-25000" dirty="0">
                <a:solidFill>
                  <a:schemeClr val="tx1"/>
                </a:solidFill>
                <a:ea typeface="宋体" panose="02010600030101010101" pitchFamily="2" charset="-122"/>
              </a:rPr>
              <a:t>k </a:t>
            </a:r>
            <a:r>
              <a:rPr lang="en-US" altLang="x-none" dirty="0">
                <a:solidFill>
                  <a:schemeClr val="tx1"/>
                </a:solidFill>
                <a:ea typeface="宋体" panose="02010600030101010101" pitchFamily="2" charset="-122"/>
              </a:rPr>
              <a:t>} be a lossless decomposition of T.</a:t>
            </a:r>
          </a:p>
          <a:p>
            <a:pPr marL="318770" lvl="1" indent="-318770" eaLnBrk="1" hangingPunct="1">
              <a:lnSpc>
                <a:spcPct val="100000"/>
              </a:lnSpc>
              <a:spcBef>
                <a:spcPts val="1800"/>
              </a:spcBef>
              <a:spcAft>
                <a:spcPts val="0"/>
              </a:spcAft>
              <a:buFont typeface="Wingdings" panose="05000000000000000000" charset="0"/>
              <a:buChar char=""/>
            </a:pPr>
            <a:r>
              <a:rPr lang="en-US" altLang="x-none" dirty="0">
                <a:solidFill>
                  <a:schemeClr val="tx1"/>
                </a:solidFill>
                <a:ea typeface="宋体" panose="02010600030101010101" pitchFamily="2" charset="-122"/>
              </a:rPr>
              <a:t>Then an FD X</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Y of F is said to be </a:t>
            </a:r>
            <a:r>
              <a:rPr lang="en-US" altLang="x-none" i="1" dirty="0">
                <a:solidFill>
                  <a:srgbClr val="FF0000"/>
                </a:solidFill>
                <a:ea typeface="宋体" panose="02010600030101010101" pitchFamily="2" charset="-122"/>
              </a:rPr>
              <a:t>preserved</a:t>
            </a:r>
            <a:r>
              <a:rPr lang="en-US" altLang="x-none" dirty="0">
                <a:solidFill>
                  <a:schemeClr val="tx1"/>
                </a:solidFill>
                <a:ea typeface="宋体" panose="02010600030101010101" pitchFamily="2" charset="-122"/>
              </a:rPr>
              <a:t> in the decomposition of T, or alternatively the decomposition of T preserved the FD X</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Y, if for some table T</a:t>
            </a:r>
            <a:r>
              <a:rPr lang="en-US" altLang="x-none" baseline="-25000" dirty="0">
                <a:solidFill>
                  <a:schemeClr val="tx1"/>
                </a:solidFill>
                <a:ea typeface="宋体" panose="02010600030101010101" pitchFamily="2" charset="-122"/>
              </a:rPr>
              <a:t>i </a:t>
            </a:r>
            <a:r>
              <a:rPr lang="en-US" altLang="x-none" dirty="0">
                <a:solidFill>
                  <a:schemeClr val="tx1"/>
                </a:solidFill>
                <a:ea typeface="宋体" panose="02010600030101010101" pitchFamily="2" charset="-122"/>
              </a:rPr>
              <a:t>of the decomposition, X</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Y</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Head(T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a:t>
            </a:r>
          </a:p>
          <a:p>
            <a:pPr marL="318770" lvl="1" indent="-318770" eaLnBrk="1" hangingPunct="1">
              <a:lnSpc>
                <a:spcPct val="100000"/>
              </a:lnSpc>
              <a:spcBef>
                <a:spcPts val="1800"/>
              </a:spcBef>
              <a:spcAft>
                <a:spcPts val="0"/>
              </a:spcAft>
              <a:buFont typeface="Wingdings" panose="05000000000000000000" charset="0"/>
              <a:buChar char=""/>
            </a:pPr>
            <a:r>
              <a:rPr lang="en-US" altLang="x-none" dirty="0">
                <a:solidFill>
                  <a:schemeClr val="tx1"/>
                </a:solidFill>
                <a:ea typeface="宋体" panose="02010600030101010101" pitchFamily="2" charset="-122"/>
              </a:rPr>
              <a:t>When this is the case, we also say that the FD X</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Y is </a:t>
            </a:r>
            <a:r>
              <a:rPr lang="en-US" altLang="x-none" i="1" dirty="0">
                <a:solidFill>
                  <a:srgbClr val="FF0000"/>
                </a:solidFill>
                <a:ea typeface="宋体" panose="02010600030101010101" pitchFamily="2" charset="-122"/>
              </a:rPr>
              <a:t>preserved</a:t>
            </a:r>
            <a:r>
              <a:rPr lang="en-US" altLang="x-none" dirty="0">
                <a:solidFill>
                  <a:schemeClr val="tx1"/>
                </a:solidFill>
                <a:ea typeface="宋体" panose="02010600030101010101" pitchFamily="2" charset="-122"/>
              </a:rPr>
              <a:t> in 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 or that it lies in 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 or is in 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6998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998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251</a:t>
            </a:fld>
            <a:endParaRPr lang="zh-CN" altLang="en-US" sz="1200" b="1" i="1" dirty="0">
              <a:latin typeface="Times New Roman" panose="02020603050405020304" pitchFamily="2" charset="0"/>
              <a:ea typeface="宋体" panose="02010600030101010101" pitchFamily="2" charset="-122"/>
            </a:endParaRPr>
          </a:p>
        </p:txBody>
      </p:sp>
      <p:sp>
        <p:nvSpPr>
          <p:cNvPr id="16998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sp>
        <p:nvSpPr>
          <p:cNvPr id="169989" name="Rectangle 3"/>
          <p:cNvSpPr>
            <a:spLocks noGrp="1"/>
          </p:cNvSpPr>
          <p:nvPr>
            <p:ph type="body"/>
          </p:nvPr>
        </p:nvSpPr>
        <p:spPr>
          <a:xfrm>
            <a:off x="216535" y="838200"/>
            <a:ext cx="8678545" cy="5638800"/>
          </a:xfrm>
        </p:spPr>
        <p:txBody>
          <a:bodyPr wrap="square" anchor="t"/>
          <a:lstStyle/>
          <a:p>
            <a:pPr lvl="0" eaLnBrk="1" hangingPunct="1">
              <a:lnSpc>
                <a:spcPct val="110000"/>
              </a:lnSpc>
              <a:spcBef>
                <a:spcPts val="20"/>
              </a:spcBef>
              <a:spcAft>
                <a:spcPts val="0"/>
              </a:spcAft>
            </a:pPr>
            <a:r>
              <a:rPr lang="en-US" altLang="x-none" dirty="0">
                <a:ea typeface="宋体" panose="02010600030101010101" pitchFamily="2" charset="-122"/>
              </a:rPr>
              <a:t>Def. 6.8.3 </a:t>
            </a:r>
            <a:r>
              <a:rPr lang="zh-CN" altLang="en-US" dirty="0">
                <a:solidFill>
                  <a:schemeClr val="accent2"/>
                </a:solidFill>
                <a:ea typeface="宋体" panose="02010600030101010101" pitchFamily="2" charset="-122"/>
              </a:rPr>
              <a:t>依赖保持性</a:t>
            </a:r>
            <a:endParaRPr lang="zh-CN" altLang="en-US" dirty="0">
              <a:ea typeface="宋体" panose="02010600030101010101" pitchFamily="2" charset="-122"/>
            </a:endParaRPr>
          </a:p>
          <a:p>
            <a:pPr lvl="1" indent="-285750" eaLnBrk="1" hangingPunct="1">
              <a:lnSpc>
                <a:spcPct val="110000"/>
              </a:lnSpc>
              <a:spcBef>
                <a:spcPts val="20"/>
              </a:spcBef>
              <a:spcAft>
                <a:spcPts val="0"/>
              </a:spcAft>
            </a:pPr>
            <a:r>
              <a:rPr lang="zh-CN" altLang="en-US" dirty="0">
                <a:ea typeface="宋体" panose="02010600030101010101" pitchFamily="2" charset="-122"/>
              </a:rPr>
              <a:t>设关系模式</a:t>
            </a:r>
            <a:r>
              <a:rPr lang="en-US" altLang="x-none" dirty="0">
                <a:ea typeface="宋体" panose="02010600030101010101" pitchFamily="2" charset="-122"/>
              </a:rPr>
              <a:t>R</a:t>
            </a:r>
            <a:r>
              <a:rPr lang="zh-CN" altLang="en-US" dirty="0">
                <a:ea typeface="宋体" panose="02010600030101010101" pitchFamily="2" charset="-122"/>
              </a:rPr>
              <a:t>上的函数依赖集为</a:t>
            </a:r>
            <a:r>
              <a:rPr lang="en-US" altLang="x-none" dirty="0">
                <a:ea typeface="宋体" panose="02010600030101010101" pitchFamily="2" charset="-122"/>
              </a:rPr>
              <a:t>F，</a:t>
            </a:r>
            <a:r>
              <a:rPr lang="zh-CN" altLang="en-US" dirty="0">
                <a:ea typeface="宋体" panose="02010600030101010101" pitchFamily="2" charset="-122"/>
              </a:rPr>
              <a:t>将关系模式</a:t>
            </a:r>
            <a:r>
              <a:rPr lang="en-US" altLang="x-none" dirty="0">
                <a:ea typeface="宋体" panose="02010600030101010101" pitchFamily="2" charset="-122"/>
              </a:rPr>
              <a:t>R</a:t>
            </a:r>
            <a:r>
              <a:rPr lang="zh-CN" altLang="en-US" dirty="0">
                <a:ea typeface="宋体" panose="02010600030101010101" pitchFamily="2" charset="-122"/>
              </a:rPr>
              <a:t>分解为</a:t>
            </a:r>
            <a:r>
              <a:rPr lang="en-US" altLang="x-none" dirty="0">
                <a:ea typeface="宋体" panose="02010600030101010101" pitchFamily="2" charset="-122"/>
              </a:rPr>
              <a:t>{T</a:t>
            </a:r>
            <a:r>
              <a:rPr lang="en-US" altLang="x-none" baseline="-25000" dirty="0">
                <a:ea typeface="宋体" panose="02010600030101010101" pitchFamily="2" charset="-122"/>
              </a:rPr>
              <a:t>1</a:t>
            </a:r>
            <a:r>
              <a:rPr lang="en-US" altLang="x-none" dirty="0">
                <a:ea typeface="宋体" panose="02010600030101010101" pitchFamily="2" charset="-122"/>
              </a:rPr>
              <a:t>, T</a:t>
            </a:r>
            <a:r>
              <a:rPr lang="en-US" altLang="x-none" baseline="-25000" dirty="0">
                <a:ea typeface="宋体" panose="02010600030101010101" pitchFamily="2" charset="-122"/>
              </a:rPr>
              <a:t>2</a:t>
            </a:r>
            <a:r>
              <a:rPr lang="en-US" altLang="x-none" dirty="0">
                <a:ea typeface="宋体" panose="02010600030101010101" pitchFamily="2" charset="-122"/>
              </a:rPr>
              <a:t>, ......,T</a:t>
            </a:r>
            <a:r>
              <a:rPr lang="en-US" altLang="x-none" baseline="-25000" dirty="0">
                <a:ea typeface="宋体" panose="02010600030101010101" pitchFamily="2" charset="-122"/>
              </a:rPr>
              <a:t>k </a:t>
            </a:r>
            <a:r>
              <a:rPr lang="en-US" altLang="x-none" dirty="0">
                <a:ea typeface="宋体" panose="02010600030101010101" pitchFamily="2" charset="-122"/>
              </a:rPr>
              <a:t>}</a:t>
            </a:r>
            <a:r>
              <a:rPr lang="zh-CN" altLang="en-US" dirty="0">
                <a:ea typeface="宋体" panose="02010600030101010101" pitchFamily="2" charset="-122"/>
              </a:rPr>
              <a:t>这</a:t>
            </a:r>
            <a:r>
              <a:rPr lang="en-US" altLang="x-none" dirty="0">
                <a:ea typeface="宋体" panose="02010600030101010101" pitchFamily="2" charset="-122"/>
              </a:rPr>
              <a:t>k</a:t>
            </a:r>
            <a:r>
              <a:rPr lang="zh-CN" altLang="en-US" dirty="0">
                <a:ea typeface="宋体" panose="02010600030101010101" pitchFamily="2" charset="-122"/>
              </a:rPr>
              <a:t>个子关系模式，从函数依赖集</a:t>
            </a:r>
            <a:r>
              <a:rPr lang="en-US" altLang="x-none" dirty="0">
                <a:ea typeface="宋体" panose="02010600030101010101" pitchFamily="2" charset="-122"/>
              </a:rPr>
              <a:t>F</a:t>
            </a:r>
            <a:r>
              <a:rPr lang="zh-CN" altLang="en-US" dirty="0">
                <a:ea typeface="宋体" panose="02010600030101010101" pitchFamily="2" charset="-122"/>
              </a:rPr>
              <a:t>中可以推导出的在子关系模式</a:t>
            </a:r>
            <a:r>
              <a:rPr lang="en-US" altLang="x-none" dirty="0">
                <a:ea typeface="宋体" panose="02010600030101010101" pitchFamily="2" charset="-122"/>
              </a:rPr>
              <a:t>T</a:t>
            </a:r>
            <a:r>
              <a:rPr lang="en-US" altLang="x-none" baseline="-25000" dirty="0">
                <a:ea typeface="宋体" panose="02010600030101010101" pitchFamily="2" charset="-122"/>
              </a:rPr>
              <a:t>i</a:t>
            </a:r>
            <a:r>
              <a:rPr lang="zh-CN" altLang="en-US" dirty="0">
                <a:ea typeface="宋体" panose="02010600030101010101" pitchFamily="2" charset="-122"/>
              </a:rPr>
              <a:t>上所存在的函数依赖集为</a:t>
            </a:r>
            <a:r>
              <a:rPr lang="en-US" altLang="x-none" dirty="0">
                <a:ea typeface="宋体" panose="02010600030101010101" pitchFamily="2" charset="-122"/>
              </a:rPr>
              <a:t>F</a:t>
            </a:r>
            <a:r>
              <a:rPr lang="en-US" altLang="x-none" baseline="-25000" dirty="0">
                <a:ea typeface="宋体" panose="02010600030101010101" pitchFamily="2" charset="-122"/>
              </a:rPr>
              <a:t>i </a:t>
            </a:r>
            <a:r>
              <a:rPr lang="en-US" altLang="x-none" dirty="0">
                <a:ea typeface="宋体" panose="02010600030101010101" pitchFamily="2" charset="-122"/>
              </a:rPr>
              <a:t>(i=1,2,…,k)</a:t>
            </a:r>
          </a:p>
          <a:p>
            <a:pPr marL="1314450" lvl="3" indent="0" eaLnBrk="1" hangingPunct="1">
              <a:lnSpc>
                <a:spcPct val="110000"/>
              </a:lnSpc>
              <a:spcBef>
                <a:spcPts val="20"/>
              </a:spcBef>
              <a:spcAft>
                <a:spcPts val="0"/>
              </a:spcAft>
              <a:buNone/>
            </a:pPr>
            <a:r>
              <a:rPr lang="en-US" altLang="x-none" dirty="0">
                <a:solidFill>
                  <a:schemeClr val="accent6"/>
                </a:solidFill>
                <a:latin typeface="Arial" panose="020B0604020202020204" pitchFamily="34" charset="0"/>
                <a:ea typeface="宋体" panose="02010600030101010101" pitchFamily="2" charset="-122"/>
              </a:rPr>
              <a:t>F</a:t>
            </a:r>
            <a:r>
              <a:rPr lang="en-US" altLang="x-none" baseline="-25000" dirty="0">
                <a:solidFill>
                  <a:schemeClr val="accent6"/>
                </a:solidFill>
                <a:latin typeface="Arial" panose="020B0604020202020204" pitchFamily="34" charset="0"/>
                <a:ea typeface="宋体" panose="02010600030101010101" pitchFamily="2" charset="-122"/>
              </a:rPr>
              <a:t>i</a:t>
            </a:r>
            <a:r>
              <a:rPr lang="en-US" altLang="x-none" dirty="0">
                <a:solidFill>
                  <a:schemeClr val="accent6"/>
                </a:solidFill>
                <a:latin typeface="Arial" panose="020B0604020202020204" pitchFamily="34" charset="0"/>
                <a:ea typeface="宋体" panose="02010600030101010101" pitchFamily="2" charset="-122"/>
              </a:rPr>
              <a:t> = { X→Y | F</a:t>
            </a:r>
            <a:r>
              <a:rPr lang="en-US" altLang="x-none" dirty="0">
                <a:solidFill>
                  <a:schemeClr val="accent6"/>
                </a:solidFill>
                <a:latin typeface="Arial" panose="020B0604020202020204" pitchFamily="34" charset="0"/>
                <a:ea typeface="微软雅黑" panose="020B0503020204020204" charset="-122"/>
              </a:rPr>
              <a:t>╞ X</a:t>
            </a:r>
            <a:r>
              <a:rPr lang="en-US" altLang="x-none" dirty="0">
                <a:solidFill>
                  <a:schemeClr val="accent6"/>
                </a:solidFill>
                <a:latin typeface="Arial" panose="020B0604020202020204" pitchFamily="34" charset="0"/>
                <a:ea typeface="宋体" panose="02010600030101010101" pitchFamily="2" charset="-122"/>
              </a:rPr>
              <a:t>→Y, X</a:t>
            </a:r>
            <a:r>
              <a:rPr lang="en-US" altLang="x-none" dirty="0">
                <a:solidFill>
                  <a:schemeClr val="accent6"/>
                </a:solidFill>
                <a:latin typeface="微软雅黑" panose="020B0503020204020204" charset="-122"/>
                <a:ea typeface="微软雅黑" panose="020B0503020204020204" charset="-122"/>
                <a:sym typeface="Symbol" panose="05050102010706020507" charset="0"/>
              </a:rPr>
              <a:t>∪</a:t>
            </a:r>
            <a:r>
              <a:rPr lang="en-US" altLang="x-none" dirty="0">
                <a:solidFill>
                  <a:schemeClr val="accent6"/>
                </a:solidFill>
                <a:latin typeface="Arial" panose="020B0604020202020204" pitchFamily="34" charset="0"/>
                <a:ea typeface="宋体" panose="02010600030101010101" pitchFamily="2" charset="-122"/>
                <a:sym typeface="Symbol" panose="05050102010706020507" charset="0"/>
              </a:rPr>
              <a:t>Y  Head(T</a:t>
            </a:r>
            <a:r>
              <a:rPr lang="en-US" altLang="x-none" baseline="-25000" dirty="0">
                <a:solidFill>
                  <a:schemeClr val="accent6"/>
                </a:solidFill>
                <a:latin typeface="Arial" panose="020B0604020202020204" pitchFamily="34" charset="0"/>
                <a:ea typeface="宋体" panose="02010600030101010101" pitchFamily="2" charset="-122"/>
                <a:sym typeface="Symbol" panose="05050102010706020507" charset="0"/>
              </a:rPr>
              <a:t>i</a:t>
            </a:r>
            <a:r>
              <a:rPr lang="en-US" altLang="x-none" dirty="0">
                <a:solidFill>
                  <a:schemeClr val="accent6"/>
                </a:solidFill>
                <a:latin typeface="Arial" panose="020B0604020202020204" pitchFamily="34" charset="0"/>
                <a:ea typeface="宋体" panose="02010600030101010101" pitchFamily="2" charset="-122"/>
                <a:sym typeface="Symbol" panose="05050102010706020507" charset="0"/>
              </a:rPr>
              <a:t>) </a:t>
            </a:r>
            <a:r>
              <a:rPr lang="en-US" altLang="x-none" dirty="0">
                <a:solidFill>
                  <a:schemeClr val="accent6"/>
                </a:solidFill>
                <a:latin typeface="Arial" panose="020B0604020202020204" pitchFamily="34" charset="0"/>
                <a:ea typeface="宋体" panose="02010600030101010101" pitchFamily="2" charset="-122"/>
              </a:rPr>
              <a:t>}</a:t>
            </a:r>
          </a:p>
          <a:p>
            <a:pPr lvl="1" indent="-285750" eaLnBrk="1" hangingPunct="1">
              <a:lnSpc>
                <a:spcPct val="110000"/>
              </a:lnSpc>
              <a:spcBef>
                <a:spcPts val="20"/>
              </a:spcBef>
              <a:spcAft>
                <a:spcPts val="0"/>
              </a:spcAft>
            </a:pPr>
            <a:endParaRPr lang="en-US" altLang="x-none" sz="1400" dirty="0">
              <a:solidFill>
                <a:schemeClr val="accent6"/>
              </a:solidFill>
              <a:latin typeface="Arial" panose="020B0604020202020204" pitchFamily="34" charset="0"/>
              <a:ea typeface="宋体" panose="02010600030101010101" pitchFamily="2" charset="-122"/>
            </a:endParaRPr>
          </a:p>
          <a:p>
            <a:pPr lvl="1" indent="-285750" eaLnBrk="1" hangingPunct="1">
              <a:lnSpc>
                <a:spcPct val="110000"/>
              </a:lnSpc>
              <a:spcBef>
                <a:spcPts val="20"/>
              </a:spcBef>
              <a:spcAft>
                <a:spcPts val="0"/>
              </a:spcAft>
            </a:pPr>
            <a:r>
              <a:rPr lang="zh-CN" altLang="en-US" dirty="0">
                <a:ea typeface="宋体" panose="02010600030101010101" pitchFamily="2" charset="-122"/>
              </a:rPr>
              <a:t>如果函数依赖集</a:t>
            </a:r>
            <a:r>
              <a:rPr lang="en-US" altLang="x-none" dirty="0">
                <a:ea typeface="宋体" panose="02010600030101010101" pitchFamily="2" charset="-122"/>
              </a:rPr>
              <a:t>F</a:t>
            </a:r>
            <a:r>
              <a:rPr lang="zh-CN" altLang="en-US" dirty="0">
                <a:ea typeface="宋体" panose="02010600030101010101" pitchFamily="2" charset="-122"/>
              </a:rPr>
              <a:t>和（</a:t>
            </a:r>
            <a:r>
              <a:rPr lang="en-US" altLang="x-none" dirty="0">
                <a:ea typeface="宋体" panose="02010600030101010101" pitchFamily="2" charset="-122"/>
              </a:rPr>
              <a:t>F</a:t>
            </a:r>
            <a:r>
              <a:rPr lang="en-US" altLang="x-none" baseline="-25000" dirty="0">
                <a:ea typeface="宋体" panose="02010600030101010101" pitchFamily="2" charset="-122"/>
              </a:rPr>
              <a:t>1</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F</a:t>
            </a:r>
            <a:r>
              <a:rPr lang="en-US" altLang="x-none" baseline="-25000" dirty="0">
                <a:ea typeface="宋体" panose="02010600030101010101" pitchFamily="2" charset="-122"/>
              </a:rPr>
              <a:t>2</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F</a:t>
            </a:r>
            <a:r>
              <a:rPr lang="en-US" altLang="x-none" baseline="-25000" dirty="0">
                <a:ea typeface="宋体" panose="02010600030101010101" pitchFamily="2" charset="-122"/>
              </a:rPr>
              <a:t>k</a:t>
            </a:r>
            <a:r>
              <a:rPr lang="en-US" altLang="x-none" dirty="0">
                <a:ea typeface="宋体" panose="02010600030101010101" pitchFamily="2" charset="-122"/>
              </a:rPr>
              <a:t>）</a:t>
            </a:r>
            <a:r>
              <a:rPr lang="zh-CN" altLang="en-US" dirty="0">
                <a:ea typeface="宋体" panose="02010600030101010101" pitchFamily="2" charset="-122"/>
              </a:rPr>
              <a:t>是相互等价的，即</a:t>
            </a:r>
            <a:r>
              <a:rPr lang="en-US" altLang="x-none" dirty="0">
                <a:ea typeface="宋体" panose="02010600030101010101" pitchFamily="2" charset="-122"/>
              </a:rPr>
              <a:t>F</a:t>
            </a:r>
            <a:r>
              <a:rPr lang="en-US" altLang="x-none" baseline="30000" dirty="0">
                <a:ea typeface="宋体" panose="02010600030101010101" pitchFamily="2" charset="-122"/>
              </a:rPr>
              <a:t>+</a:t>
            </a:r>
            <a:r>
              <a:rPr lang="en-US" altLang="x-none" dirty="0">
                <a:ea typeface="宋体" panose="02010600030101010101" pitchFamily="2" charset="-122"/>
              </a:rPr>
              <a:t> = (F</a:t>
            </a:r>
            <a:r>
              <a:rPr lang="en-US" altLang="x-none" baseline="-25000" dirty="0">
                <a:ea typeface="宋体" panose="02010600030101010101" pitchFamily="2" charset="-122"/>
              </a:rPr>
              <a:t>1</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F</a:t>
            </a:r>
            <a:r>
              <a:rPr lang="en-US" altLang="x-none" baseline="-25000" dirty="0">
                <a:ea typeface="宋体" panose="02010600030101010101" pitchFamily="2" charset="-122"/>
              </a:rPr>
              <a:t>2</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F</a:t>
            </a:r>
            <a:r>
              <a:rPr lang="en-US" altLang="x-none" baseline="-25000" dirty="0">
                <a:ea typeface="宋体" panose="02010600030101010101" pitchFamily="2" charset="-122"/>
              </a:rPr>
              <a:t>k</a:t>
            </a:r>
            <a:r>
              <a:rPr lang="en-US" altLang="x-none" dirty="0">
                <a:ea typeface="宋体" panose="02010600030101010101" pitchFamily="2" charset="-122"/>
              </a:rPr>
              <a:t>)</a:t>
            </a:r>
            <a:r>
              <a:rPr lang="en-US" altLang="x-none" baseline="30000" dirty="0">
                <a:ea typeface="宋体" panose="02010600030101010101" pitchFamily="2" charset="-122"/>
              </a:rPr>
              <a:t>+</a:t>
            </a:r>
            <a:r>
              <a:rPr lang="en-US" altLang="x-none" dirty="0">
                <a:ea typeface="宋体" panose="02010600030101010101" pitchFamily="2" charset="-122"/>
              </a:rPr>
              <a:t>，</a:t>
            </a:r>
            <a:r>
              <a:rPr lang="zh-CN" altLang="en-US" dirty="0">
                <a:ea typeface="宋体" panose="02010600030101010101" pitchFamily="2" charset="-122"/>
              </a:rPr>
              <a:t>则我们称该分解是具有依赖保持性的</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7101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101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252</a:t>
            </a:fld>
            <a:endParaRPr lang="zh-CN" altLang="en-US" sz="1200" b="1" i="1" dirty="0">
              <a:latin typeface="Times New Roman" panose="02020603050405020304" pitchFamily="2" charset="0"/>
              <a:ea typeface="宋体" panose="02010600030101010101" pitchFamily="2" charset="-122"/>
            </a:endParaRPr>
          </a:p>
        </p:txBody>
      </p:sp>
      <p:sp>
        <p:nvSpPr>
          <p:cNvPr id="171012" name="Rectangle 2"/>
          <p:cNvSpPr>
            <a:spLocks noGrp="1"/>
          </p:cNvSpPr>
          <p:nvPr>
            <p:ph type="title"/>
          </p:nvPr>
        </p:nvSpPr>
        <p:spPr/>
        <p:txBody>
          <a:bodyPr wrap="square" anchor="ctr"/>
          <a:lstStyle/>
          <a:p>
            <a:pPr lvl="0" eaLnBrk="1" hangingPunct="1"/>
            <a:r>
              <a:rPr lang="en-US" altLang="x-none" dirty="0">
                <a:ea typeface="宋体" panose="02010600030101010101" pitchFamily="2" charset="-122"/>
              </a:rPr>
              <a:t>Content of next</a:t>
            </a:r>
            <a:endParaRPr lang="zh-CN" altLang="en-US" dirty="0">
              <a:ea typeface="宋体" panose="02010600030101010101" pitchFamily="2" charset="-122"/>
            </a:endParaRPr>
          </a:p>
        </p:txBody>
      </p:sp>
      <p:sp>
        <p:nvSpPr>
          <p:cNvPr id="171013" name="Rectangle 3"/>
          <p:cNvSpPr>
            <a:spLocks noGrp="1"/>
          </p:cNvSpPr>
          <p:nvPr>
            <p:ph type="body"/>
          </p:nvPr>
        </p:nvSpPr>
        <p:spPr/>
        <p:txBody>
          <a:bodyPr wrap="square" anchor="t"/>
          <a:lstStyle/>
          <a:p>
            <a:pPr lvl="0" eaLnBrk="1" hangingPunct="1"/>
            <a:r>
              <a:rPr lang="en-US" altLang="x-none" sz="3200" dirty="0">
                <a:ea typeface="宋体" panose="02010600030101010101" pitchFamily="2" charset="-122"/>
              </a:rPr>
              <a:t>Superkey &amp; Key</a:t>
            </a:r>
          </a:p>
          <a:p>
            <a:pPr lvl="1" indent="-285750" eaLnBrk="1" hangingPunct="1"/>
            <a:r>
              <a:rPr lang="en-US" altLang="x-none" sz="3200" dirty="0">
                <a:ea typeface="宋体" panose="02010600030101010101" pitchFamily="2" charset="-122"/>
              </a:rPr>
              <a:t>Algorithm to Find Candidate Key</a:t>
            </a:r>
          </a:p>
          <a:p>
            <a:pPr lvl="1" indent="-285750" eaLnBrk="1" hangingPunct="1"/>
            <a:r>
              <a:rPr lang="en-US" altLang="x-none" sz="3200" dirty="0">
                <a:ea typeface="宋体" panose="02010600030101010101" pitchFamily="2" charset="-122"/>
              </a:rPr>
              <a:t>PRIME ATTRIBUTE (</a:t>
            </a:r>
            <a:r>
              <a:rPr lang="zh-CN" altLang="en-US" sz="3200" dirty="0">
                <a:ea typeface="宋体" panose="02010600030101010101" pitchFamily="2" charset="-122"/>
              </a:rPr>
              <a:t>主属性</a:t>
            </a:r>
            <a:r>
              <a:rPr lang="en-US" altLang="x-none" sz="3200" dirty="0">
                <a:ea typeface="宋体" panose="02010600030101010101" pitchFamily="2" charset="-122"/>
              </a:rPr>
              <a:t>)</a:t>
            </a:r>
          </a:p>
          <a:p>
            <a:pPr lvl="1" indent="-285750" eaLnBrk="1" hangingPunct="1"/>
            <a:r>
              <a:rPr lang="en-US" altLang="x-none" sz="3200" dirty="0">
                <a:ea typeface="宋体" panose="02010600030101010101" pitchFamily="2" charset="-122"/>
              </a:rPr>
              <a:t>NON-PRIME ATTRIBUTE (</a:t>
            </a:r>
            <a:r>
              <a:rPr lang="zh-CN" altLang="en-US" sz="3200" dirty="0">
                <a:ea typeface="宋体" panose="02010600030101010101" pitchFamily="2" charset="-122"/>
              </a:rPr>
              <a:t>非主属性</a:t>
            </a:r>
            <a:r>
              <a:rPr lang="en-US" altLang="x-none" sz="3200" dirty="0">
                <a:ea typeface="宋体" panose="02010600030101010101" pitchFamily="2" charset="-122"/>
              </a:rPr>
              <a:t>)</a:t>
            </a:r>
          </a:p>
          <a:p>
            <a:pPr lvl="1" indent="-285750" eaLnBrk="1" hangingPunct="1"/>
            <a:endParaRPr lang="zh-CN" altLang="en-US" sz="3200" dirty="0">
              <a:solidFill>
                <a:schemeClr val="tx1"/>
              </a:solidFill>
              <a:ea typeface="宋体" panose="02010600030101010101" pitchFamily="2" charset="-122"/>
            </a:endParaRPr>
          </a:p>
          <a:p>
            <a:pPr lvl="0" eaLnBrk="1" hangingPunct="1"/>
            <a:r>
              <a:rPr lang="en-US" altLang="x-none" sz="3200" dirty="0">
                <a:ea typeface="宋体" panose="02010600030101010101" pitchFamily="2" charset="-122"/>
              </a:rPr>
              <a:t>Normal Forms:</a:t>
            </a:r>
          </a:p>
          <a:p>
            <a:pPr lvl="1" indent="-285750" eaLnBrk="1" hangingPunct="1"/>
            <a:r>
              <a:rPr lang="en-US" altLang="x-none" sz="3200" dirty="0">
                <a:ea typeface="宋体" panose="02010600030101010101" pitchFamily="2" charset="-122"/>
              </a:rPr>
              <a:t>2NF, 3NF, BCNF</a:t>
            </a:r>
          </a:p>
          <a:p>
            <a:pPr lvl="1" indent="-285750" eaLnBrk="1" hangingPunct="1"/>
            <a:endParaRPr lang="en-US" altLang="x-none" sz="3200" dirty="0">
              <a:ea typeface="宋体" panose="02010600030101010101" pitchFamily="2" charset="-122"/>
            </a:endParaRPr>
          </a:p>
          <a:p>
            <a:pPr lvl="0" eaLnBrk="1" hangingPunct="1"/>
            <a:r>
              <a:rPr lang="en-US" altLang="x-none" sz="3200" dirty="0">
                <a:ea typeface="宋体" panose="02010600030101010101" pitchFamily="2" charset="-122"/>
              </a:rPr>
              <a:t>Algorithm 6.8.8</a:t>
            </a:r>
            <a:endParaRPr lang="zh-CN" altLang="en-US" sz="3200" dirty="0">
              <a:ea typeface="宋体" panose="02010600030101010101" pitchFamily="2" charset="-122"/>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7203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203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253</a:t>
            </a:fld>
            <a:endParaRPr lang="zh-CN" altLang="en-US" sz="1200" b="1" i="1" dirty="0">
              <a:latin typeface="Times New Roman" panose="02020603050405020304" pitchFamily="2" charset="0"/>
              <a:ea typeface="宋体" panose="02010600030101010101" pitchFamily="2" charset="-122"/>
            </a:endParaRPr>
          </a:p>
        </p:txBody>
      </p:sp>
      <p:sp>
        <p:nvSpPr>
          <p:cNvPr id="17203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72037" name="Rectangle 3"/>
          <p:cNvSpPr>
            <a:spLocks noGrp="1"/>
          </p:cNvSpPr>
          <p:nvPr>
            <p:ph type="body"/>
          </p:nvPr>
        </p:nvSpPr>
        <p:spPr>
          <a:xfrm>
            <a:off x="107950" y="839788"/>
            <a:ext cx="9036050" cy="1222375"/>
          </a:xfrm>
        </p:spPr>
        <p:txBody>
          <a:bodyPr wrap="square" anchor="t"/>
          <a:lstStyle/>
          <a:p>
            <a:pPr lvl="0" eaLnBrk="1" hangingPunct="1">
              <a:lnSpc>
                <a:spcPct val="110000"/>
              </a:lnSpc>
            </a:pPr>
            <a:r>
              <a:rPr lang="en-US" altLang="x-none" sz="3200" dirty="0">
                <a:ea typeface="宋体" panose="02010600030101010101" pitchFamily="2" charset="-122"/>
              </a:rPr>
              <a:t>Theorem 6.7.3. </a:t>
            </a:r>
            <a:r>
              <a:rPr lang="en-US" altLang="x-none" sz="3200" dirty="0">
                <a:solidFill>
                  <a:schemeClr val="tx1"/>
                </a:solidFill>
                <a:ea typeface="宋体" panose="02010600030101010101" pitchFamily="2" charset="-122"/>
              </a:rPr>
              <a:t>Given a table T with a set of FDs F and a set of attributes X in Head(T)</a:t>
            </a:r>
          </a:p>
        </p:txBody>
      </p:sp>
      <p:sp>
        <p:nvSpPr>
          <p:cNvPr id="172039" name="Rectangle 6"/>
          <p:cNvSpPr/>
          <p:nvPr/>
        </p:nvSpPr>
        <p:spPr>
          <a:xfrm>
            <a:off x="457200" y="2133600"/>
            <a:ext cx="8686800" cy="2819400"/>
          </a:xfrm>
          <a:prstGeom prst="rect">
            <a:avLst/>
          </a:prstGeom>
          <a:noFill/>
          <a:ln w="9525">
            <a:noFill/>
          </a:ln>
        </p:spPr>
        <p:txBody>
          <a:bodyPr anchor="t"/>
          <a:lstStyle/>
          <a:p>
            <a:pPr marL="342900" lvl="0" indent="-342900">
              <a:lnSpc>
                <a:spcPct val="15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X is a superkey of T  </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iff</a:t>
            </a:r>
            <a:r>
              <a:rPr lang="zh-CN" altLang="en-US" sz="3000" b="1" dirty="0">
                <a:solidFill>
                  <a:srgbClr val="FF0066"/>
                </a:solidFill>
                <a:latin typeface="Arial" panose="020B0604020202020204" pitchFamily="34" charset="0"/>
                <a:ea typeface="宋体" panose="02010600030101010101" pitchFamily="2" charset="-122"/>
              </a:rPr>
              <a:t>  </a:t>
            </a:r>
          </a:p>
          <a:p>
            <a:pPr marL="1143000" lvl="2" indent="-533400">
              <a:lnSpc>
                <a:spcPct val="15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X functionally determines all attributes in T</a:t>
            </a:r>
          </a:p>
          <a:p>
            <a:pPr marL="1143000" lvl="2" indent="-533400">
              <a:lnSpc>
                <a:spcPct val="150000"/>
              </a:lnSpc>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 X</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solidFill>
                  <a:schemeClr val="accent2"/>
                </a:solidFill>
                <a:latin typeface="Arial" panose="020B0604020202020204" pitchFamily="34" charset="0"/>
                <a:ea typeface="宋体" panose="02010600030101010101" pitchFamily="2" charset="-122"/>
              </a:rPr>
              <a:t>Head(T)</a:t>
            </a:r>
            <a:r>
              <a:rPr lang="zh-CN" altLang="en-US" sz="3000" b="1" dirty="0">
                <a:solidFill>
                  <a:schemeClr val="accent2"/>
                </a:solidFill>
                <a:latin typeface="Arial" panose="020B0604020202020204" pitchFamily="34" charset="0"/>
                <a:ea typeface="宋体" panose="02010600030101010101" pitchFamily="2" charset="-122"/>
              </a:rPr>
              <a:t>    or </a:t>
            </a:r>
            <a:r>
              <a:rPr lang="en-US" altLang="x-none" sz="3000" b="1" dirty="0">
                <a:solidFill>
                  <a:schemeClr val="accent2"/>
                </a:solidFill>
                <a:latin typeface="Arial" panose="020B0604020202020204" pitchFamily="34" charset="0"/>
                <a:ea typeface="宋体" panose="02010600030101010101" pitchFamily="2" charset="-122"/>
              </a:rPr>
              <a:t> </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X</a:t>
            </a:r>
            <a:r>
              <a:rPr lang="en-US" altLang="x-none" sz="3000" b="1" baseline="30000" dirty="0">
                <a:solidFill>
                  <a:schemeClr val="accent2"/>
                </a:solidFill>
                <a:latin typeface="Arial" panose="020B0604020202020204" pitchFamily="34" charset="0"/>
                <a:ea typeface="宋体" panose="02010600030101010101" pitchFamily="2" charset="-122"/>
              </a:rPr>
              <a:t>+</a:t>
            </a:r>
            <a:r>
              <a:rPr lang="en-US" altLang="x-none" sz="3000" b="1" baseline="-25000" dirty="0">
                <a:solidFill>
                  <a:schemeClr val="accent2"/>
                </a:solidFill>
                <a:latin typeface="Arial" panose="020B0604020202020204" pitchFamily="34" charset="0"/>
                <a:ea typeface="宋体" panose="02010600030101010101" pitchFamily="2" charset="-122"/>
              </a:rPr>
              <a:t>F</a:t>
            </a:r>
            <a:r>
              <a:rPr lang="en-US" altLang="x-none" sz="3000" b="1" dirty="0">
                <a:solidFill>
                  <a:schemeClr val="accent2"/>
                </a:solidFill>
                <a:latin typeface="Arial" panose="020B0604020202020204" pitchFamily="34" charset="0"/>
                <a:ea typeface="宋体" panose="02010600030101010101" pitchFamily="2" charset="-122"/>
              </a:rPr>
              <a:t> = Head(T)</a:t>
            </a:r>
            <a:r>
              <a:rPr lang="zh-CN" altLang="en-US"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39">
                                            <p:txEl>
                                              <p:pRg st="0" end="0"/>
                                            </p:txEl>
                                          </p:spTgt>
                                        </p:tgtEl>
                                        <p:attrNameLst>
                                          <p:attrName>style.visibility</p:attrName>
                                        </p:attrNameLst>
                                      </p:cBhvr>
                                      <p:to>
                                        <p:strVal val="visible"/>
                                      </p:to>
                                    </p:set>
                                    <p:animEffect transition="in" filter="blinds(horizontal)">
                                      <p:cBhvr>
                                        <p:cTn id="7" dur="500"/>
                                        <p:tgtEl>
                                          <p:spTgt spid="1720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2039">
                                            <p:txEl>
                                              <p:pRg st="1" end="1"/>
                                            </p:txEl>
                                          </p:spTgt>
                                        </p:tgtEl>
                                        <p:attrNameLst>
                                          <p:attrName>style.visibility</p:attrName>
                                        </p:attrNameLst>
                                      </p:cBhvr>
                                      <p:to>
                                        <p:strVal val="visible"/>
                                      </p:to>
                                    </p:set>
                                    <p:animEffect transition="in" filter="blinds(horizontal)">
                                      <p:cBhvr>
                                        <p:cTn id="10" dur="500"/>
                                        <p:tgtEl>
                                          <p:spTgt spid="1720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2039">
                                            <p:txEl>
                                              <p:pRg st="2" end="2"/>
                                            </p:txEl>
                                          </p:spTgt>
                                        </p:tgtEl>
                                        <p:attrNameLst>
                                          <p:attrName>style.visibility</p:attrName>
                                        </p:attrNameLst>
                                      </p:cBhvr>
                                      <p:to>
                                        <p:strVal val="visible"/>
                                      </p:to>
                                    </p:set>
                                    <p:animEffect transition="in" filter="blinds(horizontal)">
                                      <p:cBhvr>
                                        <p:cTn id="13" dur="500"/>
                                        <p:tgtEl>
                                          <p:spTgt spid="1720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9" grpId="0" build="p" bldLvl="2"/>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7305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305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254</a:t>
            </a:fld>
            <a:endParaRPr lang="zh-CN" altLang="en-US" sz="1200" b="1" i="1" dirty="0">
              <a:latin typeface="Times New Roman" panose="02020603050405020304" pitchFamily="2" charset="0"/>
              <a:ea typeface="宋体" panose="02010600030101010101" pitchFamily="2" charset="-122"/>
            </a:endParaRPr>
          </a:p>
        </p:txBody>
      </p:sp>
      <p:sp>
        <p:nvSpPr>
          <p:cNvPr id="17306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73061" name="Rectangle 3"/>
          <p:cNvSpPr>
            <a:spLocks noGrp="1"/>
          </p:cNvSpPr>
          <p:nvPr>
            <p:ph type="body"/>
          </p:nvPr>
        </p:nvSpPr>
        <p:spPr/>
        <p:txBody>
          <a:bodyPr wrap="square" anchor="t"/>
          <a:lstStyle/>
          <a:p>
            <a:pPr lvl="0" eaLnBrk="1" hangingPunct="1"/>
            <a:r>
              <a:rPr lang="en-US" altLang="x-none" dirty="0">
                <a:ea typeface="宋体" panose="02010600030101010101" pitchFamily="2" charset="-122"/>
              </a:rPr>
              <a:t>An Algorithm to Find Candidate Key</a:t>
            </a:r>
          </a:p>
          <a:p>
            <a:pPr lvl="1" indent="-285750" eaLnBrk="1" hangingPunct="1"/>
            <a:r>
              <a:rPr lang="en-US" altLang="x-none" dirty="0">
                <a:ea typeface="宋体" panose="02010600030101010101" pitchFamily="2" charset="-122"/>
              </a:rPr>
              <a:t>Given a table T with a set F of FDs</a:t>
            </a:r>
          </a:p>
        </p:txBody>
      </p:sp>
      <p:sp>
        <p:nvSpPr>
          <p:cNvPr id="173063" name="Rectangle 4"/>
          <p:cNvSpPr/>
          <p:nvPr/>
        </p:nvSpPr>
        <p:spPr>
          <a:xfrm>
            <a:off x="36513" y="2057400"/>
            <a:ext cx="9072562" cy="4572000"/>
          </a:xfrm>
          <a:prstGeom prst="rect">
            <a:avLst/>
          </a:prstGeom>
          <a:solidFill>
            <a:schemeClr val="bg1"/>
          </a:solidFill>
          <a:ln w="25400" cap="flat" cmpd="sng">
            <a:solidFill>
              <a:schemeClr val="tx1"/>
            </a:solidFill>
            <a:prstDash val="solid"/>
            <a:miter/>
            <a:headEnd type="none" w="med" len="med"/>
            <a:tailEnd type="none" w="med" len="med"/>
          </a:ln>
        </p:spPr>
        <p:txBody>
          <a:bodyPr anchor="t"/>
          <a:lstStyle/>
          <a:p>
            <a:pPr marL="914400" lvl="1" indent="-914400" eaLnBrk="0" hangingPunct="0">
              <a:spcBef>
                <a:spcPct val="20000"/>
              </a:spcBef>
              <a:buFont typeface="Wingdings" panose="05000000000000000000" pitchFamily="2" charset="2"/>
              <a:buAutoNum type="arabicPeriod"/>
            </a:pPr>
            <a:r>
              <a:rPr lang="en-US" altLang="x-none" sz="3000" b="1" dirty="0">
                <a:latin typeface="Times New Roman" panose="02020603050405020304" pitchFamily="2" charset="0"/>
                <a:ea typeface="宋体" panose="02010600030101010101" pitchFamily="2" charset="-122"/>
                <a:sym typeface="Symbol" panose="05050102010706020507" pitchFamily="2" charset="2"/>
              </a:rPr>
              <a:t>set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Head(T)</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a:t>
            </a:r>
          </a:p>
          <a:p>
            <a:pPr marL="914400" lvl="1" indent="-914400" eaLnBrk="0" hangingPunct="0">
              <a:spcBef>
                <a:spcPct val="20000"/>
              </a:spcBef>
              <a:buFont typeface="Wingdings" panose="05000000000000000000" pitchFamily="2" charset="2"/>
              <a:buAutoNum type="arabicPeriod"/>
            </a:pPr>
            <a:r>
              <a:rPr lang="en-US" altLang="x-none" sz="3000" b="1" dirty="0">
                <a:latin typeface="Times New Roman" panose="02020603050405020304" pitchFamily="2" charset="0"/>
                <a:ea typeface="宋体" panose="02010600030101010101" pitchFamily="2" charset="-122"/>
                <a:sym typeface="Symbol" panose="05050102010706020507" pitchFamily="2" charset="2"/>
              </a:rPr>
              <a:t>for each attribute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in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zh-CN" altLang="en-US"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 </a:t>
            </a: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p>
          <a:p>
            <a:pPr marL="1828800" lvl="3" indent="-61722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compute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 </a:t>
            </a:r>
            <a:r>
              <a:rPr lang="zh-CN" altLang="en-US"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 A)</a:t>
            </a:r>
            <a:r>
              <a:rPr lang="en-US" altLang="x-none" sz="3000" b="1" baseline="-25000" dirty="0">
                <a:solidFill>
                  <a:srgbClr val="FF0000"/>
                </a:solidFill>
                <a:latin typeface="Times New Roman" panose="02020603050405020304" pitchFamily="2" charset="0"/>
                <a:ea typeface="宋体" panose="02010600030101010101" pitchFamily="2" charset="-122"/>
                <a:sym typeface="Symbol" panose="05050102010706020507" pitchFamily="2" charset="2"/>
              </a:rPr>
              <a:t>F</a:t>
            </a:r>
            <a:r>
              <a:rPr lang="en-US" altLang="x-none" sz="3000" b="1" baseline="300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sz="3000" b="1" baseline="30000" dirty="0">
                <a:latin typeface="Times New Roman" panose="02020603050405020304" pitchFamily="2" charset="0"/>
                <a:ea typeface="宋体" panose="02010600030101010101" pitchFamily="2" charset="-122"/>
                <a:sym typeface="Symbol" panose="05050102010706020507" pitchFamily="2" charset="2"/>
              </a:rPr>
              <a:t> </a:t>
            </a: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p>
          <a:p>
            <a:pPr marL="1828800" lvl="3" indent="-61722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if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zh-CN" altLang="en-US"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a:t>
            </a:r>
            <a:r>
              <a:rPr lang="en-US" altLang="x-none" sz="3000" b="1" baseline="-25000" dirty="0">
                <a:solidFill>
                  <a:srgbClr val="FF0000"/>
                </a:solidFill>
                <a:latin typeface="Times New Roman" panose="02020603050405020304" pitchFamily="2" charset="0"/>
                <a:ea typeface="宋体" panose="02010600030101010101" pitchFamily="2" charset="-122"/>
                <a:sym typeface="Symbol" panose="05050102010706020507" pitchFamily="2" charset="2"/>
              </a:rPr>
              <a:t>F</a:t>
            </a:r>
            <a:r>
              <a:rPr lang="en-US" altLang="x-none" sz="3000" b="1" baseline="300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contains all the attributes in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T</a:t>
            </a:r>
          </a:p>
          <a:p>
            <a:pPr marL="1828800" lvl="3" indent="-61722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then</a:t>
            </a:r>
            <a:r>
              <a:rPr lang="zh-CN" altLang="en-US" sz="3000" b="1" dirty="0">
                <a:latin typeface="Times New Roman" panose="02020603050405020304" pitchFamily="2" charset="0"/>
                <a:ea typeface="宋体" panose="02010600030101010101" pitchFamily="2" charset="-122"/>
                <a:sym typeface="Symbol" panose="05050102010706020507" pitchFamily="2" charset="2"/>
              </a:rPr>
              <a:t> </a:t>
            </a: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p>
          <a:p>
            <a:pPr marL="2057400" lvl="4" indent="-17907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set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a:t>
            </a:r>
            <a:r>
              <a:rPr lang="zh-CN" altLang="en-US" sz="3000" b="1" dirty="0">
                <a:latin typeface="Times New Roman" panose="02020603050405020304" pitchFamily="2" charset="0"/>
                <a:ea typeface="宋体" panose="02010600030101010101" pitchFamily="2" charset="-122"/>
                <a:sym typeface="Symbol" panose="05050102010706020507" pitchFamily="2" charset="2"/>
              </a:rPr>
              <a:t>-</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 ;</a:t>
            </a:r>
          </a:p>
          <a:p>
            <a:pPr marL="1828800" lvl="3" indent="-61722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p>
          <a:p>
            <a:pPr marL="1371600" lvl="2" indent="-715645"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p>
        </p:txBody>
      </p:sp>
      <p:sp>
        <p:nvSpPr>
          <p:cNvPr id="2" name="动作按钮: 前进或下一项 173063">
            <a:hlinkClick r:id="rId2" action="ppaction://hlinksldjump"/>
          </p:cNvPr>
          <p:cNvSpPr/>
          <p:nvPr/>
        </p:nvSpPr>
        <p:spPr>
          <a:xfrm>
            <a:off x="8316913" y="909638"/>
            <a:ext cx="647700" cy="503237"/>
          </a:xfrm>
          <a:prstGeom prst="actionButtonForwardNext">
            <a:avLst/>
          </a:prstGeom>
          <a:noFill/>
          <a:ln w="19050" cap="flat" cmpd="sng">
            <a:solidFill>
              <a:srgbClr val="996600"/>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3063"/>
                                        </p:tgtEl>
                                        <p:attrNameLst>
                                          <p:attrName>style.visibility</p:attrName>
                                        </p:attrNameLst>
                                      </p:cBhvr>
                                      <p:to>
                                        <p:strVal val="visible"/>
                                      </p:to>
                                    </p:set>
                                    <p:animEffect transition="in" filter="barn(outVertical)">
                                      <p:cBhvr>
                                        <p:cTn id="7" dur="500"/>
                                        <p:tgtEl>
                                          <p:spTgt spid="173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3" grpId="0" bldLvl="0" animBg="1"/>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7408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408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255</a:t>
            </a:fld>
            <a:endParaRPr lang="zh-CN" altLang="en-US" sz="1200" b="1" i="1" dirty="0">
              <a:latin typeface="Times New Roman" panose="02020603050405020304" pitchFamily="2" charset="0"/>
              <a:ea typeface="宋体" panose="02010600030101010101" pitchFamily="2" charset="-122"/>
            </a:endParaRPr>
          </a:p>
        </p:txBody>
      </p:sp>
      <p:sp>
        <p:nvSpPr>
          <p:cNvPr id="17408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74085" name="Rectangle 3"/>
          <p:cNvSpPr>
            <a:spLocks noGrp="1"/>
          </p:cNvSpPr>
          <p:nvPr>
            <p:ph type="body"/>
          </p:nvPr>
        </p:nvSpPr>
        <p:spPr/>
        <p:txBody>
          <a:bodyPr wrap="square" anchor="t"/>
          <a:lstStyle/>
          <a:p>
            <a:pPr marL="457200" lvl="0" indent="-457200" eaLnBrk="1" hangingPunct="1"/>
            <a:r>
              <a:rPr lang="en-US" altLang="x-none" dirty="0">
                <a:solidFill>
                  <a:schemeClr val="accent2"/>
                </a:solidFill>
                <a:ea typeface="宋体" panose="02010600030101010101" pitchFamily="2" charset="-122"/>
              </a:rPr>
              <a:t>Find candidate key for this table R.</a:t>
            </a:r>
          </a:p>
          <a:p>
            <a:pPr marL="457200" lvl="0" indent="-457200" eaLnBrk="1" hangingPunct="1"/>
            <a:endParaRPr lang="en-US" altLang="x-none" sz="1400" dirty="0">
              <a:solidFill>
                <a:schemeClr val="accent2"/>
              </a:solidFill>
              <a:ea typeface="宋体" panose="02010600030101010101" pitchFamily="2" charset="-122"/>
            </a:endParaRPr>
          </a:p>
          <a:p>
            <a:pPr marL="914400" lvl="1" indent="-457200" eaLnBrk="1" hangingPunct="1">
              <a:buAutoNum type="arabicParenR"/>
            </a:pPr>
            <a:r>
              <a:rPr lang="en-US" altLang="x-none" dirty="0">
                <a:ea typeface="宋体" panose="02010600030101010101" pitchFamily="2" charset="-122"/>
              </a:rPr>
              <a:t>R (A, B, C, D)</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D, AB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p>
          <a:p>
            <a:pPr marL="914400" lvl="1" indent="-457200" eaLnBrk="1" hangingPunct="1">
              <a:buAutoNum type="arabicParenR"/>
            </a:pPr>
            <a:endParaRPr lang="en-US" altLang="x-none" sz="1400" dirty="0">
              <a:ea typeface="宋体" panose="02010600030101010101" pitchFamily="2" charset="-122"/>
            </a:endParaRPr>
          </a:p>
          <a:p>
            <a:pPr marL="914400" lvl="1" indent="-457200" eaLnBrk="1" hangingPunct="1">
              <a:buAutoNum type="arabicParenR"/>
            </a:pPr>
            <a:r>
              <a:rPr lang="en-US" altLang="x-none" dirty="0">
                <a:ea typeface="宋体" panose="02010600030101010101" pitchFamily="2" charset="-122"/>
              </a:rPr>
              <a:t>R (A, B, C)</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B,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p>
          <a:p>
            <a:pPr marL="914400" lvl="1" indent="-457200" eaLnBrk="1" hangingPunct="1">
              <a:buAutoNum type="arabicParenR"/>
            </a:pPr>
            <a:endParaRPr lang="en-US" altLang="x-none" sz="1400" dirty="0">
              <a:ea typeface="宋体" panose="02010600030101010101" pitchFamily="2" charset="-122"/>
            </a:endParaRPr>
          </a:p>
          <a:p>
            <a:pPr marL="914400" lvl="1" indent="-457200" eaLnBrk="1" hangingPunct="1">
              <a:buAutoNum type="arabicParenR"/>
            </a:pPr>
            <a:r>
              <a:rPr lang="en-US" altLang="x-none" dirty="0">
                <a:ea typeface="宋体" panose="02010600030101010101" pitchFamily="2" charset="-122"/>
              </a:rPr>
              <a:t>R (A, B, C, D)</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CD</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B }</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7510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510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256</a:t>
            </a:fld>
            <a:endParaRPr lang="zh-CN" altLang="en-US" sz="1200" b="1" i="1" dirty="0">
              <a:latin typeface="Times New Roman" panose="02020603050405020304" pitchFamily="2" charset="0"/>
              <a:ea typeface="宋体" panose="02010600030101010101" pitchFamily="2" charset="-122"/>
            </a:endParaRPr>
          </a:p>
        </p:txBody>
      </p:sp>
      <p:sp>
        <p:nvSpPr>
          <p:cNvPr id="17510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75109" name="Rectangle 3"/>
          <p:cNvSpPr>
            <a:spLocks noGrp="1"/>
          </p:cNvSpPr>
          <p:nvPr>
            <p:ph type="body"/>
          </p:nvPr>
        </p:nvSpPr>
        <p:spPr/>
        <p:txBody>
          <a:bodyPr wrap="square" anchor="t"/>
          <a:lstStyle/>
          <a:p>
            <a:pPr marL="533400" lvl="0" indent="-533400" eaLnBrk="1" hangingPunct="1">
              <a:buAutoNum type="arabicParenR"/>
            </a:pPr>
            <a:r>
              <a:rPr lang="en-US" altLang="x-none" dirty="0">
                <a:ea typeface="宋体" panose="02010600030101010101" pitchFamily="2" charset="-122"/>
              </a:rPr>
              <a:t>R (A, B, C, D)</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D, AB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p>
        </p:txBody>
      </p:sp>
      <p:sp>
        <p:nvSpPr>
          <p:cNvPr id="175111" name="Rectangle 4"/>
          <p:cNvSpPr/>
          <p:nvPr/>
        </p:nvSpPr>
        <p:spPr>
          <a:xfrm>
            <a:off x="457200" y="1676400"/>
            <a:ext cx="8229600" cy="4876800"/>
          </a:xfrm>
          <a:prstGeom prst="rect">
            <a:avLst/>
          </a:prstGeom>
          <a:solidFill>
            <a:schemeClr val="bg1"/>
          </a:solidFill>
          <a:ln w="25400" cap="flat" cmpd="sng">
            <a:solidFill>
              <a:schemeClr val="tx1"/>
            </a:solidFill>
            <a:prstDash val="solid"/>
            <a:miter/>
            <a:headEnd type="none" w="med" len="med"/>
            <a:tailEnd type="none" w="med" len="med"/>
          </a:ln>
        </p:spPr>
        <p:txBody>
          <a:bodyPr anchor="t"/>
          <a:lstStyle/>
          <a:p>
            <a:pPr marL="457200" lvl="0" indent="-457200">
              <a:lnSpc>
                <a:spcPct val="120000"/>
              </a:lnSpc>
              <a:spcBef>
                <a:spcPct val="20000"/>
              </a:spcBef>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解：</a:t>
            </a:r>
            <a:r>
              <a:rPr lang="en-US" altLang="x-none" sz="2800" b="1" dirty="0">
                <a:solidFill>
                  <a:srgbClr val="FF0000"/>
                </a:solidFill>
                <a:latin typeface="Arial" panose="020B0604020202020204" pitchFamily="34" charset="0"/>
                <a:ea typeface="宋体" panose="02010600030101010101" pitchFamily="2" charset="-122"/>
              </a:rPr>
              <a:t>K = { A, B, C, D }</a:t>
            </a:r>
          </a:p>
          <a:p>
            <a:pPr marL="914400" lvl="1" indent="-457200">
              <a:lnSpc>
                <a:spcPct val="120000"/>
              </a:lnSpc>
              <a:spcBef>
                <a:spcPct val="20000"/>
              </a:spcBef>
              <a:buFont typeface="Wingdings" panose="05000000000000000000" pitchFamily="2" charset="2"/>
              <a:buAutoNum type="alphaLcParenR"/>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K–A}</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{B,C,D}</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{B,C,D}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 U</a:t>
            </a:r>
          </a:p>
          <a:p>
            <a:pPr marL="914400" lvl="1" indent="-457200">
              <a:lnSpc>
                <a:spcPct val="120000"/>
              </a:lnSpc>
              <a:spcBef>
                <a:spcPct val="20000"/>
              </a:spcBef>
              <a:buFont typeface="Wingdings" panose="05000000000000000000" pitchFamily="2" charset="2"/>
              <a:buAutoNum type="alphaLcParenR"/>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K–B}</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{A,C,D}</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{A,C,D}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U</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20000"/>
              </a:lnSpc>
              <a:spcBef>
                <a:spcPct val="20000"/>
              </a:spcBef>
              <a:buFont typeface="Wingdings" panose="05000000000000000000" pitchFamily="2" charset="2"/>
              <a:buAutoNum type="alphaLcParenR"/>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K–C}</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{A,B,D}</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{A,B,D, C} = U</a:t>
            </a:r>
          </a:p>
          <a:p>
            <a:pPr marL="1371600" lvl="2" indent="-457200">
              <a:lnSpc>
                <a:spcPct val="12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K–C = {A,B,D}</a:t>
            </a:r>
          </a:p>
          <a:p>
            <a:pPr marL="914400" lvl="1" indent="-457200">
              <a:lnSpc>
                <a:spcPct val="120000"/>
              </a:lnSpc>
              <a:spcBef>
                <a:spcPct val="20000"/>
              </a:spcBef>
              <a:buFont typeface="Wingdings" panose="05000000000000000000" pitchFamily="2" charset="2"/>
              <a:buAutoNum type="alphaLcParenR"/>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K–D}</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 D, C} = U</a:t>
            </a:r>
          </a:p>
          <a:p>
            <a:pPr marL="1371600" lvl="2" indent="-457200">
              <a:lnSpc>
                <a:spcPct val="12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K–D = {A,B}</a:t>
            </a:r>
          </a:p>
          <a:p>
            <a:pPr marL="914400" lvl="1" indent="-457200">
              <a:lnSpc>
                <a:spcPct val="120000"/>
              </a:lnSpc>
              <a:spcBef>
                <a:spcPct val="20000"/>
              </a:spcBef>
              <a:buFont typeface="Wingdings" panose="05000000000000000000" pitchFamily="2" charset="2"/>
              <a:buChar char="•"/>
            </a:pPr>
            <a:r>
              <a:rPr lang="en-US" altLang="x-none" sz="2800" b="1" dirty="0">
                <a:solidFill>
                  <a:schemeClr val="accent2"/>
                </a:solidFill>
                <a:latin typeface="Arial" panose="020B0604020202020204" pitchFamily="34" charset="0"/>
                <a:ea typeface="宋体" panose="02010600030101010101" pitchFamily="2" charset="-122"/>
              </a:rPr>
              <a:t>return 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5111"/>
                                        </p:tgtEl>
                                        <p:attrNameLst>
                                          <p:attrName>style.visibility</p:attrName>
                                        </p:attrNameLst>
                                      </p:cBhvr>
                                      <p:to>
                                        <p:strVal val="visible"/>
                                      </p:to>
                                    </p:set>
                                    <p:animEffect transition="in" filter="barn(outVertical)">
                                      <p:cBhvr>
                                        <p:cTn id="7"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1" grpId="0" animBg="1"/>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7613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613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257</a:t>
            </a:fld>
            <a:endParaRPr lang="zh-CN" altLang="en-US" sz="1200" b="1" i="1" dirty="0">
              <a:latin typeface="Times New Roman" panose="02020603050405020304" pitchFamily="2" charset="0"/>
              <a:ea typeface="宋体" panose="02010600030101010101" pitchFamily="2" charset="-122"/>
            </a:endParaRPr>
          </a:p>
        </p:txBody>
      </p:sp>
      <p:sp>
        <p:nvSpPr>
          <p:cNvPr id="17613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76133" name="Rectangle 3"/>
          <p:cNvSpPr>
            <a:spLocks noGrp="1"/>
          </p:cNvSpPr>
          <p:nvPr>
            <p:ph type="body"/>
          </p:nvPr>
        </p:nvSpPr>
        <p:spPr/>
        <p:txBody>
          <a:bodyPr wrap="square" anchor="t"/>
          <a:lstStyle/>
          <a:p>
            <a:pPr marL="457200" lvl="0" indent="-457200" eaLnBrk="1" hangingPunct="1">
              <a:buAutoNum type="arabicParenR" startAt="2"/>
            </a:pPr>
            <a:r>
              <a:rPr lang="en-US" altLang="x-none" dirty="0">
                <a:ea typeface="宋体" panose="02010600030101010101" pitchFamily="2" charset="-122"/>
              </a:rPr>
              <a:t>R (A, B, C)</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B,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p>
        </p:txBody>
      </p:sp>
      <p:sp>
        <p:nvSpPr>
          <p:cNvPr id="176135" name="Rectangle 4"/>
          <p:cNvSpPr/>
          <p:nvPr/>
        </p:nvSpPr>
        <p:spPr>
          <a:xfrm>
            <a:off x="457200" y="1676400"/>
            <a:ext cx="8229600" cy="4038600"/>
          </a:xfrm>
          <a:prstGeom prst="rect">
            <a:avLst/>
          </a:prstGeom>
          <a:solidFill>
            <a:schemeClr val="bg1"/>
          </a:solidFill>
          <a:ln w="25400" cap="flat" cmpd="sng">
            <a:solidFill>
              <a:schemeClr val="tx1"/>
            </a:solidFill>
            <a:prstDash val="solid"/>
            <a:miter/>
            <a:headEnd type="none" w="med" len="med"/>
            <a:tailEnd type="none" w="med" len="med"/>
          </a:ln>
        </p:spPr>
        <p:txBody>
          <a:bodyPr anchor="t"/>
          <a:lstStyle/>
          <a:p>
            <a:pPr marL="342900" lvl="0" indent="-342900">
              <a:lnSpc>
                <a:spcPct val="140000"/>
              </a:lnSpc>
              <a:spcBef>
                <a:spcPct val="20000"/>
              </a:spcBef>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解1：</a:t>
            </a:r>
            <a:r>
              <a:rPr lang="en-US" altLang="x-none" sz="2800" b="1" dirty="0">
                <a:solidFill>
                  <a:srgbClr val="FF0000"/>
                </a:solidFill>
                <a:latin typeface="Arial" panose="020B0604020202020204" pitchFamily="34" charset="0"/>
                <a:ea typeface="宋体" panose="02010600030101010101" pitchFamily="2" charset="-122"/>
              </a:rPr>
              <a:t>K = { A, B, C }</a:t>
            </a: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K–A}</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{B,C, A} = U   </a:t>
            </a: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K–A = {B,C}</a:t>
            </a: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K–B}</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{C}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U</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K–C}</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{B, A, C} = U   </a:t>
            </a: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K–C = {B}</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4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return { 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6135"/>
                                        </p:tgtEl>
                                        <p:attrNameLst>
                                          <p:attrName>style.visibility</p:attrName>
                                        </p:attrNameLst>
                                      </p:cBhvr>
                                      <p:to>
                                        <p:strVal val="visible"/>
                                      </p:to>
                                    </p:set>
                                    <p:animEffect transition="in" filter="barn(outVertical)">
                                      <p:cBhvr>
                                        <p:cTn id="7" dur="500"/>
                                        <p:tgtEl>
                                          <p:spTgt spid="176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animBg="1"/>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7715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715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258</a:t>
            </a:fld>
            <a:endParaRPr lang="zh-CN" altLang="en-US" sz="1200" b="1" i="1" dirty="0">
              <a:latin typeface="Times New Roman" panose="02020603050405020304" pitchFamily="2" charset="0"/>
              <a:ea typeface="宋体" panose="02010600030101010101" pitchFamily="2" charset="-122"/>
            </a:endParaRPr>
          </a:p>
        </p:txBody>
      </p:sp>
      <p:sp>
        <p:nvSpPr>
          <p:cNvPr id="17715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77157" name="Rectangle 3"/>
          <p:cNvSpPr>
            <a:spLocks noGrp="1"/>
          </p:cNvSpPr>
          <p:nvPr>
            <p:ph type="body"/>
          </p:nvPr>
        </p:nvSpPr>
        <p:spPr/>
        <p:txBody>
          <a:bodyPr wrap="square" anchor="t"/>
          <a:lstStyle/>
          <a:p>
            <a:pPr marL="457200" lvl="0" indent="-457200" eaLnBrk="1" hangingPunct="1">
              <a:buAutoNum type="arabicParenR" startAt="2"/>
            </a:pPr>
            <a:r>
              <a:rPr lang="en-US" altLang="x-none" dirty="0">
                <a:ea typeface="宋体" panose="02010600030101010101" pitchFamily="2" charset="-122"/>
              </a:rPr>
              <a:t>R (A, B, C)</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B,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p>
        </p:txBody>
      </p:sp>
      <p:sp>
        <p:nvSpPr>
          <p:cNvPr id="177159" name="Rectangle 5"/>
          <p:cNvSpPr/>
          <p:nvPr/>
        </p:nvSpPr>
        <p:spPr>
          <a:xfrm>
            <a:off x="457200" y="1752600"/>
            <a:ext cx="8229600" cy="4648200"/>
          </a:xfrm>
          <a:prstGeom prst="rect">
            <a:avLst/>
          </a:prstGeom>
          <a:solidFill>
            <a:schemeClr val="bg1"/>
          </a:solidFill>
          <a:ln w="25400" cap="flat" cmpd="sng">
            <a:solidFill>
              <a:schemeClr val="tx1"/>
            </a:solidFill>
            <a:prstDash val="solid"/>
            <a:miter/>
            <a:headEnd type="none" w="med" len="med"/>
            <a:tailEnd type="none" w="med" len="med"/>
          </a:ln>
        </p:spPr>
        <p:txBody>
          <a:bodyPr anchor="t"/>
          <a:lstStyle/>
          <a:p>
            <a:pPr marL="342900" lvl="0" indent="-342900">
              <a:lnSpc>
                <a:spcPct val="140000"/>
              </a:lnSpc>
              <a:spcBef>
                <a:spcPct val="20000"/>
              </a:spcBef>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解2：</a:t>
            </a:r>
            <a:r>
              <a:rPr lang="en-US" altLang="x-none" sz="2800" b="1" dirty="0">
                <a:solidFill>
                  <a:srgbClr val="FF0000"/>
                </a:solidFill>
                <a:latin typeface="Arial" panose="020B0604020202020204" pitchFamily="34" charset="0"/>
                <a:ea typeface="宋体" panose="02010600030101010101" pitchFamily="2" charset="-122"/>
              </a:rPr>
              <a:t>K = { A, B, C }</a:t>
            </a: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K–B}</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{A,C, B} = U   </a:t>
            </a: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K–B = {A,C}</a:t>
            </a: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K–A}</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{C}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U</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K–C}</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{A,B,C} = U   </a:t>
            </a: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K–C = {A}</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4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return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7159"/>
                                        </p:tgtEl>
                                        <p:attrNameLst>
                                          <p:attrName>style.visibility</p:attrName>
                                        </p:attrNameLst>
                                      </p:cBhvr>
                                      <p:to>
                                        <p:strVal val="visible"/>
                                      </p:to>
                                    </p:set>
                                    <p:animEffect transition="in" filter="barn(outVertical)">
                                      <p:cBhvr>
                                        <p:cTn id="7" dur="500"/>
                                        <p:tgtEl>
                                          <p:spTgt spid="17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animBg="1"/>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7817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817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259</a:t>
            </a:fld>
            <a:endParaRPr lang="zh-CN" altLang="en-US" sz="1200" b="1" i="1" dirty="0">
              <a:latin typeface="Times New Roman" panose="02020603050405020304" pitchFamily="2" charset="0"/>
              <a:ea typeface="宋体" panose="02010600030101010101" pitchFamily="2" charset="-122"/>
            </a:endParaRPr>
          </a:p>
        </p:txBody>
      </p:sp>
      <p:sp>
        <p:nvSpPr>
          <p:cNvPr id="17818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78181" name="Rectangle 3"/>
          <p:cNvSpPr>
            <a:spLocks noGrp="1"/>
          </p:cNvSpPr>
          <p:nvPr>
            <p:ph type="body"/>
          </p:nvPr>
        </p:nvSpPr>
        <p:spPr>
          <a:xfrm>
            <a:off x="457200" y="838200"/>
            <a:ext cx="8229600" cy="3382963"/>
          </a:xfrm>
        </p:spPr>
        <p:txBody>
          <a:bodyPr wrap="square" anchor="t"/>
          <a:lstStyle/>
          <a:p>
            <a:pPr lvl="0" eaLnBrk="1" hangingPunct="1">
              <a:lnSpc>
                <a:spcPct val="120000"/>
              </a:lnSpc>
            </a:pPr>
            <a:r>
              <a:rPr lang="en-US" altLang="x-none" sz="3000" dirty="0">
                <a:ea typeface="宋体" panose="02010600030101010101" pitchFamily="2" charset="-122"/>
              </a:rPr>
              <a:t>Def. 6.8.5 A PRIME ATTRIBUTE </a:t>
            </a:r>
            <a:r>
              <a:rPr lang="en-US" altLang="x-none" sz="3000" dirty="0">
                <a:solidFill>
                  <a:schemeClr val="accent6"/>
                </a:solidFill>
                <a:ea typeface="宋体" panose="02010600030101010101" pitchFamily="2" charset="-122"/>
              </a:rPr>
              <a:t>(</a:t>
            </a:r>
            <a:r>
              <a:rPr lang="zh-CN" altLang="x-none" sz="3000" dirty="0">
                <a:solidFill>
                  <a:schemeClr val="accent6"/>
                </a:solidFill>
                <a:ea typeface="宋体" panose="02010600030101010101" pitchFamily="2" charset="-122"/>
              </a:rPr>
              <a:t>主属性</a:t>
            </a:r>
            <a:r>
              <a:rPr lang="en-US" altLang="zh-CN" sz="3000" dirty="0">
                <a:solidFill>
                  <a:schemeClr val="accent6"/>
                </a:solidFill>
                <a:ea typeface="宋体" panose="02010600030101010101" pitchFamily="2" charset="-122"/>
              </a:rPr>
              <a:t>)</a:t>
            </a:r>
          </a:p>
          <a:p>
            <a:pPr lvl="1" indent="-285750" eaLnBrk="1" hangingPunct="1">
              <a:lnSpc>
                <a:spcPct val="120000"/>
              </a:lnSpc>
            </a:pPr>
            <a:r>
              <a:rPr lang="en-US" altLang="x-none" sz="3000" dirty="0">
                <a:ea typeface="宋体" panose="02010600030101010101" pitchFamily="2" charset="-122"/>
              </a:rPr>
              <a:t>A prime attribute of a table T is any attribute that is part of a key for that table</a:t>
            </a:r>
          </a:p>
          <a:p>
            <a:pPr lvl="2" indent="-228600" eaLnBrk="1" hangingPunct="1">
              <a:lnSpc>
                <a:spcPct val="120000"/>
              </a:lnSpc>
            </a:pPr>
            <a:r>
              <a:rPr lang="en-US" altLang="x-none" sz="3000" dirty="0">
                <a:ea typeface="宋体" panose="02010600030101010101" pitchFamily="2" charset="-122"/>
              </a:rPr>
              <a:t>not necessarily a primary key</a:t>
            </a:r>
          </a:p>
        </p:txBody>
      </p:sp>
      <p:sp>
        <p:nvSpPr>
          <p:cNvPr id="178183" name="Rectangle 4"/>
          <p:cNvSpPr/>
          <p:nvPr/>
        </p:nvSpPr>
        <p:spPr>
          <a:xfrm>
            <a:off x="395288" y="4725988"/>
            <a:ext cx="8229600" cy="533400"/>
          </a:xfrm>
          <a:prstGeom prst="rect">
            <a:avLst/>
          </a:prstGeom>
          <a:noFill/>
          <a:ln w="9525">
            <a:noFill/>
          </a:ln>
        </p:spPr>
        <p:txBody>
          <a:bodyPr anchor="t"/>
          <a:lstStyle/>
          <a:p>
            <a:pPr marL="342900" lvl="0" indent="-342900">
              <a:spcBef>
                <a:spcPct val="20000"/>
              </a:spcBef>
              <a:buClr>
                <a:schemeClr val="accent1"/>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rPr>
              <a:t>Def.  A NON-PRIME ATTRIBUTE</a:t>
            </a:r>
            <a:r>
              <a:rPr lang="en-US" altLang="x-none" sz="3000" b="1" dirty="0">
                <a:ea typeface="宋体" panose="02010600030101010101" pitchFamily="2" charset="-122"/>
                <a:sym typeface="+mn-ea"/>
              </a:rPr>
              <a:t> </a:t>
            </a:r>
            <a:r>
              <a:rPr lang="en-US" altLang="x-none" sz="3000" b="1" dirty="0">
                <a:solidFill>
                  <a:schemeClr val="accent6"/>
                </a:solidFill>
                <a:ea typeface="宋体" panose="02010600030101010101" pitchFamily="2" charset="-122"/>
                <a:sym typeface="+mn-ea"/>
              </a:rPr>
              <a:t>(</a:t>
            </a:r>
            <a:r>
              <a:rPr lang="zh-CN" altLang="x-none" sz="3000" b="1" dirty="0">
                <a:solidFill>
                  <a:schemeClr val="accent6"/>
                </a:solidFill>
                <a:ea typeface="宋体" panose="02010600030101010101" pitchFamily="2" charset="-122"/>
                <a:sym typeface="+mn-ea"/>
              </a:rPr>
              <a:t>非主属性</a:t>
            </a:r>
            <a:r>
              <a:rPr lang="en-US" altLang="zh-CN" sz="3000" b="1" dirty="0">
                <a:solidFill>
                  <a:schemeClr val="accent6"/>
                </a:solidFill>
                <a:ea typeface="宋体" panose="02010600030101010101" pitchFamily="2" charset="-122"/>
                <a:sym typeface="+mn-ea"/>
              </a:rPr>
              <a:t>)</a:t>
            </a:r>
            <a:endParaRPr lang="en-US" altLang="x-none" sz="3000" b="1" dirty="0">
              <a:solidFill>
                <a:srgbClr val="FF0066"/>
              </a:solidFill>
              <a:latin typeface="Arial" panose="020B0604020202020204" pitchFamily="34" charset="0"/>
              <a:ea typeface="宋体" panose="02010600030101010101" pitchFamily="2" charset="-122"/>
            </a:endParaRPr>
          </a:p>
        </p:txBody>
      </p:sp>
      <p:sp>
        <p:nvSpPr>
          <p:cNvPr id="2" name="动作按钮: 前进或下一项 178183">
            <a:hlinkClick r:id="rId2" action="ppaction://hlinksldjump"/>
          </p:cNvPr>
          <p:cNvSpPr/>
          <p:nvPr/>
        </p:nvSpPr>
        <p:spPr>
          <a:xfrm>
            <a:off x="8172450" y="6094413"/>
            <a:ext cx="576263" cy="431800"/>
          </a:xfrm>
          <a:prstGeom prst="actionButtonForwardNext">
            <a:avLst/>
          </a:prstGeom>
          <a:noFill/>
          <a:ln w="19050" cap="flat" cmpd="sng">
            <a:solidFill>
              <a:srgbClr val="996600"/>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83">
                                            <p:txEl>
                                              <p:pRg st="0" end="0"/>
                                            </p:txEl>
                                          </p:spTgt>
                                        </p:tgtEl>
                                        <p:attrNameLst>
                                          <p:attrName>style.visibility</p:attrName>
                                        </p:attrNameLst>
                                      </p:cBhvr>
                                      <p:to>
                                        <p:strVal val="visible"/>
                                      </p:to>
                                    </p:set>
                                    <p:animEffect transition="in" filter="blinds(horizontal)">
                                      <p:cBhvr>
                                        <p:cTn id="7" dur="500"/>
                                        <p:tgtEl>
                                          <p:spTgt spid="1781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3554"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2355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26</a:t>
            </a:fld>
            <a:endParaRPr lang="zh-CN" altLang="en-US" sz="1200" b="1" i="1" dirty="0">
              <a:latin typeface="Times New Roman" panose="02020603050405020304" pitchFamily="2" charset="0"/>
              <a:ea typeface="宋体" panose="02010600030101010101" pitchFamily="2" charset="-122"/>
            </a:endParaRPr>
          </a:p>
        </p:txBody>
      </p:sp>
      <p:sp>
        <p:nvSpPr>
          <p:cNvPr id="2355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23557" name="Rectangle 3"/>
          <p:cNvSpPr>
            <a:spLocks noGrp="1"/>
          </p:cNvSpPr>
          <p:nvPr>
            <p:ph type="body"/>
          </p:nvPr>
        </p:nvSpPr>
        <p:spPr>
          <a:xfrm>
            <a:off x="241935" y="838200"/>
            <a:ext cx="8536305" cy="4521835"/>
          </a:xfrm>
        </p:spPr>
        <p:txBody>
          <a:bodyPr wrap="square" anchor="t"/>
          <a:lstStyle/>
          <a:p>
            <a:pPr lvl="0" eaLnBrk="1" hangingPunct="1"/>
            <a:r>
              <a:rPr lang="en-US" altLang="x-none" sz="3000" dirty="0">
                <a:ea typeface="宋体" panose="02010600030101010101" pitchFamily="2" charset="-122"/>
              </a:rPr>
              <a:t>Normally</a:t>
            </a:r>
          </a:p>
          <a:p>
            <a:pPr lvl="1" indent="-285750" eaLnBrk="1" hangingPunct="1"/>
            <a:r>
              <a:rPr lang="en-US" altLang="x-none" dirty="0">
                <a:ea typeface="宋体" panose="02010600030101010101" pitchFamily="2" charset="-122"/>
              </a:rPr>
              <a:t>an entity such is mapped to a relational table</a:t>
            </a:r>
          </a:p>
          <a:p>
            <a:pPr lvl="2" indent="-228600" eaLnBrk="1" hangingPunct="1"/>
            <a:r>
              <a:rPr lang="en-US" altLang="x-none" dirty="0">
                <a:ea typeface="宋体" panose="02010600030101010101" pitchFamily="2" charset="-122"/>
              </a:rPr>
              <a:t>represents a set of objects</a:t>
            </a:r>
          </a:p>
          <a:p>
            <a:pPr lvl="2" indent="-228600" eaLnBrk="1" hangingPunct="1"/>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each row is an entity occurrence, or entity instance</a:t>
            </a:r>
          </a:p>
          <a:p>
            <a:pPr lvl="2" indent="-228600" eaLnBrk="1" hangingPunct="1"/>
            <a:r>
              <a:rPr lang="en-US" altLang="x-none" dirty="0">
                <a:ea typeface="宋体" panose="02010600030101010101" pitchFamily="2" charset="-122"/>
              </a:rPr>
              <a:t>represents a particular object</a:t>
            </a:r>
            <a:endParaRPr lang="zh-CN" altLang="en-US" dirty="0">
              <a:ea typeface="宋体" panose="02010600030101010101" pitchFamily="2" charset="-122"/>
            </a:endParaRPr>
          </a:p>
        </p:txBody>
      </p:sp>
      <p:graphicFrame>
        <p:nvGraphicFramePr>
          <p:cNvPr id="3" name="对象 2">
            <a:hlinkClick r:id="" action="ppaction://ole?verb=0"/>
          </p:cNvPr>
          <p:cNvGraphicFramePr>
            <a:graphicFrameLocks noChangeAspect="1"/>
          </p:cNvGraphicFramePr>
          <p:nvPr/>
        </p:nvGraphicFramePr>
        <p:xfrm>
          <a:off x="1888173" y="4897755"/>
          <a:ext cx="5824855" cy="1233170"/>
        </p:xfrm>
        <a:graphic>
          <a:graphicData uri="http://schemas.openxmlformats.org/presentationml/2006/ole">
            <mc:AlternateContent xmlns:mc="http://schemas.openxmlformats.org/markup-compatibility/2006">
              <mc:Choice xmlns:v="urn:schemas-microsoft-com:vml" Requires="v">
                <p:oleObj spid="_x0000_s1030" r:id="rId3" imgW="1739900" imgH="368300" progId="Equation.KSEE3">
                  <p:embed/>
                </p:oleObj>
              </mc:Choice>
              <mc:Fallback>
                <p:oleObj r:id="rId3" imgW="1739900" imgH="368300" progId="Equation.KSEE3">
                  <p:embed/>
                  <p:pic>
                    <p:nvPicPr>
                      <p:cNvPr id="0" name="图片 1024"/>
                      <p:cNvPicPr/>
                      <p:nvPr/>
                    </p:nvPicPr>
                    <p:blipFill>
                      <a:blip r:embed="rId4"/>
                      <a:stretch>
                        <a:fillRect/>
                      </a:stretch>
                    </p:blipFill>
                    <p:spPr>
                      <a:xfrm>
                        <a:off x="1888173" y="4897755"/>
                        <a:ext cx="5824855" cy="1233170"/>
                      </a:xfrm>
                      <a:prstGeom prst="rect">
                        <a:avLst/>
                      </a:prstGeom>
                      <a:ln w="25400">
                        <a:solidFill>
                          <a:srgbClr val="FF0000"/>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7920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920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260</a:t>
            </a:fld>
            <a:endParaRPr lang="zh-CN" altLang="en-US" sz="1200" b="1" i="1" dirty="0">
              <a:latin typeface="Times New Roman" panose="02020603050405020304" pitchFamily="2" charset="0"/>
              <a:ea typeface="宋体" panose="02010600030101010101" pitchFamily="2" charset="-122"/>
            </a:endParaRPr>
          </a:p>
        </p:txBody>
      </p:sp>
      <p:sp>
        <p:nvSpPr>
          <p:cNvPr id="17920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graphicFrame>
        <p:nvGraphicFramePr>
          <p:cNvPr id="179206" name="表格 179205"/>
          <p:cNvGraphicFramePr/>
          <p:nvPr/>
        </p:nvGraphicFramePr>
        <p:xfrm>
          <a:off x="152400" y="914400"/>
          <a:ext cx="8670925" cy="5410200"/>
        </p:xfrm>
        <a:graphic>
          <a:graphicData uri="http://schemas.openxmlformats.org/drawingml/2006/table">
            <a:tbl>
              <a:tblPr/>
              <a:tblGrid>
                <a:gridCol w="3611880">
                  <a:extLst>
                    <a:ext uri="{9D8B030D-6E8A-4147-A177-3AD203B41FA5}">
                      <a16:colId xmlns:a16="http://schemas.microsoft.com/office/drawing/2014/main" val="20000"/>
                    </a:ext>
                  </a:extLst>
                </a:gridCol>
                <a:gridCol w="1281430">
                  <a:extLst>
                    <a:ext uri="{9D8B030D-6E8A-4147-A177-3AD203B41FA5}">
                      <a16:colId xmlns:a16="http://schemas.microsoft.com/office/drawing/2014/main" val="20001"/>
                    </a:ext>
                  </a:extLst>
                </a:gridCol>
                <a:gridCol w="1802765">
                  <a:extLst>
                    <a:ext uri="{9D8B030D-6E8A-4147-A177-3AD203B41FA5}">
                      <a16:colId xmlns:a16="http://schemas.microsoft.com/office/drawing/2014/main" val="20002"/>
                    </a:ext>
                  </a:extLst>
                </a:gridCol>
                <a:gridCol w="1974850">
                  <a:extLst>
                    <a:ext uri="{9D8B030D-6E8A-4147-A177-3AD203B41FA5}">
                      <a16:colId xmlns:a16="http://schemas.microsoft.com/office/drawing/2014/main" val="20003"/>
                    </a:ext>
                  </a:extLst>
                </a:gridCol>
              </a:tblGrid>
              <a:tr h="12128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Schema</a:t>
                      </a:r>
                      <a:endParaRPr lang="en-US" altLang="x-none" dirty="0">
                        <a:solidFill>
                          <a:srgbClr val="FF0000"/>
                        </a:solidFill>
                        <a:latin typeface="Arial" panose="020B0604020202020204" pitchFamily="34" charset="0"/>
                        <a:ea typeface="宋体" panose="02010600030101010101" pitchFamily="2" charset="-122"/>
                      </a:endParaRPr>
                    </a:p>
                  </a:txBody>
                  <a:tcPr marL="0" marR="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Key</a:t>
                      </a:r>
                      <a:endParaRPr lang="en-US" altLang="x-none" dirty="0">
                        <a:solidFill>
                          <a:srgbClr val="FF0000"/>
                        </a:solidFill>
                        <a:latin typeface="Arial" panose="020B0604020202020204" pitchFamily="34" charset="0"/>
                        <a:ea typeface="宋体" panose="02010600030101010101" pitchFamily="2" charset="-122"/>
                      </a:endParaRP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Non-prime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287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D, AB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990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A,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287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CD</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7920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920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261</a:t>
            </a:fld>
            <a:endParaRPr lang="zh-CN" altLang="en-US" sz="1200" b="1" i="1" dirty="0">
              <a:latin typeface="Times New Roman" panose="02020603050405020304" pitchFamily="2" charset="0"/>
              <a:ea typeface="宋体" panose="02010600030101010101" pitchFamily="2" charset="-122"/>
            </a:endParaRPr>
          </a:p>
        </p:txBody>
      </p:sp>
      <p:sp>
        <p:nvSpPr>
          <p:cNvPr id="17920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graphicFrame>
        <p:nvGraphicFramePr>
          <p:cNvPr id="179206" name="表格 179205"/>
          <p:cNvGraphicFramePr/>
          <p:nvPr/>
        </p:nvGraphicFramePr>
        <p:xfrm>
          <a:off x="152400" y="914400"/>
          <a:ext cx="8670925" cy="5410200"/>
        </p:xfrm>
        <a:graphic>
          <a:graphicData uri="http://schemas.openxmlformats.org/drawingml/2006/table">
            <a:tbl>
              <a:tblPr/>
              <a:tblGrid>
                <a:gridCol w="3611880">
                  <a:extLst>
                    <a:ext uri="{9D8B030D-6E8A-4147-A177-3AD203B41FA5}">
                      <a16:colId xmlns:a16="http://schemas.microsoft.com/office/drawing/2014/main" val="20000"/>
                    </a:ext>
                  </a:extLst>
                </a:gridCol>
                <a:gridCol w="1281430">
                  <a:extLst>
                    <a:ext uri="{9D8B030D-6E8A-4147-A177-3AD203B41FA5}">
                      <a16:colId xmlns:a16="http://schemas.microsoft.com/office/drawing/2014/main" val="20001"/>
                    </a:ext>
                  </a:extLst>
                </a:gridCol>
                <a:gridCol w="1802765">
                  <a:extLst>
                    <a:ext uri="{9D8B030D-6E8A-4147-A177-3AD203B41FA5}">
                      <a16:colId xmlns:a16="http://schemas.microsoft.com/office/drawing/2014/main" val="20002"/>
                    </a:ext>
                  </a:extLst>
                </a:gridCol>
                <a:gridCol w="1974850">
                  <a:extLst>
                    <a:ext uri="{9D8B030D-6E8A-4147-A177-3AD203B41FA5}">
                      <a16:colId xmlns:a16="http://schemas.microsoft.com/office/drawing/2014/main" val="20003"/>
                    </a:ext>
                  </a:extLst>
                </a:gridCol>
              </a:tblGrid>
              <a:tr h="121285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Schema</a:t>
                      </a:r>
                      <a:endParaRPr lang="en-US" altLang="x-none" dirty="0">
                        <a:solidFill>
                          <a:srgbClr val="FF0000"/>
                        </a:solidFill>
                        <a:latin typeface="Arial" panose="020B0604020202020204" pitchFamily="34" charset="0"/>
                        <a:ea typeface="宋体" panose="02010600030101010101" pitchFamily="2" charset="-122"/>
                      </a:endParaRPr>
                    </a:p>
                  </a:txBody>
                  <a:tcPr marL="0" marR="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Key</a:t>
                      </a:r>
                      <a:endParaRPr lang="en-US" altLang="x-none" dirty="0">
                        <a:solidFill>
                          <a:srgbClr val="FF0000"/>
                        </a:solidFill>
                        <a:latin typeface="Arial" panose="020B0604020202020204" pitchFamily="34" charset="0"/>
                        <a:ea typeface="宋体" panose="02010600030101010101" pitchFamily="2" charset="-122"/>
                      </a:endParaRP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Non-prime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287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a:t>
                      </a:r>
                      <a:r>
                        <a:rPr lang="en-US" altLang="x-none" sz="2800" baseline="-25000" dirty="0">
                          <a:solidFill>
                            <a:schemeClr val="accent2"/>
                          </a:solidFill>
                          <a:latin typeface="Arial" panose="020B0604020202020204" pitchFamily="34" charset="0"/>
                          <a:ea typeface="宋体" panose="02010600030101010101" pitchFamily="2" charset="-122"/>
                        </a:rPr>
                        <a:t>1</a:t>
                      </a:r>
                      <a:r>
                        <a:rPr lang="en-US" altLang="x-none" sz="2800" dirty="0">
                          <a:solidFill>
                            <a:schemeClr val="accent2"/>
                          </a:solidFill>
                          <a:latin typeface="Arial" panose="020B0604020202020204" pitchFamily="34" charset="0"/>
                          <a:ea typeface="宋体" panose="02010600030101010101" pitchFamily="2" charset="-122"/>
                        </a:rPr>
                        <a:t>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D, AB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9900">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a:t>
                      </a:r>
                      <a:r>
                        <a:rPr lang="en-US" altLang="x-none" sz="2800" baseline="-25000" dirty="0">
                          <a:solidFill>
                            <a:schemeClr val="accent2"/>
                          </a:solidFill>
                          <a:latin typeface="Arial" panose="020B0604020202020204" pitchFamily="34" charset="0"/>
                          <a:ea typeface="宋体" panose="02010600030101010101" pitchFamily="2" charset="-122"/>
                        </a:rPr>
                        <a:t>2</a:t>
                      </a:r>
                      <a:r>
                        <a:rPr lang="en-US" altLang="x-none" sz="2800" dirty="0">
                          <a:solidFill>
                            <a:schemeClr val="accent2"/>
                          </a:solidFill>
                          <a:latin typeface="Arial" panose="020B0604020202020204" pitchFamily="34" charset="0"/>
                          <a:ea typeface="宋体" panose="02010600030101010101" pitchFamily="2" charset="-122"/>
                        </a:rPr>
                        <a:t> (A, B, C)</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A,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28725">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a:t>
                      </a:r>
                      <a:r>
                        <a:rPr lang="en-US" altLang="x-none" sz="2800" baseline="-25000" dirty="0">
                          <a:solidFill>
                            <a:schemeClr val="accent2"/>
                          </a:solidFill>
                          <a:latin typeface="Arial" panose="020B0604020202020204" pitchFamily="34" charset="0"/>
                          <a:ea typeface="宋体" panose="02010600030101010101" pitchFamily="2" charset="-122"/>
                        </a:rPr>
                        <a:t>3</a:t>
                      </a:r>
                      <a:r>
                        <a:rPr lang="en-US" altLang="x-none" sz="2800" dirty="0">
                          <a:solidFill>
                            <a:schemeClr val="accent2"/>
                          </a:solidFill>
                          <a:latin typeface="Arial" panose="020B0604020202020204" pitchFamily="34" charset="0"/>
                          <a:ea typeface="宋体" panose="02010600030101010101" pitchFamily="2" charset="-122"/>
                        </a:rPr>
                        <a:t>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CD</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p>
                  </a:txBody>
                  <a:tcPr marL="0" marR="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文本框 1"/>
          <p:cNvSpPr txBox="1"/>
          <p:nvPr/>
        </p:nvSpPr>
        <p:spPr>
          <a:xfrm>
            <a:off x="3843655" y="2387600"/>
            <a:ext cx="1108075" cy="521970"/>
          </a:xfrm>
          <a:prstGeom prst="rect">
            <a:avLst/>
          </a:prstGeom>
          <a:solidFill>
            <a:schemeClr val="bg1"/>
          </a:solidFill>
        </p:spPr>
        <p:txBody>
          <a:bodyPr wrap="square" rtlCol="0">
            <a:spAutoFit/>
          </a:bodyPr>
          <a:lstStyle/>
          <a:p>
            <a:pPr algn="ctr"/>
            <a:r>
              <a:rPr lang="en-US" altLang="zh-CN" sz="2800" b="1">
                <a:latin typeface="Arial" panose="020B0604020202020204" pitchFamily="34" charset="0"/>
              </a:rPr>
              <a:t>(A,B)</a:t>
            </a:r>
          </a:p>
        </p:txBody>
      </p:sp>
      <p:sp>
        <p:nvSpPr>
          <p:cNvPr id="3" name="文本框 2"/>
          <p:cNvSpPr txBox="1"/>
          <p:nvPr/>
        </p:nvSpPr>
        <p:spPr>
          <a:xfrm>
            <a:off x="5548630" y="2387600"/>
            <a:ext cx="1108075" cy="521970"/>
          </a:xfrm>
          <a:prstGeom prst="rect">
            <a:avLst/>
          </a:prstGeom>
          <a:solidFill>
            <a:schemeClr val="bg1"/>
          </a:solidFill>
        </p:spPr>
        <p:txBody>
          <a:bodyPr wrap="square" rtlCol="0">
            <a:spAutoFit/>
          </a:bodyPr>
          <a:lstStyle/>
          <a:p>
            <a:pPr algn="ctr"/>
            <a:r>
              <a:rPr lang="en-US" altLang="zh-CN" sz="2800" b="1">
                <a:latin typeface="Arial" panose="020B0604020202020204" pitchFamily="34" charset="0"/>
              </a:rPr>
              <a:t>A, B</a:t>
            </a:r>
          </a:p>
        </p:txBody>
      </p:sp>
      <p:sp>
        <p:nvSpPr>
          <p:cNvPr id="4" name="文本框 3"/>
          <p:cNvSpPr txBox="1"/>
          <p:nvPr/>
        </p:nvSpPr>
        <p:spPr>
          <a:xfrm>
            <a:off x="7242175" y="2387600"/>
            <a:ext cx="1108075" cy="521970"/>
          </a:xfrm>
          <a:prstGeom prst="rect">
            <a:avLst/>
          </a:prstGeom>
          <a:solidFill>
            <a:schemeClr val="bg1"/>
          </a:solidFill>
        </p:spPr>
        <p:txBody>
          <a:bodyPr wrap="square" rtlCol="0">
            <a:spAutoFit/>
          </a:bodyPr>
          <a:lstStyle/>
          <a:p>
            <a:pPr algn="ctr"/>
            <a:r>
              <a:rPr lang="en-US" altLang="zh-CN" sz="2800" b="1">
                <a:latin typeface="Arial" panose="020B0604020202020204" pitchFamily="34" charset="0"/>
              </a:rPr>
              <a:t>C, D</a:t>
            </a:r>
          </a:p>
        </p:txBody>
      </p:sp>
      <p:sp>
        <p:nvSpPr>
          <p:cNvPr id="5" name="文本框 4"/>
          <p:cNvSpPr txBox="1"/>
          <p:nvPr/>
        </p:nvSpPr>
        <p:spPr>
          <a:xfrm>
            <a:off x="3827145" y="3447415"/>
            <a:ext cx="1108075" cy="1383665"/>
          </a:xfrm>
          <a:prstGeom prst="rect">
            <a:avLst/>
          </a:prstGeom>
          <a:solidFill>
            <a:schemeClr val="bg1"/>
          </a:solidFill>
        </p:spPr>
        <p:txBody>
          <a:bodyPr wrap="square" rtlCol="0">
            <a:spAutoFit/>
          </a:bodyPr>
          <a:lstStyle/>
          <a:p>
            <a:pPr algn="ctr">
              <a:lnSpc>
                <a:spcPct val="150000"/>
              </a:lnSpc>
            </a:pPr>
            <a:r>
              <a:rPr lang="en-US" altLang="zh-CN" sz="2800" b="1" dirty="0">
                <a:latin typeface="Arial" panose="020B0604020202020204" pitchFamily="34" charset="0"/>
              </a:rPr>
              <a:t>(A)</a:t>
            </a:r>
          </a:p>
          <a:p>
            <a:pPr algn="ctr">
              <a:lnSpc>
                <a:spcPct val="150000"/>
              </a:lnSpc>
            </a:pPr>
            <a:r>
              <a:rPr lang="en-US" altLang="zh-CN" sz="2800" b="1" dirty="0">
                <a:latin typeface="Arial" panose="020B0604020202020204" pitchFamily="34" charset="0"/>
              </a:rPr>
              <a:t>(B)</a:t>
            </a:r>
          </a:p>
        </p:txBody>
      </p:sp>
      <p:sp>
        <p:nvSpPr>
          <p:cNvPr id="6" name="文本框 5"/>
          <p:cNvSpPr txBox="1"/>
          <p:nvPr/>
        </p:nvSpPr>
        <p:spPr>
          <a:xfrm>
            <a:off x="5532120" y="3877945"/>
            <a:ext cx="1108075" cy="521970"/>
          </a:xfrm>
          <a:prstGeom prst="rect">
            <a:avLst/>
          </a:prstGeom>
          <a:solidFill>
            <a:schemeClr val="bg1"/>
          </a:solidFill>
        </p:spPr>
        <p:txBody>
          <a:bodyPr wrap="square" rtlCol="0">
            <a:spAutoFit/>
          </a:bodyPr>
          <a:lstStyle/>
          <a:p>
            <a:pPr algn="ctr"/>
            <a:r>
              <a:rPr lang="en-US" altLang="zh-CN" sz="2800" b="1">
                <a:latin typeface="Arial" panose="020B0604020202020204" pitchFamily="34" charset="0"/>
              </a:rPr>
              <a:t>A, B</a:t>
            </a:r>
          </a:p>
        </p:txBody>
      </p:sp>
      <p:sp>
        <p:nvSpPr>
          <p:cNvPr id="7" name="文本框 6"/>
          <p:cNvSpPr txBox="1"/>
          <p:nvPr/>
        </p:nvSpPr>
        <p:spPr>
          <a:xfrm>
            <a:off x="7225665" y="3877945"/>
            <a:ext cx="1108075" cy="521970"/>
          </a:xfrm>
          <a:prstGeom prst="rect">
            <a:avLst/>
          </a:prstGeom>
          <a:solidFill>
            <a:schemeClr val="bg1"/>
          </a:solidFill>
        </p:spPr>
        <p:txBody>
          <a:bodyPr wrap="square" rtlCol="0">
            <a:spAutoFit/>
          </a:bodyPr>
          <a:lstStyle/>
          <a:p>
            <a:pPr algn="ctr"/>
            <a:r>
              <a:rPr lang="en-US" altLang="zh-CN" sz="2800" b="1">
                <a:latin typeface="Arial" panose="020B0604020202020204" pitchFamily="34" charset="0"/>
              </a:rPr>
              <a:t>C</a:t>
            </a:r>
          </a:p>
        </p:txBody>
      </p:sp>
      <p:sp>
        <p:nvSpPr>
          <p:cNvPr id="8" name="文本框 7"/>
          <p:cNvSpPr txBox="1"/>
          <p:nvPr/>
        </p:nvSpPr>
        <p:spPr>
          <a:xfrm>
            <a:off x="3827145" y="5384800"/>
            <a:ext cx="1108075" cy="521970"/>
          </a:xfrm>
          <a:prstGeom prst="rect">
            <a:avLst/>
          </a:prstGeom>
          <a:solidFill>
            <a:schemeClr val="bg1"/>
          </a:solidFill>
        </p:spPr>
        <p:txBody>
          <a:bodyPr wrap="square" rtlCol="0">
            <a:spAutoFit/>
          </a:bodyPr>
          <a:lstStyle/>
          <a:p>
            <a:pPr algn="ctr"/>
            <a:r>
              <a:rPr lang="en-US" altLang="zh-CN" sz="2800" b="1">
                <a:latin typeface="Arial" panose="020B0604020202020204" pitchFamily="34" charset="0"/>
              </a:rPr>
              <a:t>(A,D)</a:t>
            </a:r>
          </a:p>
        </p:txBody>
      </p:sp>
      <p:sp>
        <p:nvSpPr>
          <p:cNvPr id="9" name="文本框 8"/>
          <p:cNvSpPr txBox="1"/>
          <p:nvPr/>
        </p:nvSpPr>
        <p:spPr>
          <a:xfrm>
            <a:off x="5532120" y="5384800"/>
            <a:ext cx="1108075" cy="521970"/>
          </a:xfrm>
          <a:prstGeom prst="rect">
            <a:avLst/>
          </a:prstGeom>
          <a:solidFill>
            <a:schemeClr val="bg1"/>
          </a:solidFill>
        </p:spPr>
        <p:txBody>
          <a:bodyPr wrap="square" rtlCol="0">
            <a:spAutoFit/>
          </a:bodyPr>
          <a:lstStyle/>
          <a:p>
            <a:pPr algn="ctr"/>
            <a:r>
              <a:rPr lang="en-US" altLang="zh-CN" sz="2800" b="1">
                <a:latin typeface="Arial" panose="020B0604020202020204" pitchFamily="34" charset="0"/>
              </a:rPr>
              <a:t>A, D</a:t>
            </a:r>
          </a:p>
        </p:txBody>
      </p:sp>
      <p:sp>
        <p:nvSpPr>
          <p:cNvPr id="10" name="文本框 9"/>
          <p:cNvSpPr txBox="1"/>
          <p:nvPr/>
        </p:nvSpPr>
        <p:spPr>
          <a:xfrm>
            <a:off x="7242175" y="5384800"/>
            <a:ext cx="1108075" cy="521970"/>
          </a:xfrm>
          <a:prstGeom prst="rect">
            <a:avLst/>
          </a:prstGeom>
          <a:solidFill>
            <a:schemeClr val="bg1"/>
          </a:solidFill>
        </p:spPr>
        <p:txBody>
          <a:bodyPr wrap="square" rtlCol="0">
            <a:spAutoFit/>
          </a:bodyPr>
          <a:lstStyle/>
          <a:p>
            <a:pPr algn="ctr"/>
            <a:r>
              <a:rPr lang="en-US" altLang="zh-CN" sz="2800" b="1">
                <a:latin typeface="Arial" panose="020B0604020202020204" pitchFamily="34" charset="0"/>
              </a:rPr>
              <a:t>B,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p:txBody>
          <a:bodyPr vert="horz" wrap="square" lIns="91440" tIns="0" rIns="91440" bIns="0" anchor="ctr"/>
          <a:lstStyle/>
          <a:p>
            <a:r>
              <a:rPr lang="zh-CN" altLang="en-US" sz="2800"/>
              <a:t>关键字的计算优化</a:t>
            </a:r>
          </a:p>
        </p:txBody>
      </p:sp>
      <p:sp>
        <p:nvSpPr>
          <p:cNvPr id="2051" name="Rectangle 3"/>
          <p:cNvSpPr>
            <a:spLocks noGrp="1"/>
          </p:cNvSpPr>
          <p:nvPr>
            <p:ph idx="1"/>
          </p:nvPr>
        </p:nvSpPr>
        <p:spPr>
          <a:xfrm>
            <a:off x="323850" y="836613"/>
            <a:ext cx="8382000" cy="5562600"/>
          </a:xfrm>
        </p:spPr>
        <p:txBody>
          <a:bodyPr vert="horz" wrap="square" lIns="91440" tIns="45720" rIns="91440" bIns="45720" anchor="t"/>
          <a:lstStyle/>
          <a:p>
            <a:pPr marL="457200" indent="-457200"/>
            <a:r>
              <a:rPr lang="zh-CN" altLang="en-US" sz="2400">
                <a:solidFill>
                  <a:schemeClr val="accent2"/>
                </a:solidFill>
              </a:rPr>
              <a:t>设有个关系模式</a:t>
            </a:r>
            <a:r>
              <a:rPr lang="en-US" altLang="zh-CN" sz="2400">
                <a:solidFill>
                  <a:schemeClr val="accent2"/>
                </a:solidFill>
              </a:rPr>
              <a:t>R(U, F)</a:t>
            </a:r>
            <a:r>
              <a:rPr lang="zh-CN" altLang="en-US" sz="2400">
                <a:solidFill>
                  <a:schemeClr val="accent2"/>
                </a:solidFill>
              </a:rPr>
              <a:t>，</a:t>
            </a:r>
            <a:r>
              <a:rPr lang="en-US" altLang="zh-CN" sz="2400">
                <a:solidFill>
                  <a:schemeClr val="accent2"/>
                </a:solidFill>
              </a:rPr>
              <a:t>U</a:t>
            </a:r>
            <a:r>
              <a:rPr lang="zh-CN" altLang="en-US" sz="2400">
                <a:solidFill>
                  <a:schemeClr val="accent2"/>
                </a:solidFill>
              </a:rPr>
              <a:t>是关系</a:t>
            </a:r>
            <a:r>
              <a:rPr lang="en-US" altLang="zh-CN" sz="2400">
                <a:solidFill>
                  <a:schemeClr val="accent2"/>
                </a:solidFill>
              </a:rPr>
              <a:t>R</a:t>
            </a:r>
            <a:r>
              <a:rPr lang="zh-CN" altLang="en-US" sz="2400">
                <a:solidFill>
                  <a:schemeClr val="accent2"/>
                </a:solidFill>
              </a:rPr>
              <a:t>的属性集合，</a:t>
            </a:r>
            <a:r>
              <a:rPr lang="en-US" altLang="zh-CN" sz="2400">
                <a:solidFill>
                  <a:schemeClr val="accent2"/>
                </a:solidFill>
              </a:rPr>
              <a:t>F</a:t>
            </a:r>
            <a:r>
              <a:rPr lang="zh-CN" altLang="en-US" sz="2400">
                <a:solidFill>
                  <a:schemeClr val="accent2"/>
                </a:solidFill>
              </a:rPr>
              <a:t>是关系上的最小函数依赖集。根据</a:t>
            </a:r>
            <a:r>
              <a:rPr lang="en-US" altLang="zh-CN" sz="2400">
                <a:solidFill>
                  <a:schemeClr val="accent2"/>
                </a:solidFill>
              </a:rPr>
              <a:t>F</a:t>
            </a:r>
            <a:r>
              <a:rPr lang="zh-CN" altLang="en-US" sz="2400">
                <a:solidFill>
                  <a:schemeClr val="accent2"/>
                </a:solidFill>
              </a:rPr>
              <a:t>中的函数依赖，可以将属性集合</a:t>
            </a:r>
            <a:r>
              <a:rPr lang="en-US" altLang="zh-CN" sz="2400">
                <a:solidFill>
                  <a:schemeClr val="accent2"/>
                </a:solidFill>
              </a:rPr>
              <a:t>U</a:t>
            </a:r>
            <a:r>
              <a:rPr lang="zh-CN" altLang="en-US" sz="2400">
                <a:solidFill>
                  <a:schemeClr val="accent2"/>
                </a:solidFill>
              </a:rPr>
              <a:t>划分为以下的三个子集：</a:t>
            </a:r>
          </a:p>
          <a:p>
            <a:pPr marL="914400" lvl="1" indent="-457200">
              <a:buFont typeface="Wingdings" panose="05000000000000000000" pitchFamily="2" charset="2"/>
              <a:buAutoNum type="arabicPeriod"/>
            </a:pPr>
            <a:r>
              <a:rPr lang="zh-CN" altLang="en-US" sz="2400"/>
              <a:t>只在函数依赖的左边出现过的属性的集合 </a:t>
            </a:r>
            <a:r>
              <a:rPr lang="en-US" altLang="zh-CN" sz="2400"/>
              <a:t>U</a:t>
            </a:r>
            <a:r>
              <a:rPr lang="en-US" altLang="zh-CN" sz="2400" baseline="-25000"/>
              <a:t>L</a:t>
            </a:r>
            <a:r>
              <a:rPr lang="en-US" altLang="zh-CN" sz="2400"/>
              <a:t> </a:t>
            </a:r>
            <a:r>
              <a:rPr lang="zh-CN" altLang="en-US" sz="2400"/>
              <a:t>（包括没有出现在任何函数依赖中的属性）</a:t>
            </a:r>
            <a:endParaRPr lang="en-US" altLang="zh-CN" sz="2400"/>
          </a:p>
          <a:p>
            <a:pPr marL="914400" lvl="1" indent="-457200">
              <a:buFont typeface="Wingdings" panose="05000000000000000000" pitchFamily="2" charset="2"/>
              <a:buAutoNum type="arabicPeriod"/>
            </a:pPr>
            <a:r>
              <a:rPr lang="zh-CN" altLang="en-US" sz="2400"/>
              <a:t>只在函数依赖的右边出现过的属性的集合 </a:t>
            </a:r>
            <a:r>
              <a:rPr lang="en-US" altLang="zh-CN" sz="2400"/>
              <a:t>U</a:t>
            </a:r>
            <a:r>
              <a:rPr lang="en-US" altLang="zh-CN" sz="2400" baseline="-25000"/>
              <a:t>R</a:t>
            </a:r>
          </a:p>
          <a:p>
            <a:pPr marL="914400" lvl="1" indent="-457200">
              <a:buFont typeface="Wingdings" panose="05000000000000000000" pitchFamily="2" charset="2"/>
              <a:buAutoNum type="arabicPeriod"/>
            </a:pPr>
            <a:r>
              <a:rPr lang="zh-CN" altLang="en-US" sz="2400"/>
              <a:t>在两边都出现的属性的集合 </a:t>
            </a:r>
            <a:r>
              <a:rPr lang="en-US" altLang="zh-CN" sz="2400"/>
              <a:t>U</a:t>
            </a:r>
            <a:r>
              <a:rPr lang="en-US" altLang="zh-CN" sz="2400" baseline="-25000"/>
              <a:t>A</a:t>
            </a:r>
          </a:p>
          <a:p>
            <a:pPr marL="457200" indent="-457200"/>
            <a:r>
              <a:rPr lang="zh-CN" altLang="en-US" sz="2400">
                <a:solidFill>
                  <a:schemeClr val="accent2"/>
                </a:solidFill>
              </a:rPr>
              <a:t>其中：</a:t>
            </a:r>
          </a:p>
          <a:p>
            <a:pPr marL="914400" lvl="1" indent="-457200">
              <a:buFont typeface="Wingdings" panose="05000000000000000000" pitchFamily="2" charset="2"/>
              <a:buAutoNum type="arabicPeriod"/>
            </a:pPr>
            <a:r>
              <a:rPr lang="en-US" altLang="zh-CN" sz="2400"/>
              <a:t>U</a:t>
            </a:r>
            <a:r>
              <a:rPr lang="en-US" altLang="zh-CN" sz="2400" baseline="-25000"/>
              <a:t>L </a:t>
            </a:r>
            <a:r>
              <a:rPr lang="zh-CN" altLang="en-US" sz="2400"/>
              <a:t>中的属性是每一个关键字的组成部分</a:t>
            </a:r>
          </a:p>
          <a:p>
            <a:pPr marL="914400" lvl="1" indent="-457200">
              <a:buFont typeface="Wingdings" panose="05000000000000000000" pitchFamily="2" charset="2"/>
              <a:buAutoNum type="arabicPeriod"/>
            </a:pPr>
            <a:r>
              <a:rPr lang="en-US" altLang="zh-CN" sz="2400"/>
              <a:t>U</a:t>
            </a:r>
            <a:r>
              <a:rPr lang="en-US" altLang="zh-CN" sz="2400" baseline="-25000"/>
              <a:t>R </a:t>
            </a:r>
            <a:r>
              <a:rPr lang="zh-CN" altLang="en-US" sz="2400"/>
              <a:t>中的属性不可能出现在任何一个关键字中</a:t>
            </a:r>
          </a:p>
          <a:p>
            <a:pPr marL="914400" lvl="1" indent="-457200">
              <a:buFont typeface="Wingdings" panose="05000000000000000000" pitchFamily="2" charset="2"/>
              <a:buAutoNum type="arabicPeriod"/>
            </a:pPr>
            <a:r>
              <a:rPr lang="zh-CN" altLang="en-US" sz="2400"/>
              <a:t>在关键字计算算法中，只需要针对 </a:t>
            </a:r>
            <a:r>
              <a:rPr lang="en-US" altLang="zh-CN" sz="2400"/>
              <a:t>U</a:t>
            </a:r>
            <a:r>
              <a:rPr lang="en-US" altLang="zh-CN" sz="2400" baseline="-25000"/>
              <a:t>A </a:t>
            </a:r>
            <a:r>
              <a:rPr lang="zh-CN" altLang="en-US" sz="2400"/>
              <a:t>中的属性进行</a:t>
            </a:r>
            <a:r>
              <a:rPr lang="en-US" altLang="zh-CN" sz="2400"/>
              <a:t>FOR</a:t>
            </a:r>
            <a:r>
              <a:rPr lang="zh-CN" altLang="en-US" sz="2400"/>
              <a:t>循环计算就可以了。</a:t>
            </a:r>
          </a:p>
        </p:txBody>
      </p:sp>
    </p:spTree>
  </p:cSld>
  <p:clrMapOvr>
    <a:masterClrMapping/>
  </p:clrMapOvr>
  <p:transition spd="slow" advClick="0"/>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8329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329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263</a:t>
            </a:fld>
            <a:endParaRPr lang="zh-CN" altLang="en-US" sz="1200" b="1" i="1" dirty="0">
              <a:latin typeface="Times New Roman" panose="02020603050405020304" pitchFamily="2" charset="0"/>
              <a:ea typeface="宋体" panose="02010600030101010101" pitchFamily="2" charset="-122"/>
            </a:endParaRPr>
          </a:p>
        </p:txBody>
      </p:sp>
      <p:sp>
        <p:nvSpPr>
          <p:cNvPr id="18330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sp>
        <p:nvSpPr>
          <p:cNvPr id="183301" name="Rectangle 3"/>
          <p:cNvSpPr>
            <a:spLocks noGrp="1"/>
          </p:cNvSpPr>
          <p:nvPr>
            <p:ph type="body"/>
          </p:nvPr>
        </p:nvSpPr>
        <p:spPr/>
        <p:txBody>
          <a:bodyPr wrap="square" anchor="t"/>
          <a:lstStyle/>
          <a:p>
            <a:pPr lvl="0" eaLnBrk="1" hangingPunct="1">
              <a:lnSpc>
                <a:spcPct val="120000"/>
              </a:lnSpc>
            </a:pPr>
            <a:r>
              <a:rPr lang="en-US" altLang="x-none" sz="3200" dirty="0">
                <a:ea typeface="宋体" panose="02010600030101010101" pitchFamily="2" charset="-122"/>
              </a:rPr>
              <a:t>Normal Forms:</a:t>
            </a:r>
          </a:p>
          <a:p>
            <a:pPr lvl="1" indent="-285750" eaLnBrk="1" hangingPunct="1">
              <a:lnSpc>
                <a:spcPct val="120000"/>
              </a:lnSpc>
            </a:pPr>
            <a:r>
              <a:rPr lang="en-US" altLang="x-none" sz="3200" dirty="0">
                <a:ea typeface="宋体" panose="02010600030101010101" pitchFamily="2" charset="-122"/>
              </a:rPr>
              <a:t>BCNF</a:t>
            </a:r>
          </a:p>
          <a:p>
            <a:pPr lvl="1" indent="-285750" eaLnBrk="1" hangingPunct="1">
              <a:lnSpc>
                <a:spcPct val="120000"/>
              </a:lnSpc>
            </a:pPr>
            <a:r>
              <a:rPr lang="en-US" altLang="x-none" sz="3200" dirty="0">
                <a:ea typeface="宋体" panose="02010600030101010101" pitchFamily="2" charset="-122"/>
              </a:rPr>
              <a:t>3NF</a:t>
            </a:r>
          </a:p>
          <a:p>
            <a:pPr lvl="1" indent="-285750" eaLnBrk="1" hangingPunct="1">
              <a:lnSpc>
                <a:spcPct val="120000"/>
              </a:lnSpc>
            </a:pPr>
            <a:r>
              <a:rPr lang="en-US" altLang="x-none" sz="3200" dirty="0">
                <a:ea typeface="宋体" panose="02010600030101010101" pitchFamily="2" charset="-122"/>
              </a:rPr>
              <a:t>2NF </a:t>
            </a:r>
          </a:p>
          <a:p>
            <a:pPr lvl="1" indent="-285750" eaLnBrk="1" hangingPunct="1">
              <a:lnSpc>
                <a:spcPct val="120000"/>
              </a:lnSpc>
            </a:pPr>
            <a:endParaRPr lang="en-US" altLang="x-none" sz="3200" dirty="0">
              <a:ea typeface="宋体" panose="02010600030101010101" pitchFamily="2" charset="-122"/>
            </a:endParaRPr>
          </a:p>
          <a:p>
            <a:pPr lvl="0" eaLnBrk="1" hangingPunct="1">
              <a:lnSpc>
                <a:spcPct val="120000"/>
              </a:lnSpc>
            </a:pPr>
            <a:r>
              <a:rPr lang="en-US" altLang="x-none" sz="3200" dirty="0">
                <a:ea typeface="宋体" panose="02010600030101010101" pitchFamily="2" charset="-122"/>
              </a:rPr>
              <a:t>Algorithm 6.8.8</a:t>
            </a:r>
            <a:endParaRPr lang="zh-CN" altLang="en-US" sz="3200" dirty="0">
              <a:ea typeface="宋体" panose="02010600030101010101" pitchFamily="2" charset="-122"/>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8432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432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264</a:t>
            </a:fld>
            <a:endParaRPr lang="zh-CN" altLang="en-US" sz="1200" b="1" i="1" dirty="0">
              <a:latin typeface="Times New Roman" panose="02020603050405020304" pitchFamily="2" charset="0"/>
              <a:ea typeface="宋体" panose="02010600030101010101" pitchFamily="2" charset="-122"/>
            </a:endParaRPr>
          </a:p>
        </p:txBody>
      </p:sp>
      <p:sp>
        <p:nvSpPr>
          <p:cNvPr id="18432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84325" name="Rectangle 3"/>
          <p:cNvSpPr>
            <a:spLocks noGrp="1"/>
          </p:cNvSpPr>
          <p:nvPr>
            <p:ph type="body"/>
          </p:nvPr>
        </p:nvSpPr>
        <p:spPr>
          <a:xfrm>
            <a:off x="241300" y="766763"/>
            <a:ext cx="8686800" cy="645160"/>
          </a:xfrm>
        </p:spPr>
        <p:txBody>
          <a:bodyPr wrap="square" anchor="t">
            <a:spAutoFit/>
          </a:bodyPr>
          <a:lstStyle/>
          <a:p>
            <a:pPr lvl="0" eaLnBrk="1" hangingPunct="1">
              <a:lnSpc>
                <a:spcPct val="120000"/>
              </a:lnSpc>
            </a:pPr>
            <a:r>
              <a:rPr lang="en-US" altLang="x-none" sz="3000" dirty="0">
                <a:ea typeface="宋体" panose="02010600030101010101" pitchFamily="2" charset="-122"/>
              </a:rPr>
              <a:t>Def. 6.8.4. Boyce-Codd Normal Form</a:t>
            </a:r>
            <a:r>
              <a:rPr lang="zh-CN" altLang="en-US" sz="3000" dirty="0">
                <a:ea typeface="宋体" panose="02010600030101010101" pitchFamily="2" charset="-122"/>
              </a:rPr>
              <a:t> (</a:t>
            </a:r>
            <a:r>
              <a:rPr lang="en-US" altLang="x-none" sz="3000" dirty="0">
                <a:ea typeface="宋体" panose="02010600030101010101" pitchFamily="2" charset="-122"/>
              </a:rPr>
              <a:t>BCNF</a:t>
            </a:r>
            <a:r>
              <a:rPr lang="zh-CN" altLang="en-US" sz="3000" dirty="0">
                <a:ea typeface="宋体" panose="02010600030101010101" pitchFamily="2" charset="-122"/>
              </a:rPr>
              <a:t>)</a:t>
            </a:r>
            <a:endParaRPr lang="en-US" altLang="x-none" sz="3000" u="sng" dirty="0">
              <a:solidFill>
                <a:srgbClr val="FF0000"/>
              </a:solidFill>
              <a:ea typeface="宋体" panose="02010600030101010101" pitchFamily="2" charset="-122"/>
            </a:endParaRPr>
          </a:p>
        </p:txBody>
      </p:sp>
      <p:sp>
        <p:nvSpPr>
          <p:cNvPr id="2" name="Rectangle 3"/>
          <p:cNvSpPr>
            <a:spLocks noGrp="1"/>
          </p:cNvSpPr>
          <p:nvPr/>
        </p:nvSpPr>
        <p:spPr>
          <a:xfrm>
            <a:off x="241300" y="1532573"/>
            <a:ext cx="8686800" cy="4519295"/>
          </a:xfrm>
          <a:prstGeom prst="rect">
            <a:avLst/>
          </a:prstGeom>
          <a:noFill/>
          <a:ln w="9525">
            <a:solidFill>
              <a:schemeClr val="accent1"/>
            </a:solidFill>
          </a:ln>
        </p:spPr>
        <p:txBody>
          <a:bodyPr wrap="square" lIns="0" rIns="179705"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457200" lvl="1" indent="0" eaLnBrk="1" hangingPunct="1">
              <a:lnSpc>
                <a:spcPct val="120000"/>
              </a:lnSpc>
              <a:buNone/>
            </a:pPr>
            <a:r>
              <a:rPr lang="en-US" altLang="x-none" sz="3200" dirty="0">
                <a:ea typeface="宋体" panose="02010600030101010101" pitchFamily="2" charset="-122"/>
              </a:rPr>
              <a:t>A table T in a database schema with FD set F is in BCNF</a:t>
            </a:r>
          </a:p>
          <a:p>
            <a:pPr marL="457200" lvl="1" indent="0" eaLnBrk="1" hangingPunct="1">
              <a:lnSpc>
                <a:spcPct val="120000"/>
              </a:lnSpc>
              <a:buNone/>
            </a:pPr>
            <a:r>
              <a:rPr lang="en-US" altLang="x-none" sz="3200" dirty="0">
                <a:solidFill>
                  <a:srgbClr val="FF0066"/>
                </a:solidFill>
                <a:ea typeface="宋体" panose="02010600030101010101" pitchFamily="2" charset="-122"/>
              </a:rPr>
              <a:t>iff</a:t>
            </a:r>
            <a:endParaRPr lang="en-US" altLang="x-none" sz="3200" dirty="0">
              <a:ea typeface="宋体" panose="02010600030101010101" pitchFamily="2" charset="-122"/>
            </a:endParaRPr>
          </a:p>
          <a:p>
            <a:pPr marL="914400" lvl="2" indent="0" eaLnBrk="1" hangingPunct="1">
              <a:lnSpc>
                <a:spcPct val="120000"/>
              </a:lnSpc>
              <a:buNone/>
            </a:pPr>
            <a:r>
              <a:rPr lang="en-US" altLang="x-none" sz="3200" dirty="0">
                <a:ea typeface="宋体" panose="02010600030101010101" pitchFamily="2" charset="-122"/>
              </a:rPr>
              <a:t>for any FD </a:t>
            </a:r>
            <a:r>
              <a:rPr lang="en-US" altLang="x-none" sz="3200" dirty="0">
                <a:solidFill>
                  <a:srgbClr val="FF0000"/>
                </a:solidFill>
                <a:ea typeface="宋体" panose="02010600030101010101" pitchFamily="2" charset="-122"/>
              </a:rPr>
              <a:t>X</a:t>
            </a:r>
            <a:r>
              <a:rPr lang="en-US" altLang="x-none" sz="3200" dirty="0">
                <a:solidFill>
                  <a:srgbClr val="FF0000"/>
                </a:solidFill>
                <a:ea typeface="宋体" panose="02010600030101010101" pitchFamily="2" charset="-122"/>
                <a:sym typeface="Symbol" panose="05050102010706020507" pitchFamily="2" charset="2"/>
              </a:rPr>
              <a:t></a:t>
            </a:r>
            <a:r>
              <a:rPr lang="en-US" altLang="x-none" sz="3200" dirty="0">
                <a:solidFill>
                  <a:srgbClr val="FF0000"/>
                </a:solidFill>
                <a:ea typeface="宋体" panose="02010600030101010101" pitchFamily="2" charset="-122"/>
              </a:rPr>
              <a:t>A</a:t>
            </a:r>
            <a:r>
              <a:rPr lang="en-US" altLang="x-none" sz="3200" dirty="0">
                <a:ea typeface="宋体" panose="02010600030101010101" pitchFamily="2" charset="-122"/>
              </a:rPr>
              <a:t> in F</a:t>
            </a:r>
            <a:r>
              <a:rPr lang="en-US" altLang="x-none" sz="3200" baseline="30000" dirty="0">
                <a:ea typeface="宋体" panose="02010600030101010101" pitchFamily="2" charset="-122"/>
              </a:rPr>
              <a:t>+</a:t>
            </a:r>
            <a:r>
              <a:rPr lang="en-US" altLang="x-none" sz="3200" dirty="0">
                <a:ea typeface="宋体" panose="02010600030101010101" pitchFamily="2" charset="-122"/>
              </a:rPr>
              <a:t> that lies in T </a:t>
            </a:r>
            <a:r>
              <a:rPr lang="en-US" altLang="x-none" sz="3200" i="1" dirty="0">
                <a:ea typeface="宋体" panose="02010600030101010101" pitchFamily="2" charset="-122"/>
              </a:rPr>
              <a:t>(all attributes of X and A in T)</a:t>
            </a:r>
            <a:r>
              <a:rPr lang="en-US" altLang="x-none" sz="3200" dirty="0">
                <a:ea typeface="宋体" panose="02010600030101010101" pitchFamily="2" charset="-122"/>
              </a:rPr>
              <a:t>, A is a single attribute not in X, then</a:t>
            </a:r>
          </a:p>
          <a:p>
            <a:pPr lvl="3" indent="-228600" eaLnBrk="1" hangingPunct="1">
              <a:lnSpc>
                <a:spcPct val="120000"/>
              </a:lnSpc>
              <a:buNone/>
            </a:pPr>
            <a:r>
              <a:rPr lang="en-US" altLang="x-none" sz="3200" u="sng" dirty="0">
                <a:solidFill>
                  <a:srgbClr val="FF0000"/>
                </a:solidFill>
                <a:ea typeface="宋体" panose="02010600030101010101" pitchFamily="2" charset="-122"/>
              </a:rPr>
              <a:t>X must be a superkey for T</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8534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534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265</a:t>
            </a:fld>
            <a:endParaRPr lang="zh-CN" altLang="en-US" sz="1200" b="1" i="1" dirty="0">
              <a:latin typeface="Times New Roman" panose="02020603050405020304" pitchFamily="2" charset="0"/>
              <a:ea typeface="宋体" panose="02010600030101010101" pitchFamily="2" charset="-122"/>
            </a:endParaRPr>
          </a:p>
        </p:txBody>
      </p:sp>
      <p:sp>
        <p:nvSpPr>
          <p:cNvPr id="185348" name="Rectangle 2"/>
          <p:cNvSpPr>
            <a:spLocks noGrp="1"/>
          </p:cNvSpPr>
          <p:nvPr>
            <p:ph type="title"/>
          </p:nvPr>
        </p:nvSpPr>
        <p:spPr/>
        <p:txBody>
          <a:bodyPr wrap="square" anchor="ctr"/>
          <a:lstStyle/>
          <a:p>
            <a:pPr lvl="0" eaLnBrk="1" hangingPunct="1"/>
            <a:r>
              <a:rPr lang="en-US" dirty="0">
                <a:ea typeface="宋体" panose="02010600030101010101" pitchFamily="2" charset="-122"/>
              </a:rPr>
              <a:t>BCNF</a:t>
            </a:r>
            <a:r>
              <a:rPr lang="zh-CN" altLang="en-US" dirty="0">
                <a:ea typeface="宋体" panose="02010600030101010101" pitchFamily="2" charset="-122"/>
              </a:rPr>
              <a:t>的判定方法</a:t>
            </a:r>
          </a:p>
        </p:txBody>
      </p:sp>
      <p:sp>
        <p:nvSpPr>
          <p:cNvPr id="184325" name="Rectangle 3"/>
          <p:cNvSpPr>
            <a:spLocks noGrp="1"/>
          </p:cNvSpPr>
          <p:nvPr>
            <p:ph type="body"/>
          </p:nvPr>
        </p:nvSpPr>
        <p:spPr>
          <a:xfrm>
            <a:off x="241300" y="766763"/>
            <a:ext cx="8686800" cy="5569585"/>
          </a:xfrm>
          <a:ln>
            <a:solidFill>
              <a:schemeClr val="accent1"/>
            </a:solidFill>
          </a:ln>
        </p:spPr>
        <p:txBody>
          <a:bodyPr wrap="square" lIns="360045" anchor="t">
            <a:spAutoFit/>
          </a:bodyPr>
          <a:lstStyle/>
          <a:p>
            <a:pPr marL="514350" lvl="0" indent="-514350" eaLnBrk="1" fontAlgn="base" hangingPunct="1">
              <a:lnSpc>
                <a:spcPct val="100000"/>
              </a:lnSpc>
              <a:spcBef>
                <a:spcPts val="20"/>
              </a:spcBef>
              <a:spcAft>
                <a:spcPts val="0"/>
              </a:spcAft>
              <a:buFont typeface="+mj-lt"/>
              <a:buAutoNum type="alphaLcParenR"/>
            </a:pPr>
            <a:r>
              <a:rPr lang="en-US" altLang="zh-CN" sz="3000" strike="noStrike" noProof="1">
                <a:solidFill>
                  <a:srgbClr val="0000CC"/>
                </a:solidFill>
                <a:ea typeface="宋体" panose="02010600030101010101" pitchFamily="2" charset="-122"/>
              </a:rPr>
              <a:t>flag = true</a:t>
            </a:r>
          </a:p>
          <a:p>
            <a:pPr marL="514350" lvl="0" indent="-514350" eaLnBrk="1" fontAlgn="base" hangingPunct="1">
              <a:lnSpc>
                <a:spcPct val="100000"/>
              </a:lnSpc>
              <a:spcBef>
                <a:spcPts val="20"/>
              </a:spcBef>
              <a:spcAft>
                <a:spcPts val="0"/>
              </a:spcAft>
              <a:buFont typeface="+mj-lt"/>
              <a:buAutoNum type="alphaLcParenR"/>
            </a:pPr>
            <a:endParaRPr lang="en-US" altLang="zh-CN" sz="1200" strike="noStrike" noProof="1">
              <a:solidFill>
                <a:srgbClr val="0000CC"/>
              </a:solidFill>
              <a:ea typeface="宋体" panose="02010600030101010101" pitchFamily="2" charset="-122"/>
            </a:endParaRPr>
          </a:p>
          <a:p>
            <a:pPr marL="514350" lvl="0" indent="-514350" eaLnBrk="1" fontAlgn="base" hangingPunct="1">
              <a:lnSpc>
                <a:spcPct val="100000"/>
              </a:lnSpc>
              <a:spcBef>
                <a:spcPts val="20"/>
              </a:spcBef>
              <a:spcAft>
                <a:spcPts val="0"/>
              </a:spcAft>
              <a:buAutoNum type="alphaLcParenR"/>
            </a:pPr>
            <a:r>
              <a:rPr lang="en-US" altLang="x-none" sz="3000" strike="noStrike" noProof="1">
                <a:solidFill>
                  <a:srgbClr val="0000CC"/>
                </a:solidFill>
                <a:ea typeface="宋体" panose="02010600030101010101" pitchFamily="2" charset="-122"/>
              </a:rPr>
              <a:t>for each X</a:t>
            </a:r>
            <a:r>
              <a:rPr lang="en-US" altLang="x-none" sz="3000" strike="noStrike" noProof="1">
                <a:solidFill>
                  <a:srgbClr val="0000CC"/>
                </a:solidFill>
                <a:ea typeface="宋体" panose="02010600030101010101" pitchFamily="2" charset="-122"/>
                <a:sym typeface="Symbol" panose="05050102010706020507" pitchFamily="2" charset="2"/>
              </a:rPr>
              <a:t></a:t>
            </a:r>
            <a:r>
              <a:rPr lang="en-US" altLang="x-none" sz="3000" strike="noStrike" noProof="1">
                <a:solidFill>
                  <a:srgbClr val="0000CC"/>
                </a:solidFill>
                <a:ea typeface="宋体" panose="02010600030101010101" pitchFamily="2" charset="-122"/>
              </a:rPr>
              <a:t>A in F</a:t>
            </a:r>
            <a:r>
              <a:rPr lang="en-US" altLang="x-none" sz="3000" strike="noStrike" baseline="30000" noProof="1">
                <a:solidFill>
                  <a:srgbClr val="0000CC"/>
                </a:solidFill>
                <a:ea typeface="宋体" panose="02010600030101010101" pitchFamily="2" charset="-122"/>
              </a:rPr>
              <a:t>+</a:t>
            </a:r>
            <a:r>
              <a:rPr lang="en-US" altLang="x-none" sz="3000" strike="noStrike" noProof="1">
                <a:solidFill>
                  <a:srgbClr val="0000CC"/>
                </a:solidFill>
                <a:ea typeface="宋体" panose="02010600030101010101" pitchFamily="2" charset="-122"/>
              </a:rPr>
              <a:t> </a:t>
            </a:r>
          </a:p>
          <a:p>
            <a:pPr marL="457200" lvl="1" indent="0" eaLnBrk="1" fontAlgn="base" hangingPunct="1">
              <a:lnSpc>
                <a:spcPct val="100000"/>
              </a:lnSpc>
              <a:spcBef>
                <a:spcPts val="20"/>
              </a:spcBef>
              <a:spcAft>
                <a:spcPts val="0"/>
              </a:spcAft>
              <a:buNone/>
            </a:pPr>
            <a:r>
              <a:rPr lang="en-US" altLang="x-none" sz="3000" strike="noStrike" noProof="1">
                <a:solidFill>
                  <a:srgbClr val="0000CC"/>
                </a:solidFill>
                <a:ea typeface="宋体" panose="02010600030101010101" pitchFamily="2" charset="-122"/>
              </a:rPr>
              <a:t>{</a:t>
            </a:r>
          </a:p>
          <a:p>
            <a:pPr marL="914400" lvl="2" indent="0" eaLnBrk="1" fontAlgn="base" hangingPunct="1">
              <a:lnSpc>
                <a:spcPct val="100000"/>
              </a:lnSpc>
              <a:spcBef>
                <a:spcPts val="20"/>
              </a:spcBef>
              <a:spcAft>
                <a:spcPts val="0"/>
              </a:spcAft>
              <a:buNone/>
            </a:pPr>
            <a:r>
              <a:rPr lang="en-US" altLang="x-none" sz="3000" strike="noStrike" noProof="1">
                <a:solidFill>
                  <a:srgbClr val="0000CC"/>
                </a:solidFill>
                <a:ea typeface="宋体" panose="02010600030101010101" pitchFamily="2" charset="-122"/>
              </a:rPr>
              <a:t>if (</a:t>
            </a:r>
            <a:r>
              <a:rPr lang="en-US" altLang="x-none" sz="3000" strike="noStrike" noProof="1">
                <a:solidFill>
                  <a:srgbClr val="FF0000"/>
                </a:solidFill>
                <a:ea typeface="宋体" panose="02010600030101010101" pitchFamily="2" charset="-122"/>
              </a:rPr>
              <a:t>A is a single attribute not in X</a:t>
            </a:r>
            <a:r>
              <a:rPr lang="en-US" altLang="x-none" sz="3000" strike="noStrike" noProof="1">
                <a:solidFill>
                  <a:srgbClr val="0000CC"/>
                </a:solidFill>
                <a:ea typeface="宋体" panose="02010600030101010101" pitchFamily="2" charset="-122"/>
              </a:rPr>
              <a:t>) </a:t>
            </a:r>
          </a:p>
          <a:p>
            <a:pPr marL="914400" lvl="2" indent="0" eaLnBrk="1" fontAlgn="base" hangingPunct="1">
              <a:lnSpc>
                <a:spcPct val="100000"/>
              </a:lnSpc>
              <a:spcBef>
                <a:spcPts val="20"/>
              </a:spcBef>
              <a:spcAft>
                <a:spcPts val="0"/>
              </a:spcAft>
              <a:buNone/>
            </a:pPr>
            <a:r>
              <a:rPr lang="en-US" altLang="x-none" sz="3000" strike="noStrike" noProof="1">
                <a:solidFill>
                  <a:srgbClr val="0000CC"/>
                </a:solidFill>
                <a:ea typeface="宋体" panose="02010600030101010101" pitchFamily="2" charset="-122"/>
              </a:rPr>
              <a:t>{</a:t>
            </a:r>
          </a:p>
          <a:p>
            <a:pPr marL="1371600" lvl="3" indent="0" eaLnBrk="1" fontAlgn="base" hangingPunct="1">
              <a:lnSpc>
                <a:spcPct val="100000"/>
              </a:lnSpc>
              <a:spcBef>
                <a:spcPts val="20"/>
              </a:spcBef>
              <a:spcAft>
                <a:spcPts val="0"/>
              </a:spcAft>
              <a:buNone/>
            </a:pPr>
            <a:r>
              <a:rPr lang="en-US" altLang="x-none" sz="3000" strike="noStrike" noProof="1">
                <a:solidFill>
                  <a:srgbClr val="0000CC"/>
                </a:solidFill>
                <a:ea typeface="宋体" panose="02010600030101010101" pitchFamily="2" charset="-122"/>
              </a:rPr>
              <a:t>if (</a:t>
            </a:r>
            <a:r>
              <a:rPr lang="en-US" altLang="x-none" sz="3000" strike="noStrike" noProof="1">
                <a:solidFill>
                  <a:srgbClr val="FF0000"/>
                </a:solidFill>
                <a:ea typeface="宋体" panose="02010600030101010101" pitchFamily="2" charset="-122"/>
              </a:rPr>
              <a:t>X isn't a superkey for T</a:t>
            </a:r>
            <a:r>
              <a:rPr lang="en-US" altLang="x-none" sz="3000" strike="noStrike" noProof="1">
                <a:solidFill>
                  <a:schemeClr val="accent6"/>
                </a:solidFill>
                <a:ea typeface="宋体" panose="02010600030101010101" pitchFamily="2" charset="-122"/>
              </a:rPr>
              <a:t>)</a:t>
            </a:r>
          </a:p>
          <a:p>
            <a:pPr marL="1371600" lvl="3" indent="0" eaLnBrk="1" fontAlgn="base" hangingPunct="1">
              <a:lnSpc>
                <a:spcPct val="100000"/>
              </a:lnSpc>
              <a:spcBef>
                <a:spcPts val="20"/>
              </a:spcBef>
              <a:spcAft>
                <a:spcPts val="0"/>
              </a:spcAft>
              <a:buNone/>
            </a:pPr>
            <a:r>
              <a:rPr lang="en-US" altLang="x-none" sz="3000" strike="noStrike" noProof="1">
                <a:solidFill>
                  <a:schemeClr val="accent6"/>
                </a:solidFill>
                <a:ea typeface="宋体" panose="02010600030101010101" pitchFamily="2" charset="-122"/>
              </a:rPr>
              <a:t>{ flag = false; break; }</a:t>
            </a:r>
          </a:p>
          <a:p>
            <a:pPr marL="914400" lvl="2" indent="0" eaLnBrk="1" fontAlgn="base" hangingPunct="1">
              <a:lnSpc>
                <a:spcPct val="100000"/>
              </a:lnSpc>
              <a:spcBef>
                <a:spcPts val="20"/>
              </a:spcBef>
              <a:spcAft>
                <a:spcPts val="0"/>
              </a:spcAft>
              <a:buNone/>
            </a:pPr>
            <a:r>
              <a:rPr lang="en-US" altLang="x-none" sz="3000" strike="noStrike" noProof="1">
                <a:solidFill>
                  <a:schemeClr val="accent6"/>
                </a:solidFill>
                <a:ea typeface="宋体" panose="02010600030101010101" pitchFamily="2" charset="-122"/>
              </a:rPr>
              <a:t>}</a:t>
            </a:r>
          </a:p>
          <a:p>
            <a:pPr marL="457200" lvl="1" indent="0" eaLnBrk="1" fontAlgn="base" hangingPunct="1">
              <a:lnSpc>
                <a:spcPct val="100000"/>
              </a:lnSpc>
              <a:spcBef>
                <a:spcPts val="20"/>
              </a:spcBef>
              <a:spcAft>
                <a:spcPts val="0"/>
              </a:spcAft>
              <a:buNone/>
            </a:pPr>
            <a:r>
              <a:rPr lang="en-US" altLang="x-none" sz="3000" strike="noStrike" noProof="1">
                <a:solidFill>
                  <a:srgbClr val="0000CC"/>
                </a:solidFill>
                <a:ea typeface="宋体" panose="02010600030101010101" pitchFamily="2" charset="-122"/>
              </a:rPr>
              <a:t>}</a:t>
            </a:r>
          </a:p>
          <a:p>
            <a:pPr marL="457200" lvl="1" indent="0" eaLnBrk="1" fontAlgn="base" hangingPunct="1">
              <a:lnSpc>
                <a:spcPct val="100000"/>
              </a:lnSpc>
              <a:spcBef>
                <a:spcPts val="20"/>
              </a:spcBef>
              <a:spcAft>
                <a:spcPts val="0"/>
              </a:spcAft>
              <a:buNone/>
            </a:pPr>
            <a:endParaRPr lang="en-US" altLang="x-none" sz="1200" strike="noStrike" noProof="1">
              <a:solidFill>
                <a:srgbClr val="0000CC"/>
              </a:solidFill>
              <a:ea typeface="宋体" panose="02010600030101010101" pitchFamily="2" charset="-122"/>
            </a:endParaRPr>
          </a:p>
          <a:p>
            <a:pPr marL="514350" lvl="0" indent="-514350" eaLnBrk="1" fontAlgn="base" hangingPunct="1">
              <a:lnSpc>
                <a:spcPct val="100000"/>
              </a:lnSpc>
              <a:spcBef>
                <a:spcPts val="20"/>
              </a:spcBef>
              <a:spcAft>
                <a:spcPts val="0"/>
              </a:spcAft>
              <a:buFont typeface="+mj-lt"/>
              <a:buAutoNum type="alphaLcParenR"/>
            </a:pPr>
            <a:r>
              <a:rPr lang="en-US" altLang="x-none" sz="3000" strike="noStrike" noProof="1">
                <a:solidFill>
                  <a:srgbClr val="0000CC"/>
                </a:solidFill>
                <a:ea typeface="宋体" panose="02010600030101010101" pitchFamily="2" charset="-122"/>
              </a:rPr>
              <a:t>if (flag == true)  T is in BCNF</a:t>
            </a:r>
          </a:p>
          <a:p>
            <a:pPr marL="457200" lvl="1" indent="0" eaLnBrk="1" fontAlgn="base" hangingPunct="1">
              <a:lnSpc>
                <a:spcPct val="100000"/>
              </a:lnSpc>
              <a:spcBef>
                <a:spcPts val="20"/>
              </a:spcBef>
              <a:spcAft>
                <a:spcPts val="0"/>
              </a:spcAft>
              <a:buFont typeface="+mj-lt"/>
              <a:buNone/>
            </a:pPr>
            <a:r>
              <a:rPr lang="en-US" altLang="x-none" sz="3000" strike="noStrike" noProof="1">
                <a:solidFill>
                  <a:srgbClr val="0000CC"/>
                </a:solidFill>
                <a:ea typeface="宋体" panose="02010600030101010101" pitchFamily="2" charset="-122"/>
              </a:rPr>
              <a:t>else  T isn't in BCNF</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266</a:t>
            </a:fld>
            <a:endParaRPr lang="zh-CN" altLang="en-US" sz="1200" b="1" i="1" dirty="0">
              <a:latin typeface="Times New Roman" panose="02020603050405020304" pitchFamily="2" charset="0"/>
              <a:ea typeface="宋体" panose="02010600030101010101" pitchFamily="2" charset="-122"/>
            </a:endParaRPr>
          </a:p>
        </p:txBody>
      </p:sp>
      <p:sp>
        <p:nvSpPr>
          <p:cNvPr id="18637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86373" name="Rectangle 3"/>
          <p:cNvSpPr>
            <a:spLocks noGrp="1"/>
          </p:cNvSpPr>
          <p:nvPr>
            <p:ph type="body"/>
          </p:nvPr>
        </p:nvSpPr>
        <p:spPr>
          <a:xfrm>
            <a:off x="86995" y="775335"/>
            <a:ext cx="9009380" cy="4953000"/>
          </a:xfrm>
          <a:ln w="25400">
            <a:solidFill>
              <a:schemeClr val="accent1"/>
            </a:solidFill>
          </a:ln>
        </p:spPr>
        <p:txBody>
          <a:bodyPr wrap="square" anchor="t"/>
          <a:lstStyle/>
          <a:p>
            <a:pPr marL="368300" lvl="1" indent="-368300" eaLnBrk="1" hangingPunct="1"/>
            <a:r>
              <a:rPr lang="en-US" altLang="x-none" dirty="0">
                <a:solidFill>
                  <a:srgbClr val="FF0000"/>
                </a:solidFill>
                <a:ea typeface="宋体" panose="02010600030101010101" pitchFamily="2" charset="-122"/>
              </a:rPr>
              <a:t>emps</a:t>
            </a:r>
            <a:r>
              <a:rPr lang="en-US" altLang="x-none" dirty="0">
                <a:ea typeface="宋体" panose="02010600030101010101" pitchFamily="2" charset="-122"/>
              </a:rPr>
              <a:t>(emp_id,emp_name,emp_phone,dept_name)</a:t>
            </a:r>
          </a:p>
          <a:p>
            <a:pPr marL="825500" lvl="3" indent="-368300" eaLnBrk="1" hangingPunct="1">
              <a:buNone/>
            </a:pPr>
            <a:r>
              <a:rPr lang="en-US" altLang="x-none" dirty="0">
                <a:ea typeface="宋体" panose="02010600030101010101" pitchFamily="2" charset="-122"/>
              </a:rPr>
              <a:t>emp_id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{emp_name, emp_phone, dept_name}</a:t>
            </a:r>
          </a:p>
          <a:p>
            <a:pPr marL="368300" lvl="2" indent="-368300" eaLnBrk="1" hangingPunct="1">
              <a:buNone/>
            </a:pPr>
            <a:endParaRPr lang="en-US" altLang="x-none" sz="1400" dirty="0">
              <a:ea typeface="宋体" panose="02010600030101010101" pitchFamily="2" charset="-122"/>
            </a:endParaRPr>
          </a:p>
          <a:p>
            <a:pPr marL="368300" lvl="1" indent="-368300" eaLnBrk="1" hangingPunct="1"/>
            <a:r>
              <a:rPr lang="en-US" altLang="x-none" dirty="0">
                <a:solidFill>
                  <a:srgbClr val="FF0000"/>
                </a:solidFill>
                <a:ea typeface="宋体" panose="02010600030101010101" pitchFamily="2" charset="-122"/>
              </a:rPr>
              <a:t>depts</a:t>
            </a:r>
            <a:r>
              <a:rPr lang="en-US" altLang="x-none" dirty="0">
                <a:ea typeface="宋体" panose="02010600030101010101" pitchFamily="2" charset="-122"/>
              </a:rPr>
              <a:t>(dept_name, dept_phone, dept_mgrname)</a:t>
            </a:r>
          </a:p>
          <a:p>
            <a:pPr marL="825500" lvl="3" indent="-368300" eaLnBrk="1" hangingPunct="1">
              <a:buNone/>
            </a:pPr>
            <a:r>
              <a:rPr lang="en-US" altLang="x-none" dirty="0">
                <a:ea typeface="宋体" panose="02010600030101010101" pitchFamily="2" charset="-122"/>
                <a:sym typeface="Symbol" panose="05050102010706020507" pitchFamily="2" charset="2"/>
              </a:rPr>
              <a:t>dept_name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{dept_phone, dept_mgrname}</a:t>
            </a:r>
          </a:p>
          <a:p>
            <a:pPr marL="368300" lvl="2" indent="-368300" eaLnBrk="1" hangingPunct="1">
              <a:buNone/>
            </a:pPr>
            <a:endParaRPr lang="en-US" altLang="x-none" sz="1400" dirty="0">
              <a:ea typeface="宋体" panose="02010600030101010101" pitchFamily="2" charset="-122"/>
            </a:endParaRPr>
          </a:p>
          <a:p>
            <a:pPr marL="368300" lvl="1" indent="-368300" eaLnBrk="1" hangingPunct="1"/>
            <a:r>
              <a:rPr lang="en-US" altLang="x-none" dirty="0">
                <a:solidFill>
                  <a:srgbClr val="FF0000"/>
                </a:solidFill>
                <a:ea typeface="宋体" panose="02010600030101010101" pitchFamily="2" charset="-122"/>
              </a:rPr>
              <a:t>emp_skills</a:t>
            </a:r>
            <a:r>
              <a:rPr lang="en-US" altLang="x-none" dirty="0">
                <a:ea typeface="宋体" panose="02010600030101010101" pitchFamily="2" charset="-122"/>
              </a:rPr>
              <a:t>(emp_id, skill_id, skill_date, skill_lvl)</a:t>
            </a:r>
          </a:p>
          <a:p>
            <a:pPr marL="825500" lvl="3" indent="-368300" eaLnBrk="1" hangingPunct="1">
              <a:buNone/>
            </a:pPr>
            <a:r>
              <a:rPr lang="en-US" altLang="x-none" dirty="0">
                <a:ea typeface="宋体" panose="02010600030101010101" pitchFamily="2" charset="-122"/>
                <a:sym typeface="Symbol" panose="05050102010706020507" pitchFamily="2" charset="2"/>
              </a:rPr>
              <a:t>{emp_id, 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{skill_date, skill_lvl}</a:t>
            </a:r>
          </a:p>
          <a:p>
            <a:pPr marL="368300" lvl="2" indent="-368300" eaLnBrk="1" hangingPunct="1">
              <a:buNone/>
            </a:pPr>
            <a:endParaRPr lang="en-US" altLang="x-none" sz="1400" dirty="0">
              <a:ea typeface="宋体" panose="02010600030101010101" pitchFamily="2" charset="-122"/>
            </a:endParaRPr>
          </a:p>
          <a:p>
            <a:pPr marL="368300" lvl="1" indent="-368300" eaLnBrk="1" hangingPunct="1"/>
            <a:r>
              <a:rPr lang="en-US" altLang="x-none" dirty="0">
                <a:solidFill>
                  <a:srgbClr val="FF0000"/>
                </a:solidFill>
                <a:ea typeface="宋体" panose="02010600030101010101" pitchFamily="2" charset="-122"/>
              </a:rPr>
              <a:t>skills</a:t>
            </a:r>
            <a:r>
              <a:rPr lang="en-US" altLang="x-none" dirty="0">
                <a:ea typeface="宋体" panose="02010600030101010101" pitchFamily="2" charset="-122"/>
              </a:rPr>
              <a:t>(skill_id, skill_name)</a:t>
            </a:r>
          </a:p>
          <a:p>
            <a:pPr marL="825500" lvl="3" indent="-368300" eaLnBrk="1" hangingPunct="1">
              <a:buNone/>
            </a:pPr>
            <a:r>
              <a:rPr lang="en-US" altLang="x-none" dirty="0">
                <a:ea typeface="宋体" panose="02010600030101010101" pitchFamily="2" charset="-122"/>
                <a:sym typeface="Symbol" panose="05050102010706020507" pitchFamily="2" charset="2"/>
              </a:rPr>
              <a:t>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skill_name</a:t>
            </a:r>
          </a:p>
        </p:txBody>
      </p:sp>
      <p:sp>
        <p:nvSpPr>
          <p:cNvPr id="186374" name="Text Box 4"/>
          <p:cNvSpPr txBox="1"/>
          <p:nvPr/>
        </p:nvSpPr>
        <p:spPr>
          <a:xfrm>
            <a:off x="304800" y="5804535"/>
            <a:ext cx="8534400" cy="517525"/>
          </a:xfrm>
          <a:prstGeom prst="rect">
            <a:avLst/>
          </a:prstGeom>
          <a:noFill/>
          <a:ln w="9525">
            <a:noFill/>
          </a:ln>
        </p:spPr>
        <p:txBody>
          <a:bodyPr anchor="t">
            <a:spAutoFit/>
          </a:bodyPr>
          <a:lstStyle/>
          <a:p>
            <a:pPr lvl="0" algn="ctr">
              <a:spcBef>
                <a:spcPct val="50000"/>
              </a:spcBef>
            </a:pPr>
            <a:r>
              <a:rPr lang="en-US" altLang="x-none" sz="2800" b="1" dirty="0">
                <a:latin typeface="Arial" panose="020B0604020202020204" pitchFamily="34" charset="0"/>
                <a:ea typeface="宋体" panose="02010600030101010101" pitchFamily="2" charset="-122"/>
              </a:rPr>
              <a:t>Figure 6.26</a:t>
            </a: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8739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739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267</a:t>
            </a:fld>
            <a:endParaRPr lang="zh-CN" altLang="en-US" sz="1200" b="1" i="1" dirty="0">
              <a:latin typeface="Times New Roman" panose="02020603050405020304" pitchFamily="2" charset="0"/>
              <a:ea typeface="宋体" panose="02010600030101010101" pitchFamily="2" charset="-122"/>
            </a:endParaRPr>
          </a:p>
        </p:txBody>
      </p:sp>
      <p:sp>
        <p:nvSpPr>
          <p:cNvPr id="187396" name="Rectangle 6"/>
          <p:cNvSpPr>
            <a:spLocks noGrp="1"/>
          </p:cNvSpPr>
          <p:nvPr>
            <p:ph type="body"/>
          </p:nvPr>
        </p:nvSpPr>
        <p:spPr>
          <a:xfrm>
            <a:off x="242888" y="695325"/>
            <a:ext cx="8651875" cy="780415"/>
          </a:xfrm>
        </p:spPr>
        <p:txBody>
          <a:bodyPr wrap="square" anchor="t">
            <a:spAutoFit/>
          </a:bodyPr>
          <a:lstStyle/>
          <a:p>
            <a:pPr lvl="0" eaLnBrk="1" hangingPunct="1">
              <a:lnSpc>
                <a:spcPct val="140000"/>
              </a:lnSpc>
              <a:buClr>
                <a:schemeClr val="accent1"/>
              </a:buClr>
            </a:pPr>
            <a:r>
              <a:rPr lang="en-US" altLang="x-none" sz="3200" dirty="0">
                <a:ea typeface="宋体" panose="02010600030101010101" pitchFamily="2" charset="-122"/>
              </a:rPr>
              <a:t>Def. 6.8.6. Third Normal Form (3NF)</a:t>
            </a:r>
            <a:endParaRPr lang="zh-CN" altLang="en-US" sz="3200" dirty="0">
              <a:ea typeface="宋体" panose="02010600030101010101" pitchFamily="2" charset="-122"/>
            </a:endParaRPr>
          </a:p>
        </p:txBody>
      </p:sp>
      <p:sp>
        <p:nvSpPr>
          <p:cNvPr id="187397"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2" name="Rectangle 6"/>
          <p:cNvSpPr>
            <a:spLocks noGrp="1"/>
          </p:cNvSpPr>
          <p:nvPr/>
        </p:nvSpPr>
        <p:spPr>
          <a:xfrm>
            <a:off x="242888" y="1443355"/>
            <a:ext cx="8651875" cy="4154170"/>
          </a:xfrm>
          <a:prstGeom prst="rect">
            <a:avLst/>
          </a:prstGeom>
          <a:noFill/>
          <a:ln w="9525">
            <a:solidFill>
              <a:schemeClr val="accent1"/>
            </a:solidFill>
          </a:ln>
        </p:spPr>
        <p:txBody>
          <a:bodyPr wrap="square" lIns="0"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457200" lvl="1" indent="0" eaLnBrk="1" hangingPunct="1">
              <a:lnSpc>
                <a:spcPct val="140000"/>
              </a:lnSpc>
              <a:buClr>
                <a:schemeClr val="accent1"/>
              </a:buClr>
              <a:buNone/>
            </a:pPr>
            <a:r>
              <a:rPr lang="en-US" altLang="x-none" sz="3000" dirty="0">
                <a:ea typeface="宋体" panose="02010600030101010101" pitchFamily="2" charset="-122"/>
              </a:rPr>
              <a:t>A table T in a database schema with FD set F is in 3NF</a:t>
            </a:r>
          </a:p>
          <a:p>
            <a:pPr marL="457200" lvl="1" indent="0" eaLnBrk="1" hangingPunct="1">
              <a:lnSpc>
                <a:spcPct val="140000"/>
              </a:lnSpc>
              <a:buClr>
                <a:schemeClr val="accent1"/>
              </a:buClr>
              <a:buNone/>
            </a:pPr>
            <a:r>
              <a:rPr lang="en-US" altLang="x-none" sz="3000" dirty="0">
                <a:solidFill>
                  <a:srgbClr val="FF0000"/>
                </a:solidFill>
                <a:ea typeface="宋体" panose="02010600030101010101" pitchFamily="2" charset="-122"/>
              </a:rPr>
              <a:t>iff</a:t>
            </a:r>
          </a:p>
          <a:p>
            <a:pPr marL="914400" lvl="2" indent="0" eaLnBrk="1" hangingPunct="1">
              <a:lnSpc>
                <a:spcPct val="140000"/>
              </a:lnSpc>
              <a:buClr>
                <a:schemeClr val="accent1"/>
              </a:buClr>
              <a:buNone/>
            </a:pPr>
            <a:r>
              <a:rPr lang="en-US" altLang="x-none" sz="3000" dirty="0">
                <a:ea typeface="宋体" panose="02010600030101010101" pitchFamily="2" charset="-122"/>
              </a:rPr>
              <a:t>for any FD </a:t>
            </a:r>
            <a:r>
              <a:rPr lang="en-US" altLang="x-none" sz="3000" dirty="0">
                <a:solidFill>
                  <a:srgbClr val="FF0000"/>
                </a:solidFill>
                <a:ea typeface="宋体" panose="02010600030101010101" pitchFamily="2" charset="-122"/>
              </a:rPr>
              <a:t>X</a:t>
            </a:r>
            <a:r>
              <a:rPr lang="en-US" altLang="x-none" sz="3000" dirty="0">
                <a:solidFill>
                  <a:srgbClr val="FF0000"/>
                </a:solidFill>
                <a:ea typeface="宋体" panose="02010600030101010101" pitchFamily="2" charset="-122"/>
                <a:sym typeface="Symbol" panose="05050102010706020507" pitchFamily="2" charset="2"/>
              </a:rPr>
              <a:t></a:t>
            </a:r>
            <a:r>
              <a:rPr lang="en-US" altLang="x-none" sz="3000" dirty="0">
                <a:solidFill>
                  <a:srgbClr val="FF0000"/>
                </a:solidFill>
                <a:ea typeface="宋体" panose="02010600030101010101" pitchFamily="2" charset="-122"/>
              </a:rPr>
              <a:t>A</a:t>
            </a:r>
            <a:r>
              <a:rPr lang="en-US" altLang="x-none" sz="3000" dirty="0">
                <a:ea typeface="宋体" panose="02010600030101010101" pitchFamily="2" charset="-122"/>
              </a:rPr>
              <a:t> implied by F that lies in T, if </a:t>
            </a:r>
            <a:r>
              <a:rPr lang="en-US" altLang="x-none" sz="3000" dirty="0">
                <a:solidFill>
                  <a:srgbClr val="FF0000"/>
                </a:solidFill>
                <a:ea typeface="宋体" panose="02010600030101010101" pitchFamily="2" charset="-122"/>
              </a:rPr>
              <a:t>A is a single non-prime attribute</a:t>
            </a:r>
            <a:r>
              <a:rPr lang="en-US" altLang="x-none" sz="3000" dirty="0">
                <a:ea typeface="宋体" panose="02010600030101010101" pitchFamily="2" charset="-122"/>
              </a:rPr>
              <a:t> </a:t>
            </a:r>
            <a:r>
              <a:rPr lang="en-US" altLang="x-none" sz="3000" dirty="0">
                <a:solidFill>
                  <a:srgbClr val="FF0000"/>
                </a:solidFill>
                <a:ea typeface="宋体" panose="02010600030101010101" pitchFamily="2" charset="-122"/>
              </a:rPr>
              <a:t>not in X</a:t>
            </a:r>
            <a:r>
              <a:rPr lang="en-US" altLang="x-none" sz="3000" dirty="0">
                <a:ea typeface="宋体" panose="02010600030101010101" pitchFamily="2" charset="-122"/>
              </a:rPr>
              <a:t>, then </a:t>
            </a:r>
            <a:r>
              <a:rPr lang="en-US" altLang="x-none" sz="3000" dirty="0">
                <a:solidFill>
                  <a:srgbClr val="FF0000"/>
                </a:solidFill>
                <a:ea typeface="宋体" panose="02010600030101010101" pitchFamily="2" charset="-122"/>
              </a:rPr>
              <a:t>X must be a superkey for T</a:t>
            </a:r>
            <a:r>
              <a:rPr lang="en-US" altLang="x-none" sz="3000" dirty="0">
                <a:ea typeface="宋体" panose="02010600030101010101" pitchFamily="2" charset="-122"/>
              </a:rPr>
              <a:t>.</a:t>
            </a:r>
            <a:endParaRPr lang="zh-CN" altLang="en-US" sz="3000" dirty="0">
              <a:ea typeface="宋体" panose="02010600030101010101" pitchFamily="2" charset="-122"/>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8534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534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268</a:t>
            </a:fld>
            <a:endParaRPr lang="zh-CN" altLang="en-US" sz="1200" b="1" i="1" dirty="0">
              <a:latin typeface="Times New Roman" panose="02020603050405020304" pitchFamily="2" charset="0"/>
              <a:ea typeface="宋体" panose="02010600030101010101" pitchFamily="2" charset="-122"/>
            </a:endParaRPr>
          </a:p>
        </p:txBody>
      </p:sp>
      <p:sp>
        <p:nvSpPr>
          <p:cNvPr id="185348" name="Rectangle 2"/>
          <p:cNvSpPr>
            <a:spLocks noGrp="1"/>
          </p:cNvSpPr>
          <p:nvPr>
            <p:ph type="title"/>
          </p:nvPr>
        </p:nvSpPr>
        <p:spPr/>
        <p:txBody>
          <a:bodyPr wrap="square" anchor="ctr"/>
          <a:lstStyle/>
          <a:p>
            <a:pPr lvl="0" eaLnBrk="1" hangingPunct="1"/>
            <a:r>
              <a:rPr lang="en-US" dirty="0">
                <a:ea typeface="宋体" panose="02010600030101010101" pitchFamily="2" charset="-122"/>
              </a:rPr>
              <a:t>3NF</a:t>
            </a:r>
            <a:r>
              <a:rPr lang="zh-CN" altLang="en-US" dirty="0">
                <a:ea typeface="宋体" panose="02010600030101010101" pitchFamily="2" charset="-122"/>
              </a:rPr>
              <a:t>的判定方法</a:t>
            </a:r>
          </a:p>
        </p:txBody>
      </p:sp>
      <p:sp>
        <p:nvSpPr>
          <p:cNvPr id="184325" name="Rectangle 3"/>
          <p:cNvSpPr>
            <a:spLocks noGrp="1"/>
          </p:cNvSpPr>
          <p:nvPr>
            <p:ph type="body"/>
          </p:nvPr>
        </p:nvSpPr>
        <p:spPr>
          <a:xfrm>
            <a:off x="241300" y="766763"/>
            <a:ext cx="8686800" cy="5292725"/>
          </a:xfrm>
          <a:ln>
            <a:solidFill>
              <a:schemeClr val="accent1"/>
            </a:solidFill>
          </a:ln>
        </p:spPr>
        <p:txBody>
          <a:bodyPr wrap="square" lIns="179705" anchor="t">
            <a:spAutoFit/>
          </a:bodyPr>
          <a:lstStyle/>
          <a:p>
            <a:pPr marL="514350" lvl="0" indent="-514350" eaLnBrk="1" fontAlgn="base" hangingPunct="1">
              <a:lnSpc>
                <a:spcPct val="100000"/>
              </a:lnSpc>
              <a:spcBef>
                <a:spcPts val="20"/>
              </a:spcBef>
              <a:spcAft>
                <a:spcPts val="0"/>
              </a:spcAft>
              <a:buFont typeface="+mj-lt"/>
              <a:buAutoNum type="alphaLcParenR"/>
            </a:pPr>
            <a:r>
              <a:rPr lang="en-US" altLang="zh-CN" strike="noStrike" noProof="1">
                <a:solidFill>
                  <a:srgbClr val="0000CC"/>
                </a:solidFill>
                <a:ea typeface="宋体" panose="02010600030101010101" pitchFamily="2" charset="-122"/>
              </a:rPr>
              <a:t>flag = true</a:t>
            </a:r>
          </a:p>
          <a:p>
            <a:pPr marL="514350" lvl="0" indent="-514350" eaLnBrk="1" fontAlgn="base" hangingPunct="1">
              <a:lnSpc>
                <a:spcPct val="100000"/>
              </a:lnSpc>
              <a:spcBef>
                <a:spcPts val="20"/>
              </a:spcBef>
              <a:spcAft>
                <a:spcPts val="0"/>
              </a:spcAft>
              <a:buFont typeface="+mj-lt"/>
              <a:buAutoNum type="alphaLcParenR"/>
            </a:pPr>
            <a:endParaRPr lang="en-US" altLang="zh-CN" sz="1400" strike="noStrike" noProof="1">
              <a:solidFill>
                <a:srgbClr val="0000CC"/>
              </a:solidFill>
              <a:ea typeface="宋体" panose="02010600030101010101" pitchFamily="2" charset="-122"/>
            </a:endParaRPr>
          </a:p>
          <a:p>
            <a:pPr marL="514350" lvl="0" indent="-514350" eaLnBrk="1" fontAlgn="base" hangingPunct="1">
              <a:lnSpc>
                <a:spcPct val="100000"/>
              </a:lnSpc>
              <a:spcBef>
                <a:spcPts val="20"/>
              </a:spcBef>
              <a:spcAft>
                <a:spcPts val="0"/>
              </a:spcAft>
              <a:buAutoNum type="alphaLcParenR"/>
            </a:pPr>
            <a:r>
              <a:rPr lang="en-US" altLang="x-none" strike="noStrike" noProof="1">
                <a:solidFill>
                  <a:srgbClr val="0000CC"/>
                </a:solidFill>
                <a:ea typeface="宋体" panose="02010600030101010101" pitchFamily="2" charset="-122"/>
              </a:rPr>
              <a:t>for each X</a:t>
            </a:r>
            <a:r>
              <a:rPr lang="en-US" altLang="x-none" strike="noStrike" noProof="1">
                <a:solidFill>
                  <a:srgbClr val="0000CC"/>
                </a:solidFill>
                <a:ea typeface="宋体" panose="02010600030101010101" pitchFamily="2" charset="-122"/>
                <a:sym typeface="Symbol" panose="05050102010706020507" pitchFamily="2" charset="2"/>
              </a:rPr>
              <a:t></a:t>
            </a:r>
            <a:r>
              <a:rPr lang="en-US" altLang="x-none" strike="noStrike" noProof="1">
                <a:solidFill>
                  <a:srgbClr val="0000CC"/>
                </a:solidFill>
                <a:ea typeface="宋体" panose="02010600030101010101" pitchFamily="2" charset="-122"/>
              </a:rPr>
              <a:t>A in F</a:t>
            </a:r>
            <a:r>
              <a:rPr lang="en-US" altLang="x-none" strike="noStrike" baseline="30000" noProof="1">
                <a:solidFill>
                  <a:srgbClr val="0000CC"/>
                </a:solidFill>
                <a:ea typeface="宋体" panose="02010600030101010101" pitchFamily="2" charset="-122"/>
              </a:rPr>
              <a:t>+</a:t>
            </a:r>
            <a:r>
              <a:rPr lang="en-US" altLang="x-none" strike="noStrike" noProof="1">
                <a:solidFill>
                  <a:srgbClr val="0000CC"/>
                </a:solidFill>
                <a:ea typeface="宋体" panose="02010600030101010101" pitchFamily="2" charset="-122"/>
              </a:rPr>
              <a:t> </a:t>
            </a:r>
          </a:p>
          <a:p>
            <a:pPr marL="457200" lvl="1" indent="0" eaLnBrk="1" fontAlgn="base" hangingPunct="1">
              <a:lnSpc>
                <a:spcPct val="100000"/>
              </a:lnSpc>
              <a:spcBef>
                <a:spcPts val="20"/>
              </a:spcBef>
              <a:spcAft>
                <a:spcPts val="0"/>
              </a:spcAft>
              <a:buNone/>
            </a:pPr>
            <a:r>
              <a:rPr lang="en-US" altLang="x-none" strike="noStrike" noProof="1">
                <a:solidFill>
                  <a:srgbClr val="0000CC"/>
                </a:solidFill>
                <a:ea typeface="宋体" panose="02010600030101010101" pitchFamily="2" charset="-122"/>
              </a:rPr>
              <a:t>{</a:t>
            </a:r>
          </a:p>
          <a:p>
            <a:pPr marL="914400" lvl="2" indent="0" eaLnBrk="1" fontAlgn="base" hangingPunct="1">
              <a:lnSpc>
                <a:spcPct val="100000"/>
              </a:lnSpc>
              <a:spcBef>
                <a:spcPts val="20"/>
              </a:spcBef>
              <a:spcAft>
                <a:spcPts val="0"/>
              </a:spcAft>
              <a:buNone/>
            </a:pPr>
            <a:r>
              <a:rPr lang="en-US" altLang="x-none" strike="noStrike" noProof="1">
                <a:solidFill>
                  <a:srgbClr val="0000CC"/>
                </a:solidFill>
                <a:ea typeface="宋体" panose="02010600030101010101" pitchFamily="2" charset="-122"/>
              </a:rPr>
              <a:t>if (</a:t>
            </a:r>
            <a:r>
              <a:rPr lang="en-US" altLang="x-none" strike="noStrike" noProof="1">
                <a:solidFill>
                  <a:srgbClr val="FF0000"/>
                </a:solidFill>
                <a:ea typeface="宋体" panose="02010600030101010101" pitchFamily="2" charset="-122"/>
              </a:rPr>
              <a:t>A is a single </a:t>
            </a:r>
            <a:r>
              <a:rPr lang="en-US" altLang="x-none" dirty="0">
                <a:solidFill>
                  <a:srgbClr val="FF0000"/>
                </a:solidFill>
                <a:ea typeface="宋体" panose="02010600030101010101" pitchFamily="2" charset="-122"/>
                <a:sym typeface="+mn-ea"/>
              </a:rPr>
              <a:t>non-prime </a:t>
            </a:r>
            <a:r>
              <a:rPr lang="en-US" altLang="x-none" strike="noStrike" noProof="1">
                <a:solidFill>
                  <a:srgbClr val="FF0000"/>
                </a:solidFill>
                <a:ea typeface="宋体" panose="02010600030101010101" pitchFamily="2" charset="-122"/>
              </a:rPr>
              <a:t>attribute not in X</a:t>
            </a:r>
            <a:r>
              <a:rPr lang="en-US" altLang="x-none" strike="noStrike" noProof="1">
                <a:solidFill>
                  <a:srgbClr val="0000CC"/>
                </a:solidFill>
                <a:ea typeface="宋体" panose="02010600030101010101" pitchFamily="2" charset="-122"/>
              </a:rPr>
              <a:t>) </a:t>
            </a:r>
          </a:p>
          <a:p>
            <a:pPr marL="914400" lvl="2" indent="0" eaLnBrk="1" fontAlgn="base" hangingPunct="1">
              <a:lnSpc>
                <a:spcPct val="100000"/>
              </a:lnSpc>
              <a:spcBef>
                <a:spcPts val="20"/>
              </a:spcBef>
              <a:spcAft>
                <a:spcPts val="0"/>
              </a:spcAft>
              <a:buNone/>
            </a:pPr>
            <a:r>
              <a:rPr lang="en-US" altLang="x-none" strike="noStrike" noProof="1">
                <a:solidFill>
                  <a:srgbClr val="0000CC"/>
                </a:solidFill>
                <a:ea typeface="宋体" panose="02010600030101010101" pitchFamily="2" charset="-122"/>
              </a:rPr>
              <a:t>{</a:t>
            </a:r>
          </a:p>
          <a:p>
            <a:pPr marL="1371600" lvl="3" indent="0" eaLnBrk="1" fontAlgn="base" hangingPunct="1">
              <a:lnSpc>
                <a:spcPct val="100000"/>
              </a:lnSpc>
              <a:spcBef>
                <a:spcPts val="20"/>
              </a:spcBef>
              <a:spcAft>
                <a:spcPts val="0"/>
              </a:spcAft>
              <a:buNone/>
            </a:pPr>
            <a:r>
              <a:rPr lang="en-US" altLang="x-none" strike="noStrike" noProof="1">
                <a:solidFill>
                  <a:srgbClr val="0000CC"/>
                </a:solidFill>
                <a:ea typeface="宋体" panose="02010600030101010101" pitchFamily="2" charset="-122"/>
              </a:rPr>
              <a:t>if (</a:t>
            </a:r>
            <a:r>
              <a:rPr lang="en-US" altLang="x-none" strike="noStrike" noProof="1">
                <a:solidFill>
                  <a:srgbClr val="FF0000"/>
                </a:solidFill>
                <a:ea typeface="宋体" panose="02010600030101010101" pitchFamily="2" charset="-122"/>
              </a:rPr>
              <a:t>X isn't a superkey for T</a:t>
            </a:r>
            <a:r>
              <a:rPr lang="en-US" altLang="x-none" strike="noStrike" noProof="1">
                <a:solidFill>
                  <a:schemeClr val="accent6"/>
                </a:solidFill>
                <a:ea typeface="宋体" panose="02010600030101010101" pitchFamily="2" charset="-122"/>
              </a:rPr>
              <a:t>)</a:t>
            </a:r>
          </a:p>
          <a:p>
            <a:pPr marL="1371600" lvl="3" indent="0" eaLnBrk="1" fontAlgn="base" hangingPunct="1">
              <a:lnSpc>
                <a:spcPct val="100000"/>
              </a:lnSpc>
              <a:spcBef>
                <a:spcPts val="20"/>
              </a:spcBef>
              <a:spcAft>
                <a:spcPts val="0"/>
              </a:spcAft>
              <a:buNone/>
            </a:pPr>
            <a:r>
              <a:rPr lang="en-US" altLang="x-none" strike="noStrike" noProof="1">
                <a:solidFill>
                  <a:schemeClr val="accent6"/>
                </a:solidFill>
                <a:ea typeface="宋体" panose="02010600030101010101" pitchFamily="2" charset="-122"/>
              </a:rPr>
              <a:t>{  flag = false;  break;  }</a:t>
            </a:r>
          </a:p>
          <a:p>
            <a:pPr marL="914400" lvl="2" indent="0" eaLnBrk="1" fontAlgn="base" hangingPunct="1">
              <a:lnSpc>
                <a:spcPct val="100000"/>
              </a:lnSpc>
              <a:spcBef>
                <a:spcPts val="20"/>
              </a:spcBef>
              <a:spcAft>
                <a:spcPts val="0"/>
              </a:spcAft>
              <a:buNone/>
            </a:pPr>
            <a:r>
              <a:rPr lang="en-US" altLang="x-none" strike="noStrike" noProof="1">
                <a:solidFill>
                  <a:schemeClr val="accent6"/>
                </a:solidFill>
                <a:ea typeface="宋体" panose="02010600030101010101" pitchFamily="2" charset="-122"/>
              </a:rPr>
              <a:t>}</a:t>
            </a:r>
          </a:p>
          <a:p>
            <a:pPr marL="457200" lvl="1" indent="0" eaLnBrk="1" fontAlgn="base" hangingPunct="1">
              <a:lnSpc>
                <a:spcPct val="100000"/>
              </a:lnSpc>
              <a:spcBef>
                <a:spcPts val="20"/>
              </a:spcBef>
              <a:spcAft>
                <a:spcPts val="0"/>
              </a:spcAft>
              <a:buNone/>
            </a:pPr>
            <a:r>
              <a:rPr lang="en-US" altLang="x-none" strike="noStrike" noProof="1">
                <a:solidFill>
                  <a:srgbClr val="0000CC"/>
                </a:solidFill>
                <a:ea typeface="宋体" panose="02010600030101010101" pitchFamily="2" charset="-122"/>
              </a:rPr>
              <a:t>}</a:t>
            </a:r>
          </a:p>
          <a:p>
            <a:pPr marL="457200" lvl="1" indent="0" eaLnBrk="1" fontAlgn="base" hangingPunct="1">
              <a:lnSpc>
                <a:spcPct val="100000"/>
              </a:lnSpc>
              <a:spcBef>
                <a:spcPts val="20"/>
              </a:spcBef>
              <a:spcAft>
                <a:spcPts val="0"/>
              </a:spcAft>
              <a:buNone/>
            </a:pPr>
            <a:endParaRPr lang="en-US" altLang="x-none" sz="1400" strike="noStrike" noProof="1">
              <a:solidFill>
                <a:srgbClr val="0000CC"/>
              </a:solidFill>
              <a:ea typeface="宋体" panose="02010600030101010101" pitchFamily="2" charset="-122"/>
            </a:endParaRPr>
          </a:p>
          <a:p>
            <a:pPr marL="514350" lvl="0" indent="-514350" eaLnBrk="1" fontAlgn="base" hangingPunct="1">
              <a:lnSpc>
                <a:spcPct val="100000"/>
              </a:lnSpc>
              <a:spcBef>
                <a:spcPts val="20"/>
              </a:spcBef>
              <a:spcAft>
                <a:spcPts val="0"/>
              </a:spcAft>
              <a:buFont typeface="+mj-lt"/>
              <a:buAutoNum type="alphaLcParenR"/>
            </a:pPr>
            <a:r>
              <a:rPr lang="en-US" altLang="x-none" strike="noStrike" noProof="1">
                <a:solidFill>
                  <a:srgbClr val="0000CC"/>
                </a:solidFill>
                <a:ea typeface="宋体" panose="02010600030101010101" pitchFamily="2" charset="-122"/>
              </a:rPr>
              <a:t>if (flag == true)  T is in 3NF</a:t>
            </a:r>
          </a:p>
          <a:p>
            <a:pPr marL="457200" lvl="1" indent="0" eaLnBrk="1" fontAlgn="base" hangingPunct="1">
              <a:lnSpc>
                <a:spcPct val="100000"/>
              </a:lnSpc>
              <a:spcBef>
                <a:spcPts val="20"/>
              </a:spcBef>
              <a:spcAft>
                <a:spcPts val="0"/>
              </a:spcAft>
              <a:buFont typeface="+mj-lt"/>
              <a:buNone/>
            </a:pPr>
            <a:r>
              <a:rPr lang="en-US" altLang="x-none" strike="noStrike" noProof="1">
                <a:solidFill>
                  <a:srgbClr val="0000CC"/>
                </a:solidFill>
                <a:ea typeface="宋体" panose="02010600030101010101" pitchFamily="2" charset="-122"/>
              </a:rPr>
              <a:t>else  T isn't in 3NF</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8944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944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269</a:t>
            </a:fld>
            <a:endParaRPr lang="zh-CN" altLang="en-US" sz="1200" b="1" i="1" dirty="0">
              <a:latin typeface="Times New Roman" panose="02020603050405020304" pitchFamily="2" charset="0"/>
              <a:ea typeface="宋体" panose="02010600030101010101" pitchFamily="2" charset="-122"/>
            </a:endParaRPr>
          </a:p>
        </p:txBody>
      </p:sp>
      <p:sp>
        <p:nvSpPr>
          <p:cNvPr id="189444" name="Rectangle 3"/>
          <p:cNvSpPr>
            <a:spLocks noGrp="1"/>
          </p:cNvSpPr>
          <p:nvPr>
            <p:ph type="body"/>
          </p:nvPr>
        </p:nvSpPr>
        <p:spPr>
          <a:xfrm>
            <a:off x="1588" y="1588"/>
            <a:ext cx="9109075" cy="6293485"/>
          </a:xfrm>
          <a:solidFill>
            <a:schemeClr val="bg1"/>
          </a:solidFill>
          <a:ln>
            <a:solidFill>
              <a:srgbClr val="FF0000"/>
            </a:solidFill>
            <a:miter/>
          </a:ln>
        </p:spPr>
        <p:txBody>
          <a:bodyPr wrap="square" lIns="90170" tIns="46990" rIns="90170" bIns="46990" anchor="t">
            <a:spAutoFit/>
          </a:bodyPr>
          <a:lstStyle/>
          <a:p>
            <a:pPr lvl="0" eaLnBrk="1" hangingPunct="1"/>
            <a:r>
              <a:rPr lang="en-US" altLang="x-none" sz="3200" dirty="0">
                <a:solidFill>
                  <a:schemeClr val="tx2"/>
                </a:solidFill>
                <a:ea typeface="宋体" panose="02010600030101010101" pitchFamily="2" charset="-122"/>
              </a:rPr>
              <a:t>BCNF</a:t>
            </a:r>
            <a:r>
              <a:rPr lang="zh-CN" altLang="en-US" sz="3200" dirty="0">
                <a:solidFill>
                  <a:schemeClr val="tx2"/>
                </a:solidFill>
                <a:ea typeface="宋体" panose="02010600030101010101" pitchFamily="2" charset="-122"/>
              </a:rPr>
              <a:t>和3</a:t>
            </a:r>
            <a:r>
              <a:rPr lang="en-US" altLang="x-none" sz="3200" dirty="0">
                <a:solidFill>
                  <a:schemeClr val="tx2"/>
                </a:solidFill>
                <a:ea typeface="宋体" panose="02010600030101010101" pitchFamily="2" charset="-122"/>
              </a:rPr>
              <a:t>NF</a:t>
            </a:r>
            <a:r>
              <a:rPr lang="zh-CN" altLang="en-US" sz="3200" dirty="0">
                <a:solidFill>
                  <a:schemeClr val="tx2"/>
                </a:solidFill>
                <a:ea typeface="宋体" panose="02010600030101010101" pitchFamily="2" charset="-122"/>
              </a:rPr>
              <a:t>定义的对比</a:t>
            </a:r>
          </a:p>
          <a:p>
            <a:pPr lvl="0" eaLnBrk="1" hangingPunct="1">
              <a:lnSpc>
                <a:spcPct val="120000"/>
              </a:lnSpc>
            </a:pPr>
            <a:r>
              <a:rPr lang="en-US" altLang="x-none" sz="3200" dirty="0">
                <a:ea typeface="宋体" panose="02010600030101010101" pitchFamily="2" charset="-122"/>
              </a:rPr>
              <a:t>BCNF</a:t>
            </a:r>
          </a:p>
          <a:p>
            <a:pPr lvl="1" indent="-285750" eaLnBrk="1" hangingPunct="1">
              <a:lnSpc>
                <a:spcPct val="120000"/>
              </a:lnSpc>
            </a:pPr>
            <a:r>
              <a:rPr lang="en-US" altLang="x-none" sz="3200" dirty="0">
                <a:ea typeface="宋体" panose="02010600030101010101" pitchFamily="2" charset="-122"/>
              </a:rPr>
              <a:t>for any FD X</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A in F</a:t>
            </a:r>
            <a:r>
              <a:rPr lang="en-US" altLang="x-none" sz="3200" baseline="30000" dirty="0">
                <a:ea typeface="宋体" panose="02010600030101010101" pitchFamily="2" charset="-122"/>
              </a:rPr>
              <a:t>+</a:t>
            </a:r>
            <a:r>
              <a:rPr lang="en-US" altLang="x-none" sz="3200" dirty="0">
                <a:ea typeface="宋体" panose="02010600030101010101" pitchFamily="2" charset="-122"/>
              </a:rPr>
              <a:t> that lies in T (all attributes of X and A in T), if A is </a:t>
            </a:r>
            <a:r>
              <a:rPr lang="en-US" altLang="x-none" sz="3200" u="sng" dirty="0">
                <a:solidFill>
                  <a:srgbClr val="FF0000"/>
                </a:solidFill>
                <a:ea typeface="宋体" panose="02010600030101010101" pitchFamily="2" charset="-122"/>
              </a:rPr>
              <a:t>a single attribute</a:t>
            </a:r>
            <a:r>
              <a:rPr lang="en-US" altLang="x-none" sz="3200" dirty="0">
                <a:ea typeface="宋体" panose="02010600030101010101" pitchFamily="2" charset="-122"/>
              </a:rPr>
              <a:t> not in X, then X must be a superkey for T</a:t>
            </a:r>
          </a:p>
          <a:p>
            <a:pPr lvl="0" eaLnBrk="1" hangingPunct="1">
              <a:lnSpc>
                <a:spcPct val="120000"/>
              </a:lnSpc>
            </a:pPr>
            <a:r>
              <a:rPr lang="en-US" altLang="x-none" sz="3200" u="sng" dirty="0">
                <a:ea typeface="宋体" panose="02010600030101010101" pitchFamily="2" charset="-122"/>
              </a:rPr>
              <a:t>3NF</a:t>
            </a:r>
          </a:p>
          <a:p>
            <a:pPr lvl="1" indent="-285750" eaLnBrk="1" hangingPunct="1">
              <a:lnSpc>
                <a:spcPct val="120000"/>
              </a:lnSpc>
            </a:pPr>
            <a:r>
              <a:rPr lang="en-US" altLang="x-none" sz="3200" dirty="0">
                <a:ea typeface="宋体" panose="02010600030101010101" pitchFamily="2" charset="-122"/>
              </a:rPr>
              <a:t>for any FD X</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A implied by F that lies in T, if A is </a:t>
            </a:r>
            <a:r>
              <a:rPr lang="en-US" altLang="x-none" sz="3200" u="sng" dirty="0">
                <a:solidFill>
                  <a:srgbClr val="FF0000"/>
                </a:solidFill>
                <a:ea typeface="宋体" panose="02010600030101010101" pitchFamily="2" charset="-122"/>
              </a:rPr>
              <a:t>a single non-prime attribute</a:t>
            </a:r>
            <a:r>
              <a:rPr lang="en-US" altLang="x-none" sz="3200" dirty="0">
                <a:ea typeface="宋体" panose="02010600030101010101" pitchFamily="2" charset="-122"/>
              </a:rPr>
              <a:t> not in X, then X must be a superkey for T.</a:t>
            </a:r>
          </a:p>
        </p:txBody>
      </p:sp>
      <p:sp>
        <p:nvSpPr>
          <p:cNvPr id="189445" name="动作按钮: 前进或下一项 187397">
            <a:hlinkClick r:id="rId2" action="ppaction://hlinksldjump"/>
          </p:cNvPr>
          <p:cNvSpPr/>
          <p:nvPr/>
        </p:nvSpPr>
        <p:spPr>
          <a:xfrm>
            <a:off x="8029575" y="404813"/>
            <a:ext cx="647700" cy="431800"/>
          </a:xfrm>
          <a:prstGeom prst="actionButtonForwardNext">
            <a:avLst/>
          </a:prstGeom>
          <a:noFill/>
          <a:ln w="19050" cap="flat" cmpd="sng">
            <a:solidFill>
              <a:srgbClr val="996600"/>
            </a:solidFill>
            <a:prstDash val="solid"/>
            <a:miter/>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458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2458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27</a:t>
            </a:fld>
            <a:endParaRPr lang="zh-CN" altLang="en-US" sz="1200" b="1" i="1" dirty="0">
              <a:latin typeface="Times New Roman" panose="02020603050405020304" pitchFamily="2" charset="0"/>
              <a:ea typeface="宋体" panose="02010600030101010101" pitchFamily="2" charset="-122"/>
            </a:endParaRPr>
          </a:p>
        </p:txBody>
      </p:sp>
      <p:sp>
        <p:nvSpPr>
          <p:cNvPr id="2458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24585" name="Rectangle 3"/>
          <p:cNvSpPr>
            <a:spLocks noGrp="1"/>
          </p:cNvSpPr>
          <p:nvPr>
            <p:ph type="body"/>
          </p:nvPr>
        </p:nvSpPr>
        <p:spPr>
          <a:xfrm>
            <a:off x="142875" y="695325"/>
            <a:ext cx="8686800" cy="2159000"/>
          </a:xfrm>
        </p:spPr>
        <p:txBody>
          <a:bodyPr wrap="square" anchor="t"/>
          <a:lstStyle/>
          <a:p>
            <a:pPr lvl="0" eaLnBrk="1" hangingPunct="1"/>
            <a:r>
              <a:rPr lang="en-US" altLang="x-none" sz="3000" dirty="0">
                <a:ea typeface="宋体" panose="02010600030101010101" pitchFamily="2" charset="-122"/>
              </a:rPr>
              <a:t>Def. 6.1.2 Attribute （</a:t>
            </a:r>
            <a:r>
              <a:rPr lang="zh-CN" altLang="en-US" sz="3000" dirty="0">
                <a:ea typeface="宋体" panose="02010600030101010101" pitchFamily="2" charset="-122"/>
              </a:rPr>
              <a:t>属性）</a:t>
            </a:r>
          </a:p>
          <a:p>
            <a:pPr lvl="1" indent="-285750" eaLnBrk="1" hangingPunct="1"/>
            <a:r>
              <a:rPr lang="en-US" altLang="x-none" sz="3000" dirty="0">
                <a:ea typeface="宋体" panose="02010600030101010101" pitchFamily="2" charset="-122"/>
              </a:rPr>
              <a:t>An attribute is a data item that describes a property of an entity or a relationship (defined below).</a:t>
            </a:r>
          </a:p>
          <a:p>
            <a:pPr lvl="1" indent="-285750" eaLnBrk="1" hangingPunct="1"/>
            <a:endParaRPr lang="en-US" altLang="x-none" sz="3000" dirty="0">
              <a:ea typeface="宋体" panose="02010600030101010101" pitchFamily="2" charset="-122"/>
            </a:endParaRPr>
          </a:p>
          <a:p>
            <a:pPr lvl="0" indent="-285750" eaLnBrk="1" hangingPunct="1"/>
            <a:r>
              <a:rPr lang="en-US" altLang="x-none" sz="3000" dirty="0">
                <a:ea typeface="宋体" panose="02010600030101010101" pitchFamily="2" charset="-122"/>
              </a:rPr>
              <a:t>Example of E-R Diagrams</a:t>
            </a:r>
          </a:p>
        </p:txBody>
      </p:sp>
      <p:grpSp>
        <p:nvGrpSpPr>
          <p:cNvPr id="4" name="组合 3"/>
          <p:cNvGrpSpPr/>
          <p:nvPr/>
        </p:nvGrpSpPr>
        <p:grpSpPr>
          <a:xfrm>
            <a:off x="922020" y="3955415"/>
            <a:ext cx="7629525" cy="2056130"/>
            <a:chOff x="1452" y="6229"/>
            <a:chExt cx="12015" cy="3238"/>
          </a:xfrm>
        </p:grpSpPr>
        <p:pic>
          <p:nvPicPr>
            <p:cNvPr id="9" name="图片 8"/>
            <p:cNvPicPr>
              <a:picLocks noChangeAspect="1"/>
            </p:cNvPicPr>
            <p:nvPr/>
          </p:nvPicPr>
          <p:blipFill>
            <a:blip r:embed="rId4"/>
            <a:stretch>
              <a:fillRect/>
            </a:stretch>
          </p:blipFill>
          <p:spPr>
            <a:xfrm>
              <a:off x="1452" y="6537"/>
              <a:ext cx="8286" cy="2930"/>
            </a:xfrm>
            <a:prstGeom prst="rect">
              <a:avLst/>
            </a:prstGeom>
          </p:spPr>
        </p:pic>
        <p:graphicFrame>
          <p:nvGraphicFramePr>
            <p:cNvPr id="3" name="对象 2">
              <a:hlinkClick r:id="" action="ppaction://ole?verb=0"/>
            </p:cNvPr>
            <p:cNvGraphicFramePr>
              <a:graphicFrameLocks noChangeAspect="1"/>
            </p:cNvGraphicFramePr>
            <p:nvPr/>
          </p:nvGraphicFramePr>
          <p:xfrm>
            <a:off x="8493" y="6229"/>
            <a:ext cx="4975" cy="2133"/>
          </p:xfrm>
          <a:graphic>
            <a:graphicData uri="http://schemas.openxmlformats.org/presentationml/2006/ole">
              <mc:AlternateContent xmlns:mc="http://schemas.openxmlformats.org/markup-compatibility/2006">
                <mc:Choice xmlns:v="urn:schemas-microsoft-com:vml" Requires="v">
                  <p:oleObj spid="_x0000_s2054" r:id="rId5" imgW="1333500" imgH="571500" progId="Equation.KSEE3">
                    <p:embed/>
                  </p:oleObj>
                </mc:Choice>
                <mc:Fallback>
                  <p:oleObj r:id="rId5" imgW="1333500" imgH="571500" progId="Equation.KSEE3">
                    <p:embed/>
                    <p:pic>
                      <p:nvPicPr>
                        <p:cNvPr id="0" name="图片 2048"/>
                        <p:cNvPicPr/>
                        <p:nvPr/>
                      </p:nvPicPr>
                      <p:blipFill>
                        <a:blip r:embed="rId6"/>
                        <a:stretch>
                          <a:fillRect/>
                        </a:stretch>
                      </p:blipFill>
                      <p:spPr>
                        <a:xfrm>
                          <a:off x="8493" y="6229"/>
                          <a:ext cx="4975" cy="2133"/>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5">
                                            <p:txEl>
                                              <p:pRg st="3" end="3"/>
                                            </p:txEl>
                                          </p:spTgt>
                                        </p:tgtEl>
                                        <p:attrNameLst>
                                          <p:attrName>style.visibility</p:attrName>
                                        </p:attrNameLst>
                                      </p:cBhvr>
                                      <p:to>
                                        <p:strVal val="visible"/>
                                      </p:to>
                                    </p:set>
                                    <p:animEffect transition="in" filter="blinds(horizontal)">
                                      <p:cBhvr>
                                        <p:cTn id="7" dur="500"/>
                                        <p:tgtEl>
                                          <p:spTgt spid="2458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9046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046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270</a:t>
            </a:fld>
            <a:endParaRPr lang="zh-CN" altLang="en-US" sz="1200" b="1" i="1" dirty="0">
              <a:latin typeface="Times New Roman" panose="02020603050405020304" pitchFamily="2" charset="0"/>
              <a:ea typeface="宋体" panose="02010600030101010101" pitchFamily="2" charset="-122"/>
            </a:endParaRPr>
          </a:p>
        </p:txBody>
      </p:sp>
      <p:sp>
        <p:nvSpPr>
          <p:cNvPr id="19046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90469" name="Rectangle 3"/>
          <p:cNvSpPr>
            <a:spLocks noGrp="1"/>
          </p:cNvSpPr>
          <p:nvPr>
            <p:ph type="body"/>
          </p:nvPr>
        </p:nvSpPr>
        <p:spPr>
          <a:xfrm>
            <a:off x="314325" y="838200"/>
            <a:ext cx="8651875" cy="3598863"/>
          </a:xfrm>
        </p:spPr>
        <p:txBody>
          <a:bodyPr wrap="square" anchor="t"/>
          <a:lstStyle/>
          <a:p>
            <a:pPr lvl="0" eaLnBrk="1" hangingPunct="1"/>
            <a:r>
              <a:rPr lang="en-US" altLang="x-none" sz="3000" dirty="0">
                <a:ea typeface="宋体" panose="02010600030101010101" pitchFamily="2" charset="-122"/>
              </a:rPr>
              <a:t>Example 6.8.6 (Figure 6.29)</a:t>
            </a:r>
          </a:p>
          <a:p>
            <a:pPr lvl="1" indent="-285750" eaLnBrk="1" hangingPunct="1"/>
            <a:r>
              <a:rPr lang="en-US" altLang="x-none" sz="3000" dirty="0">
                <a:ea typeface="宋体" panose="02010600030101010101" pitchFamily="2" charset="-122"/>
              </a:rPr>
              <a:t>Each of the tables in this schema is in BCNF, and therefore in 3NF.</a:t>
            </a:r>
          </a:p>
          <a:p>
            <a:pPr lvl="1" indent="-285750" eaLnBrk="1" hangingPunct="1"/>
            <a:endParaRPr lang="en-US" altLang="x-none" sz="3000" dirty="0">
              <a:ea typeface="宋体" panose="02010600030101010101" pitchFamily="2" charset="-122"/>
            </a:endParaRPr>
          </a:p>
          <a:p>
            <a:pPr lvl="0" eaLnBrk="1" hangingPunct="1"/>
            <a:r>
              <a:rPr lang="en-US" altLang="x-none" sz="3000" dirty="0">
                <a:ea typeface="宋体" panose="02010600030101010101" pitchFamily="2" charset="-122"/>
              </a:rPr>
              <a:t>Example 6.8.7 (Figure 6.28)</a:t>
            </a:r>
          </a:p>
          <a:p>
            <a:pPr lvl="1" indent="-285750" eaLnBrk="1" hangingPunct="1"/>
            <a:r>
              <a:rPr lang="en-US" altLang="x-none" sz="3000" dirty="0">
                <a:ea typeface="宋体" panose="02010600030101010101" pitchFamily="2" charset="-122"/>
              </a:rPr>
              <a:t>This table is in 3NF but not in BCNF.</a:t>
            </a:r>
          </a:p>
        </p:txBody>
      </p:sp>
      <p:sp>
        <p:nvSpPr>
          <p:cNvPr id="188423" name="Text Box 5"/>
          <p:cNvSpPr txBox="1"/>
          <p:nvPr/>
        </p:nvSpPr>
        <p:spPr>
          <a:xfrm>
            <a:off x="323533" y="5013008"/>
            <a:ext cx="8570912" cy="606425"/>
          </a:xfrm>
          <a:prstGeom prst="rect">
            <a:avLst/>
          </a:prstGeom>
          <a:solidFill>
            <a:srgbClr val="CCFFCC"/>
          </a:solidFill>
          <a:ln w="25400" cap="flat" cmpd="sng">
            <a:solidFill>
              <a:srgbClr val="0000FF"/>
            </a:solidFill>
            <a:prstDash val="solid"/>
            <a:miter/>
            <a:headEnd type="none" w="med" len="med"/>
            <a:tailEnd type="none" w="med" len="med"/>
          </a:ln>
        </p:spPr>
        <p:txBody>
          <a:bodyPr wrap="square" lIns="90170" tIns="46990" rIns="90170" bIns="46990" anchor="t">
            <a:spAutoFit/>
          </a:bodyPr>
          <a:lstStyle/>
          <a:p>
            <a:pPr lvl="0">
              <a:spcBef>
                <a:spcPct val="50000"/>
              </a:spcBef>
            </a:pPr>
            <a:r>
              <a:rPr lang="en-US" altLang="x-none" sz="3200" b="1" dirty="0">
                <a:solidFill>
                  <a:srgbClr val="FF0000"/>
                </a:solidFill>
                <a:latin typeface="Arial" panose="020B0604020202020204" pitchFamily="34" charset="0"/>
                <a:ea typeface="宋体" panose="02010600030101010101" pitchFamily="2" charset="-122"/>
              </a:rPr>
              <a:t>Theorem:  If table T is BCNF, then T is 3NF.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8423"/>
                                        </p:tgtEl>
                                        <p:attrNameLst>
                                          <p:attrName>style.visibility</p:attrName>
                                        </p:attrNameLst>
                                      </p:cBhvr>
                                      <p:to>
                                        <p:strVal val="visible"/>
                                      </p:to>
                                    </p:set>
                                    <p:animEffect transition="in" filter="blinds(horizontal)">
                                      <p:cBhvr>
                                        <p:cTn id="7" dur="500"/>
                                        <p:tgtEl>
                                          <p:spTgt spid="188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3" grpId="0" bldLvl="0" animBg="1"/>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9149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149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271</a:t>
            </a:fld>
            <a:endParaRPr lang="zh-CN" altLang="en-US" sz="1200" b="1" i="1" dirty="0">
              <a:latin typeface="Times New Roman" panose="02020603050405020304" pitchFamily="2" charset="0"/>
              <a:ea typeface="宋体" panose="02010600030101010101" pitchFamily="2" charset="-122"/>
            </a:endParaRPr>
          </a:p>
        </p:txBody>
      </p:sp>
      <p:sp>
        <p:nvSpPr>
          <p:cNvPr id="19149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91493" name="Rectangle 3"/>
          <p:cNvSpPr>
            <a:spLocks noGrp="1"/>
          </p:cNvSpPr>
          <p:nvPr>
            <p:ph type="body"/>
          </p:nvPr>
        </p:nvSpPr>
        <p:spPr>
          <a:xfrm>
            <a:off x="241300" y="838200"/>
            <a:ext cx="8651875" cy="4876800"/>
          </a:xfrm>
        </p:spPr>
        <p:txBody>
          <a:bodyPr wrap="square" anchor="t"/>
          <a:lstStyle/>
          <a:p>
            <a:pPr marL="533400" lvl="0" indent="-533400" eaLnBrk="1" hangingPunct="1">
              <a:lnSpc>
                <a:spcPct val="140000"/>
              </a:lnSpc>
            </a:pPr>
            <a:r>
              <a:rPr lang="en-US" altLang="x-none" sz="3200" dirty="0">
                <a:ea typeface="宋体" panose="02010600030101010101" pitchFamily="2" charset="-122"/>
              </a:rPr>
              <a:t>Example 6.8.8 </a:t>
            </a:r>
            <a:r>
              <a:rPr lang="en-US" altLang="x-none" sz="3200" dirty="0">
                <a:solidFill>
                  <a:schemeClr val="accent2"/>
                </a:solidFill>
                <a:ea typeface="宋体" panose="02010600030101010101" pitchFamily="2" charset="-122"/>
              </a:rPr>
              <a:t>Head(T) = {A,B,C,D}, and FD set F as follows: F =</a:t>
            </a:r>
            <a:r>
              <a:rPr lang="zh-CN" altLang="en-US" sz="3200" dirty="0">
                <a:solidFill>
                  <a:schemeClr val="accent2"/>
                </a:solidFill>
                <a:ea typeface="宋体" panose="02010600030101010101" pitchFamily="2" charset="-122"/>
              </a:rPr>
              <a:t> </a:t>
            </a:r>
            <a:r>
              <a:rPr lang="en-US" altLang="x-none" sz="3200" dirty="0">
                <a:solidFill>
                  <a:schemeClr val="accent2"/>
                </a:solidFill>
                <a:ea typeface="宋体" panose="02010600030101010101" pitchFamily="2" charset="-122"/>
              </a:rPr>
              <a:t>{AB</a:t>
            </a:r>
            <a:r>
              <a:rPr lang="en-US" altLang="x-none" sz="3200" dirty="0">
                <a:solidFill>
                  <a:schemeClr val="accent2"/>
                </a:solidFill>
                <a:ea typeface="宋体" panose="02010600030101010101" pitchFamily="2" charset="-122"/>
                <a:sym typeface="Symbol" panose="05050102010706020507" pitchFamily="2" charset="2"/>
              </a:rPr>
              <a:t>CD, DB}</a:t>
            </a:r>
          </a:p>
          <a:p>
            <a:pPr marL="990600" lvl="1" indent="-533400" eaLnBrk="1" hangingPunct="1">
              <a:lnSpc>
                <a:spcPct val="140000"/>
              </a:lnSpc>
              <a:buAutoNum type="arabicParenR"/>
            </a:pPr>
            <a:r>
              <a:rPr lang="en-US" altLang="x-none" sz="3200" dirty="0">
                <a:ea typeface="宋体" panose="02010600030101010101" pitchFamily="2" charset="-122"/>
                <a:sym typeface="Symbol" panose="05050102010706020507" pitchFamily="2" charset="2"/>
              </a:rPr>
              <a:t>Find candidate key for table T</a:t>
            </a:r>
          </a:p>
          <a:p>
            <a:pPr marL="990600" lvl="1" indent="-533400" eaLnBrk="1" hangingPunct="1">
              <a:lnSpc>
                <a:spcPct val="140000"/>
              </a:lnSpc>
              <a:buAutoNum type="arabicParenR"/>
            </a:pPr>
            <a:r>
              <a:rPr lang="en-US" altLang="x-none" sz="3200" dirty="0">
                <a:ea typeface="宋体" panose="02010600030101010101" pitchFamily="2" charset="-122"/>
                <a:sym typeface="Symbol" panose="05050102010706020507" pitchFamily="2" charset="2"/>
              </a:rPr>
              <a:t>Table T is 3NF ?</a:t>
            </a:r>
          </a:p>
          <a:p>
            <a:pPr marL="990600" lvl="1" indent="-533400" eaLnBrk="1" hangingPunct="1">
              <a:lnSpc>
                <a:spcPct val="140000"/>
              </a:lnSpc>
              <a:buAutoNum type="arabicParenR"/>
            </a:pPr>
            <a:r>
              <a:rPr lang="en-US" altLang="x-none" sz="3200" dirty="0">
                <a:ea typeface="宋体" panose="02010600030101010101" pitchFamily="2" charset="-122"/>
                <a:sym typeface="Symbol" panose="05050102010706020507" pitchFamily="2" charset="2"/>
              </a:rPr>
              <a:t>Table T is BCNF ?</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9149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149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272</a:t>
            </a:fld>
            <a:endParaRPr lang="zh-CN" altLang="en-US" sz="1200" b="1" i="1" dirty="0">
              <a:latin typeface="Times New Roman" panose="02020603050405020304" pitchFamily="2" charset="0"/>
              <a:ea typeface="宋体" panose="02010600030101010101" pitchFamily="2" charset="-122"/>
            </a:endParaRPr>
          </a:p>
        </p:txBody>
      </p:sp>
      <p:sp>
        <p:nvSpPr>
          <p:cNvPr id="191492" name="Rectangle 2"/>
          <p:cNvSpPr>
            <a:spLocks noGrp="1"/>
          </p:cNvSpPr>
          <p:nvPr>
            <p:ph type="title"/>
          </p:nvPr>
        </p:nvSpPr>
        <p:spPr/>
        <p:txBody>
          <a:bodyPr wrap="square" anchor="ctr"/>
          <a:lstStyle/>
          <a:p>
            <a:pPr lvl="0" algn="l" eaLnBrk="1" hangingPunct="1"/>
            <a:r>
              <a:rPr lang="en-US" altLang="x-none" sz="2800" dirty="0">
                <a:ea typeface="宋体" panose="02010600030101010101" pitchFamily="2" charset="-122"/>
                <a:sym typeface="+mn-ea"/>
              </a:rPr>
              <a:t>Exp 6.8.8: </a:t>
            </a:r>
            <a:r>
              <a:rPr lang="en-US" altLang="x-none" sz="2800" dirty="0">
                <a:solidFill>
                  <a:schemeClr val="accent2"/>
                </a:solidFill>
                <a:ea typeface="宋体" panose="02010600030101010101" pitchFamily="2" charset="-122"/>
                <a:sym typeface="+mn-ea"/>
              </a:rPr>
              <a:t>Head(T) = {A,B,C,D}, F =</a:t>
            </a:r>
            <a:r>
              <a:rPr lang="zh-CN" altLang="en-US" sz="2800" dirty="0">
                <a:solidFill>
                  <a:schemeClr val="accent2"/>
                </a:solidFill>
                <a:ea typeface="宋体" panose="02010600030101010101" pitchFamily="2" charset="-122"/>
                <a:sym typeface="+mn-ea"/>
              </a:rPr>
              <a:t> </a:t>
            </a:r>
            <a:r>
              <a:rPr lang="en-US" altLang="x-none" sz="2800" dirty="0">
                <a:solidFill>
                  <a:schemeClr val="accent2"/>
                </a:solidFill>
                <a:ea typeface="宋体" panose="02010600030101010101" pitchFamily="2" charset="-122"/>
                <a:sym typeface="+mn-ea"/>
              </a:rPr>
              <a:t>{AB</a:t>
            </a:r>
            <a:r>
              <a:rPr lang="en-US" altLang="x-none" sz="2800" dirty="0">
                <a:solidFill>
                  <a:schemeClr val="accent2"/>
                </a:solidFill>
                <a:ea typeface="宋体" panose="02010600030101010101" pitchFamily="2" charset="-122"/>
                <a:sym typeface="Symbol" panose="05050102010706020507" pitchFamily="2" charset="2"/>
              </a:rPr>
              <a:t>CD, DB}</a:t>
            </a:r>
            <a:endParaRPr lang="en-US" altLang="x-none" sz="2800" dirty="0">
              <a:ea typeface="宋体" panose="02010600030101010101" pitchFamily="2" charset="-122"/>
            </a:endParaRPr>
          </a:p>
        </p:txBody>
      </p:sp>
      <p:sp>
        <p:nvSpPr>
          <p:cNvPr id="191493" name="Rectangle 3"/>
          <p:cNvSpPr>
            <a:spLocks noGrp="1"/>
          </p:cNvSpPr>
          <p:nvPr>
            <p:ph type="body"/>
          </p:nvPr>
        </p:nvSpPr>
        <p:spPr>
          <a:xfrm>
            <a:off x="241300" y="694690"/>
            <a:ext cx="8651875" cy="518160"/>
          </a:xfrm>
        </p:spPr>
        <p:txBody>
          <a:bodyPr wrap="square" anchor="t">
            <a:spAutoFit/>
          </a:bodyPr>
          <a:lstStyle/>
          <a:p>
            <a:pPr marL="0" lvl="0" indent="0" eaLnBrk="1" hangingPunct="1">
              <a:lnSpc>
                <a:spcPct val="100000"/>
              </a:lnSpc>
              <a:spcBef>
                <a:spcPts val="20"/>
              </a:spcBef>
              <a:spcAft>
                <a:spcPts val="0"/>
              </a:spcAft>
              <a:buNone/>
            </a:pPr>
            <a:r>
              <a:rPr lang="en-US" altLang="x-none" dirty="0">
                <a:ea typeface="宋体" panose="02010600030101010101" pitchFamily="2" charset="-122"/>
                <a:sym typeface="Symbol" panose="05050102010706020507" pitchFamily="2" charset="2"/>
              </a:rPr>
              <a:t>1) Find candidate key for table T ?</a:t>
            </a:r>
          </a:p>
        </p:txBody>
      </p:sp>
      <p:grpSp>
        <p:nvGrpSpPr>
          <p:cNvPr id="6" name="组合 5"/>
          <p:cNvGrpSpPr/>
          <p:nvPr/>
        </p:nvGrpSpPr>
        <p:grpSpPr>
          <a:xfrm>
            <a:off x="241300" y="3046095"/>
            <a:ext cx="8651875" cy="2449195"/>
            <a:chOff x="380" y="3102"/>
            <a:chExt cx="13625" cy="3857"/>
          </a:xfrm>
        </p:grpSpPr>
        <p:sp>
          <p:nvSpPr>
            <p:cNvPr id="2" name="Rectangle 3"/>
            <p:cNvSpPr>
              <a:spLocks noGrp="1"/>
            </p:cNvSpPr>
            <p:nvPr/>
          </p:nvSpPr>
          <p:spPr>
            <a:xfrm>
              <a:off x="380" y="3102"/>
              <a:ext cx="13625" cy="816"/>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0" eaLnBrk="1" hangingPunct="1">
                <a:lnSpc>
                  <a:spcPct val="100000"/>
                </a:lnSpc>
                <a:spcBef>
                  <a:spcPts val="20"/>
                </a:spcBef>
                <a:spcAft>
                  <a:spcPts val="0"/>
                </a:spcAft>
                <a:buNone/>
              </a:pPr>
              <a:r>
                <a:rPr lang="en-US" altLang="x-none" dirty="0">
                  <a:ea typeface="宋体" panose="02010600030101010101" pitchFamily="2" charset="-122"/>
                  <a:sym typeface="Symbol" panose="05050102010706020507" pitchFamily="2" charset="2"/>
                </a:rPr>
                <a:t>2) Table T is 3NF ?</a:t>
              </a:r>
            </a:p>
          </p:txBody>
        </p:sp>
        <p:sp>
          <p:nvSpPr>
            <p:cNvPr id="3" name="Rectangle 3"/>
            <p:cNvSpPr>
              <a:spLocks noGrp="1"/>
            </p:cNvSpPr>
            <p:nvPr/>
          </p:nvSpPr>
          <p:spPr>
            <a:xfrm>
              <a:off x="380" y="6143"/>
              <a:ext cx="13625" cy="816"/>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0" eaLnBrk="1" hangingPunct="1">
                <a:lnSpc>
                  <a:spcPct val="100000"/>
                </a:lnSpc>
                <a:spcBef>
                  <a:spcPts val="20"/>
                </a:spcBef>
                <a:spcAft>
                  <a:spcPts val="0"/>
                </a:spcAft>
                <a:buNone/>
              </a:pPr>
              <a:r>
                <a:rPr lang="en-US" altLang="x-none" dirty="0">
                  <a:ea typeface="宋体" panose="02010600030101010101" pitchFamily="2" charset="-122"/>
                  <a:sym typeface="Symbol" panose="05050102010706020507" pitchFamily="2" charset="2"/>
                </a:rPr>
                <a:t>3) Table T is BCNF ?</a:t>
              </a:r>
            </a:p>
          </p:txBody>
        </p:sp>
      </p:grpSp>
      <p:sp>
        <p:nvSpPr>
          <p:cNvPr id="5" name="文本框 4"/>
          <p:cNvSpPr txBox="1"/>
          <p:nvPr/>
        </p:nvSpPr>
        <p:spPr>
          <a:xfrm>
            <a:off x="742315" y="1191260"/>
            <a:ext cx="2893695" cy="518160"/>
          </a:xfrm>
          <a:prstGeom prst="rect">
            <a:avLst/>
          </a:prstGeom>
          <a:noFill/>
        </p:spPr>
        <p:txBody>
          <a:bodyPr wrap="square" rtlCol="0">
            <a:spAutoFit/>
          </a:bodyPr>
          <a:lstStyle/>
          <a:p>
            <a:r>
              <a:rPr lang="en-US" altLang="zh-CN" sz="2800" b="1" u="sng">
                <a:solidFill>
                  <a:srgbClr val="0000CC"/>
                </a:solidFill>
              </a:rPr>
              <a:t>key</a:t>
            </a:r>
            <a:r>
              <a:rPr lang="en-US" altLang="zh-CN" sz="2800" b="1">
                <a:solidFill>
                  <a:srgbClr val="0000CC"/>
                </a:solidFill>
              </a:rPr>
              <a:t>:  AB  </a:t>
            </a:r>
            <a:r>
              <a:rPr lang="zh-CN" altLang="zh-CN" sz="2800" b="1">
                <a:solidFill>
                  <a:srgbClr val="0000CC"/>
                </a:solidFill>
                <a:ea typeface="宋体" panose="02010600030101010101" pitchFamily="2" charset="-122"/>
              </a:rPr>
              <a:t>和  </a:t>
            </a:r>
            <a:r>
              <a:rPr lang="en-US" altLang="zh-CN" sz="2800" b="1">
                <a:solidFill>
                  <a:srgbClr val="0000CC"/>
                </a:solidFill>
                <a:ea typeface="宋体" panose="02010600030101010101" pitchFamily="2" charset="-122"/>
              </a:rPr>
              <a:t>AD</a:t>
            </a:r>
          </a:p>
        </p:txBody>
      </p:sp>
      <p:sp>
        <p:nvSpPr>
          <p:cNvPr id="8" name="文本框 7"/>
          <p:cNvSpPr txBox="1"/>
          <p:nvPr/>
        </p:nvSpPr>
        <p:spPr>
          <a:xfrm>
            <a:off x="598805" y="1734820"/>
            <a:ext cx="7921625" cy="1159510"/>
          </a:xfrm>
          <a:prstGeom prst="rect">
            <a:avLst/>
          </a:prstGeom>
          <a:noFill/>
          <a:ln>
            <a:solidFill>
              <a:schemeClr val="accent1"/>
            </a:solidFill>
          </a:ln>
        </p:spPr>
        <p:txBody>
          <a:bodyPr wrap="square" bIns="107950" rtlCol="0">
            <a:spAutoFit/>
          </a:bodyPr>
          <a:lstStyle/>
          <a:p>
            <a:pPr algn="l">
              <a:lnSpc>
                <a:spcPct val="100000"/>
              </a:lnSpc>
              <a:spcBef>
                <a:spcPts val="0"/>
              </a:spcBef>
              <a:spcAft>
                <a:spcPts val="0"/>
              </a:spcAft>
            </a:pPr>
            <a:r>
              <a:rPr lang="en-US" altLang="zh-CN" sz="2800" b="1">
                <a:solidFill>
                  <a:srgbClr val="0000CC"/>
                </a:solidFill>
              </a:rPr>
              <a:t>        </a:t>
            </a:r>
            <a:r>
              <a:rPr lang="en-US" altLang="zh-CN" sz="2800" b="1" u="sng">
                <a:solidFill>
                  <a:srgbClr val="0000CC"/>
                </a:solidFill>
              </a:rPr>
              <a:t>prime attributes set</a:t>
            </a:r>
            <a:r>
              <a:rPr lang="en-US" altLang="zh-CN" sz="2800" b="1">
                <a:solidFill>
                  <a:srgbClr val="0000CC"/>
                </a:solidFill>
              </a:rPr>
              <a:t>:</a:t>
            </a:r>
            <a:endParaRPr lang="en-US" altLang="zh-CN" sz="2800" b="1">
              <a:solidFill>
                <a:srgbClr val="0000CC"/>
              </a:solidFill>
              <a:ea typeface="宋体" panose="02010600030101010101" pitchFamily="2" charset="-122"/>
            </a:endParaRPr>
          </a:p>
          <a:p>
            <a:pPr algn="l">
              <a:lnSpc>
                <a:spcPct val="100000"/>
              </a:lnSpc>
              <a:spcBef>
                <a:spcPts val="1200"/>
              </a:spcBef>
              <a:spcAft>
                <a:spcPts val="0"/>
              </a:spcAft>
            </a:pPr>
            <a:r>
              <a:rPr lang="en-US" altLang="zh-CN" sz="2800" b="1" u="sng">
                <a:solidFill>
                  <a:srgbClr val="0000CC"/>
                </a:solidFill>
                <a:ea typeface="宋体" panose="02010600030101010101" pitchFamily="2" charset="-122"/>
              </a:rPr>
              <a:t>non-prime attributes set</a:t>
            </a:r>
            <a:r>
              <a:rPr lang="en-US" altLang="zh-CN" sz="2800" b="1">
                <a:solidFill>
                  <a:srgbClr val="0000CC"/>
                </a:solidFill>
                <a:ea typeface="宋体" panose="02010600030101010101" pitchFamily="2" charset="-122"/>
              </a:rPr>
              <a:t>:</a:t>
            </a:r>
          </a:p>
        </p:txBody>
      </p:sp>
      <p:sp>
        <p:nvSpPr>
          <p:cNvPr id="9" name="文本框 8"/>
          <p:cNvSpPr txBox="1"/>
          <p:nvPr/>
        </p:nvSpPr>
        <p:spPr>
          <a:xfrm>
            <a:off x="4622165" y="1764030"/>
            <a:ext cx="2893695" cy="518160"/>
          </a:xfrm>
          <a:prstGeom prst="rect">
            <a:avLst/>
          </a:prstGeom>
          <a:noFill/>
        </p:spPr>
        <p:txBody>
          <a:bodyPr wrap="square" rtlCol="0">
            <a:spAutoFit/>
          </a:bodyPr>
          <a:lstStyle/>
          <a:p>
            <a:r>
              <a:rPr lang="en-US" sz="2800" b="1">
                <a:solidFill>
                  <a:srgbClr val="0000CC"/>
                </a:solidFill>
              </a:rPr>
              <a:t>{ A, B, D }</a:t>
            </a:r>
            <a:endParaRPr lang="en-US" sz="2800" b="1">
              <a:solidFill>
                <a:srgbClr val="0000CC"/>
              </a:solidFill>
              <a:ea typeface="宋体" panose="02010600030101010101" pitchFamily="2" charset="-122"/>
            </a:endParaRPr>
          </a:p>
        </p:txBody>
      </p:sp>
      <p:sp>
        <p:nvSpPr>
          <p:cNvPr id="10" name="文本框 9"/>
          <p:cNvSpPr txBox="1"/>
          <p:nvPr/>
        </p:nvSpPr>
        <p:spPr>
          <a:xfrm>
            <a:off x="4622165" y="2332990"/>
            <a:ext cx="2893695" cy="518160"/>
          </a:xfrm>
          <a:prstGeom prst="rect">
            <a:avLst/>
          </a:prstGeom>
          <a:noFill/>
        </p:spPr>
        <p:txBody>
          <a:bodyPr wrap="square" rtlCol="0">
            <a:spAutoFit/>
          </a:bodyPr>
          <a:lstStyle/>
          <a:p>
            <a:r>
              <a:rPr lang="en-US" sz="2800" b="1">
                <a:solidFill>
                  <a:srgbClr val="0000CC"/>
                </a:solidFill>
              </a:rPr>
              <a:t>{ C }</a:t>
            </a:r>
            <a:endParaRPr lang="en-US" sz="2800" b="1">
              <a:solidFill>
                <a:srgbClr val="0000CC"/>
              </a:solidFill>
              <a:ea typeface="宋体" panose="02010600030101010101" pitchFamily="2" charset="-122"/>
            </a:endParaRPr>
          </a:p>
        </p:txBody>
      </p:sp>
      <p:sp>
        <p:nvSpPr>
          <p:cNvPr id="11" name="文本框 10"/>
          <p:cNvSpPr txBox="1"/>
          <p:nvPr/>
        </p:nvSpPr>
        <p:spPr>
          <a:xfrm>
            <a:off x="598805" y="3564255"/>
            <a:ext cx="7921625" cy="1342390"/>
          </a:xfrm>
          <a:prstGeom prst="rect">
            <a:avLst/>
          </a:prstGeom>
          <a:noFill/>
          <a:ln>
            <a:solidFill>
              <a:schemeClr val="accent1"/>
            </a:solidFill>
          </a:ln>
        </p:spPr>
        <p:txBody>
          <a:bodyPr wrap="square" bIns="107950" rtlCol="0">
            <a:spAutoFit/>
          </a:bodyPr>
          <a:lstStyle/>
          <a:p>
            <a:pPr marL="572770" indent="-572770" algn="l">
              <a:lnSpc>
                <a:spcPct val="100000"/>
              </a:lnSpc>
              <a:spcBef>
                <a:spcPts val="0"/>
              </a:spcBef>
              <a:spcAft>
                <a:spcPts val="0"/>
              </a:spcAft>
            </a:pPr>
            <a:r>
              <a:rPr lang="en-US" altLang="zh-CN" sz="2600" b="1">
                <a:solidFill>
                  <a:srgbClr val="0000CC"/>
                </a:solidFill>
                <a:latin typeface="+mn-ea"/>
                <a:ea typeface="+mn-ea"/>
              </a:rPr>
              <a:t>∵ </a:t>
            </a:r>
            <a:r>
              <a:rPr lang="zh-CN" altLang="en-US" sz="2600" b="1">
                <a:solidFill>
                  <a:srgbClr val="0000CC"/>
                </a:solidFill>
                <a:latin typeface="+mn-ea"/>
                <a:ea typeface="+mn-ea"/>
              </a:rPr>
              <a:t>该关系只有一个非主属性</a:t>
            </a:r>
            <a:r>
              <a:rPr lang="en-US" altLang="zh-CN" sz="2600" b="1">
                <a:solidFill>
                  <a:srgbClr val="0000CC"/>
                </a:solidFill>
                <a:latin typeface="+mn-ea"/>
                <a:ea typeface="+mn-ea"/>
              </a:rPr>
              <a:t>C</a:t>
            </a:r>
            <a:r>
              <a:rPr lang="zh-CN" altLang="en-US" sz="2600" b="1">
                <a:solidFill>
                  <a:srgbClr val="0000CC"/>
                </a:solidFill>
                <a:latin typeface="+mn-ea"/>
                <a:ea typeface="+mn-ea"/>
              </a:rPr>
              <a:t>，且</a:t>
            </a:r>
            <a:r>
              <a:rPr lang="en-US" altLang="zh-CN" sz="2600" b="1">
                <a:solidFill>
                  <a:srgbClr val="0000CC"/>
                </a:solidFill>
                <a:latin typeface="+mn-ea"/>
                <a:ea typeface="+mn-ea"/>
              </a:rPr>
              <a:t>AB</a:t>
            </a:r>
            <a:r>
              <a:rPr lang="en-US" altLang="zh-CN" sz="2600" b="1">
                <a:solidFill>
                  <a:srgbClr val="0000CC"/>
                </a:solidFill>
                <a:latin typeface="+mn-ea"/>
                <a:ea typeface="+mn-ea"/>
                <a:cs typeface="宋体" panose="02010600030101010101" pitchFamily="2" charset="-122"/>
              </a:rPr>
              <a:t>→C </a:t>
            </a:r>
            <a:r>
              <a:rPr lang="zh-CN" altLang="zh-CN" sz="2600" b="1">
                <a:solidFill>
                  <a:srgbClr val="0000CC"/>
                </a:solidFill>
                <a:latin typeface="+mn-ea"/>
                <a:ea typeface="+mn-ea"/>
                <a:cs typeface="宋体" panose="02010600030101010101" pitchFamily="2" charset="-122"/>
              </a:rPr>
              <a:t>满足</a:t>
            </a:r>
            <a:r>
              <a:rPr lang="en-US" altLang="zh-CN" sz="2600" b="1">
                <a:solidFill>
                  <a:srgbClr val="0000CC"/>
                </a:solidFill>
                <a:latin typeface="+mn-ea"/>
                <a:ea typeface="+mn-ea"/>
                <a:cs typeface="宋体" panose="02010600030101010101" pitchFamily="2" charset="-122"/>
              </a:rPr>
              <a:t>3NF</a:t>
            </a:r>
            <a:r>
              <a:rPr lang="zh-CN" altLang="en-US" sz="2600" b="1">
                <a:solidFill>
                  <a:srgbClr val="0000CC"/>
                </a:solidFill>
                <a:latin typeface="+mn-ea"/>
                <a:ea typeface="+mn-ea"/>
                <a:cs typeface="宋体" panose="02010600030101010101" pitchFamily="2" charset="-122"/>
              </a:rPr>
              <a:t>的定义（</a:t>
            </a:r>
            <a:r>
              <a:rPr lang="en-US" altLang="zh-CN" sz="2600" b="1">
                <a:solidFill>
                  <a:srgbClr val="0000CC"/>
                </a:solidFill>
                <a:latin typeface="+mn-ea"/>
                <a:ea typeface="+mn-ea"/>
                <a:cs typeface="宋体" panose="02010600030101010101" pitchFamily="2" charset="-122"/>
              </a:rPr>
              <a:t>AB</a:t>
            </a:r>
            <a:r>
              <a:rPr lang="zh-CN" altLang="en-US" sz="2600" b="1">
                <a:solidFill>
                  <a:srgbClr val="0000CC"/>
                </a:solidFill>
                <a:latin typeface="+mn-ea"/>
                <a:ea typeface="+mn-ea"/>
                <a:cs typeface="宋体" panose="02010600030101010101" pitchFamily="2" charset="-122"/>
              </a:rPr>
              <a:t>是关系</a:t>
            </a:r>
            <a:r>
              <a:rPr lang="en-US" altLang="zh-CN" sz="2600" b="1">
                <a:solidFill>
                  <a:srgbClr val="0000CC"/>
                </a:solidFill>
                <a:latin typeface="+mn-ea"/>
                <a:ea typeface="+mn-ea"/>
                <a:cs typeface="宋体" panose="02010600030101010101" pitchFamily="2" charset="-122"/>
              </a:rPr>
              <a:t>T</a:t>
            </a:r>
            <a:r>
              <a:rPr lang="zh-CN" altLang="en-US" sz="2600" b="1">
                <a:solidFill>
                  <a:srgbClr val="0000CC"/>
                </a:solidFill>
                <a:latin typeface="+mn-ea"/>
                <a:ea typeface="+mn-ea"/>
                <a:cs typeface="宋体" panose="02010600030101010101" pitchFamily="2" charset="-122"/>
              </a:rPr>
              <a:t>的</a:t>
            </a:r>
            <a:r>
              <a:rPr lang="en-US" altLang="zh-CN" sz="2600" b="1">
                <a:solidFill>
                  <a:srgbClr val="0000CC"/>
                </a:solidFill>
                <a:latin typeface="+mn-ea"/>
                <a:ea typeface="+mn-ea"/>
                <a:cs typeface="宋体" panose="02010600030101010101" pitchFamily="2" charset="-122"/>
              </a:rPr>
              <a:t>superkey</a:t>
            </a:r>
            <a:r>
              <a:rPr lang="zh-CN" altLang="en-US" sz="2600" b="1">
                <a:solidFill>
                  <a:srgbClr val="0000CC"/>
                </a:solidFill>
                <a:latin typeface="+mn-ea"/>
                <a:ea typeface="+mn-ea"/>
                <a:cs typeface="宋体" panose="02010600030101010101" pitchFamily="2" charset="-122"/>
              </a:rPr>
              <a:t>）</a:t>
            </a:r>
          </a:p>
          <a:p>
            <a:pPr marL="397510" indent="-397510" algn="l">
              <a:lnSpc>
                <a:spcPct val="100000"/>
              </a:lnSpc>
              <a:spcBef>
                <a:spcPts val="0"/>
              </a:spcBef>
              <a:spcAft>
                <a:spcPts val="0"/>
              </a:spcAft>
            </a:pPr>
            <a:r>
              <a:rPr lang="zh-CN" altLang="en-US" sz="2600" b="1">
                <a:solidFill>
                  <a:srgbClr val="0000CC"/>
                </a:solidFill>
                <a:latin typeface="+mn-ea"/>
                <a:ea typeface="+mn-ea"/>
                <a:cs typeface="宋体" panose="02010600030101010101" pitchFamily="2" charset="-122"/>
              </a:rPr>
              <a:t>∴ </a:t>
            </a:r>
            <a:r>
              <a:rPr lang="en-US" altLang="zh-CN" sz="2600" b="1">
                <a:solidFill>
                  <a:srgbClr val="0000CC"/>
                </a:solidFill>
                <a:latin typeface="+mn-ea"/>
                <a:ea typeface="+mn-ea"/>
                <a:cs typeface="宋体" panose="02010600030101010101" pitchFamily="2" charset="-122"/>
              </a:rPr>
              <a:t>Table T is 3NF</a:t>
            </a:r>
          </a:p>
        </p:txBody>
      </p:sp>
      <p:sp>
        <p:nvSpPr>
          <p:cNvPr id="12" name="文本框 11"/>
          <p:cNvSpPr txBox="1"/>
          <p:nvPr/>
        </p:nvSpPr>
        <p:spPr>
          <a:xfrm>
            <a:off x="598805" y="5424170"/>
            <a:ext cx="7921625" cy="946150"/>
          </a:xfrm>
          <a:prstGeom prst="rect">
            <a:avLst/>
          </a:prstGeom>
          <a:noFill/>
          <a:ln>
            <a:solidFill>
              <a:schemeClr val="accent1"/>
            </a:solidFill>
          </a:ln>
        </p:spPr>
        <p:txBody>
          <a:bodyPr wrap="square" bIns="107950" rtlCol="0">
            <a:spAutoFit/>
          </a:bodyPr>
          <a:lstStyle/>
          <a:p>
            <a:pPr marL="572770" indent="-572770" algn="l">
              <a:lnSpc>
                <a:spcPct val="100000"/>
              </a:lnSpc>
              <a:spcBef>
                <a:spcPts val="0"/>
              </a:spcBef>
              <a:spcAft>
                <a:spcPts val="0"/>
              </a:spcAft>
            </a:pPr>
            <a:r>
              <a:rPr lang="en-US" altLang="zh-CN" sz="2600" b="1">
                <a:solidFill>
                  <a:srgbClr val="0000CC"/>
                </a:solidFill>
                <a:latin typeface="+mn-ea"/>
                <a:ea typeface="+mn-ea"/>
              </a:rPr>
              <a:t>∵ D</a:t>
            </a:r>
            <a:r>
              <a:rPr lang="en-US" altLang="zh-CN" sz="2600" b="1">
                <a:solidFill>
                  <a:srgbClr val="0000CC"/>
                </a:solidFill>
                <a:latin typeface="+mn-ea"/>
                <a:ea typeface="+mn-ea"/>
                <a:cs typeface="宋体" panose="02010600030101010101" pitchFamily="2" charset="-122"/>
              </a:rPr>
              <a:t>→B </a:t>
            </a:r>
            <a:r>
              <a:rPr lang="zh-CN" altLang="en-US" sz="2600" b="1">
                <a:solidFill>
                  <a:srgbClr val="0000CC"/>
                </a:solidFill>
                <a:latin typeface="+mn-ea"/>
                <a:ea typeface="+mn-ea"/>
                <a:cs typeface="宋体" panose="02010600030101010101" pitchFamily="2" charset="-122"/>
              </a:rPr>
              <a:t>且 </a:t>
            </a:r>
            <a:r>
              <a:rPr lang="en-US" altLang="zh-CN" sz="2600" b="1">
                <a:solidFill>
                  <a:srgbClr val="0000CC"/>
                </a:solidFill>
                <a:latin typeface="+mn-ea"/>
                <a:ea typeface="+mn-ea"/>
                <a:cs typeface="宋体" panose="02010600030101010101" pitchFamily="2" charset="-122"/>
              </a:rPr>
              <a:t>D </a:t>
            </a:r>
            <a:r>
              <a:rPr lang="zh-CN" altLang="en-US" sz="2600" b="1">
                <a:solidFill>
                  <a:srgbClr val="0000CC"/>
                </a:solidFill>
                <a:latin typeface="+mn-ea"/>
                <a:ea typeface="+mn-ea"/>
                <a:cs typeface="宋体" panose="02010600030101010101" pitchFamily="2" charset="-122"/>
              </a:rPr>
              <a:t>不是关系</a:t>
            </a:r>
            <a:r>
              <a:rPr lang="en-US" altLang="zh-CN" sz="2600" b="1">
                <a:solidFill>
                  <a:srgbClr val="0000CC"/>
                </a:solidFill>
                <a:latin typeface="+mn-ea"/>
                <a:ea typeface="+mn-ea"/>
                <a:cs typeface="宋体" panose="02010600030101010101" pitchFamily="2" charset="-122"/>
              </a:rPr>
              <a:t>T</a:t>
            </a:r>
            <a:r>
              <a:rPr lang="zh-CN" altLang="en-US" sz="2600" b="1">
                <a:solidFill>
                  <a:srgbClr val="0000CC"/>
                </a:solidFill>
                <a:latin typeface="+mn-ea"/>
                <a:ea typeface="+mn-ea"/>
                <a:cs typeface="宋体" panose="02010600030101010101" pitchFamily="2" charset="-122"/>
              </a:rPr>
              <a:t>的</a:t>
            </a:r>
            <a:r>
              <a:rPr lang="en-US" altLang="zh-CN" sz="2600" b="1">
                <a:solidFill>
                  <a:srgbClr val="0000CC"/>
                </a:solidFill>
                <a:latin typeface="+mn-ea"/>
                <a:ea typeface="+mn-ea"/>
                <a:cs typeface="宋体" panose="02010600030101010101" pitchFamily="2" charset="-122"/>
              </a:rPr>
              <a:t>superkey</a:t>
            </a:r>
          </a:p>
          <a:p>
            <a:pPr marL="397510" indent="-397510" algn="l">
              <a:lnSpc>
                <a:spcPct val="100000"/>
              </a:lnSpc>
              <a:spcBef>
                <a:spcPts val="0"/>
              </a:spcBef>
              <a:spcAft>
                <a:spcPts val="0"/>
              </a:spcAft>
            </a:pPr>
            <a:r>
              <a:rPr lang="zh-CN" altLang="en-US" sz="2600" b="1">
                <a:solidFill>
                  <a:srgbClr val="0000CC"/>
                </a:solidFill>
                <a:latin typeface="+mn-ea"/>
                <a:ea typeface="+mn-ea"/>
                <a:cs typeface="宋体" panose="02010600030101010101" pitchFamily="2" charset="-122"/>
              </a:rPr>
              <a:t>∴ </a:t>
            </a:r>
            <a:r>
              <a:rPr lang="en-US" altLang="zh-CN" sz="2600" b="1">
                <a:solidFill>
                  <a:srgbClr val="0000CC"/>
                </a:solidFill>
                <a:latin typeface="+mn-ea"/>
                <a:ea typeface="+mn-ea"/>
                <a:cs typeface="宋体" panose="02010600030101010101" pitchFamily="2" charset="-122"/>
              </a:rPr>
              <a:t>Table T isn't BCNF.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3">
                                            <p:txEl>
                                              <p:pRg st="0" end="0"/>
                                            </p:txEl>
                                          </p:spTgt>
                                        </p:tgtEl>
                                        <p:attrNameLst>
                                          <p:attrName>style.visibility</p:attrName>
                                        </p:attrNameLst>
                                      </p:cBhvr>
                                      <p:to>
                                        <p:strVal val="visible"/>
                                      </p:to>
                                    </p:set>
                                    <p:animEffect transition="in" filter="blinds(horizontal)">
                                      <p:cBhvr>
                                        <p:cTn id="7" dur="500"/>
                                        <p:tgtEl>
                                          <p:spTgt spid="1914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build="p"/>
      <p:bldP spid="5" grpId="0"/>
      <p:bldP spid="8" grpId="0" bldLvl="0" animBg="1"/>
      <p:bldP spid="9" grpId="0"/>
      <p:bldP spid="10" grpId="0"/>
      <p:bldP spid="11" grpId="0" bldLvl="0" animBg="1"/>
      <p:bldP spid="12" grpId="0" bldLvl="0" animBg="1"/>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9251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251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273</a:t>
            </a:fld>
            <a:endParaRPr lang="zh-CN" altLang="en-US" sz="1200" b="1" i="1" dirty="0">
              <a:latin typeface="Times New Roman" panose="02020603050405020304" pitchFamily="2" charset="0"/>
              <a:ea typeface="宋体" panose="02010600030101010101" pitchFamily="2" charset="-122"/>
            </a:endParaRPr>
          </a:p>
        </p:txBody>
      </p:sp>
      <p:sp>
        <p:nvSpPr>
          <p:cNvPr id="19251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p>
        </p:txBody>
      </p:sp>
      <p:sp>
        <p:nvSpPr>
          <p:cNvPr id="192517" name="Rectangle 3"/>
          <p:cNvSpPr>
            <a:spLocks noGrp="1"/>
          </p:cNvSpPr>
          <p:nvPr>
            <p:ph type="body"/>
          </p:nvPr>
        </p:nvSpPr>
        <p:spPr>
          <a:xfrm>
            <a:off x="314325" y="695325"/>
            <a:ext cx="8650288" cy="681990"/>
          </a:xfrm>
        </p:spPr>
        <p:txBody>
          <a:bodyPr wrap="square" anchor="t">
            <a:spAutoFit/>
          </a:bodyPr>
          <a:lstStyle/>
          <a:p>
            <a:pPr lvl="0" eaLnBrk="1" hangingPunct="1">
              <a:lnSpc>
                <a:spcPct val="120000"/>
              </a:lnSpc>
            </a:pPr>
            <a:r>
              <a:rPr lang="en-US" altLang="x-none" sz="3200" dirty="0">
                <a:ea typeface="宋体" panose="02010600030101010101" pitchFamily="2" charset="-122"/>
              </a:rPr>
              <a:t>Def. 6.8.7. Second Normal Form (2NF)</a:t>
            </a:r>
            <a:endParaRPr lang="en-US" altLang="x-none" sz="3200" dirty="0">
              <a:solidFill>
                <a:srgbClr val="0000CC"/>
              </a:solidFill>
              <a:ea typeface="宋体" panose="02010600030101010101" pitchFamily="2" charset="-122"/>
            </a:endParaRPr>
          </a:p>
        </p:txBody>
      </p:sp>
      <p:sp>
        <p:nvSpPr>
          <p:cNvPr id="2" name="Rectangle 3"/>
          <p:cNvSpPr>
            <a:spLocks noGrp="1"/>
          </p:cNvSpPr>
          <p:nvPr/>
        </p:nvSpPr>
        <p:spPr>
          <a:xfrm>
            <a:off x="314325" y="1367155"/>
            <a:ext cx="8650288" cy="3830955"/>
          </a:xfrm>
          <a:prstGeom prst="rect">
            <a:avLst/>
          </a:prstGeom>
          <a:noFill/>
          <a:ln w="9525">
            <a:solidFill>
              <a:schemeClr val="accent1"/>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457200" lvl="1" indent="0" eaLnBrk="1" hangingPunct="1">
              <a:lnSpc>
                <a:spcPct val="120000"/>
              </a:lnSpc>
              <a:buNone/>
            </a:pPr>
            <a:r>
              <a:rPr lang="en-US" altLang="x-none" sz="3200" dirty="0">
                <a:ea typeface="宋体" panose="02010600030101010101" pitchFamily="2" charset="-122"/>
              </a:rPr>
              <a:t>A table T with FD set F is in 2NF </a:t>
            </a:r>
          </a:p>
          <a:p>
            <a:pPr marL="457200" lvl="1" indent="0" eaLnBrk="1" hangingPunct="1">
              <a:lnSpc>
                <a:spcPct val="120000"/>
              </a:lnSpc>
              <a:buNone/>
            </a:pPr>
            <a:r>
              <a:rPr lang="en-US" altLang="x-none" sz="3200" dirty="0">
                <a:solidFill>
                  <a:srgbClr val="FF0000"/>
                </a:solidFill>
                <a:ea typeface="宋体" panose="02010600030101010101" pitchFamily="2" charset="-122"/>
              </a:rPr>
              <a:t>iff</a:t>
            </a:r>
          </a:p>
          <a:p>
            <a:pPr marL="914400" lvl="2" indent="0" eaLnBrk="1" hangingPunct="1">
              <a:lnSpc>
                <a:spcPct val="120000"/>
              </a:lnSpc>
              <a:buNone/>
            </a:pPr>
            <a:r>
              <a:rPr lang="en-US" altLang="x-none" sz="3200" dirty="0">
                <a:ea typeface="宋体" panose="02010600030101010101" pitchFamily="2" charset="-122"/>
              </a:rPr>
              <a:t>for any X </a:t>
            </a:r>
            <a:r>
              <a:rPr lang="en-US" altLang="x-none" sz="3200" dirty="0">
                <a:solidFill>
                  <a:schemeClr val="accent2"/>
                </a:solidFill>
                <a:ea typeface="宋体" panose="02010600030101010101" pitchFamily="2" charset="-122"/>
                <a:sym typeface="Symbol" panose="05050102010706020507" pitchFamily="2" charset="2"/>
              </a:rPr>
              <a:t></a:t>
            </a:r>
            <a:r>
              <a:rPr lang="en-US" altLang="x-none" sz="3200" dirty="0">
                <a:ea typeface="宋体" panose="02010600030101010101" pitchFamily="2" charset="-122"/>
              </a:rPr>
              <a:t> A implied by F that lies in T, where </a:t>
            </a:r>
            <a:r>
              <a:rPr lang="en-US" altLang="x-none" sz="3200" u="sng" dirty="0">
                <a:solidFill>
                  <a:srgbClr val="FF0000"/>
                </a:solidFill>
                <a:ea typeface="宋体" panose="02010600030101010101" pitchFamily="2" charset="-122"/>
              </a:rPr>
              <a:t>A is a single non-prime attribute not in X</a:t>
            </a:r>
            <a:r>
              <a:rPr lang="en-US" altLang="x-none" sz="3200" dirty="0">
                <a:ea typeface="宋体" panose="02010600030101010101" pitchFamily="2" charset="-122"/>
              </a:rPr>
              <a:t>, then </a:t>
            </a:r>
            <a:r>
              <a:rPr lang="en-US" altLang="x-none" sz="3200" u="sng" dirty="0">
                <a:solidFill>
                  <a:srgbClr val="FF0000"/>
                </a:solidFill>
                <a:ea typeface="宋体" panose="02010600030101010101" pitchFamily="2" charset="-122"/>
              </a:rPr>
              <a:t>X is not properly contained in any key of T</a:t>
            </a:r>
            <a:r>
              <a:rPr lang="en-US" altLang="x-none" sz="3200" dirty="0">
                <a:ea typeface="宋体" panose="02010600030101010101" pitchFamily="2" charset="-122"/>
              </a:rPr>
              <a:t>.</a:t>
            </a:r>
            <a:endParaRPr lang="en-US" altLang="x-none" sz="3200" dirty="0">
              <a:solidFill>
                <a:srgbClr val="0000CC"/>
              </a:solidFill>
              <a:ea typeface="宋体" panose="02010600030101010101" pitchFamily="2" charset="-122"/>
            </a:endParaRPr>
          </a:p>
        </p:txBody>
      </p:sp>
      <p:sp>
        <p:nvSpPr>
          <p:cNvPr id="3" name="Rectangle 3"/>
          <p:cNvSpPr>
            <a:spLocks noGrp="1"/>
          </p:cNvSpPr>
          <p:nvPr/>
        </p:nvSpPr>
        <p:spPr>
          <a:xfrm>
            <a:off x="314325" y="5457190"/>
            <a:ext cx="8650288" cy="6819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eaLnBrk="1" hangingPunct="1">
              <a:lnSpc>
                <a:spcPct val="120000"/>
              </a:lnSpc>
            </a:pPr>
            <a:r>
              <a:rPr lang="en-US" altLang="x-none" sz="3200" dirty="0">
                <a:ea typeface="宋体" panose="02010600030101010101" pitchFamily="2" charset="-122"/>
              </a:rPr>
              <a:t>Ex 6.8.9: </a:t>
            </a:r>
            <a:r>
              <a:rPr lang="en-US" altLang="x-none" sz="3200" dirty="0">
                <a:solidFill>
                  <a:srgbClr val="0000CC"/>
                </a:solidFill>
                <a:ea typeface="宋体" panose="02010600030101010101" pitchFamily="2" charset="-122"/>
              </a:rPr>
              <a:t>Figure 6.25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9353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353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274</a:t>
            </a:fld>
            <a:endParaRPr lang="zh-CN" altLang="en-US" sz="1200" b="1" i="1" dirty="0">
              <a:latin typeface="Times New Roman" panose="02020603050405020304" pitchFamily="2" charset="0"/>
              <a:ea typeface="宋体" panose="02010600030101010101" pitchFamily="2" charset="-122"/>
            </a:endParaRPr>
          </a:p>
        </p:txBody>
      </p:sp>
      <p:sp>
        <p:nvSpPr>
          <p:cNvPr id="193540" name="Rectangle 3"/>
          <p:cNvSpPr>
            <a:spLocks noGrp="1"/>
          </p:cNvSpPr>
          <p:nvPr>
            <p:ph type="body"/>
          </p:nvPr>
        </p:nvSpPr>
        <p:spPr>
          <a:xfrm>
            <a:off x="34925" y="0"/>
            <a:ext cx="9074150" cy="6293485"/>
          </a:xfrm>
          <a:solidFill>
            <a:schemeClr val="bg1"/>
          </a:solidFill>
          <a:ln>
            <a:solidFill>
              <a:srgbClr val="FF0000"/>
            </a:solidFill>
            <a:miter/>
          </a:ln>
        </p:spPr>
        <p:txBody>
          <a:bodyPr wrap="square" lIns="90170" tIns="46990" rIns="90170" bIns="46990" anchor="t">
            <a:spAutoFit/>
          </a:bodyPr>
          <a:lstStyle/>
          <a:p>
            <a:pPr lvl="0" eaLnBrk="1" hangingPunct="1"/>
            <a:r>
              <a:rPr lang="en-US" altLang="x-none" sz="3200" dirty="0">
                <a:solidFill>
                  <a:schemeClr val="tx2"/>
                </a:solidFill>
                <a:ea typeface="宋体" panose="02010600030101010101" pitchFamily="2" charset="-122"/>
              </a:rPr>
              <a:t>3NF</a:t>
            </a:r>
            <a:r>
              <a:rPr lang="zh-CN" altLang="en-US" sz="3200" dirty="0">
                <a:solidFill>
                  <a:schemeClr val="tx2"/>
                </a:solidFill>
                <a:ea typeface="宋体" panose="02010600030101010101" pitchFamily="2" charset="-122"/>
              </a:rPr>
              <a:t>和</a:t>
            </a:r>
            <a:r>
              <a:rPr lang="en-US" altLang="x-none" sz="3200" dirty="0">
                <a:solidFill>
                  <a:schemeClr val="tx2"/>
                </a:solidFill>
                <a:ea typeface="宋体" panose="02010600030101010101" pitchFamily="2" charset="-122"/>
              </a:rPr>
              <a:t>2NF</a:t>
            </a:r>
            <a:r>
              <a:rPr lang="zh-CN" altLang="en-US" sz="3200" dirty="0">
                <a:solidFill>
                  <a:schemeClr val="tx2"/>
                </a:solidFill>
                <a:ea typeface="宋体" panose="02010600030101010101" pitchFamily="2" charset="-122"/>
              </a:rPr>
              <a:t>定义的对比</a:t>
            </a:r>
          </a:p>
          <a:p>
            <a:pPr lvl="0" eaLnBrk="1" hangingPunct="1">
              <a:lnSpc>
                <a:spcPct val="120000"/>
              </a:lnSpc>
            </a:pPr>
            <a:r>
              <a:rPr lang="en-US" altLang="x-none" sz="3200" u="sng" dirty="0">
                <a:ea typeface="宋体" panose="02010600030101010101" pitchFamily="2" charset="-122"/>
              </a:rPr>
              <a:t>3NF</a:t>
            </a:r>
          </a:p>
          <a:p>
            <a:pPr lvl="1" indent="-285750" eaLnBrk="1" hangingPunct="1">
              <a:lnSpc>
                <a:spcPct val="120000"/>
              </a:lnSpc>
            </a:pPr>
            <a:r>
              <a:rPr lang="en-US" altLang="x-none" sz="3200" dirty="0">
                <a:ea typeface="宋体" panose="02010600030101010101" pitchFamily="2" charset="-122"/>
              </a:rPr>
              <a:t>for any X</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A implied by F that lies in T, if A is a single non-prime attribute not in X, then </a:t>
            </a:r>
            <a:r>
              <a:rPr lang="en-US" altLang="x-none" sz="3200" u="sng" dirty="0">
                <a:solidFill>
                  <a:srgbClr val="FF0000"/>
                </a:solidFill>
                <a:ea typeface="宋体" panose="02010600030101010101" pitchFamily="2" charset="-122"/>
              </a:rPr>
              <a:t>X must be a superkey for T</a:t>
            </a:r>
            <a:r>
              <a:rPr lang="en-US" altLang="x-none" sz="3200" dirty="0">
                <a:ea typeface="宋体" panose="02010600030101010101" pitchFamily="2" charset="-122"/>
              </a:rPr>
              <a:t>.</a:t>
            </a:r>
          </a:p>
          <a:p>
            <a:pPr lvl="0" eaLnBrk="1" hangingPunct="1">
              <a:lnSpc>
                <a:spcPct val="120000"/>
              </a:lnSpc>
            </a:pPr>
            <a:r>
              <a:rPr lang="en-US" altLang="x-none" sz="3200" u="sng" dirty="0">
                <a:ea typeface="宋体" panose="02010600030101010101" pitchFamily="2" charset="-122"/>
              </a:rPr>
              <a:t>2NF</a:t>
            </a:r>
          </a:p>
          <a:p>
            <a:pPr lvl="1" indent="-285750" eaLnBrk="1" hangingPunct="1">
              <a:lnSpc>
                <a:spcPct val="120000"/>
              </a:lnSpc>
            </a:pPr>
            <a:r>
              <a:rPr lang="en-US" altLang="x-none" sz="3200" dirty="0">
                <a:ea typeface="宋体" panose="02010600030101010101" pitchFamily="2" charset="-122"/>
              </a:rPr>
              <a:t>for any X </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 A implied by F that lies in T, if A is a single non-prime attribute not in X, then </a:t>
            </a:r>
            <a:r>
              <a:rPr lang="en-US" altLang="x-none" sz="3200" u="sng" dirty="0">
                <a:solidFill>
                  <a:srgbClr val="FF0000"/>
                </a:solidFill>
                <a:ea typeface="宋体" panose="02010600030101010101" pitchFamily="2" charset="-122"/>
              </a:rPr>
              <a:t>X is not properly contained in any key of T</a:t>
            </a:r>
            <a:r>
              <a:rPr lang="en-US" altLang="x-none" sz="3200" dirty="0">
                <a:ea typeface="宋体" panose="02010600030101010101" pitchFamily="2" charset="-122"/>
              </a:rPr>
              <a:t>.</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9456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45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275</a:t>
            </a:fld>
            <a:endParaRPr lang="zh-CN" altLang="en-US" sz="1200" b="1" i="1" dirty="0">
              <a:latin typeface="Times New Roman" panose="02020603050405020304" pitchFamily="2" charset="0"/>
              <a:ea typeface="宋体" panose="02010600030101010101" pitchFamily="2" charset="-122"/>
            </a:endParaRPr>
          </a:p>
        </p:txBody>
      </p:sp>
      <p:sp>
        <p:nvSpPr>
          <p:cNvPr id="19456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sp>
        <p:nvSpPr>
          <p:cNvPr id="194565" name="Text Box 5"/>
          <p:cNvSpPr txBox="1"/>
          <p:nvPr/>
        </p:nvSpPr>
        <p:spPr>
          <a:xfrm>
            <a:off x="304800" y="6019800"/>
            <a:ext cx="8534400" cy="457200"/>
          </a:xfrm>
          <a:prstGeom prst="rect">
            <a:avLst/>
          </a:prstGeom>
          <a:noFill/>
          <a:ln w="9525">
            <a:noFill/>
          </a:ln>
        </p:spPr>
        <p:txBody>
          <a:bodyPr anchor="t">
            <a:spAutoFit/>
          </a:bodyPr>
          <a:lstStyle/>
          <a:p>
            <a:pPr lvl="0" algn="ctr">
              <a:spcBef>
                <a:spcPct val="50000"/>
              </a:spcBef>
            </a:pPr>
            <a:r>
              <a:rPr lang="en-US" altLang="x-none" b="1" dirty="0">
                <a:latin typeface="Arial" panose="020B0604020202020204" pitchFamily="34" charset="0"/>
                <a:ea typeface="宋体" panose="02010600030101010101" pitchFamily="2" charset="-122"/>
              </a:rPr>
              <a:t>Figure 6.25</a:t>
            </a:r>
          </a:p>
        </p:txBody>
      </p:sp>
      <p:sp>
        <p:nvSpPr>
          <p:cNvPr id="194566" name="Rectangle 4"/>
          <p:cNvSpPr/>
          <p:nvPr/>
        </p:nvSpPr>
        <p:spPr>
          <a:xfrm>
            <a:off x="0" y="687388"/>
            <a:ext cx="9128125" cy="5189537"/>
          </a:xfrm>
          <a:prstGeom prst="rect">
            <a:avLst/>
          </a:prstGeom>
          <a:solidFill>
            <a:schemeClr val="bg1"/>
          </a:solidFill>
          <a:ln w="25400" cap="flat" cmpd="sng">
            <a:solidFill>
              <a:schemeClr val="tx1"/>
            </a:solidFill>
            <a:prstDash val="solid"/>
            <a:miter/>
            <a:headEnd type="none" w="med" len="med"/>
            <a:tailEnd type="none" w="med" len="med"/>
          </a:ln>
        </p:spPr>
        <p:txBody>
          <a:bodyPr wrap="square" lIns="90170" tIns="46990" rIns="90170" bIns="46990" anchor="t"/>
          <a:lstStyle/>
          <a:p>
            <a:pPr marL="342900" lvl="0" indent="-342900">
              <a:lnSpc>
                <a:spcPct val="110000"/>
              </a:lnSpc>
              <a:spcBef>
                <a:spcPct val="20000"/>
              </a:spcBef>
              <a:buClr>
                <a:srgbClr val="996633"/>
              </a:buClr>
              <a:buFont typeface="Wingdings" panose="05000000000000000000" pitchFamily="2" charset="2"/>
              <a:buChar char="Ø"/>
            </a:pPr>
            <a:r>
              <a:rPr lang="en-US" altLang="x-none" sz="2800" b="1" dirty="0">
                <a:solidFill>
                  <a:srgbClr val="FF0000"/>
                </a:solidFill>
                <a:latin typeface="Arial" panose="020B0604020202020204" pitchFamily="34" charset="0"/>
                <a:ea typeface="宋体" panose="02010600030101010101" pitchFamily="2" charset="-122"/>
              </a:rPr>
              <a:t>emps</a:t>
            </a:r>
            <a:r>
              <a:rPr lang="en-US" altLang="x-none" sz="2800" b="1" dirty="0">
                <a:solidFill>
                  <a:schemeClr val="accent2"/>
                </a:solidFill>
                <a:latin typeface="Arial" panose="020B0604020202020204" pitchFamily="34" charset="0"/>
                <a:ea typeface="宋体" panose="02010600030101010101" pitchFamily="2" charset="-122"/>
              </a:rPr>
              <a:t>(emp_id,emp_name,emp_phone,dept_name, </a:t>
            </a:r>
          </a:p>
          <a:p>
            <a:pPr marL="1600200" lvl="3" indent="-228600">
              <a:lnSpc>
                <a:spcPct val="110000"/>
              </a:lnSpc>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dept_phone, dept_mgrname)</a:t>
            </a:r>
          </a:p>
          <a:p>
            <a:pPr marL="742950" lvl="1" indent="-285750">
              <a:lnSpc>
                <a:spcPct val="110000"/>
              </a:lnSpc>
              <a:spcBef>
                <a:spcPct val="20000"/>
              </a:spcBef>
              <a:buClr>
                <a:srgbClr val="996633"/>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emp_id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{emp_name, emp_phone, dept_name}</a:t>
            </a:r>
          </a:p>
          <a:p>
            <a:pPr marL="742950" lvl="1" indent="-285750">
              <a:lnSpc>
                <a:spcPct val="110000"/>
              </a:lnSpc>
              <a:spcBef>
                <a:spcPct val="20000"/>
              </a:spcBef>
              <a:buClr>
                <a:srgbClr val="996633"/>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dept_name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{dept_phone, dept_mgrname}</a:t>
            </a:r>
          </a:p>
          <a:p>
            <a:pPr marL="742950" lvl="1" indent="-285750">
              <a:lnSpc>
                <a:spcPct val="110000"/>
              </a:lnSpc>
              <a:spcBef>
                <a:spcPct val="20000"/>
              </a:spcBef>
              <a:buClr>
                <a:srgbClr val="996633"/>
              </a:buClr>
              <a:buFont typeface="Wingdings" panose="05000000000000000000" pitchFamily="2" charset="2"/>
              <a:buNone/>
            </a:pPr>
            <a:endParaRPr lang="en-US" altLang="x-none" sz="1400" b="1" dirty="0">
              <a:latin typeface="Arial" panose="020B0604020202020204" pitchFamily="34" charset="0"/>
              <a:ea typeface="宋体" panose="02010600030101010101" pitchFamily="2" charset="-122"/>
            </a:endParaRPr>
          </a:p>
          <a:p>
            <a:pPr marL="342900" lvl="0" indent="-342900">
              <a:lnSpc>
                <a:spcPct val="110000"/>
              </a:lnSpc>
              <a:spcBef>
                <a:spcPct val="20000"/>
              </a:spcBef>
              <a:buClr>
                <a:srgbClr val="996633"/>
              </a:buClr>
              <a:buFont typeface="Wingdings" panose="05000000000000000000" pitchFamily="2" charset="2"/>
              <a:buChar char="Ø"/>
            </a:pPr>
            <a:r>
              <a:rPr lang="en-US" altLang="x-none" sz="2800" b="1" dirty="0">
                <a:solidFill>
                  <a:srgbClr val="FF0000"/>
                </a:solidFill>
                <a:latin typeface="Arial" panose="020B0604020202020204" pitchFamily="34" charset="0"/>
                <a:ea typeface="宋体" panose="02010600030101010101" pitchFamily="2" charset="-122"/>
              </a:rPr>
              <a:t>emp_skills</a:t>
            </a:r>
            <a:r>
              <a:rPr lang="en-US" altLang="x-none" sz="2800" b="1" dirty="0">
                <a:solidFill>
                  <a:schemeClr val="accent2"/>
                </a:solidFill>
                <a:latin typeface="Arial" panose="020B0604020202020204" pitchFamily="34" charset="0"/>
                <a:ea typeface="宋体" panose="02010600030101010101" pitchFamily="2" charset="-122"/>
              </a:rPr>
              <a:t>(emp_id, skill_id, skill_date, skill_lvl)</a:t>
            </a:r>
          </a:p>
          <a:p>
            <a:pPr marL="742950" lvl="1" indent="-285750">
              <a:lnSpc>
                <a:spcPct val="110000"/>
              </a:lnSpc>
              <a:spcBef>
                <a:spcPct val="20000"/>
              </a:spcBef>
              <a:buClr>
                <a:srgbClr val="996633"/>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{emp_id, skill_id}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{skill_date, skill_lvl}</a:t>
            </a:r>
          </a:p>
          <a:p>
            <a:pPr marL="742950" lvl="1" indent="-285750">
              <a:lnSpc>
                <a:spcPct val="110000"/>
              </a:lnSpc>
              <a:spcBef>
                <a:spcPct val="20000"/>
              </a:spcBef>
              <a:buClr>
                <a:srgbClr val="996633"/>
              </a:buClr>
              <a:buFont typeface="Wingdings" panose="05000000000000000000" pitchFamily="2" charset="2"/>
              <a:buNone/>
            </a:pPr>
            <a:endParaRPr lang="en-US" altLang="x-none" sz="1400" b="1" dirty="0">
              <a:latin typeface="Arial" panose="020B0604020202020204" pitchFamily="34" charset="0"/>
              <a:ea typeface="宋体" panose="02010600030101010101" pitchFamily="2" charset="-122"/>
            </a:endParaRPr>
          </a:p>
          <a:p>
            <a:pPr marL="342900" lvl="0" indent="-342900">
              <a:lnSpc>
                <a:spcPct val="110000"/>
              </a:lnSpc>
              <a:spcBef>
                <a:spcPct val="20000"/>
              </a:spcBef>
              <a:buClr>
                <a:srgbClr val="996633"/>
              </a:buClr>
              <a:buFont typeface="Wingdings" panose="05000000000000000000" pitchFamily="2" charset="2"/>
              <a:buChar char="Ø"/>
            </a:pPr>
            <a:r>
              <a:rPr lang="en-US" altLang="x-none" sz="2800" b="1" dirty="0">
                <a:solidFill>
                  <a:srgbClr val="FF0000"/>
                </a:solidFill>
                <a:latin typeface="Arial" panose="020B0604020202020204" pitchFamily="34" charset="0"/>
                <a:ea typeface="宋体" panose="02010600030101010101" pitchFamily="2" charset="-122"/>
              </a:rPr>
              <a:t>skills</a:t>
            </a:r>
            <a:r>
              <a:rPr lang="en-US" altLang="x-none" sz="2800" b="1" dirty="0">
                <a:solidFill>
                  <a:schemeClr val="accent2"/>
                </a:solidFill>
                <a:latin typeface="Arial" panose="020B0604020202020204" pitchFamily="34" charset="0"/>
                <a:ea typeface="宋体" panose="02010600030101010101" pitchFamily="2" charset="-122"/>
              </a:rPr>
              <a:t>(skill_id, skill_name)</a:t>
            </a:r>
          </a:p>
          <a:p>
            <a:pPr marL="742950" lvl="1" indent="-285750">
              <a:lnSpc>
                <a:spcPct val="110000"/>
              </a:lnSpc>
              <a:spcBef>
                <a:spcPct val="20000"/>
              </a:spcBef>
              <a:buClr>
                <a:srgbClr val="996633"/>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skill_id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skill_name</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9558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558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276</a:t>
            </a:fld>
            <a:endParaRPr lang="zh-CN" altLang="en-US" sz="1200" b="1" i="1" dirty="0">
              <a:latin typeface="Times New Roman" panose="02020603050405020304" pitchFamily="2" charset="0"/>
              <a:ea typeface="宋体" panose="02010600030101010101" pitchFamily="2" charset="-122"/>
            </a:endParaRPr>
          </a:p>
        </p:txBody>
      </p:sp>
      <p:sp>
        <p:nvSpPr>
          <p:cNvPr id="195588" name="Rectangle 2"/>
          <p:cNvSpPr>
            <a:spLocks noGrp="1"/>
          </p:cNvSpPr>
          <p:nvPr>
            <p:ph type="title"/>
          </p:nvPr>
        </p:nvSpPr>
        <p:spPr/>
        <p:txBody>
          <a:bodyPr wrap="square" anchor="ctr"/>
          <a:lstStyle/>
          <a:p>
            <a:pPr lvl="0" eaLnBrk="1" hangingPunct="1"/>
            <a:r>
              <a:rPr lang="en-US" altLang="x-none" dirty="0">
                <a:ea typeface="宋体" panose="02010600030101010101" pitchFamily="2" charset="-122"/>
              </a:rPr>
              <a:t>Example of Normal Forms</a:t>
            </a:r>
            <a:endParaRPr lang="zh-CN" altLang="en-US" dirty="0">
              <a:ea typeface="宋体" panose="02010600030101010101" pitchFamily="2" charset="-122"/>
            </a:endParaRPr>
          </a:p>
        </p:txBody>
      </p:sp>
      <p:sp>
        <p:nvSpPr>
          <p:cNvPr id="195589" name="Rectangle 3"/>
          <p:cNvSpPr>
            <a:spLocks noGrp="1"/>
          </p:cNvSpPr>
          <p:nvPr>
            <p:ph type="body"/>
          </p:nvPr>
        </p:nvSpPr>
        <p:spPr>
          <a:xfrm>
            <a:off x="26988" y="695325"/>
            <a:ext cx="8983662" cy="5638800"/>
          </a:xfrm>
        </p:spPr>
        <p:txBody>
          <a:bodyPr wrap="square" anchor="t"/>
          <a:lstStyle/>
          <a:p>
            <a:pPr lvl="0" eaLnBrk="1" hangingPunct="1">
              <a:lnSpc>
                <a:spcPct val="120000"/>
              </a:lnSpc>
            </a:pPr>
            <a:r>
              <a:rPr lang="en-US" altLang="x-none" dirty="0">
                <a:ea typeface="宋体" panose="02010600030101010101" pitchFamily="2" charset="-122"/>
              </a:rPr>
              <a:t>Relations</a:t>
            </a:r>
          </a:p>
          <a:p>
            <a:pPr lvl="1" indent="-285750" eaLnBrk="1" hangingPunct="1">
              <a:lnSpc>
                <a:spcPct val="120000"/>
              </a:lnSpc>
              <a:buNone/>
            </a:pPr>
            <a:r>
              <a:rPr lang="en-US" altLang="x-none" dirty="0">
                <a:ea typeface="宋体" panose="02010600030101010101" pitchFamily="2" charset="-122"/>
              </a:rPr>
              <a:t>emp_info(emp_id, emp_name, emp_phone, dept_name, dept_phone, dept_mgrname, skill_id, skill_name, skill_date, skill_lvl)</a:t>
            </a:r>
          </a:p>
          <a:p>
            <a:pPr lvl="1" indent="-285750" eaLnBrk="1" hangingPunct="1">
              <a:lnSpc>
                <a:spcPct val="120000"/>
              </a:lnSpc>
            </a:pPr>
            <a:endParaRPr lang="en-US" altLang="x-none" sz="1400" dirty="0">
              <a:ea typeface="宋体" panose="02010600030101010101" pitchFamily="2" charset="-122"/>
            </a:endParaRPr>
          </a:p>
          <a:p>
            <a:pPr lvl="0" eaLnBrk="1" hangingPunct="1">
              <a:lnSpc>
                <a:spcPct val="120000"/>
              </a:lnSpc>
            </a:pPr>
            <a:r>
              <a:rPr lang="en-US" altLang="x-none" dirty="0">
                <a:ea typeface="宋体" panose="02010600030101010101" pitchFamily="2" charset="-122"/>
              </a:rPr>
              <a:t>Functionally Dependents</a:t>
            </a:r>
          </a:p>
          <a:p>
            <a:pPr lvl="1" indent="-285750" eaLnBrk="1" hangingPunct="1">
              <a:lnSpc>
                <a:spcPct val="120000"/>
              </a:lnSpc>
              <a:buNone/>
            </a:pPr>
            <a:r>
              <a:rPr lang="en-US" altLang="x-none" dirty="0">
                <a:ea typeface="宋体" panose="02010600030101010101" pitchFamily="2" charset="-122"/>
              </a:rPr>
              <a:t>emp_id</a:t>
            </a:r>
            <a:r>
              <a:rPr lang="en-US" altLang="x-none" dirty="0">
                <a:ea typeface="宋体" panose="02010600030101010101" pitchFamily="2" charset="-122"/>
                <a:sym typeface="Symbol" panose="05050102010706020507" pitchFamily="2" charset="2"/>
              </a:rPr>
              <a:t>{emp_name, emp_phone, dept_name}</a:t>
            </a:r>
          </a:p>
          <a:p>
            <a:pPr lvl="1" indent="-285750" eaLnBrk="1" hangingPunct="1">
              <a:lnSpc>
                <a:spcPct val="120000"/>
              </a:lnSpc>
              <a:buNone/>
            </a:pPr>
            <a:r>
              <a:rPr lang="en-US" altLang="x-none" dirty="0">
                <a:ea typeface="宋体" panose="02010600030101010101" pitchFamily="2" charset="-122"/>
                <a:sym typeface="Symbol" panose="05050102010706020507" pitchFamily="2" charset="2"/>
              </a:rPr>
              <a:t>dept_name{dept_phone, dept_mgrname}</a:t>
            </a:r>
          </a:p>
          <a:p>
            <a:pPr lvl="1" indent="-285750" eaLnBrk="1" hangingPunct="1">
              <a:lnSpc>
                <a:spcPct val="120000"/>
              </a:lnSpc>
              <a:buNone/>
            </a:pPr>
            <a:r>
              <a:rPr lang="en-US" altLang="x-none" dirty="0">
                <a:ea typeface="宋体" panose="02010600030101010101" pitchFamily="2" charset="-122"/>
                <a:sym typeface="Symbol" panose="05050102010706020507" pitchFamily="2" charset="2"/>
              </a:rPr>
              <a:t>skill_idskill_name</a:t>
            </a:r>
          </a:p>
          <a:p>
            <a:pPr lvl="1" indent="-285750" eaLnBrk="1" hangingPunct="1">
              <a:lnSpc>
                <a:spcPct val="120000"/>
              </a:lnSpc>
              <a:buNone/>
            </a:pPr>
            <a:r>
              <a:rPr lang="en-US" altLang="x-none" dirty="0">
                <a:ea typeface="宋体" panose="02010600030101010101" pitchFamily="2" charset="-122"/>
                <a:sym typeface="Symbol" panose="05050102010706020507" pitchFamily="2" charset="2"/>
              </a:rPr>
              <a:t>{emp_id, skill_id}{skill_date, skill_lvl}</a:t>
            </a:r>
            <a:endParaRPr lang="zh-CN" altLang="en-US" dirty="0">
              <a:ea typeface="宋体" panose="02010600030101010101" pitchFamily="2" charset="-122"/>
            </a:endParaRP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9661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661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277</a:t>
            </a:fld>
            <a:endParaRPr lang="zh-CN" altLang="en-US" sz="1200" b="1" i="1" dirty="0">
              <a:latin typeface="Times New Roman" panose="02020603050405020304" pitchFamily="2" charset="0"/>
              <a:ea typeface="宋体" panose="02010600030101010101" pitchFamily="2" charset="-122"/>
            </a:endParaRPr>
          </a:p>
        </p:txBody>
      </p:sp>
      <p:sp>
        <p:nvSpPr>
          <p:cNvPr id="196612" name="Rectangle 2"/>
          <p:cNvSpPr>
            <a:spLocks noGrp="1"/>
          </p:cNvSpPr>
          <p:nvPr>
            <p:ph type="title"/>
          </p:nvPr>
        </p:nvSpPr>
        <p:spPr/>
        <p:txBody>
          <a:bodyPr wrap="square" anchor="ctr"/>
          <a:lstStyle/>
          <a:p>
            <a:pPr lvl="0" eaLnBrk="1" hangingPunct="1"/>
            <a:r>
              <a:rPr lang="en-US" altLang="x-none" dirty="0">
                <a:latin typeface="Arial" panose="020B0604020202020204" pitchFamily="34" charset="0"/>
                <a:ea typeface="宋体" panose="02010600030101010101" pitchFamily="2" charset="-122"/>
              </a:rPr>
              <a:t>Is 2NF ?</a:t>
            </a:r>
          </a:p>
        </p:txBody>
      </p:sp>
      <p:sp>
        <p:nvSpPr>
          <p:cNvPr id="196613" name="Rectangle 3"/>
          <p:cNvSpPr>
            <a:spLocks noGrp="1"/>
          </p:cNvSpPr>
          <p:nvPr>
            <p:ph type="body"/>
          </p:nvPr>
        </p:nvSpPr>
        <p:spPr>
          <a:xfrm>
            <a:off x="34925" y="838200"/>
            <a:ext cx="9074150" cy="5256213"/>
          </a:xfrm>
          <a:ln w="25400">
            <a:solidFill>
              <a:schemeClr val="tx1"/>
            </a:solidFill>
            <a:miter/>
          </a:ln>
        </p:spPr>
        <p:txBody>
          <a:bodyPr wrap="square" anchor="t"/>
          <a:lstStyle/>
          <a:p>
            <a:pPr lvl="0" eaLnBrk="1" hangingPunct="1">
              <a:lnSpc>
                <a:spcPct val="110000"/>
              </a:lnSpc>
            </a:pPr>
            <a:r>
              <a:rPr lang="en-US" altLang="x-none" dirty="0">
                <a:ea typeface="宋体" panose="02010600030101010101" pitchFamily="2" charset="-122"/>
              </a:rPr>
              <a:t>Relations</a:t>
            </a:r>
          </a:p>
          <a:p>
            <a:pPr lvl="1" indent="-285750" eaLnBrk="1" hangingPunct="1">
              <a:lnSpc>
                <a:spcPct val="110000"/>
              </a:lnSpc>
              <a:buNone/>
            </a:pPr>
            <a:r>
              <a:rPr lang="en-US" altLang="x-none" u="sng" dirty="0">
                <a:solidFill>
                  <a:schemeClr val="tx2"/>
                </a:solidFill>
                <a:ea typeface="宋体" panose="02010600030101010101" pitchFamily="2" charset="-122"/>
              </a:rPr>
              <a:t>emp_info</a:t>
            </a:r>
            <a:r>
              <a:rPr lang="en-US" altLang="x-none" dirty="0">
                <a:ea typeface="宋体" panose="02010600030101010101" pitchFamily="2" charset="-122"/>
              </a:rPr>
              <a:t> ( emp_id, emp_name, emp_phone,</a:t>
            </a:r>
          </a:p>
          <a:p>
            <a:pPr lvl="4" indent="-228600" eaLnBrk="1" hangingPunct="1">
              <a:lnSpc>
                <a:spcPct val="110000"/>
              </a:lnSpc>
              <a:buNone/>
            </a:pPr>
            <a:r>
              <a:rPr lang="en-US" altLang="x-none" dirty="0">
                <a:solidFill>
                  <a:schemeClr val="accent2"/>
                </a:solidFill>
                <a:ea typeface="宋体" panose="02010600030101010101" pitchFamily="2" charset="-122"/>
              </a:rPr>
              <a:t>dept_name, dept_phone, dept_mgrname,</a:t>
            </a:r>
          </a:p>
          <a:p>
            <a:pPr lvl="4" indent="-228600" eaLnBrk="1" hangingPunct="1">
              <a:lnSpc>
                <a:spcPct val="110000"/>
              </a:lnSpc>
              <a:buNone/>
            </a:pPr>
            <a:r>
              <a:rPr lang="en-US" altLang="x-none" dirty="0">
                <a:solidFill>
                  <a:schemeClr val="accent2"/>
                </a:solidFill>
                <a:ea typeface="宋体" panose="02010600030101010101" pitchFamily="2" charset="-122"/>
              </a:rPr>
              <a:t>skill_id, skill_name, skill_date, skill_lvl )</a:t>
            </a:r>
            <a:endParaRPr lang="en-US" altLang="x-none" dirty="0">
              <a:ea typeface="宋体" panose="02010600030101010101" pitchFamily="2" charset="-122"/>
            </a:endParaRPr>
          </a:p>
          <a:p>
            <a:pPr lvl="0" eaLnBrk="1" hangingPunct="1">
              <a:lnSpc>
                <a:spcPct val="110000"/>
              </a:lnSpc>
            </a:pPr>
            <a:r>
              <a:rPr lang="en-US" altLang="x-none" dirty="0">
                <a:ea typeface="宋体" panose="02010600030101010101" pitchFamily="2" charset="-122"/>
              </a:rPr>
              <a:t>Functionally Dependents</a:t>
            </a:r>
          </a:p>
          <a:p>
            <a:pPr lvl="1" indent="-285750" eaLnBrk="1" hangingPunct="1">
              <a:lnSpc>
                <a:spcPct val="110000"/>
              </a:lnSpc>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dept_name  {dept_phone, dept_mgrname}</a:t>
            </a: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skill_id  skill_name</a:t>
            </a: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{emp_id, skill_id}  {skill_date, skill_lvl}</a:t>
            </a:r>
            <a:endParaRPr lang="zh-CN" altLang="en-US" dirty="0">
              <a:ea typeface="宋体" panose="02010600030101010101" pitchFamily="2" charset="-122"/>
              <a:sym typeface="Symbol" panose="05050102010706020507" pitchFamily="2" charset="2"/>
            </a:endParaRPr>
          </a:p>
        </p:txBody>
      </p:sp>
      <p:sp>
        <p:nvSpPr>
          <p:cNvPr id="196614" name="Text Box 4"/>
          <p:cNvSpPr txBox="1"/>
          <p:nvPr/>
        </p:nvSpPr>
        <p:spPr>
          <a:xfrm>
            <a:off x="0" y="6310313"/>
            <a:ext cx="9144000" cy="582612"/>
          </a:xfrm>
          <a:prstGeom prst="rect">
            <a:avLst/>
          </a:prstGeom>
          <a:solidFill>
            <a:schemeClr val="bg1"/>
          </a:solidFill>
          <a:ln w="9525">
            <a:noFill/>
          </a:ln>
        </p:spPr>
        <p:txBody>
          <a:bodyPr wrap="square" lIns="90170" tIns="46990" rIns="90170" bIns="46990" anchor="t">
            <a:spAutoFit/>
          </a:bodyPr>
          <a:lstStyle/>
          <a:p>
            <a:pPr lvl="0" algn="ctr">
              <a:spcBef>
                <a:spcPct val="50000"/>
              </a:spcBef>
            </a:pPr>
            <a:r>
              <a:rPr lang="en-US" altLang="x-none" sz="3200" b="1" u="sng" dirty="0">
                <a:latin typeface="Arial" panose="020B0604020202020204" pitchFamily="34" charset="0"/>
                <a:ea typeface="宋体" panose="02010600030101010101" pitchFamily="2" charset="-122"/>
              </a:rPr>
              <a:t>Figure  6.23</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97634"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763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278</a:t>
            </a:fld>
            <a:endParaRPr lang="zh-CN" altLang="en-US" sz="1200" b="1" i="1" dirty="0">
              <a:latin typeface="Times New Roman" panose="02020603050405020304" pitchFamily="2" charset="0"/>
              <a:ea typeface="宋体" panose="02010600030101010101" pitchFamily="2" charset="-122"/>
            </a:endParaRPr>
          </a:p>
        </p:txBody>
      </p:sp>
      <p:sp>
        <p:nvSpPr>
          <p:cNvPr id="197636" name="Rectangle 2"/>
          <p:cNvSpPr>
            <a:spLocks noGrp="1"/>
          </p:cNvSpPr>
          <p:nvPr>
            <p:ph type="title"/>
          </p:nvPr>
        </p:nvSpPr>
        <p:spPr/>
        <p:txBody>
          <a:bodyPr wrap="square" anchor="ctr"/>
          <a:lstStyle/>
          <a:p>
            <a:pPr lvl="0" eaLnBrk="1" hangingPunct="1"/>
            <a:r>
              <a:rPr lang="zh-CN" altLang="en-US" dirty="0">
                <a:latin typeface="Arial" panose="020B0604020202020204" pitchFamily="34" charset="0"/>
                <a:ea typeface="宋体" panose="02010600030101010101" pitchFamily="2" charset="-122"/>
              </a:rPr>
              <a:t>Figure 6.24   </a:t>
            </a:r>
            <a:r>
              <a:rPr lang="en-US" altLang="x-none" dirty="0">
                <a:latin typeface="Arial" panose="020B0604020202020204" pitchFamily="34" charset="0"/>
                <a:ea typeface="宋体" panose="02010600030101010101" pitchFamily="2" charset="-122"/>
              </a:rPr>
              <a:t>Is 2NF ?</a:t>
            </a:r>
          </a:p>
        </p:txBody>
      </p:sp>
      <p:sp>
        <p:nvSpPr>
          <p:cNvPr id="197637" name="Rectangle 3"/>
          <p:cNvSpPr>
            <a:spLocks noGrp="1"/>
          </p:cNvSpPr>
          <p:nvPr>
            <p:ph type="body"/>
          </p:nvPr>
        </p:nvSpPr>
        <p:spPr>
          <a:xfrm>
            <a:off x="34925" y="693738"/>
            <a:ext cx="9074150" cy="6121400"/>
          </a:xfrm>
          <a:solidFill>
            <a:schemeClr val="bg1"/>
          </a:solidFill>
          <a:ln w="25400">
            <a:solidFill>
              <a:schemeClr val="tx1"/>
            </a:solidFill>
            <a:miter/>
          </a:ln>
        </p:spPr>
        <p:txBody>
          <a:bodyPr wrap="square" lIns="90170" tIns="46990" rIns="90170" bIns="46990" anchor="t"/>
          <a:lstStyle/>
          <a:p>
            <a:pPr lvl="0" eaLnBrk="1" hangingPunct="1">
              <a:lnSpc>
                <a:spcPct val="90000"/>
              </a:lnSpc>
            </a:pPr>
            <a:r>
              <a:rPr lang="en-US" altLang="x-none" dirty="0">
                <a:ea typeface="宋体" panose="02010600030101010101" pitchFamily="2" charset="-122"/>
              </a:rPr>
              <a:t>Relations 1</a:t>
            </a:r>
          </a:p>
          <a:p>
            <a:pPr lvl="1" indent="-285750" eaLnBrk="1" hangingPunct="1">
              <a:lnSpc>
                <a:spcPct val="90000"/>
              </a:lnSpc>
              <a:buNone/>
            </a:pPr>
            <a:r>
              <a:rPr lang="en-US" altLang="x-none" u="sng" dirty="0">
                <a:solidFill>
                  <a:schemeClr val="tx2"/>
                </a:solidFill>
                <a:ea typeface="宋体" panose="02010600030101010101" pitchFamily="2" charset="-122"/>
              </a:rPr>
              <a:t>Emps</a:t>
            </a:r>
            <a:r>
              <a:rPr lang="en-US" altLang="x-none" dirty="0">
                <a:ea typeface="宋体" panose="02010600030101010101" pitchFamily="2" charset="-122"/>
              </a:rPr>
              <a:t> ( emp_id, emp_name, emp_phone,</a:t>
            </a:r>
          </a:p>
          <a:p>
            <a:pPr lvl="3" indent="-228600" eaLnBrk="1" hangingPunct="1">
              <a:lnSpc>
                <a:spcPct val="90000"/>
              </a:lnSpc>
              <a:buNone/>
            </a:pPr>
            <a:r>
              <a:rPr lang="en-US" altLang="x-none" dirty="0">
                <a:ea typeface="宋体" panose="02010600030101010101" pitchFamily="2" charset="-122"/>
              </a:rPr>
              <a:t>dept_name, dept_phone, dept_mgrname )</a:t>
            </a:r>
          </a:p>
          <a:p>
            <a:pPr lvl="0" eaLnBrk="1" hangingPunct="1">
              <a:lnSpc>
                <a:spcPct val="90000"/>
              </a:lnSpc>
            </a:pPr>
            <a:r>
              <a:rPr lang="en-US" altLang="x-none" dirty="0">
                <a:ea typeface="宋体" panose="02010600030101010101" pitchFamily="2" charset="-122"/>
              </a:rPr>
              <a:t>Functionally Dependents in Relations 1</a:t>
            </a:r>
          </a:p>
          <a:p>
            <a:pPr lvl="1" indent="-285750" eaLnBrk="1" hangingPunct="1">
              <a:lnSpc>
                <a:spcPct val="90000"/>
              </a:lnSpc>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dept_name  {dept_phone, dept_mgrname}</a:t>
            </a:r>
          </a:p>
          <a:p>
            <a:pPr lvl="1" indent="-285750" eaLnBrk="1" hangingPunct="1">
              <a:lnSpc>
                <a:spcPct val="90000"/>
              </a:lnSpc>
            </a:pPr>
            <a:endParaRPr lang="en-US" altLang="x-none" sz="1400" dirty="0">
              <a:ea typeface="宋体" panose="02010600030101010101" pitchFamily="2" charset="-122"/>
              <a:sym typeface="Symbol" panose="05050102010706020507" pitchFamily="2" charset="2"/>
            </a:endParaRPr>
          </a:p>
          <a:p>
            <a:pPr lvl="0" eaLnBrk="1" hangingPunct="1">
              <a:lnSpc>
                <a:spcPct val="90000"/>
              </a:lnSpc>
            </a:pPr>
            <a:r>
              <a:rPr lang="en-US" altLang="x-none" dirty="0">
                <a:ea typeface="宋体" panose="02010600030101010101" pitchFamily="2" charset="-122"/>
              </a:rPr>
              <a:t>Relations 2</a:t>
            </a:r>
          </a:p>
          <a:p>
            <a:pPr lvl="1" indent="-285750" eaLnBrk="1" hangingPunct="1">
              <a:lnSpc>
                <a:spcPct val="90000"/>
              </a:lnSpc>
              <a:buNone/>
            </a:pPr>
            <a:r>
              <a:rPr lang="en-US" altLang="x-none" u="sng" dirty="0">
                <a:solidFill>
                  <a:schemeClr val="tx2"/>
                </a:solidFill>
                <a:ea typeface="宋体" panose="02010600030101010101" pitchFamily="2" charset="-122"/>
              </a:rPr>
              <a:t>Skills</a:t>
            </a:r>
            <a:r>
              <a:rPr lang="en-US" altLang="x-none" dirty="0">
                <a:ea typeface="宋体" panose="02010600030101010101" pitchFamily="2" charset="-122"/>
              </a:rPr>
              <a:t> ( emp_id, skill_id, skill_name, skill_date,</a:t>
            </a:r>
          </a:p>
          <a:p>
            <a:pPr lvl="3" indent="-228600" eaLnBrk="1" hangingPunct="1">
              <a:lnSpc>
                <a:spcPct val="90000"/>
              </a:lnSpc>
              <a:buNone/>
            </a:pPr>
            <a:r>
              <a:rPr lang="en-US" altLang="x-none" dirty="0">
                <a:ea typeface="宋体" panose="02010600030101010101" pitchFamily="2" charset="-122"/>
              </a:rPr>
              <a:t>skill_lvl )</a:t>
            </a:r>
          </a:p>
          <a:p>
            <a:pPr lvl="0" eaLnBrk="1" hangingPunct="1">
              <a:lnSpc>
                <a:spcPct val="90000"/>
              </a:lnSpc>
            </a:pPr>
            <a:r>
              <a:rPr lang="en-US" altLang="x-none" dirty="0">
                <a:ea typeface="宋体" panose="02010600030101010101" pitchFamily="2" charset="-122"/>
              </a:rPr>
              <a:t>Functionally Dependents in Relations 2</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skill_id  skill_name</a:t>
            </a: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{emp_id, skill_id}  {skill_date, skill_lvl}</a:t>
            </a:r>
            <a:endParaRPr lang="zh-CN" altLang="en-US" dirty="0">
              <a:ea typeface="宋体" panose="02010600030101010101" pitchFamily="2" charset="-122"/>
              <a:sym typeface="Symbol" panose="05050102010706020507" pitchFamily="2" charset="2"/>
            </a:endParaRPr>
          </a:p>
        </p:txBody>
      </p:sp>
      <p:sp>
        <p:nvSpPr>
          <p:cNvPr id="197638" name="Line 5"/>
          <p:cNvSpPr/>
          <p:nvPr/>
        </p:nvSpPr>
        <p:spPr>
          <a:xfrm>
            <a:off x="38100" y="3644900"/>
            <a:ext cx="9070975" cy="1588"/>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9865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865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279</a:t>
            </a:fld>
            <a:endParaRPr lang="zh-CN" altLang="en-US" sz="1200" b="1" i="1" dirty="0">
              <a:latin typeface="Times New Roman" panose="02020603050405020304" pitchFamily="2" charset="0"/>
              <a:ea typeface="宋体" panose="02010600030101010101" pitchFamily="2" charset="-122"/>
            </a:endParaRPr>
          </a:p>
        </p:txBody>
      </p:sp>
      <p:sp>
        <p:nvSpPr>
          <p:cNvPr id="198660" name="Rectangle 2"/>
          <p:cNvSpPr>
            <a:spLocks noGrp="1"/>
          </p:cNvSpPr>
          <p:nvPr>
            <p:ph type="title"/>
          </p:nvPr>
        </p:nvSpPr>
        <p:spPr/>
        <p:txBody>
          <a:bodyPr wrap="square" anchor="ctr"/>
          <a:lstStyle/>
          <a:p>
            <a:pPr lvl="0" eaLnBrk="1" hangingPunct="1"/>
            <a:r>
              <a:rPr lang="zh-CN" altLang="en-US" dirty="0">
                <a:latin typeface="Arial" panose="020B0604020202020204" pitchFamily="34" charset="0"/>
                <a:ea typeface="宋体" panose="02010600030101010101" pitchFamily="2" charset="-122"/>
              </a:rPr>
              <a:t>Figure 6.25   </a:t>
            </a:r>
            <a:r>
              <a:rPr lang="en-US" altLang="x-none" dirty="0">
                <a:latin typeface="Arial" panose="020B0604020202020204" pitchFamily="34" charset="0"/>
                <a:ea typeface="宋体" panose="02010600030101010101" pitchFamily="2" charset="-122"/>
              </a:rPr>
              <a:t>Is 2NF ?</a:t>
            </a:r>
          </a:p>
        </p:txBody>
      </p:sp>
      <p:sp>
        <p:nvSpPr>
          <p:cNvPr id="198661" name="Rectangle 3"/>
          <p:cNvSpPr>
            <a:spLocks noGrp="1"/>
          </p:cNvSpPr>
          <p:nvPr>
            <p:ph type="body"/>
          </p:nvPr>
        </p:nvSpPr>
        <p:spPr>
          <a:xfrm>
            <a:off x="26988" y="571500"/>
            <a:ext cx="9082087" cy="6288088"/>
          </a:xfrm>
          <a:solidFill>
            <a:schemeClr val="bg1"/>
          </a:solidFill>
          <a:ln w="25400">
            <a:solidFill>
              <a:schemeClr val="tx1"/>
            </a:solidFill>
            <a:miter/>
          </a:ln>
        </p:spPr>
        <p:txBody>
          <a:bodyPr wrap="square" lIns="90170" tIns="46990" rIns="90170" bIns="46990" anchor="t"/>
          <a:lstStyle/>
          <a:p>
            <a:pPr lvl="0" eaLnBrk="1" hangingPunct="1"/>
            <a:r>
              <a:rPr lang="en-US" altLang="x-none" dirty="0">
                <a:ea typeface="宋体" panose="02010600030101010101" pitchFamily="2" charset="-122"/>
              </a:rPr>
              <a:t>Relations 1</a:t>
            </a:r>
          </a:p>
          <a:p>
            <a:pPr lvl="1" indent="-285750" eaLnBrk="1" hangingPunct="1">
              <a:buNone/>
            </a:pPr>
            <a:r>
              <a:rPr lang="en-US" altLang="x-none" u="sng" dirty="0">
                <a:solidFill>
                  <a:schemeClr val="tx2"/>
                </a:solidFill>
                <a:ea typeface="宋体" panose="02010600030101010101" pitchFamily="2" charset="-122"/>
              </a:rPr>
              <a:t>Emps</a:t>
            </a:r>
            <a:r>
              <a:rPr lang="en-US" altLang="x-none" dirty="0">
                <a:ea typeface="宋体" panose="02010600030101010101" pitchFamily="2" charset="-122"/>
              </a:rPr>
              <a:t> ( emp_id, emp_name, emp_phone,</a:t>
            </a:r>
          </a:p>
          <a:p>
            <a:pPr lvl="3" indent="-228600" eaLnBrk="1" hangingPunct="1">
              <a:buNone/>
            </a:pPr>
            <a:r>
              <a:rPr lang="en-US" altLang="x-none" dirty="0">
                <a:ea typeface="宋体" panose="02010600030101010101" pitchFamily="2" charset="-122"/>
              </a:rPr>
              <a:t>dept_name, dept_phone, dept_mgrname )</a:t>
            </a:r>
          </a:p>
          <a:p>
            <a:pPr lvl="1" indent="-285750" eaLnBrk="1" hangingPunct="1">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p>
          <a:p>
            <a:pPr lvl="1" indent="-285750" eaLnBrk="1" hangingPunct="1">
              <a:buNone/>
            </a:pPr>
            <a:r>
              <a:rPr lang="en-US" altLang="x-none" dirty="0">
                <a:ea typeface="宋体" panose="02010600030101010101" pitchFamily="2" charset="-122"/>
                <a:sym typeface="Symbol" panose="05050102010706020507" pitchFamily="2" charset="2"/>
              </a:rPr>
              <a:t>dept_name  {dept_phone, dept_mgrname}</a:t>
            </a:r>
          </a:p>
          <a:p>
            <a:pPr lvl="1" indent="-285750" eaLnBrk="1" hangingPunct="1">
              <a:buNone/>
            </a:pPr>
            <a:endParaRPr lang="en-US" altLang="x-none" sz="1400" dirty="0">
              <a:ea typeface="宋体" panose="02010600030101010101" pitchFamily="2" charset="-122"/>
            </a:endParaRPr>
          </a:p>
          <a:p>
            <a:pPr lvl="0" eaLnBrk="1" hangingPunct="1"/>
            <a:r>
              <a:rPr lang="en-US" altLang="x-none" dirty="0">
                <a:ea typeface="宋体" panose="02010600030101010101" pitchFamily="2" charset="-122"/>
              </a:rPr>
              <a:t>Relations 2</a:t>
            </a:r>
          </a:p>
          <a:p>
            <a:pPr lvl="1" indent="-285750" eaLnBrk="1" hangingPunct="1">
              <a:buNone/>
            </a:pPr>
            <a:r>
              <a:rPr lang="en-US" altLang="x-none" u="sng" dirty="0">
                <a:solidFill>
                  <a:schemeClr val="tx2"/>
                </a:solidFill>
                <a:ea typeface="宋体" panose="02010600030101010101" pitchFamily="2" charset="-122"/>
              </a:rPr>
              <a:t>Emp_Skills</a:t>
            </a:r>
            <a:r>
              <a:rPr lang="en-US" altLang="x-none" dirty="0">
                <a:ea typeface="宋体" panose="02010600030101010101" pitchFamily="2" charset="-122"/>
              </a:rPr>
              <a:t> ( emp_id, skill_id, skill_date, skill_lvl )</a:t>
            </a:r>
          </a:p>
          <a:p>
            <a:pPr lvl="1" indent="-285750" eaLnBrk="1" hangingPunct="1">
              <a:buNone/>
            </a:pPr>
            <a:r>
              <a:rPr lang="en-US" altLang="x-none" dirty="0">
                <a:ea typeface="宋体" panose="02010600030101010101" pitchFamily="2" charset="-122"/>
                <a:sym typeface="Symbol" panose="05050102010706020507" pitchFamily="2" charset="2"/>
              </a:rPr>
              <a:t>{emp_id, skill_id}  {skill_date, skill_lvl}</a:t>
            </a:r>
          </a:p>
          <a:p>
            <a:pPr lvl="1" indent="-285750" eaLnBrk="1" hangingPunct="1">
              <a:buNone/>
            </a:pPr>
            <a:endParaRPr lang="en-US" altLang="x-none" sz="1400" dirty="0">
              <a:ea typeface="宋体" panose="02010600030101010101" pitchFamily="2" charset="-122"/>
            </a:endParaRPr>
          </a:p>
          <a:p>
            <a:pPr lvl="0" eaLnBrk="1" hangingPunct="1"/>
            <a:r>
              <a:rPr lang="en-US" altLang="x-none" dirty="0">
                <a:ea typeface="宋体" panose="02010600030101010101" pitchFamily="2" charset="-122"/>
              </a:rPr>
              <a:t>Relations 3</a:t>
            </a:r>
          </a:p>
          <a:p>
            <a:pPr lvl="1" indent="-285750" eaLnBrk="1" hangingPunct="1">
              <a:buNone/>
            </a:pPr>
            <a:r>
              <a:rPr lang="en-US" altLang="x-none" u="sng" dirty="0">
                <a:solidFill>
                  <a:schemeClr val="tx2"/>
                </a:solidFill>
                <a:ea typeface="宋体" panose="02010600030101010101" pitchFamily="2" charset="-122"/>
              </a:rPr>
              <a:t>Skills</a:t>
            </a:r>
            <a:r>
              <a:rPr lang="en-US" altLang="x-none" dirty="0">
                <a:ea typeface="宋体" panose="02010600030101010101" pitchFamily="2" charset="-122"/>
              </a:rPr>
              <a:t> ( skill_id, skill_name)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skill_id  skill_name</a:t>
            </a:r>
            <a:endParaRPr lang="zh-CN" altLang="en-US" dirty="0">
              <a:ea typeface="宋体" panose="02010600030101010101" pitchFamily="2" charset="-122"/>
              <a:sym typeface="Symbol" panose="05050102010706020507" pitchFamily="2" charset="2"/>
            </a:endParaRPr>
          </a:p>
        </p:txBody>
      </p:sp>
      <p:sp>
        <p:nvSpPr>
          <p:cNvPr id="198662" name="Line 5"/>
          <p:cNvSpPr/>
          <p:nvPr/>
        </p:nvSpPr>
        <p:spPr>
          <a:xfrm>
            <a:off x="38100" y="3357563"/>
            <a:ext cx="9070975" cy="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98663" name="Line 6"/>
          <p:cNvSpPr/>
          <p:nvPr/>
        </p:nvSpPr>
        <p:spPr>
          <a:xfrm>
            <a:off x="38100" y="5156200"/>
            <a:ext cx="9070975" cy="1588"/>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1027"/>
          <p:cNvSpPr>
            <a:spLocks noGrp="1"/>
          </p:cNvSpPr>
          <p:nvPr/>
        </p:nvSpPr>
        <p:spPr>
          <a:xfrm>
            <a:off x="76200" y="686435"/>
            <a:ext cx="8991600" cy="4163060"/>
          </a:xfrm>
          <a:prstGeom prst="rect">
            <a:avLst/>
          </a:prstGeom>
          <a:noFill/>
          <a:ln w="9525">
            <a:noFill/>
          </a:ln>
        </p:spPr>
        <p:txBody>
          <a:bodyPr wrap="square" anchor="t"/>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eaLnBrk="1" hangingPunct="1">
              <a:lnSpc>
                <a:spcPct val="125000"/>
              </a:lnSpc>
              <a:spcBef>
                <a:spcPts val="20"/>
              </a:spcBef>
              <a:spcAft>
                <a:spcPts val="0"/>
              </a:spcAft>
            </a:pPr>
            <a:r>
              <a:rPr lang="en-US" altLang="x-none" dirty="0">
                <a:solidFill>
                  <a:schemeClr val="accent6"/>
                </a:solidFill>
                <a:ea typeface="宋体" panose="02010600030101010101" pitchFamily="2" charset="-122"/>
              </a:rPr>
              <a:t>special terminology for special kinds of attributes</a:t>
            </a:r>
            <a:endParaRPr lang="en-US" altLang="x-none" dirty="0">
              <a:ea typeface="宋体" panose="02010600030101010101" pitchFamily="2" charset="-122"/>
            </a:endParaRPr>
          </a:p>
        </p:txBody>
      </p:sp>
      <p:sp>
        <p:nvSpPr>
          <p:cNvPr id="24584" name="Rectangle 2"/>
          <p:cNvSpPr>
            <a:spLocks noGrp="1"/>
          </p:cNvSpPr>
          <p:nvPr/>
        </p:nvSpPr>
        <p:spPr>
          <a:xfrm>
            <a:off x="0" y="0"/>
            <a:ext cx="9144000" cy="685800"/>
          </a:xfrm>
          <a:prstGeom prst="rect">
            <a:avLst/>
          </a:prstGeom>
          <a:solidFill>
            <a:srgbClr val="DDDDDD">
              <a:alpha val="50000"/>
            </a:srgbClr>
          </a:solidFill>
          <a:ln w="9525">
            <a:noFill/>
          </a:ln>
        </p:spPr>
        <p:txBody>
          <a:bodyPr wrap="square"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grpSp>
        <p:nvGrpSpPr>
          <p:cNvPr id="15" name="组合 14"/>
          <p:cNvGrpSpPr/>
          <p:nvPr/>
        </p:nvGrpSpPr>
        <p:grpSpPr>
          <a:xfrm>
            <a:off x="36830" y="3013780"/>
            <a:ext cx="9072880" cy="3727450"/>
            <a:chOff x="58" y="4914"/>
            <a:chExt cx="14288" cy="5870"/>
          </a:xfrm>
        </p:grpSpPr>
        <p:grpSp>
          <p:nvGrpSpPr>
            <p:cNvPr id="24579" name="组合 24578"/>
            <p:cNvGrpSpPr/>
            <p:nvPr/>
          </p:nvGrpSpPr>
          <p:grpSpPr>
            <a:xfrm>
              <a:off x="58" y="4914"/>
              <a:ext cx="14288" cy="5871"/>
              <a:chOff x="0" y="0"/>
              <a:chExt cx="14287" cy="5870"/>
            </a:xfrm>
          </p:grpSpPr>
          <p:pic>
            <p:nvPicPr>
              <p:cNvPr id="10" name="图片 24579"/>
              <p:cNvPicPr>
                <a:picLocks noChangeAspect="1"/>
              </p:cNvPicPr>
              <p:nvPr/>
            </p:nvPicPr>
            <p:blipFill>
              <a:blip r:embed="rId3"/>
              <a:stretch>
                <a:fillRect/>
              </a:stretch>
            </p:blipFill>
            <p:spPr>
              <a:xfrm>
                <a:off x="155" y="0"/>
                <a:ext cx="14020" cy="5020"/>
              </a:xfrm>
              <a:prstGeom prst="rect">
                <a:avLst/>
              </a:prstGeom>
              <a:solidFill>
                <a:schemeClr val="bg1"/>
              </a:solidFill>
              <a:ln w="19050" cap="flat" cmpd="sng">
                <a:solidFill>
                  <a:schemeClr val="accent2"/>
                </a:solidFill>
                <a:prstDash val="solid"/>
                <a:miter/>
                <a:headEnd type="none" w="med" len="med"/>
                <a:tailEnd type="none" w="med" len="med"/>
              </a:ln>
            </p:spPr>
          </p:pic>
          <p:sp>
            <p:nvSpPr>
              <p:cNvPr id="24580" name="文本框 24580"/>
              <p:cNvSpPr txBox="1"/>
              <p:nvPr/>
            </p:nvSpPr>
            <p:spPr>
              <a:xfrm>
                <a:off x="0" y="5145"/>
                <a:ext cx="14287" cy="725"/>
              </a:xfrm>
              <a:prstGeom prst="rect">
                <a:avLst/>
              </a:prstGeom>
              <a:solidFill>
                <a:schemeClr val="bg1"/>
              </a:solidFill>
              <a:ln w="9525">
                <a:noFill/>
              </a:ln>
            </p:spPr>
            <p:txBody>
              <a:bodyPr wrap="square" lIns="90170" tIns="46990" rIns="90170" bIns="46990" anchor="t">
                <a:spAutoFit/>
              </a:bodyPr>
              <a:lstStyle/>
              <a:p>
                <a:pPr lvl="0" algn="ctr"/>
                <a:r>
                  <a:rPr lang="zh-CN" altLang="en-US" b="1" dirty="0">
                    <a:solidFill>
                      <a:schemeClr val="accent2"/>
                    </a:solidFill>
                    <a:latin typeface="Times New Roman" panose="02020603050405020304" pitchFamily="2" charset="0"/>
                    <a:ea typeface="宋体" panose="02010600030101010101" pitchFamily="2" charset="-122"/>
                  </a:rPr>
                  <a:t>Figure 6.2  Example of E-R Diagrams with Entities and Attributes</a:t>
                </a:r>
                <a:endParaRPr lang="zh-CN" altLang="en-US" b="1" dirty="0">
                  <a:solidFill>
                    <a:schemeClr val="accent2"/>
                  </a:solidFill>
                  <a:latin typeface="Times New Roman" panose="02020603050405020304" pitchFamily="2" charset="0"/>
                  <a:ea typeface="Times New Roman" panose="02020603050405020304" pitchFamily="2" charset="0"/>
                </a:endParaRPr>
              </a:p>
            </p:txBody>
          </p:sp>
        </p:grpSp>
        <p:cxnSp>
          <p:nvCxnSpPr>
            <p:cNvPr id="13" name="直接连接符 12"/>
            <p:cNvCxnSpPr/>
            <p:nvPr/>
          </p:nvCxnSpPr>
          <p:spPr>
            <a:xfrm>
              <a:off x="963" y="5669"/>
              <a:ext cx="567"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61" y="5818"/>
              <a:ext cx="567"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71525" y="1390650"/>
            <a:ext cx="2900045" cy="138366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a:solidFill>
                  <a:srgbClr val="FF0000"/>
                </a:solidFill>
                <a:latin typeface="+mn-lt"/>
                <a:cs typeface="+mn-lt"/>
              </a:rPr>
              <a:t>identifier</a:t>
            </a:r>
          </a:p>
          <a:p>
            <a:pPr marL="457200" indent="-457200">
              <a:buFont typeface="Arial" panose="020B0604020202020204" pitchFamily="34" charset="0"/>
              <a:buChar char="•"/>
            </a:pPr>
            <a:endParaRPr lang="en-US" altLang="zh-CN" sz="2800" b="1">
              <a:solidFill>
                <a:srgbClr val="FF0000"/>
              </a:solidFill>
              <a:latin typeface="+mn-lt"/>
              <a:cs typeface="+mn-lt"/>
            </a:endParaRPr>
          </a:p>
          <a:p>
            <a:pPr marL="457200" indent="-457200">
              <a:buFont typeface="Arial" panose="020B0604020202020204" pitchFamily="34" charset="0"/>
              <a:buChar char="•"/>
            </a:pPr>
            <a:r>
              <a:rPr lang="en-US" altLang="zh-CN" sz="2800" b="1">
                <a:solidFill>
                  <a:srgbClr val="FF0000"/>
                </a:solidFill>
                <a:latin typeface="+mn-lt"/>
                <a:cs typeface="+mn-lt"/>
              </a:rPr>
              <a:t>descriptor</a:t>
            </a:r>
          </a:p>
        </p:txBody>
      </p:sp>
      <p:sp>
        <p:nvSpPr>
          <p:cNvPr id="3" name="文本框 2"/>
          <p:cNvSpPr txBox="1"/>
          <p:nvPr/>
        </p:nvSpPr>
        <p:spPr>
          <a:xfrm>
            <a:off x="4030345" y="1390650"/>
            <a:ext cx="4715510" cy="138366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a:solidFill>
                  <a:srgbClr val="FF0000"/>
                </a:solidFill>
                <a:latin typeface="+mn-lt"/>
                <a:cs typeface="+mn-lt"/>
              </a:rPr>
              <a:t>single-valued attribute</a:t>
            </a:r>
          </a:p>
          <a:p>
            <a:pPr marL="457200" indent="-457200">
              <a:buFont typeface="Arial" panose="020B0604020202020204" pitchFamily="34" charset="0"/>
              <a:buChar char="•"/>
            </a:pPr>
            <a:r>
              <a:rPr lang="en-US" altLang="zh-CN" sz="2800" b="1">
                <a:solidFill>
                  <a:srgbClr val="FF0000"/>
                </a:solidFill>
                <a:latin typeface="+mn-lt"/>
                <a:cs typeface="+mn-lt"/>
              </a:rPr>
              <a:t>composite attribute</a:t>
            </a:r>
          </a:p>
          <a:p>
            <a:pPr marL="457200" indent="-457200">
              <a:buFont typeface="Arial" panose="020B0604020202020204" pitchFamily="34" charset="0"/>
              <a:buChar char="•"/>
            </a:pPr>
            <a:r>
              <a:rPr lang="en-US" altLang="zh-CN" sz="2800" b="1">
                <a:solidFill>
                  <a:srgbClr val="FF0000"/>
                </a:solidFill>
                <a:latin typeface="+mn-lt"/>
                <a:cs typeface="+mn-lt"/>
              </a:rPr>
              <a:t>multi-valued attribute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9968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968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280</a:t>
            </a:fld>
            <a:endParaRPr lang="zh-CN" altLang="en-US" sz="1200" b="1" i="1" dirty="0">
              <a:latin typeface="Times New Roman" panose="02020603050405020304" pitchFamily="2" charset="0"/>
              <a:ea typeface="宋体" panose="02010600030101010101" pitchFamily="2" charset="-122"/>
            </a:endParaRPr>
          </a:p>
        </p:txBody>
      </p:sp>
      <p:sp>
        <p:nvSpPr>
          <p:cNvPr id="199684" name="Rectangle 2"/>
          <p:cNvSpPr>
            <a:spLocks noGrp="1"/>
          </p:cNvSpPr>
          <p:nvPr>
            <p:ph type="title"/>
          </p:nvPr>
        </p:nvSpPr>
        <p:spPr/>
        <p:txBody>
          <a:bodyPr wrap="square" anchor="ctr"/>
          <a:lstStyle/>
          <a:p>
            <a:pPr lvl="0" eaLnBrk="1" hangingPunct="1"/>
            <a:r>
              <a:rPr lang="zh-CN" altLang="en-US" dirty="0">
                <a:latin typeface="Arial" panose="020B0604020202020204" pitchFamily="34" charset="0"/>
                <a:ea typeface="宋体" panose="02010600030101010101" pitchFamily="2" charset="-122"/>
              </a:rPr>
              <a:t>Figure 6.25  </a:t>
            </a:r>
            <a:r>
              <a:rPr lang="zh-CN" altLang="en-US" dirty="0">
                <a:solidFill>
                  <a:srgbClr val="FF0000"/>
                </a:solidFill>
                <a:latin typeface="Arial" panose="020B0604020202020204" pitchFamily="34" charset="0"/>
                <a:ea typeface="宋体" panose="02010600030101010101" pitchFamily="2" charset="-122"/>
              </a:rPr>
              <a:t> </a:t>
            </a:r>
            <a:r>
              <a:rPr lang="en-US" altLang="x-none" dirty="0">
                <a:solidFill>
                  <a:srgbClr val="FF0000"/>
                </a:solidFill>
                <a:latin typeface="Arial" panose="020B0604020202020204" pitchFamily="34" charset="0"/>
                <a:ea typeface="宋体" panose="02010600030101010101" pitchFamily="2" charset="-122"/>
              </a:rPr>
              <a:t>Is </a:t>
            </a:r>
            <a:r>
              <a:rPr lang="zh-CN" altLang="en-US" dirty="0">
                <a:solidFill>
                  <a:srgbClr val="FF0000"/>
                </a:solidFill>
                <a:latin typeface="Arial" panose="020B0604020202020204" pitchFamily="34" charset="0"/>
                <a:ea typeface="宋体" panose="02010600030101010101" pitchFamily="2" charset="-122"/>
              </a:rPr>
              <a:t>3</a:t>
            </a:r>
            <a:r>
              <a:rPr lang="en-US" altLang="x-none" dirty="0">
                <a:solidFill>
                  <a:srgbClr val="FF0000"/>
                </a:solidFill>
                <a:latin typeface="Arial" panose="020B0604020202020204" pitchFamily="34" charset="0"/>
                <a:ea typeface="宋体" panose="02010600030101010101" pitchFamily="2" charset="-122"/>
              </a:rPr>
              <a:t>NF ?</a:t>
            </a:r>
          </a:p>
        </p:txBody>
      </p:sp>
      <p:sp>
        <p:nvSpPr>
          <p:cNvPr id="199685" name="Rectangle 3"/>
          <p:cNvSpPr>
            <a:spLocks noGrp="1"/>
          </p:cNvSpPr>
          <p:nvPr>
            <p:ph type="body"/>
          </p:nvPr>
        </p:nvSpPr>
        <p:spPr>
          <a:xfrm>
            <a:off x="26988" y="571500"/>
            <a:ext cx="9082087" cy="6288088"/>
          </a:xfrm>
          <a:solidFill>
            <a:schemeClr val="bg1"/>
          </a:solidFill>
          <a:ln w="25400">
            <a:solidFill>
              <a:schemeClr val="tx1"/>
            </a:solidFill>
            <a:miter/>
          </a:ln>
        </p:spPr>
        <p:txBody>
          <a:bodyPr wrap="square" lIns="90170" tIns="46990" rIns="90170" bIns="46990" anchor="t"/>
          <a:lstStyle/>
          <a:p>
            <a:pPr lvl="0" eaLnBrk="1" hangingPunct="1"/>
            <a:r>
              <a:rPr lang="en-US" altLang="x-none" dirty="0">
                <a:ea typeface="宋体" panose="02010600030101010101" pitchFamily="2" charset="-122"/>
              </a:rPr>
              <a:t>Relations 1</a:t>
            </a:r>
          </a:p>
          <a:p>
            <a:pPr lvl="1" indent="-285750" eaLnBrk="1" hangingPunct="1">
              <a:buNone/>
            </a:pPr>
            <a:r>
              <a:rPr lang="en-US" altLang="x-none" u="sng" dirty="0">
                <a:solidFill>
                  <a:schemeClr val="tx2"/>
                </a:solidFill>
                <a:ea typeface="宋体" panose="02010600030101010101" pitchFamily="2" charset="-122"/>
              </a:rPr>
              <a:t>Emps</a:t>
            </a:r>
            <a:r>
              <a:rPr lang="en-US" altLang="x-none" dirty="0">
                <a:ea typeface="宋体" panose="02010600030101010101" pitchFamily="2" charset="-122"/>
              </a:rPr>
              <a:t> ( emp_id, emp_name, emp_phone,</a:t>
            </a:r>
          </a:p>
          <a:p>
            <a:pPr lvl="3" indent="-228600" eaLnBrk="1" hangingPunct="1">
              <a:buNone/>
            </a:pPr>
            <a:r>
              <a:rPr lang="en-US" altLang="x-none" dirty="0">
                <a:ea typeface="宋体" panose="02010600030101010101" pitchFamily="2" charset="-122"/>
              </a:rPr>
              <a:t>dept_name, dept_phone, dept_mgrname )</a:t>
            </a:r>
          </a:p>
          <a:p>
            <a:pPr lvl="1" indent="-285750" eaLnBrk="1" hangingPunct="1">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p>
          <a:p>
            <a:pPr lvl="1" indent="-285750" eaLnBrk="1" hangingPunct="1">
              <a:buNone/>
            </a:pPr>
            <a:r>
              <a:rPr lang="en-US" altLang="x-none" dirty="0">
                <a:ea typeface="宋体" panose="02010600030101010101" pitchFamily="2" charset="-122"/>
                <a:sym typeface="Symbol" panose="05050102010706020507" pitchFamily="2" charset="2"/>
              </a:rPr>
              <a:t>dept_name  {dept_phone, dept_mgrname}</a:t>
            </a:r>
          </a:p>
          <a:p>
            <a:pPr lvl="1" indent="-285750" eaLnBrk="1" hangingPunct="1">
              <a:buNone/>
            </a:pPr>
            <a:endParaRPr lang="en-US" altLang="x-none" sz="1400" dirty="0">
              <a:ea typeface="宋体" panose="02010600030101010101" pitchFamily="2" charset="-122"/>
            </a:endParaRPr>
          </a:p>
          <a:p>
            <a:pPr lvl="0" eaLnBrk="1" hangingPunct="1"/>
            <a:r>
              <a:rPr lang="en-US" altLang="x-none" dirty="0">
                <a:ea typeface="宋体" panose="02010600030101010101" pitchFamily="2" charset="-122"/>
              </a:rPr>
              <a:t>Relations 2</a:t>
            </a:r>
          </a:p>
          <a:p>
            <a:pPr lvl="1" indent="-285750" eaLnBrk="1" hangingPunct="1">
              <a:buNone/>
            </a:pPr>
            <a:r>
              <a:rPr lang="en-US" altLang="x-none" u="sng" dirty="0">
                <a:solidFill>
                  <a:schemeClr val="tx2"/>
                </a:solidFill>
                <a:ea typeface="宋体" panose="02010600030101010101" pitchFamily="2" charset="-122"/>
              </a:rPr>
              <a:t>Emp_Skills</a:t>
            </a:r>
            <a:r>
              <a:rPr lang="en-US" altLang="x-none" dirty="0">
                <a:ea typeface="宋体" panose="02010600030101010101" pitchFamily="2" charset="-122"/>
              </a:rPr>
              <a:t> ( emp_id, skill_id, skill_date, skill_lvl )</a:t>
            </a:r>
          </a:p>
          <a:p>
            <a:pPr lvl="1" indent="-285750" eaLnBrk="1" hangingPunct="1">
              <a:buNone/>
            </a:pPr>
            <a:r>
              <a:rPr lang="en-US" altLang="x-none" dirty="0">
                <a:ea typeface="宋体" panose="02010600030101010101" pitchFamily="2" charset="-122"/>
                <a:sym typeface="Symbol" panose="05050102010706020507" pitchFamily="2" charset="2"/>
              </a:rPr>
              <a:t>{emp_id, skill_id}  {skill_date, skill_lvl}</a:t>
            </a:r>
          </a:p>
          <a:p>
            <a:pPr lvl="1" indent="-285750" eaLnBrk="1" hangingPunct="1">
              <a:buNone/>
            </a:pPr>
            <a:endParaRPr lang="en-US" altLang="x-none" sz="1400" dirty="0">
              <a:ea typeface="宋体" panose="02010600030101010101" pitchFamily="2" charset="-122"/>
            </a:endParaRPr>
          </a:p>
          <a:p>
            <a:pPr lvl="0" eaLnBrk="1" hangingPunct="1"/>
            <a:r>
              <a:rPr lang="en-US" altLang="x-none" dirty="0">
                <a:ea typeface="宋体" panose="02010600030101010101" pitchFamily="2" charset="-122"/>
              </a:rPr>
              <a:t>Relations 3</a:t>
            </a:r>
          </a:p>
          <a:p>
            <a:pPr lvl="1" indent="-285750" eaLnBrk="1" hangingPunct="1">
              <a:buNone/>
            </a:pPr>
            <a:r>
              <a:rPr lang="en-US" altLang="x-none" u="sng" dirty="0">
                <a:solidFill>
                  <a:schemeClr val="tx2"/>
                </a:solidFill>
                <a:ea typeface="宋体" panose="02010600030101010101" pitchFamily="2" charset="-122"/>
              </a:rPr>
              <a:t>Skills</a:t>
            </a:r>
            <a:r>
              <a:rPr lang="en-US" altLang="x-none" dirty="0">
                <a:ea typeface="宋体" panose="02010600030101010101" pitchFamily="2" charset="-122"/>
              </a:rPr>
              <a:t> ( skill_id, skill_name)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skill_id  skill_name</a:t>
            </a:r>
            <a:endParaRPr lang="zh-CN" altLang="en-US" dirty="0">
              <a:ea typeface="宋体" panose="02010600030101010101" pitchFamily="2" charset="-122"/>
              <a:sym typeface="Symbol" panose="05050102010706020507" pitchFamily="2" charset="2"/>
            </a:endParaRPr>
          </a:p>
        </p:txBody>
      </p:sp>
      <p:sp>
        <p:nvSpPr>
          <p:cNvPr id="199686" name="Line 5"/>
          <p:cNvSpPr/>
          <p:nvPr/>
        </p:nvSpPr>
        <p:spPr>
          <a:xfrm>
            <a:off x="38100" y="3357563"/>
            <a:ext cx="9070975" cy="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99687" name="Line 6"/>
          <p:cNvSpPr/>
          <p:nvPr/>
        </p:nvSpPr>
        <p:spPr>
          <a:xfrm>
            <a:off x="38100" y="5156200"/>
            <a:ext cx="9070975" cy="1588"/>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0070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070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281</a:t>
            </a:fld>
            <a:endParaRPr lang="zh-CN" altLang="en-US" sz="1200" b="1" i="1" dirty="0">
              <a:latin typeface="Times New Roman" panose="02020603050405020304" pitchFamily="2" charset="0"/>
              <a:ea typeface="宋体" panose="02010600030101010101" pitchFamily="2" charset="-122"/>
            </a:endParaRPr>
          </a:p>
        </p:txBody>
      </p:sp>
      <p:sp>
        <p:nvSpPr>
          <p:cNvPr id="200708" name="Rectangle 2"/>
          <p:cNvSpPr>
            <a:spLocks noGrp="1"/>
          </p:cNvSpPr>
          <p:nvPr>
            <p:ph type="title"/>
          </p:nvPr>
        </p:nvSpPr>
        <p:spPr/>
        <p:txBody>
          <a:bodyPr wrap="square" anchor="ctr"/>
          <a:lstStyle/>
          <a:p>
            <a:pPr lvl="0" eaLnBrk="1" hangingPunct="1"/>
            <a:r>
              <a:rPr lang="zh-CN" altLang="en-US" dirty="0">
                <a:latin typeface="Arial" panose="020B0604020202020204" pitchFamily="34" charset="0"/>
                <a:ea typeface="宋体" panose="02010600030101010101" pitchFamily="2" charset="-122"/>
              </a:rPr>
              <a:t>Figure 6.26   </a:t>
            </a:r>
            <a:r>
              <a:rPr lang="en-US" altLang="x-none" dirty="0">
                <a:solidFill>
                  <a:srgbClr val="FF0000"/>
                </a:solidFill>
                <a:latin typeface="Arial" panose="020B0604020202020204" pitchFamily="34" charset="0"/>
                <a:ea typeface="宋体" panose="02010600030101010101" pitchFamily="2" charset="-122"/>
              </a:rPr>
              <a:t>Is 3NF ?</a:t>
            </a:r>
          </a:p>
        </p:txBody>
      </p:sp>
      <p:sp>
        <p:nvSpPr>
          <p:cNvPr id="200709" name="Rectangle 6"/>
          <p:cNvSpPr>
            <a:spLocks noGrp="1"/>
          </p:cNvSpPr>
          <p:nvPr>
            <p:ph type="body"/>
          </p:nvPr>
        </p:nvSpPr>
        <p:spPr>
          <a:xfrm>
            <a:off x="-557212" y="706438"/>
            <a:ext cx="9734550" cy="6181725"/>
          </a:xfrm>
          <a:solidFill>
            <a:schemeClr val="bg1"/>
          </a:solidFill>
          <a:ln w="25400">
            <a:solidFill>
              <a:schemeClr val="tx1"/>
            </a:solidFill>
            <a:miter/>
          </a:ln>
        </p:spPr>
        <p:txBody>
          <a:bodyPr wrap="square" lIns="90170" tIns="46990" rIns="90170" bIns="46990" anchor="t"/>
          <a:lstStyle/>
          <a:p>
            <a:pPr lvl="1" indent="-285750" eaLnBrk="1" hangingPunct="1">
              <a:lnSpc>
                <a:spcPct val="110000"/>
              </a:lnSpc>
            </a:pPr>
            <a:r>
              <a:rPr lang="en-US" altLang="x-none" dirty="0">
                <a:solidFill>
                  <a:srgbClr val="FF0000"/>
                </a:solidFill>
                <a:ea typeface="宋体" panose="02010600030101010101" pitchFamily="2" charset="-122"/>
              </a:rPr>
              <a:t>emps</a:t>
            </a:r>
            <a:r>
              <a:rPr lang="en-US" altLang="x-none" dirty="0">
                <a:ea typeface="宋体" panose="02010600030101010101" pitchFamily="2" charset="-122"/>
              </a:rPr>
              <a:t>(emp_id, emp_name, emp_phone, dept_name)</a:t>
            </a:r>
          </a:p>
          <a:p>
            <a:pPr lvl="2" indent="-228600" eaLnBrk="1" hangingPunct="1">
              <a:lnSpc>
                <a:spcPct val="110000"/>
              </a:lnSpc>
              <a:buNone/>
            </a:pPr>
            <a:r>
              <a:rPr lang="en-US" altLang="x-none" dirty="0">
                <a:ea typeface="宋体" panose="02010600030101010101" pitchFamily="2" charset="-122"/>
              </a:rPr>
              <a:t>emp_id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{emp_name, emp_phone, dept_name}</a:t>
            </a: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depts</a:t>
            </a:r>
            <a:r>
              <a:rPr lang="en-US" altLang="x-none" dirty="0">
                <a:ea typeface="宋体" panose="02010600030101010101" pitchFamily="2" charset="-122"/>
              </a:rPr>
              <a:t>(dept_name, dept_phone, dept_mgrname)</a:t>
            </a: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dept_name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{dept_phone, dept_mgrname}</a:t>
            </a: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emp_skills</a:t>
            </a:r>
            <a:r>
              <a:rPr lang="en-US" altLang="x-none" dirty="0">
                <a:ea typeface="宋体" panose="02010600030101010101" pitchFamily="2" charset="-122"/>
              </a:rPr>
              <a:t>(emp_id, skill_id, skill_date, skill_lvl)</a:t>
            </a: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{emp_id, 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{skill_date, skill_lvl}</a:t>
            </a: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skills</a:t>
            </a:r>
            <a:r>
              <a:rPr lang="en-US" altLang="x-none" dirty="0">
                <a:ea typeface="宋体" panose="02010600030101010101" pitchFamily="2" charset="-122"/>
              </a:rPr>
              <a:t>(skill_id, skill_name)</a:t>
            </a: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skill_name</a:t>
            </a:r>
          </a:p>
        </p:txBody>
      </p:sp>
      <p:sp>
        <p:nvSpPr>
          <p:cNvPr id="200710" name="Line 8"/>
          <p:cNvSpPr/>
          <p:nvPr/>
        </p:nvSpPr>
        <p:spPr>
          <a:xfrm>
            <a:off x="-538162" y="2060575"/>
            <a:ext cx="9718675" cy="1588"/>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00711" name="Line 9"/>
          <p:cNvSpPr/>
          <p:nvPr/>
        </p:nvSpPr>
        <p:spPr>
          <a:xfrm>
            <a:off x="-538162" y="3429000"/>
            <a:ext cx="9718675" cy="1588"/>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00712" name="Line 10"/>
          <p:cNvSpPr/>
          <p:nvPr/>
        </p:nvSpPr>
        <p:spPr>
          <a:xfrm flipV="1">
            <a:off x="-538162" y="4940300"/>
            <a:ext cx="9718675" cy="1588"/>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01730"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173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282</a:t>
            </a:fld>
            <a:endParaRPr lang="zh-CN" altLang="en-US" sz="1200" b="1" i="1" dirty="0">
              <a:latin typeface="Times New Roman" panose="02020603050405020304" pitchFamily="2" charset="0"/>
              <a:ea typeface="宋体" panose="02010600030101010101" pitchFamily="2" charset="-122"/>
            </a:endParaRPr>
          </a:p>
        </p:txBody>
      </p:sp>
      <p:sp>
        <p:nvSpPr>
          <p:cNvPr id="201732" name="Rectangle 2"/>
          <p:cNvSpPr>
            <a:spLocks noGrp="1"/>
          </p:cNvSpPr>
          <p:nvPr>
            <p:ph type="title"/>
          </p:nvPr>
        </p:nvSpPr>
        <p:spPr/>
        <p:txBody>
          <a:bodyPr wrap="square" anchor="ctr"/>
          <a:lstStyle/>
          <a:p>
            <a:pPr lvl="0" eaLnBrk="1" hangingPunct="1"/>
            <a:r>
              <a:rPr lang="zh-CN" altLang="en-US" dirty="0">
                <a:latin typeface="Arial" panose="020B0604020202020204" pitchFamily="34" charset="0"/>
                <a:ea typeface="宋体" panose="02010600030101010101" pitchFamily="2" charset="-122"/>
              </a:rPr>
              <a:t>Figure 6.26   </a:t>
            </a:r>
            <a:r>
              <a:rPr lang="en-US" altLang="x-none" dirty="0">
                <a:solidFill>
                  <a:srgbClr val="FF0000"/>
                </a:solidFill>
                <a:latin typeface="Arial" panose="020B0604020202020204" pitchFamily="34" charset="0"/>
                <a:ea typeface="宋体" panose="02010600030101010101" pitchFamily="2" charset="-122"/>
              </a:rPr>
              <a:t>Is </a:t>
            </a:r>
            <a:r>
              <a:rPr lang="zh-CN" altLang="en-US" dirty="0">
                <a:solidFill>
                  <a:srgbClr val="FF0000"/>
                </a:solidFill>
                <a:latin typeface="Arial" panose="020B0604020202020204" pitchFamily="34" charset="0"/>
                <a:ea typeface="宋体" panose="02010600030101010101" pitchFamily="2" charset="-122"/>
              </a:rPr>
              <a:t>BC</a:t>
            </a:r>
            <a:r>
              <a:rPr lang="en-US" altLang="x-none" dirty="0">
                <a:solidFill>
                  <a:srgbClr val="FF0000"/>
                </a:solidFill>
                <a:latin typeface="Arial" panose="020B0604020202020204" pitchFamily="34" charset="0"/>
                <a:ea typeface="宋体" panose="02010600030101010101" pitchFamily="2" charset="-122"/>
              </a:rPr>
              <a:t>NF ?</a:t>
            </a:r>
          </a:p>
        </p:txBody>
      </p:sp>
      <p:sp>
        <p:nvSpPr>
          <p:cNvPr id="201733" name="Rectangle 6"/>
          <p:cNvSpPr>
            <a:spLocks noGrp="1"/>
          </p:cNvSpPr>
          <p:nvPr>
            <p:ph type="body"/>
          </p:nvPr>
        </p:nvSpPr>
        <p:spPr>
          <a:xfrm>
            <a:off x="-557212" y="706438"/>
            <a:ext cx="9734550" cy="6181725"/>
          </a:xfrm>
          <a:solidFill>
            <a:schemeClr val="bg1"/>
          </a:solidFill>
          <a:ln w="25400">
            <a:solidFill>
              <a:schemeClr val="tx1"/>
            </a:solidFill>
            <a:miter/>
          </a:ln>
        </p:spPr>
        <p:txBody>
          <a:bodyPr wrap="square" lIns="90170" tIns="46990" rIns="90170" bIns="46990" anchor="t"/>
          <a:lstStyle/>
          <a:p>
            <a:pPr lvl="1" indent="-285750" eaLnBrk="1" hangingPunct="1">
              <a:lnSpc>
                <a:spcPct val="110000"/>
              </a:lnSpc>
            </a:pPr>
            <a:r>
              <a:rPr lang="en-US" altLang="x-none" dirty="0">
                <a:solidFill>
                  <a:srgbClr val="FF0000"/>
                </a:solidFill>
                <a:ea typeface="宋体" panose="02010600030101010101" pitchFamily="2" charset="-122"/>
              </a:rPr>
              <a:t>emps</a:t>
            </a:r>
            <a:r>
              <a:rPr lang="en-US" altLang="x-none" dirty="0">
                <a:ea typeface="宋体" panose="02010600030101010101" pitchFamily="2" charset="-122"/>
              </a:rPr>
              <a:t>(emp_id, emp_name, emp_phone, dept_name)</a:t>
            </a:r>
          </a:p>
          <a:p>
            <a:pPr lvl="2" indent="-228600" eaLnBrk="1" hangingPunct="1">
              <a:lnSpc>
                <a:spcPct val="110000"/>
              </a:lnSpc>
              <a:buNone/>
            </a:pPr>
            <a:r>
              <a:rPr lang="en-US" altLang="x-none" dirty="0">
                <a:ea typeface="宋体" panose="02010600030101010101" pitchFamily="2" charset="-122"/>
              </a:rPr>
              <a:t>emp_id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{emp_name, emp_phone, dept_name}</a:t>
            </a: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depts</a:t>
            </a:r>
            <a:r>
              <a:rPr lang="en-US" altLang="x-none" dirty="0">
                <a:ea typeface="宋体" panose="02010600030101010101" pitchFamily="2" charset="-122"/>
              </a:rPr>
              <a:t>(dept_name, dept_phone, dept_mgrname)</a:t>
            </a: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dept_name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{dept_phone, dept_mgrname}</a:t>
            </a: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emp_skills</a:t>
            </a:r>
            <a:r>
              <a:rPr lang="en-US" altLang="x-none" dirty="0">
                <a:ea typeface="宋体" panose="02010600030101010101" pitchFamily="2" charset="-122"/>
              </a:rPr>
              <a:t>(emp_id, skill_id, skill_date, skill_lvl)</a:t>
            </a: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{emp_id, 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{skill_date, skill_lvl}</a:t>
            </a: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skills</a:t>
            </a:r>
            <a:r>
              <a:rPr lang="en-US" altLang="x-none" dirty="0">
                <a:ea typeface="宋体" panose="02010600030101010101" pitchFamily="2" charset="-122"/>
              </a:rPr>
              <a:t>(skill_id, skill_name)</a:t>
            </a: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skill_name</a:t>
            </a:r>
          </a:p>
        </p:txBody>
      </p:sp>
      <p:sp>
        <p:nvSpPr>
          <p:cNvPr id="201734" name="Line 8"/>
          <p:cNvSpPr/>
          <p:nvPr/>
        </p:nvSpPr>
        <p:spPr>
          <a:xfrm>
            <a:off x="-538162" y="2060575"/>
            <a:ext cx="9718675" cy="1588"/>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01735" name="Line 9"/>
          <p:cNvSpPr/>
          <p:nvPr/>
        </p:nvSpPr>
        <p:spPr>
          <a:xfrm>
            <a:off x="-538162" y="3429000"/>
            <a:ext cx="9718675" cy="1588"/>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01736" name="Line 10"/>
          <p:cNvSpPr/>
          <p:nvPr/>
        </p:nvSpPr>
        <p:spPr>
          <a:xfrm flipV="1">
            <a:off x="-538162" y="4940300"/>
            <a:ext cx="9718675" cy="1588"/>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03778"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377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283</a:t>
            </a:fld>
            <a:endParaRPr lang="zh-CN" altLang="en-US" sz="1200" b="1" i="1" dirty="0">
              <a:latin typeface="Times New Roman" panose="02020603050405020304" pitchFamily="2" charset="0"/>
              <a:ea typeface="宋体" panose="02010600030101010101" pitchFamily="2" charset="-122"/>
            </a:endParaRPr>
          </a:p>
        </p:txBody>
      </p:sp>
      <p:sp>
        <p:nvSpPr>
          <p:cNvPr id="203780" name="Rectangle 2"/>
          <p:cNvSpPr>
            <a:spLocks noGrp="1"/>
          </p:cNvSpPr>
          <p:nvPr>
            <p:ph type="title"/>
          </p:nvPr>
        </p:nvSpPr>
        <p:spPr/>
        <p:txBody>
          <a:bodyPr wrap="square" anchor="ctr"/>
          <a:lstStyle/>
          <a:p>
            <a:pPr lvl="0" eaLnBrk="1" hangingPunct="1"/>
            <a:r>
              <a:rPr lang="zh-CN" altLang="en-US" sz="2400" dirty="0">
                <a:ea typeface="宋体" panose="02010600030101010101" pitchFamily="2" charset="-122"/>
              </a:rPr>
              <a:t>6.8  </a:t>
            </a:r>
            <a:r>
              <a:rPr lang="en-US" altLang="x-none" sz="2400" dirty="0">
                <a:ea typeface="宋体" panose="02010600030101010101" pitchFamily="2" charset="-122"/>
              </a:rPr>
              <a:t>Normal Forms</a:t>
            </a:r>
          </a:p>
        </p:txBody>
      </p:sp>
      <p:sp>
        <p:nvSpPr>
          <p:cNvPr id="203781" name="Rectangle 3"/>
          <p:cNvSpPr>
            <a:spLocks noGrp="1"/>
          </p:cNvSpPr>
          <p:nvPr>
            <p:ph type="body"/>
          </p:nvPr>
        </p:nvSpPr>
        <p:spPr>
          <a:xfrm>
            <a:off x="457200" y="766763"/>
            <a:ext cx="8229600" cy="5638800"/>
          </a:xfrm>
        </p:spPr>
        <p:txBody>
          <a:bodyPr wrap="square" anchor="t"/>
          <a:lstStyle/>
          <a:p>
            <a:pPr marL="533400" lvl="0" indent="-533400" eaLnBrk="1" hangingPunct="1">
              <a:lnSpc>
                <a:spcPct val="90000"/>
              </a:lnSpc>
            </a:pPr>
            <a:r>
              <a:rPr lang="en-US" altLang="x-none" dirty="0">
                <a:ea typeface="宋体" panose="02010600030101010101" pitchFamily="2" charset="-122"/>
              </a:rPr>
              <a:t>Algorithm 6.8.8</a:t>
            </a:r>
          </a:p>
          <a:p>
            <a:pPr marL="990600" lvl="1" indent="-533400" eaLnBrk="1" hangingPunct="1">
              <a:lnSpc>
                <a:spcPct val="90000"/>
              </a:lnSpc>
              <a:buAutoNum type="arabicPeriod"/>
            </a:pPr>
            <a:r>
              <a:rPr lang="en-US" altLang="x-none" dirty="0">
                <a:ea typeface="宋体" panose="02010600030101010101" pitchFamily="2" charset="-122"/>
              </a:rPr>
              <a:t>replace F with minimal cover of F;</a:t>
            </a:r>
          </a:p>
          <a:p>
            <a:pPr marL="990600" lvl="1" indent="-533400" eaLnBrk="1" hangingPunct="1">
              <a:lnSpc>
                <a:spcPct val="90000"/>
              </a:lnSpc>
              <a:buAutoNum type="arabicPeriod"/>
            </a:pPr>
            <a:r>
              <a:rPr lang="en-US" altLang="x-none" dirty="0">
                <a:ea typeface="宋体" panose="02010600030101010101" pitchFamily="2" charset="-122"/>
              </a:rPr>
              <a:t>S = </a:t>
            </a:r>
            <a:r>
              <a:rPr lang="en-US" altLang="x-none" dirty="0">
                <a:ea typeface="宋体" panose="02010600030101010101" pitchFamily="2" charset="-122"/>
                <a:sym typeface="Symbol" panose="05050102010706020507" pitchFamily="2" charset="2"/>
              </a:rPr>
              <a:t>;</a:t>
            </a:r>
          </a:p>
          <a:p>
            <a:pPr marL="990600" lvl="1" indent="-533400" eaLnBrk="1" hangingPunct="1">
              <a:lnSpc>
                <a:spcPct val="90000"/>
              </a:lnSpc>
              <a:buAutoNum type="arabicPeriod" startAt="3"/>
            </a:pPr>
            <a:r>
              <a:rPr lang="en-US" altLang="x-none" dirty="0">
                <a:ea typeface="宋体" panose="02010600030101010101" pitchFamily="2" charset="-122"/>
                <a:sym typeface="Symbol" panose="05050102010706020507" pitchFamily="2" charset="2"/>
              </a:rPr>
              <a:t>for all  XY</a:t>
            </a:r>
            <a:r>
              <a:rPr lang="en-US" altLang="x-none" baseline="-25000" dirty="0">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in F</a:t>
            </a:r>
          </a:p>
          <a:p>
            <a:pPr marL="1905000" lvl="3" indent="-533400" eaLnBrk="1" hangingPunct="1">
              <a:lnSpc>
                <a:spcPct val="90000"/>
              </a:lnSpc>
              <a:buNone/>
            </a:pPr>
            <a:r>
              <a:rPr lang="en-US" altLang="x-none" dirty="0">
                <a:solidFill>
                  <a:schemeClr val="tx2"/>
                </a:solidFill>
                <a:ea typeface="宋体" panose="02010600030101010101" pitchFamily="2" charset="-122"/>
                <a:sym typeface="Symbol" panose="05050102010706020507" pitchFamily="2" charset="2"/>
              </a:rPr>
              <a:t>if, for all  ZS, X  Y </a:t>
            </a:r>
            <a:r>
              <a:rPr lang="zh-CN" altLang="en-US" dirty="0">
                <a:solidFill>
                  <a:schemeClr val="tx2"/>
                </a:solidFill>
                <a:ea typeface="宋体" panose="02010600030101010101" pitchFamily="2" charset="-122"/>
                <a:sym typeface="Symbol" panose="05050102010706020507" pitchFamily="2" charset="2"/>
              </a:rPr>
              <a:t> </a:t>
            </a:r>
            <a:r>
              <a:rPr lang="en-US" altLang="x-none" dirty="0">
                <a:solidFill>
                  <a:schemeClr val="tx2"/>
                </a:solidFill>
                <a:ea typeface="宋体" panose="02010600030101010101" pitchFamily="2" charset="-122"/>
                <a:sym typeface="Symbol" panose="05050102010706020507" pitchFamily="2" charset="2"/>
              </a:rPr>
              <a:t>⊈ Z</a:t>
            </a:r>
          </a:p>
          <a:p>
            <a:pPr marL="1905000" lvl="3" indent="-533400" eaLnBrk="1" hangingPunct="1">
              <a:lnSpc>
                <a:spcPct val="90000"/>
              </a:lnSpc>
              <a:buNone/>
            </a:pPr>
            <a:r>
              <a:rPr lang="en-US" altLang="x-none" dirty="0">
                <a:solidFill>
                  <a:schemeClr val="tx2"/>
                </a:solidFill>
                <a:ea typeface="宋体" panose="02010600030101010101" pitchFamily="2" charset="-122"/>
                <a:sym typeface="Symbol" panose="05050102010706020507" pitchFamily="2" charset="2"/>
              </a:rPr>
              <a:t>then S = S  Heading(X  Y )</a:t>
            </a:r>
          </a:p>
          <a:p>
            <a:pPr marL="1447800" lvl="2" indent="-533400" eaLnBrk="1" hangingPunct="1">
              <a:lnSpc>
                <a:spcPct val="90000"/>
              </a:lnSpc>
              <a:buNone/>
            </a:pPr>
            <a:r>
              <a:rPr lang="en-US" altLang="x-none" dirty="0">
                <a:solidFill>
                  <a:schemeClr val="accent2"/>
                </a:solidFill>
                <a:ea typeface="宋体" panose="02010600030101010101" pitchFamily="2" charset="-122"/>
                <a:sym typeface="Symbol" panose="05050102010706020507" pitchFamily="2" charset="2"/>
              </a:rPr>
              <a:t>end for</a:t>
            </a:r>
            <a:endParaRPr lang="en-US" altLang="x-none" dirty="0">
              <a:ea typeface="宋体" panose="02010600030101010101" pitchFamily="2" charset="-122"/>
              <a:sym typeface="Symbol" panose="05050102010706020507" pitchFamily="2" charset="2"/>
            </a:endParaRPr>
          </a:p>
          <a:p>
            <a:pPr marL="990600" lvl="1" indent="-533400" eaLnBrk="1" hangingPunct="1">
              <a:lnSpc>
                <a:spcPct val="90000"/>
              </a:lnSpc>
              <a:buAutoNum type="arabicPeriod" startAt="4"/>
            </a:pPr>
            <a:r>
              <a:rPr lang="en-US" altLang="x-none" dirty="0">
                <a:ea typeface="宋体" panose="02010600030101010101" pitchFamily="2" charset="-122"/>
                <a:sym typeface="Symbol" panose="05050102010706020507" pitchFamily="2" charset="2"/>
              </a:rPr>
              <a:t>If, for all candidate keys K for T:</a:t>
            </a:r>
          </a:p>
          <a:p>
            <a:pPr marL="1905000" lvl="3" indent="-533400" eaLnBrk="1" hangingPunct="1">
              <a:lnSpc>
                <a:spcPct val="90000"/>
              </a:lnSpc>
              <a:buNone/>
            </a:pPr>
            <a:r>
              <a:rPr lang="en-US" altLang="x-none" dirty="0">
                <a:solidFill>
                  <a:schemeClr val="tx2"/>
                </a:solidFill>
                <a:ea typeface="宋体" panose="02010600030101010101" pitchFamily="2" charset="-122"/>
                <a:sym typeface="Symbol" panose="05050102010706020507" pitchFamily="2" charset="2"/>
              </a:rPr>
              <a:t>for all ZS, K ⊈ Z</a:t>
            </a:r>
          </a:p>
          <a:p>
            <a:pPr marL="990600" lvl="1" indent="-533400" eaLnBrk="1" hangingPunct="1">
              <a:lnSpc>
                <a:spcPct val="90000"/>
              </a:lnSpc>
              <a:buNone/>
            </a:pPr>
            <a:r>
              <a:rPr lang="en-US" altLang="x-none" dirty="0">
                <a:ea typeface="宋体" panose="02010600030101010101" pitchFamily="2" charset="-122"/>
                <a:sym typeface="Symbol" panose="05050102010706020507" pitchFamily="2" charset="2"/>
              </a:rPr>
              <a:t>	then choose a candidate key K and set S = S  Heading(K)</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04802"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480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284</a:t>
            </a:fld>
            <a:endParaRPr lang="zh-CN" altLang="en-US" sz="1200" b="1" i="1" dirty="0">
              <a:latin typeface="Times New Roman" panose="02020603050405020304" pitchFamily="2" charset="0"/>
              <a:ea typeface="宋体" panose="02010600030101010101" pitchFamily="2" charset="-122"/>
            </a:endParaRPr>
          </a:p>
        </p:txBody>
      </p:sp>
      <p:sp>
        <p:nvSpPr>
          <p:cNvPr id="204804" name="Rectangle 2"/>
          <p:cNvSpPr>
            <a:spLocks noGrp="1"/>
          </p:cNvSpPr>
          <p:nvPr>
            <p:ph type="title"/>
          </p:nvPr>
        </p:nvSpPr>
        <p:spPr/>
        <p:txBody>
          <a:bodyPr wrap="square" anchor="ctr"/>
          <a:lstStyle/>
          <a:p>
            <a:pPr lvl="0" eaLnBrk="1" hangingPunct="1"/>
            <a:r>
              <a:rPr lang="en-US" altLang="x-none" dirty="0">
                <a:ea typeface="宋体" panose="02010600030101010101" pitchFamily="2" charset="-122"/>
              </a:rPr>
              <a:t>Example of Normal Forms</a:t>
            </a:r>
            <a:endParaRPr lang="zh-CN" altLang="en-US" dirty="0">
              <a:ea typeface="宋体" panose="02010600030101010101" pitchFamily="2" charset="-122"/>
            </a:endParaRPr>
          </a:p>
        </p:txBody>
      </p:sp>
      <p:sp>
        <p:nvSpPr>
          <p:cNvPr id="204805" name="Rectangle 3"/>
          <p:cNvSpPr>
            <a:spLocks noGrp="1"/>
          </p:cNvSpPr>
          <p:nvPr>
            <p:ph type="body"/>
          </p:nvPr>
        </p:nvSpPr>
        <p:spPr>
          <a:xfrm>
            <a:off x="179388" y="838200"/>
            <a:ext cx="8686800" cy="5638800"/>
          </a:xfrm>
        </p:spPr>
        <p:txBody>
          <a:bodyPr wrap="square" anchor="t"/>
          <a:lstStyle/>
          <a:p>
            <a:pPr lvl="0" eaLnBrk="1" hangingPunct="1"/>
            <a:r>
              <a:rPr lang="en-US" altLang="x-none" dirty="0">
                <a:ea typeface="宋体" panose="02010600030101010101" pitchFamily="2" charset="-122"/>
              </a:rPr>
              <a:t>Relations</a:t>
            </a:r>
            <a:r>
              <a:rPr lang="zh-CN" altLang="en-US" dirty="0">
                <a:ea typeface="宋体" panose="02010600030101010101" pitchFamily="2" charset="-122"/>
              </a:rPr>
              <a:t> &amp; </a:t>
            </a:r>
            <a:r>
              <a:rPr lang="en-US" altLang="x-none" dirty="0">
                <a:ea typeface="宋体" panose="02010600030101010101" pitchFamily="2" charset="-122"/>
              </a:rPr>
              <a:t>Functionally Dependents</a:t>
            </a:r>
          </a:p>
          <a:p>
            <a:pPr lvl="1" indent="-285750" eaLnBrk="1" hangingPunct="1">
              <a:buNone/>
            </a:pPr>
            <a:r>
              <a:rPr lang="en-US" altLang="x-none" dirty="0">
                <a:ea typeface="宋体" panose="02010600030101010101" pitchFamily="2" charset="-122"/>
              </a:rPr>
              <a:t>emp_info(emp_id, emp_name, emp_phone, dept_name, dept_phone, dept_mgrname, skill_id, skill_name, skill_date, skill_lvl)</a:t>
            </a:r>
          </a:p>
          <a:p>
            <a:pPr lvl="0" eaLnBrk="1" hangingPunct="1">
              <a:buNone/>
            </a:pPr>
            <a:r>
              <a:rPr lang="zh-CN" altLang="en-US" dirty="0">
                <a:solidFill>
                  <a:schemeClr val="accent2"/>
                </a:solidFill>
                <a:ea typeface="宋体" panose="02010600030101010101" pitchFamily="2" charset="-122"/>
              </a:rPr>
              <a:t>{</a:t>
            </a:r>
          </a:p>
          <a:p>
            <a:pPr lvl="1" indent="-285750" eaLnBrk="1" hangingPunct="1">
              <a:buNone/>
            </a:pPr>
            <a:r>
              <a:rPr lang="en-US" altLang="x-none" dirty="0">
                <a:ea typeface="宋体" panose="02010600030101010101" pitchFamily="2" charset="-122"/>
              </a:rPr>
              <a:t>emp_id</a:t>
            </a:r>
            <a:r>
              <a:rPr lang="en-US" altLang="x-none" dirty="0">
                <a:ea typeface="宋体" panose="02010600030101010101" pitchFamily="2" charset="-122"/>
                <a:sym typeface="Symbol" panose="05050102010706020507" pitchFamily="2" charset="2"/>
              </a:rPr>
              <a:t>{emp_name, emp_phone, dept_name}</a:t>
            </a:r>
          </a:p>
          <a:p>
            <a:pPr lvl="1" indent="-285750" eaLnBrk="1" hangingPunct="1">
              <a:buNone/>
            </a:pPr>
            <a:r>
              <a:rPr lang="en-US" altLang="x-none" dirty="0">
                <a:ea typeface="宋体" panose="02010600030101010101" pitchFamily="2" charset="-122"/>
                <a:sym typeface="Symbol" panose="05050102010706020507" pitchFamily="2" charset="2"/>
              </a:rPr>
              <a:t>dept_name{dept_phone, dept_mgrname}</a:t>
            </a:r>
          </a:p>
          <a:p>
            <a:pPr lvl="1" indent="-285750" eaLnBrk="1" hangingPunct="1">
              <a:buNone/>
            </a:pPr>
            <a:r>
              <a:rPr lang="en-US" altLang="x-none" dirty="0">
                <a:ea typeface="宋体" panose="02010600030101010101" pitchFamily="2" charset="-122"/>
                <a:sym typeface="Symbol" panose="05050102010706020507" pitchFamily="2" charset="2"/>
              </a:rPr>
              <a:t>skill_idskill_name</a:t>
            </a:r>
          </a:p>
          <a:p>
            <a:pPr lvl="1" indent="-285750" eaLnBrk="1" hangingPunct="1">
              <a:buNone/>
            </a:pPr>
            <a:r>
              <a:rPr lang="en-US" altLang="x-none" dirty="0">
                <a:ea typeface="宋体" panose="02010600030101010101" pitchFamily="2" charset="-122"/>
                <a:sym typeface="Symbol" panose="05050102010706020507" pitchFamily="2" charset="2"/>
              </a:rPr>
              <a:t>{emp_id, skill_id}{skill_date, skill_lvl}</a:t>
            </a:r>
          </a:p>
          <a:p>
            <a:pPr lvl="0" eaLnBrk="1" hangingPunct="1">
              <a:buNone/>
            </a:pPr>
            <a:r>
              <a:rPr lang="zh-CN" altLang="en-US" dirty="0">
                <a:solidFill>
                  <a:schemeClr val="accent2"/>
                </a:solidFill>
                <a:ea typeface="宋体" panose="02010600030101010101" pitchFamily="2" charset="-122"/>
              </a:rPr>
              <a:t>}</a:t>
            </a: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05826" name="页脚占位符 4"/>
          <p:cNvSpPr txBox="1">
            <a:spLocks noGrp="1"/>
          </p:cNvSpPr>
          <p:nvPr/>
        </p:nvSpPr>
        <p:spPr>
          <a:xfrm>
            <a:off x="2590800" y="6629400"/>
            <a:ext cx="3962400" cy="228600"/>
          </a:xfrm>
          <a:prstGeom prst="rect">
            <a:avLst/>
          </a:prstGeom>
          <a:noFill/>
          <a:ln w="9525">
            <a:noFill/>
          </a:ln>
        </p:spPr>
        <p:txBody>
          <a:bodyPr anchor="t"/>
          <a:lstStyle/>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582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285</a:t>
            </a:fld>
            <a:endParaRPr lang="zh-CN" altLang="en-US" sz="1200" b="1" i="1" dirty="0">
              <a:latin typeface="Times New Roman" panose="02020603050405020304" pitchFamily="2" charset="0"/>
              <a:ea typeface="宋体" panose="02010600030101010101" pitchFamily="2" charset="-122"/>
            </a:endParaRPr>
          </a:p>
        </p:txBody>
      </p:sp>
      <p:sp>
        <p:nvSpPr>
          <p:cNvPr id="205828" name="Rectangle 3"/>
          <p:cNvSpPr>
            <a:spLocks noGrp="1"/>
          </p:cNvSpPr>
          <p:nvPr>
            <p:ph type="body"/>
          </p:nvPr>
        </p:nvSpPr>
        <p:spPr>
          <a:xfrm>
            <a:off x="38100" y="549275"/>
            <a:ext cx="9070975" cy="6264275"/>
          </a:xfrm>
          <a:solidFill>
            <a:schemeClr val="bg1"/>
          </a:solidFill>
          <a:ln w="25400">
            <a:solidFill>
              <a:schemeClr val="tx1"/>
            </a:solidFill>
            <a:miter/>
          </a:ln>
        </p:spPr>
        <p:txBody>
          <a:bodyPr wrap="square" lIns="90170" tIns="46990" rIns="90170" bIns="46990" anchor="t"/>
          <a:lstStyle/>
          <a:p>
            <a:pPr lvl="0" eaLnBrk="1" hangingPunct="1">
              <a:lnSpc>
                <a:spcPct val="90000"/>
              </a:lnSpc>
            </a:pPr>
            <a:r>
              <a:rPr lang="en-US" altLang="x-none" dirty="0">
                <a:ea typeface="宋体" panose="02010600030101010101" pitchFamily="2" charset="-122"/>
              </a:rPr>
              <a:t>Relations</a:t>
            </a:r>
            <a:r>
              <a:rPr lang="zh-CN" altLang="en-US" dirty="0">
                <a:ea typeface="宋体" panose="02010600030101010101" pitchFamily="2" charset="-122"/>
              </a:rPr>
              <a:t> &amp; </a:t>
            </a:r>
            <a:r>
              <a:rPr lang="en-US" altLang="x-none" dirty="0">
                <a:ea typeface="宋体" panose="02010600030101010101" pitchFamily="2" charset="-122"/>
              </a:rPr>
              <a:t>Functionally Dependents</a:t>
            </a:r>
          </a:p>
          <a:p>
            <a:pPr lvl="0" eaLnBrk="1" hangingPunct="1">
              <a:lnSpc>
                <a:spcPct val="90000"/>
              </a:lnSpc>
            </a:pPr>
            <a:endParaRPr lang="en-US" altLang="x-none" sz="1400" dirty="0">
              <a:ea typeface="宋体" panose="02010600030101010101" pitchFamily="2" charset="-122"/>
            </a:endParaRPr>
          </a:p>
          <a:p>
            <a:pPr lvl="0" eaLnBrk="1" hangingPunct="1">
              <a:lnSpc>
                <a:spcPct val="90000"/>
              </a:lnSpc>
              <a:buNone/>
            </a:pPr>
            <a:r>
              <a:rPr lang="en-US" altLang="x-none" u="sng" dirty="0">
                <a:ea typeface="宋体" panose="02010600030101010101" pitchFamily="2" charset="-122"/>
              </a:rPr>
              <a:t>Emps</a:t>
            </a:r>
            <a:r>
              <a:rPr lang="en-US" altLang="x-none" dirty="0">
                <a:solidFill>
                  <a:schemeClr val="accent2"/>
                </a:solidFill>
                <a:ea typeface="宋体" panose="02010600030101010101" pitchFamily="2" charset="-122"/>
              </a:rPr>
              <a:t>(emp_id,emp_name,emp_phone,dept_name)</a:t>
            </a:r>
          </a:p>
          <a:p>
            <a:pPr lvl="1" indent="-285750" eaLnBrk="1" hangingPunct="1">
              <a:lnSpc>
                <a:spcPct val="90000"/>
              </a:lnSpc>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p>
          <a:p>
            <a:pPr lvl="1" indent="-285750" eaLnBrk="1" hangingPunct="1">
              <a:lnSpc>
                <a:spcPct val="90000"/>
              </a:lnSpc>
              <a:buNone/>
            </a:pPr>
            <a:endParaRPr lang="en-US" altLang="x-none" sz="2000" dirty="0">
              <a:ea typeface="宋体" panose="02010600030101010101" pitchFamily="2" charset="-122"/>
              <a:sym typeface="Symbol" panose="05050102010706020507" pitchFamily="2" charset="2"/>
            </a:endParaRPr>
          </a:p>
          <a:p>
            <a:pPr lvl="0" eaLnBrk="1" hangingPunct="1">
              <a:lnSpc>
                <a:spcPct val="90000"/>
              </a:lnSpc>
              <a:buNone/>
            </a:pPr>
            <a:r>
              <a:rPr lang="en-US" altLang="x-none" u="sng" dirty="0">
                <a:ea typeface="宋体" panose="02010600030101010101" pitchFamily="2" charset="-122"/>
              </a:rPr>
              <a:t>Depts</a:t>
            </a:r>
            <a:r>
              <a:rPr lang="en-US" altLang="x-none" dirty="0">
                <a:ea typeface="宋体" panose="02010600030101010101" pitchFamily="2" charset="-122"/>
              </a:rPr>
              <a:t> </a:t>
            </a:r>
            <a:r>
              <a:rPr lang="en-US" altLang="x-none" dirty="0">
                <a:solidFill>
                  <a:schemeClr val="accent2"/>
                </a:solidFill>
                <a:ea typeface="宋体" panose="02010600030101010101" pitchFamily="2" charset="-122"/>
              </a:rPr>
              <a:t>( dept_name, dept_phone, dept_mgrname)</a:t>
            </a: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dept_name  {dept_phone, dept_mgrname}</a:t>
            </a:r>
          </a:p>
          <a:p>
            <a:pPr lvl="1" indent="-285750" eaLnBrk="1" hangingPunct="1">
              <a:lnSpc>
                <a:spcPct val="90000"/>
              </a:lnSpc>
              <a:buNone/>
            </a:pPr>
            <a:endParaRPr lang="en-US" altLang="x-none" sz="2000" dirty="0">
              <a:ea typeface="宋体" panose="02010600030101010101" pitchFamily="2" charset="-122"/>
              <a:sym typeface="Symbol" panose="05050102010706020507" pitchFamily="2" charset="2"/>
            </a:endParaRPr>
          </a:p>
          <a:p>
            <a:pPr lvl="0" eaLnBrk="1" hangingPunct="1">
              <a:lnSpc>
                <a:spcPct val="90000"/>
              </a:lnSpc>
              <a:buNone/>
            </a:pPr>
            <a:r>
              <a:rPr lang="en-US" altLang="x-none" u="sng" dirty="0">
                <a:ea typeface="宋体" panose="02010600030101010101" pitchFamily="2" charset="-122"/>
              </a:rPr>
              <a:t>Emp_Skills</a:t>
            </a:r>
            <a:r>
              <a:rPr lang="en-US" altLang="x-none" dirty="0">
                <a:solidFill>
                  <a:schemeClr val="accent2"/>
                </a:solidFill>
                <a:ea typeface="宋体" panose="02010600030101010101" pitchFamily="2" charset="-122"/>
              </a:rPr>
              <a:t> ( emp_id, skill_id, skill_date, skill_lvl )</a:t>
            </a: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{emp_id, skill_id}  {skill_date, skill_lvl}</a:t>
            </a:r>
          </a:p>
          <a:p>
            <a:pPr lvl="1" indent="-285750" eaLnBrk="1" hangingPunct="1">
              <a:lnSpc>
                <a:spcPct val="90000"/>
              </a:lnSpc>
              <a:buNone/>
            </a:pPr>
            <a:endParaRPr lang="en-US" altLang="x-none" sz="2000" dirty="0">
              <a:ea typeface="宋体" panose="02010600030101010101" pitchFamily="2" charset="-122"/>
              <a:sym typeface="Symbol" panose="05050102010706020507" pitchFamily="2" charset="2"/>
            </a:endParaRPr>
          </a:p>
          <a:p>
            <a:pPr lvl="0" eaLnBrk="1" hangingPunct="1">
              <a:lnSpc>
                <a:spcPct val="90000"/>
              </a:lnSpc>
              <a:buNone/>
            </a:pPr>
            <a:r>
              <a:rPr lang="en-US" altLang="x-none" u="sng" dirty="0">
                <a:ea typeface="宋体" panose="02010600030101010101" pitchFamily="2" charset="-122"/>
              </a:rPr>
              <a:t>Skills</a:t>
            </a:r>
            <a:r>
              <a:rPr lang="en-US" altLang="x-none" dirty="0">
                <a:ea typeface="宋体" panose="02010600030101010101" pitchFamily="2" charset="-122"/>
              </a:rPr>
              <a:t> </a:t>
            </a:r>
            <a:r>
              <a:rPr lang="en-US" altLang="x-none" dirty="0">
                <a:solidFill>
                  <a:schemeClr val="accent2"/>
                </a:solidFill>
                <a:ea typeface="宋体" panose="02010600030101010101" pitchFamily="2" charset="-122"/>
              </a:rPr>
              <a:t>( skill_id, skill_name)</a:t>
            </a: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skill_id  skill_name</a:t>
            </a:r>
            <a:endParaRPr lang="zh-CN" altLang="en-US" dirty="0">
              <a:ea typeface="宋体" panose="02010600030101010101" pitchFamily="2" charset="-122"/>
              <a:sym typeface="Symbol" panose="05050102010706020507" pitchFamily="2" charset="2"/>
            </a:endParaRPr>
          </a:p>
        </p:txBody>
      </p:sp>
      <p:sp>
        <p:nvSpPr>
          <p:cNvPr id="205829" name="Text Box 4"/>
          <p:cNvSpPr txBox="1"/>
          <p:nvPr/>
        </p:nvSpPr>
        <p:spPr>
          <a:xfrm>
            <a:off x="0" y="47625"/>
            <a:ext cx="9144000" cy="458788"/>
          </a:xfrm>
          <a:prstGeom prst="rect">
            <a:avLst/>
          </a:prstGeom>
          <a:solidFill>
            <a:schemeClr val="bg1"/>
          </a:solidFill>
          <a:ln w="9525">
            <a:noFill/>
          </a:ln>
        </p:spPr>
        <p:txBody>
          <a:bodyPr lIns="90170" tIns="46990" rIns="90170" bIns="46990" anchor="t">
            <a:spAutoFit/>
          </a:bodyPr>
          <a:lstStyle/>
          <a:p>
            <a:pPr lvl="0" algn="ctr">
              <a:spcBef>
                <a:spcPct val="50000"/>
              </a:spcBef>
            </a:pPr>
            <a:r>
              <a:rPr lang="en-US" altLang="x-none" b="1" u="sng" dirty="0">
                <a:latin typeface="Arial" panose="020B0604020202020204" pitchFamily="34" charset="0"/>
                <a:ea typeface="宋体" panose="02010600030101010101" pitchFamily="2" charset="-122"/>
              </a:rPr>
              <a:t>Figure  6.26</a:t>
            </a:r>
            <a:r>
              <a:rPr lang="zh-CN" altLang="en-US" b="1" u="sng" dirty="0">
                <a:latin typeface="Arial" panose="020B0604020202020204" pitchFamily="34" charset="0"/>
                <a:ea typeface="宋体" panose="02010600030101010101" pitchFamily="2" charset="-122"/>
              </a:rPr>
              <a:t>    3NF</a:t>
            </a:r>
            <a:endParaRPr lang="en-US" altLang="x-none" b="1" u="sng" dirty="0">
              <a:latin typeface="Arial" panose="020B0604020202020204" pitchFamily="34" charset="0"/>
              <a:ea typeface="宋体" panose="02010600030101010101" pitchFamily="2" charset="-122"/>
            </a:endParaRP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8674"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2867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29</a:t>
            </a:fld>
            <a:endParaRPr lang="zh-CN" altLang="en-US" sz="1200" b="1" i="1" dirty="0">
              <a:latin typeface="Times New Roman" panose="02020603050405020304" pitchFamily="2" charset="0"/>
              <a:ea typeface="宋体" panose="02010600030101010101" pitchFamily="2" charset="-122"/>
            </a:endParaRPr>
          </a:p>
        </p:txBody>
      </p:sp>
      <p:sp>
        <p:nvSpPr>
          <p:cNvPr id="28676" name="Rectangle 1026"/>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28678" name="Rectangle 1027"/>
          <p:cNvSpPr>
            <a:spLocks noGrp="1"/>
          </p:cNvSpPr>
          <p:nvPr>
            <p:ph type="body"/>
          </p:nvPr>
        </p:nvSpPr>
        <p:spPr>
          <a:xfrm>
            <a:off x="151765" y="775335"/>
            <a:ext cx="8799830" cy="3915410"/>
          </a:xfrm>
          <a:ln>
            <a:miter/>
          </a:ln>
        </p:spPr>
        <p:txBody>
          <a:bodyPr vert="horz" wrap="square" anchor="t">
            <a:spAutoFit/>
          </a:bodyPr>
          <a:lstStyle/>
          <a:p>
            <a:pPr marL="459105" lvl="1" indent="-457200" eaLnBrk="1" fontAlgn="base" hangingPunct="1">
              <a:buFont typeface="Wingdings" panose="05000000000000000000" charset="0"/>
              <a:buChar char="p"/>
            </a:pPr>
            <a:r>
              <a:rPr lang="en-US" altLang="x-none" u="sng" strike="noStrike" noProof="1">
                <a:solidFill>
                  <a:srgbClr val="FF0000"/>
                </a:solidFill>
                <a:ea typeface="宋体" panose="02010600030101010101" pitchFamily="2" charset="-122"/>
              </a:rPr>
              <a:t>identifier</a:t>
            </a:r>
            <a:endParaRPr lang="zh-CN" altLang="en-US" strike="noStrike" noProof="1">
              <a:ea typeface="宋体" panose="02010600030101010101" pitchFamily="2" charset="-122"/>
            </a:endParaRPr>
          </a:p>
          <a:p>
            <a:pPr lvl="1" indent="-373380" eaLnBrk="1" fontAlgn="base" hangingPunct="1"/>
            <a:r>
              <a:rPr lang="en-US" altLang="x-none" sz="2600" strike="noStrike" noProof="1">
                <a:solidFill>
                  <a:srgbClr val="FF0000"/>
                </a:solidFill>
                <a:ea typeface="宋体" panose="02010600030101010101" pitchFamily="2" charset="-122"/>
              </a:rPr>
              <a:t>An identifier is an attribute or set of attributes that uniquely identifies an entity instance.</a:t>
            </a:r>
            <a:endParaRPr lang="en-US" altLang="x-none" sz="2600" strike="noStrike" noProof="1">
              <a:ea typeface="宋体" panose="02010600030101010101" pitchFamily="2" charset="-122"/>
            </a:endParaRPr>
          </a:p>
          <a:p>
            <a:pPr lvl="1" indent="-373380" eaLnBrk="1" fontAlgn="base" hangingPunct="1">
              <a:lnSpc>
                <a:spcPct val="100000"/>
              </a:lnSpc>
              <a:spcBef>
                <a:spcPts val="2000"/>
              </a:spcBef>
              <a:spcAft>
                <a:spcPts val="0"/>
              </a:spcAft>
            </a:pPr>
            <a:r>
              <a:rPr lang="en-US" altLang="x-none" sz="2600" strike="noStrike" noProof="1">
                <a:ea typeface="宋体" panose="02010600030101010101" pitchFamily="2" charset="-122"/>
              </a:rPr>
              <a:t>There might be more than one identifier for a given entity. </a:t>
            </a:r>
            <a:r>
              <a:rPr lang="en-US" altLang="x-none" sz="2600" strike="noStrike" noProof="1">
                <a:solidFill>
                  <a:srgbClr val="FF0000"/>
                </a:solidFill>
                <a:ea typeface="宋体" panose="02010600030101010101" pitchFamily="2" charset="-122"/>
              </a:rPr>
              <a:t>Primary identifier</a:t>
            </a:r>
            <a:r>
              <a:rPr lang="en-US" altLang="x-none" sz="2600" strike="noStrike" noProof="1">
                <a:solidFill>
                  <a:schemeClr val="accent6"/>
                </a:solidFill>
                <a:ea typeface="宋体" panose="02010600030101010101" pitchFamily="2" charset="-122"/>
              </a:rPr>
              <a:t> is</a:t>
            </a:r>
            <a:r>
              <a:rPr lang="en-US" altLang="zh-CN" sz="2600" strike="noStrike" noProof="1">
                <a:solidFill>
                  <a:schemeClr val="accent6"/>
                </a:solidFill>
                <a:ea typeface="宋体" panose="02010600030101010101" pitchFamily="2" charset="-122"/>
              </a:rPr>
              <a:t> </a:t>
            </a:r>
            <a:r>
              <a:rPr lang="en-US" altLang="x-none" sz="2600" strike="noStrike" noProof="1">
                <a:solidFill>
                  <a:schemeClr val="accent6"/>
                </a:solidFill>
                <a:ea typeface="宋体" panose="02010600030101010101" pitchFamily="2" charset="-122"/>
              </a:rPr>
              <a:t>a single key identified by DBA.</a:t>
            </a:r>
          </a:p>
          <a:p>
            <a:pPr lvl="1" indent="-398145" eaLnBrk="1" fontAlgn="base" hangingPunct="1">
              <a:lnSpc>
                <a:spcPct val="100000"/>
              </a:lnSpc>
              <a:spcBef>
                <a:spcPts val="2000"/>
              </a:spcBef>
              <a:spcAft>
                <a:spcPts val="0"/>
              </a:spcAft>
            </a:pPr>
            <a:r>
              <a:rPr lang="en-US" altLang="x-none" sz="2600" strike="noStrike" noProof="1">
                <a:solidFill>
                  <a:srgbClr val="FF0000"/>
                </a:solidFill>
                <a:ea typeface="宋体" panose="02010600030101010101" pitchFamily="2" charset="-122"/>
              </a:rPr>
              <a:t>Identifier/primary identifier</a:t>
            </a:r>
            <a:r>
              <a:rPr lang="en-US" altLang="x-none" sz="2600" strike="noStrike" noProof="1">
                <a:solidFill>
                  <a:schemeClr val="accent6"/>
                </a:solidFill>
                <a:ea typeface="宋体" panose="02010600030101010101" pitchFamily="2" charset="-122"/>
              </a:rPr>
              <a:t> are the analog of the relational concept of </a:t>
            </a:r>
            <a:r>
              <a:rPr lang="en-US" altLang="x-none" sz="2600" strike="noStrike" noProof="1">
                <a:solidFill>
                  <a:srgbClr val="FF0000"/>
                </a:solidFill>
                <a:ea typeface="宋体" panose="02010600030101010101" pitchFamily="2" charset="-122"/>
              </a:rPr>
              <a:t>candidate key/primary key</a:t>
            </a:r>
            <a:r>
              <a:rPr lang="en-US" altLang="x-none" sz="2600" strike="noStrike" noProof="1">
                <a:solidFill>
                  <a:schemeClr val="accent6"/>
                </a:solidFill>
                <a:ea typeface="宋体" panose="02010600030101010101" pitchFamily="2" charset="-122"/>
              </a:rPr>
              <a:t>.</a:t>
            </a:r>
          </a:p>
        </p:txBody>
      </p:sp>
      <p:sp>
        <p:nvSpPr>
          <p:cNvPr id="31749" name="Rectangle 3"/>
          <p:cNvSpPr>
            <a:spLocks noGrp="1"/>
          </p:cNvSpPr>
          <p:nvPr/>
        </p:nvSpPr>
        <p:spPr>
          <a:xfrm>
            <a:off x="152400" y="5022215"/>
            <a:ext cx="8798560" cy="100139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indent="-285750" eaLnBrk="1" hangingPunct="1">
              <a:lnSpc>
                <a:spcPct val="100000"/>
              </a:lnSpc>
            </a:pPr>
            <a:r>
              <a:rPr lang="en-US" altLang="x-none" u="sng" dirty="0">
                <a:ea typeface="宋体" panose="02010600030101010101" pitchFamily="2" charset="-122"/>
              </a:rPr>
              <a:t>descriptor</a:t>
            </a:r>
          </a:p>
          <a:p>
            <a:pPr lvl="1" indent="-411480" eaLnBrk="1" hangingPunct="1">
              <a:lnSpc>
                <a:spcPct val="100000"/>
              </a:lnSpc>
            </a:pPr>
            <a:r>
              <a:rPr lang="en-US" altLang="x-none" sz="2600" dirty="0">
                <a:ea typeface="宋体" panose="02010600030101010101" pitchFamily="2" charset="-122"/>
              </a:rPr>
              <a:t>A descriptor is a non-key attribute, descriptive.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512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512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3</a:t>
            </a:fld>
            <a:endParaRPr lang="zh-CN" altLang="en-US" sz="1200" b="1" i="1" dirty="0">
              <a:latin typeface="Times New Roman" panose="02020603050405020304" pitchFamily="2" charset="0"/>
              <a:ea typeface="宋体" panose="02010600030101010101" pitchFamily="2" charset="-122"/>
            </a:endParaRPr>
          </a:p>
        </p:txBody>
      </p:sp>
      <p:sp>
        <p:nvSpPr>
          <p:cNvPr id="5124" name="Rectangle 2"/>
          <p:cNvSpPr>
            <a:spLocks noGrp="1"/>
          </p:cNvSpPr>
          <p:nvPr>
            <p:ph type="title"/>
          </p:nvPr>
        </p:nvSpPr>
        <p:spPr/>
        <p:txBody>
          <a:bodyPr wrap="square" anchor="ctr"/>
          <a:lstStyle/>
          <a:p>
            <a:pPr lvl="0" eaLnBrk="1" hangingPunct="1"/>
            <a:r>
              <a:rPr lang="en-US" altLang="x-none" dirty="0">
                <a:ea typeface="宋体" panose="02010600030101010101" pitchFamily="2" charset="-122"/>
              </a:rPr>
              <a:t>Ch6  Database Design</a:t>
            </a:r>
          </a:p>
        </p:txBody>
      </p:sp>
      <p:sp>
        <p:nvSpPr>
          <p:cNvPr id="5126" name="内容占位符 1"/>
          <p:cNvSpPr>
            <a:spLocks noGrp="1"/>
          </p:cNvSpPr>
          <p:nvPr>
            <p:ph idx="4294967295"/>
          </p:nvPr>
        </p:nvSpPr>
        <p:spPr>
          <a:xfrm>
            <a:off x="250825" y="692150"/>
            <a:ext cx="8686800" cy="5638800"/>
          </a:xfrm>
        </p:spPr>
        <p:txBody>
          <a:bodyPr wrap="square" anchor="t"/>
          <a:lstStyle/>
          <a:p>
            <a:pPr marL="342900" lvl="1" indent="-342900">
              <a:lnSpc>
                <a:spcPct val="114000"/>
              </a:lnSpc>
              <a:spcBef>
                <a:spcPct val="0"/>
              </a:spcBef>
              <a:spcAft>
                <a:spcPts val="1200"/>
              </a:spcAft>
              <a:buChar char="q"/>
            </a:pPr>
            <a:r>
              <a:rPr lang="en-US" altLang="x-none" sz="3000" dirty="0">
                <a:solidFill>
                  <a:srgbClr val="FF0000"/>
                </a:solidFill>
                <a:ea typeface="宋体" panose="02010600030101010101" pitchFamily="2" charset="-122"/>
              </a:rPr>
              <a:t>Database design</a:t>
            </a:r>
            <a:r>
              <a:rPr lang="en-US" altLang="x-none" sz="3000" dirty="0">
                <a:ea typeface="宋体" panose="02010600030101010101" pitchFamily="2" charset="-122"/>
              </a:rPr>
              <a:t> is the process of producing a detailed </a:t>
            </a:r>
            <a:r>
              <a:rPr lang="en-US" altLang="x-none" sz="3000" dirty="0">
                <a:solidFill>
                  <a:srgbClr val="FF0000"/>
                </a:solidFill>
                <a:ea typeface="宋体" panose="02010600030101010101" pitchFamily="2" charset="-122"/>
              </a:rPr>
              <a:t>data model of a database</a:t>
            </a:r>
            <a:r>
              <a:rPr lang="en-US" altLang="x-none" sz="3000" dirty="0">
                <a:ea typeface="宋体" panose="02010600030101010101" pitchFamily="2" charset="-122"/>
              </a:rPr>
              <a:t>. </a:t>
            </a:r>
          </a:p>
          <a:p>
            <a:pPr marL="342900" lvl="1" indent="-342900">
              <a:lnSpc>
                <a:spcPct val="114000"/>
              </a:lnSpc>
              <a:spcBef>
                <a:spcPct val="0"/>
              </a:spcBef>
              <a:spcAft>
                <a:spcPts val="1200"/>
              </a:spcAft>
              <a:buChar char="q"/>
            </a:pPr>
            <a:r>
              <a:rPr lang="en-US" altLang="x-none" sz="3000" dirty="0">
                <a:ea typeface="宋体" panose="02010600030101010101" pitchFamily="2" charset="-122"/>
              </a:rPr>
              <a:t>This </a:t>
            </a:r>
            <a:r>
              <a:rPr lang="en-US" altLang="x-none" sz="3000" dirty="0">
                <a:solidFill>
                  <a:srgbClr val="FF0000"/>
                </a:solidFill>
                <a:ea typeface="宋体" panose="02010600030101010101" pitchFamily="2" charset="-122"/>
              </a:rPr>
              <a:t>logical data model</a:t>
            </a:r>
            <a:r>
              <a:rPr lang="en-US" altLang="x-none" sz="3000" dirty="0">
                <a:ea typeface="宋体" panose="02010600030101010101" pitchFamily="2" charset="-122"/>
              </a:rPr>
              <a:t> contains all the needed logical and physical design choices and physical storage parameters needed to generate a design in a </a:t>
            </a:r>
            <a:r>
              <a:rPr lang="en-US" altLang="x-none" sz="3000" dirty="0">
                <a:solidFill>
                  <a:srgbClr val="FF0000"/>
                </a:solidFill>
                <a:ea typeface="宋体" panose="02010600030101010101" pitchFamily="2" charset="-122"/>
              </a:rPr>
              <a:t>Data Definition Language</a:t>
            </a:r>
            <a:r>
              <a:rPr lang="en-US" altLang="x-none" sz="3000" dirty="0">
                <a:ea typeface="宋体" panose="02010600030101010101" pitchFamily="2" charset="-122"/>
              </a:rPr>
              <a:t>, which can then be used to create a database. </a:t>
            </a:r>
          </a:p>
          <a:p>
            <a:pPr marL="342900" lvl="1" indent="-342900">
              <a:lnSpc>
                <a:spcPct val="114000"/>
              </a:lnSpc>
              <a:spcBef>
                <a:spcPct val="0"/>
              </a:spcBef>
              <a:spcAft>
                <a:spcPts val="1200"/>
              </a:spcAft>
              <a:buChar char="q"/>
            </a:pPr>
            <a:r>
              <a:rPr lang="en-US" altLang="x-none" sz="3000" dirty="0">
                <a:ea typeface="宋体" panose="02010600030101010101" pitchFamily="2" charset="-122"/>
              </a:rPr>
              <a:t>A fully attributed data model contains detailed attributes for each entity.</a:t>
            </a:r>
            <a:endParaRPr lang="zh-CN" altLang="en-US" sz="3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 calcmode="lin" valueType="num">
                                      <p:cBhvr>
                                        <p:cTn id="7" dur="250" fill="hold"/>
                                        <p:tgtEl>
                                          <p:spTgt spid="5126">
                                            <p:txEl>
                                              <p:pRg st="0" end="0"/>
                                            </p:txEl>
                                          </p:spTgt>
                                        </p:tgtEl>
                                        <p:attrNameLst>
                                          <p:attrName>ppt_x</p:attrName>
                                        </p:attrNameLst>
                                      </p:cBhvr>
                                      <p:tavLst>
                                        <p:tav tm="0">
                                          <p:val>
                                            <p:strVal val="#ppt_x"/>
                                          </p:val>
                                        </p:tav>
                                        <p:tav tm="100000">
                                          <p:val>
                                            <p:strVal val="#ppt_x"/>
                                          </p:val>
                                        </p:tav>
                                      </p:tavLst>
                                    </p:anim>
                                    <p:anim calcmode="lin" valueType="num">
                                      <p:cBhvr>
                                        <p:cTn id="8" dur="250" fill="hold"/>
                                        <p:tgtEl>
                                          <p:spTgt spid="5126">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126">
                                            <p:txEl>
                                              <p:pRg st="0" end="0"/>
                                            </p:txEl>
                                          </p:spTgt>
                                        </p:tgtEl>
                                        <p:attrNameLst>
                                          <p:attrName>ppt_c</p:attrName>
                                        </p:attrNameLst>
                                      </p:cBhvr>
                                      <p:to>
                                        <a:srgbClr val="5F5F5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6">
                                            <p:txEl>
                                              <p:pRg st="1" end="1"/>
                                            </p:txEl>
                                          </p:spTgt>
                                        </p:tgtEl>
                                        <p:attrNameLst>
                                          <p:attrName>style.visibility</p:attrName>
                                        </p:attrNameLst>
                                      </p:cBhvr>
                                      <p:to>
                                        <p:strVal val="visible"/>
                                      </p:to>
                                    </p:set>
                                    <p:anim calcmode="lin" valueType="num">
                                      <p:cBhvr>
                                        <p:cTn id="13" dur="250" fill="hold"/>
                                        <p:tgtEl>
                                          <p:spTgt spid="5126">
                                            <p:txEl>
                                              <p:pRg st="1" end="1"/>
                                            </p:txEl>
                                          </p:spTgt>
                                        </p:tgtEl>
                                        <p:attrNameLst>
                                          <p:attrName>ppt_x</p:attrName>
                                        </p:attrNameLst>
                                      </p:cBhvr>
                                      <p:tavLst>
                                        <p:tav tm="0">
                                          <p:val>
                                            <p:strVal val="#ppt_x"/>
                                          </p:val>
                                        </p:tav>
                                        <p:tav tm="100000">
                                          <p:val>
                                            <p:strVal val="#ppt_x"/>
                                          </p:val>
                                        </p:tav>
                                      </p:tavLst>
                                    </p:anim>
                                    <p:anim calcmode="lin" valueType="num">
                                      <p:cBhvr>
                                        <p:cTn id="14" dur="250" fill="hold"/>
                                        <p:tgtEl>
                                          <p:spTgt spid="5126">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126">
                                            <p:txEl>
                                              <p:pRg st="1" end="1"/>
                                            </p:txEl>
                                          </p:spTgt>
                                        </p:tgtEl>
                                        <p:attrNameLst>
                                          <p:attrName>ppt_c</p:attrName>
                                        </p:attrNameLst>
                                      </p:cBhvr>
                                      <p:to>
                                        <a:srgbClr val="5F5F5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6">
                                            <p:txEl>
                                              <p:pRg st="2" end="2"/>
                                            </p:txEl>
                                          </p:spTgt>
                                        </p:tgtEl>
                                        <p:attrNameLst>
                                          <p:attrName>style.visibility</p:attrName>
                                        </p:attrNameLst>
                                      </p:cBhvr>
                                      <p:to>
                                        <p:strVal val="visible"/>
                                      </p:to>
                                    </p:set>
                                    <p:anim calcmode="lin" valueType="num">
                                      <p:cBhvr>
                                        <p:cTn id="19" dur="250" fill="hold"/>
                                        <p:tgtEl>
                                          <p:spTgt spid="5126">
                                            <p:txEl>
                                              <p:pRg st="2" end="2"/>
                                            </p:txEl>
                                          </p:spTgt>
                                        </p:tgtEl>
                                        <p:attrNameLst>
                                          <p:attrName>ppt_x</p:attrName>
                                        </p:attrNameLst>
                                      </p:cBhvr>
                                      <p:tavLst>
                                        <p:tav tm="0">
                                          <p:val>
                                            <p:strVal val="#ppt_x"/>
                                          </p:val>
                                        </p:tav>
                                        <p:tav tm="100000">
                                          <p:val>
                                            <p:strVal val="#ppt_x"/>
                                          </p:val>
                                        </p:tav>
                                      </p:tavLst>
                                    </p:anim>
                                    <p:anim calcmode="lin" valueType="num">
                                      <p:cBhvr>
                                        <p:cTn id="20" dur="250" fill="hold"/>
                                        <p:tgtEl>
                                          <p:spTgt spid="5126">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126">
                                            <p:txEl>
                                              <p:pRg st="2" end="2"/>
                                            </p:txEl>
                                          </p:spTgt>
                                        </p:tgtEl>
                                        <p:attrNameLst>
                                          <p:attrName>ppt_c</p:attrName>
                                        </p:attrNameLst>
                                      </p:cBhvr>
                                      <p:to>
                                        <a:srgbClr val="5F5F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8674"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2867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30</a:t>
            </a:fld>
            <a:endParaRPr lang="zh-CN" altLang="en-US" sz="1200" b="1" i="1" dirty="0">
              <a:latin typeface="Times New Roman" panose="02020603050405020304" pitchFamily="2" charset="0"/>
              <a:ea typeface="宋体" panose="02010600030101010101" pitchFamily="2" charset="-122"/>
            </a:endParaRPr>
          </a:p>
        </p:txBody>
      </p:sp>
      <p:sp>
        <p:nvSpPr>
          <p:cNvPr id="28676" name="Rectangle 1026"/>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graphicFrame>
        <p:nvGraphicFramePr>
          <p:cNvPr id="2" name="表格 1"/>
          <p:cNvGraphicFramePr/>
          <p:nvPr>
            <p:custDataLst>
              <p:tags r:id="rId1"/>
            </p:custDataLst>
          </p:nvPr>
        </p:nvGraphicFramePr>
        <p:xfrm>
          <a:off x="598170" y="1041400"/>
          <a:ext cx="7984490" cy="4914900"/>
        </p:xfrm>
        <a:graphic>
          <a:graphicData uri="http://schemas.openxmlformats.org/drawingml/2006/table">
            <a:tbl>
              <a:tblPr firstRow="1" bandRow="1">
                <a:tableStyleId>{5C22544A-7EE6-4342-B048-85BDC9FD1C3A}</a:tableStyleId>
              </a:tblPr>
              <a:tblGrid>
                <a:gridCol w="2230120">
                  <a:extLst>
                    <a:ext uri="{9D8B030D-6E8A-4147-A177-3AD203B41FA5}">
                      <a16:colId xmlns:a16="http://schemas.microsoft.com/office/drawing/2014/main" val="20000"/>
                    </a:ext>
                  </a:extLst>
                </a:gridCol>
                <a:gridCol w="1765935">
                  <a:extLst>
                    <a:ext uri="{9D8B030D-6E8A-4147-A177-3AD203B41FA5}">
                      <a16:colId xmlns:a16="http://schemas.microsoft.com/office/drawing/2014/main" val="20001"/>
                    </a:ext>
                  </a:extLst>
                </a:gridCol>
                <a:gridCol w="3988435">
                  <a:extLst>
                    <a:ext uri="{9D8B030D-6E8A-4147-A177-3AD203B41FA5}">
                      <a16:colId xmlns:a16="http://schemas.microsoft.com/office/drawing/2014/main" val="20002"/>
                    </a:ext>
                  </a:extLst>
                </a:gridCol>
              </a:tblGrid>
              <a:tr h="681990">
                <a:tc>
                  <a:txBody>
                    <a:bodyPr/>
                    <a:lstStyle/>
                    <a:p>
                      <a:pPr>
                        <a:buNone/>
                      </a:pPr>
                      <a:r>
                        <a:rPr lang="en-US" altLang="zh-CN" b="1">
                          <a:solidFill>
                            <a:schemeClr val="accent6"/>
                          </a:solidFill>
                          <a:cs typeface="+mn-lt"/>
                        </a:rPr>
                        <a:t>entity</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40000"/>
                        <a:lumOff val="60000"/>
                      </a:schemeClr>
                    </a:solidFill>
                  </a:tcPr>
                </a:tc>
                <a:tc>
                  <a:txBody>
                    <a:bodyPr/>
                    <a:lstStyle/>
                    <a:p>
                      <a:pPr>
                        <a:buNone/>
                      </a:pPr>
                      <a:r>
                        <a:rPr lang="en-US" altLang="zh-CN" b="1">
                          <a:solidFill>
                            <a:schemeClr val="accent6"/>
                          </a:solidFill>
                          <a:cs typeface="+mn-lt"/>
                        </a:rPr>
                        <a:t>primary</a:t>
                      </a:r>
                    </a:p>
                    <a:p>
                      <a:pPr>
                        <a:buNone/>
                      </a:pPr>
                      <a:r>
                        <a:rPr lang="en-US" altLang="zh-CN" b="1">
                          <a:solidFill>
                            <a:schemeClr val="accent6"/>
                          </a:solidFill>
                          <a:cs typeface="+mn-lt"/>
                        </a:rPr>
                        <a:t>identifier</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40000"/>
                        <a:lumOff val="60000"/>
                      </a:schemeClr>
                    </a:solidFill>
                  </a:tcPr>
                </a:tc>
                <a:tc>
                  <a:txBody>
                    <a:bodyPr/>
                    <a:lstStyle/>
                    <a:p>
                      <a:pPr>
                        <a:buNone/>
                      </a:pPr>
                      <a:r>
                        <a:rPr lang="en-US" altLang="zh-CN" b="1">
                          <a:solidFill>
                            <a:schemeClr val="accent6"/>
                          </a:solidFill>
                          <a:cs typeface="+mn-lt"/>
                        </a:rPr>
                        <a:t>descriptor</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40000"/>
                        <a:lumOff val="60000"/>
                      </a:schemeClr>
                    </a:solidFill>
                  </a:tcPr>
                </a:tc>
                <a:extLst>
                  <a:ext uri="{0D108BD9-81ED-4DB2-BD59-A6C34878D82A}">
                    <a16:rowId xmlns:a16="http://schemas.microsoft.com/office/drawing/2014/main" val="10000"/>
                  </a:ext>
                </a:extLst>
              </a:tr>
              <a:tr h="681990">
                <a:tc>
                  <a:txBody>
                    <a:bodyPr/>
                    <a:lstStyle/>
                    <a:p>
                      <a:pPr>
                        <a:buNone/>
                      </a:pPr>
                      <a:r>
                        <a:rPr lang="en-US" altLang="zh-CN" b="1">
                          <a:solidFill>
                            <a:schemeClr val="accent6"/>
                          </a:solidFill>
                          <a:cs typeface="+mn-lt"/>
                        </a:rPr>
                        <a:t>Customers</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cs typeface="+mn-lt"/>
                        </a:rPr>
                        <a:t>cid</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cs typeface="+mn-lt"/>
                        </a:rPr>
                        <a:t>cname, city, discnt</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681990">
                <a:tc>
                  <a:txBody>
                    <a:bodyPr/>
                    <a:lstStyle/>
                    <a:p>
                      <a:pPr>
                        <a:buNone/>
                      </a:pPr>
                      <a:r>
                        <a:rPr lang="en-US" altLang="zh-CN" b="1">
                          <a:solidFill>
                            <a:schemeClr val="accent6"/>
                          </a:solidFill>
                          <a:cs typeface="+mn-lt"/>
                        </a:rPr>
                        <a:t>Agents</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cs typeface="+mn-lt"/>
                        </a:rPr>
                        <a:t>aid</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cs typeface="+mn-lt"/>
                        </a:rPr>
                        <a:t>aname, city, percent</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681990">
                <a:tc>
                  <a:txBody>
                    <a:bodyPr/>
                    <a:lstStyle/>
                    <a:p>
                      <a:pPr>
                        <a:buNone/>
                      </a:pPr>
                      <a:r>
                        <a:rPr lang="en-US" altLang="zh-CN" b="1">
                          <a:solidFill>
                            <a:schemeClr val="accent6"/>
                          </a:solidFill>
                          <a:cs typeface="+mn-lt"/>
                        </a:rPr>
                        <a:t>Products</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cs typeface="+mn-lt"/>
                        </a:rPr>
                        <a:t>pid</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cs typeface="+mn-lt"/>
                        </a:rPr>
                        <a:t>pname, city, price, ...</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681990">
                <a:tc>
                  <a:txBody>
                    <a:bodyPr/>
                    <a:lstStyle/>
                    <a:p>
                      <a:pPr>
                        <a:buNone/>
                      </a:pPr>
                      <a:r>
                        <a:rPr lang="en-US" altLang="zh-CN" b="1">
                          <a:solidFill>
                            <a:schemeClr val="accent6"/>
                          </a:solidFill>
                          <a:cs typeface="+mn-lt"/>
                        </a:rPr>
                        <a:t>Students</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cs typeface="+mn-lt"/>
                        </a:rPr>
                        <a:t>sid</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cs typeface="+mn-lt"/>
                        </a:rPr>
                        <a:t>name, age, ...</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r h="681990">
                <a:tc>
                  <a:txBody>
                    <a:bodyPr/>
                    <a:lstStyle/>
                    <a:p>
                      <a:pPr>
                        <a:buNone/>
                      </a:pPr>
                      <a:r>
                        <a:rPr lang="en-US" altLang="zh-CN" b="1">
                          <a:solidFill>
                            <a:schemeClr val="accent6"/>
                          </a:solidFill>
                          <a:cs typeface="+mn-lt"/>
                        </a:rPr>
                        <a:t>Employees</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cs typeface="+mn-lt"/>
                        </a:rPr>
                        <a:t>eid</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cs typeface="+mn-lt"/>
                        </a:rPr>
                        <a:t>name, salary, ...</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5"/>
                  </a:ext>
                </a:extLst>
              </a:tr>
              <a:tr h="681990">
                <a:tc>
                  <a:txBody>
                    <a:bodyPr/>
                    <a:lstStyle/>
                    <a:p>
                      <a:pPr>
                        <a:buNone/>
                      </a:pPr>
                      <a:r>
                        <a:rPr lang="en-US" altLang="zh-CN" b="1">
                          <a:solidFill>
                            <a:schemeClr val="accent6"/>
                          </a:solidFill>
                          <a:cs typeface="+mn-lt"/>
                        </a:rPr>
                        <a:t>...</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cs typeface="+mn-lt"/>
                        </a:rPr>
                        <a:t>...</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cs typeface="+mn-lt"/>
                        </a:rPr>
                        <a:t>...</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31746"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3174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31</a:t>
            </a:fld>
            <a:endParaRPr lang="zh-CN" altLang="en-US" sz="1200" b="1" i="1" dirty="0">
              <a:latin typeface="Times New Roman" panose="02020603050405020304" pitchFamily="2" charset="0"/>
              <a:ea typeface="宋体" panose="02010600030101010101" pitchFamily="2" charset="-122"/>
            </a:endParaRPr>
          </a:p>
        </p:txBody>
      </p:sp>
      <p:sp>
        <p:nvSpPr>
          <p:cNvPr id="3174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31749" name="Rectangle 3"/>
          <p:cNvSpPr>
            <a:spLocks noGrp="1"/>
          </p:cNvSpPr>
          <p:nvPr>
            <p:ph type="body"/>
          </p:nvPr>
        </p:nvSpPr>
        <p:spPr>
          <a:xfrm>
            <a:off x="152400" y="645160"/>
            <a:ext cx="8686800" cy="1881505"/>
          </a:xfrm>
        </p:spPr>
        <p:txBody>
          <a:bodyPr wrap="square" anchor="t">
            <a:spAutoFit/>
          </a:bodyPr>
          <a:lstStyle/>
          <a:p>
            <a:pPr lvl="0" indent="-285750" eaLnBrk="1" hangingPunct="1">
              <a:lnSpc>
                <a:spcPct val="100000"/>
              </a:lnSpc>
            </a:pPr>
            <a:r>
              <a:rPr lang="en-US" altLang="x-none" u="sng" dirty="0">
                <a:ea typeface="宋体" panose="02010600030101010101" pitchFamily="2" charset="-122"/>
              </a:rPr>
              <a:t>single-valued attribute</a:t>
            </a:r>
          </a:p>
          <a:p>
            <a:pPr lvl="1" indent="-228600" eaLnBrk="1" hangingPunct="1">
              <a:lnSpc>
                <a:spcPct val="100000"/>
              </a:lnSpc>
            </a:pPr>
            <a:r>
              <a:rPr lang="en-US" altLang="x-none" sz="2600" dirty="0">
                <a:ea typeface="宋体" panose="02010600030101010101" pitchFamily="2" charset="-122"/>
              </a:rPr>
              <a:t>take on simple values from a domain (representing as a oval).</a:t>
            </a:r>
          </a:p>
          <a:p>
            <a:pPr lvl="2" indent="-228600" eaLnBrk="1" hangingPunct="1">
              <a:lnSpc>
                <a:spcPct val="100000"/>
              </a:lnSpc>
            </a:pPr>
            <a:r>
              <a:rPr lang="en-US" altLang="x-none" sz="2600" dirty="0">
                <a:ea typeface="宋体" panose="02010600030101010101" pitchFamily="2" charset="-122"/>
              </a:rPr>
              <a:t>Students.age,  Products.pname, ......</a:t>
            </a:r>
          </a:p>
        </p:txBody>
      </p:sp>
      <p:sp>
        <p:nvSpPr>
          <p:cNvPr id="32773" name="Rectangle 3"/>
          <p:cNvSpPr>
            <a:spLocks noGrp="1"/>
          </p:cNvSpPr>
          <p:nvPr/>
        </p:nvSpPr>
        <p:spPr>
          <a:xfrm>
            <a:off x="152400" y="2588260"/>
            <a:ext cx="8915400" cy="236093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indent="-285750" eaLnBrk="1" hangingPunct="1">
              <a:lnSpc>
                <a:spcPct val="100000"/>
              </a:lnSpc>
            </a:pPr>
            <a:r>
              <a:rPr lang="en-US" altLang="x-none" u="sng" dirty="0">
                <a:ea typeface="宋体" panose="02010600030101010101" pitchFamily="2" charset="-122"/>
              </a:rPr>
              <a:t>composite attribute</a:t>
            </a:r>
          </a:p>
          <a:p>
            <a:pPr lvl="1" indent="-228600" eaLnBrk="1" hangingPunct="1">
              <a:lnSpc>
                <a:spcPct val="100000"/>
              </a:lnSpc>
            </a:pPr>
            <a:r>
              <a:rPr lang="en-US" altLang="x-none" sz="2600" dirty="0">
                <a:ea typeface="宋体" panose="02010600030101010101" pitchFamily="2" charset="-122"/>
              </a:rPr>
              <a:t>a group of simple attributes that together describe a property.</a:t>
            </a:r>
          </a:p>
          <a:p>
            <a:pPr lvl="2" indent="-228600" eaLnBrk="1" hangingPunct="1">
              <a:lnSpc>
                <a:spcPct val="100000"/>
              </a:lnSpc>
            </a:pPr>
            <a:r>
              <a:rPr lang="en-US" altLang="x-none" sz="2600" dirty="0">
                <a:ea typeface="宋体" panose="02010600030101010101" pitchFamily="2" charset="-122"/>
              </a:rPr>
              <a:t>Students.student_name</a:t>
            </a:r>
          </a:p>
          <a:p>
            <a:pPr lvl="2" indent="-228600" eaLnBrk="1" hangingPunct="1">
              <a:lnSpc>
                <a:spcPct val="100000"/>
              </a:lnSpc>
            </a:pPr>
            <a:r>
              <a:rPr lang="en-US" altLang="x-none" sz="2600" dirty="0">
                <a:ea typeface="宋体" panose="02010600030101010101" pitchFamily="2" charset="-122"/>
              </a:rPr>
              <a:t>Employees.emp_address</a:t>
            </a:r>
          </a:p>
        </p:txBody>
      </p:sp>
      <p:sp>
        <p:nvSpPr>
          <p:cNvPr id="35845" name="Rectangle 3"/>
          <p:cNvSpPr>
            <a:spLocks noGrp="1"/>
          </p:cNvSpPr>
          <p:nvPr/>
        </p:nvSpPr>
        <p:spPr>
          <a:xfrm>
            <a:off x="152400" y="5012055"/>
            <a:ext cx="8991600" cy="138938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indent="-285750" eaLnBrk="1" hangingPunct="1"/>
            <a:r>
              <a:rPr lang="en-US" altLang="x-none" u="sng" dirty="0">
                <a:ea typeface="宋体" panose="02010600030101010101" pitchFamily="2" charset="-122"/>
              </a:rPr>
              <a:t>multi-valued attribute</a:t>
            </a:r>
          </a:p>
          <a:p>
            <a:pPr lvl="1" indent="-228600" eaLnBrk="1" hangingPunct="1"/>
            <a:r>
              <a:rPr lang="en-US" altLang="x-none" sz="2600" dirty="0">
                <a:ea typeface="宋体" panose="02010600030101010101" pitchFamily="2" charset="-122"/>
              </a:rPr>
              <a:t>can take on multiple values for a single entity instance.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日期占位符 1"/>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5602" name="页脚占位符 2"/>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25603"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32</a:t>
            </a:fld>
            <a:endParaRPr lang="zh-CN" altLang="en-US" sz="1200" b="1" i="1" dirty="0">
              <a:latin typeface="Times New Roman" panose="02020603050405020304" pitchFamily="2" charset="0"/>
              <a:ea typeface="宋体" panose="02010600030101010101" pitchFamily="2" charset="-122"/>
            </a:endParaRPr>
          </a:p>
        </p:txBody>
      </p:sp>
      <p:sp>
        <p:nvSpPr>
          <p:cNvPr id="25604" name="Text Box 2"/>
          <p:cNvSpPr txBox="1"/>
          <p:nvPr/>
        </p:nvSpPr>
        <p:spPr>
          <a:xfrm>
            <a:off x="2133600" y="2362200"/>
            <a:ext cx="1905000" cy="557213"/>
          </a:xfrm>
          <a:prstGeom prst="rect">
            <a:avLst/>
          </a:prstGeom>
          <a:noFill/>
          <a:ln w="38100" cap="flat" cmpd="sng">
            <a:solidFill>
              <a:schemeClr val="tx1"/>
            </a:solidFill>
            <a:prstDash val="solid"/>
            <a:miter/>
            <a:headEnd type="none" w="med" len="med"/>
            <a:tailEnd type="none" w="med" len="med"/>
          </a:ln>
        </p:spPr>
        <p:txBody>
          <a:bodyPr anchor="t">
            <a:spAutoFit/>
          </a:bodyPr>
          <a:lstStyle/>
          <a:p>
            <a:pPr lvl="0" algn="ctr">
              <a:spcBef>
                <a:spcPct val="50000"/>
              </a:spcBef>
            </a:pPr>
            <a:r>
              <a:rPr lang="en-US" altLang="x-none" sz="2800" b="1" dirty="0">
                <a:latin typeface="Arial" panose="020B0604020202020204" pitchFamily="34" charset="0"/>
                <a:ea typeface="宋体" panose="02010600030101010101" pitchFamily="2" charset="-122"/>
              </a:rPr>
              <a:t>Students</a:t>
            </a:r>
          </a:p>
        </p:txBody>
      </p:sp>
      <p:grpSp>
        <p:nvGrpSpPr>
          <p:cNvPr id="10" name="组合 9"/>
          <p:cNvGrpSpPr/>
          <p:nvPr/>
        </p:nvGrpSpPr>
        <p:grpSpPr>
          <a:xfrm>
            <a:off x="2209800" y="609600"/>
            <a:ext cx="5638800" cy="2362200"/>
            <a:chOff x="3480" y="960"/>
            <a:chExt cx="8880" cy="3720"/>
          </a:xfrm>
        </p:grpSpPr>
        <p:grpSp>
          <p:nvGrpSpPr>
            <p:cNvPr id="25606" name="组合 25605"/>
            <p:cNvGrpSpPr/>
            <p:nvPr/>
          </p:nvGrpSpPr>
          <p:grpSpPr>
            <a:xfrm>
              <a:off x="3480" y="960"/>
              <a:ext cx="8880" cy="3720"/>
              <a:chOff x="0" y="0"/>
              <a:chExt cx="3552" cy="1488"/>
            </a:xfrm>
          </p:grpSpPr>
          <p:sp>
            <p:nvSpPr>
              <p:cNvPr id="2" name="Oval 3"/>
              <p:cNvSpPr/>
              <p:nvPr/>
            </p:nvSpPr>
            <p:spPr>
              <a:xfrm>
                <a:off x="0" y="0"/>
                <a:ext cx="1056"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sid</a:t>
                </a:r>
              </a:p>
            </p:txBody>
          </p:sp>
          <p:sp>
            <p:nvSpPr>
              <p:cNvPr id="25607" name="Oval 4"/>
              <p:cNvSpPr/>
              <p:nvPr/>
            </p:nvSpPr>
            <p:spPr>
              <a:xfrm>
                <a:off x="1728" y="1104"/>
                <a:ext cx="1824"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student_name</a:t>
                </a:r>
              </a:p>
            </p:txBody>
          </p:sp>
        </p:grpSp>
        <p:grpSp>
          <p:nvGrpSpPr>
            <p:cNvPr id="25609" name="组合 25608"/>
            <p:cNvGrpSpPr/>
            <p:nvPr/>
          </p:nvGrpSpPr>
          <p:grpSpPr>
            <a:xfrm>
              <a:off x="4800" y="1920"/>
              <a:ext cx="3000" cy="2160"/>
              <a:chOff x="0" y="0"/>
              <a:chExt cx="1200" cy="864"/>
            </a:xfrm>
          </p:grpSpPr>
          <p:sp>
            <p:nvSpPr>
              <p:cNvPr id="3" name="Line 8"/>
              <p:cNvSpPr/>
              <p:nvPr/>
            </p:nvSpPr>
            <p:spPr>
              <a:xfrm>
                <a:off x="0" y="0"/>
                <a:ext cx="0" cy="72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5610" name="Line 9"/>
              <p:cNvSpPr/>
              <p:nvPr/>
            </p:nvSpPr>
            <p:spPr>
              <a:xfrm flipH="1">
                <a:off x="624" y="864"/>
                <a:ext cx="576" cy="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sp>
        <p:nvSpPr>
          <p:cNvPr id="25618" name="文本框 25618"/>
          <p:cNvSpPr txBox="1"/>
          <p:nvPr/>
        </p:nvSpPr>
        <p:spPr>
          <a:xfrm>
            <a:off x="36513" y="6388100"/>
            <a:ext cx="9072562" cy="460375"/>
          </a:xfrm>
          <a:prstGeom prst="rect">
            <a:avLst/>
          </a:prstGeom>
          <a:solidFill>
            <a:schemeClr val="bg1"/>
          </a:solidFill>
          <a:ln w="9525">
            <a:noFill/>
          </a:ln>
        </p:spPr>
        <p:txBody>
          <a:bodyPr wrap="square" lIns="90170" tIns="46990" rIns="90170" bIns="46990" anchor="t">
            <a:spAutoFit/>
          </a:bodyPr>
          <a:lstStyle/>
          <a:p>
            <a:pPr lvl="0" algn="ctr"/>
            <a:r>
              <a:rPr lang="zh-CN" altLang="en-US" b="1" dirty="0">
                <a:solidFill>
                  <a:schemeClr val="accent2"/>
                </a:solidFill>
                <a:latin typeface="Times New Roman" panose="02020603050405020304" pitchFamily="2" charset="0"/>
                <a:ea typeface="宋体" panose="02010600030101010101" pitchFamily="2" charset="-122"/>
              </a:rPr>
              <a:t>Figure 6.2  Example of E-R Diagrams with Entities and Attributes</a:t>
            </a:r>
            <a:endParaRPr lang="zh-CN" altLang="en-US" b="1" dirty="0">
              <a:solidFill>
                <a:schemeClr val="accent2"/>
              </a:solidFill>
              <a:latin typeface="Times New Roman" panose="02020603050405020304" pitchFamily="2" charset="0"/>
              <a:ea typeface="Times New Roman" panose="02020603050405020304" pitchFamily="2" charset="0"/>
            </a:endParaRPr>
          </a:p>
        </p:txBody>
      </p:sp>
      <p:grpSp>
        <p:nvGrpSpPr>
          <p:cNvPr id="25620" name="组合 25619"/>
          <p:cNvGrpSpPr/>
          <p:nvPr/>
        </p:nvGrpSpPr>
        <p:grpSpPr>
          <a:xfrm>
            <a:off x="344488" y="3074035"/>
            <a:ext cx="1636103" cy="1064260"/>
            <a:chOff x="0" y="226"/>
            <a:chExt cx="2577" cy="1676"/>
          </a:xfrm>
        </p:grpSpPr>
        <p:sp>
          <p:nvSpPr>
            <p:cNvPr id="5" name="文本框 25620"/>
            <p:cNvSpPr txBox="1"/>
            <p:nvPr/>
          </p:nvSpPr>
          <p:spPr>
            <a:xfrm>
              <a:off x="0" y="1082"/>
              <a:ext cx="2351" cy="820"/>
            </a:xfrm>
            <a:prstGeom prst="rect">
              <a:avLst/>
            </a:prstGeom>
            <a:solidFill>
              <a:schemeClr val="bg1"/>
            </a:solidFill>
            <a:ln w="19050" cap="flat" cmpd="sng">
              <a:noFill/>
              <a:prstDash val="solid"/>
              <a:miter/>
              <a:headEnd type="none" w="med" len="med"/>
              <a:tailEnd type="none" w="med" len="med"/>
            </a:ln>
          </p:spPr>
          <p:txBody>
            <a:bodyPr wrap="square" lIns="90170" tIns="46990" rIns="90170" bIns="46990" anchor="t">
              <a:spAutoFit/>
            </a:bodyPr>
            <a:lstStyle/>
            <a:p>
              <a:pPr lvl="0" algn="ctr"/>
              <a:r>
                <a:rPr lang="zh-CN" altLang="en-US" sz="2800" b="1" dirty="0">
                  <a:solidFill>
                    <a:srgbClr val="FF0000"/>
                  </a:solidFill>
                  <a:latin typeface="Arial" panose="020B0604020202020204" pitchFamily="34" charset="0"/>
                  <a:ea typeface="宋体" panose="02010600030101010101" pitchFamily="2" charset="-122"/>
                </a:rPr>
                <a:t>Entity</a:t>
              </a:r>
              <a:endParaRPr lang="zh-CN" altLang="en-US" sz="2800" b="1" dirty="0">
                <a:solidFill>
                  <a:srgbClr val="FF0000"/>
                </a:solidFill>
                <a:latin typeface="Arial" panose="020B0604020202020204" pitchFamily="34" charset="0"/>
                <a:ea typeface="Times New Roman" panose="02020603050405020304" pitchFamily="2" charset="0"/>
              </a:endParaRPr>
            </a:p>
          </p:txBody>
        </p:sp>
        <p:sp>
          <p:nvSpPr>
            <p:cNvPr id="25621" name="箭头 3221"/>
            <p:cNvSpPr/>
            <p:nvPr/>
          </p:nvSpPr>
          <p:spPr>
            <a:xfrm flipV="1">
              <a:off x="2121" y="226"/>
              <a:ext cx="456" cy="1089"/>
            </a:xfrm>
            <a:prstGeom prst="line">
              <a:avLst/>
            </a:prstGeom>
            <a:ln w="12700" cap="flat" cmpd="sng">
              <a:solidFill>
                <a:srgbClr val="FF0000"/>
              </a:solidFill>
              <a:prstDash val="sysDash"/>
              <a:round/>
              <a:headEnd type="none" w="med" len="med"/>
              <a:tailEnd type="arrow"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25623" name="组合 25622"/>
          <p:cNvGrpSpPr/>
          <p:nvPr/>
        </p:nvGrpSpPr>
        <p:grpSpPr>
          <a:xfrm>
            <a:off x="4067810" y="428267"/>
            <a:ext cx="4981575" cy="1850124"/>
            <a:chOff x="226" y="452"/>
            <a:chExt cx="7845" cy="2914"/>
          </a:xfrm>
        </p:grpSpPr>
        <p:sp>
          <p:nvSpPr>
            <p:cNvPr id="6" name="文本框 25623"/>
            <p:cNvSpPr txBox="1"/>
            <p:nvPr/>
          </p:nvSpPr>
          <p:spPr>
            <a:xfrm>
              <a:off x="1480" y="452"/>
              <a:ext cx="6591" cy="820"/>
            </a:xfrm>
            <a:prstGeom prst="rect">
              <a:avLst/>
            </a:prstGeom>
            <a:solidFill>
              <a:schemeClr val="bg1"/>
            </a:solidFill>
            <a:ln w="19050" cap="flat" cmpd="sng">
              <a:noFill/>
              <a:prstDash val="solid"/>
              <a:miter/>
              <a:headEnd type="none" w="med" len="med"/>
              <a:tailEnd type="none" w="med" len="med"/>
            </a:ln>
          </p:spPr>
          <p:txBody>
            <a:bodyPr wrap="square" lIns="90170" tIns="46990" rIns="90170" bIns="46990" anchor="t">
              <a:spAutoFit/>
            </a:bodyPr>
            <a:lstStyle/>
            <a:p>
              <a:pPr lvl="0" algn="ctr"/>
              <a:r>
                <a:rPr lang="zh-CN" altLang="en-US" sz="2800" b="1" dirty="0">
                  <a:solidFill>
                    <a:srgbClr val="FF0000"/>
                  </a:solidFill>
                  <a:latin typeface="Arial" panose="020B0604020202020204" pitchFamily="34" charset="0"/>
                  <a:ea typeface="宋体" panose="02010600030101010101" pitchFamily="2" charset="-122"/>
                </a:rPr>
                <a:t>Attributes of 'Students'</a:t>
              </a:r>
            </a:p>
          </p:txBody>
        </p:sp>
        <p:sp>
          <p:nvSpPr>
            <p:cNvPr id="25624" name="箭头 3221"/>
            <p:cNvSpPr/>
            <p:nvPr/>
          </p:nvSpPr>
          <p:spPr>
            <a:xfrm flipH="1">
              <a:off x="3175" y="1271"/>
              <a:ext cx="338" cy="2095"/>
            </a:xfrm>
            <a:prstGeom prst="line">
              <a:avLst/>
            </a:prstGeom>
            <a:ln w="12700" cap="flat" cmpd="sng">
              <a:solidFill>
                <a:srgbClr val="FF0000"/>
              </a:solidFill>
              <a:prstDash val="sysDash"/>
              <a:round/>
              <a:headEnd type="none" w="med" len="med"/>
              <a:tailEnd type="arrow"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5625" name="箭头 3221"/>
            <p:cNvSpPr/>
            <p:nvPr/>
          </p:nvSpPr>
          <p:spPr>
            <a:xfrm flipH="1">
              <a:off x="226" y="862"/>
              <a:ext cx="1361" cy="453"/>
            </a:xfrm>
            <a:prstGeom prst="line">
              <a:avLst/>
            </a:prstGeom>
            <a:ln w="12700" cap="flat" cmpd="sng">
              <a:solidFill>
                <a:srgbClr val="FF0000"/>
              </a:solidFill>
              <a:prstDash val="sysDash"/>
              <a:round/>
              <a:headEnd type="none" w="med" len="med"/>
              <a:tailEnd type="arrow"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11" name="组合 10"/>
          <p:cNvGrpSpPr/>
          <p:nvPr/>
        </p:nvGrpSpPr>
        <p:grpSpPr>
          <a:xfrm>
            <a:off x="2760980" y="2780665"/>
            <a:ext cx="5849620" cy="2729230"/>
            <a:chOff x="4348" y="4379"/>
            <a:chExt cx="9212" cy="4298"/>
          </a:xfrm>
        </p:grpSpPr>
        <p:sp>
          <p:nvSpPr>
            <p:cNvPr id="8" name="文本框 7"/>
            <p:cNvSpPr txBox="1"/>
            <p:nvPr/>
          </p:nvSpPr>
          <p:spPr>
            <a:xfrm>
              <a:off x="4348" y="6517"/>
              <a:ext cx="9213" cy="2160"/>
            </a:xfrm>
            <a:prstGeom prst="rect">
              <a:avLst/>
            </a:prstGeom>
            <a:noFill/>
          </p:spPr>
          <p:txBody>
            <a:bodyPr wrap="square" rtlCol="0">
              <a:spAutoFit/>
            </a:bodyPr>
            <a:lstStyle/>
            <a:p>
              <a:r>
                <a:rPr lang="zh-CN" altLang="zh-CN" sz="2800" b="1">
                  <a:solidFill>
                    <a:srgbClr val="FF0000"/>
                  </a:solidFill>
                  <a:latin typeface="Arial" panose="020B0604020202020204" pitchFamily="34" charset="0"/>
                  <a:ea typeface="宋体" panose="02010600030101010101" pitchFamily="2" charset="-122"/>
                </a:rPr>
                <a:t>单线段表示：</a:t>
              </a:r>
              <a:r>
                <a:rPr lang="zh-CN" altLang="zh-CN" sz="2800" b="1">
                  <a:solidFill>
                    <a:srgbClr val="0000CC"/>
                  </a:solidFill>
                  <a:latin typeface="Arial" panose="020B0604020202020204" pitchFamily="34" charset="0"/>
                  <a:ea typeface="宋体" panose="02010600030101010101" pitchFamily="2" charset="-122"/>
                </a:rPr>
                <a:t>属性</a:t>
              </a:r>
              <a:r>
                <a:rPr lang="en-US" altLang="zh-CN" sz="2800" b="1">
                  <a:solidFill>
                    <a:srgbClr val="0000CC"/>
                  </a:solidFill>
                  <a:latin typeface="Arial" panose="020B0604020202020204" pitchFamily="34" charset="0"/>
                  <a:ea typeface="宋体" panose="02010600030101010101" pitchFamily="2" charset="-122"/>
                </a:rPr>
                <a:t>student_name</a:t>
              </a:r>
              <a:r>
                <a:rPr lang="zh-CN" altLang="en-US" sz="2800" b="1">
                  <a:solidFill>
                    <a:srgbClr val="0000CC"/>
                  </a:solidFill>
                  <a:latin typeface="Arial" panose="020B0604020202020204" pitchFamily="34" charset="0"/>
                  <a:ea typeface="宋体" panose="02010600030101010101" pitchFamily="2" charset="-122"/>
                </a:rPr>
                <a:t>是实体</a:t>
              </a:r>
              <a:r>
                <a:rPr lang="en-US" altLang="zh-CN" sz="2800" b="1">
                  <a:solidFill>
                    <a:srgbClr val="0000CC"/>
                  </a:solidFill>
                  <a:latin typeface="Arial" panose="020B0604020202020204" pitchFamily="34" charset="0"/>
                  <a:ea typeface="宋体" panose="02010600030101010101" pitchFamily="2" charset="-122"/>
                </a:rPr>
                <a:t>Students</a:t>
              </a:r>
              <a:r>
                <a:rPr lang="zh-CN" altLang="en-US" sz="2800" b="1">
                  <a:solidFill>
                    <a:srgbClr val="0000CC"/>
                  </a:solidFill>
                  <a:latin typeface="Arial" panose="020B0604020202020204" pitchFamily="34" charset="0"/>
                  <a:ea typeface="宋体" panose="02010600030101010101" pitchFamily="2" charset="-122"/>
                </a:rPr>
                <a:t>的一个</a:t>
              </a:r>
              <a:r>
                <a:rPr lang="en-US" altLang="zh-CN" sz="2800" b="1">
                  <a:solidFill>
                    <a:srgbClr val="0000CC"/>
                  </a:solidFill>
                  <a:latin typeface="Arial" panose="020B0604020202020204" pitchFamily="34" charset="0"/>
                  <a:ea typeface="宋体" panose="02010600030101010101" pitchFamily="2" charset="-122"/>
                </a:rPr>
                <a:t>single-valued attribute</a:t>
              </a:r>
            </a:p>
          </p:txBody>
        </p:sp>
        <p:sp>
          <p:nvSpPr>
            <p:cNvPr id="9" name="箭头 3221"/>
            <p:cNvSpPr/>
            <p:nvPr/>
          </p:nvSpPr>
          <p:spPr>
            <a:xfrm flipH="1" flipV="1">
              <a:off x="7072" y="4379"/>
              <a:ext cx="17" cy="2139"/>
            </a:xfrm>
            <a:prstGeom prst="line">
              <a:avLst/>
            </a:prstGeom>
            <a:ln w="12700" cap="flat" cmpd="sng">
              <a:solidFill>
                <a:srgbClr val="FF0000"/>
              </a:solidFill>
              <a:prstDash val="sysDash"/>
              <a:round/>
              <a:headEnd type="none" w="med" len="med"/>
              <a:tailEnd type="arrow"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20"/>
                                        </p:tgtEl>
                                        <p:attrNameLst>
                                          <p:attrName>style.visibility</p:attrName>
                                        </p:attrNameLst>
                                      </p:cBhvr>
                                      <p:to>
                                        <p:strVal val="visible"/>
                                      </p:to>
                                    </p:set>
                                  </p:childTnLst>
                                  <p:subTnLst>
                                    <p:set>
                                      <p:cBhvr override="childStyle">
                                        <p:cTn dur="indefinite" fill="hold" display="0" masterRel="nextClick" afterEffect="1"/>
                                        <p:tgtEl>
                                          <p:spTgt spid="256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23"/>
                                        </p:tgtEl>
                                        <p:attrNameLst>
                                          <p:attrName>style.visibility</p:attrName>
                                        </p:attrNameLst>
                                      </p:cBhvr>
                                      <p:to>
                                        <p:strVal val="visible"/>
                                      </p:to>
                                    </p:set>
                                  </p:childTnLst>
                                  <p:subTnLst>
                                    <p:set>
                                      <p:cBhvr override="childStyle">
                                        <p:cTn dur="indefinite" fill="hold" display="0" masterRel="nextClick" afterEffect="1"/>
                                        <p:tgtEl>
                                          <p:spTgt spid="2562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Text Box 2"/>
          <p:cNvSpPr txBox="1"/>
          <p:nvPr/>
        </p:nvSpPr>
        <p:spPr>
          <a:xfrm>
            <a:off x="1619250" y="2221865"/>
            <a:ext cx="1905000" cy="557530"/>
          </a:xfrm>
          <a:prstGeom prst="rect">
            <a:avLst/>
          </a:prstGeom>
          <a:noFill/>
          <a:ln w="38100" cap="flat" cmpd="sng">
            <a:solidFill>
              <a:schemeClr val="tx1"/>
            </a:solidFill>
            <a:prstDash val="solid"/>
            <a:miter/>
            <a:headEnd type="none" w="med" len="med"/>
            <a:tailEnd type="none" w="med" len="med"/>
          </a:ln>
        </p:spPr>
        <p:txBody>
          <a:bodyPr anchor="t">
            <a:spAutoFit/>
          </a:bodyPr>
          <a:lstStyle/>
          <a:p>
            <a:pPr lvl="0" algn="ctr">
              <a:spcBef>
                <a:spcPct val="50000"/>
              </a:spcBef>
            </a:pPr>
            <a:r>
              <a:rPr lang="en-US" altLang="x-none" sz="2800" b="1" dirty="0">
                <a:latin typeface="Arial" panose="020B0604020202020204" pitchFamily="34" charset="0"/>
                <a:ea typeface="宋体" panose="02010600030101010101" pitchFamily="2" charset="-122"/>
              </a:rPr>
              <a:t>Students</a:t>
            </a:r>
          </a:p>
        </p:txBody>
      </p:sp>
      <p:grpSp>
        <p:nvGrpSpPr>
          <p:cNvPr id="29703" name="组合 29703"/>
          <p:cNvGrpSpPr/>
          <p:nvPr/>
        </p:nvGrpSpPr>
        <p:grpSpPr>
          <a:xfrm>
            <a:off x="1695450" y="469265"/>
            <a:ext cx="5638800" cy="2362200"/>
            <a:chOff x="0" y="0"/>
            <a:chExt cx="3552" cy="1488"/>
          </a:xfrm>
        </p:grpSpPr>
        <p:sp>
          <p:nvSpPr>
            <p:cNvPr id="29704" name="Oval 3"/>
            <p:cNvSpPr/>
            <p:nvPr/>
          </p:nvSpPr>
          <p:spPr>
            <a:xfrm>
              <a:off x="0" y="0"/>
              <a:ext cx="1056"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u="sng" dirty="0">
                  <a:solidFill>
                    <a:schemeClr val="tx1"/>
                  </a:solidFill>
                  <a:latin typeface="Arial" panose="020B0604020202020204" pitchFamily="34" charset="0"/>
                  <a:ea typeface="宋体" panose="02010600030101010101" pitchFamily="2" charset="-122"/>
                </a:rPr>
                <a:t>sid</a:t>
              </a:r>
            </a:p>
          </p:txBody>
        </p:sp>
        <p:sp>
          <p:nvSpPr>
            <p:cNvPr id="29705" name="Oval 4"/>
            <p:cNvSpPr/>
            <p:nvPr/>
          </p:nvSpPr>
          <p:spPr>
            <a:xfrm>
              <a:off x="1728" y="1104"/>
              <a:ext cx="1824"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student_name</a:t>
              </a:r>
            </a:p>
          </p:txBody>
        </p:sp>
      </p:grpSp>
      <p:grpSp>
        <p:nvGrpSpPr>
          <p:cNvPr id="29706" name="组合 29706"/>
          <p:cNvGrpSpPr/>
          <p:nvPr/>
        </p:nvGrpSpPr>
        <p:grpSpPr>
          <a:xfrm>
            <a:off x="2533650" y="1078865"/>
            <a:ext cx="1905000" cy="1371600"/>
            <a:chOff x="0" y="0"/>
            <a:chExt cx="1200" cy="864"/>
          </a:xfrm>
        </p:grpSpPr>
        <p:sp>
          <p:nvSpPr>
            <p:cNvPr id="29707" name="Line 8"/>
            <p:cNvSpPr/>
            <p:nvPr/>
          </p:nvSpPr>
          <p:spPr>
            <a:xfrm>
              <a:off x="0" y="0"/>
              <a:ext cx="0" cy="72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9708" name="Line 9"/>
            <p:cNvSpPr/>
            <p:nvPr/>
          </p:nvSpPr>
          <p:spPr>
            <a:xfrm flipH="1">
              <a:off x="624" y="864"/>
              <a:ext cx="576" cy="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29709" name="组合 29709"/>
          <p:cNvGrpSpPr/>
          <p:nvPr/>
        </p:nvGrpSpPr>
        <p:grpSpPr>
          <a:xfrm>
            <a:off x="2228850" y="2831465"/>
            <a:ext cx="5943600" cy="1752600"/>
            <a:chOff x="0" y="0"/>
            <a:chExt cx="3744" cy="1104"/>
          </a:xfrm>
        </p:grpSpPr>
        <p:sp>
          <p:nvSpPr>
            <p:cNvPr id="29710" name="Oval 5"/>
            <p:cNvSpPr/>
            <p:nvPr/>
          </p:nvSpPr>
          <p:spPr>
            <a:xfrm>
              <a:off x="0" y="720"/>
              <a:ext cx="1056"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lname</a:t>
              </a:r>
            </a:p>
          </p:txBody>
        </p:sp>
        <p:sp>
          <p:nvSpPr>
            <p:cNvPr id="29711" name="Oval 6"/>
            <p:cNvSpPr/>
            <p:nvPr/>
          </p:nvSpPr>
          <p:spPr>
            <a:xfrm>
              <a:off x="1200" y="720"/>
              <a:ext cx="1056"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fname</a:t>
              </a:r>
            </a:p>
          </p:txBody>
        </p:sp>
        <p:sp>
          <p:nvSpPr>
            <p:cNvPr id="29712" name="Oval 7"/>
            <p:cNvSpPr/>
            <p:nvPr/>
          </p:nvSpPr>
          <p:spPr>
            <a:xfrm>
              <a:off x="2496" y="720"/>
              <a:ext cx="1248"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midinitial</a:t>
              </a:r>
            </a:p>
          </p:txBody>
        </p:sp>
        <p:sp>
          <p:nvSpPr>
            <p:cNvPr id="29713" name="Line 10"/>
            <p:cNvSpPr/>
            <p:nvPr/>
          </p:nvSpPr>
          <p:spPr>
            <a:xfrm flipH="1">
              <a:off x="864" y="0"/>
              <a:ext cx="1008" cy="768"/>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9714" name="Line 11"/>
            <p:cNvSpPr/>
            <p:nvPr/>
          </p:nvSpPr>
          <p:spPr>
            <a:xfrm flipH="1">
              <a:off x="1776" y="0"/>
              <a:ext cx="384" cy="72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9715" name="Line 12"/>
            <p:cNvSpPr/>
            <p:nvPr/>
          </p:nvSpPr>
          <p:spPr>
            <a:xfrm>
              <a:off x="2496" y="0"/>
              <a:ext cx="432" cy="72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29716" name="线形标注 1 29716"/>
          <p:cNvSpPr/>
          <p:nvPr/>
        </p:nvSpPr>
        <p:spPr>
          <a:xfrm>
            <a:off x="41275" y="1067435"/>
            <a:ext cx="1700530" cy="1010920"/>
          </a:xfrm>
          <a:prstGeom prst="borderCallout1">
            <a:avLst>
              <a:gd name="adj1" fmla="val -3049"/>
              <a:gd name="adj2" fmla="val 50630"/>
              <a:gd name="adj3" fmla="val -27638"/>
              <a:gd name="adj4" fmla="val 89955"/>
            </a:avLst>
          </a:prstGeom>
          <a:noFill/>
          <a:ln w="19050" cap="flat" cmpd="sng">
            <a:solidFill>
              <a:srgbClr val="FF0000"/>
            </a:solidFill>
            <a:prstDash val="sysDot"/>
            <a:miter/>
            <a:headEnd type="none" w="med" len="med"/>
            <a:tailEnd type="arrow" w="lg" len="lg"/>
          </a:ln>
        </p:spPr>
        <p:txBody>
          <a:bodyPr lIns="90170" tIns="46990" rIns="90170" bIns="46990" anchor="t"/>
          <a:lstStyle/>
          <a:p>
            <a:pPr lvl="0" algn="ctr"/>
            <a:r>
              <a:rPr lang="en-US" altLang="x-none" sz="2800" b="1" dirty="0">
                <a:solidFill>
                  <a:srgbClr val="FF0000"/>
                </a:solidFill>
                <a:latin typeface="Arial" panose="020B0604020202020204" pitchFamily="34" charset="0"/>
                <a:ea typeface="宋体" panose="02010600030101010101" pitchFamily="2" charset="-122"/>
              </a:rPr>
              <a:t>primary </a:t>
            </a:r>
          </a:p>
          <a:p>
            <a:pPr lvl="0" algn="ctr"/>
            <a:r>
              <a:rPr lang="en-US" altLang="x-none" sz="2800" b="1" dirty="0">
                <a:solidFill>
                  <a:srgbClr val="FF0000"/>
                </a:solidFill>
                <a:latin typeface="Arial" panose="020B0604020202020204" pitchFamily="34" charset="0"/>
                <a:ea typeface="宋体" panose="02010600030101010101" pitchFamily="2" charset="-122"/>
              </a:rPr>
              <a:t>identifier</a:t>
            </a:r>
          </a:p>
        </p:txBody>
      </p:sp>
      <p:grpSp>
        <p:nvGrpSpPr>
          <p:cNvPr id="25627" name="组合 25626"/>
          <p:cNvGrpSpPr/>
          <p:nvPr/>
        </p:nvGrpSpPr>
        <p:grpSpPr>
          <a:xfrm>
            <a:off x="2528124" y="4654233"/>
            <a:ext cx="5728555" cy="1118870"/>
            <a:chOff x="-1622" y="113"/>
            <a:chExt cx="9023" cy="1762"/>
          </a:xfrm>
        </p:grpSpPr>
        <p:sp>
          <p:nvSpPr>
            <p:cNvPr id="7" name="箭头 3221"/>
            <p:cNvSpPr/>
            <p:nvPr/>
          </p:nvSpPr>
          <p:spPr>
            <a:xfrm flipV="1">
              <a:off x="3980" y="113"/>
              <a:ext cx="1248" cy="907"/>
            </a:xfrm>
            <a:prstGeom prst="line">
              <a:avLst/>
            </a:prstGeom>
            <a:ln w="12700" cap="flat" cmpd="sng">
              <a:solidFill>
                <a:srgbClr val="FF0000"/>
              </a:solidFill>
              <a:prstDash val="sysDash"/>
              <a:round/>
              <a:headEnd type="none" w="med" len="med"/>
              <a:tailEnd type="arrow"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5628" name="文本框 25628"/>
            <p:cNvSpPr txBox="1"/>
            <p:nvPr/>
          </p:nvSpPr>
          <p:spPr>
            <a:xfrm>
              <a:off x="-1622" y="1055"/>
              <a:ext cx="9023" cy="820"/>
            </a:xfrm>
            <a:prstGeom prst="rect">
              <a:avLst/>
            </a:prstGeom>
            <a:solidFill>
              <a:schemeClr val="bg1"/>
            </a:solidFill>
            <a:ln w="19050" cap="flat" cmpd="sng">
              <a:noFill/>
              <a:prstDash val="solid"/>
              <a:miter/>
              <a:headEnd type="none" w="med" len="med"/>
              <a:tailEnd type="none" w="med" len="med"/>
            </a:ln>
          </p:spPr>
          <p:txBody>
            <a:bodyPr wrap="square" lIns="90170" tIns="46990" rIns="90170" bIns="46990" anchor="t">
              <a:spAutoFit/>
            </a:bodyPr>
            <a:lstStyle/>
            <a:p>
              <a:pPr lvl="0" algn="ctr"/>
              <a:r>
                <a:rPr lang="zh-CN" altLang="en-US" sz="2800" b="1" dirty="0">
                  <a:solidFill>
                    <a:srgbClr val="FF0000"/>
                  </a:solidFill>
                  <a:latin typeface="Arial" panose="020B0604020202020204" pitchFamily="34" charset="0"/>
                  <a:ea typeface="宋体" panose="02010600030101010101" pitchFamily="2" charset="-122"/>
                </a:rPr>
                <a:t>Attributes of 'student_name'</a:t>
              </a:r>
              <a:endParaRPr lang="zh-CN" altLang="en-US" sz="2800" b="1" dirty="0">
                <a:solidFill>
                  <a:srgbClr val="FF0000"/>
                </a:solidFill>
                <a:latin typeface="Arial" panose="020B0604020202020204" pitchFamily="34" charset="0"/>
                <a:ea typeface="Times New Roman" panose="02020603050405020304" pitchFamily="2" charset="0"/>
              </a:endParaRPr>
            </a:p>
          </p:txBody>
        </p:sp>
        <p:sp>
          <p:nvSpPr>
            <p:cNvPr id="25629" name="箭头 3221"/>
            <p:cNvSpPr/>
            <p:nvPr/>
          </p:nvSpPr>
          <p:spPr>
            <a:xfrm flipV="1">
              <a:off x="2373" y="113"/>
              <a:ext cx="20" cy="992"/>
            </a:xfrm>
            <a:prstGeom prst="line">
              <a:avLst/>
            </a:prstGeom>
            <a:ln w="12700" cap="flat" cmpd="sng">
              <a:solidFill>
                <a:srgbClr val="FF0000"/>
              </a:solidFill>
              <a:prstDash val="sysDash"/>
              <a:round/>
              <a:headEnd type="none" w="med" len="med"/>
              <a:tailEnd type="arrow"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5630" name="箭头 3221"/>
            <p:cNvSpPr/>
            <p:nvPr/>
          </p:nvSpPr>
          <p:spPr>
            <a:xfrm flipH="1" flipV="1">
              <a:off x="239" y="113"/>
              <a:ext cx="866" cy="966"/>
            </a:xfrm>
            <a:prstGeom prst="line">
              <a:avLst/>
            </a:prstGeom>
            <a:ln w="12700" cap="flat" cmpd="sng">
              <a:solidFill>
                <a:srgbClr val="FF0000"/>
              </a:solidFill>
              <a:prstDash val="sysDash"/>
              <a:round/>
              <a:headEnd type="none" w="med" len="med"/>
              <a:tailEnd type="arrow"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25618" name="文本框 25618"/>
          <p:cNvSpPr txBox="1"/>
          <p:nvPr/>
        </p:nvSpPr>
        <p:spPr>
          <a:xfrm>
            <a:off x="36513" y="6388100"/>
            <a:ext cx="9072562" cy="460375"/>
          </a:xfrm>
          <a:prstGeom prst="rect">
            <a:avLst/>
          </a:prstGeom>
          <a:solidFill>
            <a:schemeClr val="bg1"/>
          </a:solidFill>
          <a:ln w="9525">
            <a:noFill/>
          </a:ln>
        </p:spPr>
        <p:txBody>
          <a:bodyPr wrap="square" lIns="90170" tIns="46990" rIns="90170" bIns="46990" anchor="t">
            <a:spAutoFit/>
          </a:bodyPr>
          <a:lstStyle/>
          <a:p>
            <a:pPr lvl="0" algn="ctr"/>
            <a:r>
              <a:rPr lang="zh-CN" altLang="en-US" b="1" dirty="0">
                <a:solidFill>
                  <a:schemeClr val="accent2"/>
                </a:solidFill>
                <a:latin typeface="Times New Roman" panose="02020603050405020304" pitchFamily="2" charset="0"/>
                <a:ea typeface="宋体" panose="02010600030101010101" pitchFamily="2" charset="-122"/>
              </a:rPr>
              <a:t>Figure 6.2  Example of E-R Diagrams with Entities and Attributes</a:t>
            </a:r>
            <a:endParaRPr lang="zh-CN" altLang="en-US" b="1" dirty="0">
              <a:solidFill>
                <a:schemeClr val="accent2"/>
              </a:solidFill>
              <a:latin typeface="Times New Roman" panose="02020603050405020304" pitchFamily="2" charset="0"/>
              <a:ea typeface="Times New Roman" panose="02020603050405020304" pitchFamily="2" charset="0"/>
            </a:endParaRPr>
          </a:p>
        </p:txBody>
      </p:sp>
      <p:grpSp>
        <p:nvGrpSpPr>
          <p:cNvPr id="2" name="组合 1"/>
          <p:cNvGrpSpPr/>
          <p:nvPr/>
        </p:nvGrpSpPr>
        <p:grpSpPr>
          <a:xfrm>
            <a:off x="4972050" y="478790"/>
            <a:ext cx="4064000" cy="1508760"/>
            <a:chOff x="7830" y="754"/>
            <a:chExt cx="6400" cy="2376"/>
          </a:xfrm>
        </p:grpSpPr>
        <p:sp>
          <p:nvSpPr>
            <p:cNvPr id="33812" name="TextBox 3"/>
            <p:cNvSpPr txBox="1"/>
            <p:nvPr/>
          </p:nvSpPr>
          <p:spPr>
            <a:xfrm>
              <a:off x="7830" y="754"/>
              <a:ext cx="6400" cy="1488"/>
            </a:xfrm>
            <a:prstGeom prst="rect">
              <a:avLst/>
            </a:prstGeom>
            <a:noFill/>
            <a:ln w="9525">
              <a:noFill/>
            </a:ln>
          </p:spPr>
          <p:txBody>
            <a:bodyPr anchor="t">
              <a:spAutoFit/>
            </a:bodyPr>
            <a:lstStyle/>
            <a:p>
              <a:pPr lvl="0" algn="l"/>
              <a:r>
                <a:rPr lang="en-US" altLang="x-none" sz="2800" b="1" dirty="0">
                  <a:solidFill>
                    <a:srgbClr val="FF0000"/>
                  </a:solidFill>
                  <a:latin typeface="Arial" panose="020B0604020202020204" pitchFamily="34" charset="0"/>
                  <a:ea typeface="宋体" panose="02010600030101010101" pitchFamily="2" charset="-122"/>
                </a:rPr>
                <a:t>student_name is a composite attribute</a:t>
              </a:r>
            </a:p>
          </p:txBody>
        </p:sp>
        <p:cxnSp>
          <p:nvCxnSpPr>
            <p:cNvPr id="3" name="直接箭头连接符 2"/>
            <p:cNvCxnSpPr/>
            <p:nvPr/>
          </p:nvCxnSpPr>
          <p:spPr>
            <a:xfrm flipH="1">
              <a:off x="9806" y="2110"/>
              <a:ext cx="680" cy="1021"/>
            </a:xfrm>
            <a:prstGeom prst="straightConnector1">
              <a:avLst/>
            </a:prstGeom>
            <a:ln w="22225">
              <a:solidFill>
                <a:srgbClr val="FF0000"/>
              </a:solidFill>
              <a:prstDash val="sysDot"/>
              <a:tailEnd type="arrow" w="lg"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16"/>
                                        </p:tgtEl>
                                        <p:attrNameLst>
                                          <p:attrName>style.visibility</p:attrName>
                                        </p:attrNameLst>
                                      </p:cBhvr>
                                      <p:to>
                                        <p:strVal val="visible"/>
                                      </p:to>
                                    </p:set>
                                    <p:anim calcmode="lin" valueType="num">
                                      <p:cBhvr additive="base">
                                        <p:cTn id="7" dur="500" fill="hold"/>
                                        <p:tgtEl>
                                          <p:spTgt spid="29716"/>
                                        </p:tgtEl>
                                        <p:attrNameLst>
                                          <p:attrName>ppt_x</p:attrName>
                                        </p:attrNameLst>
                                      </p:cBhvr>
                                      <p:tavLst>
                                        <p:tav tm="0">
                                          <p:val>
                                            <p:strVal val="0-#ppt_w/2"/>
                                          </p:val>
                                        </p:tav>
                                        <p:tav tm="100000">
                                          <p:val>
                                            <p:strVal val="#ppt_x"/>
                                          </p:val>
                                        </p:tav>
                                      </p:tavLst>
                                    </p:anim>
                                    <p:anim calcmode="lin" valueType="num">
                                      <p:cBhvr additive="base">
                                        <p:cTn id="8" dur="500" fill="hold"/>
                                        <p:tgtEl>
                                          <p:spTgt spid="297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9709"/>
                                        </p:tgtEl>
                                        <p:attrNameLst>
                                          <p:attrName>style.visibility</p:attrName>
                                        </p:attrNameLst>
                                      </p:cBhvr>
                                      <p:to>
                                        <p:strVal val="visible"/>
                                      </p:to>
                                    </p:set>
                                    <p:animEffect transition="in" filter="blinds(horizontal)">
                                      <p:cBhvr>
                                        <p:cTn id="13" dur="500"/>
                                        <p:tgtEl>
                                          <p:spTgt spid="2970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6"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日期占位符 1"/>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6626" name="页脚占位符 2"/>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26627" name="灯片编号占位符 3"/>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34</a:t>
            </a:fld>
            <a:endParaRPr lang="zh-CN" altLang="en-US" sz="1200" b="1" i="1" dirty="0">
              <a:latin typeface="Times New Roman" panose="02020603050405020304" pitchFamily="2" charset="0"/>
              <a:ea typeface="宋体" panose="02010600030101010101" pitchFamily="2" charset="-122"/>
            </a:endParaRPr>
          </a:p>
        </p:txBody>
      </p:sp>
      <p:sp>
        <p:nvSpPr>
          <p:cNvPr id="26628" name="Text Box 2"/>
          <p:cNvSpPr txBox="1"/>
          <p:nvPr/>
        </p:nvSpPr>
        <p:spPr>
          <a:xfrm>
            <a:off x="540068" y="2362200"/>
            <a:ext cx="2133600" cy="557213"/>
          </a:xfrm>
          <a:prstGeom prst="rect">
            <a:avLst/>
          </a:prstGeom>
          <a:noFill/>
          <a:ln w="38100" cap="flat" cmpd="sng">
            <a:solidFill>
              <a:schemeClr val="tx1"/>
            </a:solidFill>
            <a:prstDash val="solid"/>
            <a:miter/>
            <a:headEnd type="none" w="med" len="med"/>
            <a:tailEnd type="none" w="med" len="med"/>
          </a:ln>
        </p:spPr>
        <p:txBody>
          <a:bodyPr anchor="t">
            <a:spAutoFit/>
          </a:bodyPr>
          <a:lstStyle/>
          <a:p>
            <a:pPr lvl="0" algn="ctr">
              <a:spcBef>
                <a:spcPct val="50000"/>
              </a:spcBef>
            </a:pPr>
            <a:r>
              <a:rPr lang="en-US" altLang="x-none" sz="2800" b="1" dirty="0">
                <a:latin typeface="Arial" panose="020B0604020202020204" pitchFamily="34" charset="0"/>
                <a:ea typeface="宋体" panose="02010600030101010101" pitchFamily="2" charset="-122"/>
              </a:rPr>
              <a:t>Employees</a:t>
            </a:r>
          </a:p>
        </p:txBody>
      </p:sp>
      <p:grpSp>
        <p:nvGrpSpPr>
          <p:cNvPr id="26630" name="组合 26629"/>
          <p:cNvGrpSpPr/>
          <p:nvPr/>
        </p:nvGrpSpPr>
        <p:grpSpPr>
          <a:xfrm>
            <a:off x="844868" y="322580"/>
            <a:ext cx="5638800" cy="2649220"/>
            <a:chOff x="0" y="-452"/>
            <a:chExt cx="8880" cy="4172"/>
          </a:xfrm>
        </p:grpSpPr>
        <p:sp>
          <p:nvSpPr>
            <p:cNvPr id="2" name="Oval 4"/>
            <p:cNvSpPr/>
            <p:nvPr/>
          </p:nvSpPr>
          <p:spPr>
            <a:xfrm>
              <a:off x="0" y="791"/>
              <a:ext cx="2640" cy="960"/>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u="sng" dirty="0">
                  <a:latin typeface="Arial" panose="020B0604020202020204" pitchFamily="34" charset="0"/>
                  <a:ea typeface="宋体" panose="02010600030101010101" pitchFamily="2" charset="-122"/>
                </a:rPr>
                <a:t>eid</a:t>
              </a:r>
            </a:p>
          </p:txBody>
        </p:sp>
        <p:sp>
          <p:nvSpPr>
            <p:cNvPr id="26631" name="Oval 5"/>
            <p:cNvSpPr/>
            <p:nvPr/>
          </p:nvSpPr>
          <p:spPr>
            <a:xfrm>
              <a:off x="4320" y="2760"/>
              <a:ext cx="4560" cy="960"/>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emp_address</a:t>
              </a:r>
            </a:p>
          </p:txBody>
        </p:sp>
        <p:sp>
          <p:nvSpPr>
            <p:cNvPr id="26632" name="Oval 17"/>
            <p:cNvSpPr/>
            <p:nvPr/>
          </p:nvSpPr>
          <p:spPr>
            <a:xfrm>
              <a:off x="3458" y="-452"/>
              <a:ext cx="3000" cy="960"/>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hobbies</a:t>
              </a:r>
            </a:p>
          </p:txBody>
        </p:sp>
      </p:grpSp>
      <p:grpSp>
        <p:nvGrpSpPr>
          <p:cNvPr id="26634" name="组合 26633"/>
          <p:cNvGrpSpPr/>
          <p:nvPr/>
        </p:nvGrpSpPr>
        <p:grpSpPr>
          <a:xfrm>
            <a:off x="1617028" y="932180"/>
            <a:ext cx="2362200" cy="1743710"/>
            <a:chOff x="0" y="0"/>
            <a:chExt cx="3720" cy="2746"/>
          </a:xfrm>
        </p:grpSpPr>
        <p:sp>
          <p:nvSpPr>
            <p:cNvPr id="3" name="Line 7"/>
            <p:cNvSpPr/>
            <p:nvPr/>
          </p:nvSpPr>
          <p:spPr>
            <a:xfrm>
              <a:off x="0" y="1264"/>
              <a:ext cx="0" cy="102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6635" name="Line 8"/>
            <p:cNvSpPr/>
            <p:nvPr/>
          </p:nvSpPr>
          <p:spPr>
            <a:xfrm flipH="1">
              <a:off x="1673" y="2746"/>
              <a:ext cx="1440" cy="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6636" name="Line 18"/>
            <p:cNvSpPr/>
            <p:nvPr/>
          </p:nvSpPr>
          <p:spPr>
            <a:xfrm flipH="1">
              <a:off x="1268" y="0"/>
              <a:ext cx="2452" cy="2160"/>
            </a:xfrm>
            <a:prstGeom prst="line">
              <a:avLst/>
            </a:prstGeom>
            <a:ln w="63500" cap="flat" cmpd="dbl">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26639" name="组合 26638"/>
          <p:cNvGrpSpPr/>
          <p:nvPr/>
        </p:nvGrpSpPr>
        <p:grpSpPr>
          <a:xfrm>
            <a:off x="770255" y="2919413"/>
            <a:ext cx="7259638" cy="1839912"/>
            <a:chOff x="0" y="0"/>
            <a:chExt cx="7258744" cy="1839267"/>
          </a:xfrm>
        </p:grpSpPr>
        <p:sp>
          <p:nvSpPr>
            <p:cNvPr id="4" name="Oval 10"/>
            <p:cNvSpPr/>
            <p:nvPr/>
          </p:nvSpPr>
          <p:spPr>
            <a:xfrm>
              <a:off x="0" y="1195387"/>
              <a:ext cx="2362200" cy="609600"/>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staddress</a:t>
              </a:r>
            </a:p>
          </p:txBody>
        </p:sp>
        <p:sp>
          <p:nvSpPr>
            <p:cNvPr id="26640" name="Oval 11"/>
            <p:cNvSpPr/>
            <p:nvPr/>
          </p:nvSpPr>
          <p:spPr>
            <a:xfrm>
              <a:off x="2513112" y="1195387"/>
              <a:ext cx="1219200" cy="609600"/>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city</a:t>
              </a:r>
            </a:p>
          </p:txBody>
        </p:sp>
        <p:sp>
          <p:nvSpPr>
            <p:cNvPr id="26641" name="Oval 12"/>
            <p:cNvSpPr/>
            <p:nvPr/>
          </p:nvSpPr>
          <p:spPr>
            <a:xfrm>
              <a:off x="3874368" y="1195387"/>
              <a:ext cx="1224136" cy="609600"/>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state</a:t>
              </a:r>
            </a:p>
          </p:txBody>
        </p:sp>
        <p:sp>
          <p:nvSpPr>
            <p:cNvPr id="26642" name="Line 13"/>
            <p:cNvSpPr/>
            <p:nvPr/>
          </p:nvSpPr>
          <p:spPr>
            <a:xfrm flipH="1">
              <a:off x="1979712" y="52387"/>
              <a:ext cx="1600200" cy="121920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6643" name="Line 14"/>
            <p:cNvSpPr/>
            <p:nvPr/>
          </p:nvSpPr>
          <p:spPr>
            <a:xfrm flipH="1">
              <a:off x="3427512" y="52387"/>
              <a:ext cx="609600" cy="114300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6644" name="Line 15"/>
            <p:cNvSpPr/>
            <p:nvPr/>
          </p:nvSpPr>
          <p:spPr>
            <a:xfrm>
              <a:off x="4570512" y="52387"/>
              <a:ext cx="167952" cy="114300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6645" name="Oval 12"/>
            <p:cNvSpPr/>
            <p:nvPr/>
          </p:nvSpPr>
          <p:spPr>
            <a:xfrm>
              <a:off x="5277544" y="1229667"/>
              <a:ext cx="1981200" cy="609600"/>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zipcode</a:t>
              </a:r>
            </a:p>
          </p:txBody>
        </p:sp>
        <p:sp>
          <p:nvSpPr>
            <p:cNvPr id="26646" name="Line 15"/>
            <p:cNvSpPr/>
            <p:nvPr/>
          </p:nvSpPr>
          <p:spPr>
            <a:xfrm>
              <a:off x="5180112" y="0"/>
              <a:ext cx="638472" cy="1220539"/>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26647" name="文本框 26647"/>
          <p:cNvSpPr txBox="1"/>
          <p:nvPr/>
        </p:nvSpPr>
        <p:spPr>
          <a:xfrm>
            <a:off x="36513" y="6388100"/>
            <a:ext cx="9072562" cy="460375"/>
          </a:xfrm>
          <a:prstGeom prst="rect">
            <a:avLst/>
          </a:prstGeom>
          <a:solidFill>
            <a:schemeClr val="bg1"/>
          </a:solidFill>
          <a:ln w="9525">
            <a:noFill/>
          </a:ln>
        </p:spPr>
        <p:txBody>
          <a:bodyPr wrap="square" lIns="90170" tIns="46990" rIns="90170" bIns="46990" anchor="t">
            <a:spAutoFit/>
          </a:bodyPr>
          <a:lstStyle/>
          <a:p>
            <a:pPr lvl="0" algn="ctr"/>
            <a:r>
              <a:rPr lang="zh-CN" altLang="en-US" b="1" dirty="0">
                <a:solidFill>
                  <a:schemeClr val="accent2"/>
                </a:solidFill>
                <a:latin typeface="Times New Roman" panose="02020603050405020304" pitchFamily="2" charset="0"/>
                <a:ea typeface="宋体" panose="02010600030101010101" pitchFamily="2" charset="-122"/>
              </a:rPr>
              <a:t>Figure 6.2  Example of E-R Diagrams with Entities and Attributes</a:t>
            </a:r>
            <a:endParaRPr lang="zh-CN" altLang="en-US" b="1" dirty="0">
              <a:solidFill>
                <a:schemeClr val="accent2"/>
              </a:solidFill>
              <a:latin typeface="Times New Roman" panose="02020603050405020304" pitchFamily="2" charset="0"/>
              <a:ea typeface="Times New Roman" panose="02020603050405020304" pitchFamily="2" charset="0"/>
            </a:endParaRPr>
          </a:p>
        </p:txBody>
      </p:sp>
      <p:sp>
        <p:nvSpPr>
          <p:cNvPr id="26649" name="文本框 26648"/>
          <p:cNvSpPr txBox="1"/>
          <p:nvPr/>
        </p:nvSpPr>
        <p:spPr>
          <a:xfrm>
            <a:off x="76200" y="5226050"/>
            <a:ext cx="9032875" cy="947420"/>
          </a:xfrm>
          <a:prstGeom prst="rect">
            <a:avLst/>
          </a:prstGeom>
          <a:solidFill>
            <a:schemeClr val="bg1"/>
          </a:solidFill>
          <a:ln w="12700" cap="flat" cmpd="sng">
            <a:noFill/>
            <a:prstDash val="solid"/>
            <a:miter/>
            <a:headEnd type="none" w="med" len="med"/>
            <a:tailEnd type="none" w="med" len="med"/>
          </a:ln>
        </p:spPr>
        <p:txBody>
          <a:bodyPr wrap="square" lIns="90170" tIns="46990" rIns="90170" bIns="46990" anchor="t">
            <a:spAutoFit/>
          </a:bodyPr>
          <a:lstStyle/>
          <a:p>
            <a:pPr marL="457200" lvl="0" indent="-457200" algn="l">
              <a:buFont typeface="Wingdings" panose="05000000000000000000" charset="0"/>
              <a:buChar char="Ø"/>
            </a:pPr>
            <a:r>
              <a:rPr lang="en-US" altLang="zh-CN" sz="2800" b="1" dirty="0">
                <a:solidFill>
                  <a:srgbClr val="FF0000"/>
                </a:solidFill>
                <a:latin typeface="Arial" panose="020B0604020202020204" pitchFamily="34" charset="0"/>
                <a:ea typeface="宋体" panose="02010600030101010101" pitchFamily="2" charset="-122"/>
              </a:rPr>
              <a:t>Employees has </a:t>
            </a:r>
            <a:r>
              <a:rPr lang="zh-CN" altLang="en-US" sz="2800" b="1" dirty="0">
                <a:solidFill>
                  <a:srgbClr val="FF0000"/>
                </a:solidFill>
                <a:latin typeface="Arial" panose="020B0604020202020204" pitchFamily="34" charset="0"/>
                <a:ea typeface="宋体" panose="02010600030101010101" pitchFamily="2" charset="-122"/>
              </a:rPr>
              <a:t>three attribute</a:t>
            </a:r>
            <a:r>
              <a:rPr lang="en-US" altLang="zh-CN" sz="2800" b="1" dirty="0">
                <a:solidFill>
                  <a:srgbClr val="FF0000"/>
                </a:solidFill>
                <a:latin typeface="Arial" panose="020B0604020202020204" pitchFamily="34" charset="0"/>
                <a:ea typeface="宋体" panose="02010600030101010101" pitchFamily="2" charset="-122"/>
              </a:rPr>
              <a:t>s</a:t>
            </a:r>
          </a:p>
          <a:p>
            <a:pPr marL="457200" lvl="0" indent="-457200" algn="l">
              <a:buFont typeface="Wingdings" panose="05000000000000000000" charset="0"/>
              <a:buChar char="Ø"/>
            </a:pPr>
            <a:r>
              <a:rPr lang="en-US" altLang="zh-CN" sz="2800" b="1" dirty="0">
                <a:solidFill>
                  <a:srgbClr val="FF0000"/>
                </a:solidFill>
                <a:latin typeface="Arial" panose="020B0604020202020204" pitchFamily="34" charset="0"/>
                <a:ea typeface="宋体" panose="02010600030101010101" pitchFamily="2" charset="-122"/>
              </a:rPr>
              <a:t>emp_address is composed of the four attributes</a:t>
            </a:r>
          </a:p>
        </p:txBody>
      </p:sp>
      <p:grpSp>
        <p:nvGrpSpPr>
          <p:cNvPr id="26650" name="组合 26649"/>
          <p:cNvGrpSpPr/>
          <p:nvPr/>
        </p:nvGrpSpPr>
        <p:grpSpPr>
          <a:xfrm>
            <a:off x="3283584" y="917599"/>
            <a:ext cx="5825491" cy="1374454"/>
            <a:chOff x="11" y="-2027"/>
            <a:chExt cx="9175" cy="2164"/>
          </a:xfrm>
        </p:grpSpPr>
        <p:sp>
          <p:nvSpPr>
            <p:cNvPr id="5" name="文本框 26650"/>
            <p:cNvSpPr txBox="1"/>
            <p:nvPr/>
          </p:nvSpPr>
          <p:spPr>
            <a:xfrm>
              <a:off x="1829" y="-2027"/>
              <a:ext cx="7357" cy="2164"/>
            </a:xfrm>
            <a:prstGeom prst="rect">
              <a:avLst/>
            </a:prstGeom>
            <a:solidFill>
              <a:schemeClr val="bg1"/>
            </a:solidFill>
            <a:ln w="19050" cap="flat" cmpd="sng">
              <a:noFill/>
              <a:prstDash val="solid"/>
              <a:miter/>
              <a:headEnd type="none" w="med" len="med"/>
              <a:tailEnd type="none" w="med" len="med"/>
            </a:ln>
          </p:spPr>
          <p:txBody>
            <a:bodyPr wrap="square" lIns="90170" tIns="46990" rIns="90170" bIns="46990" anchor="t">
              <a:spAutoFit/>
            </a:bodyPr>
            <a:lstStyle/>
            <a:p>
              <a:pPr lvl="0" algn="l"/>
              <a:r>
                <a:rPr lang="zh-CN" altLang="en-US" sz="2800" b="1" dirty="0">
                  <a:solidFill>
                    <a:srgbClr val="FF0000"/>
                  </a:solidFill>
                  <a:latin typeface="Arial" panose="020B0604020202020204" pitchFamily="34" charset="0"/>
                  <a:ea typeface="宋体" panose="02010600030101010101" pitchFamily="2" charset="-122"/>
                </a:rPr>
                <a:t>'hobbies' is a </a:t>
              </a:r>
              <a:r>
                <a:rPr lang="en-US" altLang="x-none" sz="2800" b="1" dirty="0">
                  <a:solidFill>
                    <a:srgbClr val="FF0000"/>
                  </a:solidFill>
                  <a:latin typeface="Arial" panose="020B0604020202020204" pitchFamily="34" charset="0"/>
                  <a:ea typeface="宋体" panose="02010600030101010101" pitchFamily="2" charset="-122"/>
                </a:rPr>
                <a:t>multi-valued</a:t>
              </a:r>
              <a:r>
                <a:rPr lang="zh-CN" altLang="en-US" sz="2800" b="1" dirty="0">
                  <a:solidFill>
                    <a:srgbClr val="FF0000"/>
                  </a:solidFill>
                  <a:latin typeface="Arial" panose="020B0604020202020204" pitchFamily="34" charset="0"/>
                  <a:ea typeface="宋体" panose="02010600030101010101" pitchFamily="2" charset="-122"/>
                </a:rPr>
                <a:t> attribute, and others are single-valued attributes</a:t>
              </a:r>
              <a:endParaRPr lang="zh-CN" altLang="en-US" sz="2800" b="1" dirty="0">
                <a:solidFill>
                  <a:srgbClr val="FF0000"/>
                </a:solidFill>
                <a:latin typeface="Arial" panose="020B0604020202020204" pitchFamily="34" charset="0"/>
                <a:ea typeface="Times New Roman" panose="02020603050405020304" pitchFamily="2" charset="0"/>
              </a:endParaRPr>
            </a:p>
          </p:txBody>
        </p:sp>
        <p:sp>
          <p:nvSpPr>
            <p:cNvPr id="26651" name="箭头 3242"/>
            <p:cNvSpPr/>
            <p:nvPr/>
          </p:nvSpPr>
          <p:spPr>
            <a:xfrm flipH="1" flipV="1">
              <a:off x="11" y="-758"/>
              <a:ext cx="1817" cy="24"/>
            </a:xfrm>
            <a:prstGeom prst="line">
              <a:avLst/>
            </a:prstGeom>
            <a:ln w="25400" cap="flat" cmpd="sng">
              <a:solidFill>
                <a:srgbClr val="FF0000"/>
              </a:solidFill>
              <a:prstDash val="sysDash"/>
              <a:round/>
              <a:headEnd type="none" w="med" len="med"/>
              <a:tailEnd type="arrow"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8" name="组合 7"/>
          <p:cNvGrpSpPr/>
          <p:nvPr/>
        </p:nvGrpSpPr>
        <p:grpSpPr>
          <a:xfrm>
            <a:off x="76200" y="10160"/>
            <a:ext cx="2673350" cy="1257935"/>
            <a:chOff x="120" y="16"/>
            <a:chExt cx="4210" cy="1981"/>
          </a:xfrm>
        </p:grpSpPr>
        <p:sp>
          <p:nvSpPr>
            <p:cNvPr id="6" name="文本框 5"/>
            <p:cNvSpPr txBox="1"/>
            <p:nvPr/>
          </p:nvSpPr>
          <p:spPr>
            <a:xfrm>
              <a:off x="120" y="16"/>
              <a:ext cx="4211" cy="1488"/>
            </a:xfrm>
            <a:prstGeom prst="rect">
              <a:avLst/>
            </a:prstGeom>
            <a:noFill/>
          </p:spPr>
          <p:txBody>
            <a:bodyPr wrap="square" rtlCol="0">
              <a:spAutoFit/>
            </a:bodyPr>
            <a:lstStyle/>
            <a:p>
              <a:r>
                <a:rPr lang="en-US" altLang="zh-CN" sz="2800" b="1">
                  <a:solidFill>
                    <a:srgbClr val="FF0000"/>
                  </a:solidFill>
                  <a:latin typeface="Arial" panose="020B0604020202020204" pitchFamily="34" charset="0"/>
                </a:rPr>
                <a:t>eid is primary identifier</a:t>
              </a:r>
            </a:p>
          </p:txBody>
        </p:sp>
        <p:cxnSp>
          <p:nvCxnSpPr>
            <p:cNvPr id="7" name="直接箭头连接符 6"/>
            <p:cNvCxnSpPr/>
            <p:nvPr/>
          </p:nvCxnSpPr>
          <p:spPr>
            <a:xfrm>
              <a:off x="833" y="1465"/>
              <a:ext cx="470" cy="533"/>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6650"/>
                                        </p:tgtEl>
                                        <p:attrNameLst>
                                          <p:attrName>style.visibility</p:attrName>
                                        </p:attrNameLst>
                                      </p:cBhvr>
                                      <p:to>
                                        <p:strVal val="visible"/>
                                      </p:to>
                                    </p:set>
                                    <p:animEffect transition="in" filter="blinds(horizontal)">
                                      <p:cBhvr>
                                        <p:cTn id="16" dur="500"/>
                                        <p:tgtEl>
                                          <p:spTgt spid="26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2765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2765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35</a:t>
            </a:fld>
            <a:endParaRPr lang="zh-CN" altLang="en-US" sz="1200" b="1" i="1" dirty="0">
              <a:latin typeface="Times New Roman" panose="02020603050405020304" pitchFamily="2"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22225" y="761365"/>
            <a:ext cx="9070975" cy="3415665"/>
          </a:xfrm>
          <a:prstGeom prst="rect">
            <a:avLst/>
          </a:prstGeom>
          <a:ln>
            <a:solidFill>
              <a:schemeClr val="accent1"/>
            </a:solidFill>
          </a:ln>
        </p:spPr>
      </p:pic>
      <p:sp>
        <p:nvSpPr>
          <p:cNvPr id="2" name="文本框 1"/>
          <p:cNvSpPr txBox="1"/>
          <p:nvPr/>
        </p:nvSpPr>
        <p:spPr>
          <a:xfrm>
            <a:off x="3491865" y="4455160"/>
            <a:ext cx="1824990" cy="457200"/>
          </a:xfrm>
          <a:prstGeom prst="rect">
            <a:avLst/>
          </a:prstGeom>
          <a:noFill/>
        </p:spPr>
        <p:txBody>
          <a:bodyPr wrap="none" rtlCol="0">
            <a:spAutoFit/>
          </a:bodyPr>
          <a:lstStyle/>
          <a:p>
            <a:pPr algn="l"/>
            <a:r>
              <a:rPr lang="en-US" altLang="x-none" b="1" dirty="0">
                <a:solidFill>
                  <a:srgbClr val="0000CC"/>
                </a:solidFill>
                <a:latin typeface="Arial" panose="020B0604020202020204" pitchFamily="34" charset="0"/>
                <a:ea typeface="宋体" panose="02010600030101010101" pitchFamily="2" charset="-122"/>
                <a:sym typeface="+mn-ea"/>
              </a:rPr>
              <a:t>(Figure 6.2)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36866"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3686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36</a:t>
            </a:fld>
            <a:endParaRPr lang="zh-CN" altLang="en-US" sz="1200" b="1" i="1" dirty="0">
              <a:latin typeface="Times New Roman" panose="02020603050405020304" pitchFamily="2" charset="0"/>
              <a:ea typeface="宋体" panose="02010600030101010101" pitchFamily="2" charset="-122"/>
            </a:endParaRPr>
          </a:p>
        </p:txBody>
      </p:sp>
      <p:sp>
        <p:nvSpPr>
          <p:cNvPr id="36868" name="Rectangle 3"/>
          <p:cNvSpPr>
            <a:spLocks noGrp="1"/>
          </p:cNvSpPr>
          <p:nvPr>
            <p:ph type="body"/>
          </p:nvPr>
        </p:nvSpPr>
        <p:spPr>
          <a:xfrm>
            <a:off x="0" y="49213"/>
            <a:ext cx="9109075" cy="6548437"/>
          </a:xfrm>
        </p:spPr>
        <p:txBody>
          <a:bodyPr wrap="square" anchor="t"/>
          <a:lstStyle/>
          <a:p>
            <a:pPr marL="0" lvl="0" indent="0" eaLnBrk="1" hangingPunct="1">
              <a:spcBef>
                <a:spcPct val="10000"/>
              </a:spcBef>
              <a:buNone/>
            </a:pPr>
            <a:r>
              <a:rPr lang="zh-CN" altLang="en-US" dirty="0">
                <a:solidFill>
                  <a:schemeClr val="tx1"/>
                </a:solidFill>
                <a:ea typeface="宋体" panose="02010600030101010101" pitchFamily="2" charset="-122"/>
              </a:rPr>
              <a:t>Review1: Entity&amp;</a:t>
            </a:r>
            <a:r>
              <a:rPr lang="en-US" altLang="x-none" dirty="0">
                <a:solidFill>
                  <a:schemeClr val="tx1"/>
                </a:solidFill>
                <a:ea typeface="宋体" panose="02010600030101010101" pitchFamily="2" charset="-122"/>
              </a:rPr>
              <a:t>E-R diagrams</a:t>
            </a:r>
          </a:p>
          <a:p>
            <a:pPr marL="449580" lvl="0" indent="-391795" eaLnBrk="1" hangingPunct="1">
              <a:lnSpc>
                <a:spcPct val="100000"/>
              </a:lnSpc>
              <a:spcBef>
                <a:spcPts val="1200"/>
              </a:spcBef>
              <a:spcAft>
                <a:spcPts val="0"/>
              </a:spcAft>
            </a:pPr>
            <a:r>
              <a:rPr lang="en-US" altLang="x-none" dirty="0">
                <a:ea typeface="宋体" panose="02010600030101010101" pitchFamily="2" charset="-122"/>
              </a:rPr>
              <a:t>a entity</a:t>
            </a:r>
          </a:p>
          <a:p>
            <a:pPr lvl="1" indent="-228600" eaLnBrk="1" hangingPunct="1">
              <a:lnSpc>
                <a:spcPct val="100000"/>
              </a:lnSpc>
              <a:spcBef>
                <a:spcPct val="10000"/>
              </a:spcBef>
              <a:spcAft>
                <a:spcPts val="0"/>
              </a:spcAft>
            </a:pPr>
            <a:r>
              <a:rPr lang="en-US" altLang="x-none" sz="2600" dirty="0">
                <a:ea typeface="宋体" panose="02010600030101010101" pitchFamily="2" charset="-122"/>
              </a:rPr>
              <a:t>representing as a rectangle</a:t>
            </a:r>
          </a:p>
          <a:p>
            <a:pPr marL="449580" lvl="0" indent="-391795" eaLnBrk="1" hangingPunct="1">
              <a:lnSpc>
                <a:spcPct val="100000"/>
              </a:lnSpc>
              <a:spcBef>
                <a:spcPts val="1200"/>
              </a:spcBef>
              <a:spcAft>
                <a:spcPts val="0"/>
              </a:spcAft>
            </a:pPr>
            <a:r>
              <a:rPr lang="en-US" altLang="x-none" dirty="0">
                <a:ea typeface="宋体" panose="02010600030101010101" pitchFamily="2" charset="-122"/>
              </a:rPr>
              <a:t>primary identifier</a:t>
            </a:r>
          </a:p>
          <a:p>
            <a:pPr marL="449580" lvl="0" indent="-391795" eaLnBrk="1" hangingPunct="1">
              <a:lnSpc>
                <a:spcPct val="100000"/>
              </a:lnSpc>
              <a:spcBef>
                <a:spcPts val="1200"/>
              </a:spcBef>
              <a:spcAft>
                <a:spcPts val="0"/>
              </a:spcAft>
            </a:pPr>
            <a:r>
              <a:rPr lang="en-US" altLang="x-none" dirty="0">
                <a:ea typeface="宋体" panose="02010600030101010101" pitchFamily="2" charset="-122"/>
              </a:rPr>
              <a:t>a single-valued attribute</a:t>
            </a:r>
          </a:p>
          <a:p>
            <a:pPr lvl="1" indent="-228600" eaLnBrk="1" hangingPunct="1">
              <a:lnSpc>
                <a:spcPct val="100000"/>
              </a:lnSpc>
              <a:spcBef>
                <a:spcPct val="10000"/>
              </a:spcBef>
              <a:spcAft>
                <a:spcPts val="0"/>
              </a:spcAft>
            </a:pPr>
            <a:r>
              <a:rPr lang="en-US" altLang="x-none" sz="2600" dirty="0">
                <a:ea typeface="宋体" panose="02010600030101010101" pitchFamily="2" charset="-122"/>
              </a:rPr>
              <a:t>representing as a oval</a:t>
            </a:r>
          </a:p>
          <a:p>
            <a:pPr lvl="1" indent="-228600" eaLnBrk="1" hangingPunct="1">
              <a:lnSpc>
                <a:spcPct val="100000"/>
              </a:lnSpc>
              <a:spcBef>
                <a:spcPct val="10000"/>
              </a:spcBef>
              <a:spcAft>
                <a:spcPts val="0"/>
              </a:spcAft>
            </a:pPr>
            <a:r>
              <a:rPr lang="en-US" altLang="x-none" sz="2600" dirty="0">
                <a:ea typeface="宋体" panose="02010600030101010101" pitchFamily="2" charset="-122"/>
              </a:rPr>
              <a:t>attached by a straight line to the entity.</a:t>
            </a:r>
          </a:p>
          <a:p>
            <a:pPr marL="474345" lvl="0" indent="-416560" eaLnBrk="1" hangingPunct="1">
              <a:lnSpc>
                <a:spcPct val="100000"/>
              </a:lnSpc>
              <a:spcBef>
                <a:spcPts val="1200"/>
              </a:spcBef>
              <a:spcAft>
                <a:spcPts val="0"/>
              </a:spcAft>
            </a:pPr>
            <a:r>
              <a:rPr lang="en-US" altLang="x-none" dirty="0">
                <a:ea typeface="宋体" panose="02010600030101010101" pitchFamily="2" charset="-122"/>
              </a:rPr>
              <a:t>a composite attribute</a:t>
            </a:r>
          </a:p>
          <a:p>
            <a:pPr lvl="1" indent="-228600" eaLnBrk="1" hangingPunct="1">
              <a:lnSpc>
                <a:spcPct val="100000"/>
              </a:lnSpc>
              <a:spcBef>
                <a:spcPct val="10000"/>
              </a:spcBef>
              <a:spcAft>
                <a:spcPts val="0"/>
              </a:spcAft>
            </a:pPr>
            <a:r>
              <a:rPr lang="en-US" altLang="x-none" sz="2600" dirty="0">
                <a:ea typeface="宋体" panose="02010600030101010101" pitchFamily="2" charset="-122"/>
              </a:rPr>
              <a:t>is also in an oval attached directly to the entity</a:t>
            </a:r>
          </a:p>
          <a:p>
            <a:pPr lvl="1" indent="-228600" eaLnBrk="1" hangingPunct="1">
              <a:lnSpc>
                <a:spcPct val="100000"/>
              </a:lnSpc>
              <a:spcBef>
                <a:spcPct val="10000"/>
              </a:spcBef>
              <a:spcAft>
                <a:spcPts val="0"/>
              </a:spcAft>
            </a:pPr>
            <a:r>
              <a:rPr lang="en-US" altLang="x-none" sz="2600" dirty="0">
                <a:ea typeface="宋体" panose="02010600030101010101" pitchFamily="2" charset="-122"/>
              </a:rPr>
              <a:t>the simple attributes that make up the composite are attached to the composite oval.</a:t>
            </a:r>
          </a:p>
          <a:p>
            <a:pPr marL="474345" lvl="0" indent="-416560" eaLnBrk="1" hangingPunct="1">
              <a:lnSpc>
                <a:spcPct val="100000"/>
              </a:lnSpc>
              <a:spcBef>
                <a:spcPts val="1200"/>
              </a:spcBef>
              <a:spcAft>
                <a:spcPts val="0"/>
              </a:spcAft>
            </a:pPr>
            <a:r>
              <a:rPr lang="en-US" altLang="x-none" dirty="0">
                <a:ea typeface="宋体" panose="02010600030101010101" pitchFamily="2" charset="-122"/>
              </a:rPr>
              <a:t>a multi-valued attribute</a:t>
            </a:r>
          </a:p>
          <a:p>
            <a:pPr lvl="1" indent="-228600" eaLnBrk="1" hangingPunct="1">
              <a:lnSpc>
                <a:spcPct val="100000"/>
              </a:lnSpc>
              <a:spcBef>
                <a:spcPct val="10000"/>
              </a:spcBef>
              <a:spcAft>
                <a:spcPts val="0"/>
              </a:spcAft>
            </a:pPr>
            <a:r>
              <a:rPr lang="en-US" altLang="x-none" sz="2400" dirty="0">
                <a:ea typeface="宋体" panose="02010600030101010101" pitchFamily="2" charset="-122"/>
              </a:rPr>
              <a:t>is attached by a double line to the entity it describes.</a:t>
            </a:r>
          </a:p>
        </p:txBody>
      </p:sp>
      <p:pic>
        <p:nvPicPr>
          <p:cNvPr id="6" name="图片 5"/>
          <p:cNvPicPr>
            <a:picLocks noChangeAspect="1"/>
          </p:cNvPicPr>
          <p:nvPr/>
        </p:nvPicPr>
        <p:blipFill>
          <a:blip r:embed="rId2"/>
          <a:stretch>
            <a:fillRect/>
          </a:stretch>
        </p:blipFill>
        <p:spPr>
          <a:xfrm>
            <a:off x="5282565" y="285115"/>
            <a:ext cx="3856990" cy="2171700"/>
          </a:xfrm>
          <a:prstGeom prst="rect">
            <a:avLst/>
          </a:prstGeom>
          <a:noFill/>
          <a:ln>
            <a:solidFill>
              <a:schemeClr val="accent1"/>
            </a:solid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3789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3789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37</a:t>
            </a:fld>
            <a:endParaRPr lang="zh-CN" altLang="en-US" sz="1200" b="1" i="1" dirty="0">
              <a:latin typeface="Times New Roman" panose="02020603050405020304" pitchFamily="2" charset="0"/>
              <a:ea typeface="宋体" panose="02010600030101010101" pitchFamily="2" charset="-122"/>
            </a:endParaRPr>
          </a:p>
        </p:txBody>
      </p:sp>
      <p:sp>
        <p:nvSpPr>
          <p:cNvPr id="3789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37894" name="Rectangle 3"/>
          <p:cNvSpPr>
            <a:spLocks noGrp="1"/>
          </p:cNvSpPr>
          <p:nvPr>
            <p:ph type="body"/>
          </p:nvPr>
        </p:nvSpPr>
        <p:spPr>
          <a:xfrm>
            <a:off x="0" y="698500"/>
            <a:ext cx="9109075" cy="1986280"/>
          </a:xfrm>
        </p:spPr>
        <p:txBody>
          <a:bodyPr wrap="square" anchor="t">
            <a:spAutoFit/>
          </a:bodyPr>
          <a:lstStyle/>
          <a:p>
            <a:pPr lvl="0" eaLnBrk="1" hangingPunct="1"/>
            <a:r>
              <a:rPr lang="en-US" altLang="x-none" dirty="0">
                <a:ea typeface="宋体" panose="02010600030101010101" pitchFamily="2" charset="-122"/>
              </a:rPr>
              <a:t>Transforming Entities and Attributes to Relations</a:t>
            </a:r>
          </a:p>
          <a:p>
            <a:pPr lvl="1" eaLnBrk="1" hangingPunct="1"/>
            <a:r>
              <a:rPr lang="en-US" altLang="x-none" u="sng" dirty="0">
                <a:ea typeface="宋体" panose="02010600030101010101" pitchFamily="2" charset="-122"/>
              </a:rPr>
              <a:t>rule 1</a:t>
            </a:r>
            <a:r>
              <a:rPr lang="en-US" altLang="x-none" dirty="0">
                <a:ea typeface="宋体" panose="02010600030101010101" pitchFamily="2" charset="-122"/>
              </a:rPr>
              <a:t>: </a:t>
            </a:r>
            <a:r>
              <a:rPr lang="en-US" altLang="x-none" dirty="0">
                <a:ea typeface="宋体" panose="02010600030101010101" pitchFamily="2" charset="-122"/>
                <a:sym typeface="+mn-ea"/>
              </a:rPr>
              <a:t>An entity is mapped to a single table.</a:t>
            </a:r>
            <a:endParaRPr lang="en-US" altLang="x-none" dirty="0">
              <a:ea typeface="宋体" panose="02010600030101010101" pitchFamily="2" charset="-122"/>
            </a:endParaRPr>
          </a:p>
          <a:p>
            <a:pPr lvl="1" eaLnBrk="1" hangingPunct="1"/>
            <a:r>
              <a:rPr lang="en-US" altLang="x-none" u="sng" dirty="0">
                <a:ea typeface="宋体" panose="02010600030101010101" pitchFamily="2" charset="-122"/>
              </a:rPr>
              <a:t>rule 2</a:t>
            </a:r>
            <a:r>
              <a:rPr lang="en-US" altLang="x-none" dirty="0">
                <a:ea typeface="宋体" panose="02010600030101010101" pitchFamily="2" charset="-122"/>
              </a:rPr>
              <a:t>: </a:t>
            </a:r>
            <a:r>
              <a:rPr lang="en-US" altLang="x-none" dirty="0">
                <a:ea typeface="宋体" panose="02010600030101010101" pitchFamily="2" charset="-122"/>
                <a:sym typeface="+mn-ea"/>
              </a:rPr>
              <a:t>A multi-valued attribute must be mapped to its own table.</a:t>
            </a:r>
            <a:endParaRPr lang="en-US" altLang="x-none" dirty="0">
              <a:ea typeface="宋体" panose="02010600030101010101" pitchFamily="2" charset="-122"/>
            </a:endParaRPr>
          </a:p>
        </p:txBody>
      </p:sp>
      <p:pic>
        <p:nvPicPr>
          <p:cNvPr id="18" name="图片 17"/>
          <p:cNvPicPr>
            <a:picLocks noChangeAspect="1"/>
          </p:cNvPicPr>
          <p:nvPr/>
        </p:nvPicPr>
        <p:blipFill>
          <a:blip r:embed="rId2"/>
          <a:stretch>
            <a:fillRect/>
          </a:stretch>
        </p:blipFill>
        <p:spPr>
          <a:xfrm>
            <a:off x="214630" y="2824480"/>
            <a:ext cx="4789170" cy="3119755"/>
          </a:xfrm>
          <a:prstGeom prst="rect">
            <a:avLst/>
          </a:prstGeom>
        </p:spPr>
      </p:pic>
      <p:sp>
        <p:nvSpPr>
          <p:cNvPr id="2" name="右箭头 1"/>
          <p:cNvSpPr/>
          <p:nvPr/>
        </p:nvSpPr>
        <p:spPr>
          <a:xfrm>
            <a:off x="4211955" y="3820160"/>
            <a:ext cx="791845" cy="360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stretch>
            <a:fillRect/>
          </a:stretch>
        </p:blipFill>
        <p:spPr>
          <a:xfrm>
            <a:off x="5277485" y="2752725"/>
            <a:ext cx="3790315" cy="1638300"/>
          </a:xfrm>
          <a:prstGeom prst="rect">
            <a:avLst/>
          </a:prstGeom>
        </p:spPr>
      </p:pic>
      <p:pic>
        <p:nvPicPr>
          <p:cNvPr id="8" name="图片 7"/>
          <p:cNvPicPr>
            <a:picLocks noChangeAspect="1"/>
          </p:cNvPicPr>
          <p:nvPr/>
        </p:nvPicPr>
        <p:blipFill>
          <a:blip r:embed="rId4"/>
          <a:stretch>
            <a:fillRect/>
          </a:stretch>
        </p:blipFill>
        <p:spPr>
          <a:xfrm>
            <a:off x="5420995" y="4606290"/>
            <a:ext cx="2486025" cy="163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additive="base">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anim calcmode="lin" valueType="num">
                                      <p:cBhvr additive="base">
                                        <p:cTn id="15" dur="500" fill="hold"/>
                                        <p:tgtEl>
                                          <p:spTgt spid="2"/>
                                        </p:tgtEl>
                                        <p:attrNameLst>
                                          <p:attrName>ppt_w</p:attrName>
                                        </p:attrNameLst>
                                      </p:cBhvr>
                                      <p:tavLst>
                                        <p:tav tm="0">
                                          <p:val>
                                            <p:fltVal val="0"/>
                                          </p:val>
                                        </p:tav>
                                        <p:tav tm="100000">
                                          <p:val>
                                            <p:strVal val="#ppt_w"/>
                                          </p:val>
                                        </p:tav>
                                      </p:tavLst>
                                    </p:anim>
                                    <p:anim calcmode="lin" valueType="num">
                                      <p:cBhvr additive="base">
                                        <p:cTn id="1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3789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3789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38</a:t>
            </a:fld>
            <a:endParaRPr lang="zh-CN" altLang="en-US" sz="1200" b="1" i="1" dirty="0">
              <a:latin typeface="Times New Roman" panose="02020603050405020304" pitchFamily="2" charset="0"/>
              <a:ea typeface="宋体" panose="02010600030101010101" pitchFamily="2" charset="-122"/>
            </a:endParaRPr>
          </a:p>
        </p:txBody>
      </p:sp>
      <p:sp>
        <p:nvSpPr>
          <p:cNvPr id="3789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37894" name="Rectangle 3"/>
          <p:cNvSpPr>
            <a:spLocks noGrp="1"/>
          </p:cNvSpPr>
          <p:nvPr>
            <p:ph type="body"/>
          </p:nvPr>
        </p:nvSpPr>
        <p:spPr>
          <a:xfrm>
            <a:off x="0" y="698500"/>
            <a:ext cx="9109075" cy="1470025"/>
          </a:xfrm>
        </p:spPr>
        <p:txBody>
          <a:bodyPr wrap="square" anchor="t">
            <a:spAutoFit/>
          </a:bodyPr>
          <a:lstStyle/>
          <a:p>
            <a:pPr lvl="0" eaLnBrk="1" hangingPunct="1"/>
            <a:r>
              <a:rPr lang="en-US" altLang="x-none" dirty="0">
                <a:ea typeface="宋体" panose="02010600030101010101" pitchFamily="2" charset="-122"/>
              </a:rPr>
              <a:t>Transforming Entities and Attributes to Relations</a:t>
            </a:r>
            <a:r>
              <a:rPr lang="zh-CN" altLang="en-US" dirty="0">
                <a:ea typeface="宋体" panose="02010600030101010101" pitchFamily="2" charset="-122"/>
              </a:rPr>
              <a:t> </a:t>
            </a:r>
            <a:r>
              <a:rPr lang="zh-CN" altLang="en-US" dirty="0">
                <a:solidFill>
                  <a:srgbClr val="0000CC"/>
                </a:solidFill>
                <a:ea typeface="宋体" panose="02010600030101010101" pitchFamily="2" charset="-122"/>
              </a:rPr>
              <a:t>- </a:t>
            </a:r>
            <a:r>
              <a:rPr lang="en-US" altLang="x-none" u="sng" dirty="0">
                <a:solidFill>
                  <a:srgbClr val="0000CC"/>
                </a:solidFill>
                <a:ea typeface="宋体" panose="02010600030101010101" pitchFamily="2" charset="-122"/>
              </a:rPr>
              <a:t>Transformation Rule 1</a:t>
            </a:r>
          </a:p>
          <a:p>
            <a:pPr lvl="1" indent="-228600" eaLnBrk="1" hangingPunct="1"/>
            <a:r>
              <a:rPr lang="en-US" altLang="x-none" dirty="0">
                <a:solidFill>
                  <a:schemeClr val="accent6"/>
                </a:solidFill>
                <a:ea typeface="宋体" panose="02010600030101010101" pitchFamily="2" charset="-122"/>
              </a:rPr>
              <a:t>An entity is mapped to a single table.</a:t>
            </a:r>
          </a:p>
        </p:txBody>
      </p:sp>
      <p:graphicFrame>
        <p:nvGraphicFramePr>
          <p:cNvPr id="2" name="表格 1"/>
          <p:cNvGraphicFramePr/>
          <p:nvPr>
            <p:custDataLst>
              <p:tags r:id="rId1"/>
            </p:custDataLst>
          </p:nvPr>
        </p:nvGraphicFramePr>
        <p:xfrm>
          <a:off x="349250" y="2198370"/>
          <a:ext cx="8631555" cy="4023360"/>
        </p:xfrm>
        <a:graphic>
          <a:graphicData uri="http://schemas.openxmlformats.org/drawingml/2006/table">
            <a:tbl>
              <a:tblPr firstRow="1" bandRow="1">
                <a:tableStyleId>{5C22544A-7EE6-4342-B048-85BDC9FD1C3A}</a:tableStyleId>
              </a:tblPr>
              <a:tblGrid>
                <a:gridCol w="4178300">
                  <a:extLst>
                    <a:ext uri="{9D8B030D-6E8A-4147-A177-3AD203B41FA5}">
                      <a16:colId xmlns:a16="http://schemas.microsoft.com/office/drawing/2014/main" val="20000"/>
                    </a:ext>
                  </a:extLst>
                </a:gridCol>
                <a:gridCol w="4453255">
                  <a:extLst>
                    <a:ext uri="{9D8B030D-6E8A-4147-A177-3AD203B41FA5}">
                      <a16:colId xmlns:a16="http://schemas.microsoft.com/office/drawing/2014/main" val="20001"/>
                    </a:ext>
                  </a:extLst>
                </a:gridCol>
              </a:tblGrid>
              <a:tr h="502920">
                <a:tc>
                  <a:txBody>
                    <a:bodyPr/>
                    <a:lstStyle/>
                    <a:p>
                      <a:pPr>
                        <a:buNone/>
                      </a:pPr>
                      <a:r>
                        <a:rPr lang="en-US" altLang="zh-CN">
                          <a:solidFill>
                            <a:srgbClr val="C00000"/>
                          </a:solidFill>
                        </a:rPr>
                        <a:t>E-R concepts</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a:buNone/>
                      </a:pPr>
                      <a:r>
                        <a:rPr lang="en-US" altLang="zh-CN">
                          <a:solidFill>
                            <a:srgbClr val="C00000"/>
                          </a:solidFill>
                        </a:rPr>
                        <a:t>Relational Database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extLst>
                  <a:ext uri="{0D108BD9-81ED-4DB2-BD59-A6C34878D82A}">
                    <a16:rowId xmlns:a16="http://schemas.microsoft.com/office/drawing/2014/main" val="10000"/>
                  </a:ext>
                </a:extLst>
              </a:tr>
              <a:tr h="502920">
                <a:tc>
                  <a:txBody>
                    <a:bodyPr/>
                    <a:lstStyle/>
                    <a:p>
                      <a:pPr>
                        <a:buNone/>
                      </a:pPr>
                      <a:r>
                        <a:rPr lang="en-US" altLang="zh-CN" b="1">
                          <a:solidFill>
                            <a:schemeClr val="accent6"/>
                          </a:solidFill>
                        </a:rPr>
                        <a:t>entity name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rPr>
                        <a:t>table name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502920">
                <a:tc>
                  <a:txBody>
                    <a:bodyPr/>
                    <a:lstStyle/>
                    <a:p>
                      <a:pPr>
                        <a:buNone/>
                      </a:pPr>
                      <a:r>
                        <a:rPr lang="en-US" altLang="zh-CN" b="1">
                          <a:solidFill>
                            <a:schemeClr val="accent6"/>
                          </a:solidFill>
                        </a:rPr>
                        <a:t>attribute name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rPr>
                        <a:t>column name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502920">
                <a:tc>
                  <a:txBody>
                    <a:bodyPr/>
                    <a:lstStyle/>
                    <a:p>
                      <a:pPr>
                        <a:buNone/>
                      </a:pPr>
                      <a:r>
                        <a:rPr lang="en-US" altLang="zh-CN" b="1">
                          <a:solidFill>
                            <a:schemeClr val="accent6"/>
                          </a:solidFill>
                        </a:rPr>
                        <a:t>the single-valued attributes</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tc>
                  <a:txBody>
                    <a:bodyPr/>
                    <a:lstStyle/>
                    <a:p>
                      <a:pPr>
                        <a:buNone/>
                      </a:pPr>
                      <a:r>
                        <a:rPr lang="en-US" altLang="zh-CN" b="1">
                          <a:solidFill>
                            <a:schemeClr val="accent6"/>
                          </a:solidFill>
                        </a:rPr>
                        <a:t>columns of the table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extLst>
                  <a:ext uri="{0D108BD9-81ED-4DB2-BD59-A6C34878D82A}">
                    <a16:rowId xmlns:a16="http://schemas.microsoft.com/office/drawing/2014/main" val="10003"/>
                  </a:ext>
                </a:extLst>
              </a:tr>
              <a:tr h="502920">
                <a:tc>
                  <a:txBody>
                    <a:bodyPr/>
                    <a:lstStyle/>
                    <a:p>
                      <a:pPr>
                        <a:buNone/>
                      </a:pPr>
                      <a:r>
                        <a:rPr lang="en-US" altLang="zh-CN" b="1">
                          <a:solidFill>
                            <a:schemeClr val="accent6"/>
                          </a:solidFill>
                        </a:rPr>
                        <a:t>the composite attributes</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tc>
                  <a:txBody>
                    <a:bodyPr/>
                    <a:lstStyle/>
                    <a:p>
                      <a:pPr>
                        <a:buNone/>
                      </a:pPr>
                      <a:r>
                        <a:rPr lang="en-US" altLang="zh-CN" b="1">
                          <a:solidFill>
                            <a:schemeClr val="accent6"/>
                          </a:solidFill>
                        </a:rPr>
                        <a:t>multiple simple columns</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extLst>
                  <a:ext uri="{0D108BD9-81ED-4DB2-BD59-A6C34878D82A}">
                    <a16:rowId xmlns:a16="http://schemas.microsoft.com/office/drawing/2014/main" val="10004"/>
                  </a:ext>
                </a:extLst>
              </a:tr>
              <a:tr h="502920">
                <a:tc>
                  <a:txBody>
                    <a:bodyPr/>
                    <a:lstStyle/>
                    <a:p>
                      <a:pPr>
                        <a:buNone/>
                      </a:pPr>
                      <a:r>
                        <a:rPr lang="en-US" altLang="zh-CN" b="1">
                          <a:solidFill>
                            <a:schemeClr val="accent6"/>
                          </a:solidFill>
                        </a:rPr>
                        <a:t>an identifier for the entity</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rPr>
                        <a:t>a candidate key for the table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5"/>
                  </a:ext>
                </a:extLst>
              </a:tr>
              <a:tr h="502920">
                <a:tc>
                  <a:txBody>
                    <a:bodyPr/>
                    <a:lstStyle/>
                    <a:p>
                      <a:pPr>
                        <a:buNone/>
                      </a:pPr>
                      <a:r>
                        <a:rPr lang="en-US" altLang="zh-CN" b="1">
                          <a:solidFill>
                            <a:schemeClr val="accent6"/>
                          </a:solidFill>
                        </a:rPr>
                        <a:t>primary identifier</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rPr>
                        <a:t>primary key</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6"/>
                  </a:ext>
                </a:extLst>
              </a:tr>
              <a:tr h="502920">
                <a:tc>
                  <a:txBody>
                    <a:bodyPr/>
                    <a:lstStyle/>
                    <a:p>
                      <a:pPr>
                        <a:buNone/>
                      </a:pPr>
                      <a:r>
                        <a:rPr lang="en-US" altLang="zh-CN" b="1">
                          <a:solidFill>
                            <a:schemeClr val="accent6"/>
                          </a:solidFill>
                        </a:rPr>
                        <a:t>entity instance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rPr>
                        <a:t>row </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7"/>
                  </a:ext>
                </a:extLst>
              </a:tr>
            </a:tbl>
          </a:graphicData>
        </a:graphic>
      </p:graphicFrame>
      <p:grpSp>
        <p:nvGrpSpPr>
          <p:cNvPr id="5" name="组合 4"/>
          <p:cNvGrpSpPr/>
          <p:nvPr/>
        </p:nvGrpSpPr>
        <p:grpSpPr>
          <a:xfrm>
            <a:off x="2771775" y="6236970"/>
            <a:ext cx="3959860" cy="620395"/>
            <a:chOff x="4365" y="9709"/>
            <a:chExt cx="6236" cy="977"/>
          </a:xfrm>
        </p:grpSpPr>
        <p:sp>
          <p:nvSpPr>
            <p:cNvPr id="3" name="下弧形箭头 2"/>
            <p:cNvSpPr/>
            <p:nvPr/>
          </p:nvSpPr>
          <p:spPr>
            <a:xfrm>
              <a:off x="4365" y="9709"/>
              <a:ext cx="6237" cy="340"/>
            </a:xfrm>
            <a:prstGeom prst="curvedUpArrow">
              <a:avLst>
                <a:gd name="adj1" fmla="val 35624"/>
                <a:gd name="adj2" fmla="val 142679"/>
                <a:gd name="adj3" fmla="val 191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p:cNvSpPr txBox="1"/>
            <p:nvPr/>
          </p:nvSpPr>
          <p:spPr>
            <a:xfrm>
              <a:off x="5943" y="9962"/>
              <a:ext cx="2965" cy="725"/>
            </a:xfrm>
            <a:prstGeom prst="rect">
              <a:avLst/>
            </a:prstGeom>
            <a:noFill/>
          </p:spPr>
          <p:txBody>
            <a:bodyPr wrap="square" rtlCol="0">
              <a:spAutoFit/>
            </a:bodyPr>
            <a:lstStyle/>
            <a:p>
              <a:pPr algn="ctr"/>
              <a:r>
                <a:rPr lang="en-US" altLang="zh-CN">
                  <a:solidFill>
                    <a:schemeClr val="accent1">
                      <a:lumMod val="75000"/>
                    </a:schemeClr>
                  </a:solidFill>
                  <a:latin typeface="+mn-lt"/>
                  <a:cs typeface="+mn-lt"/>
                </a:rPr>
                <a:t>mapping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8913"/>
          <p:cNvSpPr>
            <a:spLocks noGrp="1"/>
          </p:cNvSpPr>
          <p:nvPr>
            <p:ph type="title"/>
          </p:nvPr>
        </p:nvSpPr>
        <p:spPr>
          <a:xfrm>
            <a:off x="0" y="81598"/>
            <a:ext cx="9144000" cy="953135"/>
          </a:xfrm>
        </p:spPr>
        <p:txBody>
          <a:bodyPr anchor="ctr">
            <a:spAutoFit/>
          </a:bodyPr>
          <a:lstStyle/>
          <a:p>
            <a:r>
              <a:rPr lang="en-US" altLang="x-none" sz="2800" u="sng" dirty="0">
                <a:ea typeface="宋体" panose="02010600030101010101" pitchFamily="2" charset="-122"/>
              </a:rPr>
              <a:t>Transformation Rule 1</a:t>
            </a:r>
            <a:br>
              <a:rPr lang="en-US" altLang="x-none" sz="2800" u="sng" dirty="0">
                <a:ea typeface="宋体" panose="02010600030101010101" pitchFamily="2" charset="-122"/>
              </a:rPr>
            </a:br>
            <a:r>
              <a:rPr lang="en-US" altLang="x-none" sz="2800" dirty="0">
                <a:ea typeface="宋体" panose="02010600030101010101" pitchFamily="2" charset="-122"/>
              </a:rPr>
              <a:t>(example 6.1.1)</a:t>
            </a:r>
          </a:p>
        </p:txBody>
      </p:sp>
      <p:sp>
        <p:nvSpPr>
          <p:cNvPr id="38915" name="文本框 38915"/>
          <p:cNvSpPr txBox="1"/>
          <p:nvPr/>
        </p:nvSpPr>
        <p:spPr>
          <a:xfrm>
            <a:off x="36513" y="4450080"/>
            <a:ext cx="9072562" cy="460375"/>
          </a:xfrm>
          <a:prstGeom prst="rect">
            <a:avLst/>
          </a:prstGeom>
          <a:solidFill>
            <a:schemeClr val="bg1"/>
          </a:solidFill>
          <a:ln w="9525">
            <a:noFill/>
          </a:ln>
        </p:spPr>
        <p:txBody>
          <a:bodyPr wrap="square" lIns="90170" tIns="46990" rIns="90170" bIns="46990" anchor="t">
            <a:spAutoFit/>
          </a:bodyPr>
          <a:lstStyle/>
          <a:p>
            <a:pPr lvl="0" algn="ctr"/>
            <a:r>
              <a:rPr lang="zh-CN" altLang="en-US" b="1" dirty="0">
                <a:solidFill>
                  <a:schemeClr val="accent2"/>
                </a:solidFill>
                <a:latin typeface="Times New Roman" panose="02020603050405020304" pitchFamily="2" charset="0"/>
                <a:ea typeface="宋体" panose="02010600030101010101" pitchFamily="2" charset="-122"/>
              </a:rPr>
              <a:t>Figure 6.2  Example of E-R Diagrams with Entities and Attributes</a:t>
            </a:r>
            <a:endParaRPr lang="zh-CN" altLang="en-US" b="1" dirty="0">
              <a:solidFill>
                <a:schemeClr val="accent2"/>
              </a:solidFill>
              <a:latin typeface="Times New Roman" panose="02020603050405020304" pitchFamily="2" charset="0"/>
              <a:ea typeface="Times New Roman" panose="02020603050405020304" pitchFamily="2" charset="0"/>
            </a:endParaRPr>
          </a:p>
        </p:txBody>
      </p:sp>
      <p:sp>
        <p:nvSpPr>
          <p:cNvPr id="38917" name="文本框 38916"/>
          <p:cNvSpPr txBox="1"/>
          <p:nvPr/>
        </p:nvSpPr>
        <p:spPr>
          <a:xfrm>
            <a:off x="323850" y="5015865"/>
            <a:ext cx="8651875" cy="1191260"/>
          </a:xfrm>
          <a:prstGeom prst="rect">
            <a:avLst/>
          </a:prstGeom>
          <a:solidFill>
            <a:schemeClr val="bg1"/>
          </a:solidFill>
          <a:ln w="9525">
            <a:noFill/>
          </a:ln>
        </p:spPr>
        <p:txBody>
          <a:bodyPr wrap="square" lIns="90170" tIns="46990" rIns="90170" bIns="46990" anchor="t">
            <a:spAutoFit/>
          </a:bodyPr>
          <a:lstStyle/>
          <a:p>
            <a:pPr lvl="0">
              <a:lnSpc>
                <a:spcPct val="120000"/>
              </a:lnSpc>
            </a:pPr>
            <a:r>
              <a:rPr lang="en-US" altLang="x-none" sz="3000" b="1" dirty="0">
                <a:latin typeface="Arial" panose="020B0604020202020204" pitchFamily="34" charset="0"/>
                <a:ea typeface="宋体" panose="02010600030101010101" pitchFamily="2" charset="-122"/>
              </a:rPr>
              <a:t>Students(</a:t>
            </a:r>
            <a:r>
              <a:rPr lang="en-US" altLang="x-none" sz="3000" b="1" i="1" u="sng" dirty="0">
                <a:solidFill>
                  <a:srgbClr val="FF0066"/>
                </a:solidFill>
                <a:latin typeface="Arial" panose="020B0604020202020204" pitchFamily="34" charset="0"/>
                <a:ea typeface="宋体" panose="02010600030101010101" pitchFamily="2" charset="-122"/>
              </a:rPr>
              <a:t>sid</a:t>
            </a:r>
            <a:r>
              <a:rPr lang="en-US" altLang="x-none" sz="3000" b="1" dirty="0">
                <a:latin typeface="Arial" panose="020B0604020202020204" pitchFamily="34" charset="0"/>
                <a:ea typeface="宋体" panose="02010600030101010101" pitchFamily="2" charset="-122"/>
              </a:rPr>
              <a:t>, lname, fname, midinitial)</a:t>
            </a:r>
          </a:p>
          <a:p>
            <a:pPr lvl="0">
              <a:lnSpc>
                <a:spcPct val="120000"/>
              </a:lnSpc>
            </a:pPr>
            <a:r>
              <a:rPr lang="en-US" altLang="x-none" sz="3000" b="1" dirty="0">
                <a:latin typeface="Arial" panose="020B0604020202020204" pitchFamily="34" charset="0"/>
                <a:ea typeface="宋体" panose="02010600030101010101" pitchFamily="2" charset="-122"/>
              </a:rPr>
              <a:t>Employees(</a:t>
            </a:r>
            <a:r>
              <a:rPr lang="en-US" altLang="x-none" sz="3000" b="1" i="1" u="sng" dirty="0">
                <a:solidFill>
                  <a:srgbClr val="FF0066"/>
                </a:solidFill>
                <a:latin typeface="Arial" panose="020B0604020202020204" pitchFamily="34" charset="0"/>
                <a:ea typeface="宋体" panose="02010600030101010101" pitchFamily="2" charset="-122"/>
              </a:rPr>
              <a:t>eid</a:t>
            </a:r>
            <a:r>
              <a:rPr lang="en-US" altLang="x-none" sz="3000" b="1" dirty="0">
                <a:latin typeface="Arial" panose="020B0604020202020204" pitchFamily="34" charset="0"/>
                <a:ea typeface="宋体" panose="02010600030101010101" pitchFamily="2" charset="-122"/>
              </a:rPr>
              <a:t>, staddress, city, state, zipcode)</a:t>
            </a:r>
          </a:p>
        </p:txBody>
      </p:sp>
      <p:pic>
        <p:nvPicPr>
          <p:cNvPr id="3" name="图片 2"/>
          <p:cNvPicPr>
            <a:picLocks noChangeAspect="1"/>
          </p:cNvPicPr>
          <p:nvPr/>
        </p:nvPicPr>
        <p:blipFill>
          <a:blip r:embed="rId2"/>
          <a:stretch>
            <a:fillRect/>
          </a:stretch>
        </p:blipFill>
        <p:spPr>
          <a:xfrm>
            <a:off x="22225" y="1048385"/>
            <a:ext cx="9070975" cy="3415665"/>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7">
                                            <p:txEl>
                                              <p:charRg st="0" end="39"/>
                                            </p:txEl>
                                          </p:spTgt>
                                        </p:tgtEl>
                                        <p:attrNameLst>
                                          <p:attrName>style.visibility</p:attrName>
                                        </p:attrNameLst>
                                      </p:cBhvr>
                                      <p:to>
                                        <p:strVal val="visible"/>
                                      </p:to>
                                    </p:set>
                                    <p:animEffect transition="in" filter="blinds(horizontal)">
                                      <p:cBhvr>
                                        <p:cTn id="7" dur="500"/>
                                        <p:tgtEl>
                                          <p:spTgt spid="38917">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7">
                                            <p:txEl>
                                              <p:charRg st="39" end="87"/>
                                            </p:txEl>
                                          </p:spTgt>
                                        </p:tgtEl>
                                        <p:attrNameLst>
                                          <p:attrName>style.visibility</p:attrName>
                                        </p:attrNameLst>
                                      </p:cBhvr>
                                      <p:to>
                                        <p:strVal val="visible"/>
                                      </p:to>
                                    </p:set>
                                    <p:animEffect transition="in" filter="blinds(horizontal)">
                                      <p:cBhvr>
                                        <p:cTn id="12" dur="500"/>
                                        <p:tgtEl>
                                          <p:spTgt spid="38917">
                                            <p:txEl>
                                              <p:charRg st="39"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6146"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614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4</a:t>
            </a:fld>
            <a:endParaRPr lang="zh-CN" altLang="en-US" sz="1200" b="1" i="1" dirty="0">
              <a:latin typeface="Times New Roman" panose="02020603050405020304" pitchFamily="2" charset="0"/>
              <a:ea typeface="宋体" panose="02010600030101010101" pitchFamily="2" charset="-122"/>
            </a:endParaRPr>
          </a:p>
        </p:txBody>
      </p:sp>
      <p:sp>
        <p:nvSpPr>
          <p:cNvPr id="6148" name="Rectangle 2"/>
          <p:cNvSpPr>
            <a:spLocks noGrp="1"/>
          </p:cNvSpPr>
          <p:nvPr>
            <p:ph type="title"/>
          </p:nvPr>
        </p:nvSpPr>
        <p:spPr/>
        <p:txBody>
          <a:bodyPr wrap="square" anchor="ctr"/>
          <a:lstStyle/>
          <a:p>
            <a:pPr lvl="0" eaLnBrk="1" hangingPunct="1"/>
            <a:r>
              <a:rPr lang="en-US" altLang="x-none" dirty="0">
                <a:ea typeface="宋体" panose="02010600030101010101" pitchFamily="2" charset="-122"/>
              </a:rPr>
              <a:t>Ch6  Database Design</a:t>
            </a:r>
          </a:p>
        </p:txBody>
      </p:sp>
      <p:sp>
        <p:nvSpPr>
          <p:cNvPr id="6149" name="Rectangle 3"/>
          <p:cNvSpPr>
            <a:spLocks noGrp="1"/>
          </p:cNvSpPr>
          <p:nvPr>
            <p:ph type="body"/>
          </p:nvPr>
        </p:nvSpPr>
        <p:spPr>
          <a:xfrm>
            <a:off x="457200" y="838200"/>
            <a:ext cx="8229600" cy="5111750"/>
          </a:xfrm>
        </p:spPr>
        <p:txBody>
          <a:bodyPr wrap="square" anchor="t"/>
          <a:lstStyle/>
          <a:p>
            <a:pPr marL="438150" lvl="0" indent="-381000">
              <a:lnSpc>
                <a:spcPct val="150000"/>
              </a:lnSpc>
            </a:pPr>
            <a:r>
              <a:rPr lang="en-US" altLang="x-none" sz="3200" dirty="0">
                <a:ea typeface="宋体" panose="02010600030101010101" pitchFamily="2" charset="-122"/>
              </a:rPr>
              <a:t>how do we?</a:t>
            </a:r>
          </a:p>
          <a:p>
            <a:pPr marL="1171575" lvl="1" indent="-657225">
              <a:lnSpc>
                <a:spcPct val="150000"/>
              </a:lnSpc>
              <a:buAutoNum type="arabicParenR"/>
            </a:pPr>
            <a:r>
              <a:rPr lang="en-US" altLang="x-none" sz="3200" dirty="0">
                <a:ea typeface="宋体" panose="02010600030101010101" pitchFamily="2" charset="-122"/>
              </a:rPr>
              <a:t>analyze an enterprise</a:t>
            </a:r>
          </a:p>
          <a:p>
            <a:pPr marL="1171575" lvl="1" indent="-657225">
              <a:lnSpc>
                <a:spcPct val="150000"/>
              </a:lnSpc>
              <a:buAutoNum type="arabicParenR"/>
            </a:pPr>
            <a:r>
              <a:rPr lang="en-US" altLang="x-none" sz="3200" dirty="0">
                <a:ea typeface="宋体" panose="02010600030101010101" pitchFamily="2" charset="-122"/>
              </a:rPr>
              <a:t>list the data items for a database</a:t>
            </a:r>
          </a:p>
          <a:p>
            <a:pPr marL="1171575" lvl="1" indent="-657225">
              <a:lnSpc>
                <a:spcPct val="150000"/>
              </a:lnSpc>
              <a:buAutoNum type="arabicParenR"/>
            </a:pPr>
            <a:r>
              <a:rPr lang="en-US" altLang="x-none" sz="3200" dirty="0">
                <a:ea typeface="宋体" panose="02010600030101010101" pitchFamily="2" charset="-122"/>
              </a:rPr>
              <a:t>decide how to place these data items columns in relational tables</a:t>
            </a:r>
            <a:endParaRPr lang="zh-CN" altLang="en-US" sz="32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39941" name="Rectangle 3"/>
          <p:cNvSpPr>
            <a:spLocks noGrp="1"/>
          </p:cNvSpPr>
          <p:nvPr>
            <p:ph type="body"/>
          </p:nvPr>
        </p:nvSpPr>
        <p:spPr>
          <a:xfrm>
            <a:off x="34925" y="703263"/>
            <a:ext cx="9074150" cy="1857375"/>
          </a:xfrm>
        </p:spPr>
        <p:txBody>
          <a:bodyPr wrap="square" anchor="t">
            <a:spAutoFit/>
          </a:bodyPr>
          <a:lstStyle/>
          <a:p>
            <a:pPr lvl="0">
              <a:lnSpc>
                <a:spcPct val="100000"/>
              </a:lnSpc>
              <a:spcBef>
                <a:spcPct val="10000"/>
              </a:spcBef>
            </a:pPr>
            <a:r>
              <a:rPr lang="en-US" altLang="x-none" dirty="0">
                <a:ea typeface="宋体" panose="02010600030101010101" pitchFamily="2" charset="-122"/>
              </a:rPr>
              <a:t>Transforming Entities and Attributes to Relations</a:t>
            </a:r>
            <a:r>
              <a:rPr lang="zh-CN" altLang="en-US" dirty="0">
                <a:ea typeface="宋体" panose="02010600030101010101" pitchFamily="2" charset="-122"/>
              </a:rPr>
              <a:t> </a:t>
            </a:r>
            <a:r>
              <a:rPr lang="zh-CN" altLang="en-US" dirty="0">
                <a:solidFill>
                  <a:srgbClr val="0000CC"/>
                </a:solidFill>
                <a:ea typeface="宋体" panose="02010600030101010101" pitchFamily="2" charset="-122"/>
              </a:rPr>
              <a:t>- </a:t>
            </a:r>
            <a:r>
              <a:rPr lang="en-US" altLang="x-none" u="sng" dirty="0">
                <a:solidFill>
                  <a:srgbClr val="0000CC"/>
                </a:solidFill>
                <a:ea typeface="宋体" panose="02010600030101010101" pitchFamily="2" charset="-122"/>
              </a:rPr>
              <a:t>Transformation Rule 2</a:t>
            </a:r>
          </a:p>
          <a:p>
            <a:pPr marL="916305" lvl="2" indent="-457200">
              <a:lnSpc>
                <a:spcPct val="100000"/>
              </a:lnSpc>
              <a:spcBef>
                <a:spcPct val="10000"/>
              </a:spcBef>
              <a:buFont typeface="Wingdings" panose="05000000000000000000" charset="0"/>
              <a:buChar char="Ø"/>
            </a:pPr>
            <a:r>
              <a:rPr lang="en-US" altLang="x-none" dirty="0">
                <a:ea typeface="宋体" panose="02010600030101010101" pitchFamily="2" charset="-122"/>
              </a:rPr>
              <a:t>A multi-valued attribute must be mapped to its own table.</a:t>
            </a:r>
            <a:endParaRPr lang="en-US" altLang="x-none" dirty="0">
              <a:solidFill>
                <a:srgbClr val="0000CC"/>
              </a:solidFill>
              <a:ea typeface="宋体" panose="02010600030101010101" pitchFamily="2" charset="-122"/>
            </a:endParaRPr>
          </a:p>
        </p:txBody>
      </p:sp>
      <p:graphicFrame>
        <p:nvGraphicFramePr>
          <p:cNvPr id="3" name="表格 2"/>
          <p:cNvGraphicFramePr/>
          <p:nvPr>
            <p:custDataLst>
              <p:tags r:id="rId1"/>
            </p:custDataLst>
          </p:nvPr>
        </p:nvGraphicFramePr>
        <p:xfrm>
          <a:off x="273685" y="2510155"/>
          <a:ext cx="8631555" cy="3474720"/>
        </p:xfrm>
        <a:graphic>
          <a:graphicData uri="http://schemas.openxmlformats.org/drawingml/2006/table">
            <a:tbl>
              <a:tblPr firstRow="1" bandRow="1">
                <a:tableStyleId>{5C22544A-7EE6-4342-B048-85BDC9FD1C3A}</a:tableStyleId>
              </a:tblPr>
              <a:tblGrid>
                <a:gridCol w="4739005">
                  <a:extLst>
                    <a:ext uri="{9D8B030D-6E8A-4147-A177-3AD203B41FA5}">
                      <a16:colId xmlns:a16="http://schemas.microsoft.com/office/drawing/2014/main" val="20000"/>
                    </a:ext>
                  </a:extLst>
                </a:gridCol>
                <a:gridCol w="3892550">
                  <a:extLst>
                    <a:ext uri="{9D8B030D-6E8A-4147-A177-3AD203B41FA5}">
                      <a16:colId xmlns:a16="http://schemas.microsoft.com/office/drawing/2014/main" val="20001"/>
                    </a:ext>
                  </a:extLst>
                </a:gridCol>
              </a:tblGrid>
              <a:tr h="457200">
                <a:tc>
                  <a:txBody>
                    <a:bodyPr/>
                    <a:lstStyle/>
                    <a:p>
                      <a:pPr>
                        <a:buNone/>
                      </a:pPr>
                      <a:r>
                        <a:rPr lang="en-US" altLang="zh-CN">
                          <a:solidFill>
                            <a:srgbClr val="C00000"/>
                          </a:solidFill>
                        </a:rPr>
                        <a:t>E-R concepts</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a:buNone/>
                      </a:pPr>
                      <a:r>
                        <a:rPr lang="en-US" altLang="zh-CN">
                          <a:solidFill>
                            <a:srgbClr val="C00000"/>
                          </a:solidFill>
                        </a:rPr>
                        <a:t>Relational Database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extLst>
                  <a:ext uri="{0D108BD9-81ED-4DB2-BD59-A6C34878D82A}">
                    <a16:rowId xmlns:a16="http://schemas.microsoft.com/office/drawing/2014/main" val="10000"/>
                  </a:ext>
                </a:extLst>
              </a:tr>
              <a:tr h="137160">
                <a:tc>
                  <a:txBody>
                    <a:bodyPr/>
                    <a:lstStyle/>
                    <a:p>
                      <a:pPr>
                        <a:buNone/>
                      </a:pPr>
                      <a:r>
                        <a:rPr lang="en-US" altLang="zh-CN" b="1">
                          <a:solidFill>
                            <a:schemeClr val="accent6"/>
                          </a:solidFill>
                        </a:rPr>
                        <a:t>the plural multi-valued attribute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rPr>
                        <a:t>name for the new table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457200">
                <a:tc>
                  <a:txBody>
                    <a:bodyPr/>
                    <a:lstStyle/>
                    <a:p>
                      <a:pPr>
                        <a:buNone/>
                      </a:pPr>
                      <a:r>
                        <a:rPr lang="en-US" altLang="zh-CN" b="1">
                          <a:solidFill>
                            <a:schemeClr val="accent6"/>
                          </a:solidFill>
                        </a:rPr>
                        <a:t>primary identifier</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tc>
                  <a:txBody>
                    <a:bodyPr/>
                    <a:lstStyle/>
                    <a:p>
                      <a:pPr>
                        <a:buNone/>
                      </a:pPr>
                      <a:r>
                        <a:rPr lang="en-US" altLang="zh-CN" b="1">
                          <a:solidFill>
                            <a:schemeClr val="accent6"/>
                          </a:solidFill>
                        </a:rPr>
                        <a:t>column for the new table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extLst>
                  <a:ext uri="{0D108BD9-81ED-4DB2-BD59-A6C34878D82A}">
                    <a16:rowId xmlns:a16="http://schemas.microsoft.com/office/drawing/2014/main" val="10002"/>
                  </a:ext>
                </a:extLst>
              </a:tr>
              <a:tr h="457200">
                <a:tc>
                  <a:txBody>
                    <a:bodyPr/>
                    <a:lstStyle/>
                    <a:p>
                      <a:pPr>
                        <a:buNone/>
                      </a:pPr>
                      <a:r>
                        <a:rPr lang="en-US" altLang="zh-CN" b="1">
                          <a:solidFill>
                            <a:schemeClr val="accent6"/>
                          </a:solidFill>
                        </a:rPr>
                        <a:t>the </a:t>
                      </a:r>
                      <a:r>
                        <a:rPr lang="en-US" altLang="zh-CN" sz="2400" b="1">
                          <a:solidFill>
                            <a:schemeClr val="accent6"/>
                          </a:solidFill>
                          <a:sym typeface="+mn-ea"/>
                        </a:rPr>
                        <a:t>multi-valued</a:t>
                      </a:r>
                      <a:r>
                        <a:rPr lang="en-US" altLang="zh-CN" b="1">
                          <a:solidFill>
                            <a:schemeClr val="accent6"/>
                          </a:solidFill>
                        </a:rPr>
                        <a:t> attribute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tc>
                  <a:txBody>
                    <a:bodyPr/>
                    <a:lstStyle/>
                    <a:p>
                      <a:pPr>
                        <a:buNone/>
                      </a:pPr>
                      <a:r>
                        <a:rPr lang="en-US" altLang="zh-CN" sz="2400" b="1">
                          <a:solidFill>
                            <a:schemeClr val="accent6"/>
                          </a:solidFill>
                          <a:sym typeface="+mn-ea"/>
                        </a:rPr>
                        <a:t>column for the new table</a:t>
                      </a:r>
                      <a:endParaRPr lang="en-US" altLang="zh-CN" b="1">
                        <a:solidFill>
                          <a:schemeClr val="accent6"/>
                        </a:solidFill>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extLst>
                  <a:ext uri="{0D108BD9-81ED-4DB2-BD59-A6C34878D82A}">
                    <a16:rowId xmlns:a16="http://schemas.microsoft.com/office/drawing/2014/main" val="10003"/>
                  </a:ext>
                </a:extLst>
              </a:tr>
              <a:tr h="361315">
                <a:tc>
                  <a:txBody>
                    <a:bodyPr/>
                    <a:lstStyle/>
                    <a:p>
                      <a:pPr>
                        <a:buNone/>
                      </a:pPr>
                      <a:r>
                        <a:rPr lang="en-US" altLang="zh-CN" b="1">
                          <a:solidFill>
                            <a:schemeClr val="accent6"/>
                          </a:solidFill>
                        </a:rPr>
                        <a:t>primary identifier +</a:t>
                      </a:r>
                    </a:p>
                    <a:p>
                      <a:pPr>
                        <a:buNone/>
                      </a:pPr>
                      <a:r>
                        <a:rPr lang="en-US" altLang="zh-CN" sz="2400" b="1">
                          <a:solidFill>
                            <a:schemeClr val="accent6"/>
                          </a:solidFill>
                          <a:sym typeface="+mn-ea"/>
                        </a:rPr>
                        <a:t>the multi-valued attribute</a:t>
                      </a:r>
                      <a:endParaRPr lang="en-US" altLang="zh-CN" b="1">
                        <a:solidFill>
                          <a:schemeClr val="accent6"/>
                        </a:solidFill>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rPr>
                        <a:t>primary key</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r h="457200">
                <a:tc>
                  <a:txBody>
                    <a:bodyPr/>
                    <a:lstStyle/>
                    <a:p>
                      <a:pPr>
                        <a:buNone/>
                      </a:pPr>
                      <a:r>
                        <a:rPr lang="en-US" altLang="zh-CN" b="1">
                          <a:solidFill>
                            <a:schemeClr val="accent6"/>
                          </a:solidFill>
                        </a:rPr>
                        <a:t>entity instance + an element of the </a:t>
                      </a:r>
                      <a:r>
                        <a:rPr lang="en-US" altLang="zh-CN" sz="2400" b="1">
                          <a:solidFill>
                            <a:schemeClr val="accent6"/>
                          </a:solidFill>
                          <a:sym typeface="+mn-ea"/>
                        </a:rPr>
                        <a:t>multi-valued attribute</a:t>
                      </a:r>
                      <a:endParaRPr lang="en-US" altLang="zh-CN" b="1">
                        <a:solidFill>
                          <a:schemeClr val="accent6"/>
                        </a:solidFill>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rPr>
                        <a:t>row </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5"/>
                  </a:ext>
                </a:extLst>
              </a:tr>
            </a:tbl>
          </a:graphicData>
        </a:graphic>
      </p:graphicFrame>
      <p:grpSp>
        <p:nvGrpSpPr>
          <p:cNvPr id="5" name="组合 4"/>
          <p:cNvGrpSpPr/>
          <p:nvPr/>
        </p:nvGrpSpPr>
        <p:grpSpPr>
          <a:xfrm>
            <a:off x="2771775" y="6021705"/>
            <a:ext cx="3959860" cy="620395"/>
            <a:chOff x="4365" y="9709"/>
            <a:chExt cx="6236" cy="977"/>
          </a:xfrm>
        </p:grpSpPr>
        <p:sp>
          <p:nvSpPr>
            <p:cNvPr id="4" name="下弧形箭头 3"/>
            <p:cNvSpPr/>
            <p:nvPr/>
          </p:nvSpPr>
          <p:spPr>
            <a:xfrm>
              <a:off x="4365" y="9709"/>
              <a:ext cx="6237" cy="340"/>
            </a:xfrm>
            <a:prstGeom prst="curvedUpArrow">
              <a:avLst>
                <a:gd name="adj1" fmla="val 35624"/>
                <a:gd name="adj2" fmla="val 142679"/>
                <a:gd name="adj3" fmla="val 191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p:cNvSpPr txBox="1"/>
            <p:nvPr/>
          </p:nvSpPr>
          <p:spPr>
            <a:xfrm>
              <a:off x="5943" y="9962"/>
              <a:ext cx="2965" cy="725"/>
            </a:xfrm>
            <a:prstGeom prst="rect">
              <a:avLst/>
            </a:prstGeom>
            <a:noFill/>
          </p:spPr>
          <p:txBody>
            <a:bodyPr wrap="square" rtlCol="0">
              <a:spAutoFit/>
            </a:bodyPr>
            <a:lstStyle/>
            <a:p>
              <a:pPr algn="ctr"/>
              <a:r>
                <a:rPr lang="en-US" altLang="zh-CN">
                  <a:solidFill>
                    <a:schemeClr val="accent1">
                      <a:lumMod val="75000"/>
                    </a:schemeClr>
                  </a:solidFill>
                  <a:latin typeface="+mn-lt"/>
                  <a:cs typeface="+mn-lt"/>
                </a:rPr>
                <a:t>mapping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文本框 39942"/>
          <p:cNvSpPr txBox="1"/>
          <p:nvPr/>
        </p:nvSpPr>
        <p:spPr>
          <a:xfrm>
            <a:off x="323850" y="923925"/>
            <a:ext cx="8651875" cy="610235"/>
          </a:xfrm>
          <a:prstGeom prst="rect">
            <a:avLst/>
          </a:prstGeom>
          <a:solidFill>
            <a:schemeClr val="bg1"/>
          </a:solidFill>
          <a:ln w="19050" cap="flat" cmpd="sng">
            <a:noFill/>
            <a:prstDash val="solid"/>
            <a:miter/>
            <a:headEnd type="none" w="med" len="med"/>
            <a:tailEnd type="none" w="med" len="med"/>
          </a:ln>
        </p:spPr>
        <p:txBody>
          <a:bodyPr wrap="square" lIns="90170" tIns="46990" rIns="90170" bIns="46990" anchor="t">
            <a:spAutoFit/>
          </a:bodyPr>
          <a:lstStyle/>
          <a:p>
            <a:pPr lvl="0">
              <a:lnSpc>
                <a:spcPct val="120000"/>
              </a:lnSpc>
            </a:pPr>
            <a:r>
              <a:rPr lang="en-US" altLang="x-none" sz="2800" b="1" dirty="0">
                <a:latin typeface="Arial" panose="020B0604020202020204" pitchFamily="34" charset="0"/>
                <a:ea typeface="宋体" panose="02010600030101010101" pitchFamily="2" charset="-122"/>
              </a:rPr>
              <a:t>Employees(</a:t>
            </a:r>
            <a:r>
              <a:rPr lang="en-US" altLang="x-none" sz="2800" b="1" i="1" u="sng" dirty="0">
                <a:latin typeface="Arial" panose="020B0604020202020204" pitchFamily="34" charset="0"/>
                <a:ea typeface="宋体" panose="02010600030101010101" pitchFamily="2" charset="-122"/>
              </a:rPr>
              <a:t>eid</a:t>
            </a:r>
            <a:r>
              <a:rPr lang="en-US" altLang="x-none" sz="2800" b="1" dirty="0">
                <a:latin typeface="Arial" panose="020B0604020202020204" pitchFamily="34" charset="0"/>
                <a:ea typeface="宋体" panose="02010600030101010101" pitchFamily="2" charset="-122"/>
              </a:rPr>
              <a:t>, staddress, city, state, zipcode)</a:t>
            </a:r>
            <a:endParaRPr lang="en-US" altLang="x-none" sz="2800" b="1" dirty="0">
              <a:solidFill>
                <a:srgbClr val="FF0000"/>
              </a:solidFill>
              <a:latin typeface="Arial" panose="020B0604020202020204" pitchFamily="34" charset="0"/>
              <a:ea typeface="宋体" panose="02010600030101010101" pitchFamily="2" charset="-122"/>
            </a:endParaRPr>
          </a:p>
        </p:txBody>
      </p:sp>
      <p:grpSp>
        <p:nvGrpSpPr>
          <p:cNvPr id="39945" name="组合 39944"/>
          <p:cNvGrpSpPr>
            <a:grpSpLocks noChangeAspect="1"/>
          </p:cNvGrpSpPr>
          <p:nvPr/>
        </p:nvGrpSpPr>
        <p:grpSpPr>
          <a:xfrm>
            <a:off x="323850" y="2562543"/>
            <a:ext cx="4518025" cy="3495985"/>
            <a:chOff x="0" y="0"/>
            <a:chExt cx="7116" cy="5506"/>
          </a:xfrm>
        </p:grpSpPr>
        <p:pic>
          <p:nvPicPr>
            <p:cNvPr id="2" name="图片 39945"/>
            <p:cNvPicPr>
              <a:picLocks noChangeAspect="1"/>
            </p:cNvPicPr>
            <p:nvPr/>
          </p:nvPicPr>
          <p:blipFill>
            <a:blip r:embed="rId3"/>
            <a:stretch>
              <a:fillRect/>
            </a:stretch>
          </p:blipFill>
          <p:spPr>
            <a:xfrm>
              <a:off x="0" y="0"/>
              <a:ext cx="7116" cy="4763"/>
            </a:xfrm>
            <a:prstGeom prst="rect">
              <a:avLst/>
            </a:prstGeom>
            <a:noFill/>
            <a:ln w="9525">
              <a:solidFill>
                <a:schemeClr val="accent1"/>
              </a:solidFill>
            </a:ln>
          </p:spPr>
        </p:pic>
        <p:pic>
          <p:nvPicPr>
            <p:cNvPr id="39946" name="图片 39946"/>
            <p:cNvPicPr>
              <a:picLocks noChangeAspect="1"/>
            </p:cNvPicPr>
            <p:nvPr/>
          </p:nvPicPr>
          <p:blipFill>
            <a:blip r:embed="rId4"/>
            <a:stretch>
              <a:fillRect/>
            </a:stretch>
          </p:blipFill>
          <p:spPr>
            <a:xfrm>
              <a:off x="909" y="4876"/>
              <a:ext cx="5443" cy="630"/>
            </a:xfrm>
            <a:prstGeom prst="rect">
              <a:avLst/>
            </a:prstGeom>
            <a:noFill/>
            <a:ln w="9525">
              <a:noFill/>
            </a:ln>
          </p:spPr>
        </p:pic>
      </p:grpSp>
      <p:sp>
        <p:nvSpPr>
          <p:cNvPr id="38913" name="标题 38913"/>
          <p:cNvSpPr>
            <a:spLocks noGrp="1"/>
          </p:cNvSpPr>
          <p:nvPr/>
        </p:nvSpPr>
        <p:spPr>
          <a:xfrm>
            <a:off x="0" y="9843"/>
            <a:ext cx="9144000" cy="953135"/>
          </a:xfrm>
          <a:prstGeom prst="rect">
            <a:avLst/>
          </a:prstGeom>
          <a:solidFill>
            <a:srgbClr val="DDDDDD">
              <a:alpha val="50000"/>
            </a:srgbClr>
          </a:solidFill>
          <a:ln w="9525">
            <a:noFill/>
          </a:ln>
        </p:spPr>
        <p:txBody>
          <a:bodyPr anchor="ctr">
            <a:spAutoFit/>
          </a:bodyP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r>
              <a:rPr lang="en-US" altLang="x-none" sz="2800" u="sng" dirty="0">
                <a:ea typeface="宋体" panose="02010600030101010101" pitchFamily="2" charset="-122"/>
              </a:rPr>
              <a:t>Transformation Rule 2</a:t>
            </a:r>
            <a:br>
              <a:rPr lang="en-US" altLang="x-none" sz="2800" u="sng" dirty="0">
                <a:ea typeface="宋体" panose="02010600030101010101" pitchFamily="2" charset="-122"/>
              </a:rPr>
            </a:br>
            <a:r>
              <a:rPr lang="en-US" altLang="x-none" sz="2800" dirty="0">
                <a:ea typeface="宋体" panose="02010600030101010101" pitchFamily="2" charset="-122"/>
              </a:rPr>
              <a:t>(example 6.1.2)</a:t>
            </a:r>
          </a:p>
        </p:txBody>
      </p:sp>
      <p:graphicFrame>
        <p:nvGraphicFramePr>
          <p:cNvPr id="3" name="表格 2"/>
          <p:cNvGraphicFramePr/>
          <p:nvPr>
            <p:custDataLst>
              <p:tags r:id="rId1"/>
            </p:custDataLst>
          </p:nvPr>
        </p:nvGraphicFramePr>
        <p:xfrm>
          <a:off x="5274310" y="2116455"/>
          <a:ext cx="3382645" cy="4114800"/>
        </p:xfrm>
        <a:graphic>
          <a:graphicData uri="http://schemas.openxmlformats.org/drawingml/2006/table">
            <a:tbl>
              <a:tblPr firstRow="1" bandRow="1">
                <a:tableStyleId>{5C22544A-7EE6-4342-B048-85BDC9FD1C3A}</a:tableStyleId>
              </a:tblPr>
              <a:tblGrid>
                <a:gridCol w="1190625">
                  <a:extLst>
                    <a:ext uri="{9D8B030D-6E8A-4147-A177-3AD203B41FA5}">
                      <a16:colId xmlns:a16="http://schemas.microsoft.com/office/drawing/2014/main" val="20000"/>
                    </a:ext>
                  </a:extLst>
                </a:gridCol>
                <a:gridCol w="2192020">
                  <a:extLst>
                    <a:ext uri="{9D8B030D-6E8A-4147-A177-3AD203B41FA5}">
                      <a16:colId xmlns:a16="http://schemas.microsoft.com/office/drawing/2014/main" val="20001"/>
                    </a:ext>
                  </a:extLst>
                </a:gridCol>
              </a:tblGrid>
              <a:tr h="457200">
                <a:tc gridSpan="2">
                  <a:txBody>
                    <a:bodyPr/>
                    <a:lstStyle/>
                    <a:p>
                      <a:pPr>
                        <a:buNone/>
                      </a:pPr>
                      <a:r>
                        <a:rPr lang="en-US" altLang="zh-CN">
                          <a:solidFill>
                            <a:schemeClr val="accent6"/>
                          </a:solidFill>
                        </a:rPr>
                        <a:t>hobbies</a:t>
                      </a:r>
                    </a:p>
                  </a:txBody>
                  <a:tcPr anchor="ctr">
                    <a:lnL>
                      <a:noFill/>
                    </a:lnL>
                    <a:lnR>
                      <a:noFill/>
                    </a:lnR>
                    <a:lnT>
                      <a:noFill/>
                    </a:lnT>
                    <a:lnB>
                      <a:solidFill>
                        <a:prstClr val="black"/>
                      </a:solidFill>
                    </a:lnB>
                    <a:lnTlToBr>
                      <a:noFill/>
                    </a:lnTlToBr>
                    <a:lnBlToTr>
                      <a:noFill/>
                    </a:lnBlToTr>
                    <a:noFill/>
                  </a:tcPr>
                </a:tc>
                <a:tc hMerge="1">
                  <a:txBody>
                    <a:bodyPr/>
                    <a:lstStyle/>
                    <a:p>
                      <a:endParaRPr lang="zh-CN"/>
                    </a:p>
                  </a:txBody>
                  <a:tcPr anchor="ctr">
                    <a:lnL>
                      <a:noFill/>
                    </a:lnL>
                    <a:lnR>
                      <a:noFill/>
                    </a:lnR>
                    <a:lnT>
                      <a:noFill/>
                    </a:lnT>
                    <a:lnB>
                      <a:solidFill>
                        <a:prstClr val="black"/>
                      </a:solidFill>
                    </a:lnB>
                    <a:lnTlToBr>
                      <a:noFill/>
                    </a:lnTlToBr>
                    <a:lnBlToTr>
                      <a:noFill/>
                    </a:lnBlToTr>
                    <a:noFill/>
                  </a:tcPr>
                </a:tc>
                <a:extLst>
                  <a:ext uri="{0D108BD9-81ED-4DB2-BD59-A6C34878D82A}">
                    <a16:rowId xmlns:a16="http://schemas.microsoft.com/office/drawing/2014/main" val="10000"/>
                  </a:ext>
                </a:extLst>
              </a:tr>
              <a:tr h="457200">
                <a:tc>
                  <a:txBody>
                    <a:bodyPr/>
                    <a:lstStyle/>
                    <a:p>
                      <a:pPr>
                        <a:buNone/>
                      </a:pPr>
                      <a:r>
                        <a:rPr lang="en-US" altLang="zh-CN">
                          <a:solidFill>
                            <a:srgbClr val="C00000"/>
                          </a:solidFill>
                        </a:rPr>
                        <a:t>eid</a:t>
                      </a:r>
                    </a:p>
                  </a:txBody>
                  <a:tcPr anchor="ctr">
                    <a:lnL w="9525" cmpd="sng">
                      <a:solidFill>
                        <a:schemeClr val="tx1"/>
                      </a:solidFill>
                      <a:prstDash val="solid"/>
                    </a:lnL>
                    <a:lnR w="9525" cmpd="sng">
                      <a:solidFill>
                        <a:schemeClr val="tx1"/>
                      </a:solidFill>
                      <a:prstDash val="solid"/>
                    </a:lnR>
                    <a:lnT>
                      <a:solidFill>
                        <a:prstClr val="black"/>
                      </a:solidFill>
                    </a:lnT>
                    <a:lnB w="9525" cmpd="sng">
                      <a:solidFill>
                        <a:schemeClr val="tx1"/>
                      </a:solidFill>
                      <a:prstDash val="solid"/>
                    </a:lnB>
                    <a:solidFill>
                      <a:schemeClr val="accent1">
                        <a:lumMod val="20000"/>
                        <a:lumOff val="80000"/>
                      </a:schemeClr>
                    </a:solidFill>
                  </a:tcPr>
                </a:tc>
                <a:tc>
                  <a:txBody>
                    <a:bodyPr/>
                    <a:lstStyle/>
                    <a:p>
                      <a:pPr>
                        <a:buNone/>
                      </a:pPr>
                      <a:r>
                        <a:rPr lang="en-US" altLang="zh-CN">
                          <a:solidFill>
                            <a:srgbClr val="C00000"/>
                          </a:solidFill>
                        </a:rPr>
                        <a:t>hobby</a:t>
                      </a:r>
                    </a:p>
                  </a:txBody>
                  <a:tcPr anchor="ctr">
                    <a:lnL w="9525" cmpd="sng">
                      <a:solidFill>
                        <a:schemeClr val="tx1"/>
                      </a:solidFill>
                      <a:prstDash val="solid"/>
                    </a:lnL>
                    <a:lnR w="9525" cmpd="sng">
                      <a:solidFill>
                        <a:schemeClr val="tx1"/>
                      </a:solidFill>
                      <a:prstDash val="solid"/>
                    </a:lnR>
                    <a:lnT>
                      <a:solidFill>
                        <a:prstClr val="black"/>
                      </a:solidFill>
                    </a:lnT>
                    <a:lnB w="9525" cmpd="sng">
                      <a:solidFill>
                        <a:schemeClr val="tx1"/>
                      </a:solidFill>
                      <a:prstDash val="solid"/>
                    </a:lnB>
                    <a:solidFill>
                      <a:schemeClr val="accent1">
                        <a:lumMod val="20000"/>
                        <a:lumOff val="80000"/>
                      </a:schemeClr>
                    </a:solidFill>
                  </a:tcPr>
                </a:tc>
                <a:extLst>
                  <a:ext uri="{0D108BD9-81ED-4DB2-BD59-A6C34878D82A}">
                    <a16:rowId xmlns:a16="http://schemas.microsoft.com/office/drawing/2014/main" val="10001"/>
                  </a:ext>
                </a:extLst>
              </a:tr>
              <a:tr h="457200">
                <a:tc>
                  <a:txBody>
                    <a:bodyPr/>
                    <a:lstStyle/>
                    <a:p>
                      <a:pPr>
                        <a:buNone/>
                      </a:pPr>
                      <a:r>
                        <a:rPr lang="en-US" altLang="zh-CN">
                          <a:solidFill>
                            <a:schemeClr val="accent6"/>
                          </a:solidFill>
                        </a:rPr>
                        <a:t>197</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tc>
                  <a:txBody>
                    <a:bodyPr/>
                    <a:lstStyle/>
                    <a:p>
                      <a:pPr>
                        <a:buNone/>
                      </a:pPr>
                      <a:r>
                        <a:rPr lang="en-US" altLang="zh-CN">
                          <a:solidFill>
                            <a:schemeClr val="accent6"/>
                          </a:solidFill>
                        </a:rPr>
                        <a:t>chess</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extLst>
                  <a:ext uri="{0D108BD9-81ED-4DB2-BD59-A6C34878D82A}">
                    <a16:rowId xmlns:a16="http://schemas.microsoft.com/office/drawing/2014/main" val="10002"/>
                  </a:ext>
                </a:extLst>
              </a:tr>
              <a:tr h="457200">
                <a:tc>
                  <a:txBody>
                    <a:bodyPr/>
                    <a:lstStyle/>
                    <a:p>
                      <a:pPr>
                        <a:buNone/>
                      </a:pPr>
                      <a:r>
                        <a:rPr lang="en-US" altLang="zh-CN">
                          <a:solidFill>
                            <a:schemeClr val="accent6"/>
                          </a:solidFill>
                        </a:rPr>
                        <a:t>197</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tc>
                  <a:txBody>
                    <a:bodyPr/>
                    <a:lstStyle/>
                    <a:p>
                      <a:pPr>
                        <a:buNone/>
                      </a:pPr>
                      <a:r>
                        <a:rPr lang="en-US" altLang="zh-CN">
                          <a:solidFill>
                            <a:schemeClr val="accent6"/>
                          </a:solidFill>
                        </a:rPr>
                        <a:t>painting</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extLst>
                  <a:ext uri="{0D108BD9-81ED-4DB2-BD59-A6C34878D82A}">
                    <a16:rowId xmlns:a16="http://schemas.microsoft.com/office/drawing/2014/main" val="10003"/>
                  </a:ext>
                </a:extLst>
              </a:tr>
              <a:tr h="457200">
                <a:tc>
                  <a:txBody>
                    <a:bodyPr/>
                    <a:lstStyle/>
                    <a:p>
                      <a:pPr>
                        <a:buNone/>
                      </a:pPr>
                      <a:r>
                        <a:rPr lang="en-US" altLang="zh-CN">
                          <a:solidFill>
                            <a:schemeClr val="accent6"/>
                          </a:solidFill>
                        </a:rPr>
                        <a:t>197</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tc>
                  <a:txBody>
                    <a:bodyPr/>
                    <a:lstStyle/>
                    <a:p>
                      <a:pPr>
                        <a:buNone/>
                      </a:pPr>
                      <a:r>
                        <a:rPr lang="en-US" altLang="zh-CN">
                          <a:solidFill>
                            <a:schemeClr val="accent6"/>
                          </a:solidFill>
                        </a:rPr>
                        <a:t>science fiction</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extLst>
                  <a:ext uri="{0D108BD9-81ED-4DB2-BD59-A6C34878D82A}">
                    <a16:rowId xmlns:a16="http://schemas.microsoft.com/office/drawing/2014/main" val="10004"/>
                  </a:ext>
                </a:extLst>
              </a:tr>
              <a:tr h="457200">
                <a:tc>
                  <a:txBody>
                    <a:bodyPr/>
                    <a:lstStyle/>
                    <a:p>
                      <a:pPr>
                        <a:buNone/>
                      </a:pPr>
                      <a:r>
                        <a:rPr lang="en-US" altLang="zh-CN">
                          <a:solidFill>
                            <a:schemeClr val="accent6"/>
                          </a:solidFill>
                        </a:rPr>
                        <a:t>221</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tc>
                  <a:txBody>
                    <a:bodyPr/>
                    <a:lstStyle/>
                    <a:p>
                      <a:pPr>
                        <a:buNone/>
                      </a:pPr>
                      <a:r>
                        <a:rPr lang="en-US" altLang="zh-CN">
                          <a:solidFill>
                            <a:schemeClr val="accent6"/>
                          </a:solidFill>
                        </a:rPr>
                        <a:t>reading</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extLst>
                  <a:ext uri="{0D108BD9-81ED-4DB2-BD59-A6C34878D82A}">
                    <a16:rowId xmlns:a16="http://schemas.microsoft.com/office/drawing/2014/main" val="10005"/>
                  </a:ext>
                </a:extLst>
              </a:tr>
              <a:tr h="457200">
                <a:tc>
                  <a:txBody>
                    <a:bodyPr/>
                    <a:lstStyle/>
                    <a:p>
                      <a:pPr>
                        <a:buNone/>
                      </a:pPr>
                      <a:r>
                        <a:rPr lang="en-US" altLang="zh-CN">
                          <a:solidFill>
                            <a:schemeClr val="accent6"/>
                          </a:solidFill>
                        </a:rPr>
                        <a:t>303</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tc>
                  <a:txBody>
                    <a:bodyPr/>
                    <a:lstStyle/>
                    <a:p>
                      <a:pPr>
                        <a:buNone/>
                      </a:pPr>
                      <a:r>
                        <a:rPr lang="en-US" altLang="zh-CN">
                          <a:solidFill>
                            <a:schemeClr val="accent6"/>
                          </a:solidFill>
                        </a:rPr>
                        <a:t>bicycling</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extLst>
                  <a:ext uri="{0D108BD9-81ED-4DB2-BD59-A6C34878D82A}">
                    <a16:rowId xmlns:a16="http://schemas.microsoft.com/office/drawing/2014/main" val="10006"/>
                  </a:ext>
                </a:extLst>
              </a:tr>
              <a:tr h="457200">
                <a:tc>
                  <a:txBody>
                    <a:bodyPr/>
                    <a:lstStyle/>
                    <a:p>
                      <a:pPr>
                        <a:buNone/>
                      </a:pPr>
                      <a:r>
                        <a:rPr lang="en-US" altLang="zh-CN">
                          <a:solidFill>
                            <a:schemeClr val="accent6"/>
                          </a:solidFill>
                        </a:rPr>
                        <a:t>303</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tc>
                  <a:txBody>
                    <a:bodyPr/>
                    <a:lstStyle/>
                    <a:p>
                      <a:pPr>
                        <a:buNone/>
                      </a:pPr>
                      <a:r>
                        <a:rPr lang="en-US" altLang="zh-CN">
                          <a:solidFill>
                            <a:schemeClr val="accent6"/>
                          </a:solidFill>
                        </a:rPr>
                        <a:t>chess</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extLst>
                  <a:ext uri="{0D108BD9-81ED-4DB2-BD59-A6C34878D82A}">
                    <a16:rowId xmlns:a16="http://schemas.microsoft.com/office/drawing/2014/main" val="10007"/>
                  </a:ext>
                </a:extLst>
              </a:tr>
              <a:tr h="457200">
                <a:tc>
                  <a:txBody>
                    <a:bodyPr/>
                    <a:lstStyle/>
                    <a:p>
                      <a:pPr>
                        <a:buNone/>
                      </a:pPr>
                      <a:r>
                        <a:rPr lang="en-US" altLang="zh-CN">
                          <a:solidFill>
                            <a:schemeClr val="accent6"/>
                          </a:solidFill>
                        </a:rPr>
                        <a:t>...</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tc>
                  <a:txBody>
                    <a:bodyPr/>
                    <a:lstStyle/>
                    <a:p>
                      <a:pPr>
                        <a:buNone/>
                      </a:pPr>
                      <a:r>
                        <a:rPr lang="en-US" altLang="zh-CN">
                          <a:solidFill>
                            <a:schemeClr val="accent6"/>
                          </a:solidFill>
                        </a:rPr>
                        <a:t>......</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extLst>
                  <a:ext uri="{0D108BD9-81ED-4DB2-BD59-A6C34878D82A}">
                    <a16:rowId xmlns:a16="http://schemas.microsoft.com/office/drawing/2014/main" val="10008"/>
                  </a:ext>
                </a:extLst>
              </a:tr>
            </a:tbl>
          </a:graphicData>
        </a:graphic>
      </p:graphicFrame>
      <p:sp>
        <p:nvSpPr>
          <p:cNvPr id="4" name="文本框 3"/>
          <p:cNvSpPr txBox="1"/>
          <p:nvPr/>
        </p:nvSpPr>
        <p:spPr>
          <a:xfrm>
            <a:off x="323850" y="1627505"/>
            <a:ext cx="3895725" cy="610235"/>
          </a:xfrm>
          <a:prstGeom prst="rect">
            <a:avLst/>
          </a:prstGeom>
          <a:solidFill>
            <a:schemeClr val="bg1"/>
          </a:solidFill>
          <a:ln w="19050" cap="flat" cmpd="sng">
            <a:noFill/>
            <a:prstDash val="solid"/>
            <a:miter/>
            <a:headEnd type="none" w="med" len="med"/>
            <a:tailEnd type="none" w="med" len="med"/>
          </a:ln>
        </p:spPr>
        <p:txBody>
          <a:bodyPr wrap="square" lIns="90170" tIns="46990" rIns="90170" bIns="46990" anchor="t">
            <a:spAutoFit/>
          </a:bodyPr>
          <a:lstStyle/>
          <a:p>
            <a:pPr lvl="0">
              <a:lnSpc>
                <a:spcPct val="120000"/>
              </a:lnSpc>
            </a:pPr>
            <a:r>
              <a:rPr lang="en-US" altLang="x-none" sz="2800" b="1" dirty="0">
                <a:solidFill>
                  <a:srgbClr val="FF0000"/>
                </a:solidFill>
                <a:latin typeface="Arial" panose="020B0604020202020204" pitchFamily="34" charset="0"/>
                <a:ea typeface="宋体" panose="02010600030101010101" pitchFamily="2" charset="-122"/>
              </a:rPr>
              <a:t>hobbies ( hobby, eid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6.1 </a:t>
            </a:r>
            <a:r>
              <a:rPr lang="en-US" altLang="x-none" dirty="0">
                <a:ea typeface="宋体" panose="02010600030101010101" pitchFamily="2" charset="-122"/>
                <a:sym typeface="+mn-ea"/>
              </a:rPr>
              <a:t>Introduction to E-R Concepts</a:t>
            </a:r>
            <a:endParaRPr lang="zh-CN" altLang="en-US"/>
          </a:p>
        </p:txBody>
      </p:sp>
      <p:sp>
        <p:nvSpPr>
          <p:cNvPr id="3" name="文本占位符 2"/>
          <p:cNvSpPr>
            <a:spLocks noGrp="1"/>
          </p:cNvSpPr>
          <p:nvPr>
            <p:ph type="body" orient="vert" idx="1"/>
          </p:nvPr>
        </p:nvSpPr>
        <p:spPr/>
        <p:txBody>
          <a:bodyPr vert="horz"/>
          <a:lstStyle/>
          <a:p>
            <a:r>
              <a:rPr lang="en-US" altLang="zh-CN"/>
              <a:t>Relationship (</a:t>
            </a:r>
            <a:r>
              <a:rPr lang="zh-CN" altLang="en-US"/>
              <a:t>联系</a:t>
            </a:r>
            <a:r>
              <a:rPr lang="en-US" altLang="zh-CN"/>
              <a:t>)</a:t>
            </a:r>
          </a:p>
          <a:p>
            <a:endParaRPr lang="en-US" altLang="zh-CN"/>
          </a:p>
          <a:p>
            <a:pPr lvl="1"/>
            <a:r>
              <a:rPr lang="en-US" altLang="zh-CN"/>
              <a:t>Attribute for relationship (</a:t>
            </a:r>
            <a:r>
              <a:rPr lang="zh-CN" altLang="en-US"/>
              <a:t>联系上的</a:t>
            </a:r>
            <a:r>
              <a:rPr lang="zh-CN" altLang="zh-CN"/>
              <a:t>属性</a:t>
            </a:r>
            <a:r>
              <a:rPr lang="en-US" altLang="zh-CN"/>
              <a:t>)</a:t>
            </a:r>
          </a:p>
          <a:p>
            <a:endParaRPr lang="en-US" altLang="zh-CN"/>
          </a:p>
          <a:p>
            <a:r>
              <a:rPr lang="en-US" altLang="zh-CN"/>
              <a:t>E-R diagram for relationship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096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43</a:t>
            </a:fld>
            <a:endParaRPr lang="zh-CN" altLang="en-US" sz="1200" b="1" i="1" dirty="0">
              <a:latin typeface="Times New Roman" panose="02020603050405020304" pitchFamily="2" charset="0"/>
              <a:ea typeface="宋体" panose="02010600030101010101" pitchFamily="2" charset="-122"/>
            </a:endParaRPr>
          </a:p>
        </p:txBody>
      </p:sp>
      <p:sp>
        <p:nvSpPr>
          <p:cNvPr id="4096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40965" name="Rectangle 3"/>
          <p:cNvSpPr>
            <a:spLocks noGrp="1"/>
          </p:cNvSpPr>
          <p:nvPr>
            <p:ph type="body"/>
          </p:nvPr>
        </p:nvSpPr>
        <p:spPr>
          <a:xfrm>
            <a:off x="34925" y="774700"/>
            <a:ext cx="9074150" cy="5486400"/>
          </a:xfrm>
        </p:spPr>
        <p:txBody>
          <a:bodyPr wrap="square" anchor="t"/>
          <a:lstStyle/>
          <a:p>
            <a:pPr lvl="0" eaLnBrk="1" hangingPunct="1">
              <a:lnSpc>
                <a:spcPct val="90000"/>
              </a:lnSpc>
            </a:pPr>
            <a:r>
              <a:rPr lang="en-US" altLang="x-none" sz="3000" dirty="0">
                <a:ea typeface="宋体" panose="02010600030101010101" pitchFamily="2" charset="-122"/>
              </a:rPr>
              <a:t>Relationships</a:t>
            </a:r>
            <a:r>
              <a:rPr lang="en-US" altLang="x-none" sz="3000" dirty="0">
                <a:solidFill>
                  <a:schemeClr val="tx1"/>
                </a:solidFill>
                <a:ea typeface="宋体" panose="02010600030101010101" pitchFamily="2" charset="-122"/>
              </a:rPr>
              <a:t>（</a:t>
            </a:r>
            <a:r>
              <a:rPr lang="zh-CN" altLang="en-US" sz="3000" dirty="0">
                <a:solidFill>
                  <a:schemeClr val="tx1"/>
                </a:solidFill>
                <a:ea typeface="宋体" panose="02010600030101010101" pitchFamily="2" charset="-122"/>
              </a:rPr>
              <a:t>联系）</a:t>
            </a:r>
            <a:r>
              <a:rPr lang="en-US" altLang="x-none" sz="3000" dirty="0">
                <a:ea typeface="宋体" panose="02010600030101010101" pitchFamily="2" charset="-122"/>
              </a:rPr>
              <a:t>among Entities</a:t>
            </a:r>
          </a:p>
          <a:p>
            <a:pPr lvl="1" indent="-285750" eaLnBrk="1" hangingPunct="1">
              <a:lnSpc>
                <a:spcPct val="90000"/>
              </a:lnSpc>
            </a:pPr>
            <a:r>
              <a:rPr lang="en-US" altLang="x-none" dirty="0">
                <a:ea typeface="宋体" panose="02010600030101010101" pitchFamily="2" charset="-122"/>
              </a:rPr>
              <a:t>A relationship captures how entities are related to one another.</a:t>
            </a:r>
          </a:p>
          <a:p>
            <a:pPr lvl="1" indent="-285750" eaLnBrk="1" hangingPunct="1">
              <a:lnSpc>
                <a:spcPct val="90000"/>
              </a:lnSpc>
            </a:pPr>
            <a:endParaRPr lang="en-US" altLang="x-none" dirty="0">
              <a:ea typeface="宋体" panose="02010600030101010101" pitchFamily="2" charset="-122"/>
            </a:endParaRPr>
          </a:p>
          <a:p>
            <a:pPr lvl="1" indent="-285750" eaLnBrk="1" hangingPunct="1">
              <a:lnSpc>
                <a:spcPct val="90000"/>
              </a:lnSpc>
            </a:pPr>
            <a:r>
              <a:rPr lang="en-US" altLang="x-none" dirty="0">
                <a:ea typeface="宋体" panose="02010600030101010101" pitchFamily="2" charset="-122"/>
              </a:rPr>
              <a:t> Relationships can be thought of as verbs, linking two or more nouns (</a:t>
            </a:r>
            <a:r>
              <a:rPr lang="en-US" altLang="x-none" i="1" dirty="0">
                <a:ea typeface="宋体" panose="02010600030101010101" pitchFamily="2" charset="-122"/>
              </a:rPr>
              <a:t>entity instances</a:t>
            </a:r>
            <a:r>
              <a:rPr lang="en-US" altLang="x-none" dirty="0">
                <a:ea typeface="宋体" panose="02010600030101010101" pitchFamily="2" charset="-122"/>
              </a:rPr>
              <a:t>).</a:t>
            </a:r>
          </a:p>
          <a:p>
            <a:pPr lvl="2" indent="-285750" eaLnBrk="1" hangingPunct="1">
              <a:lnSpc>
                <a:spcPct val="90000"/>
              </a:lnSpc>
            </a:pPr>
            <a:r>
              <a:rPr lang="en-US" altLang="x-none" dirty="0">
                <a:ea typeface="宋体" panose="02010600030101010101" pitchFamily="2" charset="-122"/>
              </a:rPr>
              <a:t>own, compose, ......</a:t>
            </a:r>
          </a:p>
          <a:p>
            <a:pPr lvl="2" indent="-285750" eaLnBrk="1" hangingPunct="1">
              <a:lnSpc>
                <a:spcPct val="90000"/>
              </a:lnSpc>
            </a:pPr>
            <a:r>
              <a:rPr lang="en-US" altLang="x-none" dirty="0">
                <a:ea typeface="宋体" panose="02010600030101010101" pitchFamily="2" charset="-122"/>
              </a:rPr>
              <a:t>manage, sale, match, ......</a:t>
            </a:r>
          </a:p>
          <a:p>
            <a:pPr lvl="2" indent="-285750" eaLnBrk="1" hangingPunct="1">
              <a:lnSpc>
                <a:spcPct val="90000"/>
              </a:lnSpc>
            </a:pPr>
            <a:r>
              <a:rPr lang="en-US" altLang="x-none" dirty="0">
                <a:ea typeface="宋体" panose="02010600030101010101" pitchFamily="2" charset="-122"/>
              </a:rPr>
              <a:t>teach, works_on,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096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44</a:t>
            </a:fld>
            <a:endParaRPr lang="zh-CN" altLang="en-US" sz="1200" b="1" i="1" dirty="0">
              <a:latin typeface="Times New Roman" panose="02020603050405020304" pitchFamily="2" charset="0"/>
              <a:ea typeface="宋体" panose="02010600030101010101" pitchFamily="2" charset="-122"/>
            </a:endParaRPr>
          </a:p>
        </p:txBody>
      </p:sp>
      <p:sp>
        <p:nvSpPr>
          <p:cNvPr id="4096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40965" name="Rectangle 3"/>
          <p:cNvSpPr>
            <a:spLocks noGrp="1"/>
          </p:cNvSpPr>
          <p:nvPr>
            <p:ph type="body"/>
          </p:nvPr>
        </p:nvSpPr>
        <p:spPr>
          <a:xfrm>
            <a:off x="34925" y="702945"/>
            <a:ext cx="9074150" cy="2491740"/>
          </a:xfrm>
        </p:spPr>
        <p:txBody>
          <a:bodyPr wrap="square" anchor="t">
            <a:spAutoFit/>
          </a:bodyPr>
          <a:lstStyle/>
          <a:p>
            <a:pPr marL="342900" lvl="0" indent="-342900" eaLnBrk="1" hangingPunct="1">
              <a:lnSpc>
                <a:spcPct val="100000"/>
              </a:lnSpc>
              <a:spcBef>
                <a:spcPts val="0"/>
              </a:spcBef>
            </a:pPr>
            <a:r>
              <a:rPr lang="en-US" altLang="x-none" sz="2600" dirty="0">
                <a:ea typeface="宋体" panose="02010600030101010101" pitchFamily="2" charset="-122"/>
              </a:rPr>
              <a:t>Def. 6.1.3. Relationship (pg. 335)</a:t>
            </a:r>
          </a:p>
          <a:p>
            <a:pPr marL="654685" lvl="1" indent="-339090" eaLnBrk="1" hangingPunct="1">
              <a:lnSpc>
                <a:spcPct val="100000"/>
              </a:lnSpc>
              <a:spcBef>
                <a:spcPts val="0"/>
              </a:spcBef>
            </a:pPr>
            <a:r>
              <a:rPr lang="en-US" altLang="x-none" sz="2600" dirty="0">
                <a:ea typeface="宋体" panose="02010600030101010101" pitchFamily="2" charset="-122"/>
              </a:rPr>
              <a:t>Given an ordered list of m entities (E</a:t>
            </a:r>
            <a:r>
              <a:rPr lang="en-US" altLang="x-none" sz="2600" baseline="-25000" dirty="0">
                <a:ea typeface="宋体" panose="02010600030101010101" pitchFamily="2" charset="-122"/>
              </a:rPr>
              <a:t>1</a:t>
            </a:r>
            <a:r>
              <a:rPr lang="en-US" altLang="x-none" sz="2600" dirty="0">
                <a:ea typeface="宋体" panose="02010600030101010101" pitchFamily="2" charset="-122"/>
              </a:rPr>
              <a:t>,E</a:t>
            </a:r>
            <a:r>
              <a:rPr lang="en-US" altLang="x-none" sz="2600" baseline="-25000" dirty="0">
                <a:ea typeface="宋体" panose="02010600030101010101" pitchFamily="2" charset="-122"/>
                <a:sym typeface="Arial" panose="020B0604020202020204" pitchFamily="34" charset="0"/>
              </a:rPr>
              <a:t>2</a:t>
            </a:r>
            <a:r>
              <a:rPr lang="en-US" altLang="x-none" sz="2600" dirty="0">
                <a:ea typeface="宋体" panose="02010600030101010101" pitchFamily="2" charset="-122"/>
              </a:rPr>
              <a:t>,...,E</a:t>
            </a:r>
            <a:r>
              <a:rPr lang="en-US" altLang="x-none" sz="2600" baseline="-25000" dirty="0">
                <a:ea typeface="宋体" panose="02010600030101010101" pitchFamily="2" charset="-122"/>
                <a:sym typeface="Arial" panose="020B0604020202020204" pitchFamily="34" charset="0"/>
              </a:rPr>
              <a:t>m</a:t>
            </a:r>
            <a:r>
              <a:rPr lang="en-US" altLang="x-none" sz="2600" dirty="0">
                <a:ea typeface="宋体" panose="02010600030101010101" pitchFamily="2" charset="-122"/>
              </a:rPr>
              <a:t>), </a:t>
            </a:r>
            <a:r>
              <a:rPr lang="en-US" altLang="x-none" sz="2600" dirty="0">
                <a:ea typeface="宋体" panose="02010600030101010101" pitchFamily="2" charset="-122"/>
                <a:sym typeface="+mn-ea"/>
              </a:rPr>
              <a:t>a </a:t>
            </a:r>
            <a:r>
              <a:rPr lang="en-US" altLang="x-none" sz="2600" dirty="0">
                <a:solidFill>
                  <a:srgbClr val="FF0000"/>
                </a:solidFill>
                <a:ea typeface="宋体" panose="02010600030101010101" pitchFamily="2" charset="-122"/>
                <a:sym typeface="+mn-ea"/>
              </a:rPr>
              <a:t>relationship R</a:t>
            </a:r>
            <a:r>
              <a:rPr lang="en-US" altLang="x-none" sz="2600" dirty="0">
                <a:ea typeface="宋体" panose="02010600030101010101" pitchFamily="2" charset="-122"/>
                <a:sym typeface="+mn-ea"/>
              </a:rPr>
              <a:t> defines a rule of correspondence between the instances of these entities.</a:t>
            </a:r>
            <a:endParaRPr lang="en-US" altLang="x-none" sz="2600" dirty="0">
              <a:ea typeface="宋体" panose="02010600030101010101" pitchFamily="2" charset="-122"/>
            </a:endParaRPr>
          </a:p>
          <a:p>
            <a:pPr marL="676275" lvl="1" indent="-349250" eaLnBrk="1" hangingPunct="1">
              <a:lnSpc>
                <a:spcPct val="100000"/>
              </a:lnSpc>
              <a:spcBef>
                <a:spcPts val="0"/>
              </a:spcBef>
            </a:pPr>
            <a:r>
              <a:rPr lang="en-US" altLang="x-none" sz="2600" dirty="0">
                <a:ea typeface="宋体" panose="02010600030101010101" pitchFamily="2" charset="-122"/>
              </a:rPr>
              <a:t>the same entity may occur more than once in the list.</a:t>
            </a:r>
          </a:p>
        </p:txBody>
      </p:sp>
      <p:sp>
        <p:nvSpPr>
          <p:cNvPr id="2" name="Rectangle 3"/>
          <p:cNvSpPr>
            <a:spLocks noGrp="1"/>
          </p:cNvSpPr>
          <p:nvPr/>
        </p:nvSpPr>
        <p:spPr>
          <a:xfrm>
            <a:off x="34925" y="3210560"/>
            <a:ext cx="9074150" cy="169926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676275" lvl="1" indent="-349250" eaLnBrk="1" hangingPunct="1">
              <a:lnSpc>
                <a:spcPct val="100000"/>
              </a:lnSpc>
              <a:spcBef>
                <a:spcPts val="20"/>
              </a:spcBef>
              <a:spcAft>
                <a:spcPts val="0"/>
              </a:spcAft>
            </a:pPr>
            <a:r>
              <a:rPr lang="en-US" altLang="x-none" sz="2600" dirty="0">
                <a:ea typeface="宋体" panose="02010600030101010101" pitchFamily="2" charset="-122"/>
              </a:rPr>
              <a:t>Examples:</a:t>
            </a:r>
          </a:p>
          <a:p>
            <a:pPr marL="1133475" lvl="2" indent="-349250" eaLnBrk="1" hangingPunct="1">
              <a:lnSpc>
                <a:spcPct val="100000"/>
              </a:lnSpc>
              <a:spcBef>
                <a:spcPts val="20"/>
              </a:spcBef>
              <a:spcAft>
                <a:spcPts val="0"/>
              </a:spcAft>
            </a:pPr>
            <a:r>
              <a:rPr lang="en-US" altLang="x-none" sz="2600" dirty="0">
                <a:solidFill>
                  <a:srgbClr val="FF0000"/>
                </a:solidFill>
                <a:ea typeface="宋体" panose="02010600030101010101" pitchFamily="2" charset="-122"/>
              </a:rPr>
              <a:t>teach</a:t>
            </a:r>
            <a:r>
              <a:rPr lang="en-US" altLang="x-none" sz="2600" dirty="0">
                <a:ea typeface="宋体" panose="02010600030101010101" pitchFamily="2" charset="-122"/>
              </a:rPr>
              <a:t>: teacher, course</a:t>
            </a:r>
          </a:p>
          <a:p>
            <a:pPr marL="1133475" lvl="2" indent="-349250" eaLnBrk="1" hangingPunct="1">
              <a:lnSpc>
                <a:spcPct val="100000"/>
              </a:lnSpc>
              <a:spcBef>
                <a:spcPts val="20"/>
              </a:spcBef>
              <a:spcAft>
                <a:spcPts val="0"/>
              </a:spcAft>
            </a:pPr>
            <a:r>
              <a:rPr lang="en-US" altLang="x-none" sz="2600" dirty="0">
                <a:solidFill>
                  <a:srgbClr val="FF0000"/>
                </a:solidFill>
                <a:ea typeface="宋体" panose="02010600030101010101" pitchFamily="2" charset="-122"/>
              </a:rPr>
              <a:t>order</a:t>
            </a:r>
            <a:r>
              <a:rPr lang="en-US" altLang="x-none" sz="2600" dirty="0">
                <a:ea typeface="宋体" panose="02010600030101010101" pitchFamily="2" charset="-122"/>
              </a:rPr>
              <a:t>: customer, agent, product</a:t>
            </a:r>
          </a:p>
          <a:p>
            <a:pPr marL="1133475" lvl="2" indent="-349250" eaLnBrk="1" hangingPunct="1">
              <a:lnSpc>
                <a:spcPct val="100000"/>
              </a:lnSpc>
              <a:spcBef>
                <a:spcPts val="20"/>
              </a:spcBef>
              <a:spcAft>
                <a:spcPts val="0"/>
              </a:spcAft>
            </a:pPr>
            <a:r>
              <a:rPr lang="en-US" altLang="x-none" sz="2600" dirty="0">
                <a:solidFill>
                  <a:srgbClr val="FF0000"/>
                </a:solidFill>
                <a:ea typeface="宋体" panose="02010600030101010101" pitchFamily="2" charset="-122"/>
              </a:rPr>
              <a:t>match</a:t>
            </a:r>
            <a:r>
              <a:rPr lang="en-US" altLang="x-none" sz="2600" dirty="0">
                <a:ea typeface="宋体" panose="02010600030101010101" pitchFamily="2" charset="-122"/>
              </a:rPr>
              <a:t>: player1, player2, referee, ...</a:t>
            </a:r>
          </a:p>
        </p:txBody>
      </p:sp>
      <p:sp>
        <p:nvSpPr>
          <p:cNvPr id="3" name="Rectangle 3"/>
          <p:cNvSpPr>
            <a:spLocks noGrp="1"/>
          </p:cNvSpPr>
          <p:nvPr/>
        </p:nvSpPr>
        <p:spPr>
          <a:xfrm>
            <a:off x="34925" y="5015230"/>
            <a:ext cx="9074150" cy="81026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676275" lvl="1" indent="-349250" eaLnBrk="1" hangingPunct="1">
              <a:lnSpc>
                <a:spcPct val="90000"/>
              </a:lnSpc>
            </a:pPr>
            <a:r>
              <a:rPr lang="en-US" altLang="x-none" sz="2600" dirty="0">
                <a:ea typeface="宋体" panose="02010600030101010101" pitchFamily="2" charset="-122"/>
              </a:rPr>
              <a:t>Specifically, R represents a set of m-tuples, a subset of the Cartesian product of entity instances.</a:t>
            </a:r>
          </a:p>
        </p:txBody>
      </p:sp>
      <p:graphicFrame>
        <p:nvGraphicFramePr>
          <p:cNvPr id="4" name="对象 3">
            <a:hlinkClick r:id="" action="ppaction://ole?verb=0"/>
          </p:cNvPr>
          <p:cNvGraphicFramePr>
            <a:graphicFrameLocks noChangeAspect="1"/>
          </p:cNvGraphicFramePr>
          <p:nvPr/>
        </p:nvGraphicFramePr>
        <p:xfrm>
          <a:off x="2281555" y="5825490"/>
          <a:ext cx="4056380" cy="565785"/>
        </p:xfrm>
        <a:graphic>
          <a:graphicData uri="http://schemas.openxmlformats.org/presentationml/2006/ole">
            <mc:AlternateContent xmlns:mc="http://schemas.openxmlformats.org/markup-compatibility/2006">
              <mc:Choice xmlns:v="urn:schemas-microsoft-com:vml" Requires="v">
                <p:oleObj spid="_x0000_s12292" r:id="rId3" imgW="1638300" imgH="228600" progId="Equation.KSEE3">
                  <p:embed/>
                </p:oleObj>
              </mc:Choice>
              <mc:Fallback>
                <p:oleObj r:id="rId3" imgW="1638300" imgH="228600" progId="Equation.KSEE3">
                  <p:embed/>
                  <p:pic>
                    <p:nvPicPr>
                      <p:cNvPr id="0" name="图片 1024"/>
                      <p:cNvPicPr/>
                      <p:nvPr/>
                    </p:nvPicPr>
                    <p:blipFill>
                      <a:blip r:embed="rId4"/>
                      <a:stretch>
                        <a:fillRect/>
                      </a:stretch>
                    </p:blipFill>
                    <p:spPr>
                      <a:xfrm>
                        <a:off x="2281555" y="5825490"/>
                        <a:ext cx="4056380" cy="56578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096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45</a:t>
            </a:fld>
            <a:endParaRPr lang="zh-CN" altLang="en-US" sz="1200" b="1" i="1" dirty="0">
              <a:latin typeface="Times New Roman" panose="02020603050405020304" pitchFamily="2" charset="0"/>
              <a:ea typeface="宋体" panose="02010600030101010101" pitchFamily="2" charset="-122"/>
            </a:endParaRPr>
          </a:p>
        </p:txBody>
      </p:sp>
      <p:sp>
        <p:nvSpPr>
          <p:cNvPr id="4096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40965" name="Rectangle 3"/>
          <p:cNvSpPr>
            <a:spLocks noGrp="1"/>
          </p:cNvSpPr>
          <p:nvPr>
            <p:ph type="body"/>
          </p:nvPr>
        </p:nvSpPr>
        <p:spPr>
          <a:xfrm>
            <a:off x="34925" y="702945"/>
            <a:ext cx="9074150" cy="491490"/>
          </a:xfrm>
        </p:spPr>
        <p:txBody>
          <a:bodyPr wrap="square" anchor="t">
            <a:spAutoFit/>
          </a:bodyPr>
          <a:lstStyle/>
          <a:p>
            <a:pPr marL="342900" lvl="0" indent="-342900" eaLnBrk="1" hangingPunct="1">
              <a:lnSpc>
                <a:spcPct val="100000"/>
              </a:lnSpc>
              <a:spcBef>
                <a:spcPts val="0"/>
              </a:spcBef>
            </a:pPr>
            <a:r>
              <a:rPr lang="en-US" altLang="x-none" sz="2600" dirty="0">
                <a:ea typeface="宋体" panose="02010600030101010101" pitchFamily="2" charset="-122"/>
              </a:rPr>
              <a:t>Def. 6.1.3. Relationship:   </a:t>
            </a:r>
            <a:r>
              <a:rPr lang="en-US" altLang="x-none" sz="2600" dirty="0">
                <a:solidFill>
                  <a:schemeClr val="accent6"/>
                </a:solidFill>
                <a:ea typeface="宋体" panose="02010600030101010101" pitchFamily="2" charset="-122"/>
              </a:rPr>
              <a:t>(E</a:t>
            </a:r>
            <a:r>
              <a:rPr lang="en-US" altLang="x-none" sz="2600" baseline="-25000" dirty="0">
                <a:solidFill>
                  <a:schemeClr val="accent6"/>
                </a:solidFill>
                <a:ea typeface="宋体" panose="02010600030101010101" pitchFamily="2" charset="-122"/>
              </a:rPr>
              <a:t>1</a:t>
            </a:r>
            <a:r>
              <a:rPr lang="en-US" altLang="x-none" sz="2600" dirty="0">
                <a:solidFill>
                  <a:schemeClr val="accent6"/>
                </a:solidFill>
                <a:ea typeface="宋体" panose="02010600030101010101" pitchFamily="2" charset="-122"/>
              </a:rPr>
              <a:t>,E</a:t>
            </a:r>
            <a:r>
              <a:rPr lang="en-US" altLang="x-none" sz="2600" baseline="-25000" dirty="0">
                <a:solidFill>
                  <a:schemeClr val="accent6"/>
                </a:solidFill>
                <a:ea typeface="宋体" panose="02010600030101010101" pitchFamily="2" charset="-122"/>
                <a:sym typeface="Arial" panose="020B0604020202020204" pitchFamily="34" charset="0"/>
              </a:rPr>
              <a:t>2</a:t>
            </a:r>
            <a:r>
              <a:rPr lang="en-US" altLang="x-none" sz="2600" dirty="0">
                <a:solidFill>
                  <a:schemeClr val="accent6"/>
                </a:solidFill>
                <a:ea typeface="宋体" panose="02010600030101010101" pitchFamily="2" charset="-122"/>
              </a:rPr>
              <a:t>,...,E</a:t>
            </a:r>
            <a:r>
              <a:rPr lang="en-US" altLang="x-none" sz="2600" baseline="-25000" dirty="0">
                <a:solidFill>
                  <a:schemeClr val="accent6"/>
                </a:solidFill>
                <a:ea typeface="宋体" panose="02010600030101010101" pitchFamily="2" charset="-122"/>
                <a:sym typeface="Arial" panose="020B0604020202020204" pitchFamily="34" charset="0"/>
              </a:rPr>
              <a:t>m</a:t>
            </a:r>
            <a:r>
              <a:rPr lang="en-US" altLang="x-none" sz="2600" dirty="0">
                <a:solidFill>
                  <a:schemeClr val="accent6"/>
                </a:solidFill>
                <a:ea typeface="宋体" panose="02010600030101010101" pitchFamily="2" charset="-122"/>
              </a:rPr>
              <a:t>)</a:t>
            </a:r>
          </a:p>
        </p:txBody>
      </p:sp>
      <p:sp>
        <p:nvSpPr>
          <p:cNvPr id="2" name="Rectangle 3"/>
          <p:cNvSpPr>
            <a:spLocks noGrp="1"/>
          </p:cNvSpPr>
          <p:nvPr/>
        </p:nvSpPr>
        <p:spPr>
          <a:xfrm>
            <a:off x="34925" y="1273175"/>
            <a:ext cx="9074150" cy="15709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219075" lvl="0" indent="-349250" eaLnBrk="1" hangingPunct="1">
              <a:lnSpc>
                <a:spcPct val="100000"/>
              </a:lnSpc>
              <a:spcBef>
                <a:spcPts val="20"/>
              </a:spcBef>
              <a:spcAft>
                <a:spcPts val="0"/>
              </a:spcAft>
            </a:pPr>
            <a:r>
              <a:rPr lang="en-US" altLang="x-none" sz="2400" dirty="0">
                <a:ea typeface="宋体" panose="02010600030101010101" pitchFamily="2" charset="-122"/>
              </a:rPr>
              <a:t>a relationship occurrence </a:t>
            </a:r>
            <a:r>
              <a:rPr lang="en-US" altLang="x-none" sz="2400" dirty="0">
                <a:solidFill>
                  <a:schemeClr val="accent6"/>
                </a:solidFill>
                <a:ea typeface="宋体" panose="02010600030101010101" pitchFamily="2" charset="-122"/>
              </a:rPr>
              <a:t>or</a:t>
            </a:r>
            <a:r>
              <a:rPr lang="en-US" altLang="x-none" sz="2400" dirty="0">
                <a:ea typeface="宋体" panose="02010600030101010101" pitchFamily="2" charset="-122"/>
              </a:rPr>
              <a:t> a relationship instance</a:t>
            </a:r>
          </a:p>
          <a:p>
            <a:pPr marL="676275" lvl="1" indent="-349250" eaLnBrk="1" hangingPunct="1">
              <a:lnSpc>
                <a:spcPct val="100000"/>
              </a:lnSpc>
              <a:spcBef>
                <a:spcPts val="20"/>
              </a:spcBef>
              <a:spcAft>
                <a:spcPts val="0"/>
              </a:spcAft>
            </a:pPr>
            <a:r>
              <a:rPr lang="en-US" altLang="x-none" sz="2400" dirty="0">
                <a:solidFill>
                  <a:schemeClr val="accent6"/>
                </a:solidFill>
                <a:ea typeface="宋体" panose="02010600030101010101" pitchFamily="2" charset="-122"/>
              </a:rPr>
              <a:t>A particular occurrence of a relationship, corresponding to a tuple of entity occurrences (e</a:t>
            </a:r>
            <a:r>
              <a:rPr lang="en-US" altLang="x-none" sz="2400" baseline="-25000" dirty="0">
                <a:solidFill>
                  <a:schemeClr val="accent6"/>
                </a:solidFill>
                <a:ea typeface="宋体" panose="02010600030101010101" pitchFamily="2" charset="-122"/>
              </a:rPr>
              <a:t>1</a:t>
            </a:r>
            <a:r>
              <a:rPr lang="en-US" altLang="x-none" sz="2400" dirty="0">
                <a:solidFill>
                  <a:schemeClr val="accent6"/>
                </a:solidFill>
                <a:ea typeface="宋体" panose="02010600030101010101" pitchFamily="2" charset="-122"/>
              </a:rPr>
              <a:t>,e</a:t>
            </a:r>
            <a:r>
              <a:rPr lang="en-US" altLang="x-none" sz="2400" baseline="-25000" dirty="0">
                <a:solidFill>
                  <a:schemeClr val="accent6"/>
                </a:solidFill>
                <a:ea typeface="宋体" panose="02010600030101010101" pitchFamily="2" charset="-122"/>
              </a:rPr>
              <a:t>2</a:t>
            </a:r>
            <a:r>
              <a:rPr lang="en-US" altLang="x-none" sz="2400" dirty="0">
                <a:solidFill>
                  <a:schemeClr val="accent6"/>
                </a:solidFill>
                <a:ea typeface="宋体" panose="02010600030101010101" pitchFamily="2" charset="-122"/>
              </a:rPr>
              <a:t>,...,e</a:t>
            </a:r>
            <a:r>
              <a:rPr lang="en-US" altLang="x-none" sz="2400" baseline="-25000" dirty="0">
                <a:solidFill>
                  <a:schemeClr val="accent6"/>
                </a:solidFill>
                <a:ea typeface="宋体" panose="02010600030101010101" pitchFamily="2" charset="-122"/>
              </a:rPr>
              <a:t>m</a:t>
            </a:r>
            <a:r>
              <a:rPr lang="en-US" altLang="x-none" sz="2400" dirty="0">
                <a:solidFill>
                  <a:schemeClr val="accent6"/>
                </a:solidFill>
                <a:ea typeface="宋体" panose="02010600030101010101" pitchFamily="2" charset="-122"/>
              </a:rPr>
              <a:t>), where e</a:t>
            </a:r>
            <a:r>
              <a:rPr lang="en-US" altLang="x-none" sz="2400" baseline="-25000" dirty="0">
                <a:solidFill>
                  <a:schemeClr val="accent6"/>
                </a:solidFill>
                <a:ea typeface="宋体" panose="02010600030101010101" pitchFamily="2" charset="-122"/>
              </a:rPr>
              <a:t>i</a:t>
            </a:r>
            <a:r>
              <a:rPr lang="en-US" altLang="x-none" sz="2400" dirty="0">
                <a:solidFill>
                  <a:schemeClr val="accent6"/>
                </a:solidFill>
                <a:ea typeface="宋体" panose="02010600030101010101" pitchFamily="2" charset="-122"/>
              </a:rPr>
              <a:t> is an instance of E</a:t>
            </a:r>
            <a:r>
              <a:rPr lang="en-US" altLang="x-none" sz="2400" baseline="-25000" dirty="0">
                <a:solidFill>
                  <a:schemeClr val="accent6"/>
                </a:solidFill>
                <a:ea typeface="宋体" panose="02010600030101010101" pitchFamily="2" charset="-122"/>
              </a:rPr>
              <a:t>i</a:t>
            </a:r>
            <a:r>
              <a:rPr lang="en-US" altLang="x-none" sz="2400" dirty="0">
                <a:solidFill>
                  <a:schemeClr val="accent6"/>
                </a:solidFill>
                <a:ea typeface="宋体" panose="02010600030101010101" pitchFamily="2" charset="-122"/>
              </a:rPr>
              <a:t> in the relationship.</a:t>
            </a:r>
          </a:p>
        </p:txBody>
      </p:sp>
      <p:sp>
        <p:nvSpPr>
          <p:cNvPr id="3" name="Rectangle 3"/>
          <p:cNvSpPr>
            <a:spLocks noGrp="1"/>
          </p:cNvSpPr>
          <p:nvPr/>
        </p:nvSpPr>
        <p:spPr>
          <a:xfrm>
            <a:off x="34925" y="3077845"/>
            <a:ext cx="9074150" cy="82931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219075" lvl="0" indent="-349250" eaLnBrk="1" hangingPunct="1">
              <a:lnSpc>
                <a:spcPct val="90000"/>
              </a:lnSpc>
            </a:pPr>
            <a:r>
              <a:rPr lang="en-US" altLang="x-none" sz="2400" dirty="0">
                <a:ea typeface="宋体" panose="02010600030101010101" pitchFamily="2" charset="-122"/>
              </a:rPr>
              <a:t>degree of the relationship</a:t>
            </a:r>
          </a:p>
          <a:p>
            <a:pPr marL="676275" lvl="1" indent="-349250" eaLnBrk="1" hangingPunct="1">
              <a:lnSpc>
                <a:spcPct val="90000"/>
              </a:lnSpc>
            </a:pPr>
            <a:r>
              <a:rPr lang="en-US" altLang="x-none" sz="2400" dirty="0">
                <a:ea typeface="宋体" panose="02010600030101010101" pitchFamily="2" charset="-122"/>
              </a:rPr>
              <a:t>the number of entities m in the defining list.</a:t>
            </a:r>
          </a:p>
        </p:txBody>
      </p:sp>
      <p:sp>
        <p:nvSpPr>
          <p:cNvPr id="4" name="Rectangle 3"/>
          <p:cNvSpPr>
            <a:spLocks noGrp="1"/>
          </p:cNvSpPr>
          <p:nvPr/>
        </p:nvSpPr>
        <p:spPr>
          <a:xfrm>
            <a:off x="477520" y="3907155"/>
            <a:ext cx="8188960" cy="2453005"/>
          </a:xfrm>
          <a:prstGeom prst="rect">
            <a:avLst/>
          </a:prstGeom>
          <a:noFill/>
          <a:ln w="9525">
            <a:solidFill>
              <a:schemeClr val="accent1"/>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327025" lvl="0" indent="-457200" eaLnBrk="1" hangingPunct="1">
              <a:lnSpc>
                <a:spcPct val="90000"/>
              </a:lnSpc>
              <a:buFont typeface="+mj-ea"/>
              <a:buAutoNum type="circleNumDbPlain"/>
            </a:pPr>
            <a:r>
              <a:rPr lang="en-US" altLang="x-none" sz="2400" dirty="0">
                <a:ea typeface="宋体" panose="02010600030101010101" pitchFamily="2" charset="-122"/>
              </a:rPr>
              <a:t>binary relationship: </a:t>
            </a:r>
          </a:p>
          <a:p>
            <a:pPr marL="480695" lvl="1" indent="0" eaLnBrk="1" hangingPunct="1">
              <a:lnSpc>
                <a:spcPct val="90000"/>
              </a:lnSpc>
              <a:buNone/>
            </a:pPr>
            <a:r>
              <a:rPr lang="en-US" altLang="x-none" sz="2400" dirty="0">
                <a:ea typeface="宋体" panose="02010600030101010101" pitchFamily="2" charset="-122"/>
              </a:rPr>
              <a:t>a relationship between two entities</a:t>
            </a:r>
          </a:p>
          <a:p>
            <a:pPr marL="327025" lvl="0" indent="-457200" eaLnBrk="1" hangingPunct="1">
              <a:lnSpc>
                <a:spcPct val="90000"/>
              </a:lnSpc>
              <a:buFont typeface="+mj-ea"/>
              <a:buAutoNum type="circleNumDbPlain"/>
            </a:pPr>
            <a:r>
              <a:rPr lang="en-US" altLang="x-none" sz="2400" dirty="0">
                <a:ea typeface="宋体" panose="02010600030101010101" pitchFamily="2" charset="-122"/>
              </a:rPr>
              <a:t>ring, or recursive relationship</a:t>
            </a:r>
          </a:p>
          <a:p>
            <a:pPr marL="480695" lvl="1" indent="0" eaLnBrk="1" hangingPunct="1">
              <a:lnSpc>
                <a:spcPct val="90000"/>
              </a:lnSpc>
              <a:buNone/>
            </a:pPr>
            <a:r>
              <a:rPr lang="en-US" altLang="x-none" sz="2400" dirty="0">
                <a:ea typeface="宋体" panose="02010600030101010101" pitchFamily="2" charset="-122"/>
              </a:rPr>
              <a:t>a binary relationship that relates an entity to itself.</a:t>
            </a:r>
          </a:p>
          <a:p>
            <a:pPr marL="327025" lvl="0" indent="-457200" eaLnBrk="1" hangingPunct="1">
              <a:lnSpc>
                <a:spcPct val="90000"/>
              </a:lnSpc>
              <a:buFont typeface="+mj-ea"/>
              <a:buAutoNum type="circleNumDbPlain"/>
            </a:pPr>
            <a:r>
              <a:rPr lang="en-US" altLang="x-none" sz="2400" dirty="0">
                <a:ea typeface="宋体" panose="02010600030101010101" pitchFamily="2" charset="-122"/>
              </a:rPr>
              <a:t>N-ary relationship</a:t>
            </a:r>
          </a:p>
          <a:p>
            <a:pPr marL="455295" lvl="1" indent="0" eaLnBrk="1" hangingPunct="1">
              <a:lnSpc>
                <a:spcPct val="90000"/>
              </a:lnSpc>
              <a:buNone/>
            </a:pPr>
            <a:r>
              <a:rPr lang="en-US" altLang="x-none" sz="2400" dirty="0">
                <a:ea typeface="宋体" panose="02010600030101010101" pitchFamily="2" charset="-122"/>
              </a:rPr>
              <a:t>a relationship on more than two entities.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096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46</a:t>
            </a:fld>
            <a:endParaRPr lang="zh-CN" altLang="en-US" sz="1200" b="1" i="1" dirty="0">
              <a:latin typeface="Times New Roman" panose="02020603050405020304" pitchFamily="2" charset="0"/>
              <a:ea typeface="宋体" panose="02010600030101010101" pitchFamily="2" charset="-122"/>
            </a:endParaRPr>
          </a:p>
        </p:txBody>
      </p:sp>
      <p:sp>
        <p:nvSpPr>
          <p:cNvPr id="4096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6.1 </a:t>
            </a:r>
            <a:r>
              <a:rPr lang="en-US" altLang="x-none" dirty="0">
                <a:ea typeface="宋体" panose="02010600030101010101" pitchFamily="2" charset="-122"/>
              </a:rPr>
              <a:t>Introduction to E-R Concepts</a:t>
            </a:r>
          </a:p>
        </p:txBody>
      </p:sp>
      <p:sp>
        <p:nvSpPr>
          <p:cNvPr id="40965" name="Rectangle 3"/>
          <p:cNvSpPr>
            <a:spLocks noGrp="1"/>
          </p:cNvSpPr>
          <p:nvPr>
            <p:ph type="body"/>
          </p:nvPr>
        </p:nvSpPr>
        <p:spPr>
          <a:xfrm>
            <a:off x="34925" y="702945"/>
            <a:ext cx="9074150" cy="891540"/>
          </a:xfrm>
        </p:spPr>
        <p:txBody>
          <a:bodyPr wrap="square" anchor="t">
            <a:spAutoFit/>
          </a:bodyPr>
          <a:lstStyle/>
          <a:p>
            <a:pPr marL="342900" lvl="0" indent="-342900" eaLnBrk="1" hangingPunct="1">
              <a:lnSpc>
                <a:spcPct val="100000"/>
              </a:lnSpc>
              <a:spcBef>
                <a:spcPts val="0"/>
              </a:spcBef>
            </a:pPr>
            <a:r>
              <a:rPr lang="en-US" altLang="x-none" sz="2600" dirty="0">
                <a:ea typeface="宋体" panose="02010600030101010101" pitchFamily="2" charset="-122"/>
              </a:rPr>
              <a:t>Def. 6.1.3. Relationship (cont.) </a:t>
            </a:r>
          </a:p>
          <a:p>
            <a:pPr marL="654685" lvl="1" indent="-339090" eaLnBrk="1" hangingPunct="1">
              <a:lnSpc>
                <a:spcPct val="100000"/>
              </a:lnSpc>
              <a:spcBef>
                <a:spcPts val="0"/>
              </a:spcBef>
            </a:pPr>
            <a:r>
              <a:rPr lang="en-US" altLang="x-none" sz="2600" dirty="0">
                <a:ea typeface="宋体" panose="02010600030101010101" pitchFamily="2" charset="-122"/>
              </a:rPr>
              <a:t>A relationship can also have attached attributes</a:t>
            </a:r>
            <a:r>
              <a:rPr lang="en-US" altLang="x-none" sz="2600" dirty="0">
                <a:ea typeface="宋体" panose="02010600030101010101" pitchFamily="2" charset="-122"/>
                <a:sym typeface="+mn-ea"/>
              </a:rPr>
              <a:t>.</a:t>
            </a:r>
            <a:endParaRPr lang="en-US" altLang="x-none" sz="2600" dirty="0">
              <a:ea typeface="宋体" panose="02010600030101010101" pitchFamily="2" charset="-122"/>
            </a:endParaRPr>
          </a:p>
        </p:txBody>
      </p:sp>
      <p:sp>
        <p:nvSpPr>
          <p:cNvPr id="2" name="Rectangle 3"/>
          <p:cNvSpPr>
            <a:spLocks noGrp="1"/>
          </p:cNvSpPr>
          <p:nvPr/>
        </p:nvSpPr>
        <p:spPr>
          <a:xfrm>
            <a:off x="34925" y="1703705"/>
            <a:ext cx="9074150" cy="4914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676275" lvl="1" indent="-349250" eaLnBrk="1" hangingPunct="1">
              <a:lnSpc>
                <a:spcPct val="100000"/>
              </a:lnSpc>
              <a:spcBef>
                <a:spcPts val="20"/>
              </a:spcBef>
              <a:spcAft>
                <a:spcPts val="0"/>
              </a:spcAft>
            </a:pPr>
            <a:r>
              <a:rPr lang="en-US" altLang="x-none" sz="2600" dirty="0">
                <a:ea typeface="宋体" panose="02010600030101010101" pitchFamily="2" charset="-122"/>
              </a:rPr>
              <a:t>Examples:</a:t>
            </a:r>
          </a:p>
        </p:txBody>
      </p:sp>
      <p:graphicFrame>
        <p:nvGraphicFramePr>
          <p:cNvPr id="5" name="表格 4"/>
          <p:cNvGraphicFramePr/>
          <p:nvPr>
            <p:custDataLst>
              <p:tags r:id="rId1"/>
            </p:custDataLst>
          </p:nvPr>
        </p:nvGraphicFramePr>
        <p:xfrm>
          <a:off x="847725" y="2161540"/>
          <a:ext cx="7484745" cy="4035425"/>
        </p:xfrm>
        <a:graphic>
          <a:graphicData uri="http://schemas.openxmlformats.org/drawingml/2006/table">
            <a:tbl>
              <a:tblPr firstRow="1" bandRow="1">
                <a:tableStyleId>{5C22544A-7EE6-4342-B048-85BDC9FD1C3A}</a:tableStyleId>
              </a:tblPr>
              <a:tblGrid>
                <a:gridCol w="2494915">
                  <a:extLst>
                    <a:ext uri="{9D8B030D-6E8A-4147-A177-3AD203B41FA5}">
                      <a16:colId xmlns:a16="http://schemas.microsoft.com/office/drawing/2014/main" val="20000"/>
                    </a:ext>
                  </a:extLst>
                </a:gridCol>
                <a:gridCol w="2494915">
                  <a:extLst>
                    <a:ext uri="{9D8B030D-6E8A-4147-A177-3AD203B41FA5}">
                      <a16:colId xmlns:a16="http://schemas.microsoft.com/office/drawing/2014/main" val="20001"/>
                    </a:ext>
                  </a:extLst>
                </a:gridCol>
                <a:gridCol w="2494915">
                  <a:extLst>
                    <a:ext uri="{9D8B030D-6E8A-4147-A177-3AD203B41FA5}">
                      <a16:colId xmlns:a16="http://schemas.microsoft.com/office/drawing/2014/main" val="20002"/>
                    </a:ext>
                  </a:extLst>
                </a:gridCol>
              </a:tblGrid>
              <a:tr h="458470">
                <a:tc>
                  <a:txBody>
                    <a:bodyPr/>
                    <a:lstStyle/>
                    <a:p>
                      <a:pPr>
                        <a:buNone/>
                      </a:pPr>
                      <a:r>
                        <a:rPr lang="en-US" altLang="zh-CN">
                          <a:solidFill>
                            <a:srgbClr val="A50021"/>
                          </a:solidFill>
                        </a:rPr>
                        <a:t>Relationship</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solidFill>
                      <a:schemeClr val="accent1">
                        <a:lumMod val="20000"/>
                        <a:lumOff val="80000"/>
                      </a:schemeClr>
                    </a:solidFill>
                  </a:tcPr>
                </a:tc>
                <a:tc>
                  <a:txBody>
                    <a:bodyPr/>
                    <a:lstStyle/>
                    <a:p>
                      <a:pPr>
                        <a:buNone/>
                      </a:pPr>
                      <a:r>
                        <a:rPr lang="en-US" altLang="zh-CN">
                          <a:solidFill>
                            <a:srgbClr val="A50021"/>
                          </a:solidFill>
                        </a:rPr>
                        <a:t>Entities</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solidFill>
                      <a:schemeClr val="accent1">
                        <a:lumMod val="20000"/>
                        <a:lumOff val="80000"/>
                      </a:schemeClr>
                    </a:solidFill>
                  </a:tcPr>
                </a:tc>
                <a:tc>
                  <a:txBody>
                    <a:bodyPr/>
                    <a:lstStyle/>
                    <a:p>
                      <a:pPr>
                        <a:buNone/>
                      </a:pPr>
                      <a:r>
                        <a:rPr lang="en-US" altLang="zh-CN">
                          <a:solidFill>
                            <a:srgbClr val="A50021"/>
                          </a:solidFill>
                        </a:rPr>
                        <a:t>Attributes</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solidFill>
                      <a:schemeClr val="accent1">
                        <a:lumMod val="20000"/>
                        <a:lumOff val="80000"/>
                      </a:schemeClr>
                    </a:solidFill>
                  </a:tcPr>
                </a:tc>
                <a:extLst>
                  <a:ext uri="{0D108BD9-81ED-4DB2-BD59-A6C34878D82A}">
                    <a16:rowId xmlns:a16="http://schemas.microsoft.com/office/drawing/2014/main" val="10000"/>
                  </a:ext>
                </a:extLst>
              </a:tr>
              <a:tr h="825500">
                <a:tc>
                  <a:txBody>
                    <a:bodyPr/>
                    <a:lstStyle/>
                    <a:p>
                      <a:pPr>
                        <a:buNone/>
                      </a:pPr>
                      <a:r>
                        <a:rPr lang="en-US" altLang="zh-CN">
                          <a:solidFill>
                            <a:schemeClr val="accent6"/>
                          </a:solidFill>
                        </a:rPr>
                        <a:t>teach</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tc>
                  <a:txBody>
                    <a:bodyPr/>
                    <a:lstStyle/>
                    <a:p>
                      <a:pPr>
                        <a:buNone/>
                      </a:pPr>
                      <a:r>
                        <a:rPr lang="en-US" altLang="zh-CN">
                          <a:solidFill>
                            <a:schemeClr val="accent6"/>
                          </a:solidFill>
                        </a:rPr>
                        <a:t>teacher</a:t>
                      </a:r>
                    </a:p>
                    <a:p>
                      <a:pPr>
                        <a:buNone/>
                      </a:pPr>
                      <a:r>
                        <a:rPr lang="en-US" altLang="zh-CN">
                          <a:solidFill>
                            <a:schemeClr val="accent6"/>
                          </a:solidFill>
                        </a:rPr>
                        <a:t>course</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tc>
                  <a:txBody>
                    <a:bodyPr/>
                    <a:lstStyle/>
                    <a:p>
                      <a:pPr>
                        <a:buNone/>
                      </a:pPr>
                      <a:r>
                        <a:rPr lang="en-US" altLang="zh-CN">
                          <a:solidFill>
                            <a:schemeClr val="accent6"/>
                          </a:solidFill>
                        </a:rPr>
                        <a:t>year</a:t>
                      </a:r>
                    </a:p>
                    <a:p>
                      <a:pPr>
                        <a:buNone/>
                      </a:pPr>
                      <a:r>
                        <a:rPr lang="en-US" altLang="zh-CN">
                          <a:solidFill>
                            <a:schemeClr val="accent6"/>
                          </a:solidFill>
                        </a:rPr>
                        <a:t>semester</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extLst>
                  <a:ext uri="{0D108BD9-81ED-4DB2-BD59-A6C34878D82A}">
                    <a16:rowId xmlns:a16="http://schemas.microsoft.com/office/drawing/2014/main" val="10001"/>
                  </a:ext>
                </a:extLst>
              </a:tr>
              <a:tr h="1192530">
                <a:tc>
                  <a:txBody>
                    <a:bodyPr/>
                    <a:lstStyle/>
                    <a:p>
                      <a:pPr>
                        <a:buNone/>
                      </a:pPr>
                      <a:r>
                        <a:rPr lang="en-US" altLang="zh-CN">
                          <a:solidFill>
                            <a:schemeClr val="accent6"/>
                          </a:solidFill>
                        </a:rPr>
                        <a:t>order</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tc>
                  <a:txBody>
                    <a:bodyPr/>
                    <a:lstStyle/>
                    <a:p>
                      <a:pPr>
                        <a:buNone/>
                      </a:pPr>
                      <a:r>
                        <a:rPr lang="en-US" altLang="zh-CN">
                          <a:solidFill>
                            <a:schemeClr val="accent6"/>
                          </a:solidFill>
                        </a:rPr>
                        <a:t>customer</a:t>
                      </a:r>
                    </a:p>
                    <a:p>
                      <a:pPr>
                        <a:buNone/>
                      </a:pPr>
                      <a:r>
                        <a:rPr lang="en-US" altLang="zh-CN">
                          <a:solidFill>
                            <a:schemeClr val="accent6"/>
                          </a:solidFill>
                        </a:rPr>
                        <a:t>agent</a:t>
                      </a:r>
                    </a:p>
                    <a:p>
                      <a:pPr>
                        <a:buNone/>
                      </a:pPr>
                      <a:r>
                        <a:rPr lang="en-US" altLang="zh-CN">
                          <a:solidFill>
                            <a:schemeClr val="accent6"/>
                          </a:solidFill>
                        </a:rPr>
                        <a:t>product</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tc>
                  <a:txBody>
                    <a:bodyPr/>
                    <a:lstStyle/>
                    <a:p>
                      <a:pPr>
                        <a:buNone/>
                      </a:pPr>
                      <a:r>
                        <a:rPr lang="en-US" altLang="zh-CN">
                          <a:solidFill>
                            <a:schemeClr val="accent6"/>
                          </a:solidFill>
                        </a:rPr>
                        <a:t>orddate</a:t>
                      </a:r>
                    </a:p>
                    <a:p>
                      <a:pPr>
                        <a:buNone/>
                      </a:pPr>
                      <a:r>
                        <a:rPr lang="en-US" altLang="zh-CN">
                          <a:solidFill>
                            <a:schemeClr val="accent6"/>
                          </a:solidFill>
                        </a:rPr>
                        <a:t>quantity</a:t>
                      </a:r>
                    </a:p>
                    <a:p>
                      <a:pPr>
                        <a:buNone/>
                      </a:pPr>
                      <a:r>
                        <a:rPr lang="en-US" altLang="zh-CN">
                          <a:solidFill>
                            <a:schemeClr val="accent6"/>
                          </a:solidFill>
                        </a:rPr>
                        <a:t>...</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extLst>
                  <a:ext uri="{0D108BD9-81ED-4DB2-BD59-A6C34878D82A}">
                    <a16:rowId xmlns:a16="http://schemas.microsoft.com/office/drawing/2014/main" val="10002"/>
                  </a:ext>
                </a:extLst>
              </a:tr>
              <a:tr h="1558925">
                <a:tc>
                  <a:txBody>
                    <a:bodyPr/>
                    <a:lstStyle/>
                    <a:p>
                      <a:pPr>
                        <a:buNone/>
                      </a:pPr>
                      <a:r>
                        <a:rPr lang="en-US" altLang="zh-CN">
                          <a:solidFill>
                            <a:schemeClr val="accent6"/>
                          </a:solidFill>
                        </a:rPr>
                        <a:t>match</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tc>
                  <a:txBody>
                    <a:bodyPr/>
                    <a:lstStyle/>
                    <a:p>
                      <a:pPr>
                        <a:buNone/>
                      </a:pPr>
                      <a:r>
                        <a:rPr lang="en-US" altLang="zh-CN">
                          <a:solidFill>
                            <a:schemeClr val="accent6"/>
                          </a:solidFill>
                        </a:rPr>
                        <a:t>player 1</a:t>
                      </a:r>
                    </a:p>
                    <a:p>
                      <a:pPr>
                        <a:buNone/>
                      </a:pPr>
                      <a:r>
                        <a:rPr lang="en-US" altLang="zh-CN">
                          <a:solidFill>
                            <a:schemeClr val="accent6"/>
                          </a:solidFill>
                        </a:rPr>
                        <a:t>player 2</a:t>
                      </a:r>
                    </a:p>
                    <a:p>
                      <a:pPr>
                        <a:buNone/>
                      </a:pPr>
                      <a:r>
                        <a:rPr lang="en-US" altLang="zh-CN">
                          <a:solidFill>
                            <a:schemeClr val="accent6"/>
                          </a:solidFill>
                        </a:rPr>
                        <a:t>referee</a:t>
                      </a:r>
                    </a:p>
                    <a:p>
                      <a:pPr>
                        <a:buNone/>
                      </a:pPr>
                      <a:r>
                        <a:rPr lang="en-US" altLang="zh-CN">
                          <a:solidFill>
                            <a:schemeClr val="accent6"/>
                          </a:solidFill>
                        </a:rPr>
                        <a:t>...</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tc>
                  <a:txBody>
                    <a:bodyPr/>
                    <a:lstStyle/>
                    <a:p>
                      <a:pPr>
                        <a:buNone/>
                      </a:pPr>
                      <a:r>
                        <a:rPr lang="en-US" altLang="zh-CN">
                          <a:solidFill>
                            <a:schemeClr val="accent6"/>
                          </a:solidFill>
                        </a:rPr>
                        <a:t>result</a:t>
                      </a:r>
                    </a:p>
                    <a:p>
                      <a:pPr>
                        <a:buNone/>
                      </a:pPr>
                      <a:r>
                        <a:rPr lang="en-US" altLang="zh-CN">
                          <a:solidFill>
                            <a:schemeClr val="accent6"/>
                          </a:solidFill>
                        </a:rPr>
                        <a:t>match-date</a:t>
                      </a:r>
                    </a:p>
                    <a:p>
                      <a:pPr>
                        <a:buNone/>
                      </a:pPr>
                      <a:r>
                        <a:rPr lang="en-US" altLang="zh-CN">
                          <a:solidFill>
                            <a:schemeClr val="accent6"/>
                          </a:solidFill>
                        </a:rPr>
                        <a:t>......</a:t>
                      </a:r>
                    </a:p>
                  </a:txBody>
                  <a:tcPr anchor="ct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1986"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198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47</a:t>
            </a:fld>
            <a:endParaRPr lang="zh-CN" altLang="en-US" sz="1200" b="1" i="1" dirty="0">
              <a:latin typeface="Times New Roman" panose="02020603050405020304" pitchFamily="2" charset="0"/>
              <a:ea typeface="宋体" panose="02010600030101010101" pitchFamily="2" charset="-122"/>
            </a:endParaRPr>
          </a:p>
        </p:txBody>
      </p:sp>
      <p:sp>
        <p:nvSpPr>
          <p:cNvPr id="41988" name="Rectangle 1027"/>
          <p:cNvSpPr>
            <a:spLocks noGrp="1"/>
          </p:cNvSpPr>
          <p:nvPr>
            <p:ph type="body"/>
          </p:nvPr>
        </p:nvSpPr>
        <p:spPr>
          <a:xfrm>
            <a:off x="-20320" y="-20955"/>
            <a:ext cx="9186545" cy="553085"/>
          </a:xfrm>
          <a:solidFill>
            <a:schemeClr val="bg1">
              <a:lumMod val="85000"/>
            </a:schemeClr>
          </a:solidFill>
        </p:spPr>
        <p:txBody>
          <a:bodyPr wrap="square" anchor="t">
            <a:spAutoFit/>
          </a:bodyPr>
          <a:lstStyle/>
          <a:p>
            <a:pPr marL="0" lvl="0" indent="0" algn="ctr" eaLnBrk="1" hangingPunct="1">
              <a:spcBef>
                <a:spcPct val="10000"/>
              </a:spcBef>
              <a:buNone/>
            </a:pPr>
            <a:r>
              <a:rPr lang="en-US" altLang="x-none" sz="3000" dirty="0">
                <a:ea typeface="宋体" panose="02010600030101010101" pitchFamily="2" charset="-122"/>
              </a:rPr>
              <a:t>Figure 6.3: Examples of Relationships</a:t>
            </a:r>
          </a:p>
        </p:txBody>
      </p:sp>
      <p:sp>
        <p:nvSpPr>
          <p:cNvPr id="41990" name="文本框 41989"/>
          <p:cNvSpPr txBox="1"/>
          <p:nvPr/>
        </p:nvSpPr>
        <p:spPr>
          <a:xfrm>
            <a:off x="212725" y="4309110"/>
            <a:ext cx="2263775" cy="569913"/>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zh-CN" altLang="en-US" sz="3000" dirty="0">
                <a:latin typeface="Arial" panose="020B0604020202020204" pitchFamily="34" charset="0"/>
                <a:ea typeface="Times New Roman" panose="02020603050405020304" pitchFamily="2" charset="0"/>
              </a:rPr>
              <a:t>Instructors</a:t>
            </a:r>
          </a:p>
        </p:txBody>
      </p:sp>
      <p:sp>
        <p:nvSpPr>
          <p:cNvPr id="41991" name="文本框 41990"/>
          <p:cNvSpPr txBox="1"/>
          <p:nvPr/>
        </p:nvSpPr>
        <p:spPr>
          <a:xfrm>
            <a:off x="5807075" y="4309110"/>
            <a:ext cx="3155950" cy="569913"/>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zh-CN" altLang="en-US" sz="3000" dirty="0">
                <a:latin typeface="Arial" panose="020B0604020202020204" pitchFamily="34" charset="0"/>
                <a:ea typeface="Times New Roman" panose="02020603050405020304" pitchFamily="2" charset="0"/>
              </a:rPr>
              <a:t>Course_sections</a:t>
            </a:r>
          </a:p>
        </p:txBody>
      </p:sp>
      <p:sp>
        <p:nvSpPr>
          <p:cNvPr id="41992" name="直接连接符 41991"/>
          <p:cNvSpPr/>
          <p:nvPr/>
        </p:nvSpPr>
        <p:spPr>
          <a:xfrm flipV="1">
            <a:off x="2476500" y="4590098"/>
            <a:ext cx="646113" cy="1587"/>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1993" name="菱形 41992"/>
          <p:cNvSpPr/>
          <p:nvPr/>
        </p:nvSpPr>
        <p:spPr>
          <a:xfrm>
            <a:off x="3122613" y="4156710"/>
            <a:ext cx="2051050" cy="868363"/>
          </a:xfrm>
          <a:prstGeom prst="diamond">
            <a:avLst/>
          </a:prstGeom>
          <a:solidFill>
            <a:schemeClr val="bg1"/>
          </a:solidFill>
          <a:ln w="19050" cap="flat" cmpd="sng">
            <a:solidFill>
              <a:srgbClr val="FF0000"/>
            </a:solidFill>
            <a:prstDash val="solid"/>
            <a:miter/>
            <a:headEnd type="none" w="med" len="med"/>
            <a:tailEnd type="none" w="med" len="med"/>
          </a:ln>
        </p:spPr>
        <p:txBody>
          <a:bodyPr wrap="none" lIns="90170" tIns="46990" rIns="90170" bIns="46990" anchor="ctr"/>
          <a:lstStyle/>
          <a:p>
            <a:pPr lvl="0" algn="ctr"/>
            <a:r>
              <a:rPr lang="zh-CN" altLang="en-US" sz="3000" dirty="0">
                <a:solidFill>
                  <a:srgbClr val="FF0000"/>
                </a:solidFill>
                <a:latin typeface="Arial" panose="020B0604020202020204" pitchFamily="34" charset="0"/>
                <a:ea typeface="Times New Roman" panose="02020603050405020304" pitchFamily="2" charset="0"/>
              </a:rPr>
              <a:t>teaches</a:t>
            </a:r>
          </a:p>
        </p:txBody>
      </p:sp>
      <p:sp>
        <p:nvSpPr>
          <p:cNvPr id="41994" name="直接连接符 41993"/>
          <p:cNvSpPr/>
          <p:nvPr/>
        </p:nvSpPr>
        <p:spPr>
          <a:xfrm flipV="1">
            <a:off x="5173663" y="4591685"/>
            <a:ext cx="646112" cy="0"/>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 name="文本框 1"/>
          <p:cNvSpPr txBox="1"/>
          <p:nvPr/>
        </p:nvSpPr>
        <p:spPr>
          <a:xfrm>
            <a:off x="288925" y="561340"/>
            <a:ext cx="8674100" cy="1383665"/>
          </a:xfrm>
          <a:prstGeom prst="rect">
            <a:avLst/>
          </a:prstGeom>
          <a:noFill/>
        </p:spPr>
        <p:txBody>
          <a:bodyPr wrap="none" rtlCol="0">
            <a:spAutoFit/>
          </a:bodyPr>
          <a:lstStyle/>
          <a:p>
            <a:pPr>
              <a:lnSpc>
                <a:spcPct val="150000"/>
              </a:lnSpc>
            </a:pPr>
            <a:r>
              <a:rPr lang="zh-CN" altLang="zh-CN" sz="2800" b="1">
                <a:solidFill>
                  <a:srgbClr val="0000CC"/>
                </a:solidFill>
                <a:ea typeface="宋体" panose="02010600030101010101" pitchFamily="2" charset="-122"/>
              </a:rPr>
              <a:t>联系</a:t>
            </a:r>
            <a:r>
              <a:rPr lang="en-US" altLang="zh-CN" sz="2800" b="1">
                <a:solidFill>
                  <a:srgbClr val="0000CC"/>
                </a:solidFill>
                <a:ea typeface="宋体" panose="02010600030101010101" pitchFamily="2" charset="-122"/>
              </a:rPr>
              <a:t>(relationship)</a:t>
            </a:r>
            <a:r>
              <a:rPr lang="zh-CN" altLang="en-US" sz="2800" b="1">
                <a:solidFill>
                  <a:srgbClr val="0000CC"/>
                </a:solidFill>
                <a:ea typeface="宋体" panose="02010600030101010101" pitchFamily="2" charset="-122"/>
              </a:rPr>
              <a:t>在</a:t>
            </a:r>
            <a:r>
              <a:rPr lang="en-US" altLang="zh-CN" sz="2800" b="1">
                <a:solidFill>
                  <a:srgbClr val="0000CC"/>
                </a:solidFill>
                <a:ea typeface="宋体" panose="02010600030101010101" pitchFamily="2" charset="-122"/>
              </a:rPr>
              <a:t>E-R</a:t>
            </a:r>
            <a:r>
              <a:rPr lang="zh-CN" altLang="en-US" sz="2800" b="1">
                <a:solidFill>
                  <a:srgbClr val="0000CC"/>
                </a:solidFill>
                <a:ea typeface="宋体" panose="02010600030101010101" pitchFamily="2" charset="-122"/>
              </a:rPr>
              <a:t>图中用菱形符号来表示。</a:t>
            </a:r>
          </a:p>
          <a:p>
            <a:pPr>
              <a:lnSpc>
                <a:spcPct val="150000"/>
              </a:lnSpc>
            </a:pPr>
            <a:r>
              <a:rPr lang="zh-CN" altLang="en-US" sz="2800" b="1">
                <a:solidFill>
                  <a:srgbClr val="0000CC"/>
                </a:solidFill>
                <a:ea typeface="宋体" panose="02010600030101010101" pitchFamily="2" charset="-122"/>
              </a:rPr>
              <a:t>在相关实体集</a:t>
            </a:r>
            <a:r>
              <a:rPr lang="en-US" altLang="zh-CN" sz="2800" b="1">
                <a:solidFill>
                  <a:srgbClr val="0000CC"/>
                </a:solidFill>
                <a:ea typeface="宋体" panose="02010600030101010101" pitchFamily="2" charset="-122"/>
              </a:rPr>
              <a:t>(entity)</a:t>
            </a:r>
            <a:r>
              <a:rPr lang="zh-CN" altLang="en-US" sz="2800" b="1">
                <a:solidFill>
                  <a:srgbClr val="0000CC"/>
                </a:solidFill>
                <a:ea typeface="宋体" panose="02010600030101010101" pitchFamily="2" charset="-122"/>
              </a:rPr>
              <a:t>与联系之间用</a:t>
            </a:r>
            <a:r>
              <a:rPr lang="en-US" altLang="zh-CN" sz="2800" b="1">
                <a:solidFill>
                  <a:srgbClr val="0000CC"/>
                </a:solidFill>
                <a:ea typeface="宋体" panose="02010600030101010101" pitchFamily="2" charset="-122"/>
              </a:rPr>
              <a:t>‘</a:t>
            </a:r>
            <a:r>
              <a:rPr lang="zh-CN" altLang="en-US" sz="2800" b="1">
                <a:solidFill>
                  <a:srgbClr val="0000CC"/>
                </a:solidFill>
                <a:ea typeface="宋体" panose="02010600030101010101" pitchFamily="2" charset="-122"/>
              </a:rPr>
              <a:t>无向线段</a:t>
            </a:r>
            <a:r>
              <a:rPr lang="en-US" altLang="zh-CN" sz="2800" b="1">
                <a:solidFill>
                  <a:srgbClr val="0000CC"/>
                </a:solidFill>
                <a:ea typeface="宋体" panose="02010600030101010101" pitchFamily="2" charset="-122"/>
              </a:rPr>
              <a:t>’</a:t>
            </a:r>
            <a:r>
              <a:rPr lang="zh-CN" altLang="en-US" sz="2800" b="1">
                <a:solidFill>
                  <a:srgbClr val="0000CC"/>
                </a:solidFill>
                <a:ea typeface="宋体" panose="02010600030101010101" pitchFamily="2" charset="-122"/>
              </a:rPr>
              <a:t>相连接。</a:t>
            </a:r>
          </a:p>
        </p:txBody>
      </p:sp>
      <p:sp>
        <p:nvSpPr>
          <p:cNvPr id="3" name="Rectangle 1027"/>
          <p:cNvSpPr>
            <a:spLocks noGrp="1"/>
          </p:cNvSpPr>
          <p:nvPr/>
        </p:nvSpPr>
        <p:spPr>
          <a:xfrm>
            <a:off x="166688" y="2617470"/>
            <a:ext cx="8999537" cy="553085"/>
          </a:xfrm>
          <a:prstGeom prst="rect">
            <a:avLst/>
          </a:prstGeom>
          <a:noFill/>
          <a:ln w="9525">
            <a:noFill/>
          </a:ln>
          <a:effectLst>
            <a:outerShdw blurRad="50800" dist="50800" dir="5400000" algn="ctr" rotWithShape="0">
              <a:schemeClr val="tx1">
                <a:lumMod val="50000"/>
                <a:lumOff val="50000"/>
                <a:alpha val="100000"/>
              </a:schemeClr>
            </a:outerShdw>
          </a:effectLst>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algn="ctr" eaLnBrk="1" hangingPunct="1">
              <a:spcBef>
                <a:spcPct val="10000"/>
              </a:spcBef>
              <a:buNone/>
            </a:pPr>
            <a:r>
              <a:rPr lang="en-US" altLang="x-none" sz="3000" dirty="0">
                <a:solidFill>
                  <a:srgbClr val="0000CC"/>
                </a:solidFill>
                <a:ea typeface="宋体" panose="02010600030101010101" pitchFamily="2" charset="-122"/>
              </a:rPr>
              <a:t>Instructors  </a:t>
            </a:r>
            <a:r>
              <a:rPr lang="en-US" altLang="x-none" sz="3000" dirty="0">
                <a:ea typeface="宋体" panose="02010600030101010101" pitchFamily="2" charset="-122"/>
              </a:rPr>
              <a:t>teaches  </a:t>
            </a:r>
            <a:r>
              <a:rPr lang="en-US" altLang="x-none" sz="3000" dirty="0">
                <a:solidFill>
                  <a:srgbClr val="0000CC"/>
                </a:solidFill>
                <a:ea typeface="宋体" panose="02010600030101010101" pitchFamily="2" charset="-122"/>
              </a:rPr>
              <a:t>Course_sections</a:t>
            </a:r>
            <a:endParaRPr lang="en-US" altLang="x-none" sz="3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93"/>
                                        </p:tgtEl>
                                        <p:attrNameLst>
                                          <p:attrName>style.visibility</p:attrName>
                                        </p:attrNameLst>
                                      </p:cBhvr>
                                      <p:to>
                                        <p:strVal val="visible"/>
                                      </p:to>
                                    </p:set>
                                    <p:animEffect transition="in" filter="blinds(horizontal)">
                                      <p:cBhvr>
                                        <p:cTn id="12" dur="500"/>
                                        <p:tgtEl>
                                          <p:spTgt spid="4199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9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41992"/>
                                        </p:tgtEl>
                                        <p:attrNameLst>
                                          <p:attrName>style.visibility</p:attrName>
                                        </p:attrNameLst>
                                      </p:cBhvr>
                                      <p:to>
                                        <p:strVal val="visible"/>
                                      </p:to>
                                    </p:set>
                                    <p:anim calcmode="lin" valueType="num">
                                      <p:cBhvr>
                                        <p:cTn id="23" dur="500" fill="hold"/>
                                        <p:tgtEl>
                                          <p:spTgt spid="41992"/>
                                        </p:tgtEl>
                                        <p:attrNameLst>
                                          <p:attrName>ppt_w</p:attrName>
                                        </p:attrNameLst>
                                      </p:cBhvr>
                                      <p:tavLst>
                                        <p:tav tm="0">
                                          <p:val>
                                            <p:fltVal val="0"/>
                                          </p:val>
                                        </p:tav>
                                        <p:tav tm="100000">
                                          <p:val>
                                            <p:strVal val="#ppt_w"/>
                                          </p:val>
                                        </p:tav>
                                      </p:tavLst>
                                    </p:anim>
                                    <p:anim calcmode="lin" valueType="num">
                                      <p:cBhvr>
                                        <p:cTn id="24" dur="500" fill="hold"/>
                                        <p:tgtEl>
                                          <p:spTgt spid="41992"/>
                                        </p:tgtEl>
                                        <p:attrNameLst>
                                          <p:attrName>ppt_h</p:attrName>
                                        </p:attrNameLst>
                                      </p:cBhvr>
                                      <p:tavLst>
                                        <p:tav tm="0">
                                          <p:val>
                                            <p:strVal val="#ppt_h"/>
                                          </p:val>
                                        </p:tav>
                                        <p:tav tm="100000">
                                          <p:val>
                                            <p:strVal val="#ppt_h"/>
                                          </p:val>
                                        </p:tav>
                                      </p:tavLst>
                                    </p:anim>
                                  </p:childTnLst>
                                </p:cTn>
                              </p:par>
                              <p:par>
                                <p:cTn id="25" presetID="17" presetClass="entr" presetSubtype="10" fill="hold" nodeType="withEffect">
                                  <p:stCondLst>
                                    <p:cond delay="0"/>
                                  </p:stCondLst>
                                  <p:childTnLst>
                                    <p:set>
                                      <p:cBhvr>
                                        <p:cTn id="26" dur="1" fill="hold">
                                          <p:stCondLst>
                                            <p:cond delay="0"/>
                                          </p:stCondLst>
                                        </p:cTn>
                                        <p:tgtEl>
                                          <p:spTgt spid="41994"/>
                                        </p:tgtEl>
                                        <p:attrNameLst>
                                          <p:attrName>style.visibility</p:attrName>
                                        </p:attrNameLst>
                                      </p:cBhvr>
                                      <p:to>
                                        <p:strVal val="visible"/>
                                      </p:to>
                                    </p:set>
                                    <p:anim calcmode="lin" valueType="num">
                                      <p:cBhvr>
                                        <p:cTn id="27" dur="500" fill="hold"/>
                                        <p:tgtEl>
                                          <p:spTgt spid="41994"/>
                                        </p:tgtEl>
                                        <p:attrNameLst>
                                          <p:attrName>ppt_w</p:attrName>
                                        </p:attrNameLst>
                                      </p:cBhvr>
                                      <p:tavLst>
                                        <p:tav tm="0">
                                          <p:val>
                                            <p:fltVal val="0"/>
                                          </p:val>
                                        </p:tav>
                                        <p:tav tm="100000">
                                          <p:val>
                                            <p:strVal val="#ppt_w"/>
                                          </p:val>
                                        </p:tav>
                                      </p:tavLst>
                                    </p:anim>
                                    <p:anim calcmode="lin" valueType="num">
                                      <p:cBhvr>
                                        <p:cTn id="28" dur="500" fill="hold"/>
                                        <p:tgtEl>
                                          <p:spTgt spid="419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bldLvl="0" animBg="1"/>
      <p:bldP spid="41991" grpId="0" bldLvl="0" animBg="1"/>
      <p:bldP spid="41993" grpId="0" bldLvl="0" animBg="1"/>
      <p:bldP spid="3"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301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301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48</a:t>
            </a:fld>
            <a:endParaRPr lang="zh-CN" altLang="en-US" sz="1200" b="1" i="1" dirty="0">
              <a:latin typeface="Times New Roman" panose="02020603050405020304" pitchFamily="2" charset="0"/>
              <a:ea typeface="宋体" panose="02010600030101010101" pitchFamily="2" charset="-122"/>
            </a:endParaRPr>
          </a:p>
        </p:txBody>
      </p:sp>
      <p:grpSp>
        <p:nvGrpSpPr>
          <p:cNvPr id="5" name="组合 4"/>
          <p:cNvGrpSpPr/>
          <p:nvPr/>
        </p:nvGrpSpPr>
        <p:grpSpPr>
          <a:xfrm>
            <a:off x="643255" y="3928110"/>
            <a:ext cx="7959725" cy="2378075"/>
            <a:chOff x="1013" y="6186"/>
            <a:chExt cx="12535" cy="3745"/>
          </a:xfrm>
        </p:grpSpPr>
        <p:sp>
          <p:nvSpPr>
            <p:cNvPr id="43013" name="文本框 43013"/>
            <p:cNvSpPr txBox="1"/>
            <p:nvPr/>
          </p:nvSpPr>
          <p:spPr>
            <a:xfrm>
              <a:off x="1013" y="6561"/>
              <a:ext cx="3565" cy="898"/>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zh-CN" altLang="en-US" sz="3000" dirty="0">
                  <a:latin typeface="Arial" panose="020B0604020202020204" pitchFamily="34" charset="0"/>
                  <a:ea typeface="Times New Roman" panose="02020603050405020304" pitchFamily="2" charset="0"/>
                </a:rPr>
                <a:t>Employees</a:t>
              </a:r>
            </a:p>
          </p:txBody>
        </p:sp>
        <p:sp>
          <p:nvSpPr>
            <p:cNvPr id="43014" name="文本框 43014"/>
            <p:cNvSpPr txBox="1"/>
            <p:nvPr/>
          </p:nvSpPr>
          <p:spPr>
            <a:xfrm>
              <a:off x="9920" y="6526"/>
              <a:ext cx="3628" cy="898"/>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zh-CN" altLang="en-US" sz="3000" dirty="0">
                  <a:latin typeface="Arial" panose="020B0604020202020204" pitchFamily="34" charset="0"/>
                  <a:ea typeface="Times New Roman" panose="02020603050405020304" pitchFamily="2" charset="0"/>
                </a:rPr>
                <a:t>Projects</a:t>
              </a:r>
            </a:p>
          </p:txBody>
        </p:sp>
        <p:sp>
          <p:nvSpPr>
            <p:cNvPr id="43015" name="直接连接符 43015"/>
            <p:cNvSpPr/>
            <p:nvPr/>
          </p:nvSpPr>
          <p:spPr>
            <a:xfrm flipV="1">
              <a:off x="4593" y="6979"/>
              <a:ext cx="1015"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3016" name="菱形 43016"/>
            <p:cNvSpPr/>
            <p:nvPr/>
          </p:nvSpPr>
          <p:spPr>
            <a:xfrm>
              <a:off x="5598" y="6186"/>
              <a:ext cx="3302" cy="1588"/>
            </a:xfrm>
            <a:prstGeom prst="diamond">
              <a:avLst/>
            </a:prstGeom>
            <a:solidFill>
              <a:schemeClr val="bg1"/>
            </a:solidFill>
            <a:ln w="19050" cap="flat" cmpd="sng">
              <a:solidFill>
                <a:srgbClr val="FF0000"/>
              </a:solidFill>
              <a:prstDash val="solid"/>
              <a:miter/>
              <a:headEnd type="none" w="med" len="med"/>
              <a:tailEnd type="none" w="med" len="med"/>
            </a:ln>
          </p:spPr>
          <p:txBody>
            <a:bodyPr wrap="none" lIns="90170" tIns="46990" rIns="90170" bIns="46990" anchor="ctr"/>
            <a:lstStyle/>
            <a:p>
              <a:pPr lvl="0" algn="ctr"/>
              <a:r>
                <a:rPr lang="zh-CN" altLang="en-US" sz="3000" dirty="0">
                  <a:solidFill>
                    <a:srgbClr val="FF0000"/>
                  </a:solidFill>
                  <a:latin typeface="Arial" panose="020B0604020202020204" pitchFamily="34" charset="0"/>
                  <a:ea typeface="Times New Roman" panose="02020603050405020304" pitchFamily="2" charset="0"/>
                </a:rPr>
                <a:t>works_on</a:t>
              </a:r>
            </a:p>
          </p:txBody>
        </p:sp>
        <p:sp>
          <p:nvSpPr>
            <p:cNvPr id="43017" name="直接连接符 43017"/>
            <p:cNvSpPr/>
            <p:nvPr/>
          </p:nvSpPr>
          <p:spPr>
            <a:xfrm flipV="1">
              <a:off x="8900" y="6979"/>
              <a:ext cx="1018"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3018" name="椭圆 43018"/>
            <p:cNvSpPr/>
            <p:nvPr/>
          </p:nvSpPr>
          <p:spPr>
            <a:xfrm>
              <a:off x="5840" y="8909"/>
              <a:ext cx="2948" cy="1022"/>
            </a:xfrm>
            <a:prstGeom prst="ellipse">
              <a:avLst/>
            </a:prstGeom>
            <a:solidFill>
              <a:schemeClr val="bg1"/>
            </a:solidFill>
            <a:ln w="19050" cap="flat" cmpd="sng">
              <a:solidFill>
                <a:srgbClr val="FF0000"/>
              </a:solidFill>
              <a:prstDash val="solid"/>
              <a:round/>
              <a:headEnd type="none" w="med" len="med"/>
              <a:tailEnd type="none" w="med" len="med"/>
            </a:ln>
          </p:spPr>
          <p:txBody>
            <a:bodyPr wrap="none" lIns="90170" tIns="0" rIns="90170" bIns="46990" anchor="ctr"/>
            <a:lstStyle/>
            <a:p>
              <a:pPr lvl="0" algn="ctr"/>
              <a:r>
                <a:rPr lang="zh-CN" altLang="en-US" sz="3000" dirty="0">
                  <a:solidFill>
                    <a:srgbClr val="FF0000"/>
                  </a:solidFill>
                  <a:latin typeface="Arial" panose="020B0604020202020204" pitchFamily="34" charset="0"/>
                  <a:ea typeface="宋体" panose="02010600030101010101" pitchFamily="2" charset="-122"/>
                </a:rPr>
                <a:t>percent</a:t>
              </a:r>
            </a:p>
          </p:txBody>
        </p:sp>
        <p:sp>
          <p:nvSpPr>
            <p:cNvPr id="43019" name="直接连接符 43019"/>
            <p:cNvSpPr/>
            <p:nvPr/>
          </p:nvSpPr>
          <p:spPr>
            <a:xfrm flipH="1" flipV="1">
              <a:off x="7265" y="7766"/>
              <a:ext cx="50" cy="1140"/>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2" name="文本框 1"/>
          <p:cNvSpPr txBox="1"/>
          <p:nvPr/>
        </p:nvSpPr>
        <p:spPr>
          <a:xfrm>
            <a:off x="561975" y="710565"/>
            <a:ext cx="8326120" cy="953135"/>
          </a:xfrm>
          <a:prstGeom prst="rect">
            <a:avLst/>
          </a:prstGeom>
          <a:noFill/>
        </p:spPr>
        <p:txBody>
          <a:bodyPr wrap="square" rtlCol="0">
            <a:spAutoFit/>
          </a:bodyPr>
          <a:lstStyle/>
          <a:p>
            <a:r>
              <a:rPr lang="zh-CN" altLang="zh-CN" sz="2800" b="1">
                <a:solidFill>
                  <a:srgbClr val="0000CC"/>
                </a:solidFill>
                <a:ea typeface="宋体" panose="02010600030101010101" pitchFamily="2" charset="-122"/>
              </a:rPr>
              <a:t>因</a:t>
            </a:r>
            <a:r>
              <a:rPr lang="en-US" altLang="zh-CN" sz="2800" b="1">
                <a:solidFill>
                  <a:srgbClr val="0000CC"/>
                </a:solidFill>
                <a:ea typeface="宋体" panose="02010600030101010101" pitchFamily="2" charset="-122"/>
              </a:rPr>
              <a:t>‘</a:t>
            </a:r>
            <a:r>
              <a:rPr lang="zh-CN" altLang="zh-CN" sz="2800" b="1">
                <a:solidFill>
                  <a:srgbClr val="0000CC"/>
                </a:solidFill>
                <a:ea typeface="宋体" panose="02010600030101010101" pitchFamily="2" charset="-122"/>
              </a:rPr>
              <a:t>联系</a:t>
            </a:r>
            <a:r>
              <a:rPr lang="en-US" altLang="zh-CN" sz="2800" b="1">
                <a:solidFill>
                  <a:srgbClr val="0000CC"/>
                </a:solidFill>
                <a:ea typeface="宋体" panose="02010600030101010101" pitchFamily="2" charset="-122"/>
              </a:rPr>
              <a:t>’</a:t>
            </a:r>
            <a:r>
              <a:rPr lang="zh-CN" altLang="en-US" sz="2800" b="1">
                <a:solidFill>
                  <a:srgbClr val="0000CC"/>
                </a:solidFill>
                <a:ea typeface="宋体" panose="02010600030101010101" pitchFamily="2" charset="-122"/>
              </a:rPr>
              <a:t>而产生的信息，可以抽象为</a:t>
            </a:r>
            <a:r>
              <a:rPr lang="en-US" altLang="zh-CN" sz="2800" b="1">
                <a:solidFill>
                  <a:srgbClr val="0000CC"/>
                </a:solidFill>
                <a:ea typeface="宋体" panose="02010600030101010101" pitchFamily="2" charset="-122"/>
              </a:rPr>
              <a:t>‘</a:t>
            </a:r>
            <a:r>
              <a:rPr lang="zh-CN" altLang="en-US" sz="2800" b="1">
                <a:solidFill>
                  <a:srgbClr val="0000CC"/>
                </a:solidFill>
                <a:ea typeface="宋体" panose="02010600030101010101" pitchFamily="2" charset="-122"/>
              </a:rPr>
              <a:t>联系</a:t>
            </a:r>
            <a:r>
              <a:rPr lang="en-US" altLang="zh-CN" sz="2800" b="1">
                <a:solidFill>
                  <a:srgbClr val="0000CC"/>
                </a:solidFill>
                <a:ea typeface="宋体" panose="02010600030101010101" pitchFamily="2" charset="-122"/>
              </a:rPr>
              <a:t>’</a:t>
            </a:r>
            <a:r>
              <a:rPr lang="zh-CN" altLang="en-US" sz="2800" b="1">
                <a:solidFill>
                  <a:srgbClr val="0000CC"/>
                </a:solidFill>
                <a:ea typeface="宋体" panose="02010600030101010101" pitchFamily="2" charset="-122"/>
              </a:rPr>
              <a:t>上的属性，并用无向线段连接到对应的联系上。</a:t>
            </a:r>
          </a:p>
        </p:txBody>
      </p:sp>
      <p:sp>
        <p:nvSpPr>
          <p:cNvPr id="41988" name="Rectangle 1027"/>
          <p:cNvSpPr>
            <a:spLocks noGrp="1"/>
          </p:cNvSpPr>
          <p:nvPr/>
        </p:nvSpPr>
        <p:spPr>
          <a:xfrm>
            <a:off x="-20320" y="-20955"/>
            <a:ext cx="9186545" cy="553085"/>
          </a:xfrm>
          <a:prstGeom prst="rect">
            <a:avLst/>
          </a:prstGeom>
          <a:solidFill>
            <a:schemeClr val="bg1">
              <a:lumMod val="85000"/>
            </a:schemeClr>
          </a:solid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0" algn="ctr" eaLnBrk="1" hangingPunct="1">
              <a:spcBef>
                <a:spcPct val="10000"/>
              </a:spcBef>
              <a:buNone/>
            </a:pPr>
            <a:r>
              <a:rPr lang="en-US" altLang="x-none" sz="3000" dirty="0">
                <a:ea typeface="宋体" panose="02010600030101010101" pitchFamily="2" charset="-122"/>
              </a:rPr>
              <a:t>Figure 6.3: Examples of Relationships</a:t>
            </a:r>
          </a:p>
        </p:txBody>
      </p:sp>
      <p:pic>
        <p:nvPicPr>
          <p:cNvPr id="4" name="图片 3"/>
          <p:cNvPicPr>
            <a:picLocks noChangeAspect="1"/>
          </p:cNvPicPr>
          <p:nvPr/>
        </p:nvPicPr>
        <p:blipFill>
          <a:blip r:embed="rId2"/>
          <a:stretch>
            <a:fillRect/>
          </a:stretch>
        </p:blipFill>
        <p:spPr>
          <a:xfrm>
            <a:off x="389890" y="2260600"/>
            <a:ext cx="8364220" cy="1062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1027"/>
          <p:cNvSpPr>
            <a:spLocks noGrp="1"/>
          </p:cNvSpPr>
          <p:nvPr/>
        </p:nvSpPr>
        <p:spPr>
          <a:xfrm>
            <a:off x="-20320" y="-20955"/>
            <a:ext cx="9186545" cy="553085"/>
          </a:xfrm>
          <a:prstGeom prst="rect">
            <a:avLst/>
          </a:prstGeom>
          <a:solidFill>
            <a:schemeClr val="bg1">
              <a:lumMod val="85000"/>
            </a:schemeClr>
          </a:solid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0" algn="ctr" eaLnBrk="1" hangingPunct="1">
              <a:spcBef>
                <a:spcPct val="10000"/>
              </a:spcBef>
              <a:buNone/>
            </a:pPr>
            <a:r>
              <a:rPr lang="en-US" altLang="x-none" sz="3000" dirty="0">
                <a:ea typeface="宋体" panose="02010600030101010101" pitchFamily="2" charset="-122"/>
              </a:rPr>
              <a:t>Figure 6.3: Examples of Relationships</a:t>
            </a:r>
          </a:p>
        </p:txBody>
      </p:sp>
      <p:sp>
        <p:nvSpPr>
          <p:cNvPr id="2"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4035"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4036"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49</a:t>
            </a:fld>
            <a:endParaRPr lang="zh-CN" altLang="en-US" sz="1200" b="1" i="1" dirty="0">
              <a:latin typeface="Times New Roman" panose="02020603050405020304" pitchFamily="2" charset="0"/>
              <a:ea typeface="宋体" panose="02010600030101010101" pitchFamily="2" charset="-122"/>
            </a:endParaRPr>
          </a:p>
        </p:txBody>
      </p:sp>
      <p:grpSp>
        <p:nvGrpSpPr>
          <p:cNvPr id="6" name="组合 5"/>
          <p:cNvGrpSpPr/>
          <p:nvPr/>
        </p:nvGrpSpPr>
        <p:grpSpPr>
          <a:xfrm>
            <a:off x="3259455" y="3641725"/>
            <a:ext cx="2536825" cy="1795145"/>
            <a:chOff x="5133" y="3588"/>
            <a:chExt cx="3995" cy="2827"/>
          </a:xfrm>
        </p:grpSpPr>
        <p:sp>
          <p:nvSpPr>
            <p:cNvPr id="44038" name="文本框 44038"/>
            <p:cNvSpPr txBox="1"/>
            <p:nvPr/>
          </p:nvSpPr>
          <p:spPr>
            <a:xfrm>
              <a:off x="5158" y="3588"/>
              <a:ext cx="3970" cy="820"/>
            </a:xfrm>
            <a:prstGeom prst="rect">
              <a:avLst/>
            </a:prstGeom>
            <a:noFill/>
            <a:ln w="9525">
              <a:noFill/>
            </a:ln>
          </p:spPr>
          <p:txBody>
            <a:bodyPr wrap="square" lIns="90170" tIns="46990" rIns="90170" bIns="46990" anchor="t">
              <a:spAutoFit/>
            </a:bodyPr>
            <a:lstStyle/>
            <a:p>
              <a:pPr lvl="0" algn="ctr"/>
              <a:r>
                <a:rPr lang="zh-CN" altLang="en-US" sz="2800" dirty="0">
                  <a:latin typeface="Arial" panose="020B0604020202020204" pitchFamily="34" charset="0"/>
                  <a:ea typeface="Times New Roman" panose="02020603050405020304" pitchFamily="2" charset="0"/>
                </a:rPr>
                <a:t>manager_of</a:t>
              </a:r>
            </a:p>
          </p:txBody>
        </p:sp>
        <p:sp>
          <p:nvSpPr>
            <p:cNvPr id="44046" name="文本框 44046"/>
            <p:cNvSpPr txBox="1"/>
            <p:nvPr/>
          </p:nvSpPr>
          <p:spPr>
            <a:xfrm>
              <a:off x="5133" y="5595"/>
              <a:ext cx="3967" cy="820"/>
            </a:xfrm>
            <a:prstGeom prst="rect">
              <a:avLst/>
            </a:prstGeom>
            <a:noFill/>
            <a:ln w="9525">
              <a:noFill/>
            </a:ln>
          </p:spPr>
          <p:txBody>
            <a:bodyPr wrap="square" lIns="90170" tIns="46990" rIns="90170" bIns="46990" anchor="t">
              <a:spAutoFit/>
            </a:bodyPr>
            <a:lstStyle/>
            <a:p>
              <a:pPr lvl="0" algn="ctr"/>
              <a:r>
                <a:rPr lang="zh-CN" altLang="en-US" sz="2800" dirty="0">
                  <a:latin typeface="Arial" panose="020B0604020202020204" pitchFamily="34" charset="0"/>
                  <a:ea typeface="Times New Roman" panose="02020603050405020304" pitchFamily="2" charset="0"/>
                </a:rPr>
                <a:t>reports_to</a:t>
              </a:r>
              <a:endParaRPr lang="zh-CN" altLang="en-US" dirty="0">
                <a:latin typeface="Times New Roman" panose="02020603050405020304" pitchFamily="2" charset="0"/>
                <a:ea typeface="Times New Roman" panose="02020603050405020304" pitchFamily="2" charset="0"/>
              </a:endParaRPr>
            </a:p>
          </p:txBody>
        </p:sp>
      </p:grpSp>
      <p:sp>
        <p:nvSpPr>
          <p:cNvPr id="3" name="文本框 2"/>
          <p:cNvSpPr txBox="1"/>
          <p:nvPr/>
        </p:nvSpPr>
        <p:spPr>
          <a:xfrm>
            <a:off x="76200" y="638810"/>
            <a:ext cx="8962390" cy="1568450"/>
          </a:xfrm>
          <a:prstGeom prst="rect">
            <a:avLst/>
          </a:prstGeom>
          <a:noFill/>
        </p:spPr>
        <p:txBody>
          <a:bodyPr wrap="square" rtlCol="0">
            <a:spAutoFit/>
          </a:bodyPr>
          <a:lstStyle/>
          <a:p>
            <a:pPr marL="457200" indent="-457200">
              <a:buFont typeface="Arial" panose="020B0604020202020204" pitchFamily="34" charset="0"/>
              <a:buChar char="•"/>
            </a:pPr>
            <a:r>
              <a:rPr lang="zh-CN" altLang="en-US" b="1">
                <a:solidFill>
                  <a:srgbClr val="0000CC"/>
                </a:solidFill>
                <a:ea typeface="宋体" panose="02010600030101010101" pitchFamily="2" charset="-122"/>
              </a:rPr>
              <a:t>在有些联系中</a:t>
            </a:r>
            <a:r>
              <a:rPr lang="zh-CN" altLang="en-US" b="1">
                <a:solidFill>
                  <a:srgbClr val="0000CC"/>
                </a:solidFill>
                <a:latin typeface="+mn-ea"/>
                <a:ea typeface="+mn-ea"/>
                <a:cs typeface="+mn-ea"/>
              </a:rPr>
              <a:t>，可能需要多次使用到同一个实体</a:t>
            </a:r>
            <a:r>
              <a:rPr lang="en-US" altLang="zh-CN" b="1">
                <a:solidFill>
                  <a:srgbClr val="0000CC"/>
                </a:solidFill>
                <a:latin typeface="+mn-ea"/>
                <a:ea typeface="+mn-ea"/>
                <a:cs typeface="+mn-ea"/>
              </a:rPr>
              <a:t>(</a:t>
            </a:r>
            <a:r>
              <a:rPr lang="zh-CN" altLang="en-US" b="1">
                <a:solidFill>
                  <a:srgbClr val="0000CC"/>
                </a:solidFill>
                <a:latin typeface="+mn-ea"/>
                <a:ea typeface="+mn-ea"/>
                <a:cs typeface="+mn-ea"/>
              </a:rPr>
              <a:t>例如</a:t>
            </a:r>
            <a:r>
              <a:rPr lang="en-US" altLang="zh-CN" b="1">
                <a:solidFill>
                  <a:srgbClr val="0000CC"/>
                </a:solidFill>
                <a:latin typeface="+mn-lt"/>
                <a:ea typeface="+mn-ea"/>
                <a:cs typeface="+mn-lt"/>
              </a:rPr>
              <a:t>ring or </a:t>
            </a:r>
            <a:r>
              <a:rPr lang="en-US" altLang="x-none" b="1" dirty="0">
                <a:solidFill>
                  <a:srgbClr val="0000CC"/>
                </a:solidFill>
                <a:latin typeface="+mn-lt"/>
                <a:ea typeface="+mn-ea"/>
                <a:cs typeface="+mn-lt"/>
                <a:sym typeface="+mn-ea"/>
              </a:rPr>
              <a:t>recursive relationship</a:t>
            </a:r>
            <a:r>
              <a:rPr lang="en-US" altLang="zh-CN" b="1" dirty="0">
                <a:solidFill>
                  <a:srgbClr val="0000CC"/>
                </a:solidFill>
                <a:latin typeface="+mn-lt"/>
                <a:ea typeface="+mn-ea"/>
                <a:cs typeface="+mn-lt"/>
                <a:sym typeface="+mn-ea"/>
              </a:rPr>
              <a:t>)</a:t>
            </a:r>
            <a:r>
              <a:rPr lang="zh-CN" altLang="en-US" b="1" dirty="0">
                <a:solidFill>
                  <a:srgbClr val="0000CC"/>
                </a:solidFill>
                <a:latin typeface="+mn-lt"/>
                <a:ea typeface="+mn-ea"/>
                <a:cs typeface="+mn-lt"/>
                <a:sym typeface="+mn-ea"/>
              </a:rPr>
              <a:t>，为了区分它们在联系中所担当的</a:t>
            </a:r>
            <a:r>
              <a:rPr lang="en-US" altLang="zh-CN" b="1" dirty="0">
                <a:solidFill>
                  <a:srgbClr val="0000CC"/>
                </a:solidFill>
                <a:latin typeface="+mn-lt"/>
                <a:ea typeface="+mn-ea"/>
                <a:cs typeface="+mn-lt"/>
                <a:sym typeface="+mn-ea"/>
              </a:rPr>
              <a:t>‘</a:t>
            </a:r>
            <a:r>
              <a:rPr lang="zh-CN" altLang="en-US" b="1" dirty="0">
                <a:solidFill>
                  <a:srgbClr val="0000CC"/>
                </a:solidFill>
                <a:latin typeface="+mn-lt"/>
                <a:ea typeface="+mn-ea"/>
                <a:cs typeface="+mn-lt"/>
                <a:sym typeface="+mn-ea"/>
              </a:rPr>
              <a:t>角色</a:t>
            </a:r>
            <a:r>
              <a:rPr lang="en-US" altLang="zh-CN" b="1" dirty="0">
                <a:solidFill>
                  <a:srgbClr val="0000CC"/>
                </a:solidFill>
                <a:latin typeface="+mn-lt"/>
                <a:ea typeface="+mn-ea"/>
                <a:cs typeface="+mn-lt"/>
                <a:sym typeface="+mn-ea"/>
              </a:rPr>
              <a:t>’(role)</a:t>
            </a:r>
            <a:r>
              <a:rPr lang="zh-CN" altLang="en-US" b="1" dirty="0">
                <a:solidFill>
                  <a:srgbClr val="0000CC"/>
                </a:solidFill>
                <a:latin typeface="+mn-lt"/>
                <a:ea typeface="+mn-ea"/>
                <a:cs typeface="+mn-lt"/>
                <a:sym typeface="+mn-ea"/>
              </a:rPr>
              <a:t>，</a:t>
            </a:r>
            <a:r>
              <a:rPr lang="zh-CN" altLang="en-US" b="1">
                <a:solidFill>
                  <a:srgbClr val="0000CC"/>
                </a:solidFill>
                <a:latin typeface="+mn-lt"/>
                <a:ea typeface="+mn-ea"/>
                <a:cs typeface="+mn-lt"/>
              </a:rPr>
              <a:t>可以通过</a:t>
            </a:r>
            <a:r>
              <a:rPr lang="zh-CN" altLang="en-US" b="1">
                <a:solidFill>
                  <a:srgbClr val="0000CC"/>
                </a:solidFill>
                <a:latin typeface="+mn-ea"/>
                <a:ea typeface="+mn-ea"/>
                <a:cs typeface="+mn-ea"/>
              </a:rPr>
              <a:t>在连线上加</a:t>
            </a:r>
            <a:r>
              <a:rPr lang="en-US" altLang="zh-CN" b="1">
                <a:solidFill>
                  <a:srgbClr val="0000CC"/>
                </a:solidFill>
                <a:latin typeface="+mn-ea"/>
                <a:ea typeface="+mn-ea"/>
                <a:cs typeface="+mn-ea"/>
              </a:rPr>
              <a:t>‘</a:t>
            </a:r>
            <a:r>
              <a:rPr lang="zh-CN" altLang="en-US" b="1">
                <a:solidFill>
                  <a:srgbClr val="0000CC"/>
                </a:solidFill>
                <a:latin typeface="+mn-ea"/>
                <a:ea typeface="+mn-ea"/>
                <a:cs typeface="+mn-ea"/>
              </a:rPr>
              <a:t>文字</a:t>
            </a:r>
            <a:r>
              <a:rPr lang="en-US" altLang="zh-CN" b="1">
                <a:solidFill>
                  <a:srgbClr val="0000CC"/>
                </a:solidFill>
                <a:latin typeface="+mn-ea"/>
                <a:ea typeface="+mn-ea"/>
                <a:cs typeface="+mn-ea"/>
              </a:rPr>
              <a:t>’</a:t>
            </a:r>
            <a:r>
              <a:rPr lang="zh-CN" altLang="en-US" b="1">
                <a:solidFill>
                  <a:srgbClr val="0000CC"/>
                </a:solidFill>
                <a:latin typeface="+mn-ea"/>
                <a:ea typeface="+mn-ea"/>
                <a:cs typeface="+mn-ea"/>
              </a:rPr>
              <a:t>来标注一个</a:t>
            </a:r>
            <a:r>
              <a:rPr lang="en-US" altLang="zh-CN" b="1">
                <a:solidFill>
                  <a:srgbClr val="0000CC"/>
                </a:solidFill>
                <a:latin typeface="+mn-ea"/>
                <a:ea typeface="+mn-ea"/>
                <a:cs typeface="+mn-ea"/>
              </a:rPr>
              <a:t>‘</a:t>
            </a:r>
            <a:r>
              <a:rPr lang="zh-CN" altLang="en-US" b="1">
                <a:solidFill>
                  <a:srgbClr val="0000CC"/>
                </a:solidFill>
                <a:latin typeface="+mn-ea"/>
                <a:ea typeface="+mn-ea"/>
                <a:cs typeface="+mn-ea"/>
              </a:rPr>
              <a:t>实体</a:t>
            </a:r>
            <a:r>
              <a:rPr lang="en-US" altLang="zh-CN" b="1">
                <a:solidFill>
                  <a:srgbClr val="0000CC"/>
                </a:solidFill>
                <a:latin typeface="+mn-ea"/>
                <a:ea typeface="+mn-ea"/>
                <a:cs typeface="+mn-ea"/>
              </a:rPr>
              <a:t>’</a:t>
            </a:r>
            <a:r>
              <a:rPr lang="zh-CN" altLang="en-US" b="1">
                <a:solidFill>
                  <a:srgbClr val="0000CC"/>
                </a:solidFill>
                <a:latin typeface="+mn-ea"/>
                <a:ea typeface="+mn-ea"/>
                <a:cs typeface="+mn-ea"/>
              </a:rPr>
              <a:t>在一个</a:t>
            </a:r>
            <a:r>
              <a:rPr lang="en-US" altLang="zh-CN" b="1">
                <a:solidFill>
                  <a:srgbClr val="0000CC"/>
                </a:solidFill>
                <a:latin typeface="+mn-ea"/>
                <a:ea typeface="+mn-ea"/>
                <a:cs typeface="+mn-ea"/>
              </a:rPr>
              <a:t>‘</a:t>
            </a:r>
            <a:r>
              <a:rPr lang="zh-CN" altLang="en-US" b="1">
                <a:solidFill>
                  <a:srgbClr val="0000CC"/>
                </a:solidFill>
                <a:latin typeface="+mn-ea"/>
                <a:ea typeface="+mn-ea"/>
                <a:cs typeface="+mn-ea"/>
              </a:rPr>
              <a:t>联系</a:t>
            </a:r>
            <a:r>
              <a:rPr lang="en-US" altLang="zh-CN" b="1">
                <a:solidFill>
                  <a:srgbClr val="0000CC"/>
                </a:solidFill>
                <a:latin typeface="+mn-ea"/>
                <a:ea typeface="+mn-ea"/>
                <a:cs typeface="+mn-ea"/>
              </a:rPr>
              <a:t>’</a:t>
            </a:r>
            <a:r>
              <a:rPr lang="zh-CN" altLang="en-US" b="1">
                <a:solidFill>
                  <a:srgbClr val="0000CC"/>
                </a:solidFill>
                <a:latin typeface="+mn-ea"/>
                <a:ea typeface="+mn-ea"/>
                <a:cs typeface="+mn-ea"/>
              </a:rPr>
              <a:t>中的角色。</a:t>
            </a:r>
          </a:p>
        </p:txBody>
      </p:sp>
      <p:sp>
        <p:nvSpPr>
          <p:cNvPr id="4" name="文本框 3"/>
          <p:cNvSpPr txBox="1"/>
          <p:nvPr/>
        </p:nvSpPr>
        <p:spPr>
          <a:xfrm>
            <a:off x="1066165" y="2482215"/>
            <a:ext cx="7174865" cy="553085"/>
          </a:xfrm>
          <a:prstGeom prst="rect">
            <a:avLst/>
          </a:prstGeom>
          <a:noFill/>
          <a:ln>
            <a:noFill/>
          </a:ln>
          <a:effectLst>
            <a:outerShdw blurRad="50800" dist="50800" dir="5400000" algn="ctr" rotWithShape="0">
              <a:srgbClr val="C0C0C0">
                <a:alpha val="100000"/>
              </a:srgbClr>
            </a:outerShdw>
          </a:effectLst>
        </p:spPr>
        <p:txBody>
          <a:bodyPr wrap="square" rtlCol="0">
            <a:spAutoFit/>
          </a:bodyPr>
          <a:lstStyle/>
          <a:p>
            <a:r>
              <a:rPr lang="en-US" altLang="x-none" sz="3000" b="1" dirty="0">
                <a:solidFill>
                  <a:srgbClr val="0000CC"/>
                </a:solidFill>
                <a:latin typeface="+mn-lt"/>
                <a:ea typeface="宋体" panose="02010600030101010101" pitchFamily="2" charset="-122"/>
                <a:cs typeface="+mn-lt"/>
                <a:sym typeface="+mn-ea"/>
              </a:rPr>
              <a:t>Employees </a:t>
            </a:r>
            <a:r>
              <a:rPr lang="en-US" altLang="x-none" sz="3000" b="1" dirty="0">
                <a:solidFill>
                  <a:srgbClr val="FF0000"/>
                </a:solidFill>
                <a:latin typeface="+mn-lt"/>
                <a:ea typeface="宋体" panose="02010600030101010101" pitchFamily="2" charset="-122"/>
                <a:cs typeface="+mn-lt"/>
                <a:sym typeface="+mn-ea"/>
              </a:rPr>
              <a:t>manages </a:t>
            </a:r>
            <a:r>
              <a:rPr lang="en-US" altLang="x-none" sz="3000" b="1" dirty="0">
                <a:solidFill>
                  <a:srgbClr val="0000CC"/>
                </a:solidFill>
                <a:latin typeface="+mn-lt"/>
                <a:ea typeface="宋体" panose="02010600030101010101" pitchFamily="2" charset="-122"/>
                <a:cs typeface="+mn-lt"/>
                <a:sym typeface="+mn-ea"/>
              </a:rPr>
              <a:t>Employees</a:t>
            </a:r>
            <a:endParaRPr lang="zh-CN" altLang="en-US" sz="3000" b="1">
              <a:latin typeface="+mn-lt"/>
              <a:cs typeface="+mn-lt"/>
            </a:endParaRPr>
          </a:p>
        </p:txBody>
      </p:sp>
      <p:grpSp>
        <p:nvGrpSpPr>
          <p:cNvPr id="7" name="组合 6"/>
          <p:cNvGrpSpPr/>
          <p:nvPr/>
        </p:nvGrpSpPr>
        <p:grpSpPr>
          <a:xfrm>
            <a:off x="1066165" y="3696970"/>
            <a:ext cx="7174230" cy="2539365"/>
            <a:chOff x="1679" y="5822"/>
            <a:chExt cx="11298" cy="3999"/>
          </a:xfrm>
        </p:grpSpPr>
        <p:sp>
          <p:nvSpPr>
            <p:cNvPr id="44037" name="文本框 44037"/>
            <p:cNvSpPr txBox="1"/>
            <p:nvPr/>
          </p:nvSpPr>
          <p:spPr>
            <a:xfrm>
              <a:off x="2708" y="6787"/>
              <a:ext cx="3565" cy="898"/>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zh-CN" altLang="en-US" sz="3000" dirty="0">
                  <a:latin typeface="Arial" panose="020B0604020202020204" pitchFamily="34" charset="0"/>
                  <a:ea typeface="Times New Roman" panose="02020603050405020304" pitchFamily="2" charset="0"/>
                </a:rPr>
                <a:t>Employees</a:t>
              </a:r>
            </a:p>
          </p:txBody>
        </p:sp>
        <p:sp>
          <p:nvSpPr>
            <p:cNvPr id="44039" name="直接连接符 44039"/>
            <p:cNvSpPr/>
            <p:nvPr/>
          </p:nvSpPr>
          <p:spPr>
            <a:xfrm>
              <a:off x="4480" y="5847"/>
              <a:ext cx="5443" cy="3"/>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4040" name="菱形 44040"/>
            <p:cNvSpPr/>
            <p:nvPr/>
          </p:nvSpPr>
          <p:spPr>
            <a:xfrm>
              <a:off x="8308" y="6547"/>
              <a:ext cx="3230" cy="1365"/>
            </a:xfrm>
            <a:prstGeom prst="diamond">
              <a:avLst/>
            </a:prstGeom>
            <a:solidFill>
              <a:schemeClr val="bg1"/>
            </a:solidFill>
            <a:ln w="19050" cap="flat" cmpd="sng">
              <a:solidFill>
                <a:srgbClr val="FF0000"/>
              </a:solidFill>
              <a:prstDash val="solid"/>
              <a:miter/>
              <a:headEnd type="none" w="med" len="med"/>
              <a:tailEnd type="none" w="med" len="med"/>
            </a:ln>
          </p:spPr>
          <p:txBody>
            <a:bodyPr wrap="none" lIns="90170" tIns="46990" rIns="90170" bIns="46990" anchor="ctr"/>
            <a:lstStyle/>
            <a:p>
              <a:pPr lvl="0" algn="ctr"/>
              <a:r>
                <a:rPr lang="zh-CN" altLang="en-US" sz="3000" dirty="0">
                  <a:solidFill>
                    <a:srgbClr val="FF0000"/>
                  </a:solidFill>
                  <a:latin typeface="Arial" panose="020B0604020202020204" pitchFamily="34" charset="0"/>
                  <a:ea typeface="Times New Roman" panose="02020603050405020304" pitchFamily="2" charset="0"/>
                </a:rPr>
                <a:t>manages</a:t>
              </a:r>
            </a:p>
          </p:txBody>
        </p:sp>
        <p:sp>
          <p:nvSpPr>
            <p:cNvPr id="44041" name="直接连接符 44041"/>
            <p:cNvSpPr/>
            <p:nvPr/>
          </p:nvSpPr>
          <p:spPr>
            <a:xfrm flipV="1">
              <a:off x="9918" y="5847"/>
              <a:ext cx="2" cy="683"/>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4042" name="直接连接符 44042"/>
            <p:cNvSpPr/>
            <p:nvPr/>
          </p:nvSpPr>
          <p:spPr>
            <a:xfrm flipV="1">
              <a:off x="9918" y="7890"/>
              <a:ext cx="2" cy="68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4043" name="直接连接符 44043"/>
            <p:cNvSpPr/>
            <p:nvPr/>
          </p:nvSpPr>
          <p:spPr>
            <a:xfrm flipH="1" flipV="1">
              <a:off x="4470" y="5822"/>
              <a:ext cx="10" cy="935"/>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4044" name="直接连接符 44044"/>
            <p:cNvSpPr/>
            <p:nvPr/>
          </p:nvSpPr>
          <p:spPr>
            <a:xfrm flipV="1">
              <a:off x="4470" y="7662"/>
              <a:ext cx="10" cy="883"/>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4045" name="直接连接符 44045"/>
            <p:cNvSpPr/>
            <p:nvPr/>
          </p:nvSpPr>
          <p:spPr>
            <a:xfrm>
              <a:off x="4480" y="8570"/>
              <a:ext cx="5443"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5" name="文本框 4"/>
            <p:cNvSpPr txBox="1"/>
            <p:nvPr/>
          </p:nvSpPr>
          <p:spPr>
            <a:xfrm>
              <a:off x="1679" y="8951"/>
              <a:ext cx="11299" cy="871"/>
            </a:xfrm>
            <a:prstGeom prst="rect">
              <a:avLst/>
            </a:prstGeom>
            <a:noFill/>
          </p:spPr>
          <p:txBody>
            <a:bodyPr wrap="square" rtlCol="0">
              <a:spAutoFit/>
            </a:bodyPr>
            <a:lstStyle/>
            <a:p>
              <a:pPr algn="ctr"/>
              <a:r>
                <a:rPr lang="en-US" altLang="x-none" sz="3000" dirty="0">
                  <a:latin typeface="+mn-lt"/>
                  <a:ea typeface="宋体" panose="02010600030101010101" pitchFamily="2" charset="-122"/>
                  <a:cs typeface="+mn-lt"/>
                  <a:sym typeface="+mn-ea"/>
                </a:rPr>
                <a:t>(ring, or recursive relationship)</a:t>
              </a:r>
              <a:endParaRPr lang="zh-CN" altLang="en-US" sz="3000" b="1">
                <a:latin typeface="+mn-lt"/>
                <a:cs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717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717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5</a:t>
            </a:fld>
            <a:endParaRPr lang="zh-CN" altLang="en-US" sz="1200" b="1" i="1" dirty="0">
              <a:latin typeface="Times New Roman" panose="02020603050405020304" pitchFamily="2" charset="0"/>
              <a:ea typeface="宋体" panose="02010600030101010101" pitchFamily="2" charset="-122"/>
            </a:endParaRPr>
          </a:p>
        </p:txBody>
      </p:sp>
      <p:sp>
        <p:nvSpPr>
          <p:cNvPr id="7172" name="Rectangle 2"/>
          <p:cNvSpPr>
            <a:spLocks noGrp="1"/>
          </p:cNvSpPr>
          <p:nvPr>
            <p:ph type="title"/>
          </p:nvPr>
        </p:nvSpPr>
        <p:spPr/>
        <p:txBody>
          <a:bodyPr wrap="square" anchor="ctr"/>
          <a:lstStyle/>
          <a:p>
            <a:pPr lvl="0" eaLnBrk="1" hangingPunct="1"/>
            <a:r>
              <a:rPr lang="en-US" altLang="x-none" dirty="0">
                <a:ea typeface="宋体" panose="02010600030101010101" pitchFamily="2" charset="-122"/>
              </a:rPr>
              <a:t>Ch6  Database Design</a:t>
            </a:r>
          </a:p>
        </p:txBody>
      </p:sp>
      <p:sp>
        <p:nvSpPr>
          <p:cNvPr id="7173" name="Rectangle 3"/>
          <p:cNvSpPr>
            <a:spLocks noGrp="1"/>
          </p:cNvSpPr>
          <p:nvPr>
            <p:ph type="body"/>
          </p:nvPr>
        </p:nvSpPr>
        <p:spPr>
          <a:xfrm>
            <a:off x="152400" y="765175"/>
            <a:ext cx="8686800" cy="2366963"/>
          </a:xfrm>
        </p:spPr>
        <p:txBody>
          <a:bodyPr wrap="square" anchor="t"/>
          <a:lstStyle/>
          <a:p>
            <a:pPr lvl="0" eaLnBrk="1" hangingPunct="1">
              <a:lnSpc>
                <a:spcPct val="115000"/>
              </a:lnSpc>
            </a:pPr>
            <a:r>
              <a:rPr lang="en-US" altLang="x-none" dirty="0">
                <a:ea typeface="宋体" panose="02010600030101010101" pitchFamily="2" charset="-122"/>
              </a:rPr>
              <a:t>For example: </a:t>
            </a:r>
            <a:r>
              <a:rPr lang="en-US" altLang="x-none" dirty="0">
                <a:solidFill>
                  <a:schemeClr val="accent2"/>
                </a:solidFill>
                <a:ea typeface="宋体" panose="02010600030101010101" pitchFamily="2" charset="-122"/>
              </a:rPr>
              <a:t>student-course database</a:t>
            </a:r>
          </a:p>
          <a:p>
            <a:pPr lvl="1" indent="-285750" eaLnBrk="1" hangingPunct="1">
              <a:lnSpc>
                <a:spcPct val="115000"/>
              </a:lnSpc>
            </a:pPr>
            <a:r>
              <a:rPr lang="en-US" altLang="x-none" u="sng" dirty="0">
                <a:solidFill>
                  <a:schemeClr val="tx1"/>
                </a:solidFill>
                <a:ea typeface="宋体" panose="02010600030101010101" pitchFamily="2" charset="-122"/>
              </a:rPr>
              <a:t>attributes of student:</a:t>
            </a:r>
            <a:r>
              <a:rPr lang="en-US" altLang="x-none" dirty="0">
                <a:ea typeface="宋体" panose="02010600030101010101" pitchFamily="2" charset="-122"/>
              </a:rPr>
              <a:t> </a:t>
            </a:r>
            <a:r>
              <a:rPr lang="en-US" altLang="x-none" dirty="0">
                <a:solidFill>
                  <a:srgbClr val="FF0066"/>
                </a:solidFill>
                <a:ea typeface="宋体" panose="02010600030101010101" pitchFamily="2" charset="-122"/>
              </a:rPr>
              <a:t>sno, sname, dept, sage</a:t>
            </a:r>
          </a:p>
          <a:p>
            <a:pPr lvl="1" indent="-285750" eaLnBrk="1" hangingPunct="1">
              <a:lnSpc>
                <a:spcPct val="115000"/>
              </a:lnSpc>
            </a:pPr>
            <a:r>
              <a:rPr lang="en-US" altLang="x-none" u="sng" dirty="0">
                <a:solidFill>
                  <a:schemeClr val="tx1"/>
                </a:solidFill>
                <a:ea typeface="宋体" panose="02010600030101010101" pitchFamily="2" charset="-122"/>
              </a:rPr>
              <a:t>attributes of course:</a:t>
            </a:r>
            <a:r>
              <a:rPr lang="en-US" altLang="x-none" dirty="0">
                <a:ea typeface="宋体" panose="02010600030101010101" pitchFamily="2" charset="-122"/>
              </a:rPr>
              <a:t> </a:t>
            </a:r>
            <a:r>
              <a:rPr lang="en-US" altLang="x-none" dirty="0">
                <a:solidFill>
                  <a:srgbClr val="FF0066"/>
                </a:solidFill>
                <a:ea typeface="宋体" panose="02010600030101010101" pitchFamily="2" charset="-122"/>
              </a:rPr>
              <a:t>cno, cname</a:t>
            </a:r>
          </a:p>
          <a:p>
            <a:pPr lvl="1" indent="-285750" eaLnBrk="1" hangingPunct="1">
              <a:lnSpc>
                <a:spcPct val="115000"/>
              </a:lnSpc>
            </a:pPr>
            <a:r>
              <a:rPr lang="en-US" altLang="x-none" u="sng" dirty="0">
                <a:solidFill>
                  <a:schemeClr val="tx1"/>
                </a:solidFill>
                <a:ea typeface="宋体" panose="02010600030101010101" pitchFamily="2" charset="-122"/>
              </a:rPr>
              <a:t>attribute of student&amp;course:</a:t>
            </a:r>
            <a:r>
              <a:rPr lang="en-US" altLang="x-none" dirty="0">
                <a:solidFill>
                  <a:srgbClr val="FF0066"/>
                </a:solidFill>
                <a:ea typeface="宋体" panose="02010600030101010101" pitchFamily="2" charset="-122"/>
              </a:rPr>
              <a:t> grade</a:t>
            </a:r>
          </a:p>
        </p:txBody>
      </p:sp>
      <p:sp>
        <p:nvSpPr>
          <p:cNvPr id="7175" name="Rectangle 4"/>
          <p:cNvSpPr/>
          <p:nvPr/>
        </p:nvSpPr>
        <p:spPr>
          <a:xfrm>
            <a:off x="179388" y="3573463"/>
            <a:ext cx="8686800" cy="2592387"/>
          </a:xfrm>
          <a:prstGeom prst="rect">
            <a:avLst/>
          </a:prstGeom>
          <a:noFill/>
          <a:ln w="9525">
            <a:noFill/>
          </a:ln>
        </p:spPr>
        <p:txBody>
          <a:bodyPr anchor="t"/>
          <a:lstStyle/>
          <a:p>
            <a:pPr marL="342900" lvl="0" indent="-342900">
              <a:lnSpc>
                <a:spcPct val="115000"/>
              </a:lnSpc>
              <a:spcBef>
                <a:spcPct val="20000"/>
              </a:spcBef>
              <a:buClr>
                <a:srgbClr val="996633"/>
              </a:buClr>
              <a:buFont typeface="Wingdings" panose="05000000000000000000" pitchFamily="2" charset="2"/>
              <a:buChar char="q"/>
            </a:pPr>
            <a:r>
              <a:rPr lang="en-US" altLang="x-none" sz="2800" b="1" dirty="0">
                <a:solidFill>
                  <a:schemeClr val="accent2"/>
                </a:solidFill>
                <a:latin typeface="Arial" panose="020B0604020202020204" pitchFamily="34" charset="0"/>
                <a:ea typeface="宋体" panose="02010600030101010101" pitchFamily="2" charset="-122"/>
              </a:rPr>
              <a:t>we can put them all in the same table.</a:t>
            </a:r>
          </a:p>
          <a:p>
            <a:pPr marL="742950" lvl="1" indent="-285750">
              <a:lnSpc>
                <a:spcPct val="115000"/>
              </a:lnSpc>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R(sno, sname, dept, sage, cno, cname, grade)</a:t>
            </a:r>
          </a:p>
          <a:p>
            <a:pPr marL="1143000" lvl="2" indent="-228600">
              <a:lnSpc>
                <a:spcPct val="115000"/>
              </a:lnSpc>
              <a:spcBef>
                <a:spcPct val="20000"/>
              </a:spcBef>
              <a:buClr>
                <a:srgbClr val="996633"/>
              </a:buClr>
              <a:buFont typeface="Wingdings" panose="05000000000000000000" pitchFamily="2" charset="2"/>
              <a:buChar char="§"/>
            </a:pPr>
            <a:endParaRPr lang="en-US" altLang="x-none" sz="1400" b="1" dirty="0">
              <a:solidFill>
                <a:srgbClr val="FF0000"/>
              </a:solidFill>
              <a:latin typeface="Arial" panose="020B0604020202020204" pitchFamily="34" charset="0"/>
              <a:ea typeface="宋体" panose="02010600030101010101" pitchFamily="2" charset="-122"/>
            </a:endParaRPr>
          </a:p>
          <a:p>
            <a:pPr marL="342900" lvl="0" indent="-342900">
              <a:lnSpc>
                <a:spcPct val="115000"/>
              </a:lnSpc>
              <a:spcBef>
                <a:spcPct val="20000"/>
              </a:spcBef>
              <a:buClr>
                <a:srgbClr val="996633"/>
              </a:buClr>
              <a:buFont typeface="Wingdings" panose="05000000000000000000" pitchFamily="2" charset="2"/>
              <a:buChar char="q"/>
            </a:pPr>
            <a:r>
              <a:rPr lang="en-US" altLang="x-none" sz="2800" b="1" dirty="0">
                <a:solidFill>
                  <a:schemeClr val="accent2"/>
                </a:solidFill>
                <a:latin typeface="Arial" panose="020B0604020202020204" pitchFamily="34" charset="0"/>
                <a:ea typeface="宋体" panose="02010600030101010101" pitchFamily="2" charset="-122"/>
              </a:rPr>
              <a:t>consider the SCG database (next slide), see any problems with that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5">
                                            <p:txEl>
                                              <p:pRg st="0" end="0"/>
                                            </p:txEl>
                                          </p:spTgt>
                                        </p:tgtEl>
                                        <p:attrNameLst>
                                          <p:attrName>style.visibility</p:attrName>
                                        </p:attrNameLst>
                                      </p:cBhvr>
                                      <p:to>
                                        <p:strVal val="visible"/>
                                      </p:to>
                                    </p:set>
                                    <p:animEffect transition="in" filter="blinds(horizontal)">
                                      <p:cBhvr>
                                        <p:cTn id="7" dur="500"/>
                                        <p:tgtEl>
                                          <p:spTgt spid="717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5">
                                            <p:txEl>
                                              <p:pRg st="1" end="1"/>
                                            </p:txEl>
                                          </p:spTgt>
                                        </p:tgtEl>
                                        <p:attrNameLst>
                                          <p:attrName>style.visibility</p:attrName>
                                        </p:attrNameLst>
                                      </p:cBhvr>
                                      <p:to>
                                        <p:strVal val="visible"/>
                                      </p:to>
                                    </p:set>
                                    <p:animEffect transition="in" filter="blinds(horizontal)">
                                      <p:cBhvr>
                                        <p:cTn id="10" dur="500"/>
                                        <p:tgtEl>
                                          <p:spTgt spid="71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175">
                                            <p:txEl>
                                              <p:pRg st="3" end="3"/>
                                            </p:txEl>
                                          </p:spTgt>
                                        </p:tgtEl>
                                        <p:attrNameLst>
                                          <p:attrName>style.visibility</p:attrName>
                                        </p:attrNameLst>
                                      </p:cBhvr>
                                      <p:to>
                                        <p:strVal val="visible"/>
                                      </p:to>
                                    </p:set>
                                    <p:animEffect transition="in" filter="blinds(horizontal)">
                                      <p:cBhvr>
                                        <p:cTn id="15" dur="500"/>
                                        <p:tgtEl>
                                          <p:spTgt spid="71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5058"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505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50</a:t>
            </a:fld>
            <a:endParaRPr lang="zh-CN" altLang="en-US" sz="1200" b="1" i="1" dirty="0">
              <a:latin typeface="Times New Roman" panose="02020603050405020304" pitchFamily="2" charset="0"/>
              <a:ea typeface="宋体" panose="02010600030101010101" pitchFamily="2" charset="-122"/>
            </a:endParaRPr>
          </a:p>
        </p:txBody>
      </p:sp>
      <p:sp>
        <p:nvSpPr>
          <p:cNvPr id="45060" name="Rectangle 1027"/>
          <p:cNvSpPr>
            <a:spLocks noGrp="1"/>
          </p:cNvSpPr>
          <p:nvPr>
            <p:ph type="body"/>
          </p:nvPr>
        </p:nvSpPr>
        <p:spPr>
          <a:xfrm>
            <a:off x="39688" y="553085"/>
            <a:ext cx="8999537" cy="1971040"/>
          </a:xfrm>
        </p:spPr>
        <p:txBody>
          <a:bodyPr wrap="square" anchor="t">
            <a:spAutoFit/>
          </a:bodyPr>
          <a:lstStyle/>
          <a:p>
            <a:pPr lvl="0" algn="ctr" eaLnBrk="1" hangingPunct="1">
              <a:lnSpc>
                <a:spcPct val="150000"/>
              </a:lnSpc>
              <a:spcBef>
                <a:spcPct val="10000"/>
              </a:spcBef>
              <a:buNone/>
            </a:pPr>
            <a:r>
              <a:rPr lang="en-US" altLang="x-none" sz="2600" dirty="0">
                <a:solidFill>
                  <a:srgbClr val="0000CC"/>
                </a:solidFill>
                <a:ea typeface="宋体" panose="02010600030101010101" pitchFamily="2" charset="-122"/>
              </a:rPr>
              <a:t>Instructors </a:t>
            </a:r>
            <a:r>
              <a:rPr lang="en-US" altLang="x-none" sz="2600" dirty="0">
                <a:ea typeface="宋体" panose="02010600030101010101" pitchFamily="2" charset="-122"/>
              </a:rPr>
              <a:t>teaches </a:t>
            </a:r>
            <a:r>
              <a:rPr lang="en-US" altLang="x-none" sz="2600" dirty="0">
                <a:solidFill>
                  <a:srgbClr val="0000CC"/>
                </a:solidFill>
                <a:ea typeface="宋体" panose="02010600030101010101" pitchFamily="2" charset="-122"/>
              </a:rPr>
              <a:t>Course_sections</a:t>
            </a:r>
          </a:p>
          <a:p>
            <a:pPr lvl="0" algn="ctr" eaLnBrk="1" hangingPunct="1">
              <a:lnSpc>
                <a:spcPct val="150000"/>
              </a:lnSpc>
              <a:spcBef>
                <a:spcPct val="10000"/>
              </a:spcBef>
              <a:buNone/>
            </a:pPr>
            <a:r>
              <a:rPr lang="en-US" altLang="x-none" sz="2600" dirty="0">
                <a:solidFill>
                  <a:srgbClr val="0000CC"/>
                </a:solidFill>
                <a:ea typeface="宋体" panose="02010600030101010101" pitchFamily="2" charset="-122"/>
              </a:rPr>
              <a:t>Employees </a:t>
            </a:r>
            <a:r>
              <a:rPr lang="en-US" altLang="x-none" sz="2600" dirty="0">
                <a:ea typeface="宋体" panose="02010600030101010101" pitchFamily="2" charset="-122"/>
              </a:rPr>
              <a:t>works_on</a:t>
            </a:r>
            <a:r>
              <a:rPr lang="en-US" altLang="x-none" sz="2600" dirty="0">
                <a:solidFill>
                  <a:srgbClr val="0000CC"/>
                </a:solidFill>
                <a:ea typeface="宋体" panose="02010600030101010101" pitchFamily="2" charset="-122"/>
              </a:rPr>
              <a:t> Projects(</a:t>
            </a:r>
            <a:r>
              <a:rPr lang="en-US" altLang="x-none" sz="2600" dirty="0">
                <a:ea typeface="宋体" panose="02010600030101010101" pitchFamily="2" charset="-122"/>
              </a:rPr>
              <a:t>percent of time</a:t>
            </a:r>
            <a:r>
              <a:rPr lang="en-US" altLang="x-none" sz="2600" dirty="0">
                <a:solidFill>
                  <a:srgbClr val="0000CC"/>
                </a:solidFill>
                <a:ea typeface="宋体" panose="02010600030101010101" pitchFamily="2" charset="-122"/>
              </a:rPr>
              <a:t>)</a:t>
            </a:r>
          </a:p>
          <a:p>
            <a:pPr lvl="0" algn="ctr" eaLnBrk="1" hangingPunct="1">
              <a:lnSpc>
                <a:spcPct val="150000"/>
              </a:lnSpc>
              <a:spcBef>
                <a:spcPct val="10000"/>
              </a:spcBef>
              <a:buNone/>
            </a:pPr>
            <a:r>
              <a:rPr lang="en-US" altLang="x-none" sz="2600" dirty="0">
                <a:solidFill>
                  <a:srgbClr val="0000CC"/>
                </a:solidFill>
                <a:ea typeface="宋体" panose="02010600030101010101" pitchFamily="2" charset="-122"/>
              </a:rPr>
              <a:t>Employees </a:t>
            </a:r>
            <a:r>
              <a:rPr lang="en-US" altLang="x-none" sz="2600" dirty="0">
                <a:ea typeface="宋体" panose="02010600030101010101" pitchFamily="2" charset="-122"/>
              </a:rPr>
              <a:t>manages </a:t>
            </a:r>
            <a:r>
              <a:rPr lang="en-US" altLang="x-none" sz="2600" dirty="0">
                <a:solidFill>
                  <a:srgbClr val="0000CC"/>
                </a:solidFill>
                <a:ea typeface="宋体" panose="02010600030101010101" pitchFamily="2" charset="-122"/>
              </a:rPr>
              <a:t>Employees</a:t>
            </a:r>
          </a:p>
        </p:txBody>
      </p:sp>
      <p:pic>
        <p:nvPicPr>
          <p:cNvPr id="45061" name="图片 45061"/>
          <p:cNvPicPr>
            <a:picLocks noChangeAspect="1"/>
          </p:cNvPicPr>
          <p:nvPr/>
        </p:nvPicPr>
        <p:blipFill>
          <a:blip r:embed="rId2"/>
          <a:stretch>
            <a:fillRect/>
          </a:stretch>
        </p:blipFill>
        <p:spPr>
          <a:xfrm>
            <a:off x="0" y="2657793"/>
            <a:ext cx="9144000" cy="3408362"/>
          </a:xfrm>
          <a:prstGeom prst="rect">
            <a:avLst/>
          </a:prstGeom>
          <a:noFill/>
          <a:ln w="19050" cap="flat" cmpd="sng">
            <a:solidFill>
              <a:srgbClr val="008000"/>
            </a:solidFill>
            <a:prstDash val="solid"/>
            <a:miter/>
            <a:headEnd type="none" w="med" len="med"/>
            <a:tailEnd type="none" w="med" len="med"/>
          </a:ln>
        </p:spPr>
      </p:pic>
      <p:sp>
        <p:nvSpPr>
          <p:cNvPr id="45062" name="文本框 45062"/>
          <p:cNvSpPr txBox="1"/>
          <p:nvPr/>
        </p:nvSpPr>
        <p:spPr>
          <a:xfrm>
            <a:off x="0" y="6120130"/>
            <a:ext cx="9144000" cy="494030"/>
          </a:xfrm>
          <a:prstGeom prst="rect">
            <a:avLst/>
          </a:prstGeom>
          <a:solidFill>
            <a:schemeClr val="bg1"/>
          </a:solidFill>
          <a:ln w="9525">
            <a:noFill/>
          </a:ln>
        </p:spPr>
        <p:txBody>
          <a:bodyPr wrap="square" lIns="90170" tIns="46990" rIns="90170" bIns="46990" anchor="t">
            <a:spAutoFit/>
          </a:bodyPr>
          <a:lstStyle/>
          <a:p>
            <a:pPr lvl="0" algn="ctr"/>
            <a:r>
              <a:rPr lang="zh-CN" altLang="en-US" sz="2600" dirty="0">
                <a:latin typeface="Arial" panose="020B0604020202020204" pitchFamily="34" charset="0"/>
                <a:ea typeface="宋体" panose="02010600030101010101" pitchFamily="2" charset="-122"/>
              </a:rPr>
              <a:t>Figure 6.3: Examples of E-R Diagrams with Relationships</a:t>
            </a:r>
            <a:endParaRPr lang="zh-CN" altLang="en-US" sz="2600" dirty="0">
              <a:latin typeface="Arial" panose="020B0604020202020204" pitchFamily="34" charset="0"/>
              <a:ea typeface="Times New Roman" panose="02020603050405020304" pitchFamily="2" charset="0"/>
            </a:endParaRPr>
          </a:p>
        </p:txBody>
      </p:sp>
      <p:sp>
        <p:nvSpPr>
          <p:cNvPr id="41988" name="Rectangle 1027"/>
          <p:cNvSpPr>
            <a:spLocks noGrp="1"/>
          </p:cNvSpPr>
          <p:nvPr/>
        </p:nvSpPr>
        <p:spPr>
          <a:xfrm>
            <a:off x="-20320" y="-20955"/>
            <a:ext cx="9186545" cy="553085"/>
          </a:xfrm>
          <a:prstGeom prst="rect">
            <a:avLst/>
          </a:prstGeom>
          <a:solidFill>
            <a:schemeClr val="bg1">
              <a:lumMod val="85000"/>
            </a:schemeClr>
          </a:solid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0" algn="ctr" eaLnBrk="1" hangingPunct="1">
              <a:spcBef>
                <a:spcPct val="10000"/>
              </a:spcBef>
              <a:buNone/>
            </a:pPr>
            <a:r>
              <a:rPr lang="en-US" altLang="x-none" sz="3000" dirty="0">
                <a:ea typeface="宋体" panose="02010600030101010101" pitchFamily="2" charset="-122"/>
              </a:rPr>
              <a:t>Figure 6.3: Examples of Relationships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608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608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51</a:t>
            </a:fld>
            <a:endParaRPr lang="zh-CN" altLang="en-US" sz="1200" b="1" i="1" dirty="0">
              <a:latin typeface="Times New Roman" panose="02020603050405020304" pitchFamily="2" charset="0"/>
              <a:ea typeface="宋体" panose="02010600030101010101" pitchFamily="2" charset="-122"/>
            </a:endParaRPr>
          </a:p>
        </p:txBody>
      </p:sp>
      <p:sp>
        <p:nvSpPr>
          <p:cNvPr id="46084" name="Rectangle 2"/>
          <p:cNvSpPr>
            <a:spLocks noGrp="1"/>
          </p:cNvSpPr>
          <p:nvPr>
            <p:ph type="title"/>
          </p:nvPr>
        </p:nvSpPr>
        <p:spPr/>
        <p:txBody>
          <a:bodyPr wrap="square" anchor="ctr"/>
          <a:lstStyle/>
          <a:p>
            <a:pPr lvl="0" eaLnBrk="1" hangingPunct="1"/>
            <a:r>
              <a:rPr lang="en-US" altLang="x-none" sz="3000" i="1" u="sng" dirty="0">
                <a:solidFill>
                  <a:srgbClr val="FF0000"/>
                </a:solidFill>
                <a:ea typeface="宋体" panose="02010600030101010101" pitchFamily="2" charset="-122"/>
              </a:rPr>
              <a:t>works_on</a:t>
            </a:r>
            <a:r>
              <a:rPr lang="en-US" altLang="x-none" sz="3000" dirty="0">
                <a:ea typeface="宋体" panose="02010600030101010101" pitchFamily="2" charset="-122"/>
              </a:rPr>
              <a:t> has the connected attribute ‘</a:t>
            </a:r>
            <a:r>
              <a:rPr lang="en-US" altLang="x-none" sz="3000" i="1" u="sng" dirty="0">
                <a:solidFill>
                  <a:srgbClr val="FF0000"/>
                </a:solidFill>
                <a:ea typeface="宋体" panose="02010600030101010101" pitchFamily="2" charset="-122"/>
              </a:rPr>
              <a:t>percent</a:t>
            </a:r>
            <a:r>
              <a:rPr lang="en-US" altLang="x-none" sz="3000" dirty="0">
                <a:ea typeface="宋体" panose="02010600030101010101" pitchFamily="2" charset="-122"/>
              </a:rPr>
              <a:t>’</a:t>
            </a:r>
          </a:p>
        </p:txBody>
      </p:sp>
      <p:sp>
        <p:nvSpPr>
          <p:cNvPr id="46086" name="Rectangle 3"/>
          <p:cNvSpPr>
            <a:spLocks noGrp="1"/>
          </p:cNvSpPr>
          <p:nvPr>
            <p:ph type="body"/>
          </p:nvPr>
        </p:nvSpPr>
        <p:spPr>
          <a:xfrm>
            <a:off x="76200" y="3283585"/>
            <a:ext cx="8992235" cy="3161030"/>
          </a:xfrm>
        </p:spPr>
        <p:txBody>
          <a:bodyPr wrap="square" anchor="t">
            <a:spAutoFit/>
          </a:bodyPr>
          <a:lstStyle/>
          <a:p>
            <a:pPr lvl="0" indent="-285750" eaLnBrk="1" hangingPunct="1"/>
            <a:r>
              <a:rPr lang="en-US" altLang="x-none" dirty="0">
                <a:solidFill>
                  <a:srgbClr val="0000CC"/>
                </a:solidFill>
                <a:ea typeface="宋体" panose="02010600030101010101" pitchFamily="2" charset="-122"/>
              </a:rPr>
              <a:t>Note:</a:t>
            </a:r>
          </a:p>
          <a:p>
            <a:pPr lvl="1" indent="-357505" eaLnBrk="1" hangingPunct="1"/>
            <a:r>
              <a:rPr lang="en-US" altLang="x-none" sz="2600" i="1" u="sng" dirty="0">
                <a:solidFill>
                  <a:srgbClr val="FF0000"/>
                </a:solidFill>
                <a:ea typeface="宋体" panose="02010600030101010101" pitchFamily="2" charset="-122"/>
              </a:rPr>
              <a:t>percent</a:t>
            </a:r>
            <a:r>
              <a:rPr lang="en-US" altLang="x-none" sz="2600" dirty="0">
                <a:ea typeface="宋体" panose="02010600030101010101" pitchFamily="2" charset="-122"/>
              </a:rPr>
              <a:t> </a:t>
            </a:r>
            <a:r>
              <a:rPr lang="zh-CN" altLang="en-US" sz="2600" dirty="0">
                <a:ea typeface="宋体" panose="02010600030101010101" pitchFamily="2" charset="-122"/>
              </a:rPr>
              <a:t>is</a:t>
            </a:r>
            <a:r>
              <a:rPr lang="en-US" altLang="x-none" sz="2600" dirty="0">
                <a:ea typeface="宋体" panose="02010600030101010101" pitchFamily="2" charset="-122"/>
              </a:rPr>
              <a:t> a value with each relationship instance.</a:t>
            </a:r>
          </a:p>
          <a:p>
            <a:pPr lvl="1" indent="-357505" eaLnBrk="1" hangingPunct="1"/>
            <a:r>
              <a:rPr lang="en-US" altLang="x-none" sz="2600" dirty="0">
                <a:ea typeface="宋体" panose="02010600030101010101" pitchFamily="2" charset="-122"/>
              </a:rPr>
              <a:t>The </a:t>
            </a:r>
            <a:r>
              <a:rPr lang="en-US" altLang="x-none" sz="2600" u="sng" dirty="0">
                <a:solidFill>
                  <a:srgbClr val="FF0000"/>
                </a:solidFill>
                <a:ea typeface="宋体" panose="02010600030101010101" pitchFamily="2" charset="-122"/>
              </a:rPr>
              <a:t>relationship instance</a:t>
            </a:r>
            <a:r>
              <a:rPr lang="en-US" altLang="x-none" sz="2600" dirty="0">
                <a:ea typeface="宋体" panose="02010600030101010101" pitchFamily="2" charset="-122"/>
              </a:rPr>
              <a:t> represents a specific pairing of an Employees instance with a Projects instance;</a:t>
            </a:r>
          </a:p>
          <a:p>
            <a:pPr lvl="1" indent="-357505" eaLnBrk="1" hangingPunct="1"/>
            <a:r>
              <a:rPr lang="en-US" altLang="x-none" sz="2600" u="sng" dirty="0">
                <a:solidFill>
                  <a:srgbClr val="FF0000"/>
                </a:solidFill>
                <a:ea typeface="宋体" panose="02010600030101010101" pitchFamily="2" charset="-122"/>
              </a:rPr>
              <a:t>percent</a:t>
            </a:r>
            <a:r>
              <a:rPr lang="en-US" altLang="x-none" sz="2600" dirty="0">
                <a:ea typeface="宋体" panose="02010600030101010101" pitchFamily="2" charset="-122"/>
              </a:rPr>
              <a:t> represents the percent of time an employee instance works on that project.</a:t>
            </a:r>
            <a:endParaRPr lang="zh-CN" altLang="en-US" sz="2600" dirty="0">
              <a:ea typeface="宋体" panose="02010600030101010101" pitchFamily="2" charset="-122"/>
            </a:endParaRPr>
          </a:p>
        </p:txBody>
      </p:sp>
      <p:pic>
        <p:nvPicPr>
          <p:cNvPr id="2" name="图片 46086"/>
          <p:cNvPicPr>
            <a:picLocks noChangeAspect="1"/>
          </p:cNvPicPr>
          <p:nvPr/>
        </p:nvPicPr>
        <p:blipFill>
          <a:blip r:embed="rId2"/>
          <a:stretch>
            <a:fillRect/>
          </a:stretch>
        </p:blipFill>
        <p:spPr>
          <a:xfrm>
            <a:off x="2212975" y="693738"/>
            <a:ext cx="5710238" cy="25923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6">
                                            <p:txEl>
                                              <p:pRg st="0" end="0"/>
                                            </p:txEl>
                                          </p:spTgt>
                                        </p:tgtEl>
                                        <p:attrNameLst>
                                          <p:attrName>style.visibility</p:attrName>
                                        </p:attrNameLst>
                                      </p:cBhvr>
                                      <p:to>
                                        <p:strVal val="visible"/>
                                      </p:to>
                                    </p:set>
                                    <p:animEffect transition="in" filter="blinds(horizontal)">
                                      <p:cBhvr>
                                        <p:cTn id="7" dur="500"/>
                                        <p:tgtEl>
                                          <p:spTgt spid="4608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086">
                                            <p:txEl>
                                              <p:pRg st="1" end="1"/>
                                            </p:txEl>
                                          </p:spTgt>
                                        </p:tgtEl>
                                        <p:attrNameLst>
                                          <p:attrName>style.visibility</p:attrName>
                                        </p:attrNameLst>
                                      </p:cBhvr>
                                      <p:to>
                                        <p:strVal val="visible"/>
                                      </p:to>
                                    </p:set>
                                    <p:animEffect transition="in" filter="blinds(horizontal)">
                                      <p:cBhvr>
                                        <p:cTn id="10" dur="500"/>
                                        <p:tgtEl>
                                          <p:spTgt spid="4608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086">
                                            <p:txEl>
                                              <p:pRg st="2" end="2"/>
                                            </p:txEl>
                                          </p:spTgt>
                                        </p:tgtEl>
                                        <p:attrNameLst>
                                          <p:attrName>style.visibility</p:attrName>
                                        </p:attrNameLst>
                                      </p:cBhvr>
                                      <p:to>
                                        <p:strVal val="visible"/>
                                      </p:to>
                                    </p:set>
                                    <p:animEffect transition="in" filter="blinds(horizontal)">
                                      <p:cBhvr>
                                        <p:cTn id="13" dur="500"/>
                                        <p:tgtEl>
                                          <p:spTgt spid="4608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6086">
                                            <p:txEl>
                                              <p:pRg st="3" end="3"/>
                                            </p:txEl>
                                          </p:spTgt>
                                        </p:tgtEl>
                                        <p:attrNameLst>
                                          <p:attrName>style.visibility</p:attrName>
                                        </p:attrNameLst>
                                      </p:cBhvr>
                                      <p:to>
                                        <p:strVal val="visible"/>
                                      </p:to>
                                    </p:set>
                                    <p:animEffect transition="in" filter="blinds(horizontal)">
                                      <p:cBhvr>
                                        <p:cTn id="16" dur="500"/>
                                        <p:tgtEl>
                                          <p:spTgt spid="460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096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52</a:t>
            </a:fld>
            <a:endParaRPr lang="zh-CN" altLang="en-US" sz="1200" b="1" i="1" dirty="0">
              <a:latin typeface="Times New Roman" panose="02020603050405020304" pitchFamily="2" charset="0"/>
              <a:ea typeface="宋体" panose="02010600030101010101" pitchFamily="2" charset="-122"/>
            </a:endParaRPr>
          </a:p>
        </p:txBody>
      </p:sp>
      <p:sp>
        <p:nvSpPr>
          <p:cNvPr id="40964" name="Rectangle 2"/>
          <p:cNvSpPr>
            <a:spLocks noGrp="1"/>
          </p:cNvSpPr>
          <p:nvPr>
            <p:ph type="title"/>
          </p:nvPr>
        </p:nvSpPr>
        <p:spPr/>
        <p:txBody>
          <a:bodyPr wrap="square" anchor="ctr"/>
          <a:lstStyle/>
          <a:p>
            <a:pPr lvl="0" eaLnBrk="1" hangingPunct="1"/>
            <a:r>
              <a:rPr lang="en-US" dirty="0">
                <a:ea typeface="宋体" panose="02010600030101010101" pitchFamily="2" charset="-122"/>
              </a:rPr>
              <a:t>N-ary relationship</a:t>
            </a:r>
          </a:p>
        </p:txBody>
      </p:sp>
      <p:sp>
        <p:nvSpPr>
          <p:cNvPr id="40965" name="Rectangle 3"/>
          <p:cNvSpPr>
            <a:spLocks noGrp="1"/>
          </p:cNvSpPr>
          <p:nvPr>
            <p:ph type="body"/>
          </p:nvPr>
        </p:nvSpPr>
        <p:spPr>
          <a:xfrm>
            <a:off x="34925" y="702945"/>
            <a:ext cx="9074150" cy="953135"/>
          </a:xfrm>
        </p:spPr>
        <p:txBody>
          <a:bodyPr wrap="square" anchor="t">
            <a:spAutoFit/>
          </a:bodyPr>
          <a:lstStyle/>
          <a:p>
            <a:pPr marL="342900" lvl="0" indent="-342900" eaLnBrk="1" hangingPunct="1">
              <a:lnSpc>
                <a:spcPct val="100000"/>
              </a:lnSpc>
              <a:spcBef>
                <a:spcPts val="0"/>
              </a:spcBef>
            </a:pPr>
            <a:r>
              <a:rPr lang="en-US" altLang="x-none" dirty="0">
                <a:ea typeface="宋体" panose="02010600030101010101" pitchFamily="2" charset="-122"/>
              </a:rPr>
              <a:t>example 6.1.3</a:t>
            </a:r>
          </a:p>
          <a:p>
            <a:pPr marL="914400" lvl="2" indent="0" eaLnBrk="1" hangingPunct="1">
              <a:lnSpc>
                <a:spcPct val="100000"/>
              </a:lnSpc>
              <a:spcBef>
                <a:spcPts val="0"/>
              </a:spcBef>
              <a:buNone/>
            </a:pPr>
            <a:r>
              <a:rPr lang="en-US" altLang="x-none" dirty="0">
                <a:solidFill>
                  <a:srgbClr val="0000CC"/>
                </a:solidFill>
                <a:ea typeface="宋体" panose="02010600030101010101" pitchFamily="2" charset="-122"/>
              </a:rPr>
              <a:t>orders on (customers, agents, products)</a:t>
            </a:r>
          </a:p>
        </p:txBody>
      </p:sp>
      <p:grpSp>
        <p:nvGrpSpPr>
          <p:cNvPr id="2" name="组合 1"/>
          <p:cNvGrpSpPr/>
          <p:nvPr/>
        </p:nvGrpSpPr>
        <p:grpSpPr>
          <a:xfrm>
            <a:off x="714693" y="1866900"/>
            <a:ext cx="7816278" cy="2064703"/>
            <a:chOff x="1126" y="2940"/>
            <a:chExt cx="12309" cy="3252"/>
          </a:xfrm>
        </p:grpSpPr>
        <p:sp>
          <p:nvSpPr>
            <p:cNvPr id="43013" name="文本框 43013"/>
            <p:cNvSpPr txBox="1"/>
            <p:nvPr/>
          </p:nvSpPr>
          <p:spPr>
            <a:xfrm>
              <a:off x="1126" y="4979"/>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customers</a:t>
              </a:r>
            </a:p>
          </p:txBody>
        </p:sp>
        <p:sp>
          <p:nvSpPr>
            <p:cNvPr id="43014" name="文本框 43014"/>
            <p:cNvSpPr txBox="1"/>
            <p:nvPr/>
          </p:nvSpPr>
          <p:spPr>
            <a:xfrm>
              <a:off x="10033" y="4944"/>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agents</a:t>
              </a:r>
            </a:p>
          </p:txBody>
        </p:sp>
        <p:sp>
          <p:nvSpPr>
            <p:cNvPr id="43015" name="直接连接符 43015"/>
            <p:cNvSpPr/>
            <p:nvPr/>
          </p:nvSpPr>
          <p:spPr>
            <a:xfrm flipV="1">
              <a:off x="4528" y="5380"/>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3016" name="菱形 43016"/>
            <p:cNvSpPr/>
            <p:nvPr/>
          </p:nvSpPr>
          <p:spPr>
            <a:xfrm>
              <a:off x="5598" y="4604"/>
              <a:ext cx="3302" cy="1588"/>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sz="2800" b="1" dirty="0">
                  <a:solidFill>
                    <a:schemeClr val="accent6"/>
                  </a:solidFill>
                  <a:latin typeface="Arial" panose="020B0604020202020204" pitchFamily="34" charset="0"/>
                  <a:ea typeface="Times New Roman" panose="02020603050405020304" pitchFamily="2" charset="0"/>
                </a:rPr>
                <a:t>orders</a:t>
              </a:r>
            </a:p>
          </p:txBody>
        </p:sp>
        <p:sp>
          <p:nvSpPr>
            <p:cNvPr id="43017" name="直接连接符 43017"/>
            <p:cNvSpPr/>
            <p:nvPr/>
          </p:nvSpPr>
          <p:spPr>
            <a:xfrm flipV="1">
              <a:off x="8900" y="5397"/>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5" name="文本框 43014"/>
            <p:cNvSpPr txBox="1"/>
            <p:nvPr/>
          </p:nvSpPr>
          <p:spPr>
            <a:xfrm>
              <a:off x="5498" y="2940"/>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products</a:t>
              </a:r>
            </a:p>
          </p:txBody>
        </p:sp>
        <p:sp>
          <p:nvSpPr>
            <p:cNvPr id="6" name="直接连接符 43017"/>
            <p:cNvSpPr/>
            <p:nvPr/>
          </p:nvSpPr>
          <p:spPr>
            <a:xfrm flipV="1">
              <a:off x="7266" y="3814"/>
              <a:ext cx="1" cy="794"/>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4" name="组合 3"/>
          <p:cNvGrpSpPr/>
          <p:nvPr/>
        </p:nvGrpSpPr>
        <p:grpSpPr>
          <a:xfrm>
            <a:off x="1779270" y="3931285"/>
            <a:ext cx="2834005" cy="1353820"/>
            <a:chOff x="2802" y="6191"/>
            <a:chExt cx="4463" cy="2132"/>
          </a:xfrm>
        </p:grpSpPr>
        <p:sp>
          <p:nvSpPr>
            <p:cNvPr id="9" name="椭圆 43018"/>
            <p:cNvSpPr/>
            <p:nvPr/>
          </p:nvSpPr>
          <p:spPr>
            <a:xfrm>
              <a:off x="2802" y="7301"/>
              <a:ext cx="2098" cy="1022"/>
            </a:xfrm>
            <a:prstGeom prst="ellipse">
              <a:avLst/>
            </a:prstGeom>
            <a:solidFill>
              <a:schemeClr val="bg1"/>
            </a:solidFill>
            <a:ln w="19050" cap="flat" cmpd="sng">
              <a:solidFill>
                <a:srgbClr val="FF0000"/>
              </a:solidFill>
              <a:prstDash val="solid"/>
              <a:round/>
              <a:headEnd type="none" w="med" len="med"/>
              <a:tailEnd type="none" w="med" len="med"/>
            </a:ln>
          </p:spPr>
          <p:txBody>
            <a:bodyPr wrap="none" lIns="90170" tIns="0" rIns="90170" bIns="46990" anchor="ctr"/>
            <a:lstStyle/>
            <a:p>
              <a:pPr lvl="0" algn="ctr"/>
              <a:r>
                <a:rPr lang="en-US" altLang="zh-CN" sz="2800" b="1" dirty="0">
                  <a:solidFill>
                    <a:srgbClr val="FF0000"/>
                  </a:solidFill>
                  <a:latin typeface="Arial" panose="020B0604020202020204" pitchFamily="34" charset="0"/>
                  <a:ea typeface="宋体" panose="02010600030101010101" pitchFamily="2" charset="-122"/>
                </a:rPr>
                <a:t>ordno</a:t>
              </a:r>
            </a:p>
          </p:txBody>
        </p:sp>
        <p:sp>
          <p:nvSpPr>
            <p:cNvPr id="10" name="直接连接符 43019"/>
            <p:cNvSpPr/>
            <p:nvPr/>
          </p:nvSpPr>
          <p:spPr>
            <a:xfrm flipV="1">
              <a:off x="4081" y="6191"/>
              <a:ext cx="3184" cy="1138"/>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3" name="组合 2"/>
          <p:cNvGrpSpPr/>
          <p:nvPr/>
        </p:nvGrpSpPr>
        <p:grpSpPr>
          <a:xfrm>
            <a:off x="3244850" y="3926840"/>
            <a:ext cx="4241800" cy="1374775"/>
            <a:chOff x="5110" y="6184"/>
            <a:chExt cx="6680" cy="2165"/>
          </a:xfrm>
        </p:grpSpPr>
        <p:sp>
          <p:nvSpPr>
            <p:cNvPr id="43018" name="椭圆 43018"/>
            <p:cNvSpPr/>
            <p:nvPr/>
          </p:nvSpPr>
          <p:spPr>
            <a:xfrm>
              <a:off x="7422" y="7327"/>
              <a:ext cx="2098" cy="1022"/>
            </a:xfrm>
            <a:prstGeom prst="ellipse">
              <a:avLst/>
            </a:prstGeom>
            <a:solidFill>
              <a:schemeClr val="bg1"/>
            </a:solidFill>
            <a:ln w="19050" cap="flat" cmpd="sng">
              <a:solidFill>
                <a:srgbClr val="0000CC"/>
              </a:solidFill>
              <a:prstDash val="solid"/>
              <a:round/>
              <a:headEnd type="none" w="med" len="med"/>
              <a:tailEnd type="none" w="med" len="med"/>
            </a:ln>
          </p:spPr>
          <p:txBody>
            <a:bodyPr wrap="none" lIns="90170" tIns="0" rIns="90170" bIns="46990" anchor="ctr"/>
            <a:lstStyle/>
            <a:p>
              <a:pPr lvl="0" algn="ctr"/>
              <a:r>
                <a:rPr lang="en-US" altLang="zh-CN" sz="2800" b="1" dirty="0">
                  <a:solidFill>
                    <a:srgbClr val="0000CC"/>
                  </a:solidFill>
                  <a:latin typeface="Arial" panose="020B0604020202020204" pitchFamily="34" charset="0"/>
                  <a:ea typeface="宋体" panose="02010600030101010101" pitchFamily="2" charset="-122"/>
                </a:rPr>
                <a:t>qty</a:t>
              </a:r>
            </a:p>
          </p:txBody>
        </p:sp>
        <p:sp>
          <p:nvSpPr>
            <p:cNvPr id="43019" name="直接连接符 43019"/>
            <p:cNvSpPr/>
            <p:nvPr/>
          </p:nvSpPr>
          <p:spPr>
            <a:xfrm flipH="1" flipV="1">
              <a:off x="7265" y="6184"/>
              <a:ext cx="1061" cy="1113"/>
            </a:xfrm>
            <a:prstGeom prst="line">
              <a:avLst/>
            </a:prstGeom>
            <a:ln w="19050" cap="flat" cmpd="sng">
              <a:solidFill>
                <a:srgbClr val="0000CC"/>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7" name="椭圆 43018"/>
            <p:cNvSpPr/>
            <p:nvPr/>
          </p:nvSpPr>
          <p:spPr>
            <a:xfrm>
              <a:off x="9692" y="7327"/>
              <a:ext cx="2098" cy="1022"/>
            </a:xfrm>
            <a:prstGeom prst="ellipse">
              <a:avLst/>
            </a:prstGeom>
            <a:solidFill>
              <a:schemeClr val="bg1"/>
            </a:solidFill>
            <a:ln w="19050" cap="flat" cmpd="sng">
              <a:solidFill>
                <a:srgbClr val="0000CC"/>
              </a:solidFill>
              <a:prstDash val="solid"/>
              <a:round/>
              <a:headEnd type="none" w="med" len="med"/>
              <a:tailEnd type="none" w="med" len="med"/>
            </a:ln>
          </p:spPr>
          <p:txBody>
            <a:bodyPr wrap="none" lIns="90170" tIns="0" rIns="90170" bIns="46990" anchor="ctr"/>
            <a:lstStyle/>
            <a:p>
              <a:pPr lvl="0" algn="ctr"/>
              <a:r>
                <a:rPr lang="en-US" altLang="zh-CN" sz="2800" b="1" dirty="0">
                  <a:solidFill>
                    <a:srgbClr val="0000CC"/>
                  </a:solidFill>
                  <a:latin typeface="Arial" panose="020B0604020202020204" pitchFamily="34" charset="0"/>
                  <a:ea typeface="宋体" panose="02010600030101010101" pitchFamily="2" charset="-122"/>
                </a:rPr>
                <a:t>dollars</a:t>
              </a:r>
            </a:p>
          </p:txBody>
        </p:sp>
        <p:sp>
          <p:nvSpPr>
            <p:cNvPr id="8" name="直接连接符 43019"/>
            <p:cNvSpPr/>
            <p:nvPr/>
          </p:nvSpPr>
          <p:spPr>
            <a:xfrm flipH="1" flipV="1">
              <a:off x="7266" y="6192"/>
              <a:ext cx="3053" cy="1136"/>
            </a:xfrm>
            <a:prstGeom prst="line">
              <a:avLst/>
            </a:prstGeom>
            <a:ln w="19050" cap="flat" cmpd="sng">
              <a:solidFill>
                <a:srgbClr val="0000CC"/>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1" name="椭圆 43018"/>
            <p:cNvSpPr/>
            <p:nvPr/>
          </p:nvSpPr>
          <p:spPr>
            <a:xfrm>
              <a:off x="5110" y="7298"/>
              <a:ext cx="2098" cy="1022"/>
            </a:xfrm>
            <a:prstGeom prst="ellipse">
              <a:avLst/>
            </a:prstGeom>
            <a:solidFill>
              <a:schemeClr val="bg1"/>
            </a:solidFill>
            <a:ln w="19050" cap="flat" cmpd="sng">
              <a:solidFill>
                <a:srgbClr val="0000CC"/>
              </a:solidFill>
              <a:prstDash val="solid"/>
              <a:round/>
              <a:headEnd type="none" w="med" len="med"/>
              <a:tailEnd type="none" w="med" len="med"/>
            </a:ln>
          </p:spPr>
          <p:txBody>
            <a:bodyPr wrap="none" lIns="90170" tIns="0" rIns="90170" bIns="46990" anchor="ctr"/>
            <a:lstStyle/>
            <a:p>
              <a:pPr lvl="0" algn="ctr"/>
              <a:r>
                <a:rPr lang="en-US" altLang="zh-CN" sz="2800" b="1" dirty="0">
                  <a:solidFill>
                    <a:srgbClr val="0000CC"/>
                  </a:solidFill>
                  <a:latin typeface="Arial" panose="020B0604020202020204" pitchFamily="34" charset="0"/>
                  <a:ea typeface="宋体" panose="02010600030101010101" pitchFamily="2" charset="-122"/>
                </a:rPr>
                <a:t>month</a:t>
              </a:r>
            </a:p>
          </p:txBody>
        </p:sp>
        <p:sp>
          <p:nvSpPr>
            <p:cNvPr id="12" name="直接连接符 43019"/>
            <p:cNvSpPr/>
            <p:nvPr/>
          </p:nvSpPr>
          <p:spPr>
            <a:xfrm flipV="1">
              <a:off x="6148" y="6191"/>
              <a:ext cx="1119" cy="1137"/>
            </a:xfrm>
            <a:prstGeom prst="line">
              <a:avLst/>
            </a:prstGeom>
            <a:ln w="19050" cap="flat" cmpd="sng">
              <a:solidFill>
                <a:srgbClr val="0000CC"/>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14" name="文本框 13"/>
          <p:cNvSpPr txBox="1"/>
          <p:nvPr/>
        </p:nvSpPr>
        <p:spPr>
          <a:xfrm>
            <a:off x="182880" y="5482590"/>
            <a:ext cx="8795385" cy="1198880"/>
          </a:xfrm>
          <a:prstGeom prst="rect">
            <a:avLst/>
          </a:prstGeom>
          <a:noFill/>
        </p:spPr>
        <p:txBody>
          <a:bodyPr wrap="square" rtlCol="0">
            <a:spAutoFit/>
          </a:bodyPr>
          <a:lstStyle/>
          <a:p>
            <a:r>
              <a:rPr lang="zh-CN" altLang="en-US" b="1">
                <a:solidFill>
                  <a:srgbClr val="0000CC"/>
                </a:solidFill>
                <a:latin typeface="+mn-lt"/>
                <a:cs typeface="+mn-lt"/>
              </a:rPr>
              <a:t>在</a:t>
            </a:r>
            <a:r>
              <a:rPr lang="en-US" altLang="zh-CN" b="1">
                <a:solidFill>
                  <a:srgbClr val="0000CC"/>
                </a:solidFill>
                <a:latin typeface="+mn-lt"/>
                <a:cs typeface="+mn-lt"/>
              </a:rPr>
              <a:t>orders</a:t>
            </a:r>
            <a:r>
              <a:rPr lang="zh-CN" altLang="en-US" b="1">
                <a:solidFill>
                  <a:srgbClr val="0000CC"/>
                </a:solidFill>
                <a:latin typeface="+mn-lt"/>
                <a:cs typeface="+mn-lt"/>
              </a:rPr>
              <a:t>联系中，给定一个客户、供应商和商品并不能唯一确定一条销售记录！因此，在</a:t>
            </a:r>
            <a:r>
              <a:rPr lang="en-US" altLang="zh-CN" b="1">
                <a:solidFill>
                  <a:srgbClr val="0000CC"/>
                </a:solidFill>
                <a:latin typeface="+mn-lt"/>
                <a:cs typeface="+mn-lt"/>
              </a:rPr>
              <a:t>orders</a:t>
            </a:r>
            <a:r>
              <a:rPr lang="zh-CN" altLang="en-US" b="1">
                <a:solidFill>
                  <a:srgbClr val="0000CC"/>
                </a:solidFill>
                <a:latin typeface="+mn-lt"/>
                <a:cs typeface="+mn-lt"/>
              </a:rPr>
              <a:t>联系上人为添加了一个</a:t>
            </a:r>
            <a:r>
              <a:rPr lang="en-US" altLang="zh-CN" b="1">
                <a:solidFill>
                  <a:srgbClr val="0000CC"/>
                </a:solidFill>
                <a:latin typeface="+mn-lt"/>
                <a:cs typeface="+mn-lt"/>
              </a:rPr>
              <a:t>ordno</a:t>
            </a:r>
            <a:r>
              <a:rPr lang="zh-CN" altLang="en-US" b="1">
                <a:solidFill>
                  <a:srgbClr val="0000CC"/>
                </a:solidFill>
                <a:latin typeface="+mn-lt"/>
                <a:cs typeface="+mn-lt"/>
              </a:rPr>
              <a:t>属性，用于作为</a:t>
            </a:r>
            <a:r>
              <a:rPr lang="en-US" altLang="zh-CN" b="1">
                <a:solidFill>
                  <a:srgbClr val="0000CC"/>
                </a:solidFill>
                <a:latin typeface="+mn-lt"/>
                <a:cs typeface="+mn-lt"/>
              </a:rPr>
              <a:t>orders-relationship-instance</a:t>
            </a:r>
            <a:r>
              <a:rPr lang="zh-CN" altLang="en-US" b="1">
                <a:solidFill>
                  <a:srgbClr val="0000CC"/>
                </a:solidFill>
                <a:latin typeface="+mn-lt"/>
                <a:cs typeface="+mn-lt"/>
              </a:rPr>
              <a:t>的</a:t>
            </a:r>
            <a:r>
              <a:rPr lang="en-US" altLang="zh-CN" b="1">
                <a:solidFill>
                  <a:srgbClr val="0000CC"/>
                </a:solidFill>
                <a:latin typeface="+mn-lt"/>
                <a:cs typeface="+mn-lt"/>
              </a:rPr>
              <a:t>identifier.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53</a:t>
            </a:fld>
            <a:endParaRPr lang="zh-CN" altLang="en-US" sz="1200" b="1" i="1" dirty="0">
              <a:latin typeface="Times New Roman" panose="02020603050405020304" pitchFamily="2" charset="0"/>
              <a:ea typeface="宋体" panose="02010600030101010101" pitchFamily="2" charset="-122"/>
            </a:endParaRPr>
          </a:p>
        </p:txBody>
      </p:sp>
      <p:sp>
        <p:nvSpPr>
          <p:cNvPr id="40964" name="Rectangle 2"/>
          <p:cNvSpPr>
            <a:spLocks noGrp="1"/>
          </p:cNvSpPr>
          <p:nvPr>
            <p:ph type="title"/>
          </p:nvPr>
        </p:nvSpPr>
        <p:spPr/>
        <p:txBody>
          <a:bodyPr wrap="square" anchor="ctr"/>
          <a:lstStyle/>
          <a:p>
            <a:pPr lvl="0" eaLnBrk="1" hangingPunct="1"/>
            <a:r>
              <a:rPr lang="en-US" dirty="0">
                <a:ea typeface="宋体" panose="02010600030101010101" pitchFamily="2" charset="-122"/>
              </a:rPr>
              <a:t>N-ary relationship</a:t>
            </a:r>
          </a:p>
        </p:txBody>
      </p:sp>
      <p:sp>
        <p:nvSpPr>
          <p:cNvPr id="40965" name="Rectangle 3"/>
          <p:cNvSpPr>
            <a:spLocks noGrp="1"/>
          </p:cNvSpPr>
          <p:nvPr>
            <p:ph type="body"/>
          </p:nvPr>
        </p:nvSpPr>
        <p:spPr>
          <a:xfrm>
            <a:off x="34925" y="702945"/>
            <a:ext cx="9074150" cy="1081405"/>
          </a:xfrm>
        </p:spPr>
        <p:txBody>
          <a:bodyPr wrap="square" anchor="t">
            <a:spAutoFit/>
          </a:bodyPr>
          <a:lstStyle/>
          <a:p>
            <a:pPr marL="342900" lvl="0" indent="-342900" eaLnBrk="1" hangingPunct="1">
              <a:lnSpc>
                <a:spcPct val="100000"/>
              </a:lnSpc>
              <a:spcBef>
                <a:spcPts val="0"/>
              </a:spcBef>
            </a:pPr>
            <a:r>
              <a:rPr lang="en-US" altLang="x-none" dirty="0">
                <a:ea typeface="宋体" panose="02010600030101010101" pitchFamily="2" charset="-122"/>
              </a:rPr>
              <a:t>Example 6.1.4: </a:t>
            </a:r>
            <a:r>
              <a:rPr lang="zh-CN" altLang="en-US" dirty="0">
                <a:solidFill>
                  <a:srgbClr val="0000CC"/>
                </a:solidFill>
                <a:ea typeface="宋体" panose="02010600030101010101" pitchFamily="2" charset="-122"/>
                <a:sym typeface="+mn-ea"/>
              </a:rPr>
              <a:t>统计当年的累计销售数量和销售金额</a:t>
            </a:r>
            <a:endParaRPr lang="en-US" altLang="x-none" dirty="0">
              <a:ea typeface="宋体" panose="02010600030101010101" pitchFamily="2" charset="-122"/>
            </a:endParaRPr>
          </a:p>
          <a:p>
            <a:pPr marL="457200" lvl="1" indent="0" eaLnBrk="1" hangingPunct="1">
              <a:lnSpc>
                <a:spcPct val="100000"/>
              </a:lnSpc>
              <a:spcBef>
                <a:spcPts val="1000"/>
              </a:spcBef>
              <a:spcAft>
                <a:spcPts val="0"/>
              </a:spcAft>
              <a:buNone/>
            </a:pPr>
            <a:r>
              <a:rPr lang="en-US" altLang="x-none" dirty="0">
                <a:ea typeface="宋体" panose="02010600030101010101" pitchFamily="2" charset="-122"/>
              </a:rPr>
              <a:t>curyear (customers, agents, products)</a:t>
            </a:r>
            <a:endParaRPr lang="en-US" altLang="x-none" dirty="0">
              <a:solidFill>
                <a:schemeClr val="accent6"/>
              </a:solidFill>
              <a:ea typeface="宋体" panose="02010600030101010101" pitchFamily="2" charset="-122"/>
            </a:endParaRPr>
          </a:p>
        </p:txBody>
      </p:sp>
      <p:grpSp>
        <p:nvGrpSpPr>
          <p:cNvPr id="2" name="组合 1"/>
          <p:cNvGrpSpPr/>
          <p:nvPr/>
        </p:nvGrpSpPr>
        <p:grpSpPr>
          <a:xfrm>
            <a:off x="715010" y="1866900"/>
            <a:ext cx="7816215" cy="2065020"/>
            <a:chOff x="1126" y="3505"/>
            <a:chExt cx="12309" cy="3252"/>
          </a:xfrm>
        </p:grpSpPr>
        <p:sp>
          <p:nvSpPr>
            <p:cNvPr id="43013" name="文本框 43013"/>
            <p:cNvSpPr txBox="1"/>
            <p:nvPr/>
          </p:nvSpPr>
          <p:spPr>
            <a:xfrm>
              <a:off x="1126" y="5544"/>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customers</a:t>
              </a:r>
            </a:p>
          </p:txBody>
        </p:sp>
        <p:sp>
          <p:nvSpPr>
            <p:cNvPr id="43014" name="文本框 43014"/>
            <p:cNvSpPr txBox="1"/>
            <p:nvPr/>
          </p:nvSpPr>
          <p:spPr>
            <a:xfrm>
              <a:off x="10033" y="5509"/>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agents</a:t>
              </a:r>
            </a:p>
          </p:txBody>
        </p:sp>
        <p:sp>
          <p:nvSpPr>
            <p:cNvPr id="43015" name="直接连接符 43015"/>
            <p:cNvSpPr/>
            <p:nvPr/>
          </p:nvSpPr>
          <p:spPr>
            <a:xfrm flipV="1">
              <a:off x="4528" y="5945"/>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3016" name="菱形 43016"/>
            <p:cNvSpPr/>
            <p:nvPr/>
          </p:nvSpPr>
          <p:spPr>
            <a:xfrm>
              <a:off x="5598" y="5169"/>
              <a:ext cx="3302" cy="1588"/>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sz="2800" b="1" dirty="0">
                  <a:solidFill>
                    <a:schemeClr val="accent6"/>
                  </a:solidFill>
                  <a:latin typeface="Arial" panose="020B0604020202020204" pitchFamily="34" charset="0"/>
                  <a:ea typeface="Times New Roman" panose="02020603050405020304" pitchFamily="2" charset="0"/>
                </a:rPr>
                <a:t>curyear</a:t>
              </a:r>
            </a:p>
          </p:txBody>
        </p:sp>
        <p:sp>
          <p:nvSpPr>
            <p:cNvPr id="43017" name="直接连接符 43017"/>
            <p:cNvSpPr/>
            <p:nvPr/>
          </p:nvSpPr>
          <p:spPr>
            <a:xfrm flipV="1">
              <a:off x="8900" y="5962"/>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5" name="文本框 43014"/>
            <p:cNvSpPr txBox="1"/>
            <p:nvPr/>
          </p:nvSpPr>
          <p:spPr>
            <a:xfrm>
              <a:off x="5498" y="3505"/>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products</a:t>
              </a:r>
            </a:p>
          </p:txBody>
        </p:sp>
        <p:sp>
          <p:nvSpPr>
            <p:cNvPr id="6" name="直接连接符 43017"/>
            <p:cNvSpPr/>
            <p:nvPr/>
          </p:nvSpPr>
          <p:spPr>
            <a:xfrm flipV="1">
              <a:off x="7266" y="4379"/>
              <a:ext cx="1" cy="737"/>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13" name="组合 12"/>
          <p:cNvGrpSpPr/>
          <p:nvPr/>
        </p:nvGrpSpPr>
        <p:grpSpPr>
          <a:xfrm>
            <a:off x="2510790" y="3926840"/>
            <a:ext cx="4926330" cy="1374775"/>
            <a:chOff x="3954" y="5958"/>
            <a:chExt cx="7758" cy="2165"/>
          </a:xfrm>
        </p:grpSpPr>
        <p:sp>
          <p:nvSpPr>
            <p:cNvPr id="43018" name="椭圆 43018"/>
            <p:cNvSpPr/>
            <p:nvPr/>
          </p:nvSpPr>
          <p:spPr>
            <a:xfrm>
              <a:off x="7422" y="7101"/>
              <a:ext cx="4290" cy="1022"/>
            </a:xfrm>
            <a:prstGeom prst="ellipse">
              <a:avLst/>
            </a:prstGeom>
            <a:solidFill>
              <a:schemeClr val="bg1"/>
            </a:solidFill>
            <a:ln w="19050" cap="flat" cmpd="sng">
              <a:solidFill>
                <a:srgbClr val="FF0000"/>
              </a:solidFill>
              <a:prstDash val="solid"/>
              <a:round/>
              <a:headEnd type="none" w="med" len="med"/>
              <a:tailEnd type="none" w="med" len="med"/>
            </a:ln>
          </p:spPr>
          <p:txBody>
            <a:bodyPr wrap="none" lIns="90170" tIns="0" rIns="90170" bIns="46990" anchor="ctr"/>
            <a:lstStyle/>
            <a:p>
              <a:pPr lvl="0" algn="ctr"/>
              <a:r>
                <a:rPr lang="en-US" altLang="zh-CN" sz="2800" b="1" dirty="0">
                  <a:solidFill>
                    <a:srgbClr val="FF0000"/>
                  </a:solidFill>
                  <a:latin typeface="Arial" panose="020B0604020202020204" pitchFamily="34" charset="0"/>
                  <a:ea typeface="宋体" panose="02010600030101010101" pitchFamily="2" charset="-122"/>
                </a:rPr>
                <a:t>sum of dollars</a:t>
              </a:r>
            </a:p>
          </p:txBody>
        </p:sp>
        <p:sp>
          <p:nvSpPr>
            <p:cNvPr id="43019" name="直接连接符 43019"/>
            <p:cNvSpPr/>
            <p:nvPr/>
          </p:nvSpPr>
          <p:spPr>
            <a:xfrm flipH="1" flipV="1">
              <a:off x="7265" y="5958"/>
              <a:ext cx="1223" cy="1145"/>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1" name="椭圆 43018"/>
            <p:cNvSpPr/>
            <p:nvPr/>
          </p:nvSpPr>
          <p:spPr>
            <a:xfrm>
              <a:off x="3954" y="7072"/>
              <a:ext cx="3254" cy="1022"/>
            </a:xfrm>
            <a:prstGeom prst="ellipse">
              <a:avLst/>
            </a:prstGeom>
            <a:solidFill>
              <a:schemeClr val="bg1"/>
            </a:solidFill>
            <a:ln w="19050" cap="flat" cmpd="sng">
              <a:solidFill>
                <a:srgbClr val="FF0000"/>
              </a:solidFill>
              <a:prstDash val="solid"/>
              <a:round/>
              <a:headEnd type="none" w="med" len="med"/>
              <a:tailEnd type="none" w="med" len="med"/>
            </a:ln>
          </p:spPr>
          <p:txBody>
            <a:bodyPr wrap="none" lIns="90170" tIns="0" rIns="90170" bIns="46990" anchor="ctr"/>
            <a:lstStyle/>
            <a:p>
              <a:pPr lvl="0" algn="ctr"/>
              <a:r>
                <a:rPr lang="en-US" altLang="zh-CN" sz="2800" b="1" dirty="0">
                  <a:solidFill>
                    <a:srgbClr val="FF0000"/>
                  </a:solidFill>
                  <a:latin typeface="Arial" panose="020B0604020202020204" pitchFamily="34" charset="0"/>
                  <a:ea typeface="宋体" panose="02010600030101010101" pitchFamily="2" charset="-122"/>
                </a:rPr>
                <a:t>sum of qty</a:t>
              </a:r>
            </a:p>
          </p:txBody>
        </p:sp>
        <p:sp>
          <p:nvSpPr>
            <p:cNvPr id="12" name="直接连接符 43019"/>
            <p:cNvSpPr/>
            <p:nvPr/>
          </p:nvSpPr>
          <p:spPr>
            <a:xfrm flipV="1">
              <a:off x="6148" y="5965"/>
              <a:ext cx="1119" cy="1137"/>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14" name="文本框 13"/>
          <p:cNvSpPr txBox="1"/>
          <p:nvPr/>
        </p:nvSpPr>
        <p:spPr>
          <a:xfrm>
            <a:off x="182880" y="5482590"/>
            <a:ext cx="8795385" cy="1198880"/>
          </a:xfrm>
          <a:prstGeom prst="rect">
            <a:avLst/>
          </a:prstGeom>
          <a:noFill/>
        </p:spPr>
        <p:txBody>
          <a:bodyPr wrap="square" rtlCol="0">
            <a:spAutoFit/>
          </a:bodyPr>
          <a:lstStyle/>
          <a:p>
            <a:r>
              <a:rPr lang="zh-CN" altLang="en-US" b="1">
                <a:solidFill>
                  <a:srgbClr val="0000CC"/>
                </a:solidFill>
                <a:latin typeface="+mn-lt"/>
                <a:cs typeface="+mn-lt"/>
              </a:rPr>
              <a:t>由于只统计当年的销售结果，确定的一个客户、一个供应商和一种商品对应着唯一的一条统计结果</a:t>
            </a:r>
            <a:r>
              <a:rPr lang="en-US" altLang="zh-CN" b="1">
                <a:solidFill>
                  <a:srgbClr val="0000CC"/>
                </a:solidFill>
                <a:latin typeface="+mn-lt"/>
                <a:cs typeface="+mn-lt"/>
              </a:rPr>
              <a:t>(relationship instance)</a:t>
            </a:r>
            <a:r>
              <a:rPr lang="zh-CN" altLang="en-US" b="1">
                <a:solidFill>
                  <a:srgbClr val="0000CC"/>
                </a:solidFill>
                <a:latin typeface="+mn-lt"/>
                <a:ea typeface="宋体" panose="02010600030101010101" pitchFamily="2" charset="-122"/>
                <a:cs typeface="+mn-lt"/>
              </a:rPr>
              <a:t>，在联系</a:t>
            </a:r>
            <a:r>
              <a:rPr lang="en-US" altLang="zh-CN" b="1">
                <a:solidFill>
                  <a:srgbClr val="0000CC"/>
                </a:solidFill>
                <a:latin typeface="+mn-lt"/>
                <a:cs typeface="+mn-lt"/>
                <a:sym typeface="+mn-ea"/>
              </a:rPr>
              <a:t>curyear</a:t>
            </a:r>
            <a:r>
              <a:rPr lang="zh-CN" altLang="en-US" b="1">
                <a:solidFill>
                  <a:srgbClr val="0000CC"/>
                </a:solidFill>
                <a:latin typeface="+mn-lt"/>
                <a:ea typeface="宋体" panose="02010600030101010101" pitchFamily="2" charset="-122"/>
                <a:cs typeface="+mn-lt"/>
              </a:rPr>
              <a:t>上就不需要添加其他的</a:t>
            </a:r>
            <a:r>
              <a:rPr lang="en-US" altLang="zh-CN" b="1">
                <a:solidFill>
                  <a:srgbClr val="0000CC"/>
                </a:solidFill>
                <a:latin typeface="+mn-lt"/>
                <a:ea typeface="宋体" panose="02010600030101010101" pitchFamily="2" charset="-122"/>
                <a:cs typeface="+mn-lt"/>
              </a:rPr>
              <a:t>identifier</a:t>
            </a:r>
            <a:r>
              <a:rPr lang="zh-CN" altLang="en-US" b="1">
                <a:solidFill>
                  <a:srgbClr val="0000CC"/>
                </a:solidFill>
                <a:latin typeface="+mn-lt"/>
                <a:ea typeface="宋体" panose="02010600030101010101" pitchFamily="2" charset="-122"/>
                <a:cs typeface="+mn-lt"/>
              </a:rPr>
              <a:t>属性了。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096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54</a:t>
            </a:fld>
            <a:endParaRPr lang="zh-CN" altLang="en-US" sz="1200" b="1" i="1" dirty="0">
              <a:latin typeface="Times New Roman" panose="02020603050405020304" pitchFamily="2" charset="0"/>
              <a:ea typeface="宋体" panose="02010600030101010101" pitchFamily="2" charset="-122"/>
            </a:endParaRPr>
          </a:p>
        </p:txBody>
      </p:sp>
      <p:sp>
        <p:nvSpPr>
          <p:cNvPr id="40964" name="Rectangle 2"/>
          <p:cNvSpPr>
            <a:spLocks noGrp="1"/>
          </p:cNvSpPr>
          <p:nvPr>
            <p:ph type="title"/>
          </p:nvPr>
        </p:nvSpPr>
        <p:spPr/>
        <p:txBody>
          <a:bodyPr wrap="square" anchor="ctr"/>
          <a:lstStyle/>
          <a:p>
            <a:pPr lvl="0" eaLnBrk="1" hangingPunct="1"/>
            <a:r>
              <a:rPr lang="en-US" dirty="0">
                <a:ea typeface="宋体" panose="02010600030101010101" pitchFamily="2" charset="-122"/>
              </a:rPr>
              <a:t>N-ary relationship</a:t>
            </a:r>
          </a:p>
        </p:txBody>
      </p:sp>
      <p:sp>
        <p:nvSpPr>
          <p:cNvPr id="40965" name="Rectangle 3"/>
          <p:cNvSpPr>
            <a:spLocks noGrp="1"/>
          </p:cNvSpPr>
          <p:nvPr>
            <p:ph type="body"/>
          </p:nvPr>
        </p:nvSpPr>
        <p:spPr>
          <a:xfrm>
            <a:off x="34925" y="702945"/>
            <a:ext cx="9074150" cy="1081405"/>
          </a:xfrm>
        </p:spPr>
        <p:txBody>
          <a:bodyPr wrap="square" anchor="t">
            <a:spAutoFit/>
          </a:bodyPr>
          <a:lstStyle/>
          <a:p>
            <a:pPr marL="342900" lvl="0" indent="-342900" eaLnBrk="1" hangingPunct="1">
              <a:lnSpc>
                <a:spcPct val="100000"/>
              </a:lnSpc>
              <a:spcBef>
                <a:spcPts val="0"/>
              </a:spcBef>
            </a:pPr>
            <a:r>
              <a:rPr lang="en-US" altLang="x-none" dirty="0">
                <a:ea typeface="宋体" panose="02010600030101010101" pitchFamily="2" charset="-122"/>
              </a:rPr>
              <a:t>Example 6.1.4: </a:t>
            </a:r>
            <a:r>
              <a:rPr lang="zh-CN" altLang="en-US" dirty="0">
                <a:solidFill>
                  <a:srgbClr val="0000CC"/>
                </a:solidFill>
                <a:ea typeface="宋体" panose="02010600030101010101" pitchFamily="2" charset="-122"/>
              </a:rPr>
              <a:t>统计每年的累计销售数量和销售金额</a:t>
            </a:r>
            <a:endParaRPr lang="en-US" altLang="x-none" dirty="0">
              <a:ea typeface="宋体" panose="02010600030101010101" pitchFamily="2" charset="-122"/>
            </a:endParaRPr>
          </a:p>
          <a:p>
            <a:pPr marL="457200" lvl="1" indent="0" eaLnBrk="1" hangingPunct="1">
              <a:lnSpc>
                <a:spcPct val="100000"/>
              </a:lnSpc>
              <a:spcBef>
                <a:spcPts val="1000"/>
              </a:spcBef>
              <a:spcAft>
                <a:spcPts val="0"/>
              </a:spcAft>
              <a:buNone/>
            </a:pPr>
            <a:r>
              <a:rPr lang="en-US" altLang="x-none" dirty="0">
                <a:ea typeface="宋体" panose="02010600030101010101" pitchFamily="2" charset="-122"/>
              </a:rPr>
              <a:t>yearlies (customers, agents, products)</a:t>
            </a:r>
            <a:endParaRPr lang="en-US" altLang="x-none" dirty="0">
              <a:solidFill>
                <a:schemeClr val="accent6"/>
              </a:solidFill>
              <a:ea typeface="宋体" panose="02010600030101010101" pitchFamily="2" charset="-122"/>
            </a:endParaRPr>
          </a:p>
        </p:txBody>
      </p:sp>
      <p:grpSp>
        <p:nvGrpSpPr>
          <p:cNvPr id="8" name="组合 7"/>
          <p:cNvGrpSpPr/>
          <p:nvPr/>
        </p:nvGrpSpPr>
        <p:grpSpPr>
          <a:xfrm>
            <a:off x="714693" y="1866900"/>
            <a:ext cx="7816278" cy="3364230"/>
            <a:chOff x="1126" y="3731"/>
            <a:chExt cx="12309" cy="5298"/>
          </a:xfrm>
        </p:grpSpPr>
        <p:grpSp>
          <p:nvGrpSpPr>
            <p:cNvPr id="2" name="组合 1"/>
            <p:cNvGrpSpPr/>
            <p:nvPr/>
          </p:nvGrpSpPr>
          <p:grpSpPr>
            <a:xfrm>
              <a:off x="1126" y="3731"/>
              <a:ext cx="12309" cy="3139"/>
              <a:chOff x="1126" y="3618"/>
              <a:chExt cx="12309" cy="3139"/>
            </a:xfrm>
          </p:grpSpPr>
          <p:sp>
            <p:nvSpPr>
              <p:cNvPr id="43013" name="文本框 43013"/>
              <p:cNvSpPr txBox="1"/>
              <p:nvPr/>
            </p:nvSpPr>
            <p:spPr>
              <a:xfrm>
                <a:off x="1126" y="5544"/>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customers</a:t>
                </a:r>
              </a:p>
            </p:txBody>
          </p:sp>
          <p:sp>
            <p:nvSpPr>
              <p:cNvPr id="43014" name="文本框 43014"/>
              <p:cNvSpPr txBox="1"/>
              <p:nvPr/>
            </p:nvSpPr>
            <p:spPr>
              <a:xfrm>
                <a:off x="10033" y="5509"/>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agents</a:t>
                </a:r>
              </a:p>
            </p:txBody>
          </p:sp>
          <p:sp>
            <p:nvSpPr>
              <p:cNvPr id="43015" name="直接连接符 43015"/>
              <p:cNvSpPr/>
              <p:nvPr/>
            </p:nvSpPr>
            <p:spPr>
              <a:xfrm flipV="1">
                <a:off x="4528" y="5945"/>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3016" name="菱形 43016"/>
              <p:cNvSpPr/>
              <p:nvPr/>
            </p:nvSpPr>
            <p:spPr>
              <a:xfrm>
                <a:off x="5598" y="5169"/>
                <a:ext cx="3302" cy="1588"/>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sz="2800" b="1" dirty="0">
                    <a:solidFill>
                      <a:schemeClr val="accent6"/>
                    </a:solidFill>
                    <a:latin typeface="Arial" panose="020B0604020202020204" pitchFamily="34" charset="0"/>
                    <a:ea typeface="Times New Roman" panose="02020603050405020304" pitchFamily="2" charset="0"/>
                  </a:rPr>
                  <a:t>yearlies</a:t>
                </a:r>
              </a:p>
            </p:txBody>
          </p:sp>
          <p:sp>
            <p:nvSpPr>
              <p:cNvPr id="43017" name="直接连接符 43017"/>
              <p:cNvSpPr/>
              <p:nvPr/>
            </p:nvSpPr>
            <p:spPr>
              <a:xfrm flipV="1">
                <a:off x="8900" y="5962"/>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5" name="文本框 43014"/>
              <p:cNvSpPr txBox="1"/>
              <p:nvPr/>
            </p:nvSpPr>
            <p:spPr>
              <a:xfrm>
                <a:off x="5498" y="3618"/>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products</a:t>
                </a:r>
              </a:p>
            </p:txBody>
          </p:sp>
          <p:sp>
            <p:nvSpPr>
              <p:cNvPr id="6" name="直接连接符 43017"/>
              <p:cNvSpPr/>
              <p:nvPr/>
            </p:nvSpPr>
            <p:spPr>
              <a:xfrm flipV="1">
                <a:off x="7266" y="4444"/>
                <a:ext cx="1" cy="737"/>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7" name="组合 6"/>
            <p:cNvGrpSpPr/>
            <p:nvPr/>
          </p:nvGrpSpPr>
          <p:grpSpPr>
            <a:xfrm>
              <a:off x="3472" y="6862"/>
              <a:ext cx="9935" cy="2167"/>
              <a:chOff x="3472" y="6862"/>
              <a:chExt cx="9935" cy="2167"/>
            </a:xfrm>
          </p:grpSpPr>
          <p:sp>
            <p:nvSpPr>
              <p:cNvPr id="43018" name="椭圆 43018"/>
              <p:cNvSpPr/>
              <p:nvPr/>
            </p:nvSpPr>
            <p:spPr>
              <a:xfrm>
                <a:off x="9117" y="8005"/>
                <a:ext cx="4290" cy="1022"/>
              </a:xfrm>
              <a:prstGeom prst="ellipse">
                <a:avLst/>
              </a:prstGeom>
              <a:solidFill>
                <a:schemeClr val="bg1"/>
              </a:solidFill>
              <a:ln w="19050" cap="flat" cmpd="sng">
                <a:solidFill>
                  <a:srgbClr val="FF0000"/>
                </a:solidFill>
                <a:prstDash val="solid"/>
                <a:round/>
                <a:headEnd type="none" w="med" len="med"/>
                <a:tailEnd type="none" w="med" len="med"/>
              </a:ln>
            </p:spPr>
            <p:txBody>
              <a:bodyPr wrap="none" lIns="90170" tIns="0" rIns="90170" bIns="46990" anchor="ctr"/>
              <a:lstStyle/>
              <a:p>
                <a:pPr lvl="0" algn="ctr"/>
                <a:r>
                  <a:rPr lang="en-US" altLang="zh-CN" sz="2800" b="1" dirty="0">
                    <a:solidFill>
                      <a:srgbClr val="FF0000"/>
                    </a:solidFill>
                    <a:latin typeface="Arial" panose="020B0604020202020204" pitchFamily="34" charset="0"/>
                    <a:ea typeface="宋体" panose="02010600030101010101" pitchFamily="2" charset="-122"/>
                  </a:rPr>
                  <a:t>sum of dollars</a:t>
                </a:r>
              </a:p>
            </p:txBody>
          </p:sp>
          <p:sp>
            <p:nvSpPr>
              <p:cNvPr id="43019" name="直接连接符 43019"/>
              <p:cNvSpPr/>
              <p:nvPr/>
            </p:nvSpPr>
            <p:spPr>
              <a:xfrm flipH="1" flipV="1">
                <a:off x="7265" y="6862"/>
                <a:ext cx="3054" cy="1145"/>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1" name="椭圆 43018"/>
              <p:cNvSpPr/>
              <p:nvPr/>
            </p:nvSpPr>
            <p:spPr>
              <a:xfrm>
                <a:off x="5649" y="7976"/>
                <a:ext cx="3254" cy="1022"/>
              </a:xfrm>
              <a:prstGeom prst="ellipse">
                <a:avLst/>
              </a:prstGeom>
              <a:solidFill>
                <a:schemeClr val="bg1"/>
              </a:solidFill>
              <a:ln w="19050" cap="flat" cmpd="sng">
                <a:solidFill>
                  <a:srgbClr val="FF0000"/>
                </a:solidFill>
                <a:prstDash val="solid"/>
                <a:round/>
                <a:headEnd type="none" w="med" len="med"/>
                <a:tailEnd type="none" w="med" len="med"/>
              </a:ln>
            </p:spPr>
            <p:txBody>
              <a:bodyPr wrap="none" lIns="90170" tIns="0" rIns="90170" bIns="46990" anchor="ctr"/>
              <a:lstStyle/>
              <a:p>
                <a:pPr lvl="0" algn="ctr"/>
                <a:r>
                  <a:rPr lang="en-US" altLang="zh-CN" sz="2800" b="1" dirty="0">
                    <a:solidFill>
                      <a:srgbClr val="FF0000"/>
                    </a:solidFill>
                    <a:latin typeface="Arial" panose="020B0604020202020204" pitchFamily="34" charset="0"/>
                    <a:ea typeface="宋体" panose="02010600030101010101" pitchFamily="2" charset="-122"/>
                  </a:rPr>
                  <a:t>sum of qty</a:t>
                </a:r>
              </a:p>
            </p:txBody>
          </p:sp>
          <p:sp>
            <p:nvSpPr>
              <p:cNvPr id="12" name="直接连接符 43019"/>
              <p:cNvSpPr/>
              <p:nvPr/>
            </p:nvSpPr>
            <p:spPr>
              <a:xfrm flipV="1">
                <a:off x="7266" y="6869"/>
                <a:ext cx="1" cy="1077"/>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3" name="椭圆 43018"/>
              <p:cNvSpPr/>
              <p:nvPr/>
            </p:nvSpPr>
            <p:spPr>
              <a:xfrm>
                <a:off x="3472" y="8007"/>
                <a:ext cx="2026" cy="1022"/>
              </a:xfrm>
              <a:prstGeom prst="ellipse">
                <a:avLst/>
              </a:prstGeom>
              <a:solidFill>
                <a:schemeClr val="bg1"/>
              </a:solidFill>
              <a:ln w="19050" cap="flat" cmpd="sng">
                <a:solidFill>
                  <a:srgbClr val="FF0000"/>
                </a:solidFill>
                <a:prstDash val="solid"/>
                <a:round/>
                <a:headEnd type="none" w="med" len="med"/>
                <a:tailEnd type="none" w="med" len="med"/>
              </a:ln>
            </p:spPr>
            <p:txBody>
              <a:bodyPr wrap="none" lIns="90170" tIns="0" rIns="90170" bIns="46990" anchor="ctr"/>
              <a:lstStyle/>
              <a:p>
                <a:pPr lvl="0" algn="ctr"/>
                <a:r>
                  <a:rPr lang="en-US" altLang="zh-CN" sz="2800" b="1" dirty="0">
                    <a:solidFill>
                      <a:srgbClr val="FF0000"/>
                    </a:solidFill>
                    <a:latin typeface="Arial" panose="020B0604020202020204" pitchFamily="34" charset="0"/>
                    <a:ea typeface="宋体" panose="02010600030101010101" pitchFamily="2" charset="-122"/>
                  </a:rPr>
                  <a:t>year</a:t>
                </a:r>
              </a:p>
            </p:txBody>
          </p:sp>
          <p:sp>
            <p:nvSpPr>
              <p:cNvPr id="4" name="直接连接符 43019"/>
              <p:cNvSpPr/>
              <p:nvPr/>
            </p:nvSpPr>
            <p:spPr>
              <a:xfrm flipV="1">
                <a:off x="4540" y="6870"/>
                <a:ext cx="2724" cy="1137"/>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sp>
        <p:nvSpPr>
          <p:cNvPr id="14" name="文本框 13"/>
          <p:cNvSpPr txBox="1"/>
          <p:nvPr/>
        </p:nvSpPr>
        <p:spPr>
          <a:xfrm>
            <a:off x="182880" y="5697855"/>
            <a:ext cx="8795385" cy="829945"/>
          </a:xfrm>
          <a:prstGeom prst="rect">
            <a:avLst/>
          </a:prstGeom>
          <a:noFill/>
        </p:spPr>
        <p:txBody>
          <a:bodyPr wrap="square" rtlCol="0">
            <a:spAutoFit/>
          </a:bodyPr>
          <a:lstStyle/>
          <a:p>
            <a:r>
              <a:rPr lang="zh-CN" altLang="en-US" b="1">
                <a:solidFill>
                  <a:srgbClr val="0000CC"/>
                </a:solidFill>
                <a:latin typeface="+mn-lt"/>
                <a:cs typeface="+mn-lt"/>
              </a:rPr>
              <a:t>如果每一个年度都需要有一个统计结果</a:t>
            </a:r>
            <a:r>
              <a:rPr lang="zh-CN" altLang="en-US" b="1">
                <a:solidFill>
                  <a:srgbClr val="0000CC"/>
                </a:solidFill>
                <a:latin typeface="+mn-lt"/>
                <a:ea typeface="宋体" panose="02010600030101010101" pitchFamily="2" charset="-122"/>
                <a:cs typeface="+mn-lt"/>
              </a:rPr>
              <a:t>，在联系</a:t>
            </a:r>
            <a:r>
              <a:rPr lang="en-US" altLang="zh-CN" b="1">
                <a:solidFill>
                  <a:srgbClr val="0000CC"/>
                </a:solidFill>
                <a:latin typeface="+mn-lt"/>
                <a:ea typeface="宋体" panose="02010600030101010101" pitchFamily="2" charset="-122"/>
                <a:cs typeface="+mn-lt"/>
              </a:rPr>
              <a:t>yearlies</a:t>
            </a:r>
            <a:r>
              <a:rPr lang="zh-CN" altLang="en-US" b="1">
                <a:solidFill>
                  <a:srgbClr val="0000CC"/>
                </a:solidFill>
                <a:latin typeface="+mn-lt"/>
                <a:ea typeface="宋体" panose="02010600030101010101" pitchFamily="2" charset="-122"/>
                <a:cs typeface="+mn-lt"/>
              </a:rPr>
              <a:t>上就需要增加一个属性</a:t>
            </a:r>
            <a:r>
              <a:rPr lang="en-US" altLang="zh-CN" b="1">
                <a:solidFill>
                  <a:srgbClr val="0000CC"/>
                </a:solidFill>
                <a:latin typeface="+mn-lt"/>
                <a:ea typeface="宋体" panose="02010600030101010101" pitchFamily="2" charset="-122"/>
                <a:cs typeface="+mn-lt"/>
              </a:rPr>
              <a:t>year.</a:t>
            </a:r>
            <a:endParaRPr lang="zh-CN" altLang="en-US" b="1">
              <a:solidFill>
                <a:srgbClr val="0000CC"/>
              </a:solidFill>
              <a:latin typeface="+mn-lt"/>
              <a:ea typeface="宋体" panose="02010600030101010101" pitchFamily="2" charset="-122"/>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ea typeface="宋体" panose="02010600030101010101" pitchFamily="2" charset="-122"/>
                <a:sym typeface="+mn-ea"/>
              </a:rPr>
              <a:t>Figure 6.5(a)  Basic E-R Concepts: Entities and Attributes</a:t>
            </a:r>
            <a:endParaRPr lang="en-US" sz="2400"/>
          </a:p>
        </p:txBody>
      </p:sp>
      <p:graphicFrame>
        <p:nvGraphicFramePr>
          <p:cNvPr id="4" name="表格 3"/>
          <p:cNvGraphicFramePr/>
          <p:nvPr/>
        </p:nvGraphicFramePr>
        <p:xfrm>
          <a:off x="26035" y="671830"/>
          <a:ext cx="9039860" cy="5821680"/>
        </p:xfrm>
        <a:graphic>
          <a:graphicData uri="http://schemas.openxmlformats.org/drawingml/2006/table">
            <a:tbl>
              <a:tblPr firstRow="1" bandRow="1">
                <a:tableStyleId>{5C22544A-7EE6-4342-B048-85BDC9FD1C3A}</a:tableStyleId>
              </a:tblPr>
              <a:tblGrid>
                <a:gridCol w="2049780">
                  <a:extLst>
                    <a:ext uri="{9D8B030D-6E8A-4147-A177-3AD203B41FA5}">
                      <a16:colId xmlns:a16="http://schemas.microsoft.com/office/drawing/2014/main" val="20000"/>
                    </a:ext>
                  </a:extLst>
                </a:gridCol>
                <a:gridCol w="4163695">
                  <a:extLst>
                    <a:ext uri="{9D8B030D-6E8A-4147-A177-3AD203B41FA5}">
                      <a16:colId xmlns:a16="http://schemas.microsoft.com/office/drawing/2014/main" val="20001"/>
                    </a:ext>
                  </a:extLst>
                </a:gridCol>
                <a:gridCol w="2826385">
                  <a:extLst>
                    <a:ext uri="{9D8B030D-6E8A-4147-A177-3AD203B41FA5}">
                      <a16:colId xmlns:a16="http://schemas.microsoft.com/office/drawing/2014/main" val="20002"/>
                    </a:ext>
                  </a:extLst>
                </a:gridCol>
              </a:tblGrid>
              <a:tr h="396240">
                <a:tc>
                  <a:txBody>
                    <a:bodyPr/>
                    <a:lstStyle/>
                    <a:p>
                      <a:pPr>
                        <a:buNone/>
                      </a:pPr>
                      <a:r>
                        <a:rPr lang="en-US" altLang="zh-CN" sz="2000">
                          <a:solidFill>
                            <a:schemeClr val="accent6"/>
                          </a:solidFill>
                        </a:rPr>
                        <a:t>Classification</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buNone/>
                      </a:pPr>
                      <a:r>
                        <a:rPr lang="en-US" altLang="zh-CN" sz="2000">
                          <a:solidFill>
                            <a:schemeClr val="accent6"/>
                          </a:solidFill>
                        </a:rPr>
                        <a:t>Description</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buNone/>
                      </a:pPr>
                      <a:r>
                        <a:rPr lang="en-US" altLang="zh-CN" sz="2000">
                          <a:solidFill>
                            <a:schemeClr val="accent6"/>
                          </a:solidFill>
                        </a:rPr>
                        <a:t>Example</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0"/>
                  </a:ext>
                </a:extLst>
              </a:tr>
              <a:tr h="381000">
                <a:tc>
                  <a:txBody>
                    <a:bodyPr/>
                    <a:lstStyle/>
                    <a:p>
                      <a:pPr>
                        <a:buNone/>
                      </a:pPr>
                      <a:r>
                        <a:rPr lang="en-US" altLang="zh-CN" sz="2000">
                          <a:solidFill>
                            <a:schemeClr val="accent6"/>
                          </a:solidFill>
                        </a:rPr>
                        <a:t>Entity</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x-none" sz="2000" dirty="0">
                          <a:ea typeface="宋体" panose="02010600030101010101" pitchFamily="2" charset="-122"/>
                          <a:sym typeface="+mn-ea"/>
                        </a:rPr>
                        <a:t>A collection of distinguishable real-world objects with common properties.</a:t>
                      </a:r>
                      <a:endParaRPr lang="en-US" altLang="x-none" sz="2000" dirty="0">
                        <a:solidFill>
                          <a:schemeClr val="accent6"/>
                        </a:solidFill>
                        <a:ea typeface="宋体" panose="02010600030101010101" pitchFamily="2" charset="-122"/>
                        <a:sym typeface="+mn-ea"/>
                      </a:endParaRP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000">
                          <a:solidFill>
                            <a:schemeClr val="accent6"/>
                          </a:solidFill>
                        </a:rPr>
                        <a:t>Customers, Agents, ... Employees, Projects, ...</a:t>
                      </a: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1"/>
                  </a:ext>
                </a:extLst>
              </a:tr>
              <a:tr h="381000">
                <a:tc>
                  <a:txBody>
                    <a:bodyPr/>
                    <a:lstStyle/>
                    <a:p>
                      <a:pPr>
                        <a:buNone/>
                      </a:pPr>
                      <a:r>
                        <a:rPr lang="en-US" altLang="zh-CN" sz="2000">
                          <a:solidFill>
                            <a:schemeClr val="accent6"/>
                          </a:solidFill>
                        </a:rPr>
                        <a:t>Attribute</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x-none" sz="2000" dirty="0">
                          <a:ea typeface="宋体" panose="02010600030101010101" pitchFamily="2" charset="-122"/>
                          <a:sym typeface="+mn-ea"/>
                        </a:rPr>
                        <a:t>A data item that describes a property of an entity or a relationship.</a:t>
                      </a:r>
                      <a:endParaRPr lang="zh-CN" altLang="en-US" sz="2000">
                        <a:solidFill>
                          <a:schemeClr val="accent6"/>
                        </a:solidFill>
                      </a:endParaRP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000">
                          <a:solidFill>
                            <a:schemeClr val="accent6"/>
                          </a:solidFill>
                        </a:rPr>
                        <a:t>See below</a:t>
                      </a: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2"/>
                  </a:ext>
                </a:extLst>
              </a:tr>
              <a:tr h="381000">
                <a:tc>
                  <a:txBody>
                    <a:bodyPr/>
                    <a:lstStyle/>
                    <a:p>
                      <a:pPr>
                        <a:buNone/>
                      </a:pPr>
                      <a:r>
                        <a:rPr lang="en-US" altLang="zh-CN" sz="2000">
                          <a:solidFill>
                            <a:schemeClr val="accent6"/>
                          </a:solidFill>
                        </a:rPr>
                        <a:t>Identifier</a:t>
                      </a:r>
                    </a:p>
                    <a:p>
                      <a:pPr>
                        <a:buNone/>
                      </a:pPr>
                      <a:r>
                        <a:rPr lang="en-US" altLang="zh-CN" sz="2000">
                          <a:solidFill>
                            <a:schemeClr val="accent6"/>
                          </a:solidFill>
                        </a:rPr>
                        <a:t>(set of attributes)</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x-none" sz="2000" dirty="0">
                          <a:ea typeface="宋体" panose="02010600030101010101" pitchFamily="2" charset="-122"/>
                          <a:sym typeface="+mn-ea"/>
                        </a:rPr>
                        <a:t>Uniquely identifies an entity instance or relationship occurrence.</a:t>
                      </a:r>
                      <a:endParaRPr lang="zh-CN" altLang="en-US" sz="2000">
                        <a:solidFill>
                          <a:schemeClr val="accent6"/>
                        </a:solidFill>
                      </a:endParaRP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000">
                          <a:solidFill>
                            <a:srgbClr val="FF0000"/>
                          </a:solidFill>
                        </a:rPr>
                        <a:t>cid </a:t>
                      </a:r>
                      <a:r>
                        <a:rPr lang="en-US" altLang="zh-CN" sz="2000">
                          <a:solidFill>
                            <a:schemeClr val="accent6"/>
                          </a:solidFill>
                        </a:rPr>
                        <a:t>for customer</a:t>
                      </a:r>
                    </a:p>
                    <a:p>
                      <a:pPr algn="l">
                        <a:buNone/>
                      </a:pPr>
                      <a:r>
                        <a:rPr lang="en-US" altLang="zh-CN" sz="2000">
                          <a:solidFill>
                            <a:srgbClr val="FF0000"/>
                          </a:solidFill>
                        </a:rPr>
                        <a:t>(eid,proid)</a:t>
                      </a:r>
                      <a:r>
                        <a:rPr lang="en-US" altLang="zh-CN" sz="2000">
                          <a:solidFill>
                            <a:schemeClr val="accent6"/>
                          </a:solidFill>
                        </a:rPr>
                        <a:t> for works_on</a:t>
                      </a: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3"/>
                  </a:ext>
                </a:extLst>
              </a:tr>
              <a:tr h="381000">
                <a:tc>
                  <a:txBody>
                    <a:bodyPr/>
                    <a:lstStyle/>
                    <a:p>
                      <a:pPr>
                        <a:buNone/>
                      </a:pPr>
                      <a:r>
                        <a:rPr lang="en-US" altLang="zh-CN" sz="2000">
                          <a:solidFill>
                            <a:schemeClr val="accent6"/>
                          </a:solidFill>
                        </a:rPr>
                        <a:t>Descriptor</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000">
                          <a:solidFill>
                            <a:schemeClr val="tx1"/>
                          </a:solidFill>
                        </a:rPr>
                        <a:t>Non-key attribute, describing an entity or relationship.</a:t>
                      </a: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000">
                          <a:solidFill>
                            <a:srgbClr val="FF0000"/>
                          </a:solidFill>
                        </a:rPr>
                        <a:t>city </a:t>
                      </a:r>
                      <a:r>
                        <a:rPr lang="en-US" altLang="zh-CN" sz="2000">
                          <a:solidFill>
                            <a:schemeClr val="accent6"/>
                          </a:solidFill>
                        </a:rPr>
                        <a:t>for customer</a:t>
                      </a:r>
                    </a:p>
                    <a:p>
                      <a:pPr algn="l">
                        <a:buNone/>
                      </a:pPr>
                      <a:r>
                        <a:rPr lang="en-US" altLang="zh-CN" sz="2000">
                          <a:solidFill>
                            <a:srgbClr val="FF0000"/>
                          </a:solidFill>
                        </a:rPr>
                        <a:t>percent </a:t>
                      </a:r>
                      <a:r>
                        <a:rPr lang="en-US" altLang="zh-CN" sz="2000">
                          <a:solidFill>
                            <a:schemeClr val="accent6"/>
                          </a:solidFill>
                        </a:rPr>
                        <a:t>for works_on</a:t>
                      </a: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4"/>
                  </a:ext>
                </a:extLst>
              </a:tr>
              <a:tr h="381000">
                <a:tc>
                  <a:txBody>
                    <a:bodyPr/>
                    <a:lstStyle/>
                    <a:p>
                      <a:pPr>
                        <a:buNone/>
                      </a:pPr>
                      <a:r>
                        <a:rPr lang="en-US" altLang="zh-CN" sz="2000">
                          <a:solidFill>
                            <a:schemeClr val="accent6"/>
                          </a:solidFill>
                        </a:rPr>
                        <a:t>Composite attribute</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000">
                          <a:solidFill>
                            <a:schemeClr val="tx1"/>
                          </a:solidFill>
                        </a:rPr>
                        <a:t>A group of simple attributes that together describe a property of an object.</a:t>
                      </a: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000">
                          <a:solidFill>
                            <a:schemeClr val="accent6"/>
                          </a:solidFill>
                        </a:rPr>
                        <a:t>student_name</a:t>
                      </a:r>
                    </a:p>
                    <a:p>
                      <a:pPr algn="l">
                        <a:buNone/>
                      </a:pPr>
                      <a:r>
                        <a:rPr lang="en-US" altLang="zh-CN" sz="2000">
                          <a:solidFill>
                            <a:schemeClr val="accent6"/>
                          </a:solidFill>
                        </a:rPr>
                        <a:t>emp_address</a:t>
                      </a: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5"/>
                  </a:ext>
                </a:extLst>
              </a:tr>
              <a:tr h="381000">
                <a:tc>
                  <a:txBody>
                    <a:bodyPr/>
                    <a:lstStyle/>
                    <a:p>
                      <a:pPr>
                        <a:buNone/>
                      </a:pPr>
                      <a:r>
                        <a:rPr lang="en-US" altLang="zh-CN" sz="2000">
                          <a:solidFill>
                            <a:schemeClr val="accent6"/>
                          </a:solidFill>
                        </a:rPr>
                        <a:t>Multi-valued attribute</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000">
                          <a:solidFill>
                            <a:schemeClr val="tx1"/>
                          </a:solidFill>
                        </a:rPr>
                        <a:t>An entity attribute that takes on multiple values for a single entity instance.</a:t>
                      </a: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zh-CN" sz="2000">
                          <a:solidFill>
                            <a:schemeClr val="accent6"/>
                          </a:solidFill>
                        </a:rPr>
                        <a:t>hobbies</a:t>
                      </a: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ea typeface="宋体" panose="02010600030101010101" pitchFamily="2" charset="-122"/>
                <a:sym typeface="+mn-ea"/>
              </a:rPr>
              <a:t>Figure 6.5(b)  Basic E-R Concepts: Relationships</a:t>
            </a:r>
            <a:endParaRPr lang="en-US" sz="2400"/>
          </a:p>
        </p:txBody>
      </p:sp>
      <p:graphicFrame>
        <p:nvGraphicFramePr>
          <p:cNvPr id="4" name="表格 3"/>
          <p:cNvGraphicFramePr/>
          <p:nvPr/>
        </p:nvGraphicFramePr>
        <p:xfrm>
          <a:off x="26035" y="671830"/>
          <a:ext cx="9039860" cy="5297805"/>
        </p:xfrm>
        <a:graphic>
          <a:graphicData uri="http://schemas.openxmlformats.org/drawingml/2006/table">
            <a:tbl>
              <a:tblPr firstRow="1" bandRow="1">
                <a:tableStyleId>{5C22544A-7EE6-4342-B048-85BDC9FD1C3A}</a:tableStyleId>
              </a:tblPr>
              <a:tblGrid>
                <a:gridCol w="2466340">
                  <a:extLst>
                    <a:ext uri="{9D8B030D-6E8A-4147-A177-3AD203B41FA5}">
                      <a16:colId xmlns:a16="http://schemas.microsoft.com/office/drawing/2014/main" val="20000"/>
                    </a:ext>
                  </a:extLst>
                </a:gridCol>
                <a:gridCol w="4886325">
                  <a:extLst>
                    <a:ext uri="{9D8B030D-6E8A-4147-A177-3AD203B41FA5}">
                      <a16:colId xmlns:a16="http://schemas.microsoft.com/office/drawing/2014/main" val="20001"/>
                    </a:ext>
                  </a:extLst>
                </a:gridCol>
                <a:gridCol w="1687195">
                  <a:extLst>
                    <a:ext uri="{9D8B030D-6E8A-4147-A177-3AD203B41FA5}">
                      <a16:colId xmlns:a16="http://schemas.microsoft.com/office/drawing/2014/main" val="20002"/>
                    </a:ext>
                  </a:extLst>
                </a:gridCol>
              </a:tblGrid>
              <a:tr h="558800">
                <a:tc>
                  <a:txBody>
                    <a:bodyPr/>
                    <a:lstStyle/>
                    <a:p>
                      <a:pPr>
                        <a:buNone/>
                      </a:pPr>
                      <a:r>
                        <a:rPr lang="en-US" altLang="zh-CN" sz="2400">
                          <a:solidFill>
                            <a:schemeClr val="accent6"/>
                          </a:solidFill>
                        </a:rPr>
                        <a:t>Classification</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buNone/>
                      </a:pPr>
                      <a:r>
                        <a:rPr lang="en-US" altLang="zh-CN" sz="2400">
                          <a:solidFill>
                            <a:schemeClr val="accent6"/>
                          </a:solidFill>
                        </a:rPr>
                        <a:t>Description</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buNone/>
                      </a:pPr>
                      <a:r>
                        <a:rPr lang="en-US" altLang="zh-CN" sz="2400">
                          <a:solidFill>
                            <a:schemeClr val="accent6"/>
                          </a:solidFill>
                        </a:rPr>
                        <a:t>Example</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0"/>
                  </a:ext>
                </a:extLst>
              </a:tr>
              <a:tr h="1453515">
                <a:tc>
                  <a:txBody>
                    <a:bodyPr/>
                    <a:lstStyle/>
                    <a:p>
                      <a:pPr>
                        <a:buNone/>
                      </a:pPr>
                      <a:r>
                        <a:rPr lang="en-US" altLang="zh-CN" sz="2400">
                          <a:solidFill>
                            <a:schemeClr val="accent6"/>
                          </a:solidFill>
                        </a:rPr>
                        <a:t>Relationship</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x-none" sz="2400" dirty="0">
                          <a:ea typeface="宋体" panose="02010600030101010101" pitchFamily="2" charset="-122"/>
                          <a:sym typeface="+mn-ea"/>
                        </a:rPr>
                        <a:t>Named set of m-tuples, identifies subset of the Cartesian product E</a:t>
                      </a:r>
                      <a:r>
                        <a:rPr lang="en-US" altLang="x-none" sz="2400" baseline="-25000" dirty="0">
                          <a:ea typeface="宋体" panose="02010600030101010101" pitchFamily="2" charset="-122"/>
                          <a:sym typeface="+mn-ea"/>
                        </a:rPr>
                        <a:t>1</a:t>
                      </a:r>
                      <a:r>
                        <a:rPr lang="en-US" altLang="x-none" sz="2400" dirty="0">
                          <a:latin typeface="Arial" panose="020B0604020202020204" pitchFamily="34" charset="0"/>
                          <a:ea typeface="宋体" panose="02010600030101010101" pitchFamily="2" charset="-122"/>
                          <a:sym typeface="+mn-ea"/>
                        </a:rPr>
                        <a:t>×E</a:t>
                      </a:r>
                      <a:r>
                        <a:rPr lang="en-US" altLang="x-none" sz="2400" baseline="-25000" dirty="0">
                          <a:latin typeface="Arial" panose="020B0604020202020204" pitchFamily="34" charset="0"/>
                          <a:ea typeface="宋体" panose="02010600030101010101" pitchFamily="2" charset="-122"/>
                          <a:sym typeface="+mn-ea"/>
                        </a:rPr>
                        <a:t>2</a:t>
                      </a:r>
                      <a:r>
                        <a:rPr lang="en-US" altLang="x-none" sz="2400" dirty="0">
                          <a:latin typeface="Arial" panose="020B0604020202020204" pitchFamily="34" charset="0"/>
                          <a:ea typeface="宋体" panose="02010600030101010101" pitchFamily="2" charset="-122"/>
                          <a:sym typeface="+mn-ea"/>
                        </a:rPr>
                        <a:t>×...×E</a:t>
                      </a:r>
                      <a:r>
                        <a:rPr lang="en-US" altLang="x-none" sz="2400" baseline="-25000" dirty="0">
                          <a:latin typeface="Arial" panose="020B0604020202020204" pitchFamily="34" charset="0"/>
                          <a:ea typeface="宋体" panose="02010600030101010101" pitchFamily="2" charset="-122"/>
                          <a:sym typeface="+mn-ea"/>
                        </a:rPr>
                        <a:t>m</a:t>
                      </a:r>
                      <a:endParaRPr lang="en-US" altLang="x-none" sz="2400" baseline="-25000" dirty="0">
                        <a:solidFill>
                          <a:schemeClr val="accent6"/>
                        </a:solidFill>
                        <a:latin typeface="Arial" panose="020B0604020202020204" pitchFamily="34" charset="0"/>
                        <a:ea typeface="宋体" panose="02010600030101010101" pitchFamily="2" charset="-122"/>
                        <a:sym typeface="+mn-ea"/>
                      </a:endParaRP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endParaRPr lang="en-US" altLang="zh-CN" sz="2400">
                        <a:solidFill>
                          <a:schemeClr val="accent6"/>
                        </a:solidFill>
                      </a:endParaRP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1"/>
                  </a:ext>
                </a:extLst>
              </a:tr>
              <a:tr h="1094740">
                <a:tc>
                  <a:txBody>
                    <a:bodyPr/>
                    <a:lstStyle/>
                    <a:p>
                      <a:pPr>
                        <a:buNone/>
                      </a:pPr>
                      <a:r>
                        <a:rPr lang="en-US" altLang="zh-CN" sz="2400">
                          <a:solidFill>
                            <a:schemeClr val="accent6"/>
                          </a:solidFill>
                          <a:sym typeface="+mn-ea"/>
                        </a:rPr>
                        <a:t>Binary relationship</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sz="2400" dirty="0">
                          <a:ea typeface="宋体" panose="02010600030101010101" pitchFamily="2" charset="-122"/>
                          <a:sym typeface="+mn-ea"/>
                        </a:rPr>
                        <a:t>A relationship on two distinct entities</a:t>
                      </a:r>
                      <a:endParaRPr lang="en-US" sz="2400" dirty="0">
                        <a:solidFill>
                          <a:schemeClr val="accent6"/>
                        </a:solidFill>
                        <a:ea typeface="宋体" panose="02010600030101010101" pitchFamily="2" charset="-122"/>
                        <a:sym typeface="+mn-ea"/>
                      </a:endParaRP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400">
                          <a:solidFill>
                            <a:schemeClr val="accent6"/>
                          </a:solidFill>
                        </a:rPr>
                        <a:t>teachs</a:t>
                      </a:r>
                    </a:p>
                    <a:p>
                      <a:pPr algn="ctr">
                        <a:buNone/>
                      </a:pPr>
                      <a:r>
                        <a:rPr lang="en-US" altLang="zh-CN" sz="2400">
                          <a:solidFill>
                            <a:schemeClr val="accent6"/>
                          </a:solidFill>
                        </a:rPr>
                        <a:t>works_on</a:t>
                      </a: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2"/>
                  </a:ext>
                </a:extLst>
              </a:tr>
              <a:tr h="1095375">
                <a:tc>
                  <a:txBody>
                    <a:bodyPr/>
                    <a:lstStyle/>
                    <a:p>
                      <a:pPr>
                        <a:buNone/>
                      </a:pPr>
                      <a:r>
                        <a:rPr lang="en-US" altLang="zh-CN" sz="2400">
                          <a:solidFill>
                            <a:schemeClr val="accent6"/>
                          </a:solidFill>
                          <a:sym typeface="+mn-ea"/>
                        </a:rPr>
                        <a:t>Ring, recursive relationship</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sz="2400" dirty="0">
                          <a:ea typeface="宋体" panose="02010600030101010101" pitchFamily="2" charset="-122"/>
                          <a:sym typeface="+mn-ea"/>
                        </a:rPr>
                        <a:t>A relationship relating an entity to itself</a:t>
                      </a:r>
                      <a:endParaRPr lang="en-US" altLang="en-US" sz="2400" dirty="0">
                        <a:solidFill>
                          <a:schemeClr val="accent6"/>
                        </a:solidFill>
                        <a:ea typeface="宋体" panose="02010600030101010101" pitchFamily="2" charset="-122"/>
                        <a:sym typeface="+mn-ea"/>
                      </a:endParaRP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400">
                          <a:solidFill>
                            <a:schemeClr val="accent6"/>
                          </a:solidFill>
                        </a:rPr>
                        <a:t>manages</a:t>
                      </a: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3"/>
                  </a:ext>
                </a:extLst>
              </a:tr>
              <a:tr h="1095375">
                <a:tc>
                  <a:txBody>
                    <a:bodyPr/>
                    <a:lstStyle/>
                    <a:p>
                      <a:pPr>
                        <a:buNone/>
                      </a:pPr>
                      <a:r>
                        <a:rPr lang="en-US" altLang="zh-CN" sz="2400">
                          <a:solidFill>
                            <a:schemeClr val="accent6"/>
                          </a:solidFill>
                          <a:sym typeface="+mn-ea"/>
                        </a:rPr>
                        <a:t>N-ary (N&gt;2)</a:t>
                      </a:r>
                    </a:p>
                    <a:p>
                      <a:pPr>
                        <a:buNone/>
                      </a:pPr>
                      <a:r>
                        <a:rPr lang="en-US" altLang="zh-CN" sz="2400">
                          <a:solidFill>
                            <a:schemeClr val="accent6"/>
                          </a:solidFill>
                          <a:sym typeface="+mn-ea"/>
                        </a:rPr>
                        <a:t>relationship</a:t>
                      </a:r>
                    </a:p>
                  </a:txBody>
                  <a:tcPr marL="0" marR="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sz="2400" dirty="0">
                          <a:ea typeface="宋体" panose="02010600030101010101" pitchFamily="2" charset="-122"/>
                          <a:sym typeface="+mn-ea"/>
                        </a:rPr>
                        <a:t>A relationship on more than two entities</a:t>
                      </a:r>
                      <a:endParaRPr lang="en-US" altLang="zh-CN" sz="2400" dirty="0">
                        <a:solidFill>
                          <a:schemeClr val="tx1"/>
                        </a:solidFill>
                        <a:ea typeface="宋体" panose="02010600030101010101" pitchFamily="2" charset="-122"/>
                        <a:sym typeface="+mn-ea"/>
                      </a:endParaRP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400">
                          <a:solidFill>
                            <a:schemeClr val="accent6"/>
                          </a:solidFill>
                        </a:rPr>
                        <a:t>yearlies</a:t>
                      </a:r>
                    </a:p>
                  </a:txBody>
                  <a:tcPr marL="71755" marR="7175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6.2 </a:t>
            </a:r>
            <a:r>
              <a:rPr lang="en-US" altLang="x-none" dirty="0">
                <a:ea typeface="宋体" panose="02010600030101010101" pitchFamily="2" charset="-122"/>
                <a:sym typeface="+mn-ea"/>
              </a:rPr>
              <a:t>Further Details of E-R </a:t>
            </a:r>
            <a:r>
              <a:rPr lang="en-US" altLang="zh-CN" dirty="0">
                <a:ea typeface="宋体" panose="02010600030101010101" pitchFamily="2" charset="-122"/>
                <a:sym typeface="+mn-ea"/>
              </a:rPr>
              <a:t>Modeling</a:t>
            </a:r>
          </a:p>
        </p:txBody>
      </p:sp>
      <p:sp>
        <p:nvSpPr>
          <p:cNvPr id="3" name="内容占位符 2"/>
          <p:cNvSpPr>
            <a:spLocks noGrp="1"/>
          </p:cNvSpPr>
          <p:nvPr>
            <p:ph idx="1"/>
          </p:nvPr>
        </p:nvSpPr>
        <p:spPr/>
        <p:txBody>
          <a:bodyPr/>
          <a:lstStyle/>
          <a:p>
            <a:r>
              <a:rPr lang="en-US" altLang="zh-CN">
                <a:solidFill>
                  <a:schemeClr val="accent6"/>
                </a:solidFill>
              </a:rPr>
              <a:t>Cardinality of Entity Participation in a Relationship</a:t>
            </a:r>
          </a:p>
          <a:p>
            <a:endParaRPr lang="en-US" altLang="zh-CN">
              <a:solidFill>
                <a:schemeClr val="accent6"/>
              </a:solidFill>
            </a:endParaRPr>
          </a:p>
          <a:p>
            <a:r>
              <a:rPr lang="en-US" altLang="zh-CN">
                <a:solidFill>
                  <a:schemeClr val="accent6"/>
                </a:solidFill>
              </a:rPr>
              <a:t>One-to-One, Many-to-Many, Many-to-One Relationships</a:t>
            </a:r>
          </a:p>
          <a:p>
            <a:endParaRPr lang="en-US" altLang="zh-CN">
              <a:solidFill>
                <a:schemeClr val="accent6"/>
              </a:solidFill>
            </a:endParaRPr>
          </a:p>
          <a:p>
            <a:r>
              <a:rPr lang="en-US" altLang="zh-CN">
                <a:solidFill>
                  <a:schemeClr val="accent6"/>
                </a:solidFill>
              </a:rPr>
              <a:t>Transforming Binary Relationships to Relations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813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813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58</a:t>
            </a:fld>
            <a:endParaRPr lang="zh-CN" altLang="en-US" sz="1200" b="1" i="1" dirty="0">
              <a:latin typeface="Times New Roman" panose="02020603050405020304" pitchFamily="2" charset="0"/>
              <a:ea typeface="宋体" panose="02010600030101010101" pitchFamily="2" charset="-122"/>
            </a:endParaRPr>
          </a:p>
        </p:txBody>
      </p:sp>
      <p:sp>
        <p:nvSpPr>
          <p:cNvPr id="4813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6.2 Further Details of E-R Modeling</a:t>
            </a:r>
            <a:endParaRPr lang="en-US" altLang="x-none" dirty="0">
              <a:ea typeface="宋体" panose="02010600030101010101" pitchFamily="2" charset="-122"/>
            </a:endParaRPr>
          </a:p>
        </p:txBody>
      </p:sp>
      <p:sp>
        <p:nvSpPr>
          <p:cNvPr id="48133" name="Rectangle 3"/>
          <p:cNvSpPr>
            <a:spLocks noGrp="1"/>
          </p:cNvSpPr>
          <p:nvPr>
            <p:ph type="body"/>
          </p:nvPr>
        </p:nvSpPr>
        <p:spPr>
          <a:xfrm>
            <a:off x="0" y="693420"/>
            <a:ext cx="9144000" cy="894080"/>
          </a:xfrm>
        </p:spPr>
        <p:txBody>
          <a:bodyPr wrap="square" anchor="t">
            <a:spAutoFit/>
          </a:bodyPr>
          <a:lstStyle/>
          <a:p>
            <a:pPr lvl="0" eaLnBrk="1" hangingPunct="1">
              <a:lnSpc>
                <a:spcPct val="100000"/>
              </a:lnSpc>
              <a:spcBef>
                <a:spcPts val="20"/>
              </a:spcBef>
              <a:spcAft>
                <a:spcPts val="0"/>
              </a:spcAft>
            </a:pPr>
            <a:r>
              <a:rPr lang="en-US" altLang="x-none" sz="2600" dirty="0">
                <a:ea typeface="宋体" panose="02010600030101010101" pitchFamily="2" charset="-122"/>
              </a:rPr>
              <a:t>Cardinality of Entity Participation in a Relationship</a:t>
            </a:r>
          </a:p>
          <a:p>
            <a:pPr lvl="1" indent="-285750" eaLnBrk="1" hangingPunct="1">
              <a:lnSpc>
                <a:spcPct val="100000"/>
              </a:lnSpc>
              <a:spcBef>
                <a:spcPts val="20"/>
              </a:spcBef>
              <a:spcAft>
                <a:spcPts val="0"/>
              </a:spcAft>
            </a:pPr>
            <a:r>
              <a:rPr lang="en-US" altLang="x-none" sz="2600" dirty="0">
                <a:ea typeface="宋体" panose="02010600030101010101" pitchFamily="2" charset="-122"/>
              </a:rPr>
              <a:t>Figure 6.6: Entities E and F, relationship R.</a:t>
            </a:r>
            <a:endParaRPr lang="zh-CN" altLang="en-US" sz="2600" dirty="0">
              <a:ea typeface="宋体" panose="02010600030101010101" pitchFamily="2" charset="-122"/>
            </a:endParaRPr>
          </a:p>
        </p:txBody>
      </p:sp>
      <p:sp>
        <p:nvSpPr>
          <p:cNvPr id="2" name="Rectangle 3"/>
          <p:cNvSpPr>
            <a:spLocks noGrp="1"/>
          </p:cNvSpPr>
          <p:nvPr/>
        </p:nvSpPr>
        <p:spPr>
          <a:xfrm>
            <a:off x="0" y="5076190"/>
            <a:ext cx="9144000" cy="97091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514350" lvl="0" indent="-229870" eaLnBrk="1" hangingPunct="1">
              <a:buFont typeface="Arial" panose="020B0604020202020204" pitchFamily="34" charset="0"/>
              <a:buChar char="•"/>
            </a:pPr>
            <a:r>
              <a:rPr lang="en-US" altLang="x-none" sz="2600" dirty="0">
                <a:solidFill>
                  <a:srgbClr val="FF0000"/>
                </a:solidFill>
                <a:ea typeface="宋体" panose="02010600030101010101" pitchFamily="2" charset="-122"/>
              </a:rPr>
              <a:t>Dots </a:t>
            </a:r>
            <a:r>
              <a:rPr lang="en-US" altLang="x-none" sz="2600" dirty="0">
                <a:solidFill>
                  <a:schemeClr val="accent6"/>
                </a:solidFill>
                <a:ea typeface="宋体" panose="02010600030101010101" pitchFamily="2" charset="-122"/>
              </a:rPr>
              <a:t>are entity instances.</a:t>
            </a:r>
          </a:p>
          <a:p>
            <a:pPr marL="514350" lvl="0" indent="-229870" eaLnBrk="1" hangingPunct="1">
              <a:buFont typeface="Arial" panose="020B0604020202020204" pitchFamily="34" charset="0"/>
              <a:buChar char="•"/>
            </a:pPr>
            <a:r>
              <a:rPr lang="en-US" altLang="x-none" sz="2600" dirty="0">
                <a:solidFill>
                  <a:srgbClr val="FF0000"/>
                </a:solidFill>
                <a:ea typeface="宋体" panose="02010600030101010101" pitchFamily="2" charset="-122"/>
              </a:rPr>
              <a:t>Lines </a:t>
            </a:r>
            <a:r>
              <a:rPr lang="en-US" altLang="x-none" sz="2600" dirty="0">
                <a:solidFill>
                  <a:schemeClr val="accent6"/>
                </a:solidFill>
                <a:ea typeface="宋体" panose="02010600030101010101" pitchFamily="2" charset="-122"/>
                <a:sym typeface="+mn-ea"/>
              </a:rPr>
              <a:t>between dots </a:t>
            </a:r>
            <a:r>
              <a:rPr lang="en-US" altLang="x-none" sz="2600" dirty="0">
                <a:solidFill>
                  <a:schemeClr val="accent6"/>
                </a:solidFill>
                <a:ea typeface="宋体" panose="02010600030101010101" pitchFamily="2" charset="-122"/>
              </a:rPr>
              <a:t>are relationship instances.</a:t>
            </a:r>
          </a:p>
        </p:txBody>
      </p:sp>
      <p:pic>
        <p:nvPicPr>
          <p:cNvPr id="3" name="图片 2"/>
          <p:cNvPicPr>
            <a:picLocks noChangeAspect="1"/>
          </p:cNvPicPr>
          <p:nvPr/>
        </p:nvPicPr>
        <p:blipFill>
          <a:blip r:embed="rId2"/>
          <a:stretch>
            <a:fillRect/>
          </a:stretch>
        </p:blipFill>
        <p:spPr>
          <a:xfrm>
            <a:off x="212090" y="1743710"/>
            <a:ext cx="8603615" cy="3041015"/>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x-none" sz="2800" dirty="0">
                <a:ea typeface="宋体" panose="02010600030101010101" pitchFamily="2" charset="-122"/>
                <a:sym typeface="+mn-ea"/>
              </a:rPr>
              <a:t>Cardinality of Entity Participation in a Relationship</a:t>
            </a:r>
            <a:endParaRPr lang="zh-CN" altLang="en-US" sz="2800"/>
          </a:p>
        </p:txBody>
      </p:sp>
      <p:graphicFrame>
        <p:nvGraphicFramePr>
          <p:cNvPr id="4" name="表格 3"/>
          <p:cNvGraphicFramePr/>
          <p:nvPr/>
        </p:nvGraphicFramePr>
        <p:xfrm>
          <a:off x="211455" y="665480"/>
          <a:ext cx="8765540" cy="3649980"/>
        </p:xfrm>
        <a:graphic>
          <a:graphicData uri="http://schemas.openxmlformats.org/drawingml/2006/table">
            <a:tbl>
              <a:tblPr firstRow="1" bandRow="1">
                <a:tableStyleId>{5C22544A-7EE6-4342-B048-85BDC9FD1C3A}</a:tableStyleId>
              </a:tblPr>
              <a:tblGrid>
                <a:gridCol w="2916555">
                  <a:extLst>
                    <a:ext uri="{9D8B030D-6E8A-4147-A177-3AD203B41FA5}">
                      <a16:colId xmlns:a16="http://schemas.microsoft.com/office/drawing/2014/main" val="20000"/>
                    </a:ext>
                  </a:extLst>
                </a:gridCol>
                <a:gridCol w="5848985">
                  <a:extLst>
                    <a:ext uri="{9D8B030D-6E8A-4147-A177-3AD203B41FA5}">
                      <a16:colId xmlns:a16="http://schemas.microsoft.com/office/drawing/2014/main" val="20001"/>
                    </a:ext>
                  </a:extLst>
                </a:gridCol>
              </a:tblGrid>
              <a:tr h="912495">
                <a:tc>
                  <a:txBody>
                    <a:bodyPr/>
                    <a:lstStyle/>
                    <a:p>
                      <a:pPr algn="dist">
                        <a:buNone/>
                      </a:pPr>
                      <a:r>
                        <a:rPr lang="en-US" altLang="zh-CN" sz="2600" b="1">
                          <a:solidFill>
                            <a:srgbClr val="FF0000"/>
                          </a:solidFill>
                        </a:rPr>
                        <a:t>max-card</a:t>
                      </a:r>
                      <a:r>
                        <a:rPr lang="en-US" altLang="zh-CN" sz="2600" b="1">
                          <a:solidFill>
                            <a:srgbClr val="0000CC"/>
                          </a:solidFill>
                        </a:rPr>
                        <a:t>(E,R)=1</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x-none" sz="2600" b="1" dirty="0">
                          <a:solidFill>
                            <a:schemeClr val="tx1"/>
                          </a:solidFill>
                          <a:ea typeface="宋体" panose="02010600030101010101" pitchFamily="2" charset="-122"/>
                          <a:sym typeface="+mn-ea"/>
                        </a:rPr>
                        <a:t>If all dots in the entity E have </a:t>
                      </a:r>
                      <a:r>
                        <a:rPr lang="en-US" altLang="x-none" sz="2600" b="1" u="sng" dirty="0">
                          <a:solidFill>
                            <a:srgbClr val="FF0000"/>
                          </a:solidFill>
                          <a:ea typeface="宋体" panose="02010600030101010101" pitchFamily="2" charset="-122"/>
                          <a:sym typeface="+mn-ea"/>
                        </a:rPr>
                        <a:t>AT MOST one</a:t>
                      </a:r>
                      <a:r>
                        <a:rPr lang="en-US" altLang="x-none" sz="2600" b="1" dirty="0">
                          <a:solidFill>
                            <a:schemeClr val="tx1"/>
                          </a:solidFill>
                          <a:ea typeface="宋体" panose="02010600030101010101" pitchFamily="2" charset="-122"/>
                          <a:sym typeface="+mn-ea"/>
                        </a:rPr>
                        <a:t> line coming out</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0"/>
                  </a:ext>
                </a:extLst>
              </a:tr>
              <a:tr h="912495">
                <a:tc>
                  <a:txBody>
                    <a:bodyPr/>
                    <a:lstStyle/>
                    <a:p>
                      <a:pPr algn="dist">
                        <a:buNone/>
                      </a:pPr>
                      <a:r>
                        <a:rPr lang="en-US" altLang="zh-CN" sz="2600" b="1">
                          <a:solidFill>
                            <a:srgbClr val="FF0000"/>
                          </a:solidFill>
                          <a:sym typeface="+mn-ea"/>
                        </a:rPr>
                        <a:t>max-card</a:t>
                      </a:r>
                      <a:r>
                        <a:rPr lang="en-US" altLang="zh-CN" sz="2600" b="1">
                          <a:solidFill>
                            <a:srgbClr val="0000CC"/>
                          </a:solidFill>
                          <a:sym typeface="+mn-ea"/>
                        </a:rPr>
                        <a:t>(E,R)=N</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l">
                        <a:buNone/>
                      </a:pPr>
                      <a:r>
                        <a:rPr lang="en-US" altLang="x-none" sz="2600" b="1" dirty="0">
                          <a:solidFill>
                            <a:schemeClr val="tx1"/>
                          </a:solidFill>
                          <a:ea typeface="宋体" panose="02010600030101010101" pitchFamily="2" charset="-122"/>
                          <a:sym typeface="+mn-ea"/>
                        </a:rPr>
                        <a:t>If some dots </a:t>
                      </a:r>
                      <a:r>
                        <a:rPr lang="en-US" altLang="x-none" sz="2600" b="1" u="sng" dirty="0">
                          <a:solidFill>
                            <a:schemeClr val="tx1"/>
                          </a:solidFill>
                          <a:ea typeface="宋体" panose="02010600030101010101" pitchFamily="2" charset="-122"/>
                          <a:sym typeface="+mn-ea"/>
                        </a:rPr>
                        <a:t>might have more than one</a:t>
                      </a:r>
                      <a:r>
                        <a:rPr lang="en-US" altLang="x-none" sz="2600" b="1" dirty="0">
                          <a:solidFill>
                            <a:schemeClr val="tx1"/>
                          </a:solidFill>
                          <a:ea typeface="宋体" panose="02010600030101010101" pitchFamily="2" charset="-122"/>
                          <a:sym typeface="+mn-ea"/>
                        </a:rPr>
                        <a:t> lines coming out</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1"/>
                  </a:ext>
                </a:extLst>
              </a:tr>
              <a:tr h="912495">
                <a:tc>
                  <a:txBody>
                    <a:bodyPr/>
                    <a:lstStyle/>
                    <a:p>
                      <a:pPr algn="dist">
                        <a:buNone/>
                      </a:pPr>
                      <a:r>
                        <a:rPr lang="en-US" altLang="zh-CN" sz="2600" b="1">
                          <a:solidFill>
                            <a:srgbClr val="FF0000"/>
                          </a:solidFill>
                        </a:rPr>
                        <a:t>min-card</a:t>
                      </a:r>
                      <a:r>
                        <a:rPr lang="en-US" altLang="zh-CN" sz="2600" b="1">
                          <a:solidFill>
                            <a:srgbClr val="0000CC"/>
                          </a:solidFill>
                        </a:rPr>
                        <a:t>(E,R)=1</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1">
                        <a:lumMod val="40000"/>
                        <a:lumOff val="60000"/>
                      </a:schemeClr>
                    </a:solidFill>
                  </a:tcPr>
                </a:tc>
                <a:tc>
                  <a:txBody>
                    <a:bodyPr/>
                    <a:lstStyle/>
                    <a:p>
                      <a:pPr algn="l">
                        <a:buNone/>
                      </a:pPr>
                      <a:r>
                        <a:rPr lang="en-US" altLang="x-none" sz="2600" b="1" dirty="0">
                          <a:solidFill>
                            <a:schemeClr val="tx1"/>
                          </a:solidFill>
                          <a:ea typeface="宋体" panose="02010600030101010101" pitchFamily="2" charset="-122"/>
                          <a:sym typeface="+mn-ea"/>
                        </a:rPr>
                        <a:t>If all dots in the entity E have </a:t>
                      </a:r>
                      <a:r>
                        <a:rPr lang="en-US" altLang="x-none" sz="2600" b="1" u="sng" dirty="0">
                          <a:solidFill>
                            <a:srgbClr val="FF0000"/>
                          </a:solidFill>
                          <a:ea typeface="宋体" panose="02010600030101010101" pitchFamily="2" charset="-122"/>
                          <a:sym typeface="+mn-ea"/>
                        </a:rPr>
                        <a:t>AT LEAST one</a:t>
                      </a:r>
                      <a:r>
                        <a:rPr lang="en-US" altLang="x-none" sz="2600" b="1" dirty="0">
                          <a:solidFill>
                            <a:schemeClr val="tx1"/>
                          </a:solidFill>
                          <a:ea typeface="宋体" panose="02010600030101010101" pitchFamily="2" charset="-122"/>
                          <a:sym typeface="+mn-ea"/>
                        </a:rPr>
                        <a:t> line coming out</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1">
                        <a:lumMod val="40000"/>
                        <a:lumOff val="60000"/>
                      </a:schemeClr>
                    </a:solidFill>
                  </a:tcPr>
                </a:tc>
                <a:extLst>
                  <a:ext uri="{0D108BD9-81ED-4DB2-BD59-A6C34878D82A}">
                    <a16:rowId xmlns:a16="http://schemas.microsoft.com/office/drawing/2014/main" val="10002"/>
                  </a:ext>
                </a:extLst>
              </a:tr>
              <a:tr h="912495">
                <a:tc>
                  <a:txBody>
                    <a:bodyPr/>
                    <a:lstStyle/>
                    <a:p>
                      <a:pPr algn="dist">
                        <a:buNone/>
                      </a:pPr>
                      <a:r>
                        <a:rPr lang="en-US" altLang="zh-CN" sz="2600" b="1">
                          <a:solidFill>
                            <a:srgbClr val="FF0000"/>
                          </a:solidFill>
                          <a:sym typeface="+mn-ea"/>
                        </a:rPr>
                        <a:t>min-card</a:t>
                      </a:r>
                      <a:r>
                        <a:rPr lang="en-US" altLang="zh-CN" sz="2600" b="1">
                          <a:solidFill>
                            <a:srgbClr val="0000CC"/>
                          </a:solidFill>
                          <a:sym typeface="+mn-ea"/>
                        </a:rPr>
                        <a:t>(E,R)=0</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1">
                        <a:lumMod val="40000"/>
                        <a:lumOff val="60000"/>
                      </a:schemeClr>
                    </a:solidFill>
                  </a:tcPr>
                </a:tc>
                <a:tc>
                  <a:txBody>
                    <a:bodyPr/>
                    <a:lstStyle/>
                    <a:p>
                      <a:pPr algn="l">
                        <a:buNone/>
                      </a:pPr>
                      <a:r>
                        <a:rPr lang="en-US" altLang="x-none" sz="2600" b="1" dirty="0">
                          <a:solidFill>
                            <a:schemeClr val="tx1"/>
                          </a:solidFill>
                          <a:ea typeface="宋体" panose="02010600030101010101" pitchFamily="2" charset="-122"/>
                          <a:sym typeface="+mn-ea"/>
                        </a:rPr>
                        <a:t>If some dots </a:t>
                      </a:r>
                      <a:r>
                        <a:rPr lang="en-US" altLang="x-none" sz="2600" b="1" u="sng" dirty="0">
                          <a:solidFill>
                            <a:schemeClr val="tx1"/>
                          </a:solidFill>
                          <a:ea typeface="宋体" panose="02010600030101010101" pitchFamily="2" charset="-122"/>
                          <a:sym typeface="+mn-ea"/>
                        </a:rPr>
                        <a:t>might not have</a:t>
                      </a:r>
                      <a:r>
                        <a:rPr lang="en-US" altLang="x-none" sz="2600" b="1" dirty="0">
                          <a:solidFill>
                            <a:schemeClr val="tx1"/>
                          </a:solidFill>
                          <a:ea typeface="宋体" panose="02010600030101010101" pitchFamily="2" charset="-122"/>
                          <a:sym typeface="+mn-ea"/>
                        </a:rPr>
                        <a:t> a line coming out</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1">
                        <a:lumMod val="40000"/>
                        <a:lumOff val="60000"/>
                      </a:schemeClr>
                    </a:solidFill>
                  </a:tcPr>
                </a:tc>
                <a:extLst>
                  <a:ext uri="{0D108BD9-81ED-4DB2-BD59-A6C34878D82A}">
                    <a16:rowId xmlns:a16="http://schemas.microsoft.com/office/drawing/2014/main" val="10003"/>
                  </a:ext>
                </a:extLst>
              </a:tr>
            </a:tbl>
          </a:graphicData>
        </a:graphic>
      </p:graphicFrame>
      <p:grpSp>
        <p:nvGrpSpPr>
          <p:cNvPr id="26" name="组合 25"/>
          <p:cNvGrpSpPr/>
          <p:nvPr/>
        </p:nvGrpSpPr>
        <p:grpSpPr>
          <a:xfrm>
            <a:off x="201295" y="4315460"/>
            <a:ext cx="3317875" cy="2497455"/>
            <a:chOff x="7775" y="6909"/>
            <a:chExt cx="5225" cy="3933"/>
          </a:xfrm>
        </p:grpSpPr>
        <p:graphicFrame>
          <p:nvGraphicFramePr>
            <p:cNvPr id="48134" name="Object 7"/>
            <p:cNvGraphicFramePr>
              <a:graphicFrameLocks noChangeAspect="1"/>
            </p:cNvGraphicFramePr>
            <p:nvPr/>
          </p:nvGraphicFramePr>
          <p:xfrm>
            <a:off x="7775" y="6909"/>
            <a:ext cx="5225" cy="3686"/>
          </p:xfrm>
          <a:graphic>
            <a:graphicData uri="http://schemas.openxmlformats.org/presentationml/2006/ole">
              <mc:AlternateContent xmlns:mc="http://schemas.openxmlformats.org/markup-compatibility/2006">
                <mc:Choice xmlns:v="urn:schemas-microsoft-com:vml" Requires="v">
                  <p:oleObj spid="_x0000_s13349" r:id="rId3" imgW="1724025" imgH="1352550" progId="Word.Document.8">
                    <p:embed/>
                  </p:oleObj>
                </mc:Choice>
                <mc:Fallback>
                  <p:oleObj r:id="rId3" imgW="1724025" imgH="1352550" progId="Word.Document.8">
                    <p:embed/>
                    <p:pic>
                      <p:nvPicPr>
                        <p:cNvPr id="0" name="图片 3082"/>
                        <p:cNvPicPr/>
                        <p:nvPr/>
                      </p:nvPicPr>
                      <p:blipFill>
                        <a:blip r:embed="rId4"/>
                        <a:stretch>
                          <a:fillRect/>
                        </a:stretch>
                      </p:blipFill>
                      <p:spPr>
                        <a:xfrm>
                          <a:off x="7775" y="6909"/>
                          <a:ext cx="5225" cy="3686"/>
                        </a:xfrm>
                        <a:prstGeom prst="rect">
                          <a:avLst/>
                        </a:prstGeom>
                        <a:noFill/>
                        <a:ln w="38100">
                          <a:noFill/>
                          <a:miter/>
                        </a:ln>
                      </p:spPr>
                    </p:pic>
                  </p:oleObj>
                </mc:Fallback>
              </mc:AlternateContent>
            </a:graphicData>
          </a:graphic>
        </p:graphicFrame>
        <p:sp>
          <p:nvSpPr>
            <p:cNvPr id="25" name="文本框 24"/>
            <p:cNvSpPr txBox="1"/>
            <p:nvPr/>
          </p:nvSpPr>
          <p:spPr>
            <a:xfrm>
              <a:off x="8332" y="10261"/>
              <a:ext cx="4209" cy="581"/>
            </a:xfrm>
            <a:prstGeom prst="rect">
              <a:avLst/>
            </a:prstGeom>
            <a:noFill/>
          </p:spPr>
          <p:txBody>
            <a:bodyPr wrap="square" tIns="0" bIns="0" rtlCol="0">
              <a:spAutoFit/>
            </a:bodyPr>
            <a:lstStyle/>
            <a:p>
              <a:pPr algn="dist"/>
              <a:r>
                <a:rPr lang="en-US" altLang="zh-CN" b="1">
                  <a:latin typeface="Arial" panose="020B0604020202020204" pitchFamily="34" charset="0"/>
                </a:rPr>
                <a:t>E     R     F</a:t>
              </a:r>
            </a:p>
          </p:txBody>
        </p:sp>
      </p:grpSp>
      <p:grpSp>
        <p:nvGrpSpPr>
          <p:cNvPr id="27" name="组合 26"/>
          <p:cNvGrpSpPr/>
          <p:nvPr/>
        </p:nvGrpSpPr>
        <p:grpSpPr>
          <a:xfrm>
            <a:off x="55224" y="4386580"/>
            <a:ext cx="3742055" cy="2057261"/>
            <a:chOff x="313" y="7021"/>
            <a:chExt cx="5893" cy="3240"/>
          </a:xfrm>
        </p:grpSpPr>
        <p:graphicFrame>
          <p:nvGraphicFramePr>
            <p:cNvPr id="3" name="对象 2">
              <a:hlinkClick r:id="" action="ppaction://ole?verb=0"/>
            </p:cNvPr>
            <p:cNvGraphicFramePr>
              <a:graphicFrameLocks noChangeAspect="1"/>
            </p:cNvGraphicFramePr>
            <p:nvPr/>
          </p:nvGraphicFramePr>
          <p:xfrm>
            <a:off x="769" y="7022"/>
            <a:ext cx="567" cy="774"/>
          </p:xfrm>
          <a:graphic>
            <a:graphicData uri="http://schemas.openxmlformats.org/presentationml/2006/ole">
              <mc:AlternateContent xmlns:mc="http://schemas.openxmlformats.org/markup-compatibility/2006">
                <mc:Choice xmlns:v="urn:schemas-microsoft-com:vml" Requires="v">
                  <p:oleObj spid="_x0000_s13350" r:id="rId5" imgW="139700" imgH="190500" progId="Equation.KSEE3">
                    <p:embed/>
                  </p:oleObj>
                </mc:Choice>
                <mc:Fallback>
                  <p:oleObj r:id="rId5" imgW="139700" imgH="190500" progId="Equation.KSEE3">
                    <p:embed/>
                    <p:pic>
                      <p:nvPicPr>
                        <p:cNvPr id="0" name="图片 1024"/>
                        <p:cNvPicPr/>
                        <p:nvPr/>
                      </p:nvPicPr>
                      <p:blipFill>
                        <a:blip r:embed="rId6"/>
                        <a:stretch>
                          <a:fillRect/>
                        </a:stretch>
                      </p:blipFill>
                      <p:spPr>
                        <a:xfrm>
                          <a:off x="769" y="7022"/>
                          <a:ext cx="567" cy="774"/>
                        </a:xfrm>
                        <a:prstGeom prst="rect">
                          <a:avLst/>
                        </a:prstGeom>
                        <a:solidFill>
                          <a:schemeClr val="bg1">
                            <a:alpha val="50000"/>
                          </a:schemeClr>
                        </a:solidFill>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669" y="7473"/>
            <a:ext cx="568" cy="774"/>
          </p:xfrm>
          <a:graphic>
            <a:graphicData uri="http://schemas.openxmlformats.org/presentationml/2006/ole">
              <mc:AlternateContent xmlns:mc="http://schemas.openxmlformats.org/markup-compatibility/2006">
                <mc:Choice xmlns:v="urn:schemas-microsoft-com:vml" Requires="v">
                  <p:oleObj spid="_x0000_s13351" r:id="rId7" imgW="139700" imgH="190500" progId="Equation.KSEE3">
                    <p:embed/>
                  </p:oleObj>
                </mc:Choice>
                <mc:Fallback>
                  <p:oleObj r:id="rId7" imgW="139700" imgH="190500" progId="Equation.KSEE3">
                    <p:embed/>
                    <p:pic>
                      <p:nvPicPr>
                        <p:cNvPr id="0" name="图片 1024"/>
                        <p:cNvPicPr/>
                        <p:nvPr/>
                      </p:nvPicPr>
                      <p:blipFill>
                        <a:blip r:embed="rId8"/>
                        <a:stretch>
                          <a:fillRect/>
                        </a:stretch>
                      </p:blipFill>
                      <p:spPr>
                        <a:xfrm>
                          <a:off x="1669" y="7473"/>
                          <a:ext cx="568" cy="774"/>
                        </a:xfrm>
                        <a:prstGeom prst="rect">
                          <a:avLst/>
                        </a:prstGeom>
                        <a:solidFill>
                          <a:schemeClr val="bg1">
                            <a:alpha val="50000"/>
                          </a:schemeClr>
                        </a:solidFill>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13" y="7682"/>
            <a:ext cx="619" cy="774"/>
          </p:xfrm>
          <a:graphic>
            <a:graphicData uri="http://schemas.openxmlformats.org/presentationml/2006/ole">
              <mc:AlternateContent xmlns:mc="http://schemas.openxmlformats.org/markup-compatibility/2006">
                <mc:Choice xmlns:v="urn:schemas-microsoft-com:vml" Requires="v">
                  <p:oleObj spid="_x0000_s13352" r:id="rId9" imgW="152400" imgH="190500" progId="Equation.KSEE3">
                    <p:embed/>
                  </p:oleObj>
                </mc:Choice>
                <mc:Fallback>
                  <p:oleObj r:id="rId9" imgW="152400" imgH="190500" progId="Equation.KSEE3">
                    <p:embed/>
                    <p:pic>
                      <p:nvPicPr>
                        <p:cNvPr id="0" name="图片 1024"/>
                        <p:cNvPicPr/>
                        <p:nvPr/>
                      </p:nvPicPr>
                      <p:blipFill>
                        <a:blip r:embed="rId10"/>
                        <a:stretch>
                          <a:fillRect/>
                        </a:stretch>
                      </p:blipFill>
                      <p:spPr>
                        <a:xfrm>
                          <a:off x="313" y="7682"/>
                          <a:ext cx="619" cy="774"/>
                        </a:xfrm>
                        <a:prstGeom prst="rect">
                          <a:avLst/>
                        </a:prstGeom>
                        <a:solidFill>
                          <a:schemeClr val="bg1">
                            <a:alpha val="50000"/>
                          </a:schemeClr>
                        </a:solidFill>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704" y="8252"/>
            <a:ext cx="619" cy="774"/>
          </p:xfrm>
          <a:graphic>
            <a:graphicData uri="http://schemas.openxmlformats.org/presentationml/2006/ole">
              <mc:AlternateContent xmlns:mc="http://schemas.openxmlformats.org/markup-compatibility/2006">
                <mc:Choice xmlns:v="urn:schemas-microsoft-com:vml" Requires="v">
                  <p:oleObj spid="_x0000_s13353" r:id="rId11" imgW="152400" imgH="190500" progId="Equation.KSEE3">
                    <p:embed/>
                  </p:oleObj>
                </mc:Choice>
                <mc:Fallback>
                  <p:oleObj r:id="rId11" imgW="152400" imgH="190500" progId="Equation.KSEE3">
                    <p:embed/>
                    <p:pic>
                      <p:nvPicPr>
                        <p:cNvPr id="0" name="图片 1024"/>
                        <p:cNvPicPr/>
                        <p:nvPr/>
                      </p:nvPicPr>
                      <p:blipFill>
                        <a:blip r:embed="rId12"/>
                        <a:stretch>
                          <a:fillRect/>
                        </a:stretch>
                      </p:blipFill>
                      <p:spPr>
                        <a:xfrm>
                          <a:off x="704" y="8252"/>
                          <a:ext cx="619" cy="774"/>
                        </a:xfrm>
                        <a:prstGeom prst="rect">
                          <a:avLst/>
                        </a:prstGeom>
                        <a:solidFill>
                          <a:schemeClr val="bg1">
                            <a:alpha val="50000"/>
                          </a:schemeClr>
                        </a:solidFill>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424" y="9002"/>
            <a:ext cx="619" cy="774"/>
          </p:xfrm>
          <a:graphic>
            <a:graphicData uri="http://schemas.openxmlformats.org/presentationml/2006/ole">
              <mc:AlternateContent xmlns:mc="http://schemas.openxmlformats.org/markup-compatibility/2006">
                <mc:Choice xmlns:v="urn:schemas-microsoft-com:vml" Requires="v">
                  <p:oleObj spid="_x0000_s13354" r:id="rId13" imgW="152400" imgH="190500" progId="Equation.KSEE3">
                    <p:embed/>
                  </p:oleObj>
                </mc:Choice>
                <mc:Fallback>
                  <p:oleObj r:id="rId13" imgW="152400" imgH="190500" progId="Equation.KSEE3">
                    <p:embed/>
                    <p:pic>
                      <p:nvPicPr>
                        <p:cNvPr id="0" name="图片 1024"/>
                        <p:cNvPicPr/>
                        <p:nvPr/>
                      </p:nvPicPr>
                      <p:blipFill>
                        <a:blip r:embed="rId14"/>
                        <a:stretch>
                          <a:fillRect/>
                        </a:stretch>
                      </p:blipFill>
                      <p:spPr>
                        <a:xfrm>
                          <a:off x="424" y="9002"/>
                          <a:ext cx="619" cy="774"/>
                        </a:xfrm>
                        <a:prstGeom prst="rect">
                          <a:avLst/>
                        </a:prstGeom>
                        <a:solidFill>
                          <a:schemeClr val="bg1">
                            <a:alpha val="50000"/>
                          </a:schemeClr>
                        </a:solidFill>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1576" y="9487"/>
            <a:ext cx="619" cy="774"/>
          </p:xfrm>
          <a:graphic>
            <a:graphicData uri="http://schemas.openxmlformats.org/presentationml/2006/ole">
              <mc:AlternateContent xmlns:mc="http://schemas.openxmlformats.org/markup-compatibility/2006">
                <mc:Choice xmlns:v="urn:schemas-microsoft-com:vml" Requires="v">
                  <p:oleObj spid="_x0000_s13355" r:id="rId15" imgW="152400" imgH="190500" progId="Equation.KSEE3">
                    <p:embed/>
                  </p:oleObj>
                </mc:Choice>
                <mc:Fallback>
                  <p:oleObj r:id="rId15" imgW="152400" imgH="190500" progId="Equation.KSEE3">
                    <p:embed/>
                    <p:pic>
                      <p:nvPicPr>
                        <p:cNvPr id="0" name="图片 1024"/>
                        <p:cNvPicPr/>
                        <p:nvPr/>
                      </p:nvPicPr>
                      <p:blipFill>
                        <a:blip r:embed="rId16"/>
                        <a:stretch>
                          <a:fillRect/>
                        </a:stretch>
                      </p:blipFill>
                      <p:spPr>
                        <a:xfrm>
                          <a:off x="1576" y="9487"/>
                          <a:ext cx="619" cy="774"/>
                        </a:xfrm>
                        <a:prstGeom prst="rect">
                          <a:avLst/>
                        </a:prstGeom>
                        <a:solidFill>
                          <a:schemeClr val="bg1">
                            <a:alpha val="50000"/>
                          </a:schemeClr>
                        </a:solidFill>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5036" y="7021"/>
            <a:ext cx="619" cy="774"/>
          </p:xfrm>
          <a:graphic>
            <a:graphicData uri="http://schemas.openxmlformats.org/presentationml/2006/ole">
              <mc:AlternateContent xmlns:mc="http://schemas.openxmlformats.org/markup-compatibility/2006">
                <mc:Choice xmlns:v="urn:schemas-microsoft-com:vml" Requires="v">
                  <p:oleObj spid="_x0000_s13356" r:id="rId17" imgW="152400" imgH="190500" progId="Equation.KSEE3">
                    <p:embed/>
                  </p:oleObj>
                </mc:Choice>
                <mc:Fallback>
                  <p:oleObj r:id="rId17" imgW="152400" imgH="190500" progId="Equation.KSEE3">
                    <p:embed/>
                    <p:pic>
                      <p:nvPicPr>
                        <p:cNvPr id="0" name="图片 1024"/>
                        <p:cNvPicPr/>
                        <p:nvPr/>
                      </p:nvPicPr>
                      <p:blipFill>
                        <a:blip r:embed="rId18"/>
                        <a:stretch>
                          <a:fillRect/>
                        </a:stretch>
                      </p:blipFill>
                      <p:spPr>
                        <a:xfrm>
                          <a:off x="5036" y="7021"/>
                          <a:ext cx="619" cy="774"/>
                        </a:xfrm>
                        <a:prstGeom prst="rect">
                          <a:avLst/>
                        </a:prstGeom>
                        <a:solidFill>
                          <a:schemeClr val="bg1">
                            <a:alpha val="50000"/>
                          </a:schemeClr>
                        </a:solidFill>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3713" y="7569"/>
            <a:ext cx="671" cy="774"/>
          </p:xfrm>
          <a:graphic>
            <a:graphicData uri="http://schemas.openxmlformats.org/presentationml/2006/ole">
              <mc:AlternateContent xmlns:mc="http://schemas.openxmlformats.org/markup-compatibility/2006">
                <mc:Choice xmlns:v="urn:schemas-microsoft-com:vml" Requires="v">
                  <p:oleObj spid="_x0000_s13357" r:id="rId19" imgW="165100" imgH="190500" progId="Equation.KSEE3">
                    <p:embed/>
                  </p:oleObj>
                </mc:Choice>
                <mc:Fallback>
                  <p:oleObj r:id="rId19" imgW="165100" imgH="190500" progId="Equation.KSEE3">
                    <p:embed/>
                    <p:pic>
                      <p:nvPicPr>
                        <p:cNvPr id="0" name="图片 1024"/>
                        <p:cNvPicPr/>
                        <p:nvPr/>
                      </p:nvPicPr>
                      <p:blipFill>
                        <a:blip r:embed="rId20"/>
                        <a:stretch>
                          <a:fillRect/>
                        </a:stretch>
                      </p:blipFill>
                      <p:spPr>
                        <a:xfrm>
                          <a:off x="3713" y="7569"/>
                          <a:ext cx="671" cy="774"/>
                        </a:xfrm>
                        <a:prstGeom prst="rect">
                          <a:avLst/>
                        </a:prstGeom>
                        <a:solidFill>
                          <a:schemeClr val="bg1">
                            <a:alpha val="50000"/>
                          </a:schemeClr>
                        </a:solidFill>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5535" y="7796"/>
            <a:ext cx="671" cy="774"/>
          </p:xfrm>
          <a:graphic>
            <a:graphicData uri="http://schemas.openxmlformats.org/presentationml/2006/ole">
              <mc:AlternateContent xmlns:mc="http://schemas.openxmlformats.org/markup-compatibility/2006">
                <mc:Choice xmlns:v="urn:schemas-microsoft-com:vml" Requires="v">
                  <p:oleObj spid="_x0000_s13358" r:id="rId21" imgW="165100" imgH="190500" progId="Equation.KSEE3">
                    <p:embed/>
                  </p:oleObj>
                </mc:Choice>
                <mc:Fallback>
                  <p:oleObj r:id="rId21" imgW="165100" imgH="190500" progId="Equation.KSEE3">
                    <p:embed/>
                    <p:pic>
                      <p:nvPicPr>
                        <p:cNvPr id="0" name="图片 1024"/>
                        <p:cNvPicPr/>
                        <p:nvPr/>
                      </p:nvPicPr>
                      <p:blipFill>
                        <a:blip r:embed="rId22"/>
                        <a:stretch>
                          <a:fillRect/>
                        </a:stretch>
                      </p:blipFill>
                      <p:spPr>
                        <a:xfrm>
                          <a:off x="5535" y="7796"/>
                          <a:ext cx="671" cy="774"/>
                        </a:xfrm>
                        <a:prstGeom prst="rect">
                          <a:avLst/>
                        </a:prstGeom>
                        <a:solidFill>
                          <a:schemeClr val="bg1">
                            <a:alpha val="50000"/>
                          </a:schemeClr>
                        </a:solidFill>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5309" y="8570"/>
            <a:ext cx="671" cy="774"/>
          </p:xfrm>
          <a:graphic>
            <a:graphicData uri="http://schemas.openxmlformats.org/presentationml/2006/ole">
              <mc:AlternateContent xmlns:mc="http://schemas.openxmlformats.org/markup-compatibility/2006">
                <mc:Choice xmlns:v="urn:schemas-microsoft-com:vml" Requires="v">
                  <p:oleObj spid="_x0000_s13359" r:id="rId23" imgW="165100" imgH="190500" progId="Equation.KSEE3">
                    <p:embed/>
                  </p:oleObj>
                </mc:Choice>
                <mc:Fallback>
                  <p:oleObj r:id="rId23" imgW="165100" imgH="190500" progId="Equation.KSEE3">
                    <p:embed/>
                    <p:pic>
                      <p:nvPicPr>
                        <p:cNvPr id="0" name="图片 1024"/>
                        <p:cNvPicPr/>
                        <p:nvPr/>
                      </p:nvPicPr>
                      <p:blipFill>
                        <a:blip r:embed="rId24"/>
                        <a:stretch>
                          <a:fillRect/>
                        </a:stretch>
                      </p:blipFill>
                      <p:spPr>
                        <a:xfrm>
                          <a:off x="5309" y="8570"/>
                          <a:ext cx="671" cy="774"/>
                        </a:xfrm>
                        <a:prstGeom prst="rect">
                          <a:avLst/>
                        </a:prstGeom>
                        <a:solidFill>
                          <a:schemeClr val="bg1">
                            <a:alpha val="50000"/>
                          </a:schemeClr>
                        </a:solidFill>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4984" y="9344"/>
            <a:ext cx="671" cy="774"/>
          </p:xfrm>
          <a:graphic>
            <a:graphicData uri="http://schemas.openxmlformats.org/presentationml/2006/ole">
              <mc:AlternateContent xmlns:mc="http://schemas.openxmlformats.org/markup-compatibility/2006">
                <mc:Choice xmlns:v="urn:schemas-microsoft-com:vml" Requires="v">
                  <p:oleObj spid="_x0000_s13360" r:id="rId25" imgW="165100" imgH="190500" progId="Equation.KSEE3">
                    <p:embed/>
                  </p:oleObj>
                </mc:Choice>
                <mc:Fallback>
                  <p:oleObj r:id="rId25" imgW="165100" imgH="190500" progId="Equation.KSEE3">
                    <p:embed/>
                    <p:pic>
                      <p:nvPicPr>
                        <p:cNvPr id="0" name="图片 1024"/>
                        <p:cNvPicPr/>
                        <p:nvPr/>
                      </p:nvPicPr>
                      <p:blipFill>
                        <a:blip r:embed="rId26"/>
                        <a:stretch>
                          <a:fillRect/>
                        </a:stretch>
                      </p:blipFill>
                      <p:spPr>
                        <a:xfrm>
                          <a:off x="4984" y="9344"/>
                          <a:ext cx="671" cy="774"/>
                        </a:xfrm>
                        <a:prstGeom prst="rect">
                          <a:avLst/>
                        </a:prstGeom>
                        <a:solidFill>
                          <a:schemeClr val="bg1">
                            <a:alpha val="50000"/>
                          </a:schemeClr>
                        </a:solidFill>
                      </p:spPr>
                    </p:pic>
                  </p:oleObj>
                </mc:Fallback>
              </mc:AlternateContent>
            </a:graphicData>
          </a:graphic>
        </p:graphicFrame>
      </p:grpSp>
      <p:sp>
        <p:nvSpPr>
          <p:cNvPr id="28" name="文本框 27"/>
          <p:cNvSpPr txBox="1"/>
          <p:nvPr/>
        </p:nvSpPr>
        <p:spPr>
          <a:xfrm>
            <a:off x="3501390" y="4310380"/>
            <a:ext cx="3308985" cy="460375"/>
          </a:xfrm>
          <a:prstGeom prst="rect">
            <a:avLst/>
          </a:prstGeom>
          <a:noFill/>
        </p:spPr>
        <p:txBody>
          <a:bodyPr wrap="square" rtlCol="0">
            <a:spAutoFit/>
          </a:bodyPr>
          <a:lstStyle/>
          <a:p>
            <a:pPr algn="ctr"/>
            <a:r>
              <a:rPr lang="en-US" altLang="zh-CN">
                <a:solidFill>
                  <a:schemeClr val="accent6"/>
                </a:solidFill>
                <a:latin typeface="Arial" panose="020B0604020202020204" pitchFamily="34" charset="0"/>
              </a:rPr>
              <a:t>Relationship instance</a:t>
            </a:r>
          </a:p>
        </p:txBody>
      </p:sp>
      <p:graphicFrame>
        <p:nvGraphicFramePr>
          <p:cNvPr id="29" name="表格 28"/>
          <p:cNvGraphicFramePr/>
          <p:nvPr/>
        </p:nvGraphicFramePr>
        <p:xfrm>
          <a:off x="4076065" y="4732655"/>
          <a:ext cx="2176780" cy="1914525"/>
        </p:xfrm>
        <a:graphic>
          <a:graphicData uri="http://schemas.openxmlformats.org/drawingml/2006/table">
            <a:tbl>
              <a:tblPr firstRow="1" bandRow="1">
                <a:tableStyleId>{5C22544A-7EE6-4342-B048-85BDC9FD1C3A}</a:tableStyleId>
              </a:tblPr>
              <a:tblGrid>
                <a:gridCol w="1088390">
                  <a:extLst>
                    <a:ext uri="{9D8B030D-6E8A-4147-A177-3AD203B41FA5}">
                      <a16:colId xmlns:a16="http://schemas.microsoft.com/office/drawing/2014/main" val="20000"/>
                    </a:ext>
                  </a:extLst>
                </a:gridCol>
                <a:gridCol w="1088390">
                  <a:extLst>
                    <a:ext uri="{9D8B030D-6E8A-4147-A177-3AD203B41FA5}">
                      <a16:colId xmlns:a16="http://schemas.microsoft.com/office/drawing/2014/main" val="20001"/>
                    </a:ext>
                  </a:extLst>
                </a:gridCol>
              </a:tblGrid>
              <a:tr h="382905">
                <a:tc>
                  <a:txBody>
                    <a:bodyPr/>
                    <a:lstStyle/>
                    <a:p>
                      <a:pPr>
                        <a:buNone/>
                      </a:pPr>
                      <a:r>
                        <a:rPr lang="en-US" altLang="zh-CN" sz="2400">
                          <a:solidFill>
                            <a:schemeClr val="accent6"/>
                          </a:solidFill>
                        </a:rPr>
                        <a:t>e</a:t>
                      </a:r>
                      <a:r>
                        <a:rPr lang="en-US" altLang="zh-CN" sz="2400" baseline="-25000">
                          <a:solidFill>
                            <a:schemeClr val="accent6"/>
                          </a:solidFill>
                        </a:rPr>
                        <a:t>2</a:t>
                      </a:r>
                    </a:p>
                  </a:txBody>
                  <a:tcPr marT="0" marB="0">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noFill/>
                  </a:tcPr>
                </a:tc>
                <a:tc>
                  <a:txBody>
                    <a:bodyPr/>
                    <a:lstStyle/>
                    <a:p>
                      <a:pPr>
                        <a:buNone/>
                      </a:pPr>
                      <a:r>
                        <a:rPr lang="en-US" altLang="zh-CN" sz="2400">
                          <a:solidFill>
                            <a:schemeClr val="accent6"/>
                          </a:solidFill>
                        </a:rPr>
                        <a:t>f</a:t>
                      </a:r>
                      <a:r>
                        <a:rPr lang="en-US" altLang="zh-CN" sz="2400" baseline="-25000">
                          <a:solidFill>
                            <a:schemeClr val="accent6"/>
                          </a:solidFill>
                        </a:rPr>
                        <a:t>1</a:t>
                      </a:r>
                    </a:p>
                  </a:txBody>
                  <a:tcPr marT="0" marB="0">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noFill/>
                  </a:tcPr>
                </a:tc>
                <a:extLst>
                  <a:ext uri="{0D108BD9-81ED-4DB2-BD59-A6C34878D82A}">
                    <a16:rowId xmlns:a16="http://schemas.microsoft.com/office/drawing/2014/main" val="10000"/>
                  </a:ext>
                </a:extLst>
              </a:tr>
              <a:tr h="382905">
                <a:tc>
                  <a:txBody>
                    <a:bodyPr/>
                    <a:lstStyle/>
                    <a:p>
                      <a:pPr>
                        <a:buNone/>
                      </a:pPr>
                      <a:r>
                        <a:rPr lang="en-US" altLang="zh-CN" sz="2400">
                          <a:solidFill>
                            <a:schemeClr val="accent6"/>
                          </a:solidFill>
                        </a:rPr>
                        <a:t>e</a:t>
                      </a:r>
                      <a:r>
                        <a:rPr lang="en-US" altLang="zh-CN" sz="2400" baseline="-25000">
                          <a:solidFill>
                            <a:schemeClr val="accent6"/>
                          </a:solidFill>
                        </a:rPr>
                        <a:t>3</a:t>
                      </a:r>
                    </a:p>
                  </a:txBody>
                  <a:tcPr marT="0" marB="0">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noFill/>
                  </a:tcPr>
                </a:tc>
                <a:tc>
                  <a:txBody>
                    <a:bodyPr/>
                    <a:lstStyle/>
                    <a:p>
                      <a:pPr>
                        <a:buNone/>
                      </a:pPr>
                      <a:r>
                        <a:rPr lang="en-US" altLang="zh-CN" sz="2400">
                          <a:solidFill>
                            <a:schemeClr val="accent6"/>
                          </a:solidFill>
                        </a:rPr>
                        <a:t>f</a:t>
                      </a:r>
                      <a:r>
                        <a:rPr lang="en-US" altLang="zh-CN" sz="2400" baseline="-25000">
                          <a:solidFill>
                            <a:schemeClr val="accent6"/>
                          </a:solidFill>
                        </a:rPr>
                        <a:t>2</a:t>
                      </a:r>
                    </a:p>
                  </a:txBody>
                  <a:tcPr marT="0" marB="0">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noFill/>
                  </a:tcPr>
                </a:tc>
                <a:extLst>
                  <a:ext uri="{0D108BD9-81ED-4DB2-BD59-A6C34878D82A}">
                    <a16:rowId xmlns:a16="http://schemas.microsoft.com/office/drawing/2014/main" val="10001"/>
                  </a:ext>
                </a:extLst>
              </a:tr>
              <a:tr h="382905">
                <a:tc>
                  <a:txBody>
                    <a:bodyPr/>
                    <a:lstStyle/>
                    <a:p>
                      <a:pPr>
                        <a:buNone/>
                      </a:pPr>
                      <a:r>
                        <a:rPr lang="en-US" altLang="zh-CN" sz="2400">
                          <a:solidFill>
                            <a:schemeClr val="accent6"/>
                          </a:solidFill>
                        </a:rPr>
                        <a:t>e</a:t>
                      </a:r>
                      <a:r>
                        <a:rPr lang="en-US" altLang="zh-CN" sz="2400" baseline="-25000">
                          <a:solidFill>
                            <a:schemeClr val="accent6"/>
                          </a:solidFill>
                        </a:rPr>
                        <a:t>4</a:t>
                      </a:r>
                    </a:p>
                  </a:txBody>
                  <a:tcPr marT="0" marB="0">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noFill/>
                  </a:tcPr>
                </a:tc>
                <a:tc>
                  <a:txBody>
                    <a:bodyPr/>
                    <a:lstStyle/>
                    <a:p>
                      <a:pPr>
                        <a:buNone/>
                      </a:pPr>
                      <a:r>
                        <a:rPr lang="en-US" altLang="zh-CN" sz="2400">
                          <a:solidFill>
                            <a:schemeClr val="accent6"/>
                          </a:solidFill>
                        </a:rPr>
                        <a:t>f</a:t>
                      </a:r>
                      <a:r>
                        <a:rPr lang="en-US" altLang="zh-CN" sz="2400" baseline="-25000">
                          <a:solidFill>
                            <a:schemeClr val="accent6"/>
                          </a:solidFill>
                        </a:rPr>
                        <a:t>4</a:t>
                      </a:r>
                    </a:p>
                  </a:txBody>
                  <a:tcPr marT="0" marB="0">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noFill/>
                  </a:tcPr>
                </a:tc>
                <a:extLst>
                  <a:ext uri="{0D108BD9-81ED-4DB2-BD59-A6C34878D82A}">
                    <a16:rowId xmlns:a16="http://schemas.microsoft.com/office/drawing/2014/main" val="10002"/>
                  </a:ext>
                </a:extLst>
              </a:tr>
              <a:tr h="382905">
                <a:tc>
                  <a:txBody>
                    <a:bodyPr/>
                    <a:lstStyle/>
                    <a:p>
                      <a:pPr>
                        <a:buNone/>
                      </a:pPr>
                      <a:r>
                        <a:rPr lang="en-US" altLang="zh-CN" sz="2400">
                          <a:solidFill>
                            <a:schemeClr val="accent6"/>
                          </a:solidFill>
                        </a:rPr>
                        <a:t>e</a:t>
                      </a:r>
                      <a:r>
                        <a:rPr lang="en-US" altLang="zh-CN" sz="2400" baseline="-25000">
                          <a:solidFill>
                            <a:schemeClr val="accent6"/>
                          </a:solidFill>
                        </a:rPr>
                        <a:t>4</a:t>
                      </a:r>
                    </a:p>
                  </a:txBody>
                  <a:tcPr marT="0" marB="0">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noFill/>
                  </a:tcPr>
                </a:tc>
                <a:tc>
                  <a:txBody>
                    <a:bodyPr/>
                    <a:lstStyle/>
                    <a:p>
                      <a:pPr>
                        <a:buNone/>
                      </a:pPr>
                      <a:r>
                        <a:rPr lang="en-US" altLang="zh-CN" sz="2400">
                          <a:solidFill>
                            <a:schemeClr val="accent6"/>
                          </a:solidFill>
                        </a:rPr>
                        <a:t>f</a:t>
                      </a:r>
                      <a:r>
                        <a:rPr lang="en-US" altLang="zh-CN" sz="2400" baseline="-25000">
                          <a:solidFill>
                            <a:schemeClr val="accent6"/>
                          </a:solidFill>
                        </a:rPr>
                        <a:t>5</a:t>
                      </a:r>
                    </a:p>
                  </a:txBody>
                  <a:tcPr marT="0" marB="0">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noFill/>
                  </a:tcPr>
                </a:tc>
                <a:extLst>
                  <a:ext uri="{0D108BD9-81ED-4DB2-BD59-A6C34878D82A}">
                    <a16:rowId xmlns:a16="http://schemas.microsoft.com/office/drawing/2014/main" val="10003"/>
                  </a:ext>
                </a:extLst>
              </a:tr>
              <a:tr h="382905">
                <a:tc>
                  <a:txBody>
                    <a:bodyPr/>
                    <a:lstStyle/>
                    <a:p>
                      <a:pPr>
                        <a:buNone/>
                      </a:pPr>
                      <a:r>
                        <a:rPr lang="en-US" altLang="zh-CN" sz="2400">
                          <a:solidFill>
                            <a:schemeClr val="accent6"/>
                          </a:solidFill>
                        </a:rPr>
                        <a:t>e</a:t>
                      </a:r>
                      <a:r>
                        <a:rPr lang="en-US" altLang="zh-CN" sz="2400" baseline="-25000">
                          <a:solidFill>
                            <a:schemeClr val="accent6"/>
                          </a:solidFill>
                        </a:rPr>
                        <a:t>6</a:t>
                      </a:r>
                    </a:p>
                  </a:txBody>
                  <a:tcPr marT="0" marB="0">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noFill/>
                  </a:tcPr>
                </a:tc>
                <a:tc>
                  <a:txBody>
                    <a:bodyPr/>
                    <a:lstStyle/>
                    <a:p>
                      <a:pPr>
                        <a:buNone/>
                      </a:pPr>
                      <a:r>
                        <a:rPr lang="en-US" altLang="zh-CN" sz="2400">
                          <a:solidFill>
                            <a:schemeClr val="accent6"/>
                          </a:solidFill>
                        </a:rPr>
                        <a:t>f</a:t>
                      </a:r>
                      <a:r>
                        <a:rPr lang="en-US" altLang="zh-CN" sz="2400" baseline="-25000">
                          <a:solidFill>
                            <a:schemeClr val="accent6"/>
                          </a:solidFill>
                        </a:rPr>
                        <a:t>3</a:t>
                      </a:r>
                    </a:p>
                  </a:txBody>
                  <a:tcPr marT="0" marB="0">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noFill/>
                  </a:tcPr>
                </a:tc>
                <a:extLst>
                  <a:ext uri="{0D108BD9-81ED-4DB2-BD59-A6C34878D82A}">
                    <a16:rowId xmlns:a16="http://schemas.microsoft.com/office/drawing/2014/main" val="10004"/>
                  </a:ext>
                </a:extLst>
              </a:tr>
            </a:tbl>
          </a:graphicData>
        </a:graphic>
      </p:graphicFrame>
      <p:sp>
        <p:nvSpPr>
          <p:cNvPr id="30" name="文本框 29"/>
          <p:cNvSpPr txBox="1"/>
          <p:nvPr/>
        </p:nvSpPr>
        <p:spPr>
          <a:xfrm>
            <a:off x="6398895" y="4709795"/>
            <a:ext cx="2647950" cy="1014730"/>
          </a:xfrm>
          <a:prstGeom prst="rect">
            <a:avLst/>
          </a:prstGeom>
          <a:noFill/>
        </p:spPr>
        <p:txBody>
          <a:bodyPr wrap="square" rtlCol="0">
            <a:spAutoFit/>
          </a:bodyPr>
          <a:lstStyle/>
          <a:p>
            <a:pPr algn="dist">
              <a:lnSpc>
                <a:spcPct val="125000"/>
              </a:lnSpc>
              <a:spcBef>
                <a:spcPts val="0"/>
              </a:spcBef>
              <a:spcAft>
                <a:spcPts val="0"/>
              </a:spcAft>
            </a:pPr>
            <a:r>
              <a:rPr lang="en-US" altLang="zh-CN" b="1">
                <a:solidFill>
                  <a:schemeClr val="accent6"/>
                </a:solidFill>
                <a:latin typeface="Arial" panose="020B0604020202020204" pitchFamily="34" charset="0"/>
              </a:rPr>
              <a:t>min-card(E,R)= </a:t>
            </a:r>
            <a:r>
              <a:rPr lang="en-US" altLang="zh-CN" b="1">
                <a:solidFill>
                  <a:srgbClr val="FF0000"/>
                </a:solidFill>
                <a:latin typeface="Arial" panose="020B0604020202020204" pitchFamily="34" charset="0"/>
              </a:rPr>
              <a:t>?</a:t>
            </a:r>
          </a:p>
          <a:p>
            <a:pPr algn="dist">
              <a:lnSpc>
                <a:spcPct val="125000"/>
              </a:lnSpc>
              <a:spcBef>
                <a:spcPts val="0"/>
              </a:spcBef>
              <a:spcAft>
                <a:spcPts val="0"/>
              </a:spcAft>
            </a:pPr>
            <a:r>
              <a:rPr lang="en-US" altLang="zh-CN" b="1">
                <a:solidFill>
                  <a:schemeClr val="accent6"/>
                </a:solidFill>
                <a:latin typeface="Arial" panose="020B0604020202020204" pitchFamily="34" charset="0"/>
              </a:rPr>
              <a:t>max-card(E,R)= </a:t>
            </a:r>
            <a:r>
              <a:rPr lang="en-US" altLang="zh-CN" b="1">
                <a:solidFill>
                  <a:srgbClr val="FF0000"/>
                </a:solidFill>
                <a:latin typeface="Arial" panose="020B0604020202020204" pitchFamily="34" charset="0"/>
              </a:rPr>
              <a:t>?</a:t>
            </a:r>
          </a:p>
        </p:txBody>
      </p:sp>
      <p:sp>
        <p:nvSpPr>
          <p:cNvPr id="31" name="文本框 30"/>
          <p:cNvSpPr txBox="1"/>
          <p:nvPr/>
        </p:nvSpPr>
        <p:spPr>
          <a:xfrm>
            <a:off x="6398895" y="5782945"/>
            <a:ext cx="2647950" cy="1014730"/>
          </a:xfrm>
          <a:prstGeom prst="rect">
            <a:avLst/>
          </a:prstGeom>
          <a:noFill/>
        </p:spPr>
        <p:txBody>
          <a:bodyPr wrap="square" rtlCol="0">
            <a:spAutoFit/>
          </a:bodyPr>
          <a:lstStyle/>
          <a:p>
            <a:pPr algn="dist">
              <a:lnSpc>
                <a:spcPct val="125000"/>
              </a:lnSpc>
              <a:spcBef>
                <a:spcPts val="0"/>
              </a:spcBef>
              <a:spcAft>
                <a:spcPts val="0"/>
              </a:spcAft>
            </a:pPr>
            <a:r>
              <a:rPr lang="en-US" altLang="zh-CN" b="1">
                <a:solidFill>
                  <a:schemeClr val="accent6"/>
                </a:solidFill>
                <a:latin typeface="Arial" panose="020B0604020202020204" pitchFamily="34" charset="0"/>
              </a:rPr>
              <a:t>min-card(F,R)= </a:t>
            </a:r>
            <a:r>
              <a:rPr lang="en-US" altLang="zh-CN" b="1">
                <a:solidFill>
                  <a:srgbClr val="FF0000"/>
                </a:solidFill>
                <a:latin typeface="Arial" panose="020B0604020202020204" pitchFamily="34" charset="0"/>
              </a:rPr>
              <a:t>?</a:t>
            </a:r>
          </a:p>
          <a:p>
            <a:pPr algn="dist">
              <a:lnSpc>
                <a:spcPct val="125000"/>
              </a:lnSpc>
              <a:spcBef>
                <a:spcPts val="0"/>
              </a:spcBef>
              <a:spcAft>
                <a:spcPts val="0"/>
              </a:spcAft>
            </a:pPr>
            <a:r>
              <a:rPr lang="en-US" altLang="zh-CN" b="1">
                <a:solidFill>
                  <a:schemeClr val="accent6"/>
                </a:solidFill>
                <a:latin typeface="Arial" panose="020B0604020202020204" pitchFamily="34" charset="0"/>
              </a:rPr>
              <a:t>max-card(F,R)=</a:t>
            </a:r>
            <a:r>
              <a:rPr lang="en-US" altLang="zh-CN" b="1">
                <a:solidFill>
                  <a:srgbClr val="FF0000"/>
                </a:solidFill>
                <a:latin typeface="Arial" panose="020B0604020202020204" pitchFamily="34" charset="0"/>
              </a:rPr>
              <a:t> ?</a:t>
            </a:r>
          </a:p>
        </p:txBody>
      </p:sp>
      <p:sp>
        <p:nvSpPr>
          <p:cNvPr id="32" name="文本框 31"/>
          <p:cNvSpPr txBox="1"/>
          <p:nvPr/>
        </p:nvSpPr>
        <p:spPr>
          <a:xfrm>
            <a:off x="8689975" y="4709795"/>
            <a:ext cx="358775" cy="553085"/>
          </a:xfrm>
          <a:prstGeom prst="rect">
            <a:avLst/>
          </a:prstGeom>
          <a:solidFill>
            <a:schemeClr val="bg1"/>
          </a:solidFill>
        </p:spPr>
        <p:txBody>
          <a:bodyPr wrap="square" rtlCol="0">
            <a:spAutoFit/>
          </a:bodyPr>
          <a:lstStyle/>
          <a:p>
            <a:pPr algn="ctr">
              <a:lnSpc>
                <a:spcPct val="125000"/>
              </a:lnSpc>
              <a:spcBef>
                <a:spcPts val="0"/>
              </a:spcBef>
              <a:spcAft>
                <a:spcPts val="0"/>
              </a:spcAft>
            </a:pPr>
            <a:r>
              <a:rPr lang="en-US" altLang="zh-CN" b="1">
                <a:solidFill>
                  <a:schemeClr val="accent6"/>
                </a:solidFill>
                <a:latin typeface="Arial" panose="020B0604020202020204" pitchFamily="34" charset="0"/>
              </a:rPr>
              <a:t>0</a:t>
            </a:r>
          </a:p>
        </p:txBody>
      </p:sp>
      <p:sp>
        <p:nvSpPr>
          <p:cNvPr id="33" name="文本框 32"/>
          <p:cNvSpPr txBox="1"/>
          <p:nvPr/>
        </p:nvSpPr>
        <p:spPr>
          <a:xfrm>
            <a:off x="8689975" y="5154295"/>
            <a:ext cx="358775" cy="553085"/>
          </a:xfrm>
          <a:prstGeom prst="rect">
            <a:avLst/>
          </a:prstGeom>
          <a:solidFill>
            <a:schemeClr val="bg1"/>
          </a:solidFill>
        </p:spPr>
        <p:txBody>
          <a:bodyPr wrap="square" rtlCol="0">
            <a:spAutoFit/>
          </a:bodyPr>
          <a:lstStyle/>
          <a:p>
            <a:pPr algn="ctr">
              <a:lnSpc>
                <a:spcPct val="125000"/>
              </a:lnSpc>
              <a:spcBef>
                <a:spcPts val="0"/>
              </a:spcBef>
              <a:spcAft>
                <a:spcPts val="0"/>
              </a:spcAft>
            </a:pPr>
            <a:r>
              <a:rPr lang="en-US" altLang="zh-CN" b="1">
                <a:solidFill>
                  <a:schemeClr val="accent6"/>
                </a:solidFill>
                <a:latin typeface="Arial" panose="020B0604020202020204" pitchFamily="34" charset="0"/>
              </a:rPr>
              <a:t>N</a:t>
            </a:r>
          </a:p>
        </p:txBody>
      </p:sp>
      <p:sp>
        <p:nvSpPr>
          <p:cNvPr id="34" name="文本框 33"/>
          <p:cNvSpPr txBox="1"/>
          <p:nvPr/>
        </p:nvSpPr>
        <p:spPr>
          <a:xfrm>
            <a:off x="8688070" y="5782945"/>
            <a:ext cx="358775" cy="553085"/>
          </a:xfrm>
          <a:prstGeom prst="rect">
            <a:avLst/>
          </a:prstGeom>
          <a:solidFill>
            <a:schemeClr val="bg1"/>
          </a:solidFill>
        </p:spPr>
        <p:txBody>
          <a:bodyPr wrap="square" rtlCol="0">
            <a:spAutoFit/>
          </a:bodyPr>
          <a:lstStyle/>
          <a:p>
            <a:pPr algn="ctr">
              <a:lnSpc>
                <a:spcPct val="125000"/>
              </a:lnSpc>
              <a:spcBef>
                <a:spcPts val="0"/>
              </a:spcBef>
              <a:spcAft>
                <a:spcPts val="0"/>
              </a:spcAft>
            </a:pPr>
            <a:r>
              <a:rPr lang="en-US" altLang="zh-CN" b="1">
                <a:solidFill>
                  <a:schemeClr val="accent6"/>
                </a:solidFill>
                <a:latin typeface="Arial" panose="020B0604020202020204" pitchFamily="34" charset="0"/>
              </a:rPr>
              <a:t>1</a:t>
            </a:r>
          </a:p>
        </p:txBody>
      </p:sp>
      <p:sp>
        <p:nvSpPr>
          <p:cNvPr id="35" name="文本框 34"/>
          <p:cNvSpPr txBox="1"/>
          <p:nvPr/>
        </p:nvSpPr>
        <p:spPr>
          <a:xfrm>
            <a:off x="8688070" y="6244590"/>
            <a:ext cx="358775" cy="553085"/>
          </a:xfrm>
          <a:prstGeom prst="rect">
            <a:avLst/>
          </a:prstGeom>
          <a:solidFill>
            <a:schemeClr val="bg1"/>
          </a:solidFill>
        </p:spPr>
        <p:txBody>
          <a:bodyPr wrap="square" rtlCol="0">
            <a:spAutoFit/>
          </a:bodyPr>
          <a:lstStyle/>
          <a:p>
            <a:pPr algn="ctr">
              <a:lnSpc>
                <a:spcPct val="125000"/>
              </a:lnSpc>
              <a:spcBef>
                <a:spcPts val="0"/>
              </a:spcBef>
              <a:spcAft>
                <a:spcPts val="0"/>
              </a:spcAft>
            </a:pPr>
            <a:r>
              <a:rPr lang="en-US" altLang="zh-CN" b="1">
                <a:solidFill>
                  <a:schemeClr val="accent6"/>
                </a:solidFill>
                <a:latin typeface="Arial" panose="020B0604020202020204" pitchFamily="34"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ppt_x"/>
                                          </p:val>
                                        </p:tav>
                                        <p:tav tm="100000">
                                          <p:val>
                                            <p:strVal val="#ppt_x"/>
                                          </p:val>
                                        </p:tav>
                                      </p:tavLst>
                                    </p:anim>
                                    <p:anim calcmode="lin" valueType="num">
                                      <p:cBhvr additive="base">
                                        <p:cTn id="2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32">
                                            <p:bg/>
                                          </p:spTgt>
                                        </p:tgtEl>
                                        <p:attrNameLst>
                                          <p:attrName>style.visibility</p:attrName>
                                        </p:attrNameLst>
                                      </p:cBhvr>
                                      <p:to>
                                        <p:strVal val="visible"/>
                                      </p:to>
                                    </p:set>
                                    <p:anim calcmode="lin" valueType="num">
                                      <p:cBhvr additive="base">
                                        <p:cTn id="34" dur="500" fill="hold"/>
                                        <p:tgtEl>
                                          <p:spTgt spid="32">
                                            <p:bg/>
                                          </p:spTgt>
                                        </p:tgtEl>
                                        <p:attrNameLst>
                                          <p:attrName>ppt_x</p:attrName>
                                        </p:attrNameLst>
                                      </p:cBhvr>
                                      <p:tavLst>
                                        <p:tav tm="0">
                                          <p:val>
                                            <p:strVal val="1+#ppt_w/2"/>
                                          </p:val>
                                        </p:tav>
                                        <p:tav tm="100000">
                                          <p:val>
                                            <p:strVal val="#ppt_x"/>
                                          </p:val>
                                        </p:tav>
                                      </p:tavLst>
                                    </p:anim>
                                    <p:anim calcmode="lin" valueType="num">
                                      <p:cBhvr additive="base">
                                        <p:cTn id="35" dur="500" fill="hold"/>
                                        <p:tgtEl>
                                          <p:spTgt spid="32">
                                            <p:bg/>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33">
                                            <p:bg/>
                                          </p:spTgt>
                                        </p:tgtEl>
                                        <p:attrNameLst>
                                          <p:attrName>style.visibility</p:attrName>
                                        </p:attrNameLst>
                                      </p:cBhvr>
                                      <p:to>
                                        <p:strVal val="visible"/>
                                      </p:to>
                                    </p:set>
                                    <p:anim calcmode="lin" valueType="num">
                                      <p:cBhvr additive="base">
                                        <p:cTn id="40" dur="500" fill="hold"/>
                                        <p:tgtEl>
                                          <p:spTgt spid="33">
                                            <p:bg/>
                                          </p:spTgt>
                                        </p:tgtEl>
                                        <p:attrNameLst>
                                          <p:attrName>ppt_x</p:attrName>
                                        </p:attrNameLst>
                                      </p:cBhvr>
                                      <p:tavLst>
                                        <p:tav tm="0">
                                          <p:val>
                                            <p:strVal val="1+#ppt_w/2"/>
                                          </p:val>
                                        </p:tav>
                                        <p:tav tm="100000">
                                          <p:val>
                                            <p:strVal val="#ppt_x"/>
                                          </p:val>
                                        </p:tav>
                                      </p:tavLst>
                                    </p:anim>
                                    <p:anim calcmode="lin" valueType="num">
                                      <p:cBhvr additive="base">
                                        <p:cTn id="41" dur="500" fill="hold"/>
                                        <p:tgtEl>
                                          <p:spTgt spid="33">
                                            <p:bg/>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fill="hold"/>
                                        <p:tgtEl>
                                          <p:spTgt spid="31"/>
                                        </p:tgtEl>
                                        <p:attrNameLst>
                                          <p:attrName>ppt_x</p:attrName>
                                        </p:attrNameLst>
                                      </p:cBhvr>
                                      <p:tavLst>
                                        <p:tav tm="0">
                                          <p:val>
                                            <p:strVal val="#ppt_x"/>
                                          </p:val>
                                        </p:tav>
                                        <p:tav tm="100000">
                                          <p:val>
                                            <p:strVal val="#ppt_x"/>
                                          </p:val>
                                        </p:tav>
                                      </p:tavLst>
                                    </p:anim>
                                    <p:anim calcmode="lin" valueType="num">
                                      <p:cBhvr additive="base">
                                        <p:cTn id="4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34">
                                            <p:bg/>
                                          </p:spTgt>
                                        </p:tgtEl>
                                        <p:attrNameLst>
                                          <p:attrName>style.visibility</p:attrName>
                                        </p:attrNameLst>
                                      </p:cBhvr>
                                      <p:to>
                                        <p:strVal val="visible"/>
                                      </p:to>
                                    </p:set>
                                    <p:anim calcmode="lin" valueType="num">
                                      <p:cBhvr additive="base">
                                        <p:cTn id="52" dur="500" fill="hold"/>
                                        <p:tgtEl>
                                          <p:spTgt spid="34">
                                            <p:bg/>
                                          </p:spTgt>
                                        </p:tgtEl>
                                        <p:attrNameLst>
                                          <p:attrName>ppt_x</p:attrName>
                                        </p:attrNameLst>
                                      </p:cBhvr>
                                      <p:tavLst>
                                        <p:tav tm="0">
                                          <p:val>
                                            <p:strVal val="1+#ppt_w/2"/>
                                          </p:val>
                                        </p:tav>
                                        <p:tav tm="100000">
                                          <p:val>
                                            <p:strVal val="#ppt_x"/>
                                          </p:val>
                                        </p:tav>
                                      </p:tavLst>
                                    </p:anim>
                                    <p:anim calcmode="lin" valueType="num">
                                      <p:cBhvr additive="base">
                                        <p:cTn id="53" dur="500" fill="hold"/>
                                        <p:tgtEl>
                                          <p:spTgt spid="34">
                                            <p:bg/>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35">
                                            <p:bg/>
                                          </p:spTgt>
                                        </p:tgtEl>
                                        <p:attrNameLst>
                                          <p:attrName>style.visibility</p:attrName>
                                        </p:attrNameLst>
                                      </p:cBhvr>
                                      <p:to>
                                        <p:strVal val="visible"/>
                                      </p:to>
                                    </p:set>
                                    <p:anim calcmode="lin" valueType="num">
                                      <p:cBhvr additive="base">
                                        <p:cTn id="58" dur="500" fill="hold"/>
                                        <p:tgtEl>
                                          <p:spTgt spid="35">
                                            <p:bg/>
                                          </p:spTgt>
                                        </p:tgtEl>
                                        <p:attrNameLst>
                                          <p:attrName>ppt_x</p:attrName>
                                        </p:attrNameLst>
                                      </p:cBhvr>
                                      <p:tavLst>
                                        <p:tav tm="0">
                                          <p:val>
                                            <p:strVal val="1+#ppt_w/2"/>
                                          </p:val>
                                        </p:tav>
                                        <p:tav tm="100000">
                                          <p:val>
                                            <p:strVal val="#ppt_x"/>
                                          </p:val>
                                        </p:tav>
                                      </p:tavLst>
                                    </p:anim>
                                    <p:anim calcmode="lin" valueType="num">
                                      <p:cBhvr additive="base">
                                        <p:cTn id="59" dur="500" fill="hold"/>
                                        <p:tgtEl>
                                          <p:spTgt spid="35">
                                            <p:bg/>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1" grpId="0"/>
      <p:bldP spid="32" grpId="0" bldLvl="0" animBg="1"/>
      <p:bldP spid="33" grpId="0" bldLvl="0" animBg="1"/>
      <p:bldP spid="34" grpId="0" bldLvl="0" animBg="1"/>
      <p:bldP spid="3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8194"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819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6</a:t>
            </a:fld>
            <a:endParaRPr lang="zh-CN" altLang="en-US" sz="1200" b="1" i="1" dirty="0">
              <a:latin typeface="Times New Roman" panose="02020603050405020304" pitchFamily="2" charset="0"/>
              <a:ea typeface="宋体" panose="02010600030101010101" pitchFamily="2" charset="-122"/>
            </a:endParaRPr>
          </a:p>
        </p:txBody>
      </p:sp>
      <p:sp>
        <p:nvSpPr>
          <p:cNvPr id="8196" name="Rectangle 3"/>
          <p:cNvSpPr>
            <a:spLocks noGrp="1"/>
          </p:cNvSpPr>
          <p:nvPr>
            <p:ph type="body"/>
          </p:nvPr>
        </p:nvSpPr>
        <p:spPr>
          <a:xfrm>
            <a:off x="457200" y="457200"/>
            <a:ext cx="8229600" cy="609600"/>
          </a:xfrm>
        </p:spPr>
        <p:txBody>
          <a:bodyPr wrap="square" anchor="t"/>
          <a:lstStyle/>
          <a:p>
            <a:pPr lvl="0" algn="ctr" eaLnBrk="1" hangingPunct="1">
              <a:buNone/>
            </a:pPr>
            <a:r>
              <a:rPr lang="en-US" altLang="x-none" sz="3200" dirty="0">
                <a:solidFill>
                  <a:schemeClr val="accent2"/>
                </a:solidFill>
                <a:ea typeface="宋体" panose="02010600030101010101" pitchFamily="2" charset="-122"/>
              </a:rPr>
              <a:t>The SCG Database</a:t>
            </a:r>
          </a:p>
        </p:txBody>
      </p:sp>
      <p:graphicFrame>
        <p:nvGraphicFramePr>
          <p:cNvPr id="8197" name="Object 4"/>
          <p:cNvGraphicFramePr>
            <a:graphicFrameLocks noChangeAspect="1"/>
          </p:cNvGraphicFramePr>
          <p:nvPr/>
        </p:nvGraphicFramePr>
        <p:xfrm>
          <a:off x="0" y="1295400"/>
          <a:ext cx="9144000" cy="5562600"/>
        </p:xfrm>
        <a:graphic>
          <a:graphicData uri="http://schemas.openxmlformats.org/presentationml/2006/ole">
            <mc:AlternateContent xmlns:mc="http://schemas.openxmlformats.org/markup-compatibility/2006">
              <mc:Choice xmlns:v="urn:schemas-microsoft-com:vml" Requires="v">
                <p:oleObj spid="_x0000_s3081" r:id="rId3" imgW="3197225" imgH="1877060" progId="Word.Picture.8">
                  <p:embed/>
                </p:oleObj>
              </mc:Choice>
              <mc:Fallback>
                <p:oleObj r:id="rId3" imgW="3197225" imgH="1877060" progId="Word.Picture.8">
                  <p:embed/>
                  <p:pic>
                    <p:nvPicPr>
                      <p:cNvPr id="0" name="图片 3075"/>
                      <p:cNvPicPr/>
                      <p:nvPr/>
                    </p:nvPicPr>
                    <p:blipFill>
                      <a:blip r:embed="rId4"/>
                      <a:stretch>
                        <a:fillRect/>
                      </a:stretch>
                    </p:blipFill>
                    <p:spPr>
                      <a:xfrm>
                        <a:off x="0" y="1295400"/>
                        <a:ext cx="9144000" cy="5562600"/>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p:cNvSpPr>
          <p:nvPr>
            <p:ph type="body"/>
          </p:nvPr>
        </p:nvSpPr>
        <p:spPr>
          <a:xfrm>
            <a:off x="-35560" y="5005388"/>
            <a:ext cx="4114800" cy="1227137"/>
          </a:xfrm>
        </p:spPr>
        <p:txBody>
          <a:bodyPr wrap="square" anchor="t"/>
          <a:lstStyle/>
          <a:p>
            <a:pPr lvl="1" indent="-285750" algn="dist" eaLnBrk="1" hangingPunct="1">
              <a:spcBef>
                <a:spcPct val="50000"/>
              </a:spcBef>
              <a:buNone/>
            </a:pPr>
            <a:r>
              <a:rPr lang="en-US" altLang="x-none" dirty="0">
                <a:solidFill>
                  <a:srgbClr val="0000CC"/>
                </a:solidFill>
                <a:ea typeface="宋体" panose="02010600030101010101" pitchFamily="2" charset="-122"/>
              </a:rPr>
              <a:t>max-card(E, R) = ?</a:t>
            </a:r>
          </a:p>
          <a:p>
            <a:pPr lvl="1" indent="-285750" algn="dist" eaLnBrk="1" hangingPunct="1">
              <a:spcBef>
                <a:spcPct val="50000"/>
              </a:spcBef>
              <a:buNone/>
            </a:pPr>
            <a:r>
              <a:rPr lang="en-US" altLang="x-none" dirty="0">
                <a:solidFill>
                  <a:srgbClr val="0000CC"/>
                </a:solidFill>
                <a:ea typeface="宋体" panose="02010600030101010101" pitchFamily="2" charset="-122"/>
              </a:rPr>
              <a:t>min-card(E, R) = ?</a:t>
            </a:r>
          </a:p>
        </p:txBody>
      </p:sp>
      <p:sp>
        <p:nvSpPr>
          <p:cNvPr id="5017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50178"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5017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60</a:t>
            </a:fld>
            <a:endParaRPr lang="zh-CN" altLang="en-US" sz="1200" b="1" i="1" dirty="0">
              <a:latin typeface="Times New Roman" panose="02020603050405020304" pitchFamily="2" charset="0"/>
              <a:ea typeface="宋体" panose="02010600030101010101" pitchFamily="2" charset="-122"/>
            </a:endParaRPr>
          </a:p>
        </p:txBody>
      </p:sp>
      <p:sp>
        <p:nvSpPr>
          <p:cNvPr id="5018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6.2 Further Details of E-R Modeling</a:t>
            </a:r>
          </a:p>
        </p:txBody>
      </p:sp>
      <p:pic>
        <p:nvPicPr>
          <p:cNvPr id="27" name="图片 26"/>
          <p:cNvPicPr>
            <a:picLocks noChangeAspect="1"/>
          </p:cNvPicPr>
          <p:nvPr/>
        </p:nvPicPr>
        <p:blipFill>
          <a:blip r:embed="rId2"/>
          <a:stretch>
            <a:fillRect/>
          </a:stretch>
        </p:blipFill>
        <p:spPr>
          <a:xfrm>
            <a:off x="1401445" y="826135"/>
            <a:ext cx="5922010" cy="3679190"/>
          </a:xfrm>
          <a:prstGeom prst="rect">
            <a:avLst/>
          </a:prstGeom>
        </p:spPr>
      </p:pic>
      <p:sp>
        <p:nvSpPr>
          <p:cNvPr id="2" name="Rectangle 6"/>
          <p:cNvSpPr/>
          <p:nvPr/>
        </p:nvSpPr>
        <p:spPr>
          <a:xfrm>
            <a:off x="4608525" y="5010150"/>
            <a:ext cx="3970337" cy="1227138"/>
          </a:xfrm>
          <a:prstGeom prst="rect">
            <a:avLst/>
          </a:prstGeom>
          <a:noFill/>
          <a:ln w="9525">
            <a:noFill/>
          </a:ln>
        </p:spPr>
        <p:txBody>
          <a:bodyPr anchor="t"/>
          <a:lstStyle/>
          <a:p>
            <a:pPr marL="742950" lvl="1" indent="-285750" algn="dist">
              <a:spcBef>
                <a:spcPct val="50000"/>
              </a:spcBef>
              <a:buClr>
                <a:srgbClr val="996633"/>
              </a:buClr>
              <a:buFont typeface="Wingdings" panose="05000000000000000000" pitchFamily="2" charset="2"/>
              <a:buNone/>
            </a:pPr>
            <a:r>
              <a:rPr lang="en-US" altLang="x-none" sz="2800" b="1" dirty="0">
                <a:solidFill>
                  <a:srgbClr val="0000CC"/>
                </a:solidFill>
                <a:latin typeface="Arial" panose="020B0604020202020204" pitchFamily="34" charset="0"/>
                <a:ea typeface="宋体" panose="02010600030101010101" pitchFamily="2" charset="-122"/>
              </a:rPr>
              <a:t>max-card(F, R) = ?</a:t>
            </a:r>
          </a:p>
          <a:p>
            <a:pPr marL="742950" lvl="1" indent="-285750" algn="dist">
              <a:spcBef>
                <a:spcPct val="50000"/>
              </a:spcBef>
              <a:buClr>
                <a:srgbClr val="996633"/>
              </a:buClr>
              <a:buFont typeface="Wingdings" panose="05000000000000000000" pitchFamily="2" charset="2"/>
              <a:buNone/>
            </a:pPr>
            <a:r>
              <a:rPr lang="en-US" altLang="x-none" sz="2800" b="1" dirty="0">
                <a:solidFill>
                  <a:srgbClr val="0000CC"/>
                </a:solidFill>
                <a:latin typeface="Arial" panose="020B0604020202020204" pitchFamily="34" charset="0"/>
                <a:ea typeface="宋体" panose="02010600030101010101" pitchFamily="2" charset="-122"/>
              </a:rPr>
              <a:t>min-card(F, R) = ?</a:t>
            </a:r>
          </a:p>
        </p:txBody>
      </p:sp>
      <p:sp>
        <p:nvSpPr>
          <p:cNvPr id="28" name="Rectangle 3"/>
          <p:cNvSpPr>
            <a:spLocks noGrp="1"/>
          </p:cNvSpPr>
          <p:nvPr/>
        </p:nvSpPr>
        <p:spPr>
          <a:xfrm>
            <a:off x="3742055" y="5003800"/>
            <a:ext cx="337185" cy="521970"/>
          </a:xfrm>
          <a:prstGeom prst="rect">
            <a:avLst/>
          </a:prstGeom>
          <a:solidFill>
            <a:schemeClr val="bg1"/>
          </a:solid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0" algn="ctr" eaLnBrk="1" hangingPunct="1">
              <a:spcBef>
                <a:spcPts val="0"/>
              </a:spcBef>
              <a:buNone/>
            </a:pPr>
            <a:r>
              <a:rPr lang="en-US" altLang="x-none" dirty="0">
                <a:solidFill>
                  <a:srgbClr val="FF0000"/>
                </a:solidFill>
                <a:ea typeface="宋体" panose="02010600030101010101" pitchFamily="2" charset="-122"/>
              </a:rPr>
              <a:t>N</a:t>
            </a:r>
          </a:p>
        </p:txBody>
      </p:sp>
      <p:sp>
        <p:nvSpPr>
          <p:cNvPr id="29" name="Rectangle 3"/>
          <p:cNvSpPr>
            <a:spLocks noGrp="1"/>
          </p:cNvSpPr>
          <p:nvPr/>
        </p:nvSpPr>
        <p:spPr>
          <a:xfrm>
            <a:off x="3742055" y="5615940"/>
            <a:ext cx="337185" cy="521970"/>
          </a:xfrm>
          <a:prstGeom prst="rect">
            <a:avLst/>
          </a:prstGeom>
          <a:solidFill>
            <a:schemeClr val="bg1"/>
          </a:solid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0" algn="ctr" eaLnBrk="1" hangingPunct="1">
              <a:spcBef>
                <a:spcPts val="0"/>
              </a:spcBef>
              <a:buNone/>
            </a:pPr>
            <a:r>
              <a:rPr lang="en-US" altLang="x-none" dirty="0">
                <a:solidFill>
                  <a:srgbClr val="FF0000"/>
                </a:solidFill>
                <a:ea typeface="宋体" panose="02010600030101010101" pitchFamily="2" charset="-122"/>
              </a:rPr>
              <a:t>0</a:t>
            </a:r>
          </a:p>
        </p:txBody>
      </p:sp>
      <p:sp>
        <p:nvSpPr>
          <p:cNvPr id="51208" name="Rectangle 5"/>
          <p:cNvSpPr/>
          <p:nvPr/>
        </p:nvSpPr>
        <p:spPr>
          <a:xfrm>
            <a:off x="8201025" y="5003800"/>
            <a:ext cx="377825" cy="521970"/>
          </a:xfrm>
          <a:prstGeom prst="rect">
            <a:avLst/>
          </a:prstGeom>
          <a:solidFill>
            <a:schemeClr val="bg1"/>
          </a:solidFill>
          <a:ln w="9525">
            <a:noFill/>
          </a:ln>
        </p:spPr>
        <p:txBody>
          <a:bodyPr wrap="square" anchor="t">
            <a:spAutoFit/>
          </a:bodyPr>
          <a:lstStyle/>
          <a:p>
            <a:pPr lvl="0" algn="ctr">
              <a:spcBef>
                <a:spcPts val="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1</a:t>
            </a:r>
          </a:p>
        </p:txBody>
      </p:sp>
      <p:sp>
        <p:nvSpPr>
          <p:cNvPr id="30" name="Rectangle 5"/>
          <p:cNvSpPr/>
          <p:nvPr/>
        </p:nvSpPr>
        <p:spPr>
          <a:xfrm>
            <a:off x="8201025" y="5615940"/>
            <a:ext cx="377825" cy="521970"/>
          </a:xfrm>
          <a:prstGeom prst="rect">
            <a:avLst/>
          </a:prstGeom>
          <a:solidFill>
            <a:schemeClr val="bg1"/>
          </a:solidFill>
          <a:ln w="9525">
            <a:noFill/>
          </a:ln>
        </p:spPr>
        <p:txBody>
          <a:bodyPr wrap="square" anchor="t">
            <a:spAutoFit/>
          </a:bodyPr>
          <a:lstStyle/>
          <a:p>
            <a:pPr lvl="0" algn="ctr">
              <a:spcBef>
                <a:spcPts val="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8"/>
                                        </p:tgtEl>
                                        <p:attrNameLst>
                                          <p:attrName>style.visibility</p:attrName>
                                        </p:attrNameLst>
                                      </p:cBhvr>
                                      <p:to>
                                        <p:strVal val="visible"/>
                                      </p:to>
                                    </p:set>
                                    <p:animEffect transition="in" filter="blinds(horizontal)">
                                      <p:cBhvr>
                                        <p:cTn id="22" dur="500"/>
                                        <p:tgtEl>
                                          <p:spTgt spid="5120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linds(horizontal)">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uiExpand="1" bldLvl="0" animBg="1"/>
      <p:bldP spid="29" grpId="0" bldLvl="0" animBg="1"/>
      <p:bldP spid="51208" grpId="0" bldLvl="0" animBg="1"/>
      <p:bldP spid="30"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52226"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5222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61</a:t>
            </a:fld>
            <a:endParaRPr lang="zh-CN" altLang="en-US" sz="1200" b="1" i="1" dirty="0">
              <a:latin typeface="Times New Roman" panose="02020603050405020304" pitchFamily="2" charset="0"/>
              <a:ea typeface="宋体" panose="02010600030101010101" pitchFamily="2" charset="-122"/>
            </a:endParaRPr>
          </a:p>
        </p:txBody>
      </p:sp>
      <p:sp>
        <p:nvSpPr>
          <p:cNvPr id="5222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6.2 Further Details of E-R Modeling</a:t>
            </a:r>
            <a:endParaRPr lang="en-US" altLang="x-none" dirty="0">
              <a:ea typeface="宋体" panose="02010600030101010101" pitchFamily="2" charset="-122"/>
            </a:endParaRPr>
          </a:p>
        </p:txBody>
      </p:sp>
      <p:sp>
        <p:nvSpPr>
          <p:cNvPr id="52229" name="Rectangle 3"/>
          <p:cNvSpPr>
            <a:spLocks noGrp="1"/>
          </p:cNvSpPr>
          <p:nvPr>
            <p:ph type="body"/>
          </p:nvPr>
        </p:nvSpPr>
        <p:spPr>
          <a:xfrm>
            <a:off x="0" y="838200"/>
            <a:ext cx="9144635" cy="5638800"/>
          </a:xfrm>
        </p:spPr>
        <p:txBody>
          <a:bodyPr wrap="square" anchor="t"/>
          <a:lstStyle/>
          <a:p>
            <a:pPr lvl="0" eaLnBrk="1" hangingPunct="1"/>
            <a:r>
              <a:rPr lang="en-US" altLang="x-none" dirty="0">
                <a:ea typeface="宋体" panose="02010600030101010101" pitchFamily="2" charset="-122"/>
              </a:rPr>
              <a:t>Def. 6.2.1 Card(E, R) = (x, y)</a:t>
            </a:r>
          </a:p>
          <a:p>
            <a:pPr lvl="1" indent="-285750" eaLnBrk="1" hangingPunct="1"/>
            <a:r>
              <a:rPr lang="en-US" altLang="x-none" dirty="0">
                <a:ea typeface="宋体" panose="02010600030101010101" pitchFamily="2" charset="-122"/>
              </a:rPr>
              <a:t>We combine these if min-card(E, R) = </a:t>
            </a:r>
            <a:r>
              <a:rPr lang="en-US" altLang="x-none" dirty="0">
                <a:solidFill>
                  <a:srgbClr val="FF0000"/>
                </a:solidFill>
                <a:ea typeface="宋体" panose="02010600030101010101" pitchFamily="2" charset="-122"/>
              </a:rPr>
              <a:t>x</a:t>
            </a:r>
            <a:r>
              <a:rPr lang="en-US" altLang="x-none" dirty="0">
                <a:ea typeface="宋体" panose="02010600030101010101" pitchFamily="2" charset="-122"/>
              </a:rPr>
              <a:t> and max-card(E, R) = </a:t>
            </a:r>
            <a:r>
              <a:rPr lang="en-US" altLang="x-none" dirty="0">
                <a:solidFill>
                  <a:srgbClr val="FF0000"/>
                </a:solidFill>
                <a:ea typeface="宋体" panose="02010600030101010101" pitchFamily="2" charset="-122"/>
              </a:rPr>
              <a:t>y</a:t>
            </a:r>
          </a:p>
          <a:p>
            <a:pPr lvl="1" indent="-228600" eaLnBrk="1" hangingPunct="1"/>
            <a:r>
              <a:rPr lang="en-US" altLang="x-none" dirty="0">
                <a:ea typeface="宋体" panose="02010600030101010101" pitchFamily="2" charset="-122"/>
              </a:rPr>
              <a:t>x is either 0 or 1, and y is either 1 or N</a:t>
            </a:r>
            <a:endParaRPr lang="zh-CN" altLang="en-US" dirty="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05410" y="2949575"/>
            <a:ext cx="6042025" cy="3435985"/>
          </a:xfrm>
          <a:prstGeom prst="rect">
            <a:avLst/>
          </a:prstGeom>
        </p:spPr>
      </p:pic>
      <p:grpSp>
        <p:nvGrpSpPr>
          <p:cNvPr id="5" name="组合 4"/>
          <p:cNvGrpSpPr/>
          <p:nvPr/>
        </p:nvGrpSpPr>
        <p:grpSpPr>
          <a:xfrm>
            <a:off x="5581650" y="3723005"/>
            <a:ext cx="3535680" cy="1280160"/>
            <a:chOff x="8790" y="5863"/>
            <a:chExt cx="5568" cy="2016"/>
          </a:xfrm>
        </p:grpSpPr>
        <p:sp>
          <p:nvSpPr>
            <p:cNvPr id="52232" name="Rectangle 5"/>
            <p:cNvSpPr/>
            <p:nvPr/>
          </p:nvSpPr>
          <p:spPr>
            <a:xfrm>
              <a:off x="9956" y="5863"/>
              <a:ext cx="4402" cy="2016"/>
            </a:xfrm>
            <a:prstGeom prst="rect">
              <a:avLst/>
            </a:prstGeom>
            <a:solidFill>
              <a:schemeClr val="bg1"/>
            </a:solidFill>
            <a:ln w="9525">
              <a:solidFill>
                <a:schemeClr val="accent1"/>
              </a:solidFill>
            </a:ln>
          </p:spPr>
          <p:txBody>
            <a:bodyPr bIns="71755" anchor="t">
              <a:spAutoFit/>
            </a:bodyPr>
            <a:lstStyle/>
            <a:p>
              <a:pPr marL="342900" lvl="0" indent="-342900" algn="dist">
                <a:lnSpc>
                  <a:spcPct val="110000"/>
                </a:lnSpc>
                <a:spcBef>
                  <a:spcPct val="5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card(E,R)=</a:t>
              </a:r>
              <a:r>
                <a:rPr lang="en-US" altLang="x-none" sz="2800" b="1" dirty="0">
                  <a:solidFill>
                    <a:srgbClr val="FF0000"/>
                  </a:solidFill>
                  <a:latin typeface="Arial" panose="020B0604020202020204" pitchFamily="34" charset="0"/>
                  <a:ea typeface="宋体" panose="02010600030101010101" pitchFamily="2" charset="-122"/>
                </a:rPr>
                <a:t>(0,N)</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lgn="dist">
                <a:lnSpc>
                  <a:spcPct val="110000"/>
                </a:lnSpc>
                <a:spcBef>
                  <a:spcPct val="5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card(F,R)=</a:t>
              </a:r>
              <a:r>
                <a:rPr lang="en-US" altLang="x-none" sz="2800" b="1" dirty="0">
                  <a:solidFill>
                    <a:srgbClr val="FF0000"/>
                  </a:solidFill>
                  <a:latin typeface="Arial" panose="020B0604020202020204" pitchFamily="34" charset="0"/>
                  <a:ea typeface="宋体" panose="02010600030101010101" pitchFamily="2" charset="-122"/>
                </a:rPr>
                <a:t>(1,1)</a:t>
              </a:r>
            </a:p>
          </p:txBody>
        </p:sp>
        <p:sp>
          <p:nvSpPr>
            <p:cNvPr id="4" name="右箭头 3"/>
            <p:cNvSpPr/>
            <p:nvPr/>
          </p:nvSpPr>
          <p:spPr>
            <a:xfrm>
              <a:off x="8790" y="6647"/>
              <a:ext cx="1131" cy="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43"/>
            <a:ext cx="9144000" cy="953135"/>
          </a:xfrm>
        </p:spPr>
        <p:txBody>
          <a:bodyPr>
            <a:spAutoFit/>
          </a:bodyPr>
          <a:lstStyle/>
          <a:p>
            <a:r>
              <a:rPr lang="en-US" altLang="zh-CN" sz="2800"/>
              <a:t>Figure 6.6 Examples of Relationships R between Two Entities E and F</a:t>
            </a:r>
          </a:p>
        </p:txBody>
      </p:sp>
      <p:pic>
        <p:nvPicPr>
          <p:cNvPr id="49" name="内容占位符 48"/>
          <p:cNvPicPr preferRelativeResize="0">
            <a:picLocks noGrp="1"/>
          </p:cNvPicPr>
          <p:nvPr>
            <p:ph idx="1"/>
          </p:nvPr>
        </p:nvPicPr>
        <p:blipFill>
          <a:blip r:embed="rId2"/>
          <a:stretch>
            <a:fillRect/>
          </a:stretch>
        </p:blipFill>
        <p:spPr>
          <a:xfrm>
            <a:off x="86360" y="1097915"/>
            <a:ext cx="2736020" cy="2700020"/>
          </a:xfrm>
          <a:prstGeom prst="rect">
            <a:avLst/>
          </a:prstGeom>
        </p:spPr>
      </p:pic>
      <p:pic>
        <p:nvPicPr>
          <p:cNvPr id="50" name="图片 49"/>
          <p:cNvPicPr preferRelativeResize="0"/>
          <p:nvPr/>
        </p:nvPicPr>
        <p:blipFill>
          <a:blip r:embed="rId3"/>
          <a:stretch>
            <a:fillRect/>
          </a:stretch>
        </p:blipFill>
        <p:spPr>
          <a:xfrm>
            <a:off x="3204210" y="1097915"/>
            <a:ext cx="2736020" cy="2700020"/>
          </a:xfrm>
          <a:prstGeom prst="rect">
            <a:avLst/>
          </a:prstGeom>
        </p:spPr>
      </p:pic>
      <p:pic>
        <p:nvPicPr>
          <p:cNvPr id="51" name="图片 50"/>
          <p:cNvPicPr preferRelativeResize="0"/>
          <p:nvPr/>
        </p:nvPicPr>
        <p:blipFill>
          <a:blip r:embed="rId4"/>
          <a:stretch>
            <a:fillRect/>
          </a:stretch>
        </p:blipFill>
        <p:spPr>
          <a:xfrm>
            <a:off x="6334125" y="1097915"/>
            <a:ext cx="2736020" cy="2700020"/>
          </a:xfrm>
          <a:prstGeom prst="rect">
            <a:avLst/>
          </a:prstGeom>
        </p:spPr>
      </p:pic>
      <p:sp>
        <p:nvSpPr>
          <p:cNvPr id="3" name="文本框 2"/>
          <p:cNvSpPr txBox="1"/>
          <p:nvPr/>
        </p:nvSpPr>
        <p:spPr>
          <a:xfrm>
            <a:off x="86360" y="3668395"/>
            <a:ext cx="2736850" cy="2040255"/>
          </a:xfrm>
          <a:prstGeom prst="rect">
            <a:avLst/>
          </a:prstGeom>
          <a:noFill/>
        </p:spPr>
        <p:txBody>
          <a:bodyPr wrap="square" rtlCol="0">
            <a:spAutoFit/>
          </a:bodyPr>
          <a:lstStyle/>
          <a:p>
            <a:pPr algn="ctr"/>
            <a:r>
              <a:rPr lang="en-US" altLang="zh-CN" sz="2200" b="1">
                <a:latin typeface="Arial" panose="020B0604020202020204" pitchFamily="34" charset="0"/>
              </a:rPr>
              <a:t>(a)</a:t>
            </a:r>
          </a:p>
          <a:p>
            <a:pPr algn="dist">
              <a:lnSpc>
                <a:spcPct val="100000"/>
              </a:lnSpc>
              <a:spcBef>
                <a:spcPts val="1000"/>
              </a:spcBef>
              <a:spcAft>
                <a:spcPts val="0"/>
              </a:spcAft>
            </a:pPr>
            <a:r>
              <a:rPr lang="en-US" altLang="zh-CN" sz="2200" b="1">
                <a:solidFill>
                  <a:schemeClr val="accent6"/>
                </a:solidFill>
                <a:latin typeface="Arial" panose="020B0604020202020204" pitchFamily="34" charset="0"/>
              </a:rPr>
              <a:t>min-card(E,R) = 0</a:t>
            </a:r>
          </a:p>
          <a:p>
            <a:pPr algn="dist"/>
            <a:r>
              <a:rPr lang="en-US" altLang="zh-CN" sz="2200" b="1">
                <a:solidFill>
                  <a:schemeClr val="accent6"/>
                </a:solidFill>
                <a:latin typeface="Arial" panose="020B0604020202020204" pitchFamily="34" charset="0"/>
                <a:sym typeface="+mn-ea"/>
              </a:rPr>
              <a:t>max-card(E,R) = 1</a:t>
            </a:r>
          </a:p>
          <a:p>
            <a:pPr algn="dist">
              <a:lnSpc>
                <a:spcPct val="100000"/>
              </a:lnSpc>
              <a:spcBef>
                <a:spcPts val="1000"/>
              </a:spcBef>
              <a:spcAft>
                <a:spcPts val="0"/>
              </a:spcAft>
            </a:pPr>
            <a:r>
              <a:rPr lang="en-US" altLang="zh-CN" sz="2200" b="1">
                <a:solidFill>
                  <a:schemeClr val="accent6"/>
                </a:solidFill>
                <a:latin typeface="Arial" panose="020B0604020202020204" pitchFamily="34" charset="0"/>
                <a:sym typeface="+mn-ea"/>
              </a:rPr>
              <a:t>min-card(F,R) = 0</a:t>
            </a:r>
          </a:p>
          <a:p>
            <a:pPr algn="dist"/>
            <a:r>
              <a:rPr lang="en-US" altLang="zh-CN" sz="2200" b="1">
                <a:solidFill>
                  <a:schemeClr val="accent6"/>
                </a:solidFill>
                <a:latin typeface="Arial" panose="020B0604020202020204" pitchFamily="34" charset="0"/>
                <a:sym typeface="+mn-ea"/>
              </a:rPr>
              <a:t>max-card(F,R) = 1</a:t>
            </a:r>
          </a:p>
        </p:txBody>
      </p:sp>
      <p:sp>
        <p:nvSpPr>
          <p:cNvPr id="4" name="文本框 3"/>
          <p:cNvSpPr txBox="1"/>
          <p:nvPr/>
        </p:nvSpPr>
        <p:spPr>
          <a:xfrm>
            <a:off x="3204210" y="3668395"/>
            <a:ext cx="2736850" cy="2040255"/>
          </a:xfrm>
          <a:prstGeom prst="rect">
            <a:avLst/>
          </a:prstGeom>
          <a:noFill/>
        </p:spPr>
        <p:txBody>
          <a:bodyPr wrap="square" rtlCol="0">
            <a:spAutoFit/>
          </a:bodyPr>
          <a:lstStyle/>
          <a:p>
            <a:pPr algn="ctr"/>
            <a:r>
              <a:rPr lang="en-US" altLang="zh-CN" sz="2200" b="1">
                <a:latin typeface="Arial" panose="020B0604020202020204" pitchFamily="34" charset="0"/>
              </a:rPr>
              <a:t>(b)</a:t>
            </a:r>
          </a:p>
          <a:p>
            <a:pPr algn="dist">
              <a:lnSpc>
                <a:spcPct val="100000"/>
              </a:lnSpc>
              <a:spcBef>
                <a:spcPts val="1000"/>
              </a:spcBef>
              <a:spcAft>
                <a:spcPts val="0"/>
              </a:spcAft>
            </a:pPr>
            <a:r>
              <a:rPr lang="en-US" altLang="zh-CN" sz="2200" b="1">
                <a:solidFill>
                  <a:schemeClr val="accent6"/>
                </a:solidFill>
                <a:latin typeface="Arial" panose="020B0604020202020204" pitchFamily="34" charset="0"/>
              </a:rPr>
              <a:t>min-card(E,R) = 0</a:t>
            </a:r>
          </a:p>
          <a:p>
            <a:pPr algn="dist"/>
            <a:r>
              <a:rPr lang="en-US" altLang="zh-CN" sz="2200" b="1">
                <a:solidFill>
                  <a:schemeClr val="accent6"/>
                </a:solidFill>
                <a:latin typeface="Arial" panose="020B0604020202020204" pitchFamily="34" charset="0"/>
                <a:sym typeface="+mn-ea"/>
              </a:rPr>
              <a:t>max-card(E,R) = N</a:t>
            </a:r>
          </a:p>
          <a:p>
            <a:pPr algn="dist">
              <a:lnSpc>
                <a:spcPct val="100000"/>
              </a:lnSpc>
              <a:spcBef>
                <a:spcPts val="1000"/>
              </a:spcBef>
              <a:spcAft>
                <a:spcPts val="0"/>
              </a:spcAft>
            </a:pPr>
            <a:r>
              <a:rPr lang="en-US" altLang="zh-CN" sz="2200" b="1">
                <a:solidFill>
                  <a:schemeClr val="accent6"/>
                </a:solidFill>
                <a:latin typeface="Arial" panose="020B0604020202020204" pitchFamily="34" charset="0"/>
                <a:sym typeface="+mn-ea"/>
              </a:rPr>
              <a:t>min-card(F,R) = 1</a:t>
            </a:r>
          </a:p>
          <a:p>
            <a:pPr algn="dist"/>
            <a:r>
              <a:rPr lang="en-US" altLang="zh-CN" sz="2200" b="1">
                <a:solidFill>
                  <a:schemeClr val="accent6"/>
                </a:solidFill>
                <a:latin typeface="Arial" panose="020B0604020202020204" pitchFamily="34" charset="0"/>
                <a:sym typeface="+mn-ea"/>
              </a:rPr>
              <a:t>max-card(F,R) = 1</a:t>
            </a:r>
          </a:p>
        </p:txBody>
      </p:sp>
      <p:sp>
        <p:nvSpPr>
          <p:cNvPr id="5" name="文本框 4"/>
          <p:cNvSpPr txBox="1"/>
          <p:nvPr/>
        </p:nvSpPr>
        <p:spPr>
          <a:xfrm>
            <a:off x="6333490" y="3668395"/>
            <a:ext cx="2736850" cy="2040255"/>
          </a:xfrm>
          <a:prstGeom prst="rect">
            <a:avLst/>
          </a:prstGeom>
          <a:noFill/>
        </p:spPr>
        <p:txBody>
          <a:bodyPr wrap="square" rtlCol="0">
            <a:spAutoFit/>
          </a:bodyPr>
          <a:lstStyle/>
          <a:p>
            <a:pPr algn="ctr"/>
            <a:r>
              <a:rPr lang="en-US" altLang="zh-CN" sz="2200" b="1">
                <a:latin typeface="Arial" panose="020B0604020202020204" pitchFamily="34" charset="0"/>
              </a:rPr>
              <a:t>(c)</a:t>
            </a:r>
          </a:p>
          <a:p>
            <a:pPr algn="dist">
              <a:lnSpc>
                <a:spcPct val="100000"/>
              </a:lnSpc>
              <a:spcBef>
                <a:spcPts val="1000"/>
              </a:spcBef>
              <a:spcAft>
                <a:spcPts val="0"/>
              </a:spcAft>
            </a:pPr>
            <a:r>
              <a:rPr lang="en-US" altLang="zh-CN" sz="2200" b="1">
                <a:solidFill>
                  <a:schemeClr val="accent6"/>
                </a:solidFill>
                <a:latin typeface="Arial" panose="020B0604020202020204" pitchFamily="34" charset="0"/>
              </a:rPr>
              <a:t>min-card(E,R) = 0</a:t>
            </a:r>
          </a:p>
          <a:p>
            <a:pPr algn="dist"/>
            <a:r>
              <a:rPr lang="en-US" altLang="zh-CN" sz="2200" b="1">
                <a:solidFill>
                  <a:schemeClr val="accent6"/>
                </a:solidFill>
                <a:latin typeface="Arial" panose="020B0604020202020204" pitchFamily="34" charset="0"/>
                <a:sym typeface="+mn-ea"/>
              </a:rPr>
              <a:t>max-card(E,R) = N</a:t>
            </a:r>
          </a:p>
          <a:p>
            <a:pPr algn="dist">
              <a:lnSpc>
                <a:spcPct val="100000"/>
              </a:lnSpc>
              <a:spcBef>
                <a:spcPts val="1000"/>
              </a:spcBef>
              <a:spcAft>
                <a:spcPts val="0"/>
              </a:spcAft>
            </a:pPr>
            <a:r>
              <a:rPr lang="en-US" altLang="zh-CN" sz="2200" b="1">
                <a:solidFill>
                  <a:schemeClr val="accent6"/>
                </a:solidFill>
                <a:latin typeface="Arial" panose="020B0604020202020204" pitchFamily="34" charset="0"/>
                <a:sym typeface="+mn-ea"/>
              </a:rPr>
              <a:t>min-card(F,R) = 0</a:t>
            </a:r>
          </a:p>
          <a:p>
            <a:pPr algn="dist"/>
            <a:r>
              <a:rPr lang="en-US" altLang="zh-CN" sz="2200" b="1">
                <a:solidFill>
                  <a:schemeClr val="accent6"/>
                </a:solidFill>
                <a:latin typeface="Arial" panose="020B0604020202020204" pitchFamily="34" charset="0"/>
                <a:sym typeface="+mn-ea"/>
              </a:rPr>
              <a:t>max-card(F,R) = N</a:t>
            </a:r>
          </a:p>
        </p:txBody>
      </p:sp>
      <p:sp>
        <p:nvSpPr>
          <p:cNvPr id="8" name="文本框 7"/>
          <p:cNvSpPr txBox="1"/>
          <p:nvPr/>
        </p:nvSpPr>
        <p:spPr>
          <a:xfrm>
            <a:off x="86360" y="5805170"/>
            <a:ext cx="2735580" cy="829945"/>
          </a:xfrm>
          <a:prstGeom prst="rect">
            <a:avLst/>
          </a:prstGeom>
          <a:noFill/>
        </p:spPr>
        <p:txBody>
          <a:bodyPr wrap="square" rtlCol="0">
            <a:spAutoFit/>
          </a:bodyPr>
          <a:lstStyle/>
          <a:p>
            <a:pPr algn="dist"/>
            <a:r>
              <a:rPr lang="en-US" altLang="zh-CN" b="1">
                <a:solidFill>
                  <a:srgbClr val="A50021"/>
                </a:solidFill>
                <a:latin typeface="Arial" panose="020B0604020202020204" pitchFamily="34" charset="0"/>
              </a:rPr>
              <a:t>card(E, R) = (0, 1)</a:t>
            </a:r>
          </a:p>
          <a:p>
            <a:pPr algn="dist"/>
            <a:r>
              <a:rPr lang="en-US" altLang="zh-CN" b="1">
                <a:solidFill>
                  <a:srgbClr val="A50021"/>
                </a:solidFill>
                <a:latin typeface="Arial" panose="020B0604020202020204" pitchFamily="34" charset="0"/>
                <a:sym typeface="+mn-ea"/>
              </a:rPr>
              <a:t>card(F, R) = (0, 1)</a:t>
            </a:r>
            <a:endParaRPr lang="en-US" altLang="zh-CN" b="1">
              <a:solidFill>
                <a:srgbClr val="A50021"/>
              </a:solidFill>
              <a:latin typeface="Arial" panose="020B0604020202020204" pitchFamily="34" charset="0"/>
            </a:endParaRPr>
          </a:p>
        </p:txBody>
      </p:sp>
      <p:sp>
        <p:nvSpPr>
          <p:cNvPr id="9" name="文本框 8"/>
          <p:cNvSpPr txBox="1"/>
          <p:nvPr/>
        </p:nvSpPr>
        <p:spPr>
          <a:xfrm>
            <a:off x="3204210" y="5805170"/>
            <a:ext cx="2735580" cy="829945"/>
          </a:xfrm>
          <a:prstGeom prst="rect">
            <a:avLst/>
          </a:prstGeom>
          <a:noFill/>
        </p:spPr>
        <p:txBody>
          <a:bodyPr wrap="square" rtlCol="0">
            <a:spAutoFit/>
          </a:bodyPr>
          <a:lstStyle/>
          <a:p>
            <a:pPr algn="dist"/>
            <a:r>
              <a:rPr lang="en-US" altLang="zh-CN" b="1">
                <a:solidFill>
                  <a:srgbClr val="A50021"/>
                </a:solidFill>
                <a:latin typeface="Arial" panose="020B0604020202020204" pitchFamily="34" charset="0"/>
              </a:rPr>
              <a:t>card(E, R) = (0, N)</a:t>
            </a:r>
          </a:p>
          <a:p>
            <a:pPr algn="dist"/>
            <a:r>
              <a:rPr lang="en-US" altLang="zh-CN" b="1">
                <a:solidFill>
                  <a:srgbClr val="A50021"/>
                </a:solidFill>
                <a:latin typeface="Arial" panose="020B0604020202020204" pitchFamily="34" charset="0"/>
                <a:sym typeface="+mn-ea"/>
              </a:rPr>
              <a:t>card(F, R) = (1, 1)</a:t>
            </a:r>
            <a:endParaRPr lang="en-US" altLang="zh-CN" b="1">
              <a:solidFill>
                <a:srgbClr val="A50021"/>
              </a:solidFill>
              <a:latin typeface="Arial" panose="020B0604020202020204" pitchFamily="34" charset="0"/>
            </a:endParaRPr>
          </a:p>
        </p:txBody>
      </p:sp>
      <p:sp>
        <p:nvSpPr>
          <p:cNvPr id="10" name="文本框 9"/>
          <p:cNvSpPr txBox="1"/>
          <p:nvPr/>
        </p:nvSpPr>
        <p:spPr>
          <a:xfrm>
            <a:off x="6333490" y="5805170"/>
            <a:ext cx="2735580" cy="829945"/>
          </a:xfrm>
          <a:prstGeom prst="rect">
            <a:avLst/>
          </a:prstGeom>
          <a:noFill/>
        </p:spPr>
        <p:txBody>
          <a:bodyPr wrap="square" rtlCol="0">
            <a:spAutoFit/>
          </a:bodyPr>
          <a:lstStyle/>
          <a:p>
            <a:pPr algn="dist"/>
            <a:r>
              <a:rPr lang="en-US" altLang="zh-CN" b="1">
                <a:solidFill>
                  <a:srgbClr val="A50021"/>
                </a:solidFill>
                <a:latin typeface="Arial" panose="020B0604020202020204" pitchFamily="34" charset="0"/>
              </a:rPr>
              <a:t>card(E, R) = (0, N)</a:t>
            </a:r>
          </a:p>
          <a:p>
            <a:pPr algn="dist"/>
            <a:r>
              <a:rPr lang="en-US" altLang="zh-CN" b="1">
                <a:solidFill>
                  <a:srgbClr val="A50021"/>
                </a:solidFill>
                <a:latin typeface="Arial" panose="020B0604020202020204" pitchFamily="34" charset="0"/>
                <a:sym typeface="+mn-ea"/>
              </a:rPr>
              <a:t>card(F, R) = (0, N)</a:t>
            </a:r>
            <a:endParaRPr lang="en-US" altLang="zh-CN" b="1">
              <a:solidFill>
                <a:srgbClr val="A50021"/>
              </a:solidFill>
              <a:latin typeface="Arial" panose="020B0604020202020204" pitchFamily="34" charset="0"/>
            </a:endParaRPr>
          </a:p>
        </p:txBody>
      </p:sp>
      <p:sp>
        <p:nvSpPr>
          <p:cNvPr id="12" name="矩形 11"/>
          <p:cNvSpPr/>
          <p:nvPr/>
        </p:nvSpPr>
        <p:spPr>
          <a:xfrm>
            <a:off x="0" y="962660"/>
            <a:ext cx="9144000" cy="47707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01930" y="283845"/>
            <a:ext cx="8793480" cy="782320"/>
            <a:chOff x="318" y="673"/>
            <a:chExt cx="13848" cy="1232"/>
          </a:xfrm>
        </p:grpSpPr>
        <p:sp>
          <p:nvSpPr>
            <p:cNvPr id="2" name="文本框 1"/>
            <p:cNvSpPr txBox="1"/>
            <p:nvPr/>
          </p:nvSpPr>
          <p:spPr>
            <a:xfrm>
              <a:off x="318" y="878"/>
              <a:ext cx="3045" cy="822"/>
            </a:xfrm>
            <a:prstGeom prst="rect">
              <a:avLst/>
            </a:prstGeom>
            <a:noFill/>
            <a:ln w="19050">
              <a:solidFill>
                <a:srgbClr val="0000CC"/>
              </a:solidFill>
            </a:ln>
          </p:spPr>
          <p:txBody>
            <a:bodyPr wrap="square" rtlCol="0">
              <a:spAutoFit/>
            </a:bodyPr>
            <a:lstStyle/>
            <a:p>
              <a:pPr algn="ctr"/>
              <a:r>
                <a:rPr lang="en-US" altLang="zh-CN" sz="2800">
                  <a:latin typeface="Arial" panose="020B0604020202020204" pitchFamily="34" charset="0"/>
                </a:rPr>
                <a:t>Instructors</a:t>
              </a:r>
            </a:p>
          </p:txBody>
        </p:sp>
        <p:sp>
          <p:nvSpPr>
            <p:cNvPr id="3" name="文本框 2"/>
            <p:cNvSpPr txBox="1"/>
            <p:nvPr/>
          </p:nvSpPr>
          <p:spPr>
            <a:xfrm>
              <a:off x="9622" y="878"/>
              <a:ext cx="4545" cy="822"/>
            </a:xfrm>
            <a:prstGeom prst="rect">
              <a:avLst/>
            </a:prstGeom>
            <a:noFill/>
            <a:ln w="19050">
              <a:solidFill>
                <a:srgbClr val="0000CC"/>
              </a:solidFill>
            </a:ln>
          </p:spPr>
          <p:txBody>
            <a:bodyPr wrap="square" rtlCol="0">
              <a:spAutoFit/>
            </a:bodyPr>
            <a:lstStyle/>
            <a:p>
              <a:pPr algn="ctr"/>
              <a:r>
                <a:rPr lang="en-US" altLang="zh-CN" sz="2800">
                  <a:latin typeface="Arial" panose="020B0604020202020204" pitchFamily="34" charset="0"/>
                </a:rPr>
                <a:t>Course_sections</a:t>
              </a:r>
            </a:p>
          </p:txBody>
        </p:sp>
        <p:sp>
          <p:nvSpPr>
            <p:cNvPr id="4" name="菱形 3"/>
            <p:cNvSpPr/>
            <p:nvPr/>
          </p:nvSpPr>
          <p:spPr>
            <a:xfrm>
              <a:off x="4801" y="673"/>
              <a:ext cx="3402" cy="1232"/>
            </a:xfrm>
            <a:prstGeom prst="diamond">
              <a:avLst/>
            </a:pr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rPr>
                <a:t>teaches</a:t>
              </a:r>
            </a:p>
          </p:txBody>
        </p:sp>
        <p:cxnSp>
          <p:nvCxnSpPr>
            <p:cNvPr id="5" name="直接连接符 4"/>
            <p:cNvCxnSpPr/>
            <p:nvPr/>
          </p:nvCxnSpPr>
          <p:spPr>
            <a:xfrm>
              <a:off x="3363" y="1289"/>
              <a:ext cx="1438" cy="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196" y="1263"/>
              <a:ext cx="1438" cy="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5342890" y="3371850"/>
            <a:ext cx="791210" cy="2367915"/>
            <a:chOff x="8301" y="5310"/>
            <a:chExt cx="1246" cy="3729"/>
          </a:xfrm>
        </p:grpSpPr>
        <p:sp>
          <p:nvSpPr>
            <p:cNvPr id="35" name="文本框 34"/>
            <p:cNvSpPr txBox="1"/>
            <p:nvPr/>
          </p:nvSpPr>
          <p:spPr>
            <a:xfrm>
              <a:off x="8301" y="5310"/>
              <a:ext cx="1246" cy="725"/>
            </a:xfrm>
            <a:prstGeom prst="rect">
              <a:avLst/>
            </a:prstGeom>
            <a:noFill/>
          </p:spPr>
          <p:txBody>
            <a:bodyPr wrap="square" lIns="0" rIns="0" rtlCol="0">
              <a:spAutoFit/>
            </a:bodyPr>
            <a:lstStyle/>
            <a:p>
              <a:r>
                <a:rPr lang="en-US" altLang="zh-CN" b="1">
                  <a:solidFill>
                    <a:srgbClr val="FF0000"/>
                  </a:solidFill>
                  <a:latin typeface="Arial" panose="020B0604020202020204" pitchFamily="34" charset="0"/>
                </a:rPr>
                <a:t>(?, ?)</a:t>
              </a:r>
            </a:p>
          </p:txBody>
        </p:sp>
        <p:sp>
          <p:nvSpPr>
            <p:cNvPr id="36" name="文本框 35"/>
            <p:cNvSpPr txBox="1"/>
            <p:nvPr/>
          </p:nvSpPr>
          <p:spPr>
            <a:xfrm>
              <a:off x="8301" y="8315"/>
              <a:ext cx="1246" cy="725"/>
            </a:xfrm>
            <a:prstGeom prst="rect">
              <a:avLst/>
            </a:prstGeom>
            <a:noFill/>
          </p:spPr>
          <p:txBody>
            <a:bodyPr wrap="square" lIns="0" rIns="0" rtlCol="0">
              <a:spAutoFit/>
            </a:bodyPr>
            <a:lstStyle/>
            <a:p>
              <a:r>
                <a:rPr lang="en-US" altLang="zh-CN" b="1">
                  <a:solidFill>
                    <a:srgbClr val="FF0000"/>
                  </a:solidFill>
                  <a:latin typeface="Arial" panose="020B0604020202020204" pitchFamily="34" charset="0"/>
                </a:rPr>
                <a:t>(?, ?)</a:t>
              </a:r>
            </a:p>
          </p:txBody>
        </p:sp>
      </p:grpSp>
      <p:grpSp>
        <p:nvGrpSpPr>
          <p:cNvPr id="61" name="组合 60"/>
          <p:cNvGrpSpPr/>
          <p:nvPr/>
        </p:nvGrpSpPr>
        <p:grpSpPr>
          <a:xfrm>
            <a:off x="3128010" y="3795395"/>
            <a:ext cx="5493385" cy="1527810"/>
            <a:chOff x="4926" y="5977"/>
            <a:chExt cx="8651" cy="2406"/>
          </a:xfrm>
        </p:grpSpPr>
        <p:sp>
          <p:nvSpPr>
            <p:cNvPr id="27" name="文本框 26"/>
            <p:cNvSpPr txBox="1"/>
            <p:nvPr/>
          </p:nvSpPr>
          <p:spPr>
            <a:xfrm>
              <a:off x="4926" y="6815"/>
              <a:ext cx="3131" cy="822"/>
            </a:xfrm>
            <a:prstGeom prst="rect">
              <a:avLst/>
            </a:prstGeom>
            <a:noFill/>
            <a:ln w="19050">
              <a:solidFill>
                <a:srgbClr val="0000CC"/>
              </a:solidFill>
            </a:ln>
          </p:spPr>
          <p:txBody>
            <a:bodyPr wrap="square" rtlCol="0">
              <a:spAutoFit/>
            </a:bodyPr>
            <a:lstStyle/>
            <a:p>
              <a:pPr algn="ctr"/>
              <a:r>
                <a:rPr lang="en-US" altLang="zh-CN" sz="2800">
                  <a:latin typeface="Arial" panose="020B0604020202020204" pitchFamily="34" charset="0"/>
                </a:rPr>
                <a:t>Employees</a:t>
              </a:r>
            </a:p>
          </p:txBody>
        </p:sp>
        <p:sp>
          <p:nvSpPr>
            <p:cNvPr id="29" name="菱形 28"/>
            <p:cNvSpPr/>
            <p:nvPr/>
          </p:nvSpPr>
          <p:spPr>
            <a:xfrm>
              <a:off x="9557" y="6610"/>
              <a:ext cx="4020" cy="1232"/>
            </a:xfrm>
            <a:prstGeom prst="diamond">
              <a:avLst/>
            </a:pr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rPr>
                <a:t>manages</a:t>
              </a:r>
            </a:p>
          </p:txBody>
        </p:sp>
        <p:cxnSp>
          <p:nvCxnSpPr>
            <p:cNvPr id="30" name="直接连接符 29"/>
            <p:cNvCxnSpPr/>
            <p:nvPr/>
          </p:nvCxnSpPr>
          <p:spPr>
            <a:xfrm>
              <a:off x="6475" y="6096"/>
              <a:ext cx="5046" cy="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504" y="8330"/>
              <a:ext cx="5046" cy="12"/>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7526" y="5977"/>
              <a:ext cx="2894" cy="725"/>
            </a:xfrm>
            <a:prstGeom prst="rect">
              <a:avLst/>
            </a:prstGeom>
            <a:noFill/>
          </p:spPr>
          <p:txBody>
            <a:bodyPr wrap="square" rtlCol="0">
              <a:spAutoFit/>
            </a:bodyPr>
            <a:lstStyle/>
            <a:p>
              <a:pPr algn="ctr"/>
              <a:r>
                <a:rPr lang="en-US" altLang="zh-CN">
                  <a:latin typeface="Arial" panose="020B0604020202020204" pitchFamily="34" charset="0"/>
                </a:rPr>
                <a:t>manager-of</a:t>
              </a:r>
            </a:p>
          </p:txBody>
        </p:sp>
        <p:cxnSp>
          <p:nvCxnSpPr>
            <p:cNvPr id="37" name="直接连接符 36"/>
            <p:cNvCxnSpPr>
              <a:stCxn id="27" idx="0"/>
            </p:cNvCxnSpPr>
            <p:nvPr/>
          </p:nvCxnSpPr>
          <p:spPr>
            <a:xfrm flipV="1">
              <a:off x="6492" y="6074"/>
              <a:ext cx="12" cy="737"/>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27" idx="2"/>
            </p:cNvCxnSpPr>
            <p:nvPr/>
          </p:nvCxnSpPr>
          <p:spPr>
            <a:xfrm flipH="1" flipV="1">
              <a:off x="6492" y="7637"/>
              <a:ext cx="12" cy="737"/>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9" idx="0"/>
            </p:cNvCxnSpPr>
            <p:nvPr/>
          </p:nvCxnSpPr>
          <p:spPr>
            <a:xfrm flipH="1" flipV="1">
              <a:off x="11537" y="6096"/>
              <a:ext cx="30" cy="514"/>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29" idx="2"/>
            </p:cNvCxnSpPr>
            <p:nvPr/>
          </p:nvCxnSpPr>
          <p:spPr>
            <a:xfrm flipV="1">
              <a:off x="11563" y="7842"/>
              <a:ext cx="4" cy="506"/>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7527" y="7659"/>
              <a:ext cx="2893" cy="725"/>
            </a:xfrm>
            <a:prstGeom prst="rect">
              <a:avLst/>
            </a:prstGeom>
            <a:noFill/>
          </p:spPr>
          <p:txBody>
            <a:bodyPr wrap="square" rtlCol="0">
              <a:spAutoFit/>
            </a:bodyPr>
            <a:lstStyle/>
            <a:p>
              <a:pPr algn="ctr"/>
              <a:r>
                <a:rPr lang="en-US" altLang="zh-CN">
                  <a:latin typeface="Arial" panose="020B0604020202020204" pitchFamily="34" charset="0"/>
                </a:rPr>
                <a:t>reports-to</a:t>
              </a:r>
            </a:p>
          </p:txBody>
        </p:sp>
      </p:grpSp>
      <p:grpSp>
        <p:nvGrpSpPr>
          <p:cNvPr id="47" name="组合 46"/>
          <p:cNvGrpSpPr/>
          <p:nvPr/>
        </p:nvGrpSpPr>
        <p:grpSpPr>
          <a:xfrm>
            <a:off x="417830" y="1774190"/>
            <a:ext cx="8084820" cy="1642745"/>
            <a:chOff x="206" y="2003"/>
            <a:chExt cx="12732" cy="2587"/>
          </a:xfrm>
        </p:grpSpPr>
        <p:grpSp>
          <p:nvGrpSpPr>
            <p:cNvPr id="20" name="组合 19"/>
            <p:cNvGrpSpPr/>
            <p:nvPr/>
          </p:nvGrpSpPr>
          <p:grpSpPr>
            <a:xfrm>
              <a:off x="206" y="2003"/>
              <a:ext cx="12732" cy="1232"/>
              <a:chOff x="232" y="673"/>
              <a:chExt cx="12732" cy="1232"/>
            </a:xfrm>
          </p:grpSpPr>
          <p:sp>
            <p:nvSpPr>
              <p:cNvPr id="21" name="文本框 20"/>
              <p:cNvSpPr txBox="1"/>
              <p:nvPr/>
            </p:nvSpPr>
            <p:spPr>
              <a:xfrm>
                <a:off x="232" y="878"/>
                <a:ext cx="3131" cy="822"/>
              </a:xfrm>
              <a:prstGeom prst="rect">
                <a:avLst/>
              </a:prstGeom>
              <a:noFill/>
              <a:ln w="19050">
                <a:solidFill>
                  <a:srgbClr val="0000CC"/>
                </a:solidFill>
              </a:ln>
            </p:spPr>
            <p:txBody>
              <a:bodyPr wrap="square" rtlCol="0">
                <a:spAutoFit/>
              </a:bodyPr>
              <a:lstStyle/>
              <a:p>
                <a:pPr algn="ctr"/>
                <a:r>
                  <a:rPr lang="en-US" altLang="zh-CN" sz="2800">
                    <a:latin typeface="Arial" panose="020B0604020202020204" pitchFamily="34" charset="0"/>
                  </a:rPr>
                  <a:t>Employees</a:t>
                </a:r>
              </a:p>
            </p:txBody>
          </p:sp>
          <p:sp>
            <p:nvSpPr>
              <p:cNvPr id="22" name="文本框 21"/>
              <p:cNvSpPr txBox="1"/>
              <p:nvPr/>
            </p:nvSpPr>
            <p:spPr>
              <a:xfrm>
                <a:off x="10300" y="878"/>
                <a:ext cx="2664" cy="822"/>
              </a:xfrm>
              <a:prstGeom prst="rect">
                <a:avLst/>
              </a:prstGeom>
              <a:noFill/>
              <a:ln w="19050">
                <a:solidFill>
                  <a:srgbClr val="0000CC"/>
                </a:solidFill>
              </a:ln>
            </p:spPr>
            <p:txBody>
              <a:bodyPr wrap="square" rtlCol="0">
                <a:spAutoFit/>
              </a:bodyPr>
              <a:lstStyle/>
              <a:p>
                <a:pPr algn="ctr"/>
                <a:r>
                  <a:rPr lang="en-US" altLang="zh-CN" sz="2800">
                    <a:latin typeface="Arial" panose="020B0604020202020204" pitchFamily="34" charset="0"/>
                  </a:rPr>
                  <a:t>Projects</a:t>
                </a:r>
              </a:p>
            </p:txBody>
          </p:sp>
          <p:sp>
            <p:nvSpPr>
              <p:cNvPr id="23" name="菱形 22"/>
              <p:cNvSpPr/>
              <p:nvPr/>
            </p:nvSpPr>
            <p:spPr>
              <a:xfrm>
                <a:off x="4801" y="673"/>
                <a:ext cx="4139" cy="1232"/>
              </a:xfrm>
              <a:prstGeom prst="diamond">
                <a:avLst/>
              </a:pr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rPr>
                  <a:t>works_on</a:t>
                </a:r>
              </a:p>
            </p:txBody>
          </p:sp>
          <p:cxnSp>
            <p:nvCxnSpPr>
              <p:cNvPr id="24" name="直接连接符 23"/>
              <p:cNvCxnSpPr/>
              <p:nvPr/>
            </p:nvCxnSpPr>
            <p:spPr>
              <a:xfrm>
                <a:off x="3363" y="1289"/>
                <a:ext cx="1438" cy="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74" y="1263"/>
                <a:ext cx="1438" cy="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43" name="椭圆 42"/>
            <p:cNvSpPr/>
            <p:nvPr/>
          </p:nvSpPr>
          <p:spPr>
            <a:xfrm>
              <a:off x="2532" y="3570"/>
              <a:ext cx="2949" cy="1020"/>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percent</a:t>
              </a:r>
            </a:p>
          </p:txBody>
        </p:sp>
        <p:cxnSp>
          <p:nvCxnSpPr>
            <p:cNvPr id="44" name="直接连接符 43"/>
            <p:cNvCxnSpPr>
              <a:stCxn id="43" idx="7"/>
            </p:cNvCxnSpPr>
            <p:nvPr/>
          </p:nvCxnSpPr>
          <p:spPr>
            <a:xfrm flipV="1">
              <a:off x="5049" y="3022"/>
              <a:ext cx="1132" cy="697"/>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53253" name="文本框 53253"/>
          <p:cNvSpPr txBox="1"/>
          <p:nvPr/>
        </p:nvSpPr>
        <p:spPr>
          <a:xfrm>
            <a:off x="0" y="5832158"/>
            <a:ext cx="9144000" cy="947737"/>
          </a:xfrm>
          <a:prstGeom prst="rect">
            <a:avLst/>
          </a:prstGeom>
          <a:solidFill>
            <a:schemeClr val="bg1"/>
          </a:solidFill>
          <a:ln w="9525">
            <a:noFill/>
          </a:ln>
        </p:spPr>
        <p:txBody>
          <a:bodyPr wrap="square" lIns="90170" tIns="46990" rIns="90170" bIns="46990" anchor="t">
            <a:spAutoFit/>
          </a:bodyPr>
          <a:lstStyle/>
          <a:p>
            <a:pPr lvl="0" algn="ctr"/>
            <a:r>
              <a:rPr lang="zh-CN" altLang="en-US" sz="2800" dirty="0">
                <a:latin typeface="Arial" panose="020B0604020202020204" pitchFamily="34" charset="0"/>
                <a:ea typeface="宋体" panose="02010600030101010101" pitchFamily="2" charset="-122"/>
              </a:rPr>
              <a:t>Figure 6.7: An E-R Diagrams with Labels(x,y) on Entity-Relationship Connections</a:t>
            </a:r>
            <a:endParaRPr lang="zh-CN" altLang="en-US" sz="2800" dirty="0">
              <a:latin typeface="Arial" panose="020B0604020202020204" pitchFamily="34" charset="0"/>
              <a:ea typeface="Times New Roman" panose="02020603050405020304" pitchFamily="2" charset="0"/>
            </a:endParaRPr>
          </a:p>
        </p:txBody>
      </p:sp>
      <p:sp>
        <p:nvSpPr>
          <p:cNvPr id="48" name="矩形 47"/>
          <p:cNvSpPr/>
          <p:nvPr/>
        </p:nvSpPr>
        <p:spPr>
          <a:xfrm>
            <a:off x="635" y="45720"/>
            <a:ext cx="9143365" cy="5786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2312670" y="240030"/>
            <a:ext cx="3738245" cy="460375"/>
            <a:chOff x="3555" y="564"/>
            <a:chExt cx="5887" cy="725"/>
          </a:xfrm>
        </p:grpSpPr>
        <p:sp>
          <p:nvSpPr>
            <p:cNvPr id="50" name="文本框 49"/>
            <p:cNvSpPr txBox="1"/>
            <p:nvPr/>
          </p:nvSpPr>
          <p:spPr>
            <a:xfrm>
              <a:off x="3555" y="564"/>
              <a:ext cx="1246" cy="725"/>
            </a:xfrm>
            <a:prstGeom prst="rect">
              <a:avLst/>
            </a:prstGeom>
            <a:noFill/>
          </p:spPr>
          <p:txBody>
            <a:bodyPr wrap="square" lIns="0" rIns="0" rtlCol="0">
              <a:spAutoFit/>
            </a:bodyPr>
            <a:lstStyle/>
            <a:p>
              <a:r>
                <a:rPr lang="en-US" altLang="zh-CN" b="1">
                  <a:solidFill>
                    <a:srgbClr val="FF0000"/>
                  </a:solidFill>
                  <a:latin typeface="Arial" panose="020B0604020202020204" pitchFamily="34" charset="0"/>
                </a:rPr>
                <a:t>(?, ?)</a:t>
              </a:r>
            </a:p>
          </p:txBody>
        </p:sp>
        <p:sp>
          <p:nvSpPr>
            <p:cNvPr id="51" name="文本框 50"/>
            <p:cNvSpPr txBox="1"/>
            <p:nvPr/>
          </p:nvSpPr>
          <p:spPr>
            <a:xfrm>
              <a:off x="8196" y="564"/>
              <a:ext cx="1246" cy="725"/>
            </a:xfrm>
            <a:prstGeom prst="rect">
              <a:avLst/>
            </a:prstGeom>
            <a:noFill/>
          </p:spPr>
          <p:txBody>
            <a:bodyPr wrap="square" lIns="0" rIns="0" rtlCol="0">
              <a:spAutoFit/>
            </a:bodyPr>
            <a:lstStyle/>
            <a:p>
              <a:r>
                <a:rPr lang="en-US" altLang="zh-CN" b="1">
                  <a:solidFill>
                    <a:srgbClr val="FF0000"/>
                  </a:solidFill>
                  <a:latin typeface="Arial" panose="020B0604020202020204" pitchFamily="34" charset="0"/>
                </a:rPr>
                <a:t>(?, ?)</a:t>
              </a:r>
            </a:p>
          </p:txBody>
        </p:sp>
      </p:grpSp>
      <p:sp>
        <p:nvSpPr>
          <p:cNvPr id="53" name="文本框 52"/>
          <p:cNvSpPr txBox="1"/>
          <p:nvPr/>
        </p:nvSpPr>
        <p:spPr>
          <a:xfrm>
            <a:off x="2312670" y="198120"/>
            <a:ext cx="791210" cy="460375"/>
          </a:xfrm>
          <a:prstGeom prst="rect">
            <a:avLst/>
          </a:prstGeom>
          <a:solidFill>
            <a:schemeClr val="bg1"/>
          </a:solidFill>
        </p:spPr>
        <p:txBody>
          <a:bodyPr wrap="square" lIns="0" rIns="0" rtlCol="0">
            <a:spAutoFit/>
          </a:bodyPr>
          <a:lstStyle/>
          <a:p>
            <a:r>
              <a:rPr lang="en-US" altLang="zh-CN" b="1">
                <a:solidFill>
                  <a:schemeClr val="accent6"/>
                </a:solidFill>
                <a:latin typeface="Arial" panose="020B0604020202020204" pitchFamily="34" charset="0"/>
              </a:rPr>
              <a:t>(0, N)</a:t>
            </a:r>
          </a:p>
        </p:txBody>
      </p:sp>
      <p:sp>
        <p:nvSpPr>
          <p:cNvPr id="54" name="文本框 53"/>
          <p:cNvSpPr txBox="1"/>
          <p:nvPr/>
        </p:nvSpPr>
        <p:spPr>
          <a:xfrm>
            <a:off x="5259705" y="198120"/>
            <a:ext cx="791210" cy="450850"/>
          </a:xfrm>
          <a:prstGeom prst="rect">
            <a:avLst/>
          </a:prstGeom>
          <a:solidFill>
            <a:schemeClr val="bg1"/>
          </a:solidFill>
        </p:spPr>
        <p:txBody>
          <a:bodyPr wrap="square" lIns="0" rIns="0" bIns="36195" rtlCol="0">
            <a:spAutoFit/>
          </a:bodyPr>
          <a:lstStyle/>
          <a:p>
            <a:r>
              <a:rPr lang="en-US" altLang="zh-CN" b="1">
                <a:solidFill>
                  <a:schemeClr val="accent6"/>
                </a:solidFill>
                <a:latin typeface="Arial" panose="020B0604020202020204" pitchFamily="34" charset="0"/>
              </a:rPr>
              <a:t>(1, 1)</a:t>
            </a:r>
          </a:p>
        </p:txBody>
      </p:sp>
      <p:grpSp>
        <p:nvGrpSpPr>
          <p:cNvPr id="55" name="组合 54"/>
          <p:cNvGrpSpPr/>
          <p:nvPr/>
        </p:nvGrpSpPr>
        <p:grpSpPr>
          <a:xfrm>
            <a:off x="2527935" y="1675130"/>
            <a:ext cx="4168775" cy="460375"/>
            <a:chOff x="3555" y="564"/>
            <a:chExt cx="6565" cy="725"/>
          </a:xfrm>
        </p:grpSpPr>
        <p:sp>
          <p:nvSpPr>
            <p:cNvPr id="56" name="文本框 55"/>
            <p:cNvSpPr txBox="1"/>
            <p:nvPr/>
          </p:nvSpPr>
          <p:spPr>
            <a:xfrm>
              <a:off x="3555" y="564"/>
              <a:ext cx="1246" cy="725"/>
            </a:xfrm>
            <a:prstGeom prst="rect">
              <a:avLst/>
            </a:prstGeom>
            <a:noFill/>
          </p:spPr>
          <p:txBody>
            <a:bodyPr wrap="square" lIns="0" rIns="0" rtlCol="0">
              <a:spAutoFit/>
            </a:bodyPr>
            <a:lstStyle/>
            <a:p>
              <a:pPr algn="ctr"/>
              <a:r>
                <a:rPr lang="en-US" altLang="zh-CN" b="1">
                  <a:solidFill>
                    <a:srgbClr val="FF0000"/>
                  </a:solidFill>
                  <a:latin typeface="Arial" panose="020B0604020202020204" pitchFamily="34" charset="0"/>
                </a:rPr>
                <a:t>(?, ?)</a:t>
              </a:r>
            </a:p>
          </p:txBody>
        </p:sp>
        <p:sp>
          <p:nvSpPr>
            <p:cNvPr id="57" name="文本框 56"/>
            <p:cNvSpPr txBox="1"/>
            <p:nvPr/>
          </p:nvSpPr>
          <p:spPr>
            <a:xfrm>
              <a:off x="8874" y="564"/>
              <a:ext cx="1246" cy="725"/>
            </a:xfrm>
            <a:prstGeom prst="rect">
              <a:avLst/>
            </a:prstGeom>
            <a:noFill/>
          </p:spPr>
          <p:txBody>
            <a:bodyPr wrap="square" lIns="0" rIns="0" rtlCol="0">
              <a:spAutoFit/>
            </a:bodyPr>
            <a:lstStyle/>
            <a:p>
              <a:pPr algn="ctr"/>
              <a:r>
                <a:rPr lang="en-US" altLang="zh-CN" b="1">
                  <a:solidFill>
                    <a:srgbClr val="FF0000"/>
                  </a:solidFill>
                  <a:latin typeface="Arial" panose="020B0604020202020204" pitchFamily="34" charset="0"/>
                </a:rPr>
                <a:t>(?, ?)</a:t>
              </a:r>
            </a:p>
          </p:txBody>
        </p:sp>
      </p:grpSp>
      <p:sp>
        <p:nvSpPr>
          <p:cNvPr id="58" name="文本框 57"/>
          <p:cNvSpPr txBox="1"/>
          <p:nvPr/>
        </p:nvSpPr>
        <p:spPr>
          <a:xfrm>
            <a:off x="2527935" y="1633220"/>
            <a:ext cx="791210" cy="460375"/>
          </a:xfrm>
          <a:prstGeom prst="rect">
            <a:avLst/>
          </a:prstGeom>
          <a:solidFill>
            <a:schemeClr val="bg1"/>
          </a:solidFill>
        </p:spPr>
        <p:txBody>
          <a:bodyPr wrap="square" lIns="0" rIns="0" rtlCol="0">
            <a:spAutoFit/>
          </a:bodyPr>
          <a:lstStyle/>
          <a:p>
            <a:pPr algn="ctr"/>
            <a:r>
              <a:rPr lang="en-US" altLang="zh-CN" b="1">
                <a:solidFill>
                  <a:schemeClr val="accent6"/>
                </a:solidFill>
                <a:latin typeface="Arial" panose="020B0604020202020204" pitchFamily="34" charset="0"/>
              </a:rPr>
              <a:t>(1, N)</a:t>
            </a:r>
          </a:p>
        </p:txBody>
      </p:sp>
      <p:sp>
        <p:nvSpPr>
          <p:cNvPr id="59" name="文本框 58"/>
          <p:cNvSpPr txBox="1"/>
          <p:nvPr/>
        </p:nvSpPr>
        <p:spPr>
          <a:xfrm>
            <a:off x="5905500" y="1633220"/>
            <a:ext cx="791210" cy="460375"/>
          </a:xfrm>
          <a:prstGeom prst="rect">
            <a:avLst/>
          </a:prstGeom>
          <a:solidFill>
            <a:schemeClr val="bg1"/>
          </a:solidFill>
        </p:spPr>
        <p:txBody>
          <a:bodyPr wrap="square" lIns="0" rIns="0" rtlCol="0">
            <a:spAutoFit/>
          </a:bodyPr>
          <a:lstStyle/>
          <a:p>
            <a:pPr algn="ctr"/>
            <a:r>
              <a:rPr lang="en-US" altLang="zh-CN" b="1">
                <a:solidFill>
                  <a:schemeClr val="accent6"/>
                </a:solidFill>
                <a:latin typeface="Arial" panose="020B0604020202020204" pitchFamily="34" charset="0"/>
              </a:rPr>
              <a:t>(0, N)</a:t>
            </a:r>
          </a:p>
        </p:txBody>
      </p:sp>
      <p:sp>
        <p:nvSpPr>
          <p:cNvPr id="62" name="文本框 61"/>
          <p:cNvSpPr txBox="1"/>
          <p:nvPr/>
        </p:nvSpPr>
        <p:spPr>
          <a:xfrm>
            <a:off x="5280660" y="3371850"/>
            <a:ext cx="791210" cy="460375"/>
          </a:xfrm>
          <a:prstGeom prst="rect">
            <a:avLst/>
          </a:prstGeom>
          <a:solidFill>
            <a:schemeClr val="bg1"/>
          </a:solidFill>
        </p:spPr>
        <p:txBody>
          <a:bodyPr wrap="square" lIns="0" rIns="0" rtlCol="0">
            <a:spAutoFit/>
          </a:bodyPr>
          <a:lstStyle/>
          <a:p>
            <a:pPr algn="ctr"/>
            <a:r>
              <a:rPr lang="en-US" altLang="zh-CN" b="1">
                <a:solidFill>
                  <a:schemeClr val="accent6"/>
                </a:solidFill>
                <a:latin typeface="Arial" panose="020B0604020202020204" pitchFamily="34" charset="0"/>
              </a:rPr>
              <a:t>(0, N)</a:t>
            </a:r>
          </a:p>
        </p:txBody>
      </p:sp>
      <p:sp>
        <p:nvSpPr>
          <p:cNvPr id="63" name="文本框 62"/>
          <p:cNvSpPr txBox="1"/>
          <p:nvPr/>
        </p:nvSpPr>
        <p:spPr>
          <a:xfrm>
            <a:off x="5331460" y="5372735"/>
            <a:ext cx="791210" cy="414655"/>
          </a:xfrm>
          <a:prstGeom prst="rect">
            <a:avLst/>
          </a:prstGeom>
          <a:solidFill>
            <a:schemeClr val="bg1"/>
          </a:solidFill>
        </p:spPr>
        <p:txBody>
          <a:bodyPr wrap="square" lIns="0" tIns="0" rIns="0" rtlCol="0">
            <a:spAutoFit/>
          </a:bodyPr>
          <a:lstStyle/>
          <a:p>
            <a:pPr algn="ctr"/>
            <a:r>
              <a:rPr lang="en-US" altLang="zh-CN" b="1">
                <a:solidFill>
                  <a:schemeClr val="accent6"/>
                </a:solidFill>
                <a:latin typeface="Arial" panose="020B0604020202020204" pitchFamily="34" charset="0"/>
              </a:rPr>
              <a:t>(0, 1)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blinds(horizontal)">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blinds(horizontal)">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linds(horizontal)">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blinds(horizontal)">
                                      <p:cBhvr>
                                        <p:cTn id="42" dur="500"/>
                                        <p:tgtEl>
                                          <p:spTgt spid="6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blinds(horizontal)">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blinds(horizontal)">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blinds(horizontal)">
                                      <p:cBhvr>
                                        <p:cTn id="5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8" grpId="0" bldLvl="0" animBg="1"/>
      <p:bldP spid="59" grpId="0" bldLvl="0" animBg="1"/>
      <p:bldP spid="62" grpId="0" bldLvl="0" animBg="1"/>
      <p:bldP spid="63"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54274"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5427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64</a:t>
            </a:fld>
            <a:endParaRPr lang="zh-CN" altLang="en-US" sz="1200" b="1" i="1" dirty="0">
              <a:latin typeface="Times New Roman" panose="02020603050405020304" pitchFamily="2" charset="0"/>
              <a:ea typeface="宋体" panose="02010600030101010101" pitchFamily="2" charset="-122"/>
            </a:endParaRPr>
          </a:p>
        </p:txBody>
      </p:sp>
      <p:sp>
        <p:nvSpPr>
          <p:cNvPr id="5427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6.2 Further Details of E-R Modeling</a:t>
            </a:r>
          </a:p>
        </p:txBody>
      </p:sp>
      <p:sp>
        <p:nvSpPr>
          <p:cNvPr id="54277" name="Rectangle 3"/>
          <p:cNvSpPr>
            <a:spLocks noGrp="1"/>
          </p:cNvSpPr>
          <p:nvPr>
            <p:ph type="body"/>
          </p:nvPr>
        </p:nvSpPr>
        <p:spPr>
          <a:xfrm>
            <a:off x="457200" y="3862388"/>
            <a:ext cx="8229600" cy="1062037"/>
          </a:xfrm>
        </p:spPr>
        <p:txBody>
          <a:bodyPr wrap="square" anchor="t"/>
          <a:lstStyle/>
          <a:p>
            <a:pPr lvl="0" eaLnBrk="1" hangingPunct="1"/>
            <a:r>
              <a:rPr lang="en-US" altLang="x-none" dirty="0">
                <a:solidFill>
                  <a:schemeClr val="accent2"/>
                </a:solidFill>
                <a:ea typeface="宋体" panose="02010600030101010101" pitchFamily="2" charset="-122"/>
              </a:rPr>
              <a:t>Employee1 in Emps_One is a manager of Employee2 in Emps_Two.</a:t>
            </a:r>
          </a:p>
        </p:txBody>
      </p:sp>
      <p:grpSp>
        <p:nvGrpSpPr>
          <p:cNvPr id="54278" name="组合 54278"/>
          <p:cNvGrpSpPr/>
          <p:nvPr/>
        </p:nvGrpSpPr>
        <p:grpSpPr>
          <a:xfrm>
            <a:off x="381000" y="1752600"/>
            <a:ext cx="8382000" cy="1069975"/>
            <a:chOff x="0" y="0"/>
            <a:chExt cx="5280" cy="674"/>
          </a:xfrm>
        </p:grpSpPr>
        <p:sp>
          <p:nvSpPr>
            <p:cNvPr id="54279" name="Text Box 5"/>
            <p:cNvSpPr txBox="1"/>
            <p:nvPr/>
          </p:nvSpPr>
          <p:spPr>
            <a:xfrm>
              <a:off x="4224" y="272"/>
              <a:ext cx="1056" cy="291"/>
            </a:xfrm>
            <a:prstGeom prst="rect">
              <a:avLst/>
            </a:prstGeom>
            <a:noFill/>
            <a:ln w="25400" cap="flat" cmpd="sng">
              <a:solidFill>
                <a:schemeClr val="tx1"/>
              </a:solidFill>
              <a:prstDash val="solid"/>
              <a:miter/>
              <a:headEnd type="none" w="med" len="med"/>
              <a:tailEnd type="none" w="med" len="med"/>
            </a:ln>
          </p:spPr>
          <p:txBody>
            <a:bodyPr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Emps_Two</a:t>
              </a:r>
            </a:p>
          </p:txBody>
        </p:sp>
        <p:grpSp>
          <p:nvGrpSpPr>
            <p:cNvPr id="54280" name="组合 54280"/>
            <p:cNvGrpSpPr/>
            <p:nvPr/>
          </p:nvGrpSpPr>
          <p:grpSpPr>
            <a:xfrm>
              <a:off x="0" y="0"/>
              <a:ext cx="4320" cy="674"/>
              <a:chOff x="0" y="0"/>
              <a:chExt cx="4320" cy="674"/>
            </a:xfrm>
          </p:grpSpPr>
          <p:sp>
            <p:nvSpPr>
              <p:cNvPr id="54281" name="Text Box 4"/>
              <p:cNvSpPr txBox="1"/>
              <p:nvPr/>
            </p:nvSpPr>
            <p:spPr>
              <a:xfrm>
                <a:off x="0" y="272"/>
                <a:ext cx="1056" cy="291"/>
              </a:xfrm>
              <a:prstGeom prst="rect">
                <a:avLst/>
              </a:prstGeom>
              <a:noFill/>
              <a:ln w="25400" cap="flat" cmpd="sng">
                <a:solidFill>
                  <a:schemeClr val="tx1"/>
                </a:solidFill>
                <a:prstDash val="solid"/>
                <a:miter/>
                <a:headEnd type="none" w="med" len="med"/>
                <a:tailEnd type="none" w="med" len="med"/>
              </a:ln>
            </p:spPr>
            <p:txBody>
              <a:bodyPr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Emps_One</a:t>
                </a:r>
              </a:p>
            </p:txBody>
          </p:sp>
          <p:sp>
            <p:nvSpPr>
              <p:cNvPr id="54282" name="AutoShape 6"/>
              <p:cNvSpPr/>
              <p:nvPr/>
            </p:nvSpPr>
            <p:spPr>
              <a:xfrm>
                <a:off x="1845" y="107"/>
                <a:ext cx="1563" cy="567"/>
              </a:xfrm>
              <a:prstGeom prst="flowChartDecision">
                <a:avLst/>
              </a:prstGeom>
              <a:noFill/>
              <a:ln w="25400" cap="flat" cmpd="sng">
                <a:solidFill>
                  <a:schemeClr val="tx1"/>
                </a:solidFill>
                <a:prstDash val="solid"/>
                <a:miter/>
                <a:headEnd type="none" w="med" len="med"/>
                <a:tailEnd type="none" w="med" len="med"/>
              </a:ln>
            </p:spPr>
            <p:txBody>
              <a:bodyPr wrap="square" lIns="0" tIns="36195" rIns="0" bIns="36195" anchor="t">
                <a:spAutoFit/>
              </a:bodyPr>
              <a:lstStyle/>
              <a:p>
                <a:pPr lvl="0" algn="ctr">
                  <a:spcBef>
                    <a:spcPct val="50000"/>
                  </a:spcBef>
                </a:pPr>
                <a:r>
                  <a:rPr lang="en-US" altLang="x-none" b="1" dirty="0">
                    <a:latin typeface="Times New Roman" panose="02020603050405020304" pitchFamily="2" charset="0"/>
                    <a:ea typeface="宋体" panose="02010600030101010101" pitchFamily="2" charset="-122"/>
                  </a:rPr>
                  <a:t>Manage</a:t>
                </a:r>
                <a:r>
                  <a:rPr lang="en-US" altLang="zh-CN" b="1" dirty="0">
                    <a:latin typeface="Times New Roman" panose="02020603050405020304" pitchFamily="2" charset="0"/>
                    <a:ea typeface="宋体" panose="02010600030101010101" pitchFamily="2" charset="-122"/>
                  </a:rPr>
                  <a:t>s</a:t>
                </a:r>
              </a:p>
            </p:txBody>
          </p:sp>
          <p:sp>
            <p:nvSpPr>
              <p:cNvPr id="54283" name="Line 8"/>
              <p:cNvSpPr/>
              <p:nvPr/>
            </p:nvSpPr>
            <p:spPr>
              <a:xfrm flipH="1" flipV="1">
                <a:off x="1056" y="384"/>
                <a:ext cx="768" cy="0"/>
              </a:xfrm>
              <a:prstGeom prst="line">
                <a:avLst/>
              </a:prstGeom>
              <a:ln w="254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54284" name="Line 9"/>
              <p:cNvSpPr/>
              <p:nvPr/>
            </p:nvSpPr>
            <p:spPr>
              <a:xfrm flipV="1">
                <a:off x="3408" y="384"/>
                <a:ext cx="816" cy="0"/>
              </a:xfrm>
              <a:prstGeom prst="line">
                <a:avLst/>
              </a:prstGeom>
              <a:ln w="254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54285" name="Text Box 10"/>
              <p:cNvSpPr txBox="1"/>
              <p:nvPr/>
            </p:nvSpPr>
            <p:spPr>
              <a:xfrm>
                <a:off x="1008" y="0"/>
                <a:ext cx="1056" cy="288"/>
              </a:xfrm>
              <a:prstGeom prst="rect">
                <a:avLst/>
              </a:prstGeom>
              <a:noFill/>
              <a:ln w="9525">
                <a:noFill/>
              </a:ln>
            </p:spPr>
            <p:txBody>
              <a:bodyPr anchor="t">
                <a:spAutoFit/>
              </a:bodyPr>
              <a:lstStyle/>
              <a:p>
                <a:pPr lvl="0" algn="ctr">
                  <a:spcBef>
                    <a:spcPct val="50000"/>
                  </a:spcBef>
                </a:pPr>
                <a:r>
                  <a:rPr lang="en-US" altLang="x-none" dirty="0">
                    <a:solidFill>
                      <a:schemeClr val="accent2"/>
                    </a:solidFill>
                    <a:latin typeface="Times New Roman" panose="02020603050405020304" pitchFamily="2" charset="0"/>
                    <a:ea typeface="宋体" panose="02010600030101010101" pitchFamily="2" charset="-122"/>
                  </a:rPr>
                  <a:t>manager-of</a:t>
                </a:r>
              </a:p>
            </p:txBody>
          </p:sp>
          <p:sp>
            <p:nvSpPr>
              <p:cNvPr id="54286" name="Text Box 11"/>
              <p:cNvSpPr txBox="1"/>
              <p:nvPr/>
            </p:nvSpPr>
            <p:spPr>
              <a:xfrm>
                <a:off x="3168" y="0"/>
                <a:ext cx="1056" cy="288"/>
              </a:xfrm>
              <a:prstGeom prst="rect">
                <a:avLst/>
              </a:prstGeom>
              <a:noFill/>
              <a:ln w="9525">
                <a:noFill/>
              </a:ln>
            </p:spPr>
            <p:txBody>
              <a:bodyPr anchor="t">
                <a:spAutoFit/>
              </a:bodyPr>
              <a:lstStyle/>
              <a:p>
                <a:pPr lvl="0" algn="ctr">
                  <a:spcBef>
                    <a:spcPct val="50000"/>
                  </a:spcBef>
                </a:pPr>
                <a:r>
                  <a:rPr lang="en-US" altLang="x-none" dirty="0">
                    <a:solidFill>
                      <a:schemeClr val="accent2"/>
                    </a:solidFill>
                    <a:latin typeface="Times New Roman" panose="02020603050405020304" pitchFamily="2" charset="0"/>
                    <a:ea typeface="宋体" panose="02010600030101010101" pitchFamily="2" charset="-122"/>
                  </a:rPr>
                  <a:t>reports-to</a:t>
                </a:r>
              </a:p>
            </p:txBody>
          </p:sp>
          <p:sp>
            <p:nvSpPr>
              <p:cNvPr id="54287" name="Text Box 12"/>
              <p:cNvSpPr txBox="1"/>
              <p:nvPr/>
            </p:nvSpPr>
            <p:spPr>
              <a:xfrm>
                <a:off x="1008" y="384"/>
                <a:ext cx="1056" cy="288"/>
              </a:xfrm>
              <a:prstGeom prst="rect">
                <a:avLst/>
              </a:prstGeom>
              <a:noFill/>
              <a:ln w="9525">
                <a:noFill/>
              </a:ln>
            </p:spPr>
            <p:txBody>
              <a:bodyPr anchor="t">
                <a:spAutoFit/>
              </a:bodyPr>
              <a:lstStyle/>
              <a:p>
                <a:pPr lvl="0" algn="ctr">
                  <a:spcBef>
                    <a:spcPct val="50000"/>
                  </a:spcBef>
                </a:pPr>
                <a:r>
                  <a:rPr lang="en-US" altLang="x-none" dirty="0">
                    <a:solidFill>
                      <a:srgbClr val="FF0000"/>
                    </a:solidFill>
                    <a:latin typeface="Times New Roman" panose="02020603050405020304" pitchFamily="2" charset="0"/>
                    <a:ea typeface="宋体" panose="02010600030101010101" pitchFamily="2" charset="-122"/>
                  </a:rPr>
                  <a:t>(0, N)</a:t>
                </a:r>
              </a:p>
            </p:txBody>
          </p:sp>
          <p:sp>
            <p:nvSpPr>
              <p:cNvPr id="54288" name="Text Box 13"/>
              <p:cNvSpPr txBox="1"/>
              <p:nvPr/>
            </p:nvSpPr>
            <p:spPr>
              <a:xfrm>
                <a:off x="3264" y="384"/>
                <a:ext cx="1056" cy="288"/>
              </a:xfrm>
              <a:prstGeom prst="rect">
                <a:avLst/>
              </a:prstGeom>
              <a:noFill/>
              <a:ln w="9525">
                <a:noFill/>
              </a:ln>
            </p:spPr>
            <p:txBody>
              <a:bodyPr anchor="t">
                <a:spAutoFit/>
              </a:bodyPr>
              <a:lstStyle/>
              <a:p>
                <a:pPr lvl="0" algn="ctr">
                  <a:spcBef>
                    <a:spcPct val="50000"/>
                  </a:spcBef>
                </a:pPr>
                <a:r>
                  <a:rPr lang="en-US" altLang="x-none" dirty="0">
                    <a:solidFill>
                      <a:srgbClr val="FF0000"/>
                    </a:solidFill>
                    <a:latin typeface="Times New Roman" panose="02020603050405020304" pitchFamily="2" charset="0"/>
                    <a:ea typeface="宋体" panose="02010600030101010101" pitchFamily="2" charset="-122"/>
                  </a:rPr>
                  <a:t>(0, 1)</a:t>
                </a:r>
              </a:p>
            </p:txBody>
          </p:sp>
        </p:gr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55298"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5529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65</a:t>
            </a:fld>
            <a:endParaRPr lang="zh-CN" altLang="en-US" sz="1200" b="1" i="1" dirty="0">
              <a:latin typeface="Times New Roman" panose="02020603050405020304" pitchFamily="2" charset="0"/>
              <a:ea typeface="宋体" panose="02010600030101010101" pitchFamily="2" charset="-122"/>
            </a:endParaRPr>
          </a:p>
        </p:txBody>
      </p:sp>
      <p:sp>
        <p:nvSpPr>
          <p:cNvPr id="5530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6.2 Further Details of E-R Modeling</a:t>
            </a:r>
            <a:endParaRPr lang="en-US" altLang="x-none" dirty="0">
              <a:ea typeface="宋体" panose="02010600030101010101" pitchFamily="2" charset="-122"/>
            </a:endParaRPr>
          </a:p>
        </p:txBody>
      </p:sp>
      <p:sp>
        <p:nvSpPr>
          <p:cNvPr id="55301" name="Rectangle 3"/>
          <p:cNvSpPr>
            <a:spLocks noGrp="1"/>
          </p:cNvSpPr>
          <p:nvPr>
            <p:ph type="body"/>
          </p:nvPr>
        </p:nvSpPr>
        <p:spPr>
          <a:xfrm>
            <a:off x="0" y="685800"/>
            <a:ext cx="9144000" cy="2501900"/>
          </a:xfrm>
          <a:ln w="6350">
            <a:solidFill>
              <a:schemeClr val="accent1"/>
            </a:solidFill>
          </a:ln>
        </p:spPr>
        <p:txBody>
          <a:bodyPr wrap="square" anchor="t">
            <a:spAutoFit/>
          </a:bodyPr>
          <a:lstStyle/>
          <a:p>
            <a:pPr lvl="0" eaLnBrk="1" hangingPunct="1">
              <a:lnSpc>
                <a:spcPct val="100000"/>
              </a:lnSpc>
              <a:spcBef>
                <a:spcPts val="1200"/>
              </a:spcBef>
              <a:spcAft>
                <a:spcPts val="0"/>
              </a:spcAft>
            </a:pPr>
            <a:r>
              <a:rPr lang="en-US" altLang="x-none" sz="2600" dirty="0">
                <a:ea typeface="宋体" panose="02010600030101010101" pitchFamily="2" charset="-122"/>
              </a:rPr>
              <a:t>Def 6.2.2 </a:t>
            </a:r>
            <a:r>
              <a:rPr lang="en-US" altLang="x-none" sz="2600" u="sng" dirty="0">
                <a:solidFill>
                  <a:schemeClr val="accent6"/>
                </a:solidFill>
                <a:ea typeface="宋体" panose="02010600030101010101" pitchFamily="2" charset="-122"/>
              </a:rPr>
              <a:t>single-valued &amp; multi-valued participation</a:t>
            </a:r>
          </a:p>
          <a:p>
            <a:pPr lvl="1" indent="-285750" eaLnBrk="1" hangingPunct="1">
              <a:lnSpc>
                <a:spcPct val="100000"/>
              </a:lnSpc>
              <a:spcBef>
                <a:spcPts val="2000"/>
              </a:spcBef>
              <a:spcAft>
                <a:spcPts val="0"/>
              </a:spcAft>
            </a:pPr>
            <a:r>
              <a:rPr lang="en-US" altLang="x-none" sz="2600" dirty="0">
                <a:solidFill>
                  <a:schemeClr val="tx1"/>
                </a:solidFill>
                <a:ea typeface="宋体" panose="02010600030101010101" pitchFamily="2" charset="-122"/>
              </a:rPr>
              <a:t>if max-card(E,R) = 1 then E is said to have</a:t>
            </a:r>
            <a:r>
              <a:rPr lang="en-US" altLang="x-none" sz="2600" dirty="0">
                <a:ea typeface="宋体" panose="02010600030101010101" pitchFamily="2" charset="-122"/>
              </a:rPr>
              <a:t> </a:t>
            </a:r>
            <a:r>
              <a:rPr lang="en-US" altLang="x-none" sz="2600" dirty="0">
                <a:solidFill>
                  <a:srgbClr val="FF0066"/>
                </a:solidFill>
                <a:ea typeface="宋体" panose="02010600030101010101" pitchFamily="2" charset="-122"/>
              </a:rPr>
              <a:t>single-valued participation (</a:t>
            </a:r>
            <a:r>
              <a:rPr lang="zh-CN" altLang="en-US" sz="2600" dirty="0">
                <a:solidFill>
                  <a:srgbClr val="FF0066"/>
                </a:solidFill>
                <a:ea typeface="宋体" panose="02010600030101010101" pitchFamily="2" charset="-122"/>
              </a:rPr>
              <a:t>单值参与</a:t>
            </a:r>
            <a:r>
              <a:rPr lang="en-US" altLang="x-none" sz="2600" dirty="0">
                <a:solidFill>
                  <a:srgbClr val="FF0066"/>
                </a:solidFill>
                <a:ea typeface="宋体" panose="02010600030101010101" pitchFamily="2" charset="-122"/>
              </a:rPr>
              <a:t>) </a:t>
            </a:r>
            <a:r>
              <a:rPr lang="en-US" altLang="x-none" sz="2600" dirty="0">
                <a:solidFill>
                  <a:schemeClr val="tx1"/>
                </a:solidFill>
                <a:ea typeface="宋体" panose="02010600030101010101" pitchFamily="2" charset="-122"/>
              </a:rPr>
              <a:t>in the relationship R.</a:t>
            </a:r>
          </a:p>
          <a:p>
            <a:pPr lvl="1" indent="-285750" eaLnBrk="1" hangingPunct="1">
              <a:lnSpc>
                <a:spcPct val="100000"/>
              </a:lnSpc>
              <a:spcBef>
                <a:spcPts val="1200"/>
              </a:spcBef>
              <a:spcAft>
                <a:spcPts val="0"/>
              </a:spcAft>
            </a:pPr>
            <a:r>
              <a:rPr lang="en-US" altLang="x-none" sz="2600" dirty="0">
                <a:solidFill>
                  <a:schemeClr val="tx1"/>
                </a:solidFill>
                <a:ea typeface="宋体" panose="02010600030101010101" pitchFamily="2" charset="-122"/>
              </a:rPr>
              <a:t>If max-card(E,R) = N, then E is said to be</a:t>
            </a:r>
            <a:r>
              <a:rPr lang="en-US" altLang="x-none" sz="2600" dirty="0">
                <a:ea typeface="宋体" panose="02010600030101010101" pitchFamily="2" charset="-122"/>
              </a:rPr>
              <a:t> </a:t>
            </a:r>
            <a:r>
              <a:rPr lang="en-US" altLang="x-none" sz="2600" dirty="0">
                <a:solidFill>
                  <a:srgbClr val="FF0066"/>
                </a:solidFill>
                <a:ea typeface="宋体" panose="02010600030101010101" pitchFamily="2" charset="-122"/>
              </a:rPr>
              <a:t>multi-valued participation</a:t>
            </a:r>
            <a:r>
              <a:rPr lang="zh-CN" altLang="en-US" sz="2600" dirty="0">
                <a:solidFill>
                  <a:srgbClr val="FF0066"/>
                </a:solidFill>
                <a:ea typeface="宋体" panose="02010600030101010101" pitchFamily="2" charset="-122"/>
              </a:rPr>
              <a:t> </a:t>
            </a:r>
            <a:r>
              <a:rPr lang="en-US" altLang="zh-CN" sz="2600" dirty="0">
                <a:solidFill>
                  <a:srgbClr val="FF0066"/>
                </a:solidFill>
                <a:ea typeface="宋体" panose="02010600030101010101" pitchFamily="2" charset="-122"/>
              </a:rPr>
              <a:t>(</a:t>
            </a:r>
            <a:r>
              <a:rPr lang="zh-CN" altLang="en-US" sz="2600" dirty="0">
                <a:solidFill>
                  <a:srgbClr val="FF0066"/>
                </a:solidFill>
                <a:ea typeface="宋体" panose="02010600030101010101" pitchFamily="2" charset="-122"/>
              </a:rPr>
              <a:t>多值参与</a:t>
            </a:r>
            <a:r>
              <a:rPr lang="en-US" altLang="zh-CN" sz="2600" dirty="0">
                <a:solidFill>
                  <a:srgbClr val="FF0066"/>
                </a:solidFill>
                <a:ea typeface="宋体" panose="02010600030101010101" pitchFamily="2" charset="-122"/>
              </a:rPr>
              <a:t>)</a:t>
            </a:r>
            <a:r>
              <a:rPr lang="zh-CN" altLang="en-US" sz="2600" dirty="0">
                <a:ea typeface="宋体" panose="02010600030101010101" pitchFamily="2" charset="-122"/>
              </a:rPr>
              <a:t> </a:t>
            </a:r>
            <a:r>
              <a:rPr lang="en-US" altLang="x-none" sz="2600" dirty="0">
                <a:solidFill>
                  <a:schemeClr val="tx1"/>
                </a:solidFill>
                <a:ea typeface="宋体" panose="02010600030101010101" pitchFamily="2" charset="-122"/>
              </a:rPr>
              <a:t>in this relationship.</a:t>
            </a:r>
          </a:p>
        </p:txBody>
      </p:sp>
      <p:sp>
        <p:nvSpPr>
          <p:cNvPr id="57349" name="Rectangle 1027"/>
          <p:cNvSpPr>
            <a:spLocks noGrp="1"/>
          </p:cNvSpPr>
          <p:nvPr/>
        </p:nvSpPr>
        <p:spPr>
          <a:xfrm>
            <a:off x="0" y="3560445"/>
            <a:ext cx="9144000" cy="2501900"/>
          </a:xfrm>
          <a:prstGeom prst="rect">
            <a:avLst/>
          </a:prstGeom>
          <a:noFill/>
          <a:ln w="6350">
            <a:solidFill>
              <a:schemeClr val="accent1"/>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eaLnBrk="1" hangingPunct="1">
              <a:lnSpc>
                <a:spcPct val="100000"/>
              </a:lnSpc>
              <a:spcBef>
                <a:spcPts val="1200"/>
              </a:spcBef>
              <a:spcAft>
                <a:spcPts val="0"/>
              </a:spcAft>
            </a:pPr>
            <a:r>
              <a:rPr lang="en-US" altLang="x-none" sz="2600" dirty="0">
                <a:ea typeface="宋体" panose="02010600030101010101" pitchFamily="2" charset="-122"/>
              </a:rPr>
              <a:t>Def 6.2.3 </a:t>
            </a:r>
            <a:r>
              <a:rPr lang="en-US" altLang="x-none" sz="2600" u="sng" dirty="0">
                <a:solidFill>
                  <a:schemeClr val="accent6"/>
                </a:solidFill>
                <a:ea typeface="宋体" panose="02010600030101010101" pitchFamily="2" charset="-122"/>
              </a:rPr>
              <a:t>mandatory &amp; optional participation</a:t>
            </a:r>
          </a:p>
          <a:p>
            <a:pPr lvl="1" indent="-285750" eaLnBrk="1" hangingPunct="1">
              <a:lnSpc>
                <a:spcPct val="100000"/>
              </a:lnSpc>
              <a:spcBef>
                <a:spcPts val="2000"/>
              </a:spcBef>
              <a:spcAft>
                <a:spcPts val="0"/>
              </a:spcAft>
            </a:pPr>
            <a:r>
              <a:rPr lang="en-US" altLang="x-none" sz="2600" dirty="0">
                <a:solidFill>
                  <a:schemeClr val="tx1"/>
                </a:solidFill>
                <a:ea typeface="宋体" panose="02010600030101010101" pitchFamily="2" charset="-122"/>
              </a:rPr>
              <a:t>If min-card(E,R) = 1, E is said to have</a:t>
            </a:r>
            <a:r>
              <a:rPr lang="en-US" altLang="x-none" sz="2600" dirty="0">
                <a:ea typeface="宋体" panose="02010600030101010101" pitchFamily="2" charset="-122"/>
              </a:rPr>
              <a:t> </a:t>
            </a:r>
            <a:r>
              <a:rPr lang="en-US" altLang="x-none" sz="2600" dirty="0">
                <a:solidFill>
                  <a:srgbClr val="FF0066"/>
                </a:solidFill>
                <a:ea typeface="宋体" panose="02010600030101010101" pitchFamily="2" charset="-122"/>
              </a:rPr>
              <a:t>mandatory participation</a:t>
            </a:r>
            <a:r>
              <a:rPr lang="zh-CN" altLang="en-US" sz="2600" dirty="0">
                <a:solidFill>
                  <a:srgbClr val="FF0066"/>
                </a:solidFill>
                <a:ea typeface="宋体" panose="02010600030101010101" pitchFamily="2" charset="-122"/>
              </a:rPr>
              <a:t> </a:t>
            </a:r>
            <a:r>
              <a:rPr lang="en-US" altLang="zh-CN" sz="2600" dirty="0">
                <a:solidFill>
                  <a:srgbClr val="FF0066"/>
                </a:solidFill>
                <a:ea typeface="宋体" panose="02010600030101010101" pitchFamily="2" charset="-122"/>
              </a:rPr>
              <a:t>(</a:t>
            </a:r>
            <a:r>
              <a:rPr lang="zh-CN" altLang="en-US" sz="2600" dirty="0">
                <a:solidFill>
                  <a:srgbClr val="FF0066"/>
                </a:solidFill>
                <a:ea typeface="宋体" panose="02010600030101010101" pitchFamily="2" charset="-122"/>
              </a:rPr>
              <a:t>强制参与</a:t>
            </a:r>
            <a:r>
              <a:rPr lang="en-US" altLang="zh-CN" sz="2600" dirty="0">
                <a:solidFill>
                  <a:srgbClr val="FF0066"/>
                </a:solidFill>
                <a:ea typeface="宋体" panose="02010600030101010101" pitchFamily="2" charset="-122"/>
              </a:rPr>
              <a:t>)</a:t>
            </a:r>
            <a:r>
              <a:rPr lang="zh-CN" altLang="en-US" sz="2600" dirty="0">
                <a:ea typeface="宋体" panose="02010600030101010101" pitchFamily="2" charset="-122"/>
              </a:rPr>
              <a:t> </a:t>
            </a:r>
            <a:r>
              <a:rPr lang="en-US" altLang="x-none" sz="2600" dirty="0">
                <a:solidFill>
                  <a:schemeClr val="tx1"/>
                </a:solidFill>
                <a:ea typeface="宋体" panose="02010600030101010101" pitchFamily="2" charset="-122"/>
              </a:rPr>
              <a:t>in the relationship R</a:t>
            </a:r>
          </a:p>
          <a:p>
            <a:pPr lvl="1" indent="-285750" eaLnBrk="1" hangingPunct="1">
              <a:lnSpc>
                <a:spcPct val="100000"/>
              </a:lnSpc>
              <a:spcBef>
                <a:spcPts val="1200"/>
              </a:spcBef>
              <a:spcAft>
                <a:spcPts val="0"/>
              </a:spcAft>
            </a:pPr>
            <a:r>
              <a:rPr lang="en-US" altLang="x-none" sz="2600" dirty="0">
                <a:solidFill>
                  <a:schemeClr val="tx1"/>
                </a:solidFill>
                <a:ea typeface="宋体" panose="02010600030101010101" pitchFamily="2" charset="-122"/>
              </a:rPr>
              <a:t>if min-card(E,R) = 0, then </a:t>
            </a:r>
            <a:r>
              <a:rPr lang="en-US" altLang="x-none" sz="2600" dirty="0">
                <a:solidFill>
                  <a:schemeClr val="tx1"/>
                </a:solidFill>
                <a:ea typeface="宋体" panose="02010600030101010101" pitchFamily="2" charset="-122"/>
                <a:sym typeface="+mn-ea"/>
              </a:rPr>
              <a:t>E is said to be</a:t>
            </a:r>
            <a:r>
              <a:rPr lang="en-US" altLang="x-none" sz="2600" dirty="0">
                <a:ea typeface="宋体" panose="02010600030101010101" pitchFamily="2" charset="-122"/>
                <a:sym typeface="+mn-ea"/>
              </a:rPr>
              <a:t> </a:t>
            </a:r>
            <a:r>
              <a:rPr lang="en-US" altLang="x-none" sz="2600" dirty="0">
                <a:solidFill>
                  <a:srgbClr val="FF0066"/>
                </a:solidFill>
                <a:ea typeface="宋体" panose="02010600030101010101" pitchFamily="2" charset="-122"/>
              </a:rPr>
              <a:t>optional participation (</a:t>
            </a:r>
            <a:r>
              <a:rPr lang="zh-CN" altLang="en-US" sz="2600" dirty="0">
                <a:solidFill>
                  <a:srgbClr val="FF0066"/>
                </a:solidFill>
                <a:ea typeface="宋体" panose="02010600030101010101" pitchFamily="2" charset="-122"/>
              </a:rPr>
              <a:t>可选参与</a:t>
            </a:r>
            <a:r>
              <a:rPr lang="en-US" altLang="zh-CN" sz="2600" dirty="0">
                <a:solidFill>
                  <a:srgbClr val="FF0066"/>
                </a:solidFill>
                <a:ea typeface="宋体" panose="02010600030101010101" pitchFamily="2" charset="-122"/>
              </a:rPr>
              <a:t>)</a:t>
            </a:r>
            <a:r>
              <a:rPr lang="zh-CN" altLang="en-US" sz="2600" dirty="0">
                <a:ea typeface="宋体" panose="02010600030101010101" pitchFamily="2" charset="-122"/>
                <a:sym typeface="+mn-ea"/>
              </a:rPr>
              <a:t> </a:t>
            </a:r>
            <a:r>
              <a:rPr lang="en-US" altLang="x-none" sz="2600" dirty="0">
                <a:solidFill>
                  <a:schemeClr val="tx1"/>
                </a:solidFill>
                <a:ea typeface="宋体" panose="02010600030101010101" pitchFamily="2" charset="-122"/>
                <a:sym typeface="+mn-ea"/>
              </a:rPr>
              <a:t>in this relationship.</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55298"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5529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66</a:t>
            </a:fld>
            <a:endParaRPr lang="zh-CN" altLang="en-US" sz="1200" b="1" i="1" dirty="0">
              <a:latin typeface="Times New Roman" panose="02020603050405020304" pitchFamily="2" charset="0"/>
              <a:ea typeface="宋体" panose="02010600030101010101" pitchFamily="2" charset="-122"/>
            </a:endParaRPr>
          </a:p>
        </p:txBody>
      </p:sp>
      <p:sp>
        <p:nvSpPr>
          <p:cNvPr id="5530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6.2 Further Details of E-R Modeling</a:t>
            </a:r>
            <a:endParaRPr lang="en-US" altLang="x-none" dirty="0">
              <a:ea typeface="宋体" panose="02010600030101010101" pitchFamily="2" charset="-122"/>
            </a:endParaRPr>
          </a:p>
        </p:txBody>
      </p:sp>
      <p:pic>
        <p:nvPicPr>
          <p:cNvPr id="27" name="图片 26"/>
          <p:cNvPicPr>
            <a:picLocks noChangeAspect="1"/>
          </p:cNvPicPr>
          <p:nvPr/>
        </p:nvPicPr>
        <p:blipFill>
          <a:blip r:embed="rId3"/>
          <a:stretch>
            <a:fillRect/>
          </a:stretch>
        </p:blipFill>
        <p:spPr>
          <a:xfrm>
            <a:off x="1981200" y="806450"/>
            <a:ext cx="5295900" cy="3290570"/>
          </a:xfrm>
          <a:prstGeom prst="rect">
            <a:avLst/>
          </a:prstGeom>
        </p:spPr>
      </p:pic>
      <p:sp>
        <p:nvSpPr>
          <p:cNvPr id="2" name="文本框 1"/>
          <p:cNvSpPr txBox="1"/>
          <p:nvPr/>
        </p:nvSpPr>
        <p:spPr>
          <a:xfrm>
            <a:off x="1088390" y="4312285"/>
            <a:ext cx="2976245" cy="1706880"/>
          </a:xfrm>
          <a:prstGeom prst="rect">
            <a:avLst/>
          </a:prstGeom>
          <a:noFill/>
        </p:spPr>
        <p:txBody>
          <a:bodyPr wrap="square" rtlCol="0">
            <a:spAutoFit/>
          </a:bodyPr>
          <a:lstStyle/>
          <a:p>
            <a:pPr>
              <a:lnSpc>
                <a:spcPct val="125000"/>
              </a:lnSpc>
              <a:spcBef>
                <a:spcPts val="0"/>
              </a:spcBef>
              <a:spcAft>
                <a:spcPts val="0"/>
              </a:spcAft>
            </a:pPr>
            <a:r>
              <a:rPr lang="zh-CN" altLang="zh-CN" sz="2800" b="1">
                <a:solidFill>
                  <a:schemeClr val="accent6"/>
                </a:solidFill>
                <a:latin typeface="Arial" panose="020B0604020202020204" pitchFamily="34" charset="0"/>
                <a:ea typeface="宋体" panose="02010600030101010101" pitchFamily="2" charset="-122"/>
              </a:rPr>
              <a:t>在联系</a:t>
            </a:r>
            <a:r>
              <a:rPr lang="en-US" altLang="zh-CN" sz="2800" b="1">
                <a:solidFill>
                  <a:schemeClr val="accent6"/>
                </a:solidFill>
                <a:latin typeface="Arial" panose="020B0604020202020204" pitchFamily="34" charset="0"/>
                <a:ea typeface="宋体" panose="02010600030101010101" pitchFamily="2" charset="-122"/>
              </a:rPr>
              <a:t>R</a:t>
            </a:r>
            <a:r>
              <a:rPr lang="zh-CN" altLang="en-US" sz="2800" b="1">
                <a:solidFill>
                  <a:schemeClr val="accent6"/>
                </a:solidFill>
                <a:latin typeface="Arial" panose="020B0604020202020204" pitchFamily="34" charset="0"/>
                <a:ea typeface="宋体" panose="02010600030101010101" pitchFamily="2" charset="-122"/>
              </a:rPr>
              <a:t>中</a:t>
            </a:r>
          </a:p>
          <a:p>
            <a:pPr marL="457200" indent="-457200">
              <a:lnSpc>
                <a:spcPct val="125000"/>
              </a:lnSpc>
              <a:spcBef>
                <a:spcPts val="0"/>
              </a:spcBef>
              <a:spcAft>
                <a:spcPts val="0"/>
              </a:spcAft>
              <a:buFont typeface="Arial" panose="020B0604020202020204" pitchFamily="34" charset="0"/>
              <a:buChar char="•"/>
            </a:pPr>
            <a:r>
              <a:rPr lang="en-US" altLang="zh-CN" sz="2800" b="1">
                <a:solidFill>
                  <a:schemeClr val="accent6"/>
                </a:solidFill>
                <a:latin typeface="Arial" panose="020B0604020202020204" pitchFamily="34" charset="0"/>
                <a:ea typeface="宋体" panose="02010600030101010101" pitchFamily="2" charset="-122"/>
              </a:rPr>
              <a:t>E</a:t>
            </a:r>
            <a:r>
              <a:rPr lang="zh-CN" altLang="en-US" sz="2800" b="1">
                <a:solidFill>
                  <a:schemeClr val="accent6"/>
                </a:solidFill>
                <a:latin typeface="Arial" panose="020B0604020202020204" pitchFamily="34" charset="0"/>
                <a:ea typeface="宋体" panose="02010600030101010101" pitchFamily="2" charset="-122"/>
              </a:rPr>
              <a:t>是多值参与</a:t>
            </a:r>
          </a:p>
          <a:p>
            <a:pPr marL="457200" indent="-457200">
              <a:lnSpc>
                <a:spcPct val="125000"/>
              </a:lnSpc>
              <a:spcBef>
                <a:spcPts val="0"/>
              </a:spcBef>
              <a:spcAft>
                <a:spcPts val="0"/>
              </a:spcAft>
              <a:buFont typeface="Arial" panose="020B0604020202020204" pitchFamily="34" charset="0"/>
              <a:buChar char="•"/>
            </a:pPr>
            <a:r>
              <a:rPr lang="en-US" altLang="zh-CN" sz="2800" b="1">
                <a:solidFill>
                  <a:schemeClr val="accent6"/>
                </a:solidFill>
                <a:latin typeface="Arial" panose="020B0604020202020204" pitchFamily="34" charset="0"/>
                <a:ea typeface="宋体" panose="02010600030101010101" pitchFamily="2" charset="-122"/>
              </a:rPr>
              <a:t>F</a:t>
            </a:r>
            <a:r>
              <a:rPr lang="zh-CN" altLang="en-US" sz="2800" b="1">
                <a:solidFill>
                  <a:schemeClr val="accent6"/>
                </a:solidFill>
                <a:latin typeface="Arial" panose="020B0604020202020204" pitchFamily="34" charset="0"/>
                <a:ea typeface="宋体" panose="02010600030101010101" pitchFamily="2" charset="-122"/>
              </a:rPr>
              <a:t>是单值参与</a:t>
            </a:r>
          </a:p>
        </p:txBody>
      </p:sp>
      <p:sp>
        <p:nvSpPr>
          <p:cNvPr id="3" name="文本框 2"/>
          <p:cNvSpPr txBox="1"/>
          <p:nvPr/>
        </p:nvSpPr>
        <p:spPr>
          <a:xfrm>
            <a:off x="5106035" y="4312285"/>
            <a:ext cx="2768600" cy="1706880"/>
          </a:xfrm>
          <a:prstGeom prst="rect">
            <a:avLst/>
          </a:prstGeom>
          <a:noFill/>
        </p:spPr>
        <p:txBody>
          <a:bodyPr wrap="square" rtlCol="0">
            <a:spAutoFit/>
          </a:bodyPr>
          <a:lstStyle/>
          <a:p>
            <a:pPr>
              <a:lnSpc>
                <a:spcPct val="125000"/>
              </a:lnSpc>
              <a:spcBef>
                <a:spcPts val="0"/>
              </a:spcBef>
              <a:spcAft>
                <a:spcPts val="0"/>
              </a:spcAft>
            </a:pPr>
            <a:endParaRPr lang="zh-CN" altLang="en-US" sz="2800" b="1">
              <a:solidFill>
                <a:schemeClr val="accent6"/>
              </a:solidFill>
              <a:latin typeface="Arial" panose="020B0604020202020204" pitchFamily="34" charset="0"/>
              <a:ea typeface="宋体" panose="02010600030101010101" pitchFamily="2" charset="-122"/>
            </a:endParaRPr>
          </a:p>
          <a:p>
            <a:pPr marL="457200" indent="-457200">
              <a:lnSpc>
                <a:spcPct val="125000"/>
              </a:lnSpc>
              <a:spcBef>
                <a:spcPts val="0"/>
              </a:spcBef>
              <a:spcAft>
                <a:spcPts val="0"/>
              </a:spcAft>
              <a:buFont typeface="Arial" panose="020B0604020202020204" pitchFamily="34" charset="0"/>
              <a:buChar char="•"/>
            </a:pPr>
            <a:r>
              <a:rPr lang="en-US" altLang="zh-CN" sz="2800" b="1">
                <a:solidFill>
                  <a:schemeClr val="accent6"/>
                </a:solidFill>
                <a:latin typeface="Arial" panose="020B0604020202020204" pitchFamily="34" charset="0"/>
                <a:ea typeface="宋体" panose="02010600030101010101" pitchFamily="2" charset="-122"/>
              </a:rPr>
              <a:t>E</a:t>
            </a:r>
            <a:r>
              <a:rPr lang="zh-CN" altLang="en-US" sz="2800" b="1">
                <a:solidFill>
                  <a:schemeClr val="accent6"/>
                </a:solidFill>
                <a:latin typeface="Arial" panose="020B0604020202020204" pitchFamily="34" charset="0"/>
                <a:ea typeface="宋体" panose="02010600030101010101" pitchFamily="2" charset="-122"/>
              </a:rPr>
              <a:t>是可选参与</a:t>
            </a:r>
          </a:p>
          <a:p>
            <a:pPr marL="457200" indent="-457200">
              <a:lnSpc>
                <a:spcPct val="125000"/>
              </a:lnSpc>
              <a:spcBef>
                <a:spcPts val="0"/>
              </a:spcBef>
              <a:spcAft>
                <a:spcPts val="0"/>
              </a:spcAft>
              <a:buFont typeface="Arial" panose="020B0604020202020204" pitchFamily="34" charset="0"/>
              <a:buChar char="•"/>
            </a:pPr>
            <a:r>
              <a:rPr lang="en-US" altLang="zh-CN" sz="2800" b="1">
                <a:solidFill>
                  <a:schemeClr val="accent6"/>
                </a:solidFill>
                <a:latin typeface="Arial" panose="020B0604020202020204" pitchFamily="34" charset="0"/>
                <a:ea typeface="宋体" panose="02010600030101010101" pitchFamily="2" charset="-122"/>
              </a:rPr>
              <a:t>F</a:t>
            </a:r>
            <a:r>
              <a:rPr lang="zh-CN" altLang="en-US" sz="2800" b="1">
                <a:solidFill>
                  <a:schemeClr val="accent6"/>
                </a:solidFill>
                <a:latin typeface="Arial" panose="020B0604020202020204" pitchFamily="34" charset="0"/>
                <a:ea typeface="宋体" panose="02010600030101010101" pitchFamily="2" charset="-122"/>
              </a:rPr>
              <a:t>是强制参与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00710" y="-15240"/>
            <a:ext cx="7950919" cy="3960029"/>
          </a:xfrm>
          <a:prstGeom prst="rect">
            <a:avLst/>
          </a:prstGeom>
        </p:spPr>
      </p:pic>
      <p:sp>
        <p:nvSpPr>
          <p:cNvPr id="56325" name="文本框 56325"/>
          <p:cNvSpPr txBox="1"/>
          <p:nvPr/>
        </p:nvSpPr>
        <p:spPr>
          <a:xfrm>
            <a:off x="229870" y="3646805"/>
            <a:ext cx="8837295" cy="3110230"/>
          </a:xfrm>
          <a:prstGeom prst="rect">
            <a:avLst/>
          </a:prstGeom>
          <a:solidFill>
            <a:schemeClr val="bg1"/>
          </a:solidFill>
          <a:ln w="9525">
            <a:noFill/>
          </a:ln>
        </p:spPr>
        <p:txBody>
          <a:bodyPr wrap="square" lIns="90170" tIns="46990" rIns="90170" bIns="46990" anchor="t">
            <a:spAutoFit/>
          </a:bodyPr>
          <a:lstStyle/>
          <a:p>
            <a:pPr marL="457200" lvl="0" indent="-457200">
              <a:buFont typeface="Wingdings" panose="05000000000000000000" charset="0"/>
              <a:buChar char=""/>
            </a:pPr>
            <a:r>
              <a:rPr lang="en-US" altLang="x-none" sz="2800" b="1" i="1" u="sng" dirty="0">
                <a:solidFill>
                  <a:srgbClr val="FF0066"/>
                </a:solidFill>
                <a:latin typeface="Arial" panose="020B0604020202020204" pitchFamily="34" charset="0"/>
                <a:ea typeface="宋体" panose="02010600030101010101" pitchFamily="2" charset="-122"/>
              </a:rPr>
              <a:t>single-valued participation</a:t>
            </a:r>
            <a:r>
              <a:rPr lang="zh-CN" altLang="en-US" sz="2800" b="1" i="1" dirty="0">
                <a:solidFill>
                  <a:srgbClr val="FF0066"/>
                </a:solidFill>
                <a:latin typeface="Arial" panose="020B0604020202020204" pitchFamily="34" charset="0"/>
                <a:ea typeface="宋体" panose="02010600030101010101" pitchFamily="2" charset="-122"/>
              </a:rPr>
              <a:t>: </a:t>
            </a:r>
          </a:p>
          <a:p>
            <a:pPr marL="914400" lvl="1" indent="-457200">
              <a:buFont typeface="Arial" panose="020B0604020202020204" pitchFamily="34" charset="0"/>
              <a:buChar char="•"/>
            </a:pPr>
            <a:r>
              <a:rPr lang="en-US" altLang="zh-CN" sz="2800" b="1" i="1" dirty="0">
                <a:solidFill>
                  <a:schemeClr val="accent6"/>
                </a:solidFill>
                <a:latin typeface="Arial" panose="020B0604020202020204" pitchFamily="34" charset="0"/>
                <a:ea typeface="宋体" panose="02010600030101010101" pitchFamily="2" charset="-122"/>
              </a:rPr>
              <a:t>Course_sections in teaches</a:t>
            </a:r>
          </a:p>
          <a:p>
            <a:pPr marL="914400" lvl="1" indent="-457200">
              <a:buFont typeface="Arial" panose="020B0604020202020204" pitchFamily="34" charset="0"/>
              <a:buChar char="•"/>
            </a:pPr>
            <a:r>
              <a:rPr lang="en-US" altLang="zh-CN" sz="2800" b="1" i="1" dirty="0">
                <a:solidFill>
                  <a:schemeClr val="accent6"/>
                </a:solidFill>
                <a:latin typeface="Arial" panose="020B0604020202020204" pitchFamily="34" charset="0"/>
                <a:ea typeface="宋体" panose="02010600030101010101" pitchFamily="2" charset="-122"/>
              </a:rPr>
              <a:t>Emoloyees (reports_to) in manages</a:t>
            </a:r>
            <a:endParaRPr lang="en-US" altLang="zh-CN" sz="2800" b="1" i="1" u="sng" dirty="0">
              <a:solidFill>
                <a:schemeClr val="accent6"/>
              </a:solidFill>
              <a:latin typeface="Arial" panose="020B0604020202020204" pitchFamily="34" charset="0"/>
              <a:ea typeface="宋体" panose="02010600030101010101" pitchFamily="2" charset="-122"/>
            </a:endParaRPr>
          </a:p>
          <a:p>
            <a:pPr marL="457200" lvl="0" indent="-457200">
              <a:buFont typeface="Wingdings" panose="05000000000000000000" charset="0"/>
              <a:buChar char=""/>
            </a:pPr>
            <a:r>
              <a:rPr lang="zh-CN" altLang="en-US" sz="2800" b="1" i="1" u="sng" dirty="0">
                <a:solidFill>
                  <a:srgbClr val="FF0066"/>
                </a:solidFill>
                <a:latin typeface="Arial" panose="020B0604020202020204" pitchFamily="34" charset="0"/>
                <a:ea typeface="宋体" panose="02010600030101010101" pitchFamily="2" charset="-122"/>
              </a:rPr>
              <a:t>multi</a:t>
            </a:r>
            <a:r>
              <a:rPr lang="en-US" altLang="x-none" sz="2800" b="1" i="1" u="sng" dirty="0">
                <a:solidFill>
                  <a:srgbClr val="FF0066"/>
                </a:solidFill>
                <a:latin typeface="Arial" panose="020B0604020202020204" pitchFamily="34" charset="0"/>
                <a:ea typeface="宋体" panose="02010600030101010101" pitchFamily="2" charset="-122"/>
              </a:rPr>
              <a:t>-valued participation</a:t>
            </a:r>
            <a:r>
              <a:rPr lang="zh-CN" altLang="en-US" sz="2800" b="1" i="1" dirty="0">
                <a:solidFill>
                  <a:srgbClr val="FF0066"/>
                </a:solidFill>
                <a:latin typeface="Arial" panose="020B0604020202020204" pitchFamily="34" charset="0"/>
                <a:ea typeface="宋体" panose="02010600030101010101" pitchFamily="2" charset="-122"/>
              </a:rPr>
              <a:t>: </a:t>
            </a:r>
          </a:p>
          <a:p>
            <a:pPr marL="914400" lvl="1" indent="-457200">
              <a:buFont typeface="Arial" panose="020B0604020202020204" pitchFamily="34" charset="0"/>
              <a:buChar char="•"/>
            </a:pPr>
            <a:r>
              <a:rPr lang="en-US" altLang="zh-CN" sz="2800" b="1" i="1" dirty="0">
                <a:solidFill>
                  <a:schemeClr val="accent6"/>
                </a:solidFill>
                <a:latin typeface="Arial" panose="020B0604020202020204" pitchFamily="34" charset="0"/>
                <a:ea typeface="宋体" panose="02010600030101010101" pitchFamily="2" charset="-122"/>
              </a:rPr>
              <a:t>Instructors in teaches</a:t>
            </a:r>
          </a:p>
          <a:p>
            <a:pPr marL="914400" lvl="1" indent="-457200">
              <a:buFont typeface="Arial" panose="020B0604020202020204" pitchFamily="34" charset="0"/>
              <a:buChar char="•"/>
            </a:pPr>
            <a:r>
              <a:rPr lang="en-US" altLang="zh-CN" sz="2800" b="1" i="1" dirty="0">
                <a:solidFill>
                  <a:schemeClr val="accent6"/>
                </a:solidFill>
                <a:latin typeface="Arial" panose="020B0604020202020204" pitchFamily="34" charset="0"/>
                <a:ea typeface="宋体" panose="02010600030101010101" pitchFamily="2" charset="-122"/>
              </a:rPr>
              <a:t>Employees (manager_of) in manages</a:t>
            </a:r>
          </a:p>
          <a:p>
            <a:pPr marL="914400" lvl="1" indent="-457200">
              <a:buFont typeface="Arial" panose="020B0604020202020204" pitchFamily="34" charset="0"/>
              <a:buChar char="•"/>
            </a:pPr>
            <a:r>
              <a:rPr lang="en-US" altLang="zh-CN" sz="2800" b="1" i="1" dirty="0">
                <a:solidFill>
                  <a:schemeClr val="accent6"/>
                </a:solidFill>
                <a:latin typeface="Arial" panose="020B0604020202020204" pitchFamily="34" charset="0"/>
                <a:ea typeface="宋体" panose="02010600030101010101" pitchFamily="2" charset="-122"/>
              </a:rPr>
              <a:t>Employees and Projects in works_on</a:t>
            </a:r>
          </a:p>
        </p:txBody>
      </p:sp>
      <p:sp>
        <p:nvSpPr>
          <p:cNvPr id="63" name="文本框 62"/>
          <p:cNvSpPr txBox="1"/>
          <p:nvPr/>
        </p:nvSpPr>
        <p:spPr>
          <a:xfrm>
            <a:off x="6479540" y="3578860"/>
            <a:ext cx="791210" cy="353060"/>
          </a:xfrm>
          <a:prstGeom prst="rect">
            <a:avLst/>
          </a:prstGeom>
          <a:solidFill>
            <a:schemeClr val="bg1"/>
          </a:solidFill>
        </p:spPr>
        <p:txBody>
          <a:bodyPr wrap="square" lIns="0" tIns="0" rIns="0" rtlCol="0">
            <a:spAutoFit/>
          </a:bodyPr>
          <a:lstStyle/>
          <a:p>
            <a:pPr algn="ctr"/>
            <a:r>
              <a:rPr lang="en-US" altLang="zh-CN" sz="2000" b="1">
                <a:solidFill>
                  <a:schemeClr val="accent6"/>
                </a:solidFill>
                <a:latin typeface="Arial" panose="020B0604020202020204" pitchFamily="34" charset="0"/>
              </a:rPr>
              <a:t>(0, </a:t>
            </a:r>
            <a:r>
              <a:rPr lang="en-US" altLang="zh-CN" sz="2000" b="1">
                <a:solidFill>
                  <a:srgbClr val="FF0000"/>
                </a:solidFill>
                <a:latin typeface="Arial" panose="020B0604020202020204" pitchFamily="34" charset="0"/>
              </a:rPr>
              <a:t>1</a:t>
            </a:r>
            <a:r>
              <a:rPr lang="en-US" altLang="zh-CN" sz="2000" b="1">
                <a:solidFill>
                  <a:schemeClr val="accent6"/>
                </a:solidFill>
                <a:latin typeface="Arial" panose="020B0604020202020204" pitchFamily="34"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39165" y="41275"/>
            <a:ext cx="7771130" cy="3870960"/>
          </a:xfrm>
          <a:prstGeom prst="rect">
            <a:avLst/>
          </a:prstGeom>
        </p:spPr>
      </p:pic>
      <p:sp>
        <p:nvSpPr>
          <p:cNvPr id="58373" name="文本框 58373"/>
          <p:cNvSpPr txBox="1"/>
          <p:nvPr/>
        </p:nvSpPr>
        <p:spPr>
          <a:xfrm>
            <a:off x="182880" y="3679190"/>
            <a:ext cx="8961120" cy="3110230"/>
          </a:xfrm>
          <a:prstGeom prst="rect">
            <a:avLst/>
          </a:prstGeom>
          <a:solidFill>
            <a:schemeClr val="bg1"/>
          </a:solidFill>
          <a:ln w="9525">
            <a:noFill/>
          </a:ln>
        </p:spPr>
        <p:txBody>
          <a:bodyPr wrap="square" lIns="90170" tIns="46990" rIns="90170" bIns="46990" anchor="t">
            <a:spAutoFit/>
          </a:bodyPr>
          <a:lstStyle/>
          <a:p>
            <a:pPr marL="457200" lvl="0" indent="-457200">
              <a:buFont typeface="Wingdings" panose="05000000000000000000" charset="0"/>
              <a:buChar char=""/>
            </a:pPr>
            <a:r>
              <a:rPr lang="en-US" altLang="x-none" sz="2800" b="1" i="1" u="sng" dirty="0">
                <a:solidFill>
                  <a:srgbClr val="FF0066"/>
                </a:solidFill>
                <a:latin typeface="Arial" panose="020B0604020202020204" pitchFamily="34" charset="0"/>
                <a:ea typeface="宋体" panose="02010600030101010101" pitchFamily="2" charset="-122"/>
              </a:rPr>
              <a:t>mandatory participation</a:t>
            </a:r>
            <a:r>
              <a:rPr lang="zh-CN" altLang="en-US" sz="2800" b="1" i="1" dirty="0">
                <a:solidFill>
                  <a:srgbClr val="FF0066"/>
                </a:solidFill>
                <a:latin typeface="Arial" panose="020B0604020202020204" pitchFamily="34" charset="0"/>
                <a:ea typeface="宋体" panose="02010600030101010101" pitchFamily="2" charset="-122"/>
              </a:rPr>
              <a:t>: </a:t>
            </a:r>
          </a:p>
          <a:p>
            <a:pPr marL="774700" lvl="1" indent="-317500">
              <a:buFont typeface="Arial" panose="020B0604020202020204" pitchFamily="34" charset="0"/>
              <a:buChar char="•"/>
            </a:pPr>
            <a:r>
              <a:rPr lang="en-US" altLang="zh-CN" sz="2800" b="1" i="1" dirty="0">
                <a:solidFill>
                  <a:schemeClr val="accent6"/>
                </a:solidFill>
                <a:latin typeface="Arial" panose="020B0604020202020204" pitchFamily="34" charset="0"/>
                <a:ea typeface="宋体" panose="02010600030101010101" pitchFamily="2" charset="-122"/>
                <a:sym typeface="+mn-ea"/>
              </a:rPr>
              <a:t>Course_sections in teaches</a:t>
            </a:r>
          </a:p>
          <a:p>
            <a:pPr marL="774700" lvl="1" indent="-317500">
              <a:buFont typeface="Arial" panose="020B0604020202020204" pitchFamily="34" charset="0"/>
              <a:buChar char="•"/>
            </a:pPr>
            <a:r>
              <a:rPr lang="en-US" altLang="zh-CN" sz="2800" b="1" i="1" dirty="0">
                <a:solidFill>
                  <a:schemeClr val="accent6"/>
                </a:solidFill>
                <a:latin typeface="Arial" panose="020B0604020202020204" pitchFamily="34" charset="0"/>
                <a:ea typeface="宋体" panose="02010600030101010101" pitchFamily="2" charset="-122"/>
                <a:sym typeface="+mn-ea"/>
              </a:rPr>
              <a:t>Emoloyees in works_on</a:t>
            </a:r>
            <a:endParaRPr lang="en-US" altLang="x-none" sz="2800" b="1" i="1" u="sng" dirty="0">
              <a:solidFill>
                <a:srgbClr val="FF0066"/>
              </a:solidFill>
              <a:latin typeface="Arial" panose="020B0604020202020204" pitchFamily="34" charset="0"/>
              <a:ea typeface="宋体" panose="02010600030101010101" pitchFamily="2" charset="-122"/>
            </a:endParaRPr>
          </a:p>
          <a:p>
            <a:pPr marL="457200" lvl="0" indent="-457200">
              <a:buFont typeface="Wingdings" panose="05000000000000000000" charset="0"/>
              <a:buChar char=""/>
            </a:pPr>
            <a:r>
              <a:rPr lang="en-US" altLang="x-none" sz="2800" b="1" i="1" u="sng" dirty="0">
                <a:solidFill>
                  <a:srgbClr val="FF0066"/>
                </a:solidFill>
                <a:latin typeface="Arial" panose="020B0604020202020204" pitchFamily="34" charset="0"/>
                <a:ea typeface="宋体" panose="02010600030101010101" pitchFamily="2" charset="-122"/>
              </a:rPr>
              <a:t>optional </a:t>
            </a:r>
            <a:r>
              <a:rPr lang="zh-CN" altLang="en-US" sz="2800" b="1" i="1" u="sng" dirty="0">
                <a:solidFill>
                  <a:srgbClr val="FF0066"/>
                </a:solidFill>
                <a:latin typeface="Arial" panose="020B0604020202020204" pitchFamily="34" charset="0"/>
                <a:ea typeface="宋体" panose="02010600030101010101" pitchFamily="2" charset="-122"/>
              </a:rPr>
              <a:t> </a:t>
            </a:r>
            <a:r>
              <a:rPr lang="en-US" altLang="x-none" sz="2800" b="1" i="1" u="sng" dirty="0">
                <a:solidFill>
                  <a:srgbClr val="FF0066"/>
                </a:solidFill>
                <a:latin typeface="Arial" panose="020B0604020202020204" pitchFamily="34" charset="0"/>
                <a:ea typeface="宋体" panose="02010600030101010101" pitchFamily="2" charset="-122"/>
              </a:rPr>
              <a:t>participation</a:t>
            </a:r>
            <a:r>
              <a:rPr lang="zh-CN" altLang="en-US" sz="2800" b="1" i="1" dirty="0">
                <a:solidFill>
                  <a:srgbClr val="FF0066"/>
                </a:solidFill>
                <a:latin typeface="Arial" panose="020B0604020202020204" pitchFamily="34" charset="0"/>
                <a:ea typeface="宋体" panose="02010600030101010101" pitchFamily="2" charset="-122"/>
              </a:rPr>
              <a:t>:</a:t>
            </a:r>
            <a:r>
              <a:rPr lang="zh-CN" altLang="en-US" sz="2800" b="1" i="1" dirty="0">
                <a:latin typeface="Arial" panose="020B0604020202020204" pitchFamily="34" charset="0"/>
                <a:ea typeface="宋体" panose="02010600030101010101" pitchFamily="2" charset="-122"/>
              </a:rPr>
              <a:t> </a:t>
            </a:r>
          </a:p>
          <a:p>
            <a:pPr marL="774700" lvl="1" indent="-317500">
              <a:buFont typeface="Arial" panose="020B0604020202020204" pitchFamily="34" charset="0"/>
              <a:buChar char="•"/>
            </a:pPr>
            <a:r>
              <a:rPr lang="en-US" altLang="zh-CN" sz="2800" b="1" i="1" dirty="0">
                <a:solidFill>
                  <a:schemeClr val="accent6"/>
                </a:solidFill>
                <a:latin typeface="Arial" panose="020B0604020202020204" pitchFamily="34" charset="0"/>
                <a:ea typeface="宋体" panose="02010600030101010101" pitchFamily="2" charset="-122"/>
                <a:sym typeface="+mn-ea"/>
              </a:rPr>
              <a:t>Instructors in teaches,  Projects in works_on</a:t>
            </a:r>
          </a:p>
          <a:p>
            <a:pPr marL="774700" lvl="1" indent="-317500">
              <a:buFont typeface="Arial" panose="020B0604020202020204" pitchFamily="34" charset="0"/>
              <a:buChar char="•"/>
            </a:pPr>
            <a:r>
              <a:rPr lang="en-US" altLang="zh-CN" sz="2800" b="1" i="1" dirty="0">
                <a:solidFill>
                  <a:schemeClr val="accent6"/>
                </a:solidFill>
                <a:latin typeface="Arial" panose="020B0604020202020204" pitchFamily="34" charset="0"/>
                <a:ea typeface="宋体" panose="02010600030101010101" pitchFamily="2" charset="-122"/>
                <a:sym typeface="+mn-ea"/>
              </a:rPr>
              <a:t>Employees(manager_of) and Employees(reports_to) in manages</a:t>
            </a:r>
            <a:endParaRPr lang="zh-CN" altLang="en-US" sz="2800" b="1" i="1" dirty="0">
              <a:latin typeface="Arial" panose="020B0604020202020204" pitchFamily="34" charset="0"/>
              <a:ea typeface="宋体" panose="02010600030101010101" pitchFamily="2" charset="-122"/>
            </a:endParaRPr>
          </a:p>
        </p:txBody>
      </p:sp>
      <p:sp>
        <p:nvSpPr>
          <p:cNvPr id="63" name="文本框 62"/>
          <p:cNvSpPr txBox="1"/>
          <p:nvPr/>
        </p:nvSpPr>
        <p:spPr>
          <a:xfrm>
            <a:off x="6654800" y="3630930"/>
            <a:ext cx="791210" cy="353060"/>
          </a:xfrm>
          <a:prstGeom prst="rect">
            <a:avLst/>
          </a:prstGeom>
          <a:solidFill>
            <a:schemeClr val="bg1"/>
          </a:solidFill>
        </p:spPr>
        <p:txBody>
          <a:bodyPr wrap="square" lIns="0" tIns="0" rIns="0" rtlCol="0">
            <a:spAutoFit/>
          </a:bodyPr>
          <a:lstStyle/>
          <a:p>
            <a:pPr algn="ctr"/>
            <a:r>
              <a:rPr lang="en-US" altLang="zh-CN" sz="2000" b="1">
                <a:solidFill>
                  <a:schemeClr val="accent6"/>
                </a:solidFill>
                <a:latin typeface="Arial" panose="020B0604020202020204" pitchFamily="34" charset="0"/>
              </a:rPr>
              <a:t>(</a:t>
            </a:r>
            <a:r>
              <a:rPr lang="en-US" altLang="zh-CN" sz="2000" b="1">
                <a:solidFill>
                  <a:srgbClr val="FF0000"/>
                </a:solidFill>
                <a:latin typeface="Arial" panose="020B0604020202020204" pitchFamily="34" charset="0"/>
              </a:rPr>
              <a:t>0</a:t>
            </a:r>
            <a:r>
              <a:rPr lang="en-US" altLang="zh-CN" sz="2000" b="1">
                <a:solidFill>
                  <a:schemeClr val="accent6"/>
                </a:solidFill>
                <a:latin typeface="Arial" panose="020B0604020202020204" pitchFamily="34" charset="0"/>
              </a:rPr>
              <a:t>, 1)</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40666"/>
            <a:ext cx="9144000" cy="491490"/>
          </a:xfrm>
        </p:spPr>
        <p:txBody>
          <a:bodyPr>
            <a:spAutoFit/>
          </a:bodyPr>
          <a:lstStyle/>
          <a:p>
            <a:r>
              <a:rPr lang="en-US" altLang="zh-CN" sz="2600">
                <a:solidFill>
                  <a:srgbClr val="FF0000"/>
                </a:solidFill>
                <a:latin typeface="Arial" panose="020B0604020202020204" pitchFamily="34" charset="0"/>
                <a:sym typeface="+mn-ea"/>
              </a:rPr>
              <a:t>One-to-One, Many-to-Many, Many-to-One Relationships</a:t>
            </a:r>
            <a:endParaRPr lang="en-US" altLang="zh-CN" sz="2600"/>
          </a:p>
        </p:txBody>
      </p:sp>
      <p:pic>
        <p:nvPicPr>
          <p:cNvPr id="49" name="内容占位符 48"/>
          <p:cNvPicPr preferRelativeResize="0">
            <a:picLocks noGrp="1"/>
          </p:cNvPicPr>
          <p:nvPr>
            <p:ph idx="1"/>
          </p:nvPr>
        </p:nvPicPr>
        <p:blipFill>
          <a:blip r:embed="rId2"/>
          <a:stretch>
            <a:fillRect/>
          </a:stretch>
        </p:blipFill>
        <p:spPr>
          <a:xfrm>
            <a:off x="86360" y="1097915"/>
            <a:ext cx="2736020" cy="2700020"/>
          </a:xfrm>
          <a:prstGeom prst="rect">
            <a:avLst/>
          </a:prstGeom>
        </p:spPr>
      </p:pic>
      <p:pic>
        <p:nvPicPr>
          <p:cNvPr id="50" name="图片 49"/>
          <p:cNvPicPr preferRelativeResize="0"/>
          <p:nvPr/>
        </p:nvPicPr>
        <p:blipFill>
          <a:blip r:embed="rId3"/>
          <a:stretch>
            <a:fillRect/>
          </a:stretch>
        </p:blipFill>
        <p:spPr>
          <a:xfrm>
            <a:off x="3204210" y="1097915"/>
            <a:ext cx="2736020" cy="2700020"/>
          </a:xfrm>
          <a:prstGeom prst="rect">
            <a:avLst/>
          </a:prstGeom>
        </p:spPr>
      </p:pic>
      <p:pic>
        <p:nvPicPr>
          <p:cNvPr id="51" name="图片 50"/>
          <p:cNvPicPr preferRelativeResize="0"/>
          <p:nvPr/>
        </p:nvPicPr>
        <p:blipFill>
          <a:blip r:embed="rId4"/>
          <a:stretch>
            <a:fillRect/>
          </a:stretch>
        </p:blipFill>
        <p:spPr>
          <a:xfrm>
            <a:off x="6334125" y="1097915"/>
            <a:ext cx="2736020" cy="2700020"/>
          </a:xfrm>
          <a:prstGeom prst="rect">
            <a:avLst/>
          </a:prstGeom>
        </p:spPr>
      </p:pic>
      <p:sp>
        <p:nvSpPr>
          <p:cNvPr id="3" name="文本框 2"/>
          <p:cNvSpPr txBox="1"/>
          <p:nvPr/>
        </p:nvSpPr>
        <p:spPr>
          <a:xfrm>
            <a:off x="86360" y="3668395"/>
            <a:ext cx="2736850" cy="2040255"/>
          </a:xfrm>
          <a:prstGeom prst="rect">
            <a:avLst/>
          </a:prstGeom>
          <a:noFill/>
        </p:spPr>
        <p:txBody>
          <a:bodyPr wrap="square" rtlCol="0">
            <a:spAutoFit/>
          </a:bodyPr>
          <a:lstStyle/>
          <a:p>
            <a:pPr algn="ctr"/>
            <a:r>
              <a:rPr lang="en-US" altLang="zh-CN" sz="2200" b="1">
                <a:latin typeface="Arial" panose="020B0604020202020204" pitchFamily="34" charset="0"/>
              </a:rPr>
              <a:t>(a)</a:t>
            </a:r>
          </a:p>
          <a:p>
            <a:pPr algn="dist">
              <a:lnSpc>
                <a:spcPct val="100000"/>
              </a:lnSpc>
              <a:spcBef>
                <a:spcPts val="1000"/>
              </a:spcBef>
              <a:spcAft>
                <a:spcPts val="0"/>
              </a:spcAft>
            </a:pPr>
            <a:r>
              <a:rPr lang="en-US" altLang="zh-CN" sz="2200" b="1">
                <a:solidFill>
                  <a:schemeClr val="accent6"/>
                </a:solidFill>
                <a:latin typeface="Arial" panose="020B0604020202020204" pitchFamily="34" charset="0"/>
              </a:rPr>
              <a:t>min-card(E,R) = 0</a:t>
            </a:r>
          </a:p>
          <a:p>
            <a:pPr algn="dist"/>
            <a:r>
              <a:rPr lang="en-US" altLang="zh-CN" sz="2200" b="1">
                <a:solidFill>
                  <a:schemeClr val="accent6"/>
                </a:solidFill>
                <a:latin typeface="Arial" panose="020B0604020202020204" pitchFamily="34" charset="0"/>
                <a:sym typeface="+mn-ea"/>
              </a:rPr>
              <a:t>max-card(E,R) = 1</a:t>
            </a:r>
          </a:p>
          <a:p>
            <a:pPr algn="dist">
              <a:lnSpc>
                <a:spcPct val="100000"/>
              </a:lnSpc>
              <a:spcBef>
                <a:spcPts val="1000"/>
              </a:spcBef>
              <a:spcAft>
                <a:spcPts val="0"/>
              </a:spcAft>
            </a:pPr>
            <a:r>
              <a:rPr lang="en-US" altLang="zh-CN" sz="2200" b="1">
                <a:solidFill>
                  <a:schemeClr val="accent6"/>
                </a:solidFill>
                <a:latin typeface="Arial" panose="020B0604020202020204" pitchFamily="34" charset="0"/>
                <a:sym typeface="+mn-ea"/>
              </a:rPr>
              <a:t>min-card(F,R) = 0</a:t>
            </a:r>
          </a:p>
          <a:p>
            <a:pPr algn="dist"/>
            <a:r>
              <a:rPr lang="en-US" altLang="zh-CN" sz="2200" b="1">
                <a:solidFill>
                  <a:schemeClr val="accent6"/>
                </a:solidFill>
                <a:latin typeface="Arial" panose="020B0604020202020204" pitchFamily="34" charset="0"/>
                <a:sym typeface="+mn-ea"/>
              </a:rPr>
              <a:t>max-card(F,R) = 1</a:t>
            </a:r>
          </a:p>
        </p:txBody>
      </p:sp>
      <p:sp>
        <p:nvSpPr>
          <p:cNvPr id="4" name="文本框 3"/>
          <p:cNvSpPr txBox="1"/>
          <p:nvPr/>
        </p:nvSpPr>
        <p:spPr>
          <a:xfrm>
            <a:off x="3204210" y="3668395"/>
            <a:ext cx="2736850" cy="2040255"/>
          </a:xfrm>
          <a:prstGeom prst="rect">
            <a:avLst/>
          </a:prstGeom>
          <a:noFill/>
        </p:spPr>
        <p:txBody>
          <a:bodyPr wrap="square" rtlCol="0">
            <a:spAutoFit/>
          </a:bodyPr>
          <a:lstStyle/>
          <a:p>
            <a:pPr algn="ctr"/>
            <a:r>
              <a:rPr lang="en-US" altLang="zh-CN" sz="2200" b="1">
                <a:latin typeface="Arial" panose="020B0604020202020204" pitchFamily="34" charset="0"/>
              </a:rPr>
              <a:t>(b)</a:t>
            </a:r>
          </a:p>
          <a:p>
            <a:pPr algn="dist">
              <a:lnSpc>
                <a:spcPct val="100000"/>
              </a:lnSpc>
              <a:spcBef>
                <a:spcPts val="1000"/>
              </a:spcBef>
              <a:spcAft>
                <a:spcPts val="0"/>
              </a:spcAft>
            </a:pPr>
            <a:r>
              <a:rPr lang="en-US" altLang="zh-CN" sz="2200" b="1">
                <a:solidFill>
                  <a:schemeClr val="accent6"/>
                </a:solidFill>
                <a:latin typeface="Arial" panose="020B0604020202020204" pitchFamily="34" charset="0"/>
              </a:rPr>
              <a:t>min-card(E,R) = 0</a:t>
            </a:r>
          </a:p>
          <a:p>
            <a:pPr algn="dist"/>
            <a:r>
              <a:rPr lang="en-US" altLang="zh-CN" sz="2200" b="1">
                <a:solidFill>
                  <a:schemeClr val="accent6"/>
                </a:solidFill>
                <a:latin typeface="Arial" panose="020B0604020202020204" pitchFamily="34" charset="0"/>
                <a:sym typeface="+mn-ea"/>
              </a:rPr>
              <a:t>max-card(E,R) = N</a:t>
            </a:r>
          </a:p>
          <a:p>
            <a:pPr algn="dist">
              <a:lnSpc>
                <a:spcPct val="100000"/>
              </a:lnSpc>
              <a:spcBef>
                <a:spcPts val="1000"/>
              </a:spcBef>
              <a:spcAft>
                <a:spcPts val="0"/>
              </a:spcAft>
            </a:pPr>
            <a:r>
              <a:rPr lang="en-US" altLang="zh-CN" sz="2200" b="1">
                <a:solidFill>
                  <a:schemeClr val="accent6"/>
                </a:solidFill>
                <a:latin typeface="Arial" panose="020B0604020202020204" pitchFamily="34" charset="0"/>
                <a:sym typeface="+mn-ea"/>
              </a:rPr>
              <a:t>min-card(F,R) = 1</a:t>
            </a:r>
          </a:p>
          <a:p>
            <a:pPr algn="dist"/>
            <a:r>
              <a:rPr lang="en-US" altLang="zh-CN" sz="2200" b="1">
                <a:solidFill>
                  <a:schemeClr val="accent6"/>
                </a:solidFill>
                <a:latin typeface="Arial" panose="020B0604020202020204" pitchFamily="34" charset="0"/>
                <a:sym typeface="+mn-ea"/>
              </a:rPr>
              <a:t>max-card(F,R) = 1</a:t>
            </a:r>
          </a:p>
        </p:txBody>
      </p:sp>
      <p:sp>
        <p:nvSpPr>
          <p:cNvPr id="5" name="文本框 4"/>
          <p:cNvSpPr txBox="1"/>
          <p:nvPr/>
        </p:nvSpPr>
        <p:spPr>
          <a:xfrm>
            <a:off x="6333490" y="3668395"/>
            <a:ext cx="2736850" cy="2040255"/>
          </a:xfrm>
          <a:prstGeom prst="rect">
            <a:avLst/>
          </a:prstGeom>
          <a:noFill/>
        </p:spPr>
        <p:txBody>
          <a:bodyPr wrap="square" rtlCol="0">
            <a:spAutoFit/>
          </a:bodyPr>
          <a:lstStyle/>
          <a:p>
            <a:pPr algn="ctr"/>
            <a:r>
              <a:rPr lang="en-US" altLang="zh-CN" sz="2200" b="1">
                <a:latin typeface="Arial" panose="020B0604020202020204" pitchFamily="34" charset="0"/>
              </a:rPr>
              <a:t>(c)</a:t>
            </a:r>
          </a:p>
          <a:p>
            <a:pPr algn="dist">
              <a:lnSpc>
                <a:spcPct val="100000"/>
              </a:lnSpc>
              <a:spcBef>
                <a:spcPts val="1000"/>
              </a:spcBef>
              <a:spcAft>
                <a:spcPts val="0"/>
              </a:spcAft>
            </a:pPr>
            <a:r>
              <a:rPr lang="en-US" altLang="zh-CN" sz="2200" b="1">
                <a:solidFill>
                  <a:schemeClr val="accent6"/>
                </a:solidFill>
                <a:latin typeface="Arial" panose="020B0604020202020204" pitchFamily="34" charset="0"/>
              </a:rPr>
              <a:t>min-card(E,R) = 0</a:t>
            </a:r>
          </a:p>
          <a:p>
            <a:pPr algn="dist"/>
            <a:r>
              <a:rPr lang="en-US" altLang="zh-CN" sz="2200" b="1">
                <a:solidFill>
                  <a:schemeClr val="accent6"/>
                </a:solidFill>
                <a:latin typeface="Arial" panose="020B0604020202020204" pitchFamily="34" charset="0"/>
                <a:sym typeface="+mn-ea"/>
              </a:rPr>
              <a:t>max-card(E,R) = N</a:t>
            </a:r>
          </a:p>
          <a:p>
            <a:pPr algn="dist">
              <a:lnSpc>
                <a:spcPct val="100000"/>
              </a:lnSpc>
              <a:spcBef>
                <a:spcPts val="1000"/>
              </a:spcBef>
              <a:spcAft>
                <a:spcPts val="0"/>
              </a:spcAft>
            </a:pPr>
            <a:r>
              <a:rPr lang="en-US" altLang="zh-CN" sz="2200" b="1">
                <a:solidFill>
                  <a:schemeClr val="accent6"/>
                </a:solidFill>
                <a:latin typeface="Arial" panose="020B0604020202020204" pitchFamily="34" charset="0"/>
                <a:sym typeface="+mn-ea"/>
              </a:rPr>
              <a:t>min-card(F,R) = 0</a:t>
            </a:r>
          </a:p>
          <a:p>
            <a:pPr algn="dist"/>
            <a:r>
              <a:rPr lang="en-US" altLang="zh-CN" sz="2200" b="1">
                <a:solidFill>
                  <a:schemeClr val="accent6"/>
                </a:solidFill>
                <a:latin typeface="Arial" panose="020B0604020202020204" pitchFamily="34" charset="0"/>
                <a:sym typeface="+mn-ea"/>
              </a:rPr>
              <a:t>max-card(F,R) = N</a:t>
            </a:r>
          </a:p>
        </p:txBody>
      </p:sp>
      <p:sp>
        <p:nvSpPr>
          <p:cNvPr id="12" name="矩形 11"/>
          <p:cNvSpPr/>
          <p:nvPr/>
        </p:nvSpPr>
        <p:spPr>
          <a:xfrm>
            <a:off x="0" y="962660"/>
            <a:ext cx="9144000" cy="47707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64465" y="5974715"/>
            <a:ext cx="8816340" cy="491490"/>
          </a:xfrm>
          <a:prstGeom prst="rect">
            <a:avLst/>
          </a:prstGeom>
          <a:noFill/>
        </p:spPr>
        <p:txBody>
          <a:bodyPr wrap="square" rtlCol="0">
            <a:spAutoFit/>
          </a:bodyPr>
          <a:lstStyle/>
          <a:p>
            <a:pPr algn="ctr"/>
            <a:r>
              <a:rPr lang="en-US" altLang="zh-CN" sz="2600" b="1">
                <a:solidFill>
                  <a:srgbClr val="FF0000"/>
                </a:solidFill>
                <a:latin typeface="Arial" panose="020B0604020202020204" pitchFamily="34" charset="0"/>
              </a:rPr>
              <a:t>Which side is “One” ?       Which side is “Many”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9218"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921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7</a:t>
            </a:fld>
            <a:endParaRPr lang="zh-CN" altLang="en-US" sz="1200" b="1" i="1" dirty="0">
              <a:latin typeface="Times New Roman" panose="02020603050405020304" pitchFamily="2" charset="0"/>
              <a:ea typeface="宋体" panose="02010600030101010101" pitchFamily="2" charset="-122"/>
            </a:endParaRPr>
          </a:p>
        </p:txBody>
      </p:sp>
      <p:sp>
        <p:nvSpPr>
          <p:cNvPr id="9220" name="Rectangle 2"/>
          <p:cNvSpPr>
            <a:spLocks noGrp="1"/>
          </p:cNvSpPr>
          <p:nvPr>
            <p:ph type="title"/>
          </p:nvPr>
        </p:nvSpPr>
        <p:spPr/>
        <p:txBody>
          <a:bodyPr wrap="square" anchor="ctr"/>
          <a:lstStyle/>
          <a:p>
            <a:pPr lvl="0" eaLnBrk="1" hangingPunct="1"/>
            <a:r>
              <a:rPr lang="en-US" altLang="x-none" dirty="0">
                <a:ea typeface="宋体" panose="02010600030101010101" pitchFamily="2" charset="-122"/>
              </a:rPr>
              <a:t>Ch6  Database Design</a:t>
            </a:r>
          </a:p>
        </p:txBody>
      </p:sp>
      <p:sp>
        <p:nvSpPr>
          <p:cNvPr id="9221" name="Rectangle 3"/>
          <p:cNvSpPr>
            <a:spLocks noGrp="1"/>
          </p:cNvSpPr>
          <p:nvPr>
            <p:ph type="body"/>
          </p:nvPr>
        </p:nvSpPr>
        <p:spPr/>
        <p:txBody>
          <a:bodyPr wrap="square" anchor="t"/>
          <a:lstStyle/>
          <a:p>
            <a:pPr marL="457200" lvl="0" indent="-457200" eaLnBrk="1" hangingPunct="1">
              <a:lnSpc>
                <a:spcPct val="120000"/>
              </a:lnSpc>
            </a:pPr>
            <a:r>
              <a:rPr lang="en-US" altLang="x-none" sz="3200" dirty="0">
                <a:ea typeface="宋体" panose="02010600030101010101" pitchFamily="2" charset="-122"/>
              </a:rPr>
              <a:t>Problems</a:t>
            </a:r>
          </a:p>
          <a:p>
            <a:pPr marL="914400" lvl="1" indent="-457200" eaLnBrk="1" hangingPunct="1">
              <a:lnSpc>
                <a:spcPct val="120000"/>
              </a:lnSpc>
              <a:buAutoNum type="arabicParenR"/>
            </a:pPr>
            <a:r>
              <a:rPr lang="en-US" altLang="x-none" sz="3200" dirty="0">
                <a:ea typeface="宋体" panose="02010600030101010101" pitchFamily="2" charset="-122"/>
              </a:rPr>
              <a:t>redundency（</a:t>
            </a:r>
            <a:r>
              <a:rPr lang="zh-CN" altLang="en-US" sz="3200" dirty="0">
                <a:ea typeface="宋体" panose="02010600030101010101" pitchFamily="2" charset="-122"/>
              </a:rPr>
              <a:t>数据冗余）</a:t>
            </a:r>
          </a:p>
          <a:p>
            <a:pPr marL="914400" lvl="1" indent="-457200" eaLnBrk="1" hangingPunct="1">
              <a:lnSpc>
                <a:spcPct val="120000"/>
              </a:lnSpc>
              <a:buAutoNum type="arabicParenR"/>
            </a:pPr>
            <a:r>
              <a:rPr lang="en-US" altLang="x-none" sz="3200" dirty="0">
                <a:ea typeface="宋体" panose="02010600030101010101" pitchFamily="2" charset="-122"/>
              </a:rPr>
              <a:t>abnormity of update（</a:t>
            </a:r>
            <a:r>
              <a:rPr lang="zh-CN" altLang="en-US" sz="3200" dirty="0">
                <a:ea typeface="宋体" panose="02010600030101010101" pitchFamily="2" charset="-122"/>
              </a:rPr>
              <a:t>修改异常）</a:t>
            </a:r>
          </a:p>
          <a:p>
            <a:pPr marL="914400" lvl="1" indent="-457200" eaLnBrk="1" hangingPunct="1">
              <a:lnSpc>
                <a:spcPct val="120000"/>
              </a:lnSpc>
              <a:buAutoNum type="arabicParenR"/>
            </a:pPr>
            <a:r>
              <a:rPr lang="en-US" altLang="x-none" sz="3200" dirty="0">
                <a:ea typeface="宋体" panose="02010600030101010101" pitchFamily="2" charset="-122"/>
              </a:rPr>
              <a:t>abnormity of delete（</a:t>
            </a:r>
            <a:r>
              <a:rPr lang="zh-CN" altLang="en-US" sz="3200" dirty="0">
                <a:ea typeface="宋体" panose="02010600030101010101" pitchFamily="2" charset="-122"/>
              </a:rPr>
              <a:t>删除异常）</a:t>
            </a:r>
          </a:p>
          <a:p>
            <a:pPr marL="914400" lvl="1" indent="-457200" eaLnBrk="1" hangingPunct="1">
              <a:lnSpc>
                <a:spcPct val="120000"/>
              </a:lnSpc>
              <a:buAutoNum type="arabicParenR"/>
            </a:pPr>
            <a:r>
              <a:rPr lang="en-US" altLang="x-none" sz="3200" dirty="0">
                <a:ea typeface="宋体" panose="02010600030101010101" pitchFamily="2" charset="-122"/>
              </a:rPr>
              <a:t>abnormity of insert（</a:t>
            </a:r>
            <a:r>
              <a:rPr lang="zh-CN" altLang="en-US" sz="3200" dirty="0">
                <a:ea typeface="宋体" panose="02010600030101010101" pitchFamily="2" charset="-122"/>
              </a:rPr>
              <a:t>插入异常）</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59394"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5939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70</a:t>
            </a:fld>
            <a:endParaRPr lang="zh-CN" altLang="en-US" sz="1200" b="1" i="1" dirty="0">
              <a:latin typeface="Times New Roman" panose="02020603050405020304" pitchFamily="2" charset="0"/>
              <a:ea typeface="宋体" panose="02010600030101010101" pitchFamily="2" charset="-122"/>
            </a:endParaRPr>
          </a:p>
        </p:txBody>
      </p:sp>
      <p:sp>
        <p:nvSpPr>
          <p:cNvPr id="59396" name="Rectangle 2"/>
          <p:cNvSpPr>
            <a:spLocks noGrp="1"/>
          </p:cNvSpPr>
          <p:nvPr>
            <p:ph type="title"/>
          </p:nvPr>
        </p:nvSpPr>
        <p:spPr/>
        <p:txBody>
          <a:bodyPr wrap="square" anchor="ctr"/>
          <a:lstStyle/>
          <a:p>
            <a:pPr lvl="0" eaLnBrk="1" hangingPunct="1"/>
            <a:r>
              <a:rPr lang="en-US" altLang="x-none" sz="2400" dirty="0">
                <a:ea typeface="宋体" panose="02010600030101010101" pitchFamily="2" charset="-122"/>
                <a:sym typeface="+mn-ea"/>
              </a:rPr>
              <a:t>One-to-One, Many-to-Many, and Many-to-One Relationship</a:t>
            </a:r>
            <a:endParaRPr lang="en-US" altLang="x-none" sz="2400" dirty="0">
              <a:ea typeface="宋体" panose="02010600030101010101" pitchFamily="2" charset="-122"/>
            </a:endParaRPr>
          </a:p>
        </p:txBody>
      </p:sp>
      <p:sp>
        <p:nvSpPr>
          <p:cNvPr id="59397" name="Rectangle 3"/>
          <p:cNvSpPr>
            <a:spLocks noGrp="1"/>
          </p:cNvSpPr>
          <p:nvPr>
            <p:ph type="body"/>
          </p:nvPr>
        </p:nvSpPr>
        <p:spPr>
          <a:xfrm>
            <a:off x="0" y="685800"/>
            <a:ext cx="9144000" cy="953135"/>
          </a:xfrm>
        </p:spPr>
        <p:txBody>
          <a:bodyPr wrap="square" anchor="t">
            <a:spAutoFit/>
          </a:bodyPr>
          <a:lstStyle/>
          <a:p>
            <a:pPr lvl="0" indent="-285750" eaLnBrk="1" hangingPunct="1"/>
            <a:r>
              <a:rPr lang="en-US" altLang="x-none" dirty="0">
                <a:solidFill>
                  <a:schemeClr val="accent6"/>
                </a:solidFill>
                <a:ea typeface="宋体" panose="02010600030101010101" pitchFamily="2" charset="-122"/>
              </a:rPr>
              <a:t>both entities are single-valued in the relationship </a:t>
            </a:r>
            <a:r>
              <a:rPr lang="en-US" altLang="x-none" dirty="0">
                <a:ea typeface="宋体" panose="02010600030101010101" pitchFamily="2" charset="-122"/>
              </a:rPr>
              <a:t>(max-card concept only)</a:t>
            </a:r>
          </a:p>
        </p:txBody>
      </p:sp>
      <p:grpSp>
        <p:nvGrpSpPr>
          <p:cNvPr id="26" name="组合 25"/>
          <p:cNvGrpSpPr/>
          <p:nvPr/>
        </p:nvGrpSpPr>
        <p:grpSpPr>
          <a:xfrm>
            <a:off x="2285365" y="1687830"/>
            <a:ext cx="4612640" cy="3067685"/>
            <a:chOff x="2841" y="1189"/>
            <a:chExt cx="8058" cy="5245"/>
          </a:xfrm>
        </p:grpSpPr>
        <p:grpSp>
          <p:nvGrpSpPr>
            <p:cNvPr id="22" name="组合 21"/>
            <p:cNvGrpSpPr/>
            <p:nvPr/>
          </p:nvGrpSpPr>
          <p:grpSpPr>
            <a:xfrm>
              <a:off x="2841" y="1983"/>
              <a:ext cx="8058" cy="4451"/>
              <a:chOff x="2841" y="1305"/>
              <a:chExt cx="8058" cy="4451"/>
            </a:xfrm>
          </p:grpSpPr>
          <p:grpSp>
            <p:nvGrpSpPr>
              <p:cNvPr id="9" name="组合 8"/>
              <p:cNvGrpSpPr/>
              <p:nvPr/>
            </p:nvGrpSpPr>
            <p:grpSpPr>
              <a:xfrm>
                <a:off x="2841" y="1305"/>
                <a:ext cx="3235" cy="4451"/>
                <a:chOff x="2841" y="1192"/>
                <a:chExt cx="3235" cy="4451"/>
              </a:xfrm>
            </p:grpSpPr>
            <p:sp>
              <p:nvSpPr>
                <p:cNvPr id="3" name="椭圆 2"/>
                <p:cNvSpPr/>
                <p:nvPr/>
              </p:nvSpPr>
              <p:spPr>
                <a:xfrm>
                  <a:off x="2841" y="1192"/>
                  <a:ext cx="3235" cy="445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88" y="1874"/>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88" y="2837"/>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288" y="3800"/>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288" y="4706"/>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7664" y="1305"/>
                <a:ext cx="3235" cy="4451"/>
                <a:chOff x="2841" y="1192"/>
                <a:chExt cx="3235" cy="4451"/>
              </a:xfrm>
            </p:grpSpPr>
            <p:sp>
              <p:nvSpPr>
                <p:cNvPr id="11" name="椭圆 10"/>
                <p:cNvSpPr/>
                <p:nvPr/>
              </p:nvSpPr>
              <p:spPr>
                <a:xfrm>
                  <a:off x="2841" y="1192"/>
                  <a:ext cx="3235" cy="445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288" y="1815"/>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288" y="2552"/>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288" y="3289"/>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288" y="4026"/>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88" y="4819"/>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连接符 16"/>
              <p:cNvCxnSpPr>
                <a:stCxn id="5" idx="6"/>
                <a:endCxn id="12" idx="2"/>
              </p:cNvCxnSpPr>
              <p:nvPr/>
            </p:nvCxnSpPr>
            <p:spPr>
              <a:xfrm flipV="1">
                <a:off x="4629" y="2098"/>
                <a:ext cx="4482" cy="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6"/>
                <a:endCxn id="14" idx="2"/>
              </p:cNvCxnSpPr>
              <p:nvPr/>
            </p:nvCxnSpPr>
            <p:spPr>
              <a:xfrm>
                <a:off x="4629" y="3120"/>
                <a:ext cx="4482" cy="4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8" idx="6"/>
                <a:endCxn id="15" idx="2"/>
              </p:cNvCxnSpPr>
              <p:nvPr/>
            </p:nvCxnSpPr>
            <p:spPr>
              <a:xfrm flipV="1">
                <a:off x="4629" y="4309"/>
                <a:ext cx="4482" cy="6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3938" y="1189"/>
              <a:ext cx="995" cy="787"/>
            </a:xfrm>
            <a:prstGeom prst="rect">
              <a:avLst/>
            </a:prstGeom>
            <a:noFill/>
          </p:spPr>
          <p:txBody>
            <a:bodyPr wrap="square" rtlCol="0">
              <a:spAutoFit/>
            </a:bodyPr>
            <a:lstStyle/>
            <a:p>
              <a:pPr algn="ctr"/>
              <a:r>
                <a:rPr lang="en-US" altLang="zh-CN" b="1">
                  <a:latin typeface="Arial" panose="020B0604020202020204" pitchFamily="34" charset="0"/>
                </a:rPr>
                <a:t>E</a:t>
              </a:r>
            </a:p>
          </p:txBody>
        </p:sp>
        <p:sp>
          <p:nvSpPr>
            <p:cNvPr id="24" name="文本框 23"/>
            <p:cNvSpPr txBox="1"/>
            <p:nvPr/>
          </p:nvSpPr>
          <p:spPr>
            <a:xfrm>
              <a:off x="8784" y="1189"/>
              <a:ext cx="995" cy="787"/>
            </a:xfrm>
            <a:prstGeom prst="rect">
              <a:avLst/>
            </a:prstGeom>
            <a:noFill/>
          </p:spPr>
          <p:txBody>
            <a:bodyPr wrap="square" rtlCol="0">
              <a:spAutoFit/>
            </a:bodyPr>
            <a:lstStyle/>
            <a:p>
              <a:pPr algn="ctr"/>
              <a:r>
                <a:rPr lang="en-US" altLang="zh-CN" b="1">
                  <a:latin typeface="Arial" panose="020B0604020202020204" pitchFamily="34" charset="0"/>
                </a:rPr>
                <a:t>F</a:t>
              </a:r>
            </a:p>
          </p:txBody>
        </p:sp>
        <p:sp>
          <p:nvSpPr>
            <p:cNvPr id="25" name="文本框 24"/>
            <p:cNvSpPr txBox="1"/>
            <p:nvPr/>
          </p:nvSpPr>
          <p:spPr>
            <a:xfrm>
              <a:off x="6372" y="1189"/>
              <a:ext cx="995" cy="787"/>
            </a:xfrm>
            <a:prstGeom prst="rect">
              <a:avLst/>
            </a:prstGeom>
            <a:noFill/>
          </p:spPr>
          <p:txBody>
            <a:bodyPr wrap="square" rtlCol="0">
              <a:spAutoFit/>
            </a:bodyPr>
            <a:lstStyle/>
            <a:p>
              <a:pPr algn="ctr"/>
              <a:r>
                <a:rPr lang="en-US" altLang="zh-CN" b="1">
                  <a:latin typeface="Arial" panose="020B0604020202020204" pitchFamily="34" charset="0"/>
                </a:rPr>
                <a:t>R</a:t>
              </a:r>
            </a:p>
          </p:txBody>
        </p:sp>
      </p:grpSp>
      <p:sp>
        <p:nvSpPr>
          <p:cNvPr id="2" name="文本框 1"/>
          <p:cNvSpPr txBox="1"/>
          <p:nvPr/>
        </p:nvSpPr>
        <p:spPr>
          <a:xfrm>
            <a:off x="1068705" y="4887595"/>
            <a:ext cx="2714625" cy="521970"/>
          </a:xfrm>
          <a:prstGeom prst="rect">
            <a:avLst/>
          </a:prstGeom>
          <a:solidFill>
            <a:schemeClr val="bg1"/>
          </a:solidFill>
        </p:spPr>
        <p:txBody>
          <a:bodyPr wrap="square" rtlCol="0">
            <a:spAutoFit/>
          </a:bodyPr>
          <a:lstStyle/>
          <a:p>
            <a:pPr algn="ctr"/>
            <a:r>
              <a:rPr lang="en-US" altLang="zh-CN" sz="2800" b="1">
                <a:latin typeface="Arial" panose="020B0604020202020204" pitchFamily="34" charset="0"/>
              </a:rPr>
              <a:t>Figure 6.6 (a) </a:t>
            </a:r>
            <a:endParaRPr lang="en-US" altLang="zh-CN" sz="2800" b="1">
              <a:latin typeface="Arial" panose="020B0604020202020204" pitchFamily="34" charset="0"/>
              <a:ea typeface="宋体" panose="02010600030101010101" pitchFamily="2" charset="-122"/>
            </a:endParaRPr>
          </a:p>
        </p:txBody>
      </p:sp>
      <p:grpSp>
        <p:nvGrpSpPr>
          <p:cNvPr id="27" name="组合 26"/>
          <p:cNvGrpSpPr/>
          <p:nvPr/>
        </p:nvGrpSpPr>
        <p:grpSpPr>
          <a:xfrm>
            <a:off x="638175" y="5532755"/>
            <a:ext cx="7837805" cy="953135"/>
            <a:chOff x="1005" y="8713"/>
            <a:chExt cx="12343" cy="1501"/>
          </a:xfrm>
        </p:grpSpPr>
        <p:sp>
          <p:nvSpPr>
            <p:cNvPr id="4" name="文本框 3"/>
            <p:cNvSpPr txBox="1"/>
            <p:nvPr/>
          </p:nvSpPr>
          <p:spPr>
            <a:xfrm>
              <a:off x="1005" y="8713"/>
              <a:ext cx="5530" cy="1501"/>
            </a:xfrm>
            <a:prstGeom prst="rect">
              <a:avLst/>
            </a:prstGeom>
            <a:solidFill>
              <a:schemeClr val="bg1"/>
            </a:solidFill>
          </p:spPr>
          <p:txBody>
            <a:bodyPr wrap="square" rtlCol="0">
              <a:spAutoFit/>
            </a:bodyPr>
            <a:lstStyle/>
            <a:p>
              <a:pPr algn="dist"/>
              <a:r>
                <a:rPr lang="en-US" altLang="zh-CN" sz="2800" b="1">
                  <a:latin typeface="Arial" panose="020B0604020202020204" pitchFamily="34" charset="0"/>
                  <a:ea typeface="宋体" panose="02010600030101010101" pitchFamily="2" charset="-122"/>
                </a:rPr>
                <a:t>min-card(E, R) = 0</a:t>
              </a:r>
            </a:p>
            <a:p>
              <a:pPr algn="dist"/>
              <a:r>
                <a:rPr lang="en-US" altLang="zh-CN" sz="2800" b="1">
                  <a:solidFill>
                    <a:srgbClr val="FF0000"/>
                  </a:solidFill>
                  <a:latin typeface="Arial" panose="020B0604020202020204" pitchFamily="34" charset="0"/>
                  <a:ea typeface="宋体" panose="02010600030101010101" pitchFamily="2" charset="-122"/>
                </a:rPr>
                <a:t>max-card(E, R) = 1</a:t>
              </a:r>
            </a:p>
          </p:txBody>
        </p:sp>
        <p:sp>
          <p:nvSpPr>
            <p:cNvPr id="18" name="文本框 17"/>
            <p:cNvSpPr txBox="1"/>
            <p:nvPr/>
          </p:nvSpPr>
          <p:spPr>
            <a:xfrm>
              <a:off x="7818" y="8713"/>
              <a:ext cx="5530" cy="1501"/>
            </a:xfrm>
            <a:prstGeom prst="rect">
              <a:avLst/>
            </a:prstGeom>
            <a:solidFill>
              <a:schemeClr val="bg1"/>
            </a:solidFill>
          </p:spPr>
          <p:txBody>
            <a:bodyPr wrap="square" rtlCol="0">
              <a:spAutoFit/>
            </a:bodyPr>
            <a:lstStyle/>
            <a:p>
              <a:pPr algn="dist"/>
              <a:r>
                <a:rPr lang="en-US" altLang="zh-CN" sz="2800" b="1">
                  <a:latin typeface="Arial" panose="020B0604020202020204" pitchFamily="34" charset="0"/>
                  <a:ea typeface="宋体" panose="02010600030101010101" pitchFamily="2" charset="-122"/>
                </a:rPr>
                <a:t>min-card(F, R) = 0</a:t>
              </a:r>
            </a:p>
            <a:p>
              <a:pPr algn="dist"/>
              <a:r>
                <a:rPr lang="en-US" altLang="zh-CN" sz="2800" b="1">
                  <a:solidFill>
                    <a:srgbClr val="FF0000"/>
                  </a:solidFill>
                  <a:latin typeface="Arial" panose="020B0604020202020204" pitchFamily="34" charset="0"/>
                  <a:ea typeface="宋体" panose="02010600030101010101" pitchFamily="2" charset="-122"/>
                </a:rPr>
                <a:t>max-card(F, R) = 1</a:t>
              </a:r>
            </a:p>
          </p:txBody>
        </p:sp>
      </p:grpSp>
      <p:sp>
        <p:nvSpPr>
          <p:cNvPr id="20" name="矩形 19"/>
          <p:cNvSpPr/>
          <p:nvPr/>
        </p:nvSpPr>
        <p:spPr>
          <a:xfrm>
            <a:off x="836930" y="1631315"/>
            <a:ext cx="7479665" cy="38138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615055" y="4887595"/>
            <a:ext cx="4425950" cy="521970"/>
          </a:xfrm>
          <a:prstGeom prst="rect">
            <a:avLst/>
          </a:prstGeom>
          <a:solidFill>
            <a:schemeClr val="bg1"/>
          </a:solidFill>
        </p:spPr>
        <p:txBody>
          <a:bodyPr wrap="square" rtlCol="0">
            <a:spAutoFit/>
          </a:bodyPr>
          <a:lstStyle/>
          <a:p>
            <a:pPr algn="ctr"/>
            <a:r>
              <a:rPr lang="en-US" altLang="zh-CN" sz="2800" b="1">
                <a:solidFill>
                  <a:srgbClr val="FF0000"/>
                </a:solidFill>
                <a:latin typeface="Arial" panose="020B0604020202020204" pitchFamily="34" charset="0"/>
              </a:rPr>
              <a:t>One-to-One relationship</a:t>
            </a:r>
            <a:endParaRPr lang="en-US" altLang="zh-CN" sz="28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additive="base">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ppt_w/2"/>
                                          </p:val>
                                        </p:tav>
                                        <p:tav tm="100000">
                                          <p:val>
                                            <p:strVal val="#ppt_x"/>
                                          </p:val>
                                        </p:tav>
                                      </p:tavLst>
                                    </p:anim>
                                    <p:anim calcmode="lin" valueType="num">
                                      <p:cBhvr additive="base">
                                        <p:cTn id="14" dur="500" fill="hold"/>
                                        <p:tgtEl>
                                          <p:spTgt spid="28"/>
                                        </p:tgtEl>
                                        <p:attrNameLst>
                                          <p:attrName>ppt_y</p:attrName>
                                        </p:attrNameLst>
                                      </p:cBhvr>
                                      <p:tavLst>
                                        <p:tav tm="0">
                                          <p:val>
                                            <p:strVal val="#ppt_y"/>
                                          </p:val>
                                        </p:tav>
                                        <p:tav tm="100000">
                                          <p:val>
                                            <p:strVal val="#ppt_y"/>
                                          </p:val>
                                        </p:tav>
                                      </p:tavLst>
                                    </p:anim>
                                    <p:anim calcmode="lin" valueType="num">
                                      <p:cBhvr additive="base">
                                        <p:cTn id="15" dur="500" fill="hold"/>
                                        <p:tgtEl>
                                          <p:spTgt spid="28"/>
                                        </p:tgtEl>
                                        <p:attrNameLst>
                                          <p:attrName>ppt_w</p:attrName>
                                        </p:attrNameLst>
                                      </p:cBhvr>
                                      <p:tavLst>
                                        <p:tav tm="0">
                                          <p:val>
                                            <p:fltVal val="0"/>
                                          </p:val>
                                        </p:tav>
                                        <p:tav tm="100000">
                                          <p:val>
                                            <p:strVal val="#ppt_w"/>
                                          </p:val>
                                        </p:tav>
                                      </p:tavLst>
                                    </p:anim>
                                    <p:anim calcmode="lin" valueType="num">
                                      <p:cBhvr additive="base">
                                        <p:cTn id="16" dur="500" fill="hold"/>
                                        <p:tgtEl>
                                          <p:spTgt spid="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1026"/>
          <p:cNvSpPr>
            <a:spLocks noGrp="1"/>
          </p:cNvSpPr>
          <p:nvPr>
            <p:ph type="title"/>
          </p:nvPr>
        </p:nvSpPr>
        <p:spPr/>
        <p:txBody>
          <a:bodyPr wrap="square" anchor="ctr"/>
          <a:lstStyle/>
          <a:p>
            <a:pPr lvl="0" eaLnBrk="1" hangingPunct="1"/>
            <a:r>
              <a:rPr lang="en-US" altLang="x-none" sz="2400" dirty="0">
                <a:ea typeface="宋体" panose="02010600030101010101" pitchFamily="2" charset="-122"/>
                <a:sym typeface="+mn-ea"/>
              </a:rPr>
              <a:t>One-to-One, Many-to-Many, and Many-to-One Relationship</a:t>
            </a:r>
            <a:endParaRPr lang="en-US" altLang="x-none" sz="2400" dirty="0">
              <a:ea typeface="宋体" panose="02010600030101010101" pitchFamily="2" charset="-122"/>
            </a:endParaRPr>
          </a:p>
        </p:txBody>
      </p:sp>
      <p:sp>
        <p:nvSpPr>
          <p:cNvPr id="60421" name="Rectangle 1027"/>
          <p:cNvSpPr>
            <a:spLocks noGrp="1"/>
          </p:cNvSpPr>
          <p:nvPr>
            <p:ph type="body"/>
          </p:nvPr>
        </p:nvSpPr>
        <p:spPr>
          <a:xfrm>
            <a:off x="0" y="690245"/>
            <a:ext cx="9144000" cy="1388745"/>
          </a:xfrm>
        </p:spPr>
        <p:txBody>
          <a:bodyPr wrap="square" anchor="t">
            <a:spAutoFit/>
          </a:bodyPr>
          <a:lstStyle/>
          <a:p>
            <a:pPr lvl="0" indent="-228600" eaLnBrk="1" hangingPunct="1">
              <a:lnSpc>
                <a:spcPct val="100000"/>
              </a:lnSpc>
              <a:spcBef>
                <a:spcPts val="20"/>
              </a:spcBef>
              <a:spcAft>
                <a:spcPts val="0"/>
              </a:spcAft>
            </a:pPr>
            <a:r>
              <a:rPr lang="en-US" altLang="x-none" dirty="0">
                <a:solidFill>
                  <a:srgbClr val="0000CC"/>
                </a:solidFill>
                <a:ea typeface="宋体" panose="02010600030101010101" pitchFamily="2" charset="-122"/>
              </a:rPr>
              <a:t>one entity is multi-valued and one is single-valued</a:t>
            </a:r>
            <a:endParaRPr lang="en-US" altLang="x-none" dirty="0">
              <a:solidFill>
                <a:srgbClr val="0000CC"/>
              </a:solidFill>
              <a:ea typeface="宋体" panose="02010600030101010101" pitchFamily="2" charset="-122"/>
              <a:sym typeface="+mn-ea"/>
            </a:endParaRPr>
          </a:p>
          <a:p>
            <a:pPr lvl="1" indent="-228600" eaLnBrk="1" hangingPunct="1">
              <a:lnSpc>
                <a:spcPct val="100000"/>
              </a:lnSpc>
              <a:spcBef>
                <a:spcPts val="20"/>
              </a:spcBef>
              <a:spcAft>
                <a:spcPts val="0"/>
              </a:spcAft>
            </a:pPr>
            <a:r>
              <a:rPr lang="en-US" altLang="x-none" dirty="0">
                <a:solidFill>
                  <a:srgbClr val="FF0000"/>
                </a:solidFill>
                <a:ea typeface="宋体" panose="02010600030101010101" pitchFamily="2" charset="-122"/>
                <a:sym typeface="+mn-ea"/>
              </a:rPr>
              <a:t>multi-valued</a:t>
            </a:r>
            <a:r>
              <a:rPr lang="en-US" altLang="x-none" dirty="0">
                <a:solidFill>
                  <a:srgbClr val="0000CC"/>
                </a:solidFill>
                <a:ea typeface="宋体" panose="02010600030101010101" pitchFamily="2" charset="-122"/>
                <a:sym typeface="+mn-ea"/>
              </a:rPr>
              <a:t> participation is the '</a:t>
            </a:r>
            <a:r>
              <a:rPr lang="en-US" altLang="x-none" dirty="0">
                <a:solidFill>
                  <a:srgbClr val="FF0000"/>
                </a:solidFill>
                <a:ea typeface="宋体" panose="02010600030101010101" pitchFamily="2" charset="-122"/>
                <a:sym typeface="+mn-ea"/>
              </a:rPr>
              <a:t>one</a:t>
            </a:r>
            <a:r>
              <a:rPr lang="en-US" altLang="x-none" dirty="0">
                <a:solidFill>
                  <a:srgbClr val="0000CC"/>
                </a:solidFill>
                <a:ea typeface="宋体" panose="02010600030101010101" pitchFamily="2" charset="-122"/>
                <a:sym typeface="+mn-ea"/>
              </a:rPr>
              <a:t>' side</a:t>
            </a:r>
          </a:p>
          <a:p>
            <a:pPr lvl="1" indent="-228600" eaLnBrk="1" hangingPunct="1">
              <a:lnSpc>
                <a:spcPct val="100000"/>
              </a:lnSpc>
              <a:spcBef>
                <a:spcPts val="20"/>
              </a:spcBef>
              <a:spcAft>
                <a:spcPts val="0"/>
              </a:spcAft>
            </a:pPr>
            <a:r>
              <a:rPr lang="en-US" altLang="x-none" dirty="0">
                <a:solidFill>
                  <a:srgbClr val="FF0000"/>
                </a:solidFill>
                <a:ea typeface="宋体" panose="02010600030101010101" pitchFamily="2" charset="-122"/>
                <a:sym typeface="+mn-ea"/>
              </a:rPr>
              <a:t>single-valued</a:t>
            </a:r>
            <a:r>
              <a:rPr lang="en-US" altLang="x-none" dirty="0">
                <a:solidFill>
                  <a:srgbClr val="0000CC"/>
                </a:solidFill>
                <a:ea typeface="宋体" panose="02010600030101010101" pitchFamily="2" charset="-122"/>
                <a:sym typeface="+mn-ea"/>
              </a:rPr>
              <a:t> participation is the '</a:t>
            </a:r>
            <a:r>
              <a:rPr lang="en-US" altLang="x-none" dirty="0">
                <a:solidFill>
                  <a:srgbClr val="FF0000"/>
                </a:solidFill>
                <a:ea typeface="宋体" panose="02010600030101010101" pitchFamily="2" charset="-122"/>
                <a:sym typeface="+mn-ea"/>
              </a:rPr>
              <a:t>many</a:t>
            </a:r>
            <a:r>
              <a:rPr lang="en-US" altLang="x-none" dirty="0">
                <a:solidFill>
                  <a:srgbClr val="0000CC"/>
                </a:solidFill>
                <a:ea typeface="宋体" panose="02010600030101010101" pitchFamily="2" charset="-122"/>
                <a:sym typeface="+mn-ea"/>
              </a:rPr>
              <a:t>' side</a:t>
            </a:r>
          </a:p>
        </p:txBody>
      </p:sp>
      <p:grpSp>
        <p:nvGrpSpPr>
          <p:cNvPr id="26" name="组合 25"/>
          <p:cNvGrpSpPr/>
          <p:nvPr/>
        </p:nvGrpSpPr>
        <p:grpSpPr>
          <a:xfrm>
            <a:off x="2157730" y="2181860"/>
            <a:ext cx="4826635" cy="2979420"/>
            <a:chOff x="2841" y="1189"/>
            <a:chExt cx="8057" cy="5244"/>
          </a:xfrm>
        </p:grpSpPr>
        <p:grpSp>
          <p:nvGrpSpPr>
            <p:cNvPr id="22" name="组合 21"/>
            <p:cNvGrpSpPr/>
            <p:nvPr/>
          </p:nvGrpSpPr>
          <p:grpSpPr>
            <a:xfrm>
              <a:off x="2841" y="1983"/>
              <a:ext cx="8057" cy="4450"/>
              <a:chOff x="2841" y="1305"/>
              <a:chExt cx="8057" cy="4450"/>
            </a:xfrm>
          </p:grpSpPr>
          <p:grpSp>
            <p:nvGrpSpPr>
              <p:cNvPr id="9" name="组合 8"/>
              <p:cNvGrpSpPr/>
              <p:nvPr/>
            </p:nvGrpSpPr>
            <p:grpSpPr>
              <a:xfrm>
                <a:off x="2841" y="1305"/>
                <a:ext cx="3234" cy="4450"/>
                <a:chOff x="2841" y="1192"/>
                <a:chExt cx="3234" cy="4450"/>
              </a:xfrm>
            </p:grpSpPr>
            <p:sp>
              <p:nvSpPr>
                <p:cNvPr id="3" name="椭圆 2"/>
                <p:cNvSpPr/>
                <p:nvPr/>
              </p:nvSpPr>
              <p:spPr>
                <a:xfrm>
                  <a:off x="2841" y="1192"/>
                  <a:ext cx="3235" cy="445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288" y="1815"/>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88" y="2552"/>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88" y="3289"/>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288" y="4026"/>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288" y="4819"/>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7664" y="1305"/>
                <a:ext cx="3234" cy="4450"/>
                <a:chOff x="2841" y="1192"/>
                <a:chExt cx="3234" cy="4450"/>
              </a:xfrm>
            </p:grpSpPr>
            <p:sp>
              <p:nvSpPr>
                <p:cNvPr id="11" name="椭圆 10"/>
                <p:cNvSpPr/>
                <p:nvPr/>
              </p:nvSpPr>
              <p:spPr>
                <a:xfrm>
                  <a:off x="2841" y="1192"/>
                  <a:ext cx="3235" cy="445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288" y="1815"/>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288" y="2552"/>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288" y="3289"/>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288" y="4026"/>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88" y="4819"/>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连接符 16"/>
              <p:cNvCxnSpPr>
                <a:stCxn id="5" idx="6"/>
                <a:endCxn id="12" idx="2"/>
              </p:cNvCxnSpPr>
              <p:nvPr/>
            </p:nvCxnSpPr>
            <p:spPr>
              <a:xfrm flipV="1">
                <a:off x="4629" y="2098"/>
                <a:ext cx="4482" cy="7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6"/>
                <a:endCxn id="13" idx="2"/>
              </p:cNvCxnSpPr>
              <p:nvPr/>
            </p:nvCxnSpPr>
            <p:spPr>
              <a:xfrm>
                <a:off x="4629" y="2835"/>
                <a:ext cx="44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6"/>
                <a:endCxn id="14" idx="2"/>
              </p:cNvCxnSpPr>
              <p:nvPr/>
            </p:nvCxnSpPr>
            <p:spPr>
              <a:xfrm>
                <a:off x="4629" y="3572"/>
                <a:ext cx="44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3" y="4337"/>
                <a:ext cx="44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629" y="5102"/>
                <a:ext cx="44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3938" y="1189"/>
              <a:ext cx="995" cy="810"/>
            </a:xfrm>
            <a:prstGeom prst="rect">
              <a:avLst/>
            </a:prstGeom>
            <a:noFill/>
          </p:spPr>
          <p:txBody>
            <a:bodyPr wrap="square" rtlCol="0">
              <a:spAutoFit/>
            </a:bodyPr>
            <a:lstStyle/>
            <a:p>
              <a:pPr algn="ctr"/>
              <a:r>
                <a:rPr lang="en-US" altLang="zh-CN" b="1">
                  <a:latin typeface="Arial" panose="020B0604020202020204" pitchFamily="34" charset="0"/>
                </a:rPr>
                <a:t>E</a:t>
              </a:r>
            </a:p>
          </p:txBody>
        </p:sp>
        <p:sp>
          <p:nvSpPr>
            <p:cNvPr id="24" name="文本框 23"/>
            <p:cNvSpPr txBox="1"/>
            <p:nvPr/>
          </p:nvSpPr>
          <p:spPr>
            <a:xfrm>
              <a:off x="8784" y="1189"/>
              <a:ext cx="995" cy="810"/>
            </a:xfrm>
            <a:prstGeom prst="rect">
              <a:avLst/>
            </a:prstGeom>
            <a:noFill/>
          </p:spPr>
          <p:txBody>
            <a:bodyPr wrap="square" rtlCol="0">
              <a:spAutoFit/>
            </a:bodyPr>
            <a:lstStyle/>
            <a:p>
              <a:pPr algn="ctr"/>
              <a:r>
                <a:rPr lang="en-US" altLang="zh-CN" b="1">
                  <a:latin typeface="Arial" panose="020B0604020202020204" pitchFamily="34" charset="0"/>
                </a:rPr>
                <a:t>F</a:t>
              </a:r>
            </a:p>
          </p:txBody>
        </p:sp>
        <p:sp>
          <p:nvSpPr>
            <p:cNvPr id="25" name="文本框 24"/>
            <p:cNvSpPr txBox="1"/>
            <p:nvPr/>
          </p:nvSpPr>
          <p:spPr>
            <a:xfrm>
              <a:off x="6372" y="1189"/>
              <a:ext cx="995" cy="810"/>
            </a:xfrm>
            <a:prstGeom prst="rect">
              <a:avLst/>
            </a:prstGeom>
            <a:noFill/>
          </p:spPr>
          <p:txBody>
            <a:bodyPr wrap="square" rtlCol="0">
              <a:spAutoFit/>
            </a:bodyPr>
            <a:lstStyle/>
            <a:p>
              <a:pPr algn="ctr"/>
              <a:r>
                <a:rPr lang="en-US" altLang="zh-CN" b="1">
                  <a:latin typeface="Arial" panose="020B0604020202020204" pitchFamily="34" charset="0"/>
                </a:rPr>
                <a:t>R</a:t>
              </a:r>
            </a:p>
          </p:txBody>
        </p:sp>
      </p:grpSp>
      <p:sp>
        <p:nvSpPr>
          <p:cNvPr id="31" name="文本框 30"/>
          <p:cNvSpPr txBox="1"/>
          <p:nvPr/>
        </p:nvSpPr>
        <p:spPr>
          <a:xfrm>
            <a:off x="925830" y="5246370"/>
            <a:ext cx="2905125" cy="521970"/>
          </a:xfrm>
          <a:prstGeom prst="rect">
            <a:avLst/>
          </a:prstGeom>
          <a:solidFill>
            <a:schemeClr val="bg1"/>
          </a:solidFill>
        </p:spPr>
        <p:txBody>
          <a:bodyPr wrap="square" rtlCol="0">
            <a:spAutoFit/>
          </a:bodyPr>
          <a:lstStyle/>
          <a:p>
            <a:pPr algn="ctr"/>
            <a:r>
              <a:rPr lang="en-US" altLang="zh-CN" sz="2800" b="1">
                <a:latin typeface="Arial" panose="020B0604020202020204" pitchFamily="34" charset="0"/>
              </a:rPr>
              <a:t>Figure 6.6 (b)</a:t>
            </a:r>
            <a:endParaRPr lang="en-US" altLang="zh-CN" sz="2800" b="1">
              <a:latin typeface="Arial" panose="020B0604020202020204" pitchFamily="34" charset="0"/>
              <a:ea typeface="宋体" panose="02010600030101010101" pitchFamily="2" charset="-122"/>
            </a:endParaRPr>
          </a:p>
        </p:txBody>
      </p:sp>
      <p:grpSp>
        <p:nvGrpSpPr>
          <p:cNvPr id="32" name="组合 31"/>
          <p:cNvGrpSpPr/>
          <p:nvPr/>
        </p:nvGrpSpPr>
        <p:grpSpPr>
          <a:xfrm>
            <a:off x="638175" y="5819775"/>
            <a:ext cx="7837805" cy="953135"/>
            <a:chOff x="1005" y="8713"/>
            <a:chExt cx="12343" cy="1501"/>
          </a:xfrm>
        </p:grpSpPr>
        <p:sp>
          <p:nvSpPr>
            <p:cNvPr id="33" name="文本框 32"/>
            <p:cNvSpPr txBox="1"/>
            <p:nvPr/>
          </p:nvSpPr>
          <p:spPr>
            <a:xfrm>
              <a:off x="1005" y="8713"/>
              <a:ext cx="5530" cy="1501"/>
            </a:xfrm>
            <a:prstGeom prst="rect">
              <a:avLst/>
            </a:prstGeom>
            <a:solidFill>
              <a:schemeClr val="bg1"/>
            </a:solidFill>
          </p:spPr>
          <p:txBody>
            <a:bodyPr wrap="square" rtlCol="0">
              <a:spAutoFit/>
            </a:bodyPr>
            <a:lstStyle/>
            <a:p>
              <a:pPr algn="dist"/>
              <a:r>
                <a:rPr lang="en-US" altLang="zh-CN" sz="2800" b="1">
                  <a:latin typeface="Arial" panose="020B0604020202020204" pitchFamily="34" charset="0"/>
                  <a:ea typeface="宋体" panose="02010600030101010101" pitchFamily="2" charset="-122"/>
                </a:rPr>
                <a:t>min-card(E, R) = 0</a:t>
              </a:r>
            </a:p>
            <a:p>
              <a:pPr algn="dist"/>
              <a:r>
                <a:rPr lang="en-US" altLang="zh-CN" sz="2800" b="1">
                  <a:solidFill>
                    <a:srgbClr val="FF0000"/>
                  </a:solidFill>
                  <a:latin typeface="Arial" panose="020B0604020202020204" pitchFamily="34" charset="0"/>
                  <a:ea typeface="宋体" panose="02010600030101010101" pitchFamily="2" charset="-122"/>
                </a:rPr>
                <a:t>max-card(E, R) = N</a:t>
              </a:r>
            </a:p>
          </p:txBody>
        </p:sp>
        <p:sp>
          <p:nvSpPr>
            <p:cNvPr id="34" name="文本框 33"/>
            <p:cNvSpPr txBox="1"/>
            <p:nvPr/>
          </p:nvSpPr>
          <p:spPr>
            <a:xfrm>
              <a:off x="7818" y="8713"/>
              <a:ext cx="5530" cy="1501"/>
            </a:xfrm>
            <a:prstGeom prst="rect">
              <a:avLst/>
            </a:prstGeom>
            <a:solidFill>
              <a:schemeClr val="bg1"/>
            </a:solidFill>
          </p:spPr>
          <p:txBody>
            <a:bodyPr wrap="square" rtlCol="0">
              <a:spAutoFit/>
            </a:bodyPr>
            <a:lstStyle/>
            <a:p>
              <a:pPr algn="dist"/>
              <a:r>
                <a:rPr lang="en-US" altLang="zh-CN" sz="2800" b="1">
                  <a:latin typeface="Arial" panose="020B0604020202020204" pitchFamily="34" charset="0"/>
                  <a:ea typeface="宋体" panose="02010600030101010101" pitchFamily="2" charset="-122"/>
                </a:rPr>
                <a:t>min-card(F, R) = 1</a:t>
              </a:r>
            </a:p>
            <a:p>
              <a:pPr algn="dist"/>
              <a:r>
                <a:rPr lang="en-US" altLang="zh-CN" sz="2800" b="1">
                  <a:solidFill>
                    <a:srgbClr val="FF0000"/>
                  </a:solidFill>
                  <a:latin typeface="Arial" panose="020B0604020202020204" pitchFamily="34" charset="0"/>
                  <a:ea typeface="宋体" panose="02010600030101010101" pitchFamily="2" charset="-122"/>
                </a:rPr>
                <a:t>max-card(F, R) = 1</a:t>
              </a:r>
            </a:p>
          </p:txBody>
        </p:sp>
      </p:grpSp>
      <p:sp>
        <p:nvSpPr>
          <p:cNvPr id="35" name="矩形 34"/>
          <p:cNvSpPr/>
          <p:nvPr/>
        </p:nvSpPr>
        <p:spPr>
          <a:xfrm>
            <a:off x="836930" y="2181860"/>
            <a:ext cx="7479665" cy="3622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05740" y="1341120"/>
            <a:ext cx="8733155" cy="5347335"/>
            <a:chOff x="324" y="2112"/>
            <a:chExt cx="13753" cy="8421"/>
          </a:xfrm>
        </p:grpSpPr>
        <p:sp>
          <p:nvSpPr>
            <p:cNvPr id="39" name="左弧形箭头 38"/>
            <p:cNvSpPr/>
            <p:nvPr/>
          </p:nvSpPr>
          <p:spPr>
            <a:xfrm>
              <a:off x="324" y="2112"/>
              <a:ext cx="640" cy="8301"/>
            </a:xfrm>
            <a:prstGeom prst="curvedRightArrow">
              <a:avLst>
                <a:gd name="adj1" fmla="val 3149"/>
                <a:gd name="adj2" fmla="val 66212"/>
                <a:gd name="adj3" fmla="val 25000"/>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右弧形箭头 39"/>
            <p:cNvSpPr/>
            <p:nvPr/>
          </p:nvSpPr>
          <p:spPr>
            <a:xfrm>
              <a:off x="13437" y="2905"/>
              <a:ext cx="640" cy="7628"/>
            </a:xfrm>
            <a:prstGeom prst="curvedLeftArrow">
              <a:avLst>
                <a:gd name="adj1" fmla="val 25000"/>
                <a:gd name="adj2" fmla="val 82396"/>
                <a:gd name="adj3" fmla="val 25000"/>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8" name="文本框 27"/>
          <p:cNvSpPr txBox="1"/>
          <p:nvPr/>
        </p:nvSpPr>
        <p:spPr>
          <a:xfrm>
            <a:off x="3543300" y="5246370"/>
            <a:ext cx="4615180" cy="521970"/>
          </a:xfrm>
          <a:prstGeom prst="rect">
            <a:avLst/>
          </a:prstGeom>
          <a:solidFill>
            <a:schemeClr val="bg1"/>
          </a:solidFill>
        </p:spPr>
        <p:txBody>
          <a:bodyPr wrap="square" rtlCol="0">
            <a:spAutoFit/>
          </a:bodyPr>
          <a:lstStyle/>
          <a:p>
            <a:pPr algn="l"/>
            <a:r>
              <a:rPr lang="en-US" altLang="zh-CN" sz="2800" b="1">
                <a:solidFill>
                  <a:srgbClr val="FF0000"/>
                </a:solidFill>
                <a:latin typeface="Arial" panose="020B0604020202020204" pitchFamily="34" charset="0"/>
              </a:rPr>
              <a:t>One-to-Many relationship</a:t>
            </a:r>
            <a:endParaRPr lang="en-US" altLang="zh-CN" sz="28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grpId="0" nodeType="clickEffect">
                                  <p:stCondLst>
                                    <p:cond delay="0"/>
                                  </p:stCondLst>
                                  <p:childTnLst>
                                    <p:set>
                                      <p:cBhvr additive="base">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ppt_x-#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anim calcmode="lin" valueType="num">
                                      <p:cBhvr additive="base">
                                        <p:cTn id="20" dur="500" fill="hold"/>
                                        <p:tgtEl>
                                          <p:spTgt spid="28"/>
                                        </p:tgtEl>
                                        <p:attrNameLst>
                                          <p:attrName>ppt_w</p:attrName>
                                        </p:attrNameLst>
                                      </p:cBhvr>
                                      <p:tavLst>
                                        <p:tav tm="0">
                                          <p:val>
                                            <p:fltVal val="0"/>
                                          </p:val>
                                        </p:tav>
                                        <p:tav tm="100000">
                                          <p:val>
                                            <p:strVal val="#ppt_w"/>
                                          </p:val>
                                        </p:tav>
                                      </p:tavLst>
                                    </p:anim>
                                    <p:anim calcmode="lin" valueType="num">
                                      <p:cBhvr additive="base">
                                        <p:cTn id="21" dur="500" fill="hold"/>
                                        <p:tgtEl>
                                          <p:spTgt spid="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6144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6144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72</a:t>
            </a:fld>
            <a:endParaRPr lang="zh-CN" altLang="en-US" sz="1200" b="1" i="1" dirty="0">
              <a:latin typeface="Times New Roman" panose="02020603050405020304" pitchFamily="2" charset="0"/>
              <a:ea typeface="宋体" panose="02010600030101010101" pitchFamily="2" charset="-122"/>
            </a:endParaRPr>
          </a:p>
        </p:txBody>
      </p:sp>
      <p:sp>
        <p:nvSpPr>
          <p:cNvPr id="61444" name="Rectangle 1026"/>
          <p:cNvSpPr>
            <a:spLocks noGrp="1"/>
          </p:cNvSpPr>
          <p:nvPr>
            <p:ph type="title"/>
          </p:nvPr>
        </p:nvSpPr>
        <p:spPr/>
        <p:txBody>
          <a:bodyPr wrap="square" anchor="ctr"/>
          <a:lstStyle/>
          <a:p>
            <a:pPr lvl="0" eaLnBrk="1" hangingPunct="1"/>
            <a:r>
              <a:rPr lang="en-US" altLang="x-none" sz="2400" dirty="0">
                <a:ea typeface="宋体" panose="02010600030101010101" pitchFamily="2" charset="-122"/>
                <a:sym typeface="+mn-ea"/>
              </a:rPr>
              <a:t>One-to-One, Many-to-Many, and Many-to-One Relationship</a:t>
            </a:r>
            <a:endParaRPr lang="en-US" altLang="x-none" sz="2400" dirty="0">
              <a:ea typeface="宋体" panose="02010600030101010101" pitchFamily="2" charset="-122"/>
            </a:endParaRPr>
          </a:p>
        </p:txBody>
      </p:sp>
      <p:sp>
        <p:nvSpPr>
          <p:cNvPr id="61445" name="Rectangle 1027"/>
          <p:cNvSpPr>
            <a:spLocks noGrp="1"/>
          </p:cNvSpPr>
          <p:nvPr>
            <p:ph type="body"/>
          </p:nvPr>
        </p:nvSpPr>
        <p:spPr>
          <a:xfrm>
            <a:off x="0" y="766445"/>
            <a:ext cx="9144000" cy="521970"/>
          </a:xfrm>
        </p:spPr>
        <p:txBody>
          <a:bodyPr wrap="square" anchor="t">
            <a:spAutoFit/>
          </a:bodyPr>
          <a:lstStyle/>
          <a:p>
            <a:pPr lvl="0" indent="-228600" eaLnBrk="1" hangingPunct="1"/>
            <a:r>
              <a:rPr lang="en-US" altLang="x-none" dirty="0">
                <a:ea typeface="宋体" panose="02010600030101010101" pitchFamily="2" charset="-122"/>
              </a:rPr>
              <a:t>both entities are multi-valued</a:t>
            </a:r>
          </a:p>
        </p:txBody>
      </p:sp>
      <p:grpSp>
        <p:nvGrpSpPr>
          <p:cNvPr id="26" name="组合 25"/>
          <p:cNvGrpSpPr/>
          <p:nvPr/>
        </p:nvGrpSpPr>
        <p:grpSpPr>
          <a:xfrm>
            <a:off x="2157730" y="1392555"/>
            <a:ext cx="4826635" cy="2979420"/>
            <a:chOff x="2841" y="1189"/>
            <a:chExt cx="8057" cy="5244"/>
          </a:xfrm>
        </p:grpSpPr>
        <p:grpSp>
          <p:nvGrpSpPr>
            <p:cNvPr id="22" name="组合 21"/>
            <p:cNvGrpSpPr/>
            <p:nvPr/>
          </p:nvGrpSpPr>
          <p:grpSpPr>
            <a:xfrm>
              <a:off x="2841" y="1983"/>
              <a:ext cx="8057" cy="4450"/>
              <a:chOff x="2841" y="1305"/>
              <a:chExt cx="8057" cy="4450"/>
            </a:xfrm>
          </p:grpSpPr>
          <p:grpSp>
            <p:nvGrpSpPr>
              <p:cNvPr id="9" name="组合 8"/>
              <p:cNvGrpSpPr/>
              <p:nvPr/>
            </p:nvGrpSpPr>
            <p:grpSpPr>
              <a:xfrm>
                <a:off x="2841" y="1305"/>
                <a:ext cx="3234" cy="4450"/>
                <a:chOff x="2841" y="1192"/>
                <a:chExt cx="3234" cy="4450"/>
              </a:xfrm>
            </p:grpSpPr>
            <p:sp>
              <p:nvSpPr>
                <p:cNvPr id="3" name="椭圆 2"/>
                <p:cNvSpPr/>
                <p:nvPr/>
              </p:nvSpPr>
              <p:spPr>
                <a:xfrm>
                  <a:off x="2841" y="1192"/>
                  <a:ext cx="3235" cy="445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288" y="1815"/>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88" y="2552"/>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88" y="3289"/>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288" y="4026"/>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288" y="4819"/>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7664" y="1305"/>
                <a:ext cx="3234" cy="4450"/>
                <a:chOff x="2841" y="1192"/>
                <a:chExt cx="3234" cy="4450"/>
              </a:xfrm>
            </p:grpSpPr>
            <p:sp>
              <p:nvSpPr>
                <p:cNvPr id="11" name="椭圆 10"/>
                <p:cNvSpPr/>
                <p:nvPr/>
              </p:nvSpPr>
              <p:spPr>
                <a:xfrm>
                  <a:off x="2841" y="1192"/>
                  <a:ext cx="3235" cy="445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288" y="1815"/>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288" y="2552"/>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288" y="3289"/>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288" y="4026"/>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88" y="4819"/>
                  <a:ext cx="341" cy="3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连接符 16"/>
              <p:cNvCxnSpPr>
                <a:stCxn id="5" idx="6"/>
                <a:endCxn id="12" idx="2"/>
              </p:cNvCxnSpPr>
              <p:nvPr/>
            </p:nvCxnSpPr>
            <p:spPr>
              <a:xfrm flipV="1">
                <a:off x="4629" y="2098"/>
                <a:ext cx="4482" cy="7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4" idx="6"/>
                <a:endCxn id="13" idx="2"/>
              </p:cNvCxnSpPr>
              <p:nvPr/>
            </p:nvCxnSpPr>
            <p:spPr>
              <a:xfrm>
                <a:off x="4629" y="2098"/>
                <a:ext cx="4482" cy="7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629" y="2060"/>
                <a:ext cx="44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5" idx="2"/>
              </p:cNvCxnSpPr>
              <p:nvPr/>
            </p:nvCxnSpPr>
            <p:spPr>
              <a:xfrm flipV="1">
                <a:off x="4603" y="4309"/>
                <a:ext cx="4508" cy="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5" idx="2"/>
              </p:cNvCxnSpPr>
              <p:nvPr/>
            </p:nvCxnSpPr>
            <p:spPr>
              <a:xfrm flipV="1">
                <a:off x="4629" y="4309"/>
                <a:ext cx="4482"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3938" y="1189"/>
              <a:ext cx="995" cy="810"/>
            </a:xfrm>
            <a:prstGeom prst="rect">
              <a:avLst/>
            </a:prstGeom>
            <a:noFill/>
          </p:spPr>
          <p:txBody>
            <a:bodyPr wrap="square" rtlCol="0">
              <a:spAutoFit/>
            </a:bodyPr>
            <a:lstStyle/>
            <a:p>
              <a:pPr algn="ctr"/>
              <a:r>
                <a:rPr lang="en-US" altLang="zh-CN" b="1">
                  <a:latin typeface="Arial" panose="020B0604020202020204" pitchFamily="34" charset="0"/>
                </a:rPr>
                <a:t>E</a:t>
              </a:r>
            </a:p>
          </p:txBody>
        </p:sp>
        <p:sp>
          <p:nvSpPr>
            <p:cNvPr id="24" name="文本框 23"/>
            <p:cNvSpPr txBox="1"/>
            <p:nvPr/>
          </p:nvSpPr>
          <p:spPr>
            <a:xfrm>
              <a:off x="8784" y="1189"/>
              <a:ext cx="995" cy="810"/>
            </a:xfrm>
            <a:prstGeom prst="rect">
              <a:avLst/>
            </a:prstGeom>
            <a:noFill/>
          </p:spPr>
          <p:txBody>
            <a:bodyPr wrap="square" rtlCol="0">
              <a:spAutoFit/>
            </a:bodyPr>
            <a:lstStyle/>
            <a:p>
              <a:pPr algn="ctr"/>
              <a:r>
                <a:rPr lang="en-US" altLang="zh-CN" b="1">
                  <a:latin typeface="Arial" panose="020B0604020202020204" pitchFamily="34" charset="0"/>
                </a:rPr>
                <a:t>F</a:t>
              </a:r>
            </a:p>
          </p:txBody>
        </p:sp>
        <p:sp>
          <p:nvSpPr>
            <p:cNvPr id="25" name="文本框 24"/>
            <p:cNvSpPr txBox="1"/>
            <p:nvPr/>
          </p:nvSpPr>
          <p:spPr>
            <a:xfrm>
              <a:off x="6372" y="1189"/>
              <a:ext cx="995" cy="810"/>
            </a:xfrm>
            <a:prstGeom prst="rect">
              <a:avLst/>
            </a:prstGeom>
            <a:noFill/>
          </p:spPr>
          <p:txBody>
            <a:bodyPr wrap="square" rtlCol="0">
              <a:spAutoFit/>
            </a:bodyPr>
            <a:lstStyle/>
            <a:p>
              <a:pPr algn="ctr"/>
              <a:r>
                <a:rPr lang="en-US" altLang="zh-CN" b="1">
                  <a:latin typeface="Arial" panose="020B0604020202020204" pitchFamily="34" charset="0"/>
                </a:rPr>
                <a:t>R</a:t>
              </a:r>
            </a:p>
          </p:txBody>
        </p:sp>
      </p:grpSp>
      <p:sp>
        <p:nvSpPr>
          <p:cNvPr id="31" name="文本框 30"/>
          <p:cNvSpPr txBox="1"/>
          <p:nvPr/>
        </p:nvSpPr>
        <p:spPr>
          <a:xfrm>
            <a:off x="996950" y="4457065"/>
            <a:ext cx="2303780" cy="521970"/>
          </a:xfrm>
          <a:prstGeom prst="rect">
            <a:avLst/>
          </a:prstGeom>
          <a:solidFill>
            <a:schemeClr val="bg1"/>
          </a:solidFill>
        </p:spPr>
        <p:txBody>
          <a:bodyPr wrap="square" rtlCol="0">
            <a:spAutoFit/>
          </a:bodyPr>
          <a:lstStyle/>
          <a:p>
            <a:pPr algn="ctr"/>
            <a:r>
              <a:rPr lang="en-US" altLang="zh-CN" sz="2800" b="1">
                <a:latin typeface="Arial" panose="020B0604020202020204" pitchFamily="34" charset="0"/>
              </a:rPr>
              <a:t>Figure 6.6 (c)</a:t>
            </a:r>
            <a:endParaRPr lang="en-US" altLang="zh-CN" sz="2800" b="1">
              <a:latin typeface="Arial" panose="020B0604020202020204" pitchFamily="34" charset="0"/>
              <a:ea typeface="宋体" panose="02010600030101010101" pitchFamily="2" charset="-122"/>
            </a:endParaRPr>
          </a:p>
        </p:txBody>
      </p:sp>
      <p:grpSp>
        <p:nvGrpSpPr>
          <p:cNvPr id="32" name="组合 31"/>
          <p:cNvGrpSpPr/>
          <p:nvPr/>
        </p:nvGrpSpPr>
        <p:grpSpPr>
          <a:xfrm>
            <a:off x="638175" y="5317490"/>
            <a:ext cx="7837805" cy="953135"/>
            <a:chOff x="1005" y="8713"/>
            <a:chExt cx="12343" cy="1501"/>
          </a:xfrm>
        </p:grpSpPr>
        <p:sp>
          <p:nvSpPr>
            <p:cNvPr id="33" name="文本框 32"/>
            <p:cNvSpPr txBox="1"/>
            <p:nvPr/>
          </p:nvSpPr>
          <p:spPr>
            <a:xfrm>
              <a:off x="1005" y="8713"/>
              <a:ext cx="5530" cy="1501"/>
            </a:xfrm>
            <a:prstGeom prst="rect">
              <a:avLst/>
            </a:prstGeom>
            <a:solidFill>
              <a:schemeClr val="bg1"/>
            </a:solidFill>
          </p:spPr>
          <p:txBody>
            <a:bodyPr wrap="square" rtlCol="0">
              <a:spAutoFit/>
            </a:bodyPr>
            <a:lstStyle/>
            <a:p>
              <a:pPr algn="dist"/>
              <a:r>
                <a:rPr lang="en-US" altLang="zh-CN" sz="2800" b="1">
                  <a:latin typeface="Arial" panose="020B0604020202020204" pitchFamily="34" charset="0"/>
                  <a:ea typeface="宋体" panose="02010600030101010101" pitchFamily="2" charset="-122"/>
                </a:rPr>
                <a:t>min-card(E, R) = 0</a:t>
              </a:r>
            </a:p>
            <a:p>
              <a:pPr algn="dist"/>
              <a:r>
                <a:rPr lang="en-US" altLang="zh-CN" sz="2800" b="1">
                  <a:solidFill>
                    <a:srgbClr val="FF0000"/>
                  </a:solidFill>
                  <a:latin typeface="Arial" panose="020B0604020202020204" pitchFamily="34" charset="0"/>
                  <a:ea typeface="宋体" panose="02010600030101010101" pitchFamily="2" charset="-122"/>
                </a:rPr>
                <a:t>max-card(E, R) = N</a:t>
              </a:r>
            </a:p>
          </p:txBody>
        </p:sp>
        <p:sp>
          <p:nvSpPr>
            <p:cNvPr id="34" name="文本框 33"/>
            <p:cNvSpPr txBox="1"/>
            <p:nvPr/>
          </p:nvSpPr>
          <p:spPr>
            <a:xfrm>
              <a:off x="7818" y="8713"/>
              <a:ext cx="5530" cy="1501"/>
            </a:xfrm>
            <a:prstGeom prst="rect">
              <a:avLst/>
            </a:prstGeom>
            <a:solidFill>
              <a:schemeClr val="bg1"/>
            </a:solidFill>
          </p:spPr>
          <p:txBody>
            <a:bodyPr wrap="square" rtlCol="0">
              <a:spAutoFit/>
            </a:bodyPr>
            <a:lstStyle/>
            <a:p>
              <a:pPr algn="dist"/>
              <a:r>
                <a:rPr lang="en-US" altLang="zh-CN" sz="2800" b="1">
                  <a:latin typeface="Arial" panose="020B0604020202020204" pitchFamily="34" charset="0"/>
                  <a:ea typeface="宋体" panose="02010600030101010101" pitchFamily="2" charset="-122"/>
                </a:rPr>
                <a:t>min-card(F, R) = 0</a:t>
              </a:r>
            </a:p>
            <a:p>
              <a:pPr algn="dist"/>
              <a:r>
                <a:rPr lang="en-US" altLang="zh-CN" sz="2800" b="1">
                  <a:solidFill>
                    <a:srgbClr val="FF0000"/>
                  </a:solidFill>
                  <a:latin typeface="Arial" panose="020B0604020202020204" pitchFamily="34" charset="0"/>
                  <a:ea typeface="宋体" panose="02010600030101010101" pitchFamily="2" charset="-122"/>
                </a:rPr>
                <a:t>max-card(F, R) = N</a:t>
              </a:r>
            </a:p>
          </p:txBody>
        </p:sp>
      </p:grpSp>
      <p:sp>
        <p:nvSpPr>
          <p:cNvPr id="35" name="矩形 34"/>
          <p:cNvSpPr/>
          <p:nvPr/>
        </p:nvSpPr>
        <p:spPr>
          <a:xfrm>
            <a:off x="836930" y="1392555"/>
            <a:ext cx="7479665" cy="3622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399790" y="4457065"/>
            <a:ext cx="4702175" cy="521970"/>
          </a:xfrm>
          <a:prstGeom prst="rect">
            <a:avLst/>
          </a:prstGeom>
          <a:solidFill>
            <a:schemeClr val="bg1"/>
          </a:solidFill>
        </p:spPr>
        <p:txBody>
          <a:bodyPr wrap="square" rtlCol="0">
            <a:spAutoFit/>
          </a:bodyPr>
          <a:lstStyle/>
          <a:p>
            <a:pPr algn="ctr"/>
            <a:r>
              <a:rPr lang="en-US" altLang="zh-CN" sz="2800" b="1">
                <a:solidFill>
                  <a:srgbClr val="FF0000"/>
                </a:solidFill>
                <a:latin typeface="Arial" panose="020B0604020202020204" pitchFamily="34" charset="0"/>
              </a:rPr>
              <a:t>Many-to-Many relationship</a:t>
            </a:r>
            <a:endParaRPr lang="en-US" altLang="zh-CN" sz="28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additive="base">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ppt_w/2"/>
                                          </p:val>
                                        </p:tav>
                                        <p:tav tm="100000">
                                          <p:val>
                                            <p:strVal val="#ppt_x"/>
                                          </p:val>
                                        </p:tav>
                                      </p:tavLst>
                                    </p:anim>
                                    <p:anim calcmode="lin" valueType="num">
                                      <p:cBhvr additive="base">
                                        <p:cTn id="14" dur="500" fill="hold"/>
                                        <p:tgtEl>
                                          <p:spTgt spid="28"/>
                                        </p:tgtEl>
                                        <p:attrNameLst>
                                          <p:attrName>ppt_y</p:attrName>
                                        </p:attrNameLst>
                                      </p:cBhvr>
                                      <p:tavLst>
                                        <p:tav tm="0">
                                          <p:val>
                                            <p:strVal val="#ppt_y"/>
                                          </p:val>
                                        </p:tav>
                                        <p:tav tm="100000">
                                          <p:val>
                                            <p:strVal val="#ppt_y"/>
                                          </p:val>
                                        </p:tav>
                                      </p:tavLst>
                                    </p:anim>
                                    <p:anim calcmode="lin" valueType="num">
                                      <p:cBhvr additive="base">
                                        <p:cTn id="15" dur="500" fill="hold"/>
                                        <p:tgtEl>
                                          <p:spTgt spid="28"/>
                                        </p:tgtEl>
                                        <p:attrNameLst>
                                          <p:attrName>ppt_w</p:attrName>
                                        </p:attrNameLst>
                                      </p:cBhvr>
                                      <p:tavLst>
                                        <p:tav tm="0">
                                          <p:val>
                                            <p:fltVal val="0"/>
                                          </p:val>
                                        </p:tav>
                                        <p:tav tm="100000">
                                          <p:val>
                                            <p:strVal val="#ppt_w"/>
                                          </p:val>
                                        </p:tav>
                                      </p:tavLst>
                                    </p:anim>
                                    <p:anim calcmode="lin" valueType="num">
                                      <p:cBhvr additive="base">
                                        <p:cTn id="16" dur="500" fill="hold"/>
                                        <p:tgtEl>
                                          <p:spTgt spid="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04210" y="3668395"/>
            <a:ext cx="2736850" cy="2933065"/>
          </a:xfrm>
          <a:prstGeom prst="rect">
            <a:avLst/>
          </a:prstGeom>
          <a:solidFill>
            <a:schemeClr val="bg1"/>
          </a:solidFill>
        </p:spPr>
        <p:txBody>
          <a:bodyPr wrap="square" rtlCol="0">
            <a:spAutoFit/>
          </a:bodyPr>
          <a:lstStyle/>
          <a:p>
            <a:pPr algn="ctr"/>
            <a:r>
              <a:rPr lang="en-US" altLang="zh-CN" sz="2200" b="1">
                <a:latin typeface="Arial" panose="020B0604020202020204" pitchFamily="34" charset="0"/>
              </a:rPr>
              <a:t>(b)</a:t>
            </a:r>
          </a:p>
          <a:p>
            <a:pPr algn="dist">
              <a:lnSpc>
                <a:spcPct val="100000"/>
              </a:lnSpc>
              <a:spcBef>
                <a:spcPts val="1000"/>
              </a:spcBef>
              <a:spcAft>
                <a:spcPts val="0"/>
              </a:spcAft>
            </a:pPr>
            <a:r>
              <a:rPr lang="en-US" altLang="zh-CN" sz="2200" b="1">
                <a:solidFill>
                  <a:schemeClr val="accent6"/>
                </a:solidFill>
                <a:latin typeface="Arial" panose="020B0604020202020204" pitchFamily="34" charset="0"/>
              </a:rPr>
              <a:t>min-card(E,R) = 0</a:t>
            </a:r>
          </a:p>
          <a:p>
            <a:pPr algn="dist"/>
            <a:r>
              <a:rPr lang="en-US" altLang="zh-CN" sz="2200" b="1">
                <a:solidFill>
                  <a:schemeClr val="accent6"/>
                </a:solidFill>
                <a:latin typeface="Arial" panose="020B0604020202020204" pitchFamily="34" charset="0"/>
                <a:sym typeface="+mn-ea"/>
              </a:rPr>
              <a:t>max-card(E,R) = N</a:t>
            </a:r>
          </a:p>
          <a:p>
            <a:pPr algn="dist">
              <a:lnSpc>
                <a:spcPct val="100000"/>
              </a:lnSpc>
              <a:spcBef>
                <a:spcPts val="1000"/>
              </a:spcBef>
              <a:spcAft>
                <a:spcPts val="0"/>
              </a:spcAft>
            </a:pPr>
            <a:r>
              <a:rPr lang="en-US" altLang="zh-CN" sz="2200" b="1">
                <a:solidFill>
                  <a:schemeClr val="accent6"/>
                </a:solidFill>
                <a:latin typeface="Arial" panose="020B0604020202020204" pitchFamily="34" charset="0"/>
                <a:sym typeface="+mn-ea"/>
              </a:rPr>
              <a:t>min-card(F,R) = 1</a:t>
            </a:r>
          </a:p>
          <a:p>
            <a:pPr algn="dist"/>
            <a:r>
              <a:rPr lang="en-US" altLang="zh-CN" sz="2200" b="1">
                <a:solidFill>
                  <a:schemeClr val="accent6"/>
                </a:solidFill>
                <a:latin typeface="Arial" panose="020B0604020202020204" pitchFamily="34" charset="0"/>
                <a:sym typeface="+mn-ea"/>
              </a:rPr>
              <a:t>max-card(F,R) = 1</a:t>
            </a:r>
          </a:p>
          <a:p>
            <a:pPr algn="dist"/>
            <a:endParaRPr lang="en-US" altLang="zh-CN" sz="1400" b="1">
              <a:solidFill>
                <a:schemeClr val="accent6"/>
              </a:solidFill>
              <a:latin typeface="Arial" panose="020B0604020202020204" pitchFamily="34" charset="0"/>
              <a:sym typeface="+mn-ea"/>
            </a:endParaRPr>
          </a:p>
          <a:p>
            <a:pPr algn="ctr"/>
            <a:r>
              <a:rPr lang="en-US" altLang="zh-CN" sz="2200" b="1" u="sng">
                <a:solidFill>
                  <a:schemeClr val="accent6"/>
                </a:solidFill>
                <a:latin typeface="Arial" panose="020B0604020202020204" pitchFamily="34" charset="0"/>
                <a:sym typeface="+mn-ea"/>
              </a:rPr>
              <a:t>F is “Many” side in Figure 6.6 (b).</a:t>
            </a:r>
          </a:p>
        </p:txBody>
      </p:sp>
      <p:sp>
        <p:nvSpPr>
          <p:cNvPr id="2" name="标题 1"/>
          <p:cNvSpPr>
            <a:spLocks noGrp="1"/>
          </p:cNvSpPr>
          <p:nvPr>
            <p:ph type="title"/>
          </p:nvPr>
        </p:nvSpPr>
        <p:spPr>
          <a:xfrm>
            <a:off x="0" y="240666"/>
            <a:ext cx="9144000" cy="491490"/>
          </a:xfrm>
        </p:spPr>
        <p:txBody>
          <a:bodyPr>
            <a:spAutoFit/>
          </a:bodyPr>
          <a:lstStyle/>
          <a:p>
            <a:r>
              <a:rPr lang="en-US" altLang="zh-CN" sz="2600">
                <a:solidFill>
                  <a:srgbClr val="FF0000"/>
                </a:solidFill>
                <a:latin typeface="Arial" panose="020B0604020202020204" pitchFamily="34" charset="0"/>
                <a:sym typeface="+mn-ea"/>
              </a:rPr>
              <a:t>One-to-One, Many-to-Many, Many-to-One Relationships</a:t>
            </a:r>
            <a:endParaRPr lang="en-US" altLang="zh-CN" sz="2600"/>
          </a:p>
        </p:txBody>
      </p:sp>
      <p:pic>
        <p:nvPicPr>
          <p:cNvPr id="49" name="内容占位符 48"/>
          <p:cNvPicPr preferRelativeResize="0">
            <a:picLocks noGrp="1"/>
          </p:cNvPicPr>
          <p:nvPr>
            <p:ph idx="1"/>
          </p:nvPr>
        </p:nvPicPr>
        <p:blipFill>
          <a:blip r:embed="rId3"/>
          <a:stretch>
            <a:fillRect/>
          </a:stretch>
        </p:blipFill>
        <p:spPr>
          <a:xfrm>
            <a:off x="86360" y="1097915"/>
            <a:ext cx="2736020" cy="2700020"/>
          </a:xfrm>
          <a:prstGeom prst="rect">
            <a:avLst/>
          </a:prstGeom>
        </p:spPr>
      </p:pic>
      <p:pic>
        <p:nvPicPr>
          <p:cNvPr id="50" name="图片 49"/>
          <p:cNvPicPr preferRelativeResize="0"/>
          <p:nvPr/>
        </p:nvPicPr>
        <p:blipFill>
          <a:blip r:embed="rId4"/>
          <a:stretch>
            <a:fillRect/>
          </a:stretch>
        </p:blipFill>
        <p:spPr>
          <a:xfrm>
            <a:off x="3204210" y="1097915"/>
            <a:ext cx="2736020" cy="2700020"/>
          </a:xfrm>
          <a:prstGeom prst="rect">
            <a:avLst/>
          </a:prstGeom>
        </p:spPr>
      </p:pic>
      <p:pic>
        <p:nvPicPr>
          <p:cNvPr id="51" name="图片 50"/>
          <p:cNvPicPr preferRelativeResize="0"/>
          <p:nvPr/>
        </p:nvPicPr>
        <p:blipFill>
          <a:blip r:embed="rId5"/>
          <a:stretch>
            <a:fillRect/>
          </a:stretch>
        </p:blipFill>
        <p:spPr>
          <a:xfrm>
            <a:off x="6334125" y="1097915"/>
            <a:ext cx="2736020" cy="2700020"/>
          </a:xfrm>
          <a:prstGeom prst="rect">
            <a:avLst/>
          </a:prstGeom>
        </p:spPr>
      </p:pic>
      <p:sp>
        <p:nvSpPr>
          <p:cNvPr id="3" name="文本框 2"/>
          <p:cNvSpPr txBox="1"/>
          <p:nvPr/>
        </p:nvSpPr>
        <p:spPr>
          <a:xfrm>
            <a:off x="86360" y="3668395"/>
            <a:ext cx="2736850" cy="2040255"/>
          </a:xfrm>
          <a:prstGeom prst="rect">
            <a:avLst/>
          </a:prstGeom>
          <a:noFill/>
        </p:spPr>
        <p:txBody>
          <a:bodyPr wrap="square" rtlCol="0">
            <a:spAutoFit/>
          </a:bodyPr>
          <a:lstStyle/>
          <a:p>
            <a:pPr algn="ctr"/>
            <a:r>
              <a:rPr lang="en-US" altLang="zh-CN" sz="2200" b="1">
                <a:latin typeface="Arial" panose="020B0604020202020204" pitchFamily="34" charset="0"/>
              </a:rPr>
              <a:t>(a)</a:t>
            </a:r>
          </a:p>
          <a:p>
            <a:pPr algn="dist">
              <a:lnSpc>
                <a:spcPct val="100000"/>
              </a:lnSpc>
              <a:spcBef>
                <a:spcPts val="1000"/>
              </a:spcBef>
              <a:spcAft>
                <a:spcPts val="0"/>
              </a:spcAft>
            </a:pPr>
            <a:r>
              <a:rPr lang="en-US" altLang="zh-CN" sz="2200" b="1">
                <a:solidFill>
                  <a:schemeClr val="accent6"/>
                </a:solidFill>
                <a:latin typeface="Arial" panose="020B0604020202020204" pitchFamily="34" charset="0"/>
              </a:rPr>
              <a:t>min-card(E,R) = 0</a:t>
            </a:r>
          </a:p>
          <a:p>
            <a:pPr algn="dist"/>
            <a:r>
              <a:rPr lang="en-US" altLang="zh-CN" sz="2200" b="1">
                <a:solidFill>
                  <a:schemeClr val="accent6"/>
                </a:solidFill>
                <a:latin typeface="Arial" panose="020B0604020202020204" pitchFamily="34" charset="0"/>
                <a:sym typeface="+mn-ea"/>
              </a:rPr>
              <a:t>max-card(E,R) = 1</a:t>
            </a:r>
          </a:p>
          <a:p>
            <a:pPr algn="dist">
              <a:lnSpc>
                <a:spcPct val="100000"/>
              </a:lnSpc>
              <a:spcBef>
                <a:spcPts val="1000"/>
              </a:spcBef>
              <a:spcAft>
                <a:spcPts val="0"/>
              </a:spcAft>
            </a:pPr>
            <a:r>
              <a:rPr lang="en-US" altLang="zh-CN" sz="2200" b="1">
                <a:solidFill>
                  <a:schemeClr val="accent6"/>
                </a:solidFill>
                <a:latin typeface="Arial" panose="020B0604020202020204" pitchFamily="34" charset="0"/>
                <a:sym typeface="+mn-ea"/>
              </a:rPr>
              <a:t>min-card(F,R) = 0</a:t>
            </a:r>
          </a:p>
          <a:p>
            <a:pPr algn="dist"/>
            <a:r>
              <a:rPr lang="en-US" altLang="zh-CN" sz="2200" b="1">
                <a:solidFill>
                  <a:schemeClr val="accent6"/>
                </a:solidFill>
                <a:latin typeface="Arial" panose="020B0604020202020204" pitchFamily="34" charset="0"/>
                <a:sym typeface="+mn-ea"/>
              </a:rPr>
              <a:t>max-card(F,R) = 1</a:t>
            </a:r>
          </a:p>
        </p:txBody>
      </p:sp>
      <p:sp>
        <p:nvSpPr>
          <p:cNvPr id="5" name="文本框 4"/>
          <p:cNvSpPr txBox="1"/>
          <p:nvPr/>
        </p:nvSpPr>
        <p:spPr>
          <a:xfrm>
            <a:off x="6333490" y="3668395"/>
            <a:ext cx="2736850" cy="2040255"/>
          </a:xfrm>
          <a:prstGeom prst="rect">
            <a:avLst/>
          </a:prstGeom>
          <a:noFill/>
        </p:spPr>
        <p:txBody>
          <a:bodyPr wrap="square" rtlCol="0">
            <a:spAutoFit/>
          </a:bodyPr>
          <a:lstStyle/>
          <a:p>
            <a:pPr algn="ctr"/>
            <a:r>
              <a:rPr lang="en-US" altLang="zh-CN" sz="2200" b="1">
                <a:latin typeface="Arial" panose="020B0604020202020204" pitchFamily="34" charset="0"/>
              </a:rPr>
              <a:t>(c)</a:t>
            </a:r>
          </a:p>
          <a:p>
            <a:pPr algn="dist">
              <a:lnSpc>
                <a:spcPct val="100000"/>
              </a:lnSpc>
              <a:spcBef>
                <a:spcPts val="1000"/>
              </a:spcBef>
              <a:spcAft>
                <a:spcPts val="0"/>
              </a:spcAft>
            </a:pPr>
            <a:r>
              <a:rPr lang="en-US" altLang="zh-CN" sz="2200" b="1">
                <a:solidFill>
                  <a:schemeClr val="accent6"/>
                </a:solidFill>
                <a:latin typeface="Arial" panose="020B0604020202020204" pitchFamily="34" charset="0"/>
              </a:rPr>
              <a:t>min-card(E,R) = 0</a:t>
            </a:r>
          </a:p>
          <a:p>
            <a:pPr algn="dist"/>
            <a:r>
              <a:rPr lang="en-US" altLang="zh-CN" sz="2200" b="1">
                <a:solidFill>
                  <a:schemeClr val="accent6"/>
                </a:solidFill>
                <a:latin typeface="Arial" panose="020B0604020202020204" pitchFamily="34" charset="0"/>
                <a:sym typeface="+mn-ea"/>
              </a:rPr>
              <a:t>max-card(E,R) = N</a:t>
            </a:r>
          </a:p>
          <a:p>
            <a:pPr algn="dist">
              <a:lnSpc>
                <a:spcPct val="100000"/>
              </a:lnSpc>
              <a:spcBef>
                <a:spcPts val="1000"/>
              </a:spcBef>
              <a:spcAft>
                <a:spcPts val="0"/>
              </a:spcAft>
            </a:pPr>
            <a:r>
              <a:rPr lang="en-US" altLang="zh-CN" sz="2200" b="1">
                <a:solidFill>
                  <a:schemeClr val="accent6"/>
                </a:solidFill>
                <a:latin typeface="Arial" panose="020B0604020202020204" pitchFamily="34" charset="0"/>
                <a:sym typeface="+mn-ea"/>
              </a:rPr>
              <a:t>min-card(F,R) = 0</a:t>
            </a:r>
          </a:p>
          <a:p>
            <a:pPr algn="dist"/>
            <a:r>
              <a:rPr lang="en-US" altLang="zh-CN" sz="2200" b="1">
                <a:solidFill>
                  <a:schemeClr val="accent6"/>
                </a:solidFill>
                <a:latin typeface="Arial" panose="020B0604020202020204" pitchFamily="34" charset="0"/>
                <a:sym typeface="+mn-ea"/>
              </a:rPr>
              <a:t>max-card(F,R) = N</a:t>
            </a:r>
          </a:p>
        </p:txBody>
      </p:sp>
      <p:sp>
        <p:nvSpPr>
          <p:cNvPr id="12" name="矩形 11"/>
          <p:cNvSpPr/>
          <p:nvPr/>
        </p:nvSpPr>
        <p:spPr>
          <a:xfrm>
            <a:off x="0" y="962660"/>
            <a:ext cx="9144000" cy="47707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23190" y="3754755"/>
            <a:ext cx="2628019" cy="398780"/>
          </a:xfrm>
          <a:prstGeom prst="rect">
            <a:avLst/>
          </a:prstGeom>
          <a:solidFill>
            <a:schemeClr val="bg1"/>
          </a:solidFill>
        </p:spPr>
        <p:txBody>
          <a:bodyPr wrap="square" rtlCol="0">
            <a:spAutoFit/>
          </a:bodyPr>
          <a:lstStyle/>
          <a:p>
            <a:pPr algn="ctr"/>
            <a:r>
              <a:rPr lang="en-US" altLang="zh-CN" sz="2000" b="1">
                <a:solidFill>
                  <a:srgbClr val="FF0000"/>
                </a:solidFill>
                <a:latin typeface="Arial" panose="020B0604020202020204" pitchFamily="34" charset="0"/>
              </a:rPr>
              <a:t>(a)  One-to-One</a:t>
            </a:r>
            <a:endParaRPr lang="en-US" altLang="zh-CN" sz="2000" b="1">
              <a:latin typeface="Arial" panose="020B0604020202020204" pitchFamily="34" charset="0"/>
              <a:ea typeface="宋体" panose="02010600030101010101" pitchFamily="2" charset="-122"/>
            </a:endParaRPr>
          </a:p>
        </p:txBody>
      </p:sp>
      <p:sp>
        <p:nvSpPr>
          <p:cNvPr id="6" name="文本框 5"/>
          <p:cNvSpPr txBox="1"/>
          <p:nvPr/>
        </p:nvSpPr>
        <p:spPr>
          <a:xfrm>
            <a:off x="6345555" y="3754755"/>
            <a:ext cx="2628019" cy="398780"/>
          </a:xfrm>
          <a:prstGeom prst="rect">
            <a:avLst/>
          </a:prstGeom>
          <a:solidFill>
            <a:schemeClr val="bg1"/>
          </a:solidFill>
        </p:spPr>
        <p:txBody>
          <a:bodyPr wrap="square" lIns="0" rIns="0" rtlCol="0">
            <a:spAutoFit/>
          </a:bodyPr>
          <a:lstStyle/>
          <a:p>
            <a:pPr algn="ctr"/>
            <a:r>
              <a:rPr lang="en-US" altLang="zh-CN" sz="2000" b="1">
                <a:solidFill>
                  <a:srgbClr val="FF0000"/>
                </a:solidFill>
                <a:latin typeface="Arial" panose="020B0604020202020204" pitchFamily="34" charset="0"/>
                <a:ea typeface="宋体" panose="02010600030101010101" pitchFamily="2" charset="-122"/>
              </a:rPr>
              <a:t>(c)  </a:t>
            </a:r>
            <a:r>
              <a:rPr lang="en-US" altLang="zh-CN" sz="2000" b="1">
                <a:solidFill>
                  <a:srgbClr val="FF0000"/>
                </a:solidFill>
                <a:latin typeface="Arial" panose="020B0604020202020204" pitchFamily="34" charset="0"/>
              </a:rPr>
              <a:t>Many-to-Many</a:t>
            </a:r>
            <a:endParaRPr lang="en-US" altLang="zh-CN" sz="2000" b="1">
              <a:latin typeface="Arial" panose="020B0604020202020204" pitchFamily="34" charset="0"/>
              <a:ea typeface="宋体" panose="02010600030101010101" pitchFamily="2" charset="-122"/>
            </a:endParaRPr>
          </a:p>
        </p:txBody>
      </p:sp>
      <p:sp>
        <p:nvSpPr>
          <p:cNvPr id="7" name="文本框 6"/>
          <p:cNvSpPr txBox="1"/>
          <p:nvPr/>
        </p:nvSpPr>
        <p:spPr>
          <a:xfrm>
            <a:off x="3260090" y="3754755"/>
            <a:ext cx="2628019" cy="398780"/>
          </a:xfrm>
          <a:prstGeom prst="rect">
            <a:avLst/>
          </a:prstGeom>
          <a:solidFill>
            <a:schemeClr val="bg1"/>
          </a:solidFill>
        </p:spPr>
        <p:txBody>
          <a:bodyPr wrap="square" rtlCol="0">
            <a:spAutoFit/>
          </a:bodyPr>
          <a:lstStyle/>
          <a:p>
            <a:pPr algn="ctr"/>
            <a:r>
              <a:rPr lang="en-US" altLang="zh-CN" sz="2000" b="1">
                <a:solidFill>
                  <a:srgbClr val="FF0000"/>
                </a:solidFill>
                <a:latin typeface="Arial" panose="020B0604020202020204" pitchFamily="34" charset="0"/>
              </a:rPr>
              <a:t>(b)  One-to-Many</a:t>
            </a:r>
            <a:endParaRPr lang="en-US" altLang="zh-CN" sz="2000" b="1">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8" name="图片 62468"/>
          <p:cNvPicPr>
            <a:picLocks noChangeAspect="1"/>
          </p:cNvPicPr>
          <p:nvPr/>
        </p:nvPicPr>
        <p:blipFill>
          <a:blip r:embed="rId3"/>
          <a:stretch>
            <a:fillRect/>
          </a:stretch>
        </p:blipFill>
        <p:spPr>
          <a:xfrm>
            <a:off x="0" y="47625"/>
            <a:ext cx="9144000" cy="4751388"/>
          </a:xfrm>
          <a:prstGeom prst="rect">
            <a:avLst/>
          </a:prstGeom>
          <a:noFill/>
          <a:ln w="19050" cap="flat" cmpd="sng">
            <a:solidFill>
              <a:srgbClr val="008000"/>
            </a:solidFill>
            <a:prstDash val="solid"/>
            <a:miter/>
            <a:headEnd type="none" w="med" len="med"/>
            <a:tailEnd type="none" w="med" len="med"/>
          </a:ln>
        </p:spPr>
      </p:pic>
      <p:sp>
        <p:nvSpPr>
          <p:cNvPr id="62469" name="文本框 62469"/>
          <p:cNvSpPr txBox="1"/>
          <p:nvPr/>
        </p:nvSpPr>
        <p:spPr>
          <a:xfrm>
            <a:off x="180340" y="4828223"/>
            <a:ext cx="8820150" cy="1817370"/>
          </a:xfrm>
          <a:prstGeom prst="rect">
            <a:avLst/>
          </a:prstGeom>
          <a:solidFill>
            <a:schemeClr val="bg1"/>
          </a:solidFill>
          <a:ln w="9525">
            <a:noFill/>
          </a:ln>
        </p:spPr>
        <p:txBody>
          <a:bodyPr wrap="square" lIns="90170" tIns="46990" rIns="90170" bIns="46990" anchor="t">
            <a:spAutoFit/>
          </a:bodyPr>
          <a:lstStyle/>
          <a:p>
            <a:pPr lvl="0">
              <a:buChar char="•"/>
            </a:pPr>
            <a:r>
              <a:rPr lang="zh-CN" altLang="en-US" sz="2800" b="1" i="1" u="sng" dirty="0">
                <a:solidFill>
                  <a:srgbClr val="FF0066"/>
                </a:solidFill>
                <a:latin typeface="Arial" panose="020B0604020202020204" pitchFamily="34" charset="0"/>
                <a:ea typeface="宋体" panose="02010600030101010101" pitchFamily="2" charset="-122"/>
              </a:rPr>
              <a:t>     one-to-one:</a:t>
            </a:r>
            <a:r>
              <a:rPr lang="zh-CN" altLang="en-US" sz="2800" b="1" i="1" dirty="0">
                <a:latin typeface="Arial" panose="020B0604020202020204" pitchFamily="34" charset="0"/>
                <a:ea typeface="宋体" panose="02010600030101010101" pitchFamily="2" charset="-122"/>
              </a:rPr>
              <a:t>......</a:t>
            </a:r>
            <a:endParaRPr lang="en-US" altLang="zh-CN" sz="2800" b="1" i="1" dirty="0">
              <a:latin typeface="Arial" panose="020B0604020202020204" pitchFamily="34" charset="0"/>
              <a:ea typeface="宋体" panose="02010600030101010101" pitchFamily="2" charset="-122"/>
            </a:endParaRPr>
          </a:p>
          <a:p>
            <a:pPr lvl="0">
              <a:buChar char="•"/>
            </a:pPr>
            <a:r>
              <a:rPr lang="zh-CN" altLang="en-US" sz="2800" b="1" i="1" u="sng" dirty="0">
                <a:solidFill>
                  <a:srgbClr val="FF0066"/>
                </a:solidFill>
                <a:latin typeface="Arial" panose="020B0604020202020204" pitchFamily="34" charset="0"/>
                <a:ea typeface="宋体" panose="02010600030101010101" pitchFamily="2" charset="-122"/>
              </a:rPr>
              <a:t>   one-to-many:</a:t>
            </a:r>
            <a:r>
              <a:rPr lang="zh-CN" altLang="en-US" sz="2800" b="1" i="1" dirty="0">
                <a:latin typeface="Arial" panose="020B0604020202020204" pitchFamily="34" charset="0"/>
                <a:ea typeface="宋体" panose="02010600030101010101" pitchFamily="2" charset="-122"/>
              </a:rPr>
              <a:t>..</a:t>
            </a:r>
            <a:r>
              <a:rPr lang="en-US" altLang="zh-CN" sz="2800" b="1" i="1" dirty="0">
                <a:latin typeface="Arial" panose="020B0604020202020204" pitchFamily="34" charset="0"/>
                <a:ea typeface="宋体" panose="02010600030101010101" pitchFamily="2" charset="-122"/>
              </a:rPr>
              <a:t>. Instructors to Course_sections, Employees(manager_of) to Employees(reports_to)</a:t>
            </a:r>
          </a:p>
          <a:p>
            <a:pPr lvl="0">
              <a:buChar char="•"/>
            </a:pPr>
            <a:r>
              <a:rPr lang="zh-CN" altLang="en-US" sz="2800" b="1" i="1" u="sng" dirty="0">
                <a:solidFill>
                  <a:srgbClr val="FF0066"/>
                </a:solidFill>
                <a:latin typeface="Arial" panose="020B0604020202020204" pitchFamily="34" charset="0"/>
                <a:ea typeface="宋体" panose="02010600030101010101" pitchFamily="2" charset="-122"/>
              </a:rPr>
              <a:t>many-to-many:</a:t>
            </a:r>
            <a:r>
              <a:rPr lang="zh-CN" altLang="en-US" sz="2800" b="1" i="1" dirty="0">
                <a:latin typeface="Arial" panose="020B0604020202020204" pitchFamily="34" charset="0"/>
                <a:ea typeface="宋体" panose="02010600030101010101" pitchFamily="2" charset="-122"/>
              </a:rPr>
              <a:t>... </a:t>
            </a:r>
            <a:r>
              <a:rPr lang="en-US" altLang="zh-CN" sz="2800" b="1" i="1" dirty="0">
                <a:latin typeface="Arial" panose="020B0604020202020204" pitchFamily="34" charset="0"/>
                <a:ea typeface="宋体" panose="02010600030101010101" pitchFamily="2" charset="-122"/>
              </a:rPr>
              <a:t>Employees to Projects</a:t>
            </a:r>
          </a:p>
        </p:txBody>
      </p:sp>
      <p:sp>
        <p:nvSpPr>
          <p:cNvPr id="62470" name="文本框 62470"/>
          <p:cNvSpPr txBox="1"/>
          <p:nvPr/>
        </p:nvSpPr>
        <p:spPr>
          <a:xfrm>
            <a:off x="2779713" y="185738"/>
            <a:ext cx="1066800" cy="457200"/>
          </a:xfrm>
          <a:prstGeom prst="rect">
            <a:avLst/>
          </a:prstGeom>
          <a:noFill/>
          <a:ln w="9525">
            <a:noFill/>
          </a:ln>
        </p:spPr>
        <p:txBody>
          <a:bodyPr anchor="t">
            <a:spAutoFit/>
          </a:bodyPr>
          <a:lstStyle/>
          <a:p>
            <a:pPr lvl="0" algn="ctr"/>
            <a:r>
              <a:rPr lang="zh-CN" altLang="en-US" dirty="0">
                <a:latin typeface="Times New Roman" panose="02020603050405020304" pitchFamily="2" charset="0"/>
                <a:ea typeface="宋体" panose="02010600030101010101" pitchFamily="2" charset="-122"/>
              </a:rPr>
              <a:t>(0, N)</a:t>
            </a:r>
          </a:p>
        </p:txBody>
      </p:sp>
      <p:sp>
        <p:nvSpPr>
          <p:cNvPr id="62471" name="文本框 62471"/>
          <p:cNvSpPr txBox="1"/>
          <p:nvPr/>
        </p:nvSpPr>
        <p:spPr>
          <a:xfrm>
            <a:off x="4843463" y="168275"/>
            <a:ext cx="1068387" cy="457200"/>
          </a:xfrm>
          <a:prstGeom prst="rect">
            <a:avLst/>
          </a:prstGeom>
          <a:noFill/>
          <a:ln w="9525">
            <a:noFill/>
          </a:ln>
        </p:spPr>
        <p:txBody>
          <a:bodyPr wrap="square" anchor="t">
            <a:spAutoFit/>
          </a:bodyPr>
          <a:lstStyle/>
          <a:p>
            <a:pPr lvl="0" algn="ctr"/>
            <a:r>
              <a:rPr lang="zh-CN" altLang="en-US" dirty="0">
                <a:latin typeface="Times New Roman" panose="02020603050405020304" pitchFamily="2" charset="0"/>
                <a:ea typeface="宋体" panose="02010600030101010101" pitchFamily="2" charset="-122"/>
              </a:rPr>
              <a:t>(1, 1)</a:t>
            </a:r>
          </a:p>
        </p:txBody>
      </p:sp>
      <p:sp>
        <p:nvSpPr>
          <p:cNvPr id="62472" name="文本框 62472"/>
          <p:cNvSpPr txBox="1"/>
          <p:nvPr/>
        </p:nvSpPr>
        <p:spPr>
          <a:xfrm>
            <a:off x="1255713" y="2608263"/>
            <a:ext cx="1068387" cy="457200"/>
          </a:xfrm>
          <a:prstGeom prst="rect">
            <a:avLst/>
          </a:prstGeom>
          <a:noFill/>
          <a:ln w="9525">
            <a:noFill/>
          </a:ln>
        </p:spPr>
        <p:txBody>
          <a:bodyPr wrap="square" anchor="t">
            <a:spAutoFit/>
          </a:bodyPr>
          <a:lstStyle/>
          <a:p>
            <a:pPr lvl="0" algn="ctr"/>
            <a:r>
              <a:rPr lang="zh-CN" altLang="en-US" dirty="0">
                <a:latin typeface="Times New Roman" panose="02020603050405020304" pitchFamily="2" charset="0"/>
                <a:ea typeface="宋体" panose="02010600030101010101" pitchFamily="2" charset="-122"/>
              </a:rPr>
              <a:t>(1, N)</a:t>
            </a:r>
          </a:p>
        </p:txBody>
      </p:sp>
      <p:sp>
        <p:nvSpPr>
          <p:cNvPr id="62473" name="文本框 62473"/>
          <p:cNvSpPr txBox="1"/>
          <p:nvPr/>
        </p:nvSpPr>
        <p:spPr>
          <a:xfrm>
            <a:off x="2674938" y="2592388"/>
            <a:ext cx="1066800" cy="457200"/>
          </a:xfrm>
          <a:prstGeom prst="rect">
            <a:avLst/>
          </a:prstGeom>
          <a:noFill/>
          <a:ln w="9525">
            <a:noFill/>
          </a:ln>
        </p:spPr>
        <p:txBody>
          <a:bodyPr wrap="square" anchor="t">
            <a:spAutoFit/>
          </a:bodyPr>
          <a:lstStyle/>
          <a:p>
            <a:pPr lvl="0" algn="ctr"/>
            <a:r>
              <a:rPr lang="zh-CN" altLang="en-US" dirty="0">
                <a:latin typeface="Times New Roman" panose="02020603050405020304" pitchFamily="2" charset="0"/>
                <a:ea typeface="宋体" panose="02010600030101010101" pitchFamily="2" charset="-122"/>
              </a:rPr>
              <a:t>(0, N)</a:t>
            </a:r>
          </a:p>
        </p:txBody>
      </p:sp>
      <p:sp>
        <p:nvSpPr>
          <p:cNvPr id="62474" name="文本框 62474"/>
          <p:cNvSpPr txBox="1"/>
          <p:nvPr/>
        </p:nvSpPr>
        <p:spPr>
          <a:xfrm>
            <a:off x="6708775" y="1603375"/>
            <a:ext cx="1068388" cy="457200"/>
          </a:xfrm>
          <a:prstGeom prst="rect">
            <a:avLst/>
          </a:prstGeom>
          <a:noFill/>
          <a:ln w="9525">
            <a:noFill/>
          </a:ln>
        </p:spPr>
        <p:txBody>
          <a:bodyPr wrap="square" anchor="t">
            <a:spAutoFit/>
          </a:bodyPr>
          <a:lstStyle/>
          <a:p>
            <a:pPr lvl="0" algn="ctr"/>
            <a:r>
              <a:rPr lang="zh-CN" altLang="en-US" dirty="0">
                <a:latin typeface="Times New Roman" panose="02020603050405020304" pitchFamily="2" charset="0"/>
                <a:ea typeface="宋体" panose="02010600030101010101" pitchFamily="2" charset="-122"/>
              </a:rPr>
              <a:t>(0, N)</a:t>
            </a:r>
          </a:p>
        </p:txBody>
      </p:sp>
      <p:sp>
        <p:nvSpPr>
          <p:cNvPr id="62475" name="文本框 62475"/>
          <p:cNvSpPr txBox="1"/>
          <p:nvPr/>
        </p:nvSpPr>
        <p:spPr>
          <a:xfrm>
            <a:off x="6732588" y="4656138"/>
            <a:ext cx="1068387" cy="458787"/>
          </a:xfrm>
          <a:prstGeom prst="rect">
            <a:avLst/>
          </a:prstGeom>
          <a:solidFill>
            <a:schemeClr val="bg1"/>
          </a:solidFill>
          <a:ln w="9525">
            <a:noFill/>
          </a:ln>
        </p:spPr>
        <p:txBody>
          <a:bodyPr wrap="square" lIns="90170" tIns="46990" rIns="90170" bIns="46990" anchor="t">
            <a:spAutoFit/>
          </a:bodyPr>
          <a:lstStyle/>
          <a:p>
            <a:pPr lvl="0" algn="ctr"/>
            <a:r>
              <a:rPr lang="zh-CN" altLang="en-US" dirty="0">
                <a:latin typeface="Times New Roman" panose="02020603050405020304" pitchFamily="2" charset="0"/>
                <a:ea typeface="宋体" panose="02010600030101010101" pitchFamily="2" charset="-122"/>
              </a:rPr>
              <a:t>(0, 1)</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N-ary Relationships</a:t>
            </a:r>
          </a:p>
        </p:txBody>
      </p:sp>
      <p:sp>
        <p:nvSpPr>
          <p:cNvPr id="3" name="内容占位符 2"/>
          <p:cNvSpPr>
            <a:spLocks noGrp="1"/>
          </p:cNvSpPr>
          <p:nvPr>
            <p:ph idx="1"/>
          </p:nvPr>
        </p:nvSpPr>
        <p:spPr/>
        <p:txBody>
          <a:bodyPr/>
          <a:lstStyle/>
          <a:p>
            <a:r>
              <a:rPr lang="zh-CN" altLang="zh-CN">
                <a:solidFill>
                  <a:schemeClr val="accent6"/>
                </a:solidFill>
              </a:rPr>
              <a:t>在多元联系中，我们很难描述清楚</a:t>
            </a:r>
            <a:r>
              <a:rPr lang="en-US" altLang="zh-CN">
                <a:solidFill>
                  <a:schemeClr val="accent6"/>
                </a:solidFill>
              </a:rPr>
              <a:t>one-to-one</a:t>
            </a:r>
            <a:r>
              <a:rPr lang="zh-CN" altLang="zh-CN">
                <a:solidFill>
                  <a:schemeClr val="accent6"/>
                </a:solidFill>
              </a:rPr>
              <a:t>、</a:t>
            </a:r>
            <a:r>
              <a:rPr lang="en-US" altLang="zh-CN">
                <a:solidFill>
                  <a:schemeClr val="accent6"/>
                </a:solidFill>
              </a:rPr>
              <a:t>many-to-many</a:t>
            </a:r>
            <a:r>
              <a:rPr lang="zh-CN" altLang="en-US">
                <a:solidFill>
                  <a:schemeClr val="accent6"/>
                </a:solidFill>
              </a:rPr>
              <a:t>、</a:t>
            </a:r>
            <a:r>
              <a:rPr lang="en-US" altLang="zh-CN">
                <a:solidFill>
                  <a:schemeClr val="accent6"/>
                </a:solidFill>
              </a:rPr>
              <a:t>many-to-one</a:t>
            </a:r>
            <a:r>
              <a:rPr lang="zh-CN" altLang="zh-CN">
                <a:solidFill>
                  <a:schemeClr val="accent6"/>
                </a:solidFill>
              </a:rPr>
              <a:t>的关系，但描述实体在联系中的参与方式就要容易得多。</a:t>
            </a:r>
          </a:p>
        </p:txBody>
      </p:sp>
      <p:grpSp>
        <p:nvGrpSpPr>
          <p:cNvPr id="18" name="组合 17"/>
          <p:cNvGrpSpPr/>
          <p:nvPr/>
        </p:nvGrpSpPr>
        <p:grpSpPr>
          <a:xfrm>
            <a:off x="2878455" y="3153410"/>
            <a:ext cx="3442970" cy="1494155"/>
            <a:chOff x="4533" y="4740"/>
            <a:chExt cx="5422" cy="2353"/>
          </a:xfrm>
        </p:grpSpPr>
        <p:sp>
          <p:nvSpPr>
            <p:cNvPr id="6" name="文本框 5"/>
            <p:cNvSpPr txBox="1"/>
            <p:nvPr/>
          </p:nvSpPr>
          <p:spPr>
            <a:xfrm>
              <a:off x="7250" y="4740"/>
              <a:ext cx="1387" cy="72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(0,N)</a:t>
              </a:r>
            </a:p>
          </p:txBody>
        </p:sp>
        <p:sp>
          <p:nvSpPr>
            <p:cNvPr id="7" name="文本框 6"/>
            <p:cNvSpPr txBox="1"/>
            <p:nvPr/>
          </p:nvSpPr>
          <p:spPr>
            <a:xfrm>
              <a:off x="4533" y="6369"/>
              <a:ext cx="1318" cy="72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(0,N)</a:t>
              </a:r>
            </a:p>
          </p:txBody>
        </p:sp>
        <p:sp>
          <p:nvSpPr>
            <p:cNvPr id="8" name="文本框 7"/>
            <p:cNvSpPr txBox="1"/>
            <p:nvPr/>
          </p:nvSpPr>
          <p:spPr>
            <a:xfrm>
              <a:off x="8637" y="6338"/>
              <a:ext cx="1318" cy="72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(0,N)</a:t>
              </a:r>
            </a:p>
          </p:txBody>
        </p:sp>
      </p:grpSp>
      <p:grpSp>
        <p:nvGrpSpPr>
          <p:cNvPr id="19" name="组合 18"/>
          <p:cNvGrpSpPr/>
          <p:nvPr/>
        </p:nvGrpSpPr>
        <p:grpSpPr>
          <a:xfrm>
            <a:off x="715010" y="2440940"/>
            <a:ext cx="7816215" cy="3649345"/>
            <a:chOff x="1126" y="3618"/>
            <a:chExt cx="12309" cy="5747"/>
          </a:xfrm>
        </p:grpSpPr>
        <p:grpSp>
          <p:nvGrpSpPr>
            <p:cNvPr id="13" name="组合 12"/>
            <p:cNvGrpSpPr/>
            <p:nvPr/>
          </p:nvGrpSpPr>
          <p:grpSpPr>
            <a:xfrm>
              <a:off x="2802" y="7201"/>
              <a:ext cx="8988" cy="2165"/>
              <a:chOff x="2802" y="5958"/>
              <a:chExt cx="8988" cy="2165"/>
            </a:xfrm>
          </p:grpSpPr>
          <p:sp>
            <p:nvSpPr>
              <p:cNvPr id="43018" name="椭圆 43018"/>
              <p:cNvSpPr/>
              <p:nvPr/>
            </p:nvSpPr>
            <p:spPr>
              <a:xfrm>
                <a:off x="7422" y="7101"/>
                <a:ext cx="2098" cy="1022"/>
              </a:xfrm>
              <a:prstGeom prst="ellipse">
                <a:avLst/>
              </a:prstGeom>
              <a:solidFill>
                <a:schemeClr val="bg1"/>
              </a:solidFill>
              <a:ln w="19050" cap="flat" cmpd="sng">
                <a:solidFill>
                  <a:srgbClr val="0000CC"/>
                </a:solidFill>
                <a:prstDash val="solid"/>
                <a:round/>
                <a:headEnd type="none" w="med" len="med"/>
                <a:tailEnd type="none" w="med" len="med"/>
              </a:ln>
            </p:spPr>
            <p:txBody>
              <a:bodyPr wrap="none" lIns="90170" tIns="0" rIns="90170" bIns="46990" anchor="ctr"/>
              <a:lstStyle/>
              <a:p>
                <a:pPr lvl="0" algn="ctr"/>
                <a:r>
                  <a:rPr lang="en-US" altLang="zh-CN" sz="2800" b="1" dirty="0">
                    <a:solidFill>
                      <a:schemeClr val="accent6"/>
                    </a:solidFill>
                    <a:latin typeface="Arial" panose="020B0604020202020204" pitchFamily="34" charset="0"/>
                    <a:ea typeface="宋体" panose="02010600030101010101" pitchFamily="2" charset="-122"/>
                  </a:rPr>
                  <a:t>qty</a:t>
                </a:r>
              </a:p>
            </p:txBody>
          </p:sp>
          <p:sp>
            <p:nvSpPr>
              <p:cNvPr id="43019" name="直接连接符 43019"/>
              <p:cNvSpPr/>
              <p:nvPr/>
            </p:nvSpPr>
            <p:spPr>
              <a:xfrm flipH="1" flipV="1">
                <a:off x="7265" y="5958"/>
                <a:ext cx="1061" cy="1113"/>
              </a:xfrm>
              <a:prstGeom prst="line">
                <a:avLst/>
              </a:prstGeom>
              <a:ln w="19050" cap="flat" cmpd="sng">
                <a:solidFill>
                  <a:srgbClr val="0000CC"/>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1" name="椭圆 43018"/>
              <p:cNvSpPr/>
              <p:nvPr/>
            </p:nvSpPr>
            <p:spPr>
              <a:xfrm>
                <a:off x="9692" y="7101"/>
                <a:ext cx="2098" cy="1022"/>
              </a:xfrm>
              <a:prstGeom prst="ellipse">
                <a:avLst/>
              </a:prstGeom>
              <a:solidFill>
                <a:schemeClr val="bg1"/>
              </a:solidFill>
              <a:ln w="19050" cap="flat" cmpd="sng">
                <a:solidFill>
                  <a:srgbClr val="0000CC"/>
                </a:solidFill>
                <a:prstDash val="solid"/>
                <a:round/>
                <a:headEnd type="none" w="med" len="med"/>
                <a:tailEnd type="none" w="med" len="med"/>
              </a:ln>
            </p:spPr>
            <p:txBody>
              <a:bodyPr wrap="none" lIns="90170" tIns="0" rIns="90170" bIns="46990" anchor="ctr"/>
              <a:lstStyle/>
              <a:p>
                <a:pPr lvl="0" algn="ctr"/>
                <a:r>
                  <a:rPr lang="en-US" altLang="zh-CN" sz="2800" b="1" dirty="0">
                    <a:solidFill>
                      <a:schemeClr val="accent6"/>
                    </a:solidFill>
                    <a:latin typeface="Arial" panose="020B0604020202020204" pitchFamily="34" charset="0"/>
                    <a:ea typeface="宋体" panose="02010600030101010101" pitchFamily="2" charset="-122"/>
                  </a:rPr>
                  <a:t>dollars</a:t>
                </a:r>
              </a:p>
            </p:txBody>
          </p:sp>
          <p:sp>
            <p:nvSpPr>
              <p:cNvPr id="12" name="直接连接符 43019"/>
              <p:cNvSpPr/>
              <p:nvPr/>
            </p:nvSpPr>
            <p:spPr>
              <a:xfrm flipH="1" flipV="1">
                <a:off x="7266" y="5966"/>
                <a:ext cx="3053" cy="1136"/>
              </a:xfrm>
              <a:prstGeom prst="line">
                <a:avLst/>
              </a:prstGeom>
              <a:ln w="19050" cap="flat" cmpd="sng">
                <a:solidFill>
                  <a:srgbClr val="0000CC"/>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 name="椭圆 43018"/>
              <p:cNvSpPr/>
              <p:nvPr/>
            </p:nvSpPr>
            <p:spPr>
              <a:xfrm>
                <a:off x="2802" y="7075"/>
                <a:ext cx="2098" cy="1022"/>
              </a:xfrm>
              <a:prstGeom prst="ellipse">
                <a:avLst/>
              </a:prstGeom>
              <a:solidFill>
                <a:schemeClr val="bg1"/>
              </a:solidFill>
              <a:ln w="19050" cap="flat" cmpd="sng">
                <a:solidFill>
                  <a:srgbClr val="0000CC"/>
                </a:solidFill>
                <a:prstDash val="solid"/>
                <a:round/>
                <a:headEnd type="none" w="med" len="med"/>
                <a:tailEnd type="none" w="med" len="med"/>
              </a:ln>
            </p:spPr>
            <p:txBody>
              <a:bodyPr wrap="none" lIns="90170" tIns="0" rIns="90170" bIns="46990" anchor="ctr"/>
              <a:lstStyle/>
              <a:p>
                <a:pPr lvl="0" algn="ctr"/>
                <a:r>
                  <a:rPr lang="en-US" altLang="zh-CN" sz="2800" b="1" dirty="0">
                    <a:solidFill>
                      <a:schemeClr val="accent6"/>
                    </a:solidFill>
                    <a:latin typeface="Arial" panose="020B0604020202020204" pitchFamily="34" charset="0"/>
                    <a:ea typeface="宋体" panose="02010600030101010101" pitchFamily="2" charset="-122"/>
                  </a:rPr>
                  <a:t>ordno</a:t>
                </a:r>
              </a:p>
            </p:txBody>
          </p:sp>
          <p:sp>
            <p:nvSpPr>
              <p:cNvPr id="15" name="直接连接符 43019"/>
              <p:cNvSpPr/>
              <p:nvPr/>
            </p:nvSpPr>
            <p:spPr>
              <a:xfrm flipV="1">
                <a:off x="4081" y="5965"/>
                <a:ext cx="3184" cy="1138"/>
              </a:xfrm>
              <a:prstGeom prst="line">
                <a:avLst/>
              </a:prstGeom>
              <a:ln w="19050" cap="flat" cmpd="sng">
                <a:solidFill>
                  <a:srgbClr val="0000CC"/>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6" name="椭圆 43018"/>
              <p:cNvSpPr/>
              <p:nvPr/>
            </p:nvSpPr>
            <p:spPr>
              <a:xfrm>
                <a:off x="5110" y="7072"/>
                <a:ext cx="2098" cy="1022"/>
              </a:xfrm>
              <a:prstGeom prst="ellipse">
                <a:avLst/>
              </a:prstGeom>
              <a:solidFill>
                <a:schemeClr val="bg1"/>
              </a:solidFill>
              <a:ln w="19050" cap="flat" cmpd="sng">
                <a:solidFill>
                  <a:srgbClr val="0000CC"/>
                </a:solidFill>
                <a:prstDash val="solid"/>
                <a:round/>
                <a:headEnd type="none" w="med" len="med"/>
                <a:tailEnd type="none" w="med" len="med"/>
              </a:ln>
            </p:spPr>
            <p:txBody>
              <a:bodyPr wrap="none" lIns="90170" tIns="0" rIns="90170" bIns="46990" anchor="ctr"/>
              <a:lstStyle/>
              <a:p>
                <a:pPr lvl="0" algn="ctr"/>
                <a:r>
                  <a:rPr lang="en-US" altLang="zh-CN" sz="2800" b="1" dirty="0">
                    <a:solidFill>
                      <a:schemeClr val="accent6"/>
                    </a:solidFill>
                    <a:latin typeface="Arial" panose="020B0604020202020204" pitchFamily="34" charset="0"/>
                    <a:ea typeface="宋体" panose="02010600030101010101" pitchFamily="2" charset="-122"/>
                  </a:rPr>
                  <a:t>month</a:t>
                </a:r>
              </a:p>
            </p:txBody>
          </p:sp>
          <p:sp>
            <p:nvSpPr>
              <p:cNvPr id="17" name="直接连接符 43019"/>
              <p:cNvSpPr/>
              <p:nvPr/>
            </p:nvSpPr>
            <p:spPr>
              <a:xfrm flipV="1">
                <a:off x="6148" y="5965"/>
                <a:ext cx="1119" cy="1137"/>
              </a:xfrm>
              <a:prstGeom prst="line">
                <a:avLst/>
              </a:prstGeom>
              <a:ln w="19050" cap="flat" cmpd="sng">
                <a:solidFill>
                  <a:srgbClr val="0000CC"/>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43016" name="菱形 43016"/>
            <p:cNvSpPr/>
            <p:nvPr/>
          </p:nvSpPr>
          <p:spPr>
            <a:xfrm>
              <a:off x="5598" y="5621"/>
              <a:ext cx="3302" cy="1588"/>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sz="2800" b="1" dirty="0">
                  <a:solidFill>
                    <a:schemeClr val="accent6"/>
                  </a:solidFill>
                  <a:latin typeface="Arial" panose="020B0604020202020204" pitchFamily="34" charset="0"/>
                  <a:ea typeface="Times New Roman" panose="02020603050405020304" pitchFamily="2" charset="0"/>
                </a:rPr>
                <a:t>orders</a:t>
              </a:r>
            </a:p>
          </p:txBody>
        </p:sp>
        <p:sp>
          <p:nvSpPr>
            <p:cNvPr id="43013" name="文本框 43013"/>
            <p:cNvSpPr txBox="1"/>
            <p:nvPr/>
          </p:nvSpPr>
          <p:spPr>
            <a:xfrm>
              <a:off x="1126" y="5996"/>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customers</a:t>
              </a:r>
            </a:p>
          </p:txBody>
        </p:sp>
        <p:sp>
          <p:nvSpPr>
            <p:cNvPr id="43014" name="文本框 43014"/>
            <p:cNvSpPr txBox="1"/>
            <p:nvPr/>
          </p:nvSpPr>
          <p:spPr>
            <a:xfrm>
              <a:off x="10033" y="5961"/>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agents</a:t>
              </a:r>
            </a:p>
          </p:txBody>
        </p:sp>
        <p:sp>
          <p:nvSpPr>
            <p:cNvPr id="43015" name="直接连接符 43015"/>
            <p:cNvSpPr/>
            <p:nvPr/>
          </p:nvSpPr>
          <p:spPr>
            <a:xfrm flipV="1">
              <a:off x="4528" y="6397"/>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3017" name="直接连接符 43017"/>
            <p:cNvSpPr/>
            <p:nvPr/>
          </p:nvSpPr>
          <p:spPr>
            <a:xfrm flipV="1">
              <a:off x="8900" y="6414"/>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 name="文本框 43014"/>
            <p:cNvSpPr txBox="1"/>
            <p:nvPr/>
          </p:nvSpPr>
          <p:spPr>
            <a:xfrm>
              <a:off x="5498" y="3618"/>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products</a:t>
              </a:r>
            </a:p>
          </p:txBody>
        </p:sp>
        <p:sp>
          <p:nvSpPr>
            <p:cNvPr id="10" name="直接连接符 43017"/>
            <p:cNvSpPr/>
            <p:nvPr/>
          </p:nvSpPr>
          <p:spPr>
            <a:xfrm flipV="1">
              <a:off x="7266" y="4492"/>
              <a:ext cx="1" cy="1134"/>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76</a:t>
            </a:fld>
            <a:endParaRPr lang="zh-CN" altLang="en-US" sz="1200" b="1" i="1" dirty="0">
              <a:latin typeface="Times New Roman" panose="02020603050405020304" pitchFamily="2" charset="0"/>
              <a:ea typeface="宋体" panose="02010600030101010101" pitchFamily="2" charset="-122"/>
            </a:endParaRPr>
          </a:p>
        </p:txBody>
      </p:sp>
      <p:sp>
        <p:nvSpPr>
          <p:cNvPr id="40964" name="Rectangle 2"/>
          <p:cNvSpPr>
            <a:spLocks noGrp="1"/>
          </p:cNvSpPr>
          <p:nvPr>
            <p:ph type="title"/>
          </p:nvPr>
        </p:nvSpPr>
        <p:spPr/>
        <p:txBody>
          <a:bodyPr wrap="square" anchor="ctr"/>
          <a:lstStyle/>
          <a:p>
            <a:pPr lvl="0" eaLnBrk="1" hangingPunct="1"/>
            <a:r>
              <a:rPr lang="en-US" dirty="0">
                <a:ea typeface="宋体" panose="02010600030101010101" pitchFamily="2" charset="-122"/>
              </a:rPr>
              <a:t>N-ary relationship</a:t>
            </a:r>
          </a:p>
        </p:txBody>
      </p:sp>
      <p:sp>
        <p:nvSpPr>
          <p:cNvPr id="40965" name="Rectangle 3"/>
          <p:cNvSpPr>
            <a:spLocks noGrp="1"/>
          </p:cNvSpPr>
          <p:nvPr>
            <p:ph type="body"/>
          </p:nvPr>
        </p:nvSpPr>
        <p:spPr>
          <a:xfrm>
            <a:off x="34925" y="702945"/>
            <a:ext cx="9074150" cy="1081405"/>
          </a:xfrm>
        </p:spPr>
        <p:txBody>
          <a:bodyPr wrap="square" anchor="t">
            <a:spAutoFit/>
          </a:bodyPr>
          <a:lstStyle/>
          <a:p>
            <a:pPr marL="0" lvl="0" indent="0" algn="ctr" eaLnBrk="1" hangingPunct="1">
              <a:lnSpc>
                <a:spcPct val="100000"/>
              </a:lnSpc>
              <a:spcBef>
                <a:spcPts val="0"/>
              </a:spcBef>
              <a:buNone/>
            </a:pPr>
            <a:r>
              <a:rPr lang="zh-CN" altLang="en-US" dirty="0">
                <a:solidFill>
                  <a:srgbClr val="0000CC"/>
                </a:solidFill>
                <a:ea typeface="宋体" panose="02010600030101010101" pitchFamily="2" charset="-122"/>
                <a:sym typeface="+mn-ea"/>
              </a:rPr>
              <a:t>当前年度的累计销售数量和销售金额</a:t>
            </a:r>
            <a:endParaRPr lang="en-US" altLang="x-none" dirty="0">
              <a:ea typeface="宋体" panose="02010600030101010101" pitchFamily="2" charset="-122"/>
            </a:endParaRPr>
          </a:p>
          <a:p>
            <a:pPr marL="0" lvl="1" indent="0" algn="ctr" eaLnBrk="1" hangingPunct="1">
              <a:lnSpc>
                <a:spcPct val="100000"/>
              </a:lnSpc>
              <a:spcBef>
                <a:spcPts val="1000"/>
              </a:spcBef>
              <a:spcAft>
                <a:spcPts val="0"/>
              </a:spcAft>
              <a:buNone/>
            </a:pPr>
            <a:r>
              <a:rPr lang="en-US" altLang="x-none" dirty="0">
                <a:ea typeface="宋体" panose="02010600030101010101" pitchFamily="2" charset="-122"/>
              </a:rPr>
              <a:t>curyear (customers, agents, products)</a:t>
            </a:r>
            <a:endParaRPr lang="en-US" altLang="x-none" dirty="0">
              <a:solidFill>
                <a:schemeClr val="accent6"/>
              </a:solidFill>
              <a:ea typeface="宋体" panose="02010600030101010101" pitchFamily="2" charset="-122"/>
            </a:endParaRPr>
          </a:p>
        </p:txBody>
      </p:sp>
      <p:grpSp>
        <p:nvGrpSpPr>
          <p:cNvPr id="2" name="组合 1"/>
          <p:cNvGrpSpPr/>
          <p:nvPr/>
        </p:nvGrpSpPr>
        <p:grpSpPr>
          <a:xfrm>
            <a:off x="715010" y="2153920"/>
            <a:ext cx="7816215" cy="2280285"/>
            <a:chOff x="1126" y="3166"/>
            <a:chExt cx="12309" cy="3591"/>
          </a:xfrm>
        </p:grpSpPr>
        <p:sp>
          <p:nvSpPr>
            <p:cNvPr id="43013" name="文本框 43013"/>
            <p:cNvSpPr txBox="1"/>
            <p:nvPr/>
          </p:nvSpPr>
          <p:spPr>
            <a:xfrm>
              <a:off x="1126" y="5544"/>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customers</a:t>
              </a:r>
            </a:p>
          </p:txBody>
        </p:sp>
        <p:sp>
          <p:nvSpPr>
            <p:cNvPr id="43014" name="文本框 43014"/>
            <p:cNvSpPr txBox="1"/>
            <p:nvPr/>
          </p:nvSpPr>
          <p:spPr>
            <a:xfrm>
              <a:off x="10033" y="5509"/>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agents</a:t>
              </a:r>
            </a:p>
          </p:txBody>
        </p:sp>
        <p:sp>
          <p:nvSpPr>
            <p:cNvPr id="43015" name="直接连接符 43015"/>
            <p:cNvSpPr/>
            <p:nvPr/>
          </p:nvSpPr>
          <p:spPr>
            <a:xfrm flipV="1">
              <a:off x="4528" y="5945"/>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3016" name="菱形 43016"/>
            <p:cNvSpPr/>
            <p:nvPr/>
          </p:nvSpPr>
          <p:spPr>
            <a:xfrm>
              <a:off x="5598" y="5169"/>
              <a:ext cx="3302" cy="1588"/>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sz="2800" b="1" dirty="0">
                  <a:solidFill>
                    <a:schemeClr val="accent6"/>
                  </a:solidFill>
                  <a:latin typeface="Arial" panose="020B0604020202020204" pitchFamily="34" charset="0"/>
                  <a:ea typeface="Times New Roman" panose="02020603050405020304" pitchFamily="2" charset="0"/>
                </a:rPr>
                <a:t>curyear</a:t>
              </a:r>
            </a:p>
          </p:txBody>
        </p:sp>
        <p:sp>
          <p:nvSpPr>
            <p:cNvPr id="43017" name="直接连接符 43017"/>
            <p:cNvSpPr/>
            <p:nvPr/>
          </p:nvSpPr>
          <p:spPr>
            <a:xfrm flipV="1">
              <a:off x="8900" y="5962"/>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5" name="文本框 43014"/>
            <p:cNvSpPr txBox="1"/>
            <p:nvPr/>
          </p:nvSpPr>
          <p:spPr>
            <a:xfrm>
              <a:off x="5498" y="3166"/>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products</a:t>
              </a:r>
            </a:p>
          </p:txBody>
        </p:sp>
        <p:sp>
          <p:nvSpPr>
            <p:cNvPr id="6" name="直接连接符 43017"/>
            <p:cNvSpPr/>
            <p:nvPr/>
          </p:nvSpPr>
          <p:spPr>
            <a:xfrm flipV="1">
              <a:off x="7266" y="4040"/>
              <a:ext cx="1" cy="1134"/>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13" name="组合 12"/>
          <p:cNvGrpSpPr/>
          <p:nvPr/>
        </p:nvGrpSpPr>
        <p:grpSpPr>
          <a:xfrm>
            <a:off x="2510790" y="4429125"/>
            <a:ext cx="4926330" cy="1374775"/>
            <a:chOff x="3954" y="5958"/>
            <a:chExt cx="7758" cy="2165"/>
          </a:xfrm>
        </p:grpSpPr>
        <p:sp>
          <p:nvSpPr>
            <p:cNvPr id="43018" name="椭圆 43018"/>
            <p:cNvSpPr/>
            <p:nvPr/>
          </p:nvSpPr>
          <p:spPr>
            <a:xfrm>
              <a:off x="7422" y="7101"/>
              <a:ext cx="4290" cy="1022"/>
            </a:xfrm>
            <a:prstGeom prst="ellipse">
              <a:avLst/>
            </a:prstGeom>
            <a:solidFill>
              <a:schemeClr val="bg1"/>
            </a:solidFill>
            <a:ln w="19050" cap="flat" cmpd="sng">
              <a:solidFill>
                <a:srgbClr val="FF0000"/>
              </a:solidFill>
              <a:prstDash val="solid"/>
              <a:round/>
              <a:headEnd type="none" w="med" len="med"/>
              <a:tailEnd type="none" w="med" len="med"/>
            </a:ln>
          </p:spPr>
          <p:txBody>
            <a:bodyPr wrap="none" lIns="90170" tIns="0" rIns="90170" bIns="46990" anchor="ctr"/>
            <a:lstStyle/>
            <a:p>
              <a:pPr lvl="0" algn="ctr"/>
              <a:r>
                <a:rPr lang="en-US" altLang="zh-CN" sz="2800" b="1" dirty="0">
                  <a:solidFill>
                    <a:srgbClr val="FF0000"/>
                  </a:solidFill>
                  <a:latin typeface="Arial" panose="020B0604020202020204" pitchFamily="34" charset="0"/>
                  <a:ea typeface="宋体" panose="02010600030101010101" pitchFamily="2" charset="-122"/>
                </a:rPr>
                <a:t>sum of dollars</a:t>
              </a:r>
            </a:p>
          </p:txBody>
        </p:sp>
        <p:sp>
          <p:nvSpPr>
            <p:cNvPr id="43019" name="直接连接符 43019"/>
            <p:cNvSpPr/>
            <p:nvPr/>
          </p:nvSpPr>
          <p:spPr>
            <a:xfrm flipH="1" flipV="1">
              <a:off x="7265" y="5958"/>
              <a:ext cx="1223" cy="1145"/>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1" name="椭圆 43018"/>
            <p:cNvSpPr/>
            <p:nvPr/>
          </p:nvSpPr>
          <p:spPr>
            <a:xfrm>
              <a:off x="3954" y="7072"/>
              <a:ext cx="3254" cy="1022"/>
            </a:xfrm>
            <a:prstGeom prst="ellipse">
              <a:avLst/>
            </a:prstGeom>
            <a:solidFill>
              <a:schemeClr val="bg1"/>
            </a:solidFill>
            <a:ln w="19050" cap="flat" cmpd="sng">
              <a:solidFill>
                <a:srgbClr val="FF0000"/>
              </a:solidFill>
              <a:prstDash val="solid"/>
              <a:round/>
              <a:headEnd type="none" w="med" len="med"/>
              <a:tailEnd type="none" w="med" len="med"/>
            </a:ln>
          </p:spPr>
          <p:txBody>
            <a:bodyPr wrap="none" lIns="90170" tIns="0" rIns="90170" bIns="46990" anchor="ctr"/>
            <a:lstStyle/>
            <a:p>
              <a:pPr lvl="0" algn="ctr"/>
              <a:r>
                <a:rPr lang="en-US" altLang="zh-CN" sz="2800" b="1" dirty="0">
                  <a:solidFill>
                    <a:srgbClr val="FF0000"/>
                  </a:solidFill>
                  <a:latin typeface="Arial" panose="020B0604020202020204" pitchFamily="34" charset="0"/>
                  <a:ea typeface="宋体" panose="02010600030101010101" pitchFamily="2" charset="-122"/>
                </a:rPr>
                <a:t>sum of qty</a:t>
              </a:r>
            </a:p>
          </p:txBody>
        </p:sp>
        <p:sp>
          <p:nvSpPr>
            <p:cNvPr id="12" name="直接连接符 43019"/>
            <p:cNvSpPr/>
            <p:nvPr/>
          </p:nvSpPr>
          <p:spPr>
            <a:xfrm flipV="1">
              <a:off x="6148" y="5965"/>
              <a:ext cx="1119" cy="1137"/>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18" name="组合 17"/>
          <p:cNvGrpSpPr/>
          <p:nvPr/>
        </p:nvGrpSpPr>
        <p:grpSpPr>
          <a:xfrm>
            <a:off x="2878455" y="2866390"/>
            <a:ext cx="3442970" cy="1494155"/>
            <a:chOff x="4533" y="4740"/>
            <a:chExt cx="5422" cy="2353"/>
          </a:xfrm>
        </p:grpSpPr>
        <p:sp>
          <p:nvSpPr>
            <p:cNvPr id="3" name="文本框 2"/>
            <p:cNvSpPr txBox="1"/>
            <p:nvPr/>
          </p:nvSpPr>
          <p:spPr>
            <a:xfrm>
              <a:off x="7250" y="4740"/>
              <a:ext cx="1387" cy="72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(0,N)</a:t>
              </a:r>
            </a:p>
          </p:txBody>
        </p:sp>
        <p:sp>
          <p:nvSpPr>
            <p:cNvPr id="7" name="文本框 6"/>
            <p:cNvSpPr txBox="1"/>
            <p:nvPr/>
          </p:nvSpPr>
          <p:spPr>
            <a:xfrm>
              <a:off x="4533" y="6369"/>
              <a:ext cx="1318" cy="72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(0,N)</a:t>
              </a:r>
            </a:p>
          </p:txBody>
        </p:sp>
        <p:sp>
          <p:nvSpPr>
            <p:cNvPr id="8" name="文本框 7"/>
            <p:cNvSpPr txBox="1"/>
            <p:nvPr/>
          </p:nvSpPr>
          <p:spPr>
            <a:xfrm>
              <a:off x="8637" y="6338"/>
              <a:ext cx="1318" cy="72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(0,N)</a:t>
              </a:r>
            </a:p>
          </p:txBody>
        </p:sp>
      </p:grpSp>
      <p:sp>
        <p:nvSpPr>
          <p:cNvPr id="4" name="文本框 3"/>
          <p:cNvSpPr txBox="1"/>
          <p:nvPr/>
        </p:nvSpPr>
        <p:spPr>
          <a:xfrm>
            <a:off x="581025" y="6118860"/>
            <a:ext cx="8239760" cy="460375"/>
          </a:xfrm>
          <a:prstGeom prst="rect">
            <a:avLst/>
          </a:prstGeom>
          <a:noFill/>
        </p:spPr>
        <p:txBody>
          <a:bodyPr wrap="square" rtlCol="0">
            <a:spAutoFit/>
          </a:bodyPr>
          <a:lstStyle/>
          <a:p>
            <a:pPr algn="ctr"/>
            <a:r>
              <a:rPr lang="zh-CN" altLang="en-US" b="1">
                <a:solidFill>
                  <a:srgbClr val="0000CC"/>
                </a:solidFill>
              </a:rPr>
              <a:t>各个</a:t>
            </a:r>
            <a:r>
              <a:rPr lang="en-US" altLang="zh-CN" b="1">
                <a:solidFill>
                  <a:srgbClr val="0000CC"/>
                </a:solidFill>
              </a:rPr>
              <a:t>entity</a:t>
            </a:r>
            <a:r>
              <a:rPr lang="zh-CN" altLang="en-US" b="1">
                <a:solidFill>
                  <a:srgbClr val="0000CC"/>
                </a:solidFill>
              </a:rPr>
              <a:t>在联系中的参与方式不变！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4096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77</a:t>
            </a:fld>
            <a:endParaRPr lang="zh-CN" altLang="en-US" sz="1200" b="1" i="1" dirty="0">
              <a:latin typeface="Times New Roman" panose="02020603050405020304" pitchFamily="2" charset="0"/>
              <a:ea typeface="宋体" panose="02010600030101010101" pitchFamily="2" charset="-122"/>
            </a:endParaRPr>
          </a:p>
        </p:txBody>
      </p:sp>
      <p:sp>
        <p:nvSpPr>
          <p:cNvPr id="40964" name="Rectangle 2"/>
          <p:cNvSpPr>
            <a:spLocks noGrp="1"/>
          </p:cNvSpPr>
          <p:nvPr>
            <p:ph type="title"/>
          </p:nvPr>
        </p:nvSpPr>
        <p:spPr/>
        <p:txBody>
          <a:bodyPr wrap="square" anchor="ctr"/>
          <a:lstStyle/>
          <a:p>
            <a:pPr lvl="0" eaLnBrk="1" hangingPunct="1"/>
            <a:r>
              <a:rPr lang="en-US" dirty="0">
                <a:ea typeface="宋体" panose="02010600030101010101" pitchFamily="2" charset="-122"/>
              </a:rPr>
              <a:t>N-ary relationship</a:t>
            </a:r>
          </a:p>
        </p:txBody>
      </p:sp>
      <p:sp>
        <p:nvSpPr>
          <p:cNvPr id="40965" name="Rectangle 3"/>
          <p:cNvSpPr>
            <a:spLocks noGrp="1"/>
          </p:cNvSpPr>
          <p:nvPr>
            <p:ph type="body"/>
          </p:nvPr>
        </p:nvSpPr>
        <p:spPr>
          <a:xfrm>
            <a:off x="34925" y="702945"/>
            <a:ext cx="9074150" cy="953135"/>
          </a:xfrm>
        </p:spPr>
        <p:txBody>
          <a:bodyPr wrap="square" anchor="t">
            <a:spAutoFit/>
          </a:bodyPr>
          <a:lstStyle/>
          <a:p>
            <a:pPr marL="0" lvl="0" indent="0" algn="ctr" eaLnBrk="1" hangingPunct="1">
              <a:lnSpc>
                <a:spcPct val="100000"/>
              </a:lnSpc>
              <a:spcBef>
                <a:spcPts val="0"/>
              </a:spcBef>
              <a:buNone/>
            </a:pPr>
            <a:r>
              <a:rPr lang="zh-CN" altLang="en-US" dirty="0">
                <a:solidFill>
                  <a:srgbClr val="0000CC"/>
                </a:solidFill>
                <a:ea typeface="宋体" panose="02010600030101010101" pitchFamily="2" charset="-122"/>
              </a:rPr>
              <a:t>按年度统计的累计销售数量和销售金额</a:t>
            </a:r>
          </a:p>
          <a:p>
            <a:pPr marL="0" lvl="0" indent="0" algn="ctr" eaLnBrk="1" hangingPunct="1">
              <a:lnSpc>
                <a:spcPct val="100000"/>
              </a:lnSpc>
              <a:spcBef>
                <a:spcPts val="0"/>
              </a:spcBef>
              <a:buNone/>
            </a:pPr>
            <a:r>
              <a:rPr lang="en-US" altLang="x-none" dirty="0">
                <a:ea typeface="宋体" panose="02010600030101010101" pitchFamily="2" charset="-122"/>
              </a:rPr>
              <a:t>yearlies (customers, agents, products)</a:t>
            </a:r>
            <a:endParaRPr lang="en-US" altLang="x-none" dirty="0">
              <a:solidFill>
                <a:schemeClr val="accent6"/>
              </a:solidFill>
              <a:ea typeface="宋体" panose="02010600030101010101" pitchFamily="2" charset="-122"/>
            </a:endParaRPr>
          </a:p>
        </p:txBody>
      </p:sp>
      <p:grpSp>
        <p:nvGrpSpPr>
          <p:cNvPr id="7" name="组合 6"/>
          <p:cNvGrpSpPr/>
          <p:nvPr/>
        </p:nvGrpSpPr>
        <p:grpSpPr>
          <a:xfrm>
            <a:off x="2204720" y="4070350"/>
            <a:ext cx="6308725" cy="1376045"/>
            <a:chOff x="3472" y="6862"/>
            <a:chExt cx="9935" cy="2167"/>
          </a:xfrm>
        </p:grpSpPr>
        <p:sp>
          <p:nvSpPr>
            <p:cNvPr id="43018" name="椭圆 43018"/>
            <p:cNvSpPr/>
            <p:nvPr/>
          </p:nvSpPr>
          <p:spPr>
            <a:xfrm>
              <a:off x="9117" y="8005"/>
              <a:ext cx="4290" cy="1022"/>
            </a:xfrm>
            <a:prstGeom prst="ellipse">
              <a:avLst/>
            </a:prstGeom>
            <a:solidFill>
              <a:schemeClr val="bg1"/>
            </a:solidFill>
            <a:ln w="19050" cap="flat" cmpd="sng">
              <a:solidFill>
                <a:srgbClr val="FF0000"/>
              </a:solidFill>
              <a:prstDash val="solid"/>
              <a:round/>
              <a:headEnd type="none" w="med" len="med"/>
              <a:tailEnd type="none" w="med" len="med"/>
            </a:ln>
          </p:spPr>
          <p:txBody>
            <a:bodyPr wrap="none" lIns="90170" tIns="0" rIns="90170" bIns="46990" anchor="ctr"/>
            <a:lstStyle/>
            <a:p>
              <a:pPr lvl="0" algn="ctr"/>
              <a:r>
                <a:rPr lang="en-US" altLang="zh-CN" sz="2800" b="1" dirty="0">
                  <a:solidFill>
                    <a:srgbClr val="FF0000"/>
                  </a:solidFill>
                  <a:latin typeface="Arial" panose="020B0604020202020204" pitchFamily="34" charset="0"/>
                  <a:ea typeface="宋体" panose="02010600030101010101" pitchFamily="2" charset="-122"/>
                </a:rPr>
                <a:t>sum of dollars</a:t>
              </a:r>
            </a:p>
          </p:txBody>
        </p:sp>
        <p:sp>
          <p:nvSpPr>
            <p:cNvPr id="43019" name="直接连接符 43019"/>
            <p:cNvSpPr/>
            <p:nvPr/>
          </p:nvSpPr>
          <p:spPr>
            <a:xfrm flipH="1" flipV="1">
              <a:off x="7265" y="6862"/>
              <a:ext cx="3054" cy="1145"/>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1" name="椭圆 43018"/>
            <p:cNvSpPr/>
            <p:nvPr/>
          </p:nvSpPr>
          <p:spPr>
            <a:xfrm>
              <a:off x="5649" y="7976"/>
              <a:ext cx="3254" cy="1022"/>
            </a:xfrm>
            <a:prstGeom prst="ellipse">
              <a:avLst/>
            </a:prstGeom>
            <a:solidFill>
              <a:schemeClr val="bg1"/>
            </a:solidFill>
            <a:ln w="19050" cap="flat" cmpd="sng">
              <a:solidFill>
                <a:srgbClr val="FF0000"/>
              </a:solidFill>
              <a:prstDash val="solid"/>
              <a:round/>
              <a:headEnd type="none" w="med" len="med"/>
              <a:tailEnd type="none" w="med" len="med"/>
            </a:ln>
          </p:spPr>
          <p:txBody>
            <a:bodyPr wrap="none" lIns="90170" tIns="0" rIns="90170" bIns="46990" anchor="ctr"/>
            <a:lstStyle/>
            <a:p>
              <a:pPr lvl="0" algn="ctr"/>
              <a:r>
                <a:rPr lang="en-US" altLang="zh-CN" sz="2800" b="1" dirty="0">
                  <a:solidFill>
                    <a:srgbClr val="FF0000"/>
                  </a:solidFill>
                  <a:latin typeface="Arial" panose="020B0604020202020204" pitchFamily="34" charset="0"/>
                  <a:ea typeface="宋体" panose="02010600030101010101" pitchFamily="2" charset="-122"/>
                </a:rPr>
                <a:t>sum of qty</a:t>
              </a:r>
            </a:p>
          </p:txBody>
        </p:sp>
        <p:sp>
          <p:nvSpPr>
            <p:cNvPr id="12" name="直接连接符 43019"/>
            <p:cNvSpPr/>
            <p:nvPr/>
          </p:nvSpPr>
          <p:spPr>
            <a:xfrm flipV="1">
              <a:off x="7266" y="6869"/>
              <a:ext cx="1" cy="1077"/>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3" name="椭圆 43018"/>
            <p:cNvSpPr/>
            <p:nvPr/>
          </p:nvSpPr>
          <p:spPr>
            <a:xfrm>
              <a:off x="3472" y="8007"/>
              <a:ext cx="2026" cy="1022"/>
            </a:xfrm>
            <a:prstGeom prst="ellipse">
              <a:avLst/>
            </a:prstGeom>
            <a:solidFill>
              <a:schemeClr val="bg1"/>
            </a:solidFill>
            <a:ln w="19050" cap="flat" cmpd="sng">
              <a:solidFill>
                <a:srgbClr val="FF0000"/>
              </a:solidFill>
              <a:prstDash val="solid"/>
              <a:round/>
              <a:headEnd type="none" w="med" len="med"/>
              <a:tailEnd type="none" w="med" len="med"/>
            </a:ln>
          </p:spPr>
          <p:txBody>
            <a:bodyPr wrap="none" lIns="90170" tIns="0" rIns="90170" bIns="46990" anchor="ctr"/>
            <a:lstStyle/>
            <a:p>
              <a:pPr lvl="0" algn="ctr"/>
              <a:r>
                <a:rPr lang="en-US" altLang="zh-CN" sz="2800" b="1" dirty="0">
                  <a:solidFill>
                    <a:srgbClr val="FF0000"/>
                  </a:solidFill>
                  <a:latin typeface="Arial" panose="020B0604020202020204" pitchFamily="34" charset="0"/>
                  <a:ea typeface="宋体" panose="02010600030101010101" pitchFamily="2" charset="-122"/>
                </a:rPr>
                <a:t>year</a:t>
              </a:r>
            </a:p>
          </p:txBody>
        </p:sp>
        <p:sp>
          <p:nvSpPr>
            <p:cNvPr id="4" name="直接连接符 43019"/>
            <p:cNvSpPr/>
            <p:nvPr/>
          </p:nvSpPr>
          <p:spPr>
            <a:xfrm flipV="1">
              <a:off x="4540" y="6870"/>
              <a:ext cx="2724" cy="1137"/>
            </a:xfrm>
            <a:prstGeom prst="line">
              <a:avLst/>
            </a:prstGeom>
            <a:ln w="19050" cap="flat" cmpd="sng">
              <a:solidFill>
                <a:srgbClr val="FF0000"/>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9" name="组合 8"/>
          <p:cNvGrpSpPr/>
          <p:nvPr/>
        </p:nvGrpSpPr>
        <p:grpSpPr>
          <a:xfrm>
            <a:off x="715010" y="1795145"/>
            <a:ext cx="7816215" cy="2280285"/>
            <a:chOff x="1126" y="3166"/>
            <a:chExt cx="12309" cy="3591"/>
          </a:xfrm>
        </p:grpSpPr>
        <p:sp>
          <p:nvSpPr>
            <p:cNvPr id="10" name="文本框 43013"/>
            <p:cNvSpPr txBox="1"/>
            <p:nvPr/>
          </p:nvSpPr>
          <p:spPr>
            <a:xfrm>
              <a:off x="1126" y="5544"/>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customers</a:t>
              </a:r>
            </a:p>
          </p:txBody>
        </p:sp>
        <p:sp>
          <p:nvSpPr>
            <p:cNvPr id="13" name="文本框 43014"/>
            <p:cNvSpPr txBox="1"/>
            <p:nvPr/>
          </p:nvSpPr>
          <p:spPr>
            <a:xfrm>
              <a:off x="10033" y="5509"/>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agents</a:t>
              </a:r>
            </a:p>
          </p:txBody>
        </p:sp>
        <p:sp>
          <p:nvSpPr>
            <p:cNvPr id="15" name="直接连接符 43015"/>
            <p:cNvSpPr/>
            <p:nvPr/>
          </p:nvSpPr>
          <p:spPr>
            <a:xfrm flipV="1">
              <a:off x="4528" y="5945"/>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6" name="菱形 43016"/>
            <p:cNvSpPr/>
            <p:nvPr/>
          </p:nvSpPr>
          <p:spPr>
            <a:xfrm>
              <a:off x="5598" y="5169"/>
              <a:ext cx="3302" cy="1588"/>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sz="2800" b="1" dirty="0">
                  <a:solidFill>
                    <a:schemeClr val="accent6"/>
                  </a:solidFill>
                  <a:latin typeface="Arial" panose="020B0604020202020204" pitchFamily="34" charset="0"/>
                  <a:ea typeface="Times New Roman" panose="02020603050405020304" pitchFamily="2" charset="0"/>
                </a:rPr>
                <a:t>yearlies</a:t>
              </a:r>
            </a:p>
          </p:txBody>
        </p:sp>
        <p:sp>
          <p:nvSpPr>
            <p:cNvPr id="17" name="直接连接符 43017"/>
            <p:cNvSpPr/>
            <p:nvPr/>
          </p:nvSpPr>
          <p:spPr>
            <a:xfrm flipV="1">
              <a:off x="8900" y="5962"/>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8" name="文本框 43014"/>
            <p:cNvSpPr txBox="1"/>
            <p:nvPr/>
          </p:nvSpPr>
          <p:spPr>
            <a:xfrm>
              <a:off x="5498" y="3166"/>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products</a:t>
              </a:r>
            </a:p>
          </p:txBody>
        </p:sp>
        <p:sp>
          <p:nvSpPr>
            <p:cNvPr id="19" name="直接连接符 43017"/>
            <p:cNvSpPr/>
            <p:nvPr/>
          </p:nvSpPr>
          <p:spPr>
            <a:xfrm flipV="1">
              <a:off x="7266" y="4040"/>
              <a:ext cx="1" cy="1134"/>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20" name="组合 19"/>
          <p:cNvGrpSpPr/>
          <p:nvPr/>
        </p:nvGrpSpPr>
        <p:grpSpPr>
          <a:xfrm>
            <a:off x="2878455" y="2507615"/>
            <a:ext cx="3442970" cy="1494155"/>
            <a:chOff x="4533" y="4740"/>
            <a:chExt cx="5422" cy="2353"/>
          </a:xfrm>
        </p:grpSpPr>
        <p:sp>
          <p:nvSpPr>
            <p:cNvPr id="21" name="文本框 20"/>
            <p:cNvSpPr txBox="1"/>
            <p:nvPr/>
          </p:nvSpPr>
          <p:spPr>
            <a:xfrm>
              <a:off x="7250" y="4740"/>
              <a:ext cx="1387" cy="72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(0,N)</a:t>
              </a:r>
            </a:p>
          </p:txBody>
        </p:sp>
        <p:sp>
          <p:nvSpPr>
            <p:cNvPr id="22" name="文本框 21"/>
            <p:cNvSpPr txBox="1"/>
            <p:nvPr/>
          </p:nvSpPr>
          <p:spPr>
            <a:xfrm>
              <a:off x="4533" y="6369"/>
              <a:ext cx="1318" cy="72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(0,N)</a:t>
              </a:r>
            </a:p>
          </p:txBody>
        </p:sp>
        <p:sp>
          <p:nvSpPr>
            <p:cNvPr id="23" name="文本框 22"/>
            <p:cNvSpPr txBox="1"/>
            <p:nvPr/>
          </p:nvSpPr>
          <p:spPr>
            <a:xfrm>
              <a:off x="8637" y="6338"/>
              <a:ext cx="1318" cy="72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(0,N)</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881630" y="3225165"/>
            <a:ext cx="3442970" cy="1494790"/>
            <a:chOff x="4533" y="4740"/>
            <a:chExt cx="5422" cy="2354"/>
          </a:xfrm>
          <a:noFill/>
        </p:grpSpPr>
        <p:sp>
          <p:nvSpPr>
            <p:cNvPr id="5" name="文本框 4"/>
            <p:cNvSpPr txBox="1"/>
            <p:nvPr/>
          </p:nvSpPr>
          <p:spPr>
            <a:xfrm>
              <a:off x="7250" y="4740"/>
              <a:ext cx="1387" cy="725"/>
            </a:xfrm>
            <a:prstGeom prst="rect">
              <a:avLst/>
            </a:prstGeom>
            <a:grpFill/>
          </p:spPr>
          <p:txBody>
            <a:bodyPr wrap="square" rtlCol="0">
              <a:spAutoFit/>
            </a:bodyPr>
            <a:lstStyle/>
            <a:p>
              <a:pPr algn="dist"/>
              <a:r>
                <a:rPr lang="en-US" altLang="zh-CN" b="1">
                  <a:solidFill>
                    <a:srgbClr val="FF0000"/>
                  </a:solidFill>
                  <a:latin typeface="Arial" panose="020B0604020202020204" pitchFamily="34" charset="0"/>
                </a:rPr>
                <a:t>(?,?)</a:t>
              </a:r>
            </a:p>
          </p:txBody>
        </p:sp>
        <p:sp>
          <p:nvSpPr>
            <p:cNvPr id="20" name="文本框 19"/>
            <p:cNvSpPr txBox="1"/>
            <p:nvPr/>
          </p:nvSpPr>
          <p:spPr>
            <a:xfrm>
              <a:off x="4533" y="6369"/>
              <a:ext cx="1318" cy="725"/>
            </a:xfrm>
            <a:prstGeom prst="rect">
              <a:avLst/>
            </a:prstGeom>
            <a:grpFill/>
          </p:spPr>
          <p:txBody>
            <a:bodyPr wrap="square" rtlCol="0">
              <a:spAutoFit/>
            </a:bodyPr>
            <a:lstStyle/>
            <a:p>
              <a:pPr algn="dist"/>
              <a:r>
                <a:rPr lang="en-US" altLang="zh-CN" b="1">
                  <a:solidFill>
                    <a:srgbClr val="FF0000"/>
                  </a:solidFill>
                  <a:latin typeface="Arial" panose="020B0604020202020204" pitchFamily="34" charset="0"/>
                </a:rPr>
                <a:t>(?,?)</a:t>
              </a:r>
            </a:p>
          </p:txBody>
        </p:sp>
        <p:sp>
          <p:nvSpPr>
            <p:cNvPr id="21" name="文本框 20"/>
            <p:cNvSpPr txBox="1"/>
            <p:nvPr/>
          </p:nvSpPr>
          <p:spPr>
            <a:xfrm>
              <a:off x="8637" y="6338"/>
              <a:ext cx="1318" cy="725"/>
            </a:xfrm>
            <a:prstGeom prst="rect">
              <a:avLst/>
            </a:prstGeom>
            <a:grpFill/>
          </p:spPr>
          <p:txBody>
            <a:bodyPr wrap="square" rtlCol="0">
              <a:spAutoFit/>
            </a:bodyPr>
            <a:lstStyle/>
            <a:p>
              <a:pPr algn="dist"/>
              <a:r>
                <a:rPr lang="en-US" altLang="zh-CN" b="1">
                  <a:solidFill>
                    <a:srgbClr val="FF0000"/>
                  </a:solidFill>
                  <a:latin typeface="Arial" panose="020B0604020202020204" pitchFamily="34" charset="0"/>
                </a:rPr>
                <a:t>(?,?)</a:t>
              </a:r>
            </a:p>
          </p:txBody>
        </p:sp>
      </p:grpSp>
      <p:sp>
        <p:nvSpPr>
          <p:cNvPr id="2" name="标题 1"/>
          <p:cNvSpPr>
            <a:spLocks noGrp="1"/>
          </p:cNvSpPr>
          <p:nvPr>
            <p:ph type="title"/>
          </p:nvPr>
        </p:nvSpPr>
        <p:spPr/>
        <p:txBody>
          <a:bodyPr/>
          <a:lstStyle/>
          <a:p>
            <a:r>
              <a:rPr lang="en-US" altLang="zh-CN"/>
              <a:t>N-ary Relationships</a:t>
            </a:r>
          </a:p>
        </p:txBody>
      </p:sp>
      <p:sp>
        <p:nvSpPr>
          <p:cNvPr id="3" name="内容占位符 2"/>
          <p:cNvSpPr>
            <a:spLocks noGrp="1"/>
          </p:cNvSpPr>
          <p:nvPr>
            <p:ph idx="1"/>
          </p:nvPr>
        </p:nvSpPr>
        <p:spPr>
          <a:xfrm>
            <a:off x="220345" y="766445"/>
            <a:ext cx="8728075" cy="1470025"/>
          </a:xfrm>
        </p:spPr>
        <p:txBody>
          <a:bodyPr wrap="square">
            <a:spAutoFit/>
          </a:bodyPr>
          <a:lstStyle/>
          <a:p>
            <a:r>
              <a:rPr lang="zh-CN">
                <a:solidFill>
                  <a:schemeClr val="accent6"/>
                </a:solidFill>
              </a:rPr>
              <a:t>在大宗商品的销售应用中，</a:t>
            </a:r>
            <a:r>
              <a:rPr lang="en-US" altLang="zh-CN">
                <a:solidFill>
                  <a:schemeClr val="accent6"/>
                </a:solidFill>
              </a:rPr>
              <a:t>orders</a:t>
            </a:r>
            <a:r>
              <a:rPr lang="zh-CN" altLang="en-US">
                <a:solidFill>
                  <a:schemeClr val="accent6"/>
                </a:solidFill>
              </a:rPr>
              <a:t>联系上的参与方式又有所不同</a:t>
            </a:r>
            <a:endParaRPr lang="zh-CN">
              <a:solidFill>
                <a:schemeClr val="accent6"/>
              </a:solidFill>
            </a:endParaRPr>
          </a:p>
          <a:p>
            <a:r>
              <a:rPr lang="zh-CN">
                <a:solidFill>
                  <a:schemeClr val="accent6"/>
                </a:solidFill>
              </a:rPr>
              <a:t>例：</a:t>
            </a:r>
            <a:r>
              <a:rPr lang="zh-CN">
                <a:solidFill>
                  <a:srgbClr val="FF0000"/>
                </a:solidFill>
              </a:rPr>
              <a:t>汽车销售的例子</a:t>
            </a:r>
            <a:r>
              <a:rPr lang="en-US" altLang="zh-CN">
                <a:solidFill>
                  <a:schemeClr val="accent6"/>
                </a:solidFill>
              </a:rPr>
              <a:t>(</a:t>
            </a:r>
            <a:r>
              <a:rPr lang="zh-CN">
                <a:solidFill>
                  <a:schemeClr val="accent6"/>
                </a:solidFill>
              </a:rPr>
              <a:t>新车销售，不考虑二手车市场</a:t>
            </a:r>
            <a:r>
              <a:rPr lang="en-US" altLang="zh-CN">
                <a:solidFill>
                  <a:schemeClr val="accent6"/>
                </a:solidFill>
              </a:rPr>
              <a:t>)</a:t>
            </a:r>
          </a:p>
        </p:txBody>
      </p:sp>
      <p:sp>
        <p:nvSpPr>
          <p:cNvPr id="6" name="文本框 5"/>
          <p:cNvSpPr txBox="1"/>
          <p:nvPr/>
        </p:nvSpPr>
        <p:spPr>
          <a:xfrm>
            <a:off x="4603750" y="3225165"/>
            <a:ext cx="880745" cy="460375"/>
          </a:xfrm>
          <a:prstGeom prst="rect">
            <a:avLst/>
          </a:prstGeom>
          <a:solidFill>
            <a:schemeClr val="bg1"/>
          </a:solidFill>
        </p:spPr>
        <p:txBody>
          <a:bodyPr wrap="square" rtlCol="0">
            <a:spAutoFit/>
          </a:bodyPr>
          <a:lstStyle/>
          <a:p>
            <a:pPr algn="dist"/>
            <a:r>
              <a:rPr lang="en-US" altLang="zh-CN" b="1">
                <a:solidFill>
                  <a:srgbClr val="FF0000"/>
                </a:solidFill>
                <a:latin typeface="Arial" panose="020B0604020202020204" pitchFamily="34" charset="0"/>
              </a:rPr>
              <a:t>(0,1)</a:t>
            </a:r>
          </a:p>
        </p:txBody>
      </p:sp>
      <p:grpSp>
        <p:nvGrpSpPr>
          <p:cNvPr id="22" name="组合 21"/>
          <p:cNvGrpSpPr/>
          <p:nvPr/>
        </p:nvGrpSpPr>
        <p:grpSpPr>
          <a:xfrm>
            <a:off x="2878455" y="4239895"/>
            <a:ext cx="3442970" cy="479425"/>
            <a:chOff x="4533" y="5773"/>
            <a:chExt cx="5422" cy="755"/>
          </a:xfrm>
        </p:grpSpPr>
        <p:sp>
          <p:nvSpPr>
            <p:cNvPr id="7" name="文本框 6"/>
            <p:cNvSpPr txBox="1"/>
            <p:nvPr/>
          </p:nvSpPr>
          <p:spPr>
            <a:xfrm>
              <a:off x="4533" y="5804"/>
              <a:ext cx="1318" cy="725"/>
            </a:xfrm>
            <a:prstGeom prst="rect">
              <a:avLst/>
            </a:prstGeom>
            <a:solidFill>
              <a:schemeClr val="bg1"/>
            </a:solidFill>
          </p:spPr>
          <p:txBody>
            <a:bodyPr wrap="square" rtlCol="0">
              <a:spAutoFit/>
            </a:bodyPr>
            <a:lstStyle/>
            <a:p>
              <a:pPr algn="dist"/>
              <a:r>
                <a:rPr lang="en-US" altLang="zh-CN" b="1">
                  <a:solidFill>
                    <a:srgbClr val="FF0000"/>
                  </a:solidFill>
                  <a:latin typeface="Arial" panose="020B0604020202020204" pitchFamily="34" charset="0"/>
                </a:rPr>
                <a:t>(0,N)</a:t>
              </a:r>
            </a:p>
          </p:txBody>
        </p:sp>
        <p:sp>
          <p:nvSpPr>
            <p:cNvPr id="8" name="文本框 7"/>
            <p:cNvSpPr txBox="1"/>
            <p:nvPr/>
          </p:nvSpPr>
          <p:spPr>
            <a:xfrm>
              <a:off x="8637" y="5773"/>
              <a:ext cx="1318" cy="725"/>
            </a:xfrm>
            <a:prstGeom prst="rect">
              <a:avLst/>
            </a:prstGeom>
            <a:solidFill>
              <a:schemeClr val="bg1"/>
            </a:solidFill>
          </p:spPr>
          <p:txBody>
            <a:bodyPr wrap="square" rtlCol="0">
              <a:spAutoFit/>
            </a:bodyPr>
            <a:lstStyle/>
            <a:p>
              <a:pPr algn="dist"/>
              <a:r>
                <a:rPr lang="en-US" altLang="zh-CN" b="1">
                  <a:solidFill>
                    <a:srgbClr val="FF0000"/>
                  </a:solidFill>
                  <a:latin typeface="Arial" panose="020B0604020202020204" pitchFamily="34" charset="0"/>
                </a:rPr>
                <a:t>(0,N)</a:t>
              </a:r>
            </a:p>
          </p:txBody>
        </p:sp>
      </p:grpSp>
      <p:grpSp>
        <p:nvGrpSpPr>
          <p:cNvPr id="19" name="组合 18"/>
          <p:cNvGrpSpPr/>
          <p:nvPr/>
        </p:nvGrpSpPr>
        <p:grpSpPr>
          <a:xfrm>
            <a:off x="715010" y="2440940"/>
            <a:ext cx="7816215" cy="3649980"/>
            <a:chOff x="1126" y="3618"/>
            <a:chExt cx="12309" cy="5748"/>
          </a:xfrm>
        </p:grpSpPr>
        <p:grpSp>
          <p:nvGrpSpPr>
            <p:cNvPr id="13" name="组合 12"/>
            <p:cNvGrpSpPr/>
            <p:nvPr/>
          </p:nvGrpSpPr>
          <p:grpSpPr>
            <a:xfrm>
              <a:off x="4384" y="7208"/>
              <a:ext cx="6020" cy="2158"/>
              <a:chOff x="4384" y="5965"/>
              <a:chExt cx="6020" cy="2158"/>
            </a:xfrm>
          </p:grpSpPr>
          <p:sp>
            <p:nvSpPr>
              <p:cNvPr id="11" name="椭圆 43018"/>
              <p:cNvSpPr/>
              <p:nvPr/>
            </p:nvSpPr>
            <p:spPr>
              <a:xfrm>
                <a:off x="7997" y="7101"/>
                <a:ext cx="2407" cy="1022"/>
              </a:xfrm>
              <a:prstGeom prst="ellipse">
                <a:avLst/>
              </a:prstGeom>
              <a:solidFill>
                <a:schemeClr val="bg1"/>
              </a:solidFill>
              <a:ln w="19050" cap="flat" cmpd="sng">
                <a:solidFill>
                  <a:srgbClr val="0000CC"/>
                </a:solidFill>
                <a:prstDash val="solid"/>
                <a:round/>
                <a:headEnd type="none" w="med" len="med"/>
                <a:tailEnd type="none" w="med" len="med"/>
              </a:ln>
            </p:spPr>
            <p:txBody>
              <a:bodyPr wrap="none" lIns="90170" tIns="0" rIns="90170" bIns="46990" anchor="ctr"/>
              <a:lstStyle/>
              <a:p>
                <a:pPr lvl="0" algn="ctr"/>
                <a:r>
                  <a:rPr lang="en-US" altLang="zh-CN" sz="2800" b="1" dirty="0">
                    <a:solidFill>
                      <a:schemeClr val="accent6"/>
                    </a:solidFill>
                    <a:latin typeface="Arial" panose="020B0604020202020204" pitchFamily="34" charset="0"/>
                    <a:ea typeface="宋体" panose="02010600030101010101" pitchFamily="2" charset="-122"/>
                  </a:rPr>
                  <a:t>orddate</a:t>
                </a:r>
              </a:p>
            </p:txBody>
          </p:sp>
          <p:sp>
            <p:nvSpPr>
              <p:cNvPr id="12" name="直接连接符 43019"/>
              <p:cNvSpPr/>
              <p:nvPr/>
            </p:nvSpPr>
            <p:spPr>
              <a:xfrm flipH="1" flipV="1">
                <a:off x="7250" y="5967"/>
                <a:ext cx="1501" cy="1108"/>
              </a:xfrm>
              <a:prstGeom prst="line">
                <a:avLst/>
              </a:prstGeom>
              <a:ln w="19050" cap="flat" cmpd="sng">
                <a:solidFill>
                  <a:srgbClr val="0000CC"/>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14" name="椭圆 43018"/>
              <p:cNvSpPr/>
              <p:nvPr/>
            </p:nvSpPr>
            <p:spPr>
              <a:xfrm>
                <a:off x="4384" y="7075"/>
                <a:ext cx="2098" cy="1022"/>
              </a:xfrm>
              <a:prstGeom prst="ellipse">
                <a:avLst/>
              </a:prstGeom>
              <a:solidFill>
                <a:schemeClr val="bg1"/>
              </a:solidFill>
              <a:ln w="19050" cap="flat" cmpd="sng">
                <a:solidFill>
                  <a:srgbClr val="0000CC"/>
                </a:solidFill>
                <a:prstDash val="solid"/>
                <a:round/>
                <a:headEnd type="none" w="med" len="med"/>
                <a:tailEnd type="none" w="med" len="med"/>
              </a:ln>
            </p:spPr>
            <p:txBody>
              <a:bodyPr wrap="none" lIns="90170" tIns="0" rIns="90170" bIns="46990" anchor="ctr"/>
              <a:lstStyle/>
              <a:p>
                <a:pPr lvl="0" algn="ctr"/>
                <a:r>
                  <a:rPr lang="en-US" altLang="zh-CN" sz="2800" b="1" dirty="0">
                    <a:solidFill>
                      <a:schemeClr val="accent6"/>
                    </a:solidFill>
                    <a:latin typeface="Arial" panose="020B0604020202020204" pitchFamily="34" charset="0"/>
                    <a:ea typeface="宋体" panose="02010600030101010101" pitchFamily="2" charset="-122"/>
                  </a:rPr>
                  <a:t>ordno</a:t>
                </a:r>
              </a:p>
            </p:txBody>
          </p:sp>
          <p:sp>
            <p:nvSpPr>
              <p:cNvPr id="15" name="直接连接符 43019"/>
              <p:cNvSpPr/>
              <p:nvPr/>
            </p:nvSpPr>
            <p:spPr>
              <a:xfrm flipV="1">
                <a:off x="5661" y="5965"/>
                <a:ext cx="1604" cy="1136"/>
              </a:xfrm>
              <a:prstGeom prst="line">
                <a:avLst/>
              </a:prstGeom>
              <a:ln w="19050" cap="flat" cmpd="sng">
                <a:solidFill>
                  <a:srgbClr val="0000CC"/>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43016" name="菱形 43016"/>
            <p:cNvSpPr/>
            <p:nvPr/>
          </p:nvSpPr>
          <p:spPr>
            <a:xfrm>
              <a:off x="5598" y="5621"/>
              <a:ext cx="3302" cy="1588"/>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sz="2800" b="1" dirty="0">
                  <a:solidFill>
                    <a:schemeClr val="accent6"/>
                  </a:solidFill>
                  <a:latin typeface="Arial" panose="020B0604020202020204" pitchFamily="34" charset="0"/>
                  <a:ea typeface="Times New Roman" panose="02020603050405020304" pitchFamily="2" charset="0"/>
                </a:rPr>
                <a:t>orders</a:t>
              </a:r>
            </a:p>
          </p:txBody>
        </p:sp>
        <p:sp>
          <p:nvSpPr>
            <p:cNvPr id="43013" name="文本框 43013"/>
            <p:cNvSpPr txBox="1"/>
            <p:nvPr/>
          </p:nvSpPr>
          <p:spPr>
            <a:xfrm>
              <a:off x="1126" y="5996"/>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customers</a:t>
              </a:r>
            </a:p>
          </p:txBody>
        </p:sp>
        <p:sp>
          <p:nvSpPr>
            <p:cNvPr id="43014" name="文本框 43014"/>
            <p:cNvSpPr txBox="1"/>
            <p:nvPr/>
          </p:nvSpPr>
          <p:spPr>
            <a:xfrm>
              <a:off x="10033" y="5961"/>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agents</a:t>
              </a:r>
            </a:p>
          </p:txBody>
        </p:sp>
        <p:sp>
          <p:nvSpPr>
            <p:cNvPr id="43015" name="直接连接符 43015"/>
            <p:cNvSpPr/>
            <p:nvPr/>
          </p:nvSpPr>
          <p:spPr>
            <a:xfrm flipV="1">
              <a:off x="4528" y="6397"/>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3017" name="直接连接符 43017"/>
            <p:cNvSpPr/>
            <p:nvPr/>
          </p:nvSpPr>
          <p:spPr>
            <a:xfrm flipV="1">
              <a:off x="8900" y="6414"/>
              <a:ext cx="1134" cy="2"/>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 name="文本框 43014"/>
            <p:cNvSpPr txBox="1"/>
            <p:nvPr/>
          </p:nvSpPr>
          <p:spPr>
            <a:xfrm>
              <a:off x="5498" y="3618"/>
              <a:ext cx="3402" cy="826"/>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vehicle</a:t>
              </a:r>
              <a:r>
                <a:rPr lang="en-US" altLang="zh-CN" sz="2800" b="1" dirty="0">
                  <a:latin typeface="Arial" panose="020B0604020202020204" pitchFamily="34" charset="0"/>
                  <a:ea typeface="宋体" panose="02010600030101010101" pitchFamily="2" charset="-122"/>
                </a:rPr>
                <a:t>s</a:t>
              </a:r>
            </a:p>
          </p:txBody>
        </p:sp>
        <p:sp>
          <p:nvSpPr>
            <p:cNvPr id="10" name="直接连接符 43017"/>
            <p:cNvSpPr/>
            <p:nvPr/>
          </p:nvSpPr>
          <p:spPr>
            <a:xfrm flipV="1">
              <a:off x="7266" y="4492"/>
              <a:ext cx="1" cy="1134"/>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N-ary Relationships</a:t>
            </a:r>
          </a:p>
        </p:txBody>
      </p:sp>
      <p:sp>
        <p:nvSpPr>
          <p:cNvPr id="3" name="内容占位符 2"/>
          <p:cNvSpPr>
            <a:spLocks noGrp="1"/>
          </p:cNvSpPr>
          <p:nvPr>
            <p:ph idx="1"/>
          </p:nvPr>
        </p:nvSpPr>
        <p:spPr>
          <a:xfrm>
            <a:off x="457200" y="766445"/>
            <a:ext cx="8229600" cy="953135"/>
          </a:xfrm>
        </p:spPr>
        <p:txBody>
          <a:bodyPr>
            <a:spAutoFit/>
          </a:bodyPr>
          <a:lstStyle/>
          <a:p>
            <a:r>
              <a:rPr lang="zh-CN" altLang="zh-CN">
                <a:solidFill>
                  <a:schemeClr val="accent6"/>
                </a:solidFill>
              </a:rPr>
              <a:t>一个多元联系，也可以用若干个二元联系</a:t>
            </a:r>
            <a:r>
              <a:rPr lang="en-US" altLang="zh-CN">
                <a:solidFill>
                  <a:schemeClr val="accent6"/>
                </a:solidFill>
              </a:rPr>
              <a:t>(binary relationship)</a:t>
            </a:r>
            <a:r>
              <a:rPr lang="zh-CN" altLang="zh-CN">
                <a:solidFill>
                  <a:schemeClr val="accent6"/>
                </a:solidFill>
              </a:rPr>
              <a:t>来表示</a:t>
            </a:r>
          </a:p>
        </p:txBody>
      </p:sp>
      <p:sp>
        <p:nvSpPr>
          <p:cNvPr id="6" name="文本框 5"/>
          <p:cNvSpPr txBox="1"/>
          <p:nvPr/>
        </p:nvSpPr>
        <p:spPr>
          <a:xfrm>
            <a:off x="4570730" y="2614295"/>
            <a:ext cx="880745" cy="46037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(0,N)</a:t>
            </a:r>
          </a:p>
        </p:txBody>
      </p:sp>
      <p:sp>
        <p:nvSpPr>
          <p:cNvPr id="7" name="文本框 6"/>
          <p:cNvSpPr txBox="1"/>
          <p:nvPr/>
        </p:nvSpPr>
        <p:spPr>
          <a:xfrm>
            <a:off x="1329690" y="2636520"/>
            <a:ext cx="836930" cy="46037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(0,N)</a:t>
            </a:r>
          </a:p>
        </p:txBody>
      </p:sp>
      <p:sp>
        <p:nvSpPr>
          <p:cNvPr id="8" name="文本框 7"/>
          <p:cNvSpPr txBox="1"/>
          <p:nvPr/>
        </p:nvSpPr>
        <p:spPr>
          <a:xfrm>
            <a:off x="7060565" y="2583180"/>
            <a:ext cx="836930" cy="46037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(0,N)</a:t>
            </a:r>
          </a:p>
        </p:txBody>
      </p:sp>
      <p:sp>
        <p:nvSpPr>
          <p:cNvPr id="43016" name="菱形 43016"/>
          <p:cNvSpPr/>
          <p:nvPr/>
        </p:nvSpPr>
        <p:spPr>
          <a:xfrm>
            <a:off x="1458595" y="3337560"/>
            <a:ext cx="1416685" cy="627380"/>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sz="2800" b="1" dirty="0">
                <a:solidFill>
                  <a:schemeClr val="accent6"/>
                </a:solidFill>
                <a:latin typeface="Arial" panose="020B0604020202020204" pitchFamily="34" charset="0"/>
                <a:ea typeface="Times New Roman" panose="02020603050405020304" pitchFamily="2" charset="0"/>
              </a:rPr>
              <a:t>R1</a:t>
            </a:r>
          </a:p>
        </p:txBody>
      </p:sp>
      <p:sp>
        <p:nvSpPr>
          <p:cNvPr id="43013" name="文本框 43013"/>
          <p:cNvSpPr txBox="1"/>
          <p:nvPr/>
        </p:nvSpPr>
        <p:spPr>
          <a:xfrm>
            <a:off x="715010" y="1941830"/>
            <a:ext cx="2160270" cy="524510"/>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customers</a:t>
            </a:r>
          </a:p>
        </p:txBody>
      </p:sp>
      <p:sp>
        <p:nvSpPr>
          <p:cNvPr id="43014" name="文本框 43014"/>
          <p:cNvSpPr txBox="1"/>
          <p:nvPr/>
        </p:nvSpPr>
        <p:spPr>
          <a:xfrm>
            <a:off x="6227445" y="1919605"/>
            <a:ext cx="2160270" cy="524510"/>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agents</a:t>
            </a:r>
          </a:p>
        </p:txBody>
      </p:sp>
      <p:sp>
        <p:nvSpPr>
          <p:cNvPr id="43015" name="直接连接符 43015"/>
          <p:cNvSpPr/>
          <p:nvPr/>
        </p:nvSpPr>
        <p:spPr>
          <a:xfrm>
            <a:off x="2195830" y="3964940"/>
            <a:ext cx="1295400" cy="843915"/>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3017" name="直接连接符 43017"/>
          <p:cNvSpPr/>
          <p:nvPr/>
        </p:nvSpPr>
        <p:spPr>
          <a:xfrm flipV="1">
            <a:off x="5651500" y="3964305"/>
            <a:ext cx="1440180" cy="836295"/>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9" name="文本框 43014"/>
          <p:cNvSpPr txBox="1"/>
          <p:nvPr/>
        </p:nvSpPr>
        <p:spPr>
          <a:xfrm>
            <a:off x="3491230" y="1938655"/>
            <a:ext cx="2160270" cy="524510"/>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products</a:t>
            </a:r>
          </a:p>
        </p:txBody>
      </p:sp>
      <p:sp>
        <p:nvSpPr>
          <p:cNvPr id="10" name="直接连接符 43017"/>
          <p:cNvSpPr/>
          <p:nvPr/>
        </p:nvSpPr>
        <p:spPr>
          <a:xfrm flipV="1">
            <a:off x="4613910" y="2493645"/>
            <a:ext cx="635" cy="844550"/>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 name="文本框 43014"/>
          <p:cNvSpPr txBox="1"/>
          <p:nvPr/>
        </p:nvSpPr>
        <p:spPr>
          <a:xfrm>
            <a:off x="3491230" y="4800600"/>
            <a:ext cx="2160270" cy="524510"/>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sz="2800" b="1" dirty="0">
                <a:latin typeface="Arial" panose="020B0604020202020204" pitchFamily="34" charset="0"/>
                <a:ea typeface="Times New Roman" panose="02020603050405020304" pitchFamily="2" charset="0"/>
              </a:rPr>
              <a:t>orders</a:t>
            </a:r>
          </a:p>
        </p:txBody>
      </p:sp>
      <p:sp>
        <p:nvSpPr>
          <p:cNvPr id="5" name="菱形 43016"/>
          <p:cNvSpPr/>
          <p:nvPr/>
        </p:nvSpPr>
        <p:spPr>
          <a:xfrm>
            <a:off x="3862705" y="3337560"/>
            <a:ext cx="1416685" cy="627380"/>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sz="2800" b="1" dirty="0">
                <a:solidFill>
                  <a:schemeClr val="accent6"/>
                </a:solidFill>
                <a:latin typeface="Arial" panose="020B0604020202020204" pitchFamily="34" charset="0"/>
                <a:ea typeface="Times New Roman" panose="02020603050405020304" pitchFamily="2" charset="0"/>
              </a:rPr>
              <a:t>R2</a:t>
            </a:r>
          </a:p>
        </p:txBody>
      </p:sp>
      <p:sp>
        <p:nvSpPr>
          <p:cNvPr id="20" name="菱形 43016"/>
          <p:cNvSpPr/>
          <p:nvPr/>
        </p:nvSpPr>
        <p:spPr>
          <a:xfrm>
            <a:off x="6371590" y="3337560"/>
            <a:ext cx="1416685" cy="627380"/>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sz="2800" b="1" dirty="0">
                <a:solidFill>
                  <a:schemeClr val="accent6"/>
                </a:solidFill>
                <a:latin typeface="Arial" panose="020B0604020202020204" pitchFamily="34" charset="0"/>
                <a:ea typeface="Times New Roman" panose="02020603050405020304" pitchFamily="2" charset="0"/>
              </a:rPr>
              <a:t>R3</a:t>
            </a:r>
          </a:p>
        </p:txBody>
      </p:sp>
      <p:sp>
        <p:nvSpPr>
          <p:cNvPr id="21" name="直接连接符 43017"/>
          <p:cNvSpPr/>
          <p:nvPr/>
        </p:nvSpPr>
        <p:spPr>
          <a:xfrm flipV="1">
            <a:off x="4570730" y="3964940"/>
            <a:ext cx="635" cy="844550"/>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2" name="直接连接符 43017"/>
          <p:cNvSpPr/>
          <p:nvPr/>
        </p:nvSpPr>
        <p:spPr>
          <a:xfrm flipV="1">
            <a:off x="2166620" y="2493645"/>
            <a:ext cx="635" cy="844550"/>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3" name="直接连接符 43017"/>
          <p:cNvSpPr/>
          <p:nvPr/>
        </p:nvSpPr>
        <p:spPr>
          <a:xfrm flipV="1">
            <a:off x="7091680" y="2463165"/>
            <a:ext cx="635" cy="844550"/>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4" name="文本框 23"/>
          <p:cNvSpPr txBox="1"/>
          <p:nvPr/>
        </p:nvSpPr>
        <p:spPr>
          <a:xfrm>
            <a:off x="2066290" y="4340225"/>
            <a:ext cx="836930" cy="46037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(1,1)</a:t>
            </a:r>
          </a:p>
        </p:txBody>
      </p:sp>
      <p:sp>
        <p:nvSpPr>
          <p:cNvPr id="25" name="文本框 24"/>
          <p:cNvSpPr txBox="1"/>
          <p:nvPr/>
        </p:nvSpPr>
        <p:spPr>
          <a:xfrm>
            <a:off x="6221730" y="4349115"/>
            <a:ext cx="836930" cy="46037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(1,1)</a:t>
            </a:r>
          </a:p>
        </p:txBody>
      </p:sp>
      <p:sp>
        <p:nvSpPr>
          <p:cNvPr id="26" name="文本框 25"/>
          <p:cNvSpPr txBox="1"/>
          <p:nvPr/>
        </p:nvSpPr>
        <p:spPr>
          <a:xfrm>
            <a:off x="4570730" y="4152265"/>
            <a:ext cx="836930" cy="460375"/>
          </a:xfrm>
          <a:prstGeom prst="rect">
            <a:avLst/>
          </a:prstGeom>
          <a:noFill/>
        </p:spPr>
        <p:txBody>
          <a:bodyPr wrap="square" rtlCol="0">
            <a:spAutoFit/>
          </a:bodyPr>
          <a:lstStyle/>
          <a:p>
            <a:pPr algn="dist"/>
            <a:r>
              <a:rPr lang="en-US" altLang="zh-CN" b="1">
                <a:solidFill>
                  <a:srgbClr val="FF0000"/>
                </a:solidFill>
                <a:latin typeface="Arial" panose="020B0604020202020204" pitchFamily="34" charset="0"/>
              </a:rPr>
              <a:t>(1,1)</a:t>
            </a:r>
          </a:p>
        </p:txBody>
      </p:sp>
      <p:sp>
        <p:nvSpPr>
          <p:cNvPr id="27" name="文本框 26"/>
          <p:cNvSpPr txBox="1"/>
          <p:nvPr/>
        </p:nvSpPr>
        <p:spPr>
          <a:xfrm>
            <a:off x="456565" y="5665470"/>
            <a:ext cx="8230870" cy="953135"/>
          </a:xfrm>
          <a:prstGeom prst="rect">
            <a:avLst/>
          </a:prstGeom>
          <a:noFill/>
        </p:spPr>
        <p:txBody>
          <a:bodyPr wrap="square" rtlCol="0">
            <a:spAutoFit/>
          </a:bodyPr>
          <a:lstStyle/>
          <a:p>
            <a:pPr marL="457200" indent="-457200">
              <a:buFont typeface="Wingdings" panose="05000000000000000000" charset="0"/>
              <a:buChar char="p"/>
            </a:pPr>
            <a:r>
              <a:rPr lang="zh-CN" altLang="en-US" sz="2800" b="1">
                <a:latin typeface="Arial" panose="020B0604020202020204" pitchFamily="34" charset="0"/>
              </a:rPr>
              <a:t>如果在一份订单中允许销售多种商品，那么：</a:t>
            </a:r>
            <a:r>
              <a:rPr lang="en-US" altLang="zh-CN" sz="2800" b="1">
                <a:latin typeface="Arial" panose="020B0604020202020204" pitchFamily="34" charset="0"/>
              </a:rPr>
              <a:t>card(orders, R2) = </a:t>
            </a:r>
            <a:r>
              <a:rPr lang="en-US" altLang="zh-CN" sz="2800" b="1">
                <a:solidFill>
                  <a:srgbClr val="FF0000"/>
                </a:solidFill>
                <a:latin typeface="Arial" panose="020B0604020202020204" pitchFamily="34" charset="0"/>
              </a:rPr>
              <a:t>(1,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日期占位符 3"/>
          <p:cNvSpPr txBox="1">
            <a:spLocks noGrp="1"/>
          </p:cNvSpPr>
          <p:nvPr/>
        </p:nvSpPr>
        <p:spPr>
          <a:xfrm>
            <a:off x="76200" y="6557645"/>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0242" name="页脚占位符 4"/>
          <p:cNvSpPr txBox="1">
            <a:spLocks noGrp="1"/>
          </p:cNvSpPr>
          <p:nvPr/>
        </p:nvSpPr>
        <p:spPr>
          <a:xfrm>
            <a:off x="2590800" y="6557645"/>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10243" name="灯片编号占位符 5"/>
          <p:cNvSpPr txBox="1">
            <a:spLocks noGrp="1"/>
          </p:cNvSpPr>
          <p:nvPr/>
        </p:nvSpPr>
        <p:spPr>
          <a:xfrm>
            <a:off x="7162800" y="6557645"/>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8</a:t>
            </a:fld>
            <a:endParaRPr lang="zh-CN" altLang="en-US" sz="1200" b="1" i="1" dirty="0">
              <a:latin typeface="Times New Roman" panose="02020603050405020304" pitchFamily="2" charset="0"/>
              <a:ea typeface="宋体" panose="02010600030101010101" pitchFamily="2" charset="-122"/>
            </a:endParaRPr>
          </a:p>
        </p:txBody>
      </p:sp>
      <p:sp>
        <p:nvSpPr>
          <p:cNvPr id="10245" name="Rectangle 1028"/>
          <p:cNvSpPr>
            <a:spLocks noGrp="1"/>
          </p:cNvSpPr>
          <p:nvPr>
            <p:ph type="body"/>
          </p:nvPr>
        </p:nvSpPr>
        <p:spPr>
          <a:xfrm>
            <a:off x="457200" y="120650"/>
            <a:ext cx="8229600" cy="5638800"/>
          </a:xfrm>
        </p:spPr>
        <p:txBody>
          <a:bodyPr wrap="square" anchor="t"/>
          <a:lstStyle/>
          <a:p>
            <a:pPr marL="457200" lvl="0" indent="-457200" eaLnBrk="1" hangingPunct="1">
              <a:buAutoNum type="arabicParenR"/>
            </a:pPr>
            <a:r>
              <a:rPr lang="en-US" altLang="x-none" dirty="0">
                <a:ea typeface="宋体" panose="02010600030101010101" pitchFamily="2" charset="-122"/>
              </a:rPr>
              <a:t>redundency（</a:t>
            </a:r>
            <a:r>
              <a:rPr lang="zh-CN" altLang="en-US" dirty="0">
                <a:ea typeface="宋体" panose="02010600030101010101" pitchFamily="2" charset="-122"/>
              </a:rPr>
              <a:t>数据冗余）</a:t>
            </a:r>
          </a:p>
          <a:p>
            <a:pPr marL="914400" lvl="1" indent="-457200" eaLnBrk="1" hangingPunct="1"/>
            <a:r>
              <a:rPr lang="en-US" altLang="x-none" dirty="0">
                <a:ea typeface="宋体" panose="02010600030101010101" pitchFamily="2" charset="-122"/>
              </a:rPr>
              <a:t>waste of disk space</a:t>
            </a:r>
          </a:p>
        </p:txBody>
      </p:sp>
      <p:graphicFrame>
        <p:nvGraphicFramePr>
          <p:cNvPr id="10246" name="Object 1030"/>
          <p:cNvGraphicFramePr>
            <a:graphicFrameLocks noChangeAspect="1"/>
          </p:cNvGraphicFramePr>
          <p:nvPr/>
        </p:nvGraphicFramePr>
        <p:xfrm>
          <a:off x="0" y="1339850"/>
          <a:ext cx="9144000" cy="4800600"/>
        </p:xfrm>
        <a:graphic>
          <a:graphicData uri="http://schemas.openxmlformats.org/presentationml/2006/ole">
            <mc:AlternateContent xmlns:mc="http://schemas.openxmlformats.org/markup-compatibility/2006">
              <mc:Choice xmlns:v="urn:schemas-microsoft-com:vml" Requires="v">
                <p:oleObj spid="_x0000_s4100" r:id="rId3" imgW="3197225" imgH="1877060" progId="Word.Picture.8">
                  <p:embed/>
                </p:oleObj>
              </mc:Choice>
              <mc:Fallback>
                <p:oleObj r:id="rId3" imgW="3197225" imgH="1877060" progId="Word.Picture.8">
                  <p:embed/>
                  <p:pic>
                    <p:nvPicPr>
                      <p:cNvPr id="0" name="图片 3076"/>
                      <p:cNvPicPr/>
                      <p:nvPr/>
                    </p:nvPicPr>
                    <p:blipFill>
                      <a:blip r:embed="rId4"/>
                      <a:stretch>
                        <a:fillRect/>
                      </a:stretch>
                    </p:blipFill>
                    <p:spPr>
                      <a:xfrm>
                        <a:off x="0" y="1339850"/>
                        <a:ext cx="9144000" cy="4800600"/>
                      </a:xfrm>
                      <a:prstGeom prst="rect">
                        <a:avLst/>
                      </a:prstGeom>
                      <a:solidFill>
                        <a:schemeClr val="bg1"/>
                      </a:solidFill>
                      <a:ln w="38100">
                        <a:noFill/>
                        <a:miter/>
                      </a:ln>
                    </p:spPr>
                  </p:pic>
                </p:oleObj>
              </mc:Fallback>
            </mc:AlternateContent>
          </a:graphicData>
        </a:graphic>
      </p:graphicFrame>
      <p:sp>
        <p:nvSpPr>
          <p:cNvPr id="10248" name="矩形 1"/>
          <p:cNvSpPr/>
          <p:nvPr/>
        </p:nvSpPr>
        <p:spPr>
          <a:xfrm>
            <a:off x="107950" y="1919288"/>
            <a:ext cx="4968875" cy="2232025"/>
          </a:xfrm>
          <a:prstGeom prst="rect">
            <a:avLst/>
          </a:prstGeom>
          <a:noFill/>
          <a:ln w="38100" cap="flat" cmpd="sng">
            <a:solidFill>
              <a:srgbClr val="FF0000"/>
            </a:solidFill>
            <a:prstDash val="dash"/>
            <a:miter/>
            <a:headEnd type="none" w="med" len="med"/>
            <a:tailEnd type="none" w="med" len="med"/>
          </a:ln>
        </p:spPr>
        <p:txBody>
          <a:bodyPr anchor="t"/>
          <a:lstStyle/>
          <a:p>
            <a:pPr lvl="0"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wheel(8)">
                                      <p:cBhvr>
                                        <p:cTn id="7" dur="10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6349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6349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80</a:t>
            </a:fld>
            <a:endParaRPr lang="zh-CN" altLang="en-US" sz="1200" b="1" i="1" dirty="0">
              <a:latin typeface="Times New Roman" panose="02020603050405020304" pitchFamily="2" charset="0"/>
              <a:ea typeface="宋体" panose="02010600030101010101" pitchFamily="2" charset="-122"/>
            </a:endParaRPr>
          </a:p>
        </p:txBody>
      </p:sp>
      <p:sp>
        <p:nvSpPr>
          <p:cNvPr id="63492" name="Rectangle 2"/>
          <p:cNvSpPr>
            <a:spLocks noGrp="1"/>
          </p:cNvSpPr>
          <p:nvPr>
            <p:ph type="title"/>
          </p:nvPr>
        </p:nvSpPr>
        <p:spPr/>
        <p:txBody>
          <a:bodyPr wrap="square" anchor="ctr"/>
          <a:lstStyle/>
          <a:p>
            <a:pPr lvl="0" eaLnBrk="1" hangingPunct="1"/>
            <a:r>
              <a:rPr lang="en-US" altLang="x-none" sz="2800" dirty="0">
                <a:solidFill>
                  <a:srgbClr val="FF0000"/>
                </a:solidFill>
                <a:ea typeface="宋体" panose="02010600030101010101" pitchFamily="2" charset="-122"/>
                <a:sym typeface="+mn-ea"/>
              </a:rPr>
              <a:t>Transforming Binary Relationships to Relations</a:t>
            </a:r>
          </a:p>
        </p:txBody>
      </p:sp>
      <p:sp>
        <p:nvSpPr>
          <p:cNvPr id="63493" name="Rectangle 3"/>
          <p:cNvSpPr>
            <a:spLocks noGrp="1"/>
          </p:cNvSpPr>
          <p:nvPr>
            <p:ph type="body"/>
          </p:nvPr>
        </p:nvSpPr>
        <p:spPr>
          <a:xfrm>
            <a:off x="170180" y="990600"/>
            <a:ext cx="8753475" cy="5638800"/>
          </a:xfrm>
        </p:spPr>
        <p:txBody>
          <a:bodyPr wrap="square" anchor="t"/>
          <a:lstStyle/>
          <a:p>
            <a:pPr marL="57150" lvl="0" indent="0" eaLnBrk="1" hangingPunct="1">
              <a:lnSpc>
                <a:spcPct val="90000"/>
              </a:lnSpc>
              <a:buNone/>
            </a:pPr>
            <a:r>
              <a:rPr lang="en-US" altLang="x-none" dirty="0">
                <a:solidFill>
                  <a:srgbClr val="0000CC"/>
                </a:solidFill>
                <a:ea typeface="宋体" panose="02010600030101010101" pitchFamily="2" charset="-122"/>
              </a:rPr>
              <a:t>Rule 3. </a:t>
            </a:r>
            <a:r>
              <a:rPr lang="en-US" altLang="x-none" dirty="0">
                <a:solidFill>
                  <a:srgbClr val="FF0000"/>
                </a:solidFill>
                <a:ea typeface="宋体" panose="02010600030101010101" pitchFamily="2" charset="-122"/>
              </a:rPr>
              <a:t>N-N</a:t>
            </a:r>
            <a:r>
              <a:rPr lang="en-US" altLang="x-none" dirty="0">
                <a:solidFill>
                  <a:srgbClr val="0000CC"/>
                </a:solidFill>
                <a:ea typeface="宋体" panose="02010600030101010101" pitchFamily="2" charset="-122"/>
              </a:rPr>
              <a:t> Relationships</a:t>
            </a:r>
          </a:p>
          <a:p>
            <a:pPr marL="57150" lvl="0" indent="0" eaLnBrk="1" hangingPunct="1">
              <a:lnSpc>
                <a:spcPct val="90000"/>
              </a:lnSpc>
              <a:buNone/>
            </a:pPr>
            <a:endParaRPr lang="en-US" altLang="x-none" dirty="0">
              <a:solidFill>
                <a:srgbClr val="0000CC"/>
              </a:solidFill>
              <a:ea typeface="宋体" panose="02010600030101010101" pitchFamily="2" charset="-122"/>
            </a:endParaRPr>
          </a:p>
          <a:p>
            <a:pPr marL="57150" lvl="0" indent="0" eaLnBrk="1" hangingPunct="1">
              <a:lnSpc>
                <a:spcPct val="90000"/>
              </a:lnSpc>
              <a:buNone/>
            </a:pPr>
            <a:r>
              <a:rPr lang="en-US" altLang="x-none" dirty="0">
                <a:solidFill>
                  <a:srgbClr val="0000CC"/>
                </a:solidFill>
                <a:ea typeface="宋体" panose="02010600030101010101" pitchFamily="2" charset="-122"/>
                <a:sym typeface="+mn-ea"/>
              </a:rPr>
              <a:t>Rule 4. </a:t>
            </a:r>
            <a:r>
              <a:rPr lang="en-US" altLang="x-none" dirty="0">
                <a:solidFill>
                  <a:srgbClr val="FF0000"/>
                </a:solidFill>
                <a:ea typeface="宋体" panose="02010600030101010101" pitchFamily="2" charset="-122"/>
                <a:sym typeface="+mn-ea"/>
              </a:rPr>
              <a:t>N-1</a:t>
            </a:r>
            <a:r>
              <a:rPr lang="en-US" altLang="x-none" dirty="0">
                <a:solidFill>
                  <a:srgbClr val="0000CC"/>
                </a:solidFill>
                <a:ea typeface="宋体" panose="02010600030101010101" pitchFamily="2" charset="-122"/>
                <a:sym typeface="+mn-ea"/>
              </a:rPr>
              <a:t> Relationships</a:t>
            </a:r>
          </a:p>
          <a:p>
            <a:pPr marL="57150" lvl="0" indent="0" eaLnBrk="1" hangingPunct="1">
              <a:lnSpc>
                <a:spcPct val="90000"/>
              </a:lnSpc>
              <a:buNone/>
            </a:pPr>
            <a:endParaRPr lang="en-US" altLang="x-none" dirty="0">
              <a:solidFill>
                <a:srgbClr val="0000CC"/>
              </a:solidFill>
              <a:ea typeface="宋体" panose="02010600030101010101" pitchFamily="2" charset="-122"/>
              <a:sym typeface="+mn-ea"/>
            </a:endParaRPr>
          </a:p>
          <a:p>
            <a:pPr marL="57150" lvl="0" indent="0" eaLnBrk="1" hangingPunct="1">
              <a:lnSpc>
                <a:spcPct val="90000"/>
              </a:lnSpc>
              <a:buNone/>
            </a:pPr>
            <a:r>
              <a:rPr lang="en-US" altLang="x-none" dirty="0">
                <a:solidFill>
                  <a:srgbClr val="0000CC"/>
                </a:solidFill>
                <a:ea typeface="宋体" panose="02010600030101010101" pitchFamily="2" charset="-122"/>
                <a:sym typeface="+mn-ea"/>
              </a:rPr>
              <a:t>Rule 5. </a:t>
            </a:r>
            <a:r>
              <a:rPr lang="en-US" altLang="x-none" dirty="0">
                <a:solidFill>
                  <a:srgbClr val="FF0000"/>
                </a:solidFill>
                <a:ea typeface="宋体" panose="02010600030101010101" pitchFamily="2" charset="-122"/>
                <a:sym typeface="+mn-ea"/>
              </a:rPr>
              <a:t>1-1</a:t>
            </a:r>
            <a:r>
              <a:rPr lang="en-US" altLang="x-none" dirty="0">
                <a:solidFill>
                  <a:srgbClr val="0000CC"/>
                </a:solidFill>
                <a:ea typeface="宋体" panose="02010600030101010101" pitchFamily="2" charset="-122"/>
                <a:sym typeface="+mn-ea"/>
              </a:rPr>
              <a:t> Relationships, Optional Participation</a:t>
            </a:r>
          </a:p>
          <a:p>
            <a:pPr marL="57150" lvl="0" indent="0" eaLnBrk="1" hangingPunct="1">
              <a:lnSpc>
                <a:spcPct val="90000"/>
              </a:lnSpc>
              <a:buNone/>
            </a:pPr>
            <a:endParaRPr lang="en-US" altLang="x-none" dirty="0">
              <a:solidFill>
                <a:srgbClr val="0000CC"/>
              </a:solidFill>
              <a:ea typeface="宋体" panose="02010600030101010101" pitchFamily="2" charset="-122"/>
              <a:sym typeface="+mn-ea"/>
            </a:endParaRPr>
          </a:p>
          <a:p>
            <a:pPr marL="1366520" lvl="0" indent="-1309370" eaLnBrk="1" hangingPunct="1">
              <a:lnSpc>
                <a:spcPct val="90000"/>
              </a:lnSpc>
              <a:buNone/>
            </a:pPr>
            <a:r>
              <a:rPr lang="en-US" altLang="x-none" dirty="0">
                <a:solidFill>
                  <a:srgbClr val="0000CC"/>
                </a:solidFill>
                <a:ea typeface="宋体" panose="02010600030101010101" pitchFamily="2" charset="-122"/>
                <a:sym typeface="+mn-ea"/>
              </a:rPr>
              <a:t>Rule 6. </a:t>
            </a:r>
            <a:r>
              <a:rPr lang="en-US" altLang="x-none" dirty="0">
                <a:solidFill>
                  <a:srgbClr val="FF0000"/>
                </a:solidFill>
                <a:ea typeface="宋体" panose="02010600030101010101" pitchFamily="2" charset="-122"/>
                <a:sym typeface="+mn-ea"/>
              </a:rPr>
              <a:t>1-1 </a:t>
            </a:r>
            <a:r>
              <a:rPr lang="en-US" altLang="x-none" dirty="0">
                <a:solidFill>
                  <a:srgbClr val="0000CC"/>
                </a:solidFill>
                <a:ea typeface="宋体" panose="02010600030101010101" pitchFamily="2" charset="-122"/>
                <a:sym typeface="+mn-ea"/>
              </a:rPr>
              <a:t>Relationships, Mandatory Participation on Both Sides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6349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6349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81</a:t>
            </a:fld>
            <a:endParaRPr lang="zh-CN" altLang="en-US" sz="1200" b="1" i="1" dirty="0">
              <a:latin typeface="Times New Roman" panose="02020603050405020304" pitchFamily="2" charset="0"/>
              <a:ea typeface="宋体" panose="02010600030101010101" pitchFamily="2" charset="-122"/>
            </a:endParaRPr>
          </a:p>
        </p:txBody>
      </p:sp>
      <p:sp>
        <p:nvSpPr>
          <p:cNvPr id="63492" name="Rectangle 2"/>
          <p:cNvSpPr>
            <a:spLocks noGrp="1"/>
          </p:cNvSpPr>
          <p:nvPr>
            <p:ph type="title"/>
          </p:nvPr>
        </p:nvSpPr>
        <p:spPr/>
        <p:txBody>
          <a:bodyPr wrap="square" anchor="ctr"/>
          <a:lstStyle/>
          <a:p>
            <a:pPr lvl="0" eaLnBrk="1" hangingPunct="1"/>
            <a:r>
              <a:rPr lang="en-US" altLang="x-none" sz="2800" u="sng" dirty="0">
                <a:ea typeface="宋体" panose="02010600030101010101" pitchFamily="2" charset="-122"/>
                <a:sym typeface="+mn-ea"/>
              </a:rPr>
              <a:t>Rule 3</a:t>
            </a:r>
            <a:r>
              <a:rPr lang="en-US" altLang="x-none" sz="2800" dirty="0">
                <a:ea typeface="宋体" panose="02010600030101010101" pitchFamily="2" charset="-122"/>
                <a:sym typeface="+mn-ea"/>
              </a:rPr>
              <a:t>. </a:t>
            </a:r>
            <a:r>
              <a:rPr lang="en-US" altLang="x-none" sz="2800" dirty="0">
                <a:solidFill>
                  <a:srgbClr val="FF0000"/>
                </a:solidFill>
                <a:ea typeface="宋体" panose="02010600030101010101" pitchFamily="2" charset="-122"/>
                <a:sym typeface="+mn-ea"/>
              </a:rPr>
              <a:t>N-N Relationships</a:t>
            </a:r>
          </a:p>
        </p:txBody>
      </p:sp>
      <p:sp>
        <p:nvSpPr>
          <p:cNvPr id="63493" name="Rectangle 3"/>
          <p:cNvSpPr>
            <a:spLocks noGrp="1"/>
          </p:cNvSpPr>
          <p:nvPr>
            <p:ph type="body"/>
          </p:nvPr>
        </p:nvSpPr>
        <p:spPr>
          <a:xfrm>
            <a:off x="142875" y="703580"/>
            <a:ext cx="8853805" cy="1529715"/>
          </a:xfrm>
        </p:spPr>
        <p:txBody>
          <a:bodyPr wrap="square" anchor="t">
            <a:spAutoFit/>
          </a:bodyPr>
          <a:lstStyle/>
          <a:p>
            <a:pPr marL="342900" lvl="0" indent="-342900" eaLnBrk="1" hangingPunct="1">
              <a:lnSpc>
                <a:spcPct val="90000"/>
              </a:lnSpc>
            </a:pPr>
            <a:r>
              <a:rPr lang="en-US" altLang="x-none" sz="2600" dirty="0">
                <a:solidFill>
                  <a:schemeClr val="accent6"/>
                </a:solidFill>
                <a:ea typeface="宋体" panose="02010600030101010101" pitchFamily="2" charset="-122"/>
              </a:rPr>
              <a:t>When two entities </a:t>
            </a:r>
            <a:r>
              <a:rPr lang="en-US" altLang="x-none" sz="2600" dirty="0">
                <a:solidFill>
                  <a:srgbClr val="FF0000"/>
                </a:solidFill>
                <a:ea typeface="宋体" panose="02010600030101010101" pitchFamily="2" charset="-122"/>
              </a:rPr>
              <a:t>E</a:t>
            </a:r>
            <a:r>
              <a:rPr lang="en-US" altLang="x-none" sz="2600" dirty="0">
                <a:solidFill>
                  <a:schemeClr val="accent6"/>
                </a:solidFill>
                <a:ea typeface="宋体" panose="02010600030101010101" pitchFamily="2" charset="-122"/>
              </a:rPr>
              <a:t> and </a:t>
            </a:r>
            <a:r>
              <a:rPr lang="en-US" altLang="x-none" sz="2600" dirty="0">
                <a:solidFill>
                  <a:srgbClr val="FF0000"/>
                </a:solidFill>
                <a:ea typeface="宋体" panose="02010600030101010101" pitchFamily="2" charset="-122"/>
              </a:rPr>
              <a:t>F</a:t>
            </a:r>
            <a:r>
              <a:rPr lang="en-US" altLang="x-none" sz="2600" dirty="0">
                <a:solidFill>
                  <a:schemeClr val="accent6"/>
                </a:solidFill>
                <a:ea typeface="宋体" panose="02010600030101010101" pitchFamily="2" charset="-122"/>
              </a:rPr>
              <a:t> take part in a </a:t>
            </a:r>
            <a:r>
              <a:rPr lang="en-US" altLang="x-none" sz="2600" dirty="0">
                <a:solidFill>
                  <a:srgbClr val="FF0000"/>
                </a:solidFill>
                <a:ea typeface="宋体" panose="02010600030101010101" pitchFamily="2" charset="-122"/>
              </a:rPr>
              <a:t>many-to-many</a:t>
            </a:r>
            <a:r>
              <a:rPr lang="en-US" altLang="x-none" sz="2600" dirty="0">
                <a:solidFill>
                  <a:schemeClr val="accent6"/>
                </a:solidFill>
                <a:ea typeface="宋体" panose="02010600030101010101" pitchFamily="2" charset="-122"/>
              </a:rPr>
              <a:t> binary relationship </a:t>
            </a:r>
            <a:r>
              <a:rPr lang="en-US" altLang="x-none" sz="2600" dirty="0">
                <a:solidFill>
                  <a:srgbClr val="FF0000"/>
                </a:solidFill>
                <a:ea typeface="宋体" panose="02010600030101010101" pitchFamily="2" charset="-122"/>
              </a:rPr>
              <a:t>R</a:t>
            </a:r>
            <a:r>
              <a:rPr lang="en-US" altLang="x-none" sz="2600" dirty="0">
                <a:solidFill>
                  <a:schemeClr val="accent6"/>
                </a:solidFill>
                <a:ea typeface="宋体" panose="02010600030101010101" pitchFamily="2" charset="-122"/>
              </a:rPr>
              <a:t>, the relationship is mapped to a representative table </a:t>
            </a:r>
            <a:r>
              <a:rPr lang="en-US" altLang="x-none" sz="2600" dirty="0">
                <a:solidFill>
                  <a:srgbClr val="FF0000"/>
                </a:solidFill>
                <a:ea typeface="宋体" panose="02010600030101010101" pitchFamily="2" charset="-122"/>
              </a:rPr>
              <a:t>T</a:t>
            </a:r>
            <a:r>
              <a:rPr lang="en-US" altLang="x-none" sz="2600" dirty="0">
                <a:solidFill>
                  <a:schemeClr val="accent6"/>
                </a:solidFill>
                <a:ea typeface="宋体" panose="02010600030101010101" pitchFamily="2" charset="-122"/>
              </a:rPr>
              <a:t> in the related relational database design.</a:t>
            </a:r>
            <a:endParaRPr lang="en-US" altLang="x-none" sz="2600" dirty="0">
              <a:solidFill>
                <a:schemeClr val="accent6"/>
              </a:solidFill>
              <a:ea typeface="宋体" panose="02010600030101010101" pitchFamily="2" charset="-122"/>
              <a:sym typeface="+mn-ea"/>
            </a:endParaRPr>
          </a:p>
        </p:txBody>
      </p:sp>
      <p:graphicFrame>
        <p:nvGraphicFramePr>
          <p:cNvPr id="2" name="表格 1"/>
          <p:cNvGraphicFramePr/>
          <p:nvPr>
            <p:custDataLst>
              <p:tags r:id="rId1"/>
            </p:custDataLst>
          </p:nvPr>
        </p:nvGraphicFramePr>
        <p:xfrm>
          <a:off x="87630" y="2198370"/>
          <a:ext cx="9017635" cy="3931920"/>
        </p:xfrm>
        <a:graphic>
          <a:graphicData uri="http://schemas.openxmlformats.org/drawingml/2006/table">
            <a:tbl>
              <a:tblPr firstRow="1" bandRow="1">
                <a:tableStyleId>{5C22544A-7EE6-4342-B048-85BDC9FD1C3A}</a:tableStyleId>
              </a:tblPr>
              <a:tblGrid>
                <a:gridCol w="3920490">
                  <a:extLst>
                    <a:ext uri="{9D8B030D-6E8A-4147-A177-3AD203B41FA5}">
                      <a16:colId xmlns:a16="http://schemas.microsoft.com/office/drawing/2014/main" val="20000"/>
                    </a:ext>
                  </a:extLst>
                </a:gridCol>
                <a:gridCol w="5097145">
                  <a:extLst>
                    <a:ext uri="{9D8B030D-6E8A-4147-A177-3AD203B41FA5}">
                      <a16:colId xmlns:a16="http://schemas.microsoft.com/office/drawing/2014/main" val="20001"/>
                    </a:ext>
                  </a:extLst>
                </a:gridCol>
              </a:tblGrid>
              <a:tr h="133350">
                <a:tc>
                  <a:txBody>
                    <a:bodyPr/>
                    <a:lstStyle/>
                    <a:p>
                      <a:pPr>
                        <a:buNone/>
                      </a:pPr>
                      <a:r>
                        <a:rPr lang="en-US" altLang="zh-CN">
                          <a:solidFill>
                            <a:srgbClr val="C00000"/>
                          </a:solidFill>
                        </a:rPr>
                        <a:t>E-R concepts</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a:buNone/>
                      </a:pPr>
                      <a:r>
                        <a:rPr lang="en-US" altLang="zh-CN">
                          <a:solidFill>
                            <a:srgbClr val="C00000"/>
                          </a:solidFill>
                        </a:rPr>
                        <a:t>Relational Database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extLst>
                  <a:ext uri="{0D108BD9-81ED-4DB2-BD59-A6C34878D82A}">
                    <a16:rowId xmlns:a16="http://schemas.microsoft.com/office/drawing/2014/main" val="10000"/>
                  </a:ext>
                </a:extLst>
              </a:tr>
              <a:tr h="158115">
                <a:tc>
                  <a:txBody>
                    <a:bodyPr/>
                    <a:lstStyle/>
                    <a:p>
                      <a:pPr>
                        <a:buNone/>
                      </a:pPr>
                      <a:r>
                        <a:rPr lang="en-US" altLang="zh-CN" b="1">
                          <a:solidFill>
                            <a:schemeClr val="accent6"/>
                          </a:solidFill>
                        </a:rPr>
                        <a:t>relationship name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rPr>
                        <a:t>table name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0">
                <a:tc>
                  <a:txBody>
                    <a:bodyPr/>
                    <a:lstStyle/>
                    <a:p>
                      <a:pPr>
                        <a:buNone/>
                      </a:pPr>
                      <a:r>
                        <a:rPr lang="en-US" altLang="zh-CN" b="1">
                          <a:solidFill>
                            <a:schemeClr val="accent6"/>
                          </a:solidFill>
                        </a:rPr>
                        <a:t>primary identifier of 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tc>
                  <a:txBody>
                    <a:bodyPr/>
                    <a:lstStyle/>
                    <a:p>
                      <a:pPr>
                        <a:buNone/>
                      </a:pPr>
                      <a:r>
                        <a:rPr lang="en-US" altLang="zh-CN" b="1">
                          <a:solidFill>
                            <a:schemeClr val="accent6"/>
                          </a:solidFill>
                        </a:rPr>
                        <a:t>column of the table (</a:t>
                      </a:r>
                      <a:r>
                        <a:rPr lang="en-US" altLang="zh-CN" sz="2400" b="1">
                          <a:solidFill>
                            <a:schemeClr val="accent6"/>
                          </a:solidFill>
                          <a:sym typeface="+mn-ea"/>
                        </a:rPr>
                        <a:t>foreign key)</a:t>
                      </a:r>
                      <a:endParaRPr lang="en-US" altLang="zh-CN" b="1">
                        <a:solidFill>
                          <a:schemeClr val="accent6"/>
                        </a:solidFill>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extLst>
                  <a:ext uri="{0D108BD9-81ED-4DB2-BD59-A6C34878D82A}">
                    <a16:rowId xmlns:a16="http://schemas.microsoft.com/office/drawing/2014/main" val="10002"/>
                  </a:ext>
                </a:extLst>
              </a:tr>
              <a:tr h="213995">
                <a:tc>
                  <a:txBody>
                    <a:bodyPr/>
                    <a:lstStyle/>
                    <a:p>
                      <a:pPr>
                        <a:buNone/>
                      </a:pPr>
                      <a:r>
                        <a:rPr lang="en-US" altLang="zh-CN" sz="2400" b="1">
                          <a:solidFill>
                            <a:schemeClr val="accent6"/>
                          </a:solidFill>
                          <a:sym typeface="+mn-ea"/>
                        </a:rPr>
                        <a:t>primary identifier of F</a:t>
                      </a:r>
                      <a:endParaRPr lang="en-US" altLang="zh-CN" b="1">
                        <a:solidFill>
                          <a:schemeClr val="accent6"/>
                        </a:solidFill>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tc>
                  <a:txBody>
                    <a:bodyPr/>
                    <a:lstStyle/>
                    <a:p>
                      <a:pPr>
                        <a:buNone/>
                      </a:pPr>
                      <a:r>
                        <a:rPr lang="en-US" altLang="zh-CN" sz="2400" b="1">
                          <a:solidFill>
                            <a:schemeClr val="accent6"/>
                          </a:solidFill>
                          <a:sym typeface="+mn-ea"/>
                        </a:rPr>
                        <a:t>column of the table (foreign key)</a:t>
                      </a:r>
                      <a:endParaRPr lang="en-US" altLang="zh-CN" b="1">
                        <a:solidFill>
                          <a:schemeClr val="accent6"/>
                        </a:solidFill>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extLst>
                  <a:ext uri="{0D108BD9-81ED-4DB2-BD59-A6C34878D82A}">
                    <a16:rowId xmlns:a16="http://schemas.microsoft.com/office/drawing/2014/main" val="10003"/>
                  </a:ext>
                </a:extLst>
              </a:tr>
              <a:tr h="226060">
                <a:tc>
                  <a:txBody>
                    <a:bodyPr/>
                    <a:lstStyle/>
                    <a:p>
                      <a:pPr>
                        <a:buNone/>
                      </a:pPr>
                      <a:r>
                        <a:rPr lang="en-US" altLang="zh-CN" b="1">
                          <a:solidFill>
                            <a:schemeClr val="accent6"/>
                          </a:solidFill>
                        </a:rPr>
                        <a:t>attribute attached to the relationship</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tc>
                  <a:txBody>
                    <a:bodyPr/>
                    <a:lstStyle/>
                    <a:p>
                      <a:pPr>
                        <a:buNone/>
                      </a:pPr>
                      <a:r>
                        <a:rPr lang="en-US" altLang="zh-CN" sz="2400" b="1">
                          <a:solidFill>
                            <a:schemeClr val="accent6"/>
                          </a:solidFill>
                          <a:sym typeface="+mn-ea"/>
                        </a:rPr>
                        <a:t>column of the table</a:t>
                      </a:r>
                      <a:endParaRPr lang="en-US" altLang="zh-CN" b="1">
                        <a:solidFill>
                          <a:schemeClr val="accent6"/>
                        </a:solidFill>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FFB8F"/>
                    </a:solidFill>
                  </a:tcPr>
                </a:tc>
                <a:extLst>
                  <a:ext uri="{0D108BD9-81ED-4DB2-BD59-A6C34878D82A}">
                    <a16:rowId xmlns:a16="http://schemas.microsoft.com/office/drawing/2014/main" val="10004"/>
                  </a:ext>
                </a:extLst>
              </a:tr>
              <a:tr h="214630">
                <a:tc>
                  <a:txBody>
                    <a:bodyPr/>
                    <a:lstStyle/>
                    <a:p>
                      <a:pPr>
                        <a:buNone/>
                      </a:pPr>
                      <a:r>
                        <a:rPr lang="en-US" altLang="zh-CN" b="1">
                          <a:solidFill>
                            <a:schemeClr val="accent6"/>
                          </a:solidFill>
                        </a:rPr>
                        <a:t>primary identifier of E +</a:t>
                      </a:r>
                    </a:p>
                    <a:p>
                      <a:pPr>
                        <a:buNone/>
                      </a:pPr>
                      <a:r>
                        <a:rPr lang="en-US" altLang="zh-CN" b="1">
                          <a:solidFill>
                            <a:schemeClr val="accent6"/>
                          </a:solidFill>
                        </a:rPr>
                        <a:t>primary identifier of F</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rPr>
                        <a:t>primary key </a:t>
                      </a:r>
                      <a:r>
                        <a:rPr lang="en-US" altLang="zh-CN" b="1" baseline="30000">
                          <a:solidFill>
                            <a:schemeClr val="accent6"/>
                          </a:solidFill>
                        </a:rPr>
                        <a:t>*</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5"/>
                  </a:ext>
                </a:extLst>
              </a:tr>
              <a:tr h="142240">
                <a:tc>
                  <a:txBody>
                    <a:bodyPr/>
                    <a:lstStyle/>
                    <a:p>
                      <a:pPr>
                        <a:buNone/>
                      </a:pPr>
                      <a:r>
                        <a:rPr lang="en-US" altLang="zh-CN" b="1">
                          <a:solidFill>
                            <a:schemeClr val="accent6"/>
                          </a:solidFill>
                        </a:rPr>
                        <a:t>relationship instance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1">
                          <a:solidFill>
                            <a:schemeClr val="accent6"/>
                          </a:solidFill>
                        </a:rPr>
                        <a:t>row </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6"/>
                  </a:ext>
                </a:extLst>
              </a:tr>
            </a:tbl>
          </a:graphicData>
        </a:graphic>
      </p:graphicFrame>
      <p:sp>
        <p:nvSpPr>
          <p:cNvPr id="6" name="文本框 5"/>
          <p:cNvSpPr txBox="1"/>
          <p:nvPr/>
        </p:nvSpPr>
        <p:spPr>
          <a:xfrm>
            <a:off x="-635" y="6128385"/>
            <a:ext cx="9105900" cy="460375"/>
          </a:xfrm>
          <a:prstGeom prst="rect">
            <a:avLst/>
          </a:prstGeom>
          <a:noFill/>
        </p:spPr>
        <p:txBody>
          <a:bodyPr wrap="square" rtlCol="0">
            <a:spAutoFit/>
          </a:bodyPr>
          <a:lstStyle/>
          <a:p>
            <a:r>
              <a:rPr lang="en-US" altLang="zh-CN" b="1"/>
              <a:t>*</a:t>
            </a:r>
            <a:r>
              <a:rPr lang="zh-CN" altLang="en-US" b="1"/>
              <a:t>注</a:t>
            </a:r>
            <a:r>
              <a:rPr lang="en-US" altLang="zh-CN" b="1"/>
              <a:t>: </a:t>
            </a:r>
            <a:r>
              <a:rPr lang="zh-CN" altLang="en-US" b="1"/>
              <a:t>关键字的定义也有可能会发生变化（例如</a:t>
            </a:r>
            <a:r>
              <a:rPr lang="en-US" altLang="zh-CN" b="1"/>
              <a:t>MyCAP</a:t>
            </a:r>
            <a:r>
              <a:rPr lang="zh-CN" altLang="en-US" b="1"/>
              <a:t>中的</a:t>
            </a:r>
            <a:r>
              <a:rPr lang="en-US" altLang="zh-CN" b="1"/>
              <a:t>orders</a:t>
            </a:r>
            <a:r>
              <a:rPr lang="zh-CN" altLang="en-US"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65538"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6553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82</a:t>
            </a:fld>
            <a:endParaRPr lang="zh-CN" altLang="en-US" sz="1200" b="1" i="1" dirty="0">
              <a:latin typeface="Times New Roman" panose="02020603050405020304" pitchFamily="2" charset="0"/>
              <a:ea typeface="宋体" panose="02010600030101010101" pitchFamily="2" charset="-122"/>
            </a:endParaRPr>
          </a:p>
        </p:txBody>
      </p:sp>
      <p:sp>
        <p:nvSpPr>
          <p:cNvPr id="65540" name="Rectangle 2"/>
          <p:cNvSpPr>
            <a:spLocks noGrp="1"/>
          </p:cNvSpPr>
          <p:nvPr>
            <p:ph type="title"/>
          </p:nvPr>
        </p:nvSpPr>
        <p:spPr/>
        <p:txBody>
          <a:bodyPr wrap="square" anchor="ctr"/>
          <a:lstStyle/>
          <a:p>
            <a:pPr lvl="0" eaLnBrk="1" hangingPunct="1"/>
            <a:r>
              <a:rPr lang="en-US" altLang="x-none" sz="2800" u="sng" dirty="0">
                <a:solidFill>
                  <a:srgbClr val="FF0000"/>
                </a:solidFill>
                <a:ea typeface="宋体" panose="02010600030101010101" pitchFamily="2" charset="-122"/>
                <a:sym typeface="+mn-ea"/>
              </a:rPr>
              <a:t>Example 6.2.2 for Rule 3. N-N Relationships</a:t>
            </a:r>
          </a:p>
        </p:txBody>
      </p:sp>
      <p:sp>
        <p:nvSpPr>
          <p:cNvPr id="65541" name="Rectangle 3"/>
          <p:cNvSpPr>
            <a:spLocks noGrp="1"/>
          </p:cNvSpPr>
          <p:nvPr>
            <p:ph type="body"/>
          </p:nvPr>
        </p:nvSpPr>
        <p:spPr>
          <a:xfrm>
            <a:off x="76200" y="838200"/>
            <a:ext cx="8610600" cy="1854835"/>
          </a:xfrm>
          <a:ln>
            <a:noFill/>
          </a:ln>
        </p:spPr>
        <p:txBody>
          <a:bodyPr wrap="square" anchor="t">
            <a:spAutoFit/>
          </a:bodyPr>
          <a:lstStyle/>
          <a:p>
            <a:pPr marL="914400" lvl="2" indent="0" eaLnBrk="1" hangingPunct="1">
              <a:lnSpc>
                <a:spcPct val="110000"/>
              </a:lnSpc>
              <a:buNone/>
            </a:pPr>
            <a:r>
              <a:rPr lang="en-US" altLang="x-none" dirty="0">
                <a:solidFill>
                  <a:srgbClr val="0000CC"/>
                </a:solidFill>
                <a:ea typeface="宋体" panose="02010600030101010101" pitchFamily="2" charset="-122"/>
              </a:rPr>
              <a:t>Employees(eid, straddr, city, ……)</a:t>
            </a:r>
          </a:p>
          <a:p>
            <a:pPr marL="914400" lvl="2" indent="0" eaLnBrk="1" hangingPunct="1">
              <a:lnSpc>
                <a:spcPct val="110000"/>
              </a:lnSpc>
              <a:buNone/>
            </a:pPr>
            <a:r>
              <a:rPr lang="en-US" altLang="x-none" dirty="0">
                <a:solidFill>
                  <a:srgbClr val="0000CC"/>
                </a:solidFill>
                <a:ea typeface="宋体" panose="02010600030101010101" pitchFamily="2" charset="-122"/>
              </a:rPr>
              <a:t>Projects(proj_id, proj_name, due_date)</a:t>
            </a:r>
          </a:p>
          <a:p>
            <a:pPr marL="914400" lvl="2" indent="0" eaLnBrk="1" hangingPunct="1">
              <a:lnSpc>
                <a:spcPct val="110000"/>
              </a:lnSpc>
              <a:spcBef>
                <a:spcPts val="2000"/>
              </a:spcBef>
              <a:spcAft>
                <a:spcPts val="0"/>
              </a:spcAft>
              <a:buNone/>
            </a:pPr>
            <a:r>
              <a:rPr lang="en-US" altLang="x-none" dirty="0">
                <a:solidFill>
                  <a:srgbClr val="FF0000"/>
                </a:solidFill>
                <a:ea typeface="宋体" panose="02010600030101010101" pitchFamily="2" charset="-122"/>
              </a:rPr>
              <a:t>works_on(eid, proj_id, percent)</a:t>
            </a:r>
          </a:p>
        </p:txBody>
      </p:sp>
      <p:sp>
        <p:nvSpPr>
          <p:cNvPr id="65542" name="文本框 65542"/>
          <p:cNvSpPr txBox="1"/>
          <p:nvPr/>
        </p:nvSpPr>
        <p:spPr>
          <a:xfrm>
            <a:off x="642938" y="3878263"/>
            <a:ext cx="2263775" cy="569912"/>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zh-CN" altLang="en-US" sz="3000" dirty="0">
                <a:latin typeface="Arial" panose="020B0604020202020204" pitchFamily="34" charset="0"/>
                <a:ea typeface="Times New Roman" panose="02020603050405020304" pitchFamily="2" charset="0"/>
              </a:rPr>
              <a:t>Employees</a:t>
            </a:r>
            <a:endParaRPr lang="zh-CN" altLang="en-US" dirty="0">
              <a:latin typeface="Times New Roman" panose="02020603050405020304" pitchFamily="2" charset="0"/>
              <a:ea typeface="Times New Roman" panose="02020603050405020304" pitchFamily="2" charset="0"/>
            </a:endParaRPr>
          </a:p>
        </p:txBody>
      </p:sp>
      <p:sp>
        <p:nvSpPr>
          <p:cNvPr id="65543" name="文本框 65543"/>
          <p:cNvSpPr txBox="1"/>
          <p:nvPr/>
        </p:nvSpPr>
        <p:spPr>
          <a:xfrm>
            <a:off x="6299200" y="3857625"/>
            <a:ext cx="2303463" cy="569913"/>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zh-CN" altLang="en-US" sz="3000" dirty="0">
                <a:latin typeface="Arial" panose="020B0604020202020204" pitchFamily="34" charset="0"/>
                <a:ea typeface="Times New Roman" panose="02020603050405020304" pitchFamily="2" charset="0"/>
              </a:rPr>
              <a:t>Projects</a:t>
            </a:r>
            <a:endParaRPr lang="zh-CN" altLang="en-US" dirty="0">
              <a:latin typeface="Times New Roman" panose="02020603050405020304" pitchFamily="2" charset="0"/>
              <a:ea typeface="Times New Roman" panose="02020603050405020304" pitchFamily="2" charset="0"/>
            </a:endParaRPr>
          </a:p>
        </p:txBody>
      </p:sp>
      <p:sp>
        <p:nvSpPr>
          <p:cNvPr id="65544" name="直接连接符 65544"/>
          <p:cNvSpPr/>
          <p:nvPr/>
        </p:nvSpPr>
        <p:spPr>
          <a:xfrm flipV="1">
            <a:off x="2916238" y="4144963"/>
            <a:ext cx="644525" cy="0"/>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65545" name="菱形 65545"/>
          <p:cNvSpPr/>
          <p:nvPr/>
        </p:nvSpPr>
        <p:spPr>
          <a:xfrm>
            <a:off x="3554413" y="3640138"/>
            <a:ext cx="2097087" cy="1008062"/>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zh-CN" altLang="en-US" sz="3000" dirty="0">
                <a:latin typeface="Arial" panose="020B0604020202020204" pitchFamily="34" charset="0"/>
                <a:ea typeface="Times New Roman" panose="02020603050405020304" pitchFamily="2" charset="0"/>
              </a:rPr>
              <a:t>works_on</a:t>
            </a:r>
          </a:p>
        </p:txBody>
      </p:sp>
      <p:sp>
        <p:nvSpPr>
          <p:cNvPr id="65546" name="直接连接符 65546"/>
          <p:cNvSpPr/>
          <p:nvPr/>
        </p:nvSpPr>
        <p:spPr>
          <a:xfrm flipV="1">
            <a:off x="5651500" y="4144963"/>
            <a:ext cx="646113" cy="0"/>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65547" name="椭圆 65547"/>
          <p:cNvSpPr/>
          <p:nvPr/>
        </p:nvSpPr>
        <p:spPr>
          <a:xfrm>
            <a:off x="3708400" y="5370513"/>
            <a:ext cx="1871663" cy="647700"/>
          </a:xfrm>
          <a:prstGeom prst="ellipse">
            <a:avLst/>
          </a:prstGeom>
          <a:solidFill>
            <a:schemeClr val="bg1"/>
          </a:solidFill>
          <a:ln w="19050" cap="flat" cmpd="sng">
            <a:solidFill>
              <a:srgbClr val="0000FF"/>
            </a:solidFill>
            <a:prstDash val="solid"/>
            <a:round/>
            <a:headEnd type="none" w="med" len="med"/>
            <a:tailEnd type="none" w="med" len="med"/>
          </a:ln>
        </p:spPr>
        <p:txBody>
          <a:bodyPr wrap="none" lIns="90170" tIns="0" rIns="90170" bIns="46990" anchor="ctr"/>
          <a:lstStyle/>
          <a:p>
            <a:pPr lvl="0" algn="ctr"/>
            <a:r>
              <a:rPr lang="zh-CN" altLang="en-US" sz="3000" dirty="0">
                <a:latin typeface="Arial" panose="020B0604020202020204" pitchFamily="34" charset="0"/>
                <a:ea typeface="宋体" panose="02010600030101010101" pitchFamily="2" charset="-122"/>
              </a:rPr>
              <a:t>percent</a:t>
            </a:r>
          </a:p>
        </p:txBody>
      </p:sp>
      <p:sp>
        <p:nvSpPr>
          <p:cNvPr id="65548" name="直接连接符 65548"/>
          <p:cNvSpPr/>
          <p:nvPr/>
        </p:nvSpPr>
        <p:spPr>
          <a:xfrm flipH="1" flipV="1">
            <a:off x="4613275" y="4645025"/>
            <a:ext cx="31750" cy="723900"/>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65549" name="文本框 65549"/>
          <p:cNvSpPr txBox="1"/>
          <p:nvPr/>
        </p:nvSpPr>
        <p:spPr>
          <a:xfrm>
            <a:off x="2835275" y="4186555"/>
            <a:ext cx="1066800" cy="457200"/>
          </a:xfrm>
          <a:prstGeom prst="rect">
            <a:avLst/>
          </a:prstGeom>
          <a:noFill/>
          <a:ln w="9525">
            <a:noFill/>
          </a:ln>
        </p:spPr>
        <p:txBody>
          <a:bodyPr wrap="square" anchor="t">
            <a:spAutoFit/>
          </a:bodyPr>
          <a:lstStyle/>
          <a:p>
            <a:pPr lvl="0" algn="ctr"/>
            <a:r>
              <a:rPr lang="zh-CN" altLang="en-US" dirty="0">
                <a:latin typeface="Times New Roman" panose="02020603050405020304" pitchFamily="2" charset="0"/>
                <a:ea typeface="宋体" panose="02010600030101010101" pitchFamily="2" charset="-122"/>
              </a:rPr>
              <a:t>(1, N)</a:t>
            </a:r>
          </a:p>
        </p:txBody>
      </p:sp>
      <p:sp>
        <p:nvSpPr>
          <p:cNvPr id="65550" name="文本框 65550"/>
          <p:cNvSpPr txBox="1"/>
          <p:nvPr/>
        </p:nvSpPr>
        <p:spPr>
          <a:xfrm>
            <a:off x="5329238" y="4170680"/>
            <a:ext cx="1068387" cy="457200"/>
          </a:xfrm>
          <a:prstGeom prst="rect">
            <a:avLst/>
          </a:prstGeom>
          <a:noFill/>
          <a:ln w="9525">
            <a:noFill/>
          </a:ln>
        </p:spPr>
        <p:txBody>
          <a:bodyPr wrap="square" anchor="t">
            <a:spAutoFit/>
          </a:bodyPr>
          <a:lstStyle/>
          <a:p>
            <a:pPr lvl="0" algn="ctr"/>
            <a:r>
              <a:rPr lang="zh-CN" altLang="en-US" dirty="0">
                <a:latin typeface="Times New Roman" panose="02020603050405020304" pitchFamily="2" charset="0"/>
                <a:ea typeface="宋体" panose="02010600030101010101" pitchFamily="2" charset="-122"/>
              </a:rPr>
              <a:t>(0, N)</a:t>
            </a:r>
          </a:p>
        </p:txBody>
      </p:sp>
      <p:sp>
        <p:nvSpPr>
          <p:cNvPr id="2" name="椭圆 1"/>
          <p:cNvSpPr/>
          <p:nvPr/>
        </p:nvSpPr>
        <p:spPr>
          <a:xfrm>
            <a:off x="1041400" y="4967465"/>
            <a:ext cx="1404620" cy="738150"/>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2800" b="1" u="sng">
                <a:solidFill>
                  <a:srgbClr val="FF0000"/>
                </a:solidFill>
              </a:rPr>
              <a:t>eid</a:t>
            </a:r>
          </a:p>
        </p:txBody>
      </p:sp>
      <p:cxnSp>
        <p:nvCxnSpPr>
          <p:cNvPr id="3" name="直接连接符 2"/>
          <p:cNvCxnSpPr>
            <a:stCxn id="2" idx="0"/>
            <a:endCxn id="65542" idx="2"/>
          </p:cNvCxnSpPr>
          <p:nvPr/>
        </p:nvCxnSpPr>
        <p:spPr>
          <a:xfrm flipV="1">
            <a:off x="1743710" y="4448175"/>
            <a:ext cx="31750" cy="51943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6478270" y="4996908"/>
            <a:ext cx="1980565" cy="790390"/>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2800" b="1" u="sng">
                <a:solidFill>
                  <a:srgbClr val="FF0000"/>
                </a:solidFill>
              </a:rPr>
              <a:t>proj_id</a:t>
            </a:r>
          </a:p>
        </p:txBody>
      </p:sp>
      <p:cxnSp>
        <p:nvCxnSpPr>
          <p:cNvPr id="5" name="直接连接符 4"/>
          <p:cNvCxnSpPr>
            <a:stCxn id="4" idx="0"/>
            <a:endCxn id="65543" idx="2"/>
          </p:cNvCxnSpPr>
          <p:nvPr/>
        </p:nvCxnSpPr>
        <p:spPr>
          <a:xfrm flipH="1" flipV="1">
            <a:off x="7451090" y="4427855"/>
            <a:ext cx="17780" cy="56896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p:cNvSpPr>
          <p:nvPr>
            <p:ph type="title"/>
          </p:nvPr>
        </p:nvSpPr>
        <p:spPr/>
        <p:txBody>
          <a:bodyPr wrap="square" anchor="ctr"/>
          <a:lstStyle/>
          <a:p>
            <a:pPr lvl="0" eaLnBrk="1" hangingPunct="1"/>
            <a:r>
              <a:rPr lang="en-US" altLang="x-none" dirty="0">
                <a:solidFill>
                  <a:schemeClr val="accent2"/>
                </a:solidFill>
                <a:ea typeface="宋体" panose="02010600030101010101" pitchFamily="2" charset="-122"/>
                <a:sym typeface="+mn-ea"/>
              </a:rPr>
              <a:t>Rule 4.</a:t>
            </a:r>
            <a:r>
              <a:rPr lang="en-US" altLang="x-none" dirty="0">
                <a:ea typeface="宋体" panose="02010600030101010101" pitchFamily="2" charset="-122"/>
                <a:sym typeface="+mn-ea"/>
              </a:rPr>
              <a:t> </a:t>
            </a:r>
            <a:r>
              <a:rPr lang="en-US" altLang="x-none" dirty="0">
                <a:solidFill>
                  <a:srgbClr val="FF0000"/>
                </a:solidFill>
                <a:ea typeface="宋体" panose="02010600030101010101" pitchFamily="2" charset="-122"/>
                <a:sym typeface="+mn-ea"/>
              </a:rPr>
              <a:t>N-1 Relationships</a:t>
            </a:r>
            <a:endParaRPr lang="en-US" altLang="x-none" dirty="0">
              <a:ea typeface="宋体" panose="02010600030101010101" pitchFamily="2" charset="-122"/>
            </a:endParaRPr>
          </a:p>
        </p:txBody>
      </p:sp>
      <p:sp>
        <p:nvSpPr>
          <p:cNvPr id="66565" name="Rectangle 3"/>
          <p:cNvSpPr>
            <a:spLocks noGrp="1"/>
          </p:cNvSpPr>
          <p:nvPr>
            <p:ph type="body"/>
          </p:nvPr>
        </p:nvSpPr>
        <p:spPr>
          <a:xfrm>
            <a:off x="56515" y="694690"/>
            <a:ext cx="9015730" cy="1555750"/>
          </a:xfrm>
        </p:spPr>
        <p:txBody>
          <a:bodyPr wrap="square" anchor="t">
            <a:spAutoFit/>
          </a:bodyPr>
          <a:lstStyle/>
          <a:p>
            <a:pPr lvl="0" indent="-342900" eaLnBrk="1" hangingPunct="1"/>
            <a:r>
              <a:rPr lang="en-US" altLang="x-none" dirty="0">
                <a:ea typeface="宋体" panose="02010600030101010101" pitchFamily="2" charset="-122"/>
              </a:rPr>
              <a:t>assume: </a:t>
            </a:r>
            <a:r>
              <a:rPr lang="en-US" altLang="x-none" dirty="0">
                <a:solidFill>
                  <a:schemeClr val="accent6"/>
                </a:solidFill>
                <a:ea typeface="宋体" panose="02010600030101010101" pitchFamily="2" charset="-122"/>
              </a:rPr>
              <a:t>relationship </a:t>
            </a:r>
            <a:r>
              <a:rPr lang="en-US" altLang="x-none" dirty="0">
                <a:solidFill>
                  <a:schemeClr val="accent6"/>
                </a:solidFill>
                <a:ea typeface="宋体" panose="02010600030101010101" pitchFamily="2" charset="-122"/>
                <a:sym typeface="+mn-ea"/>
              </a:rPr>
              <a:t>R between entity E and F</a:t>
            </a:r>
          </a:p>
          <a:p>
            <a:pPr lvl="1" indent="-285750" eaLnBrk="1" hangingPunct="1"/>
            <a:r>
              <a:rPr lang="en-US" altLang="x-none" dirty="0">
                <a:ea typeface="宋体" panose="02010600030101010101" pitchFamily="2" charset="-122"/>
              </a:rPr>
              <a:t>max-card(E, R)=N  (entity E is 'one' side)</a:t>
            </a:r>
          </a:p>
          <a:p>
            <a:pPr lvl="1" indent="-285750" eaLnBrk="1" hangingPunct="1"/>
            <a:r>
              <a:rPr lang="en-US" altLang="x-none" dirty="0">
                <a:ea typeface="宋体" panose="02010600030101010101" pitchFamily="2" charset="-122"/>
              </a:rPr>
              <a:t>max-card(F, R)=1  (entity F is 'many' side)</a:t>
            </a:r>
            <a:endParaRPr lang="en-US" altLang="x-none" dirty="0">
              <a:solidFill>
                <a:schemeClr val="accent6"/>
              </a:solidFill>
              <a:ea typeface="宋体" panose="02010600030101010101" pitchFamily="2" charset="-122"/>
            </a:endParaRPr>
          </a:p>
        </p:txBody>
      </p:sp>
      <p:sp>
        <p:nvSpPr>
          <p:cNvPr id="2" name="Rectangle 3"/>
          <p:cNvSpPr>
            <a:spLocks noGrp="1"/>
          </p:cNvSpPr>
          <p:nvPr/>
        </p:nvSpPr>
        <p:spPr>
          <a:xfrm>
            <a:off x="64135" y="2353945"/>
            <a:ext cx="9015730" cy="198628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indent="-342900" eaLnBrk="1" hangingPunct="1"/>
            <a:r>
              <a:rPr lang="en-US" altLang="x-none" dirty="0">
                <a:solidFill>
                  <a:schemeClr val="accent6"/>
                </a:solidFill>
                <a:ea typeface="宋体" panose="02010600030101010101" pitchFamily="2" charset="-122"/>
              </a:rPr>
              <a:t>relation F (transformed from entity F by rule 1)</a:t>
            </a:r>
          </a:p>
          <a:p>
            <a:pPr lvl="1" indent="-342900" eaLnBrk="1" hangingPunct="1"/>
            <a:r>
              <a:rPr lang="en-US" altLang="x-none" dirty="0">
                <a:solidFill>
                  <a:schemeClr val="accent6"/>
                </a:solidFill>
                <a:ea typeface="宋体" panose="02010600030101010101" pitchFamily="2" charset="-122"/>
              </a:rPr>
              <a:t>should include </a:t>
            </a:r>
            <a:r>
              <a:rPr lang="en-US" altLang="x-none" i="1" u="sng" dirty="0">
                <a:solidFill>
                  <a:schemeClr val="accent6"/>
                </a:solidFill>
                <a:ea typeface="宋体" panose="02010600030101010101" pitchFamily="2" charset="-122"/>
              </a:rPr>
              <a:t>columns constituting primary key for relation E</a:t>
            </a:r>
            <a:r>
              <a:rPr lang="en-US" altLang="x-none" dirty="0">
                <a:solidFill>
                  <a:schemeClr val="accent6"/>
                </a:solidFill>
                <a:ea typeface="宋体" panose="02010600030101010101" pitchFamily="2" charset="-122"/>
              </a:rPr>
              <a:t> (as foreign key in relation F)</a:t>
            </a:r>
          </a:p>
          <a:p>
            <a:pPr lvl="1" indent="-342900" eaLnBrk="1" hangingPunct="1"/>
            <a:r>
              <a:rPr lang="en-US" altLang="x-none" dirty="0">
                <a:solidFill>
                  <a:schemeClr val="accent6"/>
                </a:solidFill>
                <a:ea typeface="宋体" panose="02010600030101010101" pitchFamily="2" charset="-122"/>
                <a:sym typeface="+mn-ea"/>
              </a:rPr>
              <a:t>should include </a:t>
            </a:r>
            <a:r>
              <a:rPr lang="en-US" altLang="x-none" i="1" u="sng" dirty="0">
                <a:solidFill>
                  <a:schemeClr val="accent6"/>
                </a:solidFill>
                <a:ea typeface="宋体" panose="02010600030101010101" pitchFamily="2" charset="-122"/>
                <a:sym typeface="+mn-ea"/>
              </a:rPr>
              <a:t>columns of relationship R</a:t>
            </a:r>
            <a:r>
              <a:rPr lang="en-US" altLang="x-none" dirty="0">
                <a:solidFill>
                  <a:schemeClr val="accent6"/>
                </a:solidFill>
                <a:ea typeface="宋体" panose="02010600030101010101" pitchFamily="2" charset="-122"/>
                <a:sym typeface="+mn-ea"/>
              </a:rPr>
              <a:t>.</a:t>
            </a:r>
            <a:endParaRPr lang="en-US" altLang="x-none" dirty="0">
              <a:solidFill>
                <a:schemeClr val="accent6"/>
              </a:solidFill>
              <a:ea typeface="宋体" panose="02010600030101010101" pitchFamily="2" charset="-122"/>
            </a:endParaRPr>
          </a:p>
        </p:txBody>
      </p:sp>
      <p:sp>
        <p:nvSpPr>
          <p:cNvPr id="3" name="Rectangle 3"/>
          <p:cNvSpPr>
            <a:spLocks noGrp="1"/>
          </p:cNvSpPr>
          <p:nvPr/>
        </p:nvSpPr>
        <p:spPr>
          <a:xfrm>
            <a:off x="64135" y="4699000"/>
            <a:ext cx="9015730" cy="18503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algn="l" eaLnBrk="1" hangingPunct="1"/>
            <a:r>
              <a:rPr lang="zh-CN" altLang="en-US" sz="2600" dirty="0">
                <a:solidFill>
                  <a:schemeClr val="accent6"/>
                </a:solidFill>
                <a:ea typeface="宋体" panose="02010600030101010101" pitchFamily="2" charset="-122"/>
              </a:rPr>
              <a:t>基本思想：将联系合并到 </a:t>
            </a:r>
            <a:r>
              <a:rPr lang="en-US" altLang="zh-CN" sz="2600" dirty="0">
                <a:solidFill>
                  <a:schemeClr val="accent6"/>
                </a:solidFill>
                <a:ea typeface="宋体" panose="02010600030101010101" pitchFamily="2" charset="-122"/>
              </a:rPr>
              <a:t>'many side' </a:t>
            </a:r>
            <a:r>
              <a:rPr lang="zh-CN" altLang="en-US" sz="2600" dirty="0">
                <a:solidFill>
                  <a:schemeClr val="accent6"/>
                </a:solidFill>
                <a:ea typeface="宋体" panose="02010600030101010101" pitchFamily="2" charset="-122"/>
              </a:rPr>
              <a:t>一方所对应的关系</a:t>
            </a:r>
            <a:r>
              <a:rPr lang="en-US" altLang="zh-CN" sz="2600" dirty="0">
                <a:solidFill>
                  <a:schemeClr val="accent6"/>
                </a:solidFill>
                <a:ea typeface="宋体" panose="02010600030101010101" pitchFamily="2" charset="-122"/>
              </a:rPr>
              <a:t>F</a:t>
            </a:r>
            <a:r>
              <a:rPr lang="zh-CN" altLang="en-US" sz="2600" dirty="0">
                <a:solidFill>
                  <a:schemeClr val="accent6"/>
                </a:solidFill>
                <a:ea typeface="宋体" panose="02010600030101010101" pitchFamily="2" charset="-122"/>
              </a:rPr>
              <a:t>中去，即在根据规则</a:t>
            </a:r>
            <a:r>
              <a:rPr lang="en-US" altLang="zh-CN" sz="2600" dirty="0">
                <a:solidFill>
                  <a:schemeClr val="accent6"/>
                </a:solidFill>
                <a:ea typeface="宋体" panose="02010600030101010101" pitchFamily="2" charset="-122"/>
              </a:rPr>
              <a:t>1</a:t>
            </a:r>
            <a:r>
              <a:rPr lang="zh-CN" altLang="en-US" sz="2600" dirty="0">
                <a:solidFill>
                  <a:schemeClr val="accent6"/>
                </a:solidFill>
                <a:ea typeface="宋体" panose="02010600030101010101" pitchFamily="2" charset="-122"/>
              </a:rPr>
              <a:t>转换得到的关系</a:t>
            </a:r>
            <a:r>
              <a:rPr lang="en-US" altLang="zh-CN" sz="2600" dirty="0">
                <a:solidFill>
                  <a:schemeClr val="accent6"/>
                </a:solidFill>
                <a:ea typeface="宋体" panose="02010600030101010101" pitchFamily="2" charset="-122"/>
              </a:rPr>
              <a:t>F</a:t>
            </a:r>
            <a:r>
              <a:rPr lang="zh-CN" altLang="en-US" sz="2600" dirty="0">
                <a:solidFill>
                  <a:schemeClr val="accent6"/>
                </a:solidFill>
                <a:ea typeface="宋体" panose="02010600030101010101" pitchFamily="2" charset="-122"/>
              </a:rPr>
              <a:t>中添加以下属性：</a:t>
            </a:r>
          </a:p>
          <a:p>
            <a:pPr lvl="1" algn="l" eaLnBrk="1" hangingPunct="1"/>
            <a:r>
              <a:rPr lang="zh-CN" altLang="en-US" sz="2600" dirty="0">
                <a:solidFill>
                  <a:schemeClr val="accent6"/>
                </a:solidFill>
                <a:ea typeface="宋体" panose="02010600030101010101" pitchFamily="2" charset="-122"/>
              </a:rPr>
              <a:t>关系</a:t>
            </a:r>
            <a:r>
              <a:rPr lang="en-US" altLang="zh-CN" sz="2600" dirty="0">
                <a:solidFill>
                  <a:schemeClr val="accent6"/>
                </a:solidFill>
                <a:ea typeface="宋体" panose="02010600030101010101" pitchFamily="2" charset="-122"/>
              </a:rPr>
              <a:t>E</a:t>
            </a:r>
            <a:r>
              <a:rPr lang="zh-CN" altLang="en-US" sz="2600" dirty="0">
                <a:solidFill>
                  <a:schemeClr val="accent6"/>
                </a:solidFill>
                <a:ea typeface="宋体" panose="02010600030101010101" pitchFamily="2" charset="-122"/>
              </a:rPr>
              <a:t>的主关键字属性（在关系</a:t>
            </a:r>
            <a:r>
              <a:rPr lang="en-US" altLang="zh-CN" sz="2600" dirty="0">
                <a:solidFill>
                  <a:schemeClr val="accent6"/>
                </a:solidFill>
                <a:ea typeface="宋体" panose="02010600030101010101" pitchFamily="2" charset="-122"/>
              </a:rPr>
              <a:t>F</a:t>
            </a:r>
            <a:r>
              <a:rPr lang="zh-CN" altLang="en-US" sz="2600" dirty="0">
                <a:solidFill>
                  <a:schemeClr val="accent6"/>
                </a:solidFill>
                <a:ea typeface="宋体" panose="02010600030101010101" pitchFamily="2" charset="-122"/>
              </a:rPr>
              <a:t>中作为 </a:t>
            </a:r>
            <a:r>
              <a:rPr lang="en-US" altLang="zh-CN" sz="2600" dirty="0">
                <a:solidFill>
                  <a:schemeClr val="accent6"/>
                </a:solidFill>
                <a:ea typeface="宋体" panose="02010600030101010101" pitchFamily="2" charset="-122"/>
              </a:rPr>
              <a:t>foreign key</a:t>
            </a:r>
            <a:r>
              <a:rPr lang="zh-CN" altLang="en-US" sz="2600" dirty="0">
                <a:solidFill>
                  <a:schemeClr val="accent6"/>
                </a:solidFill>
                <a:ea typeface="宋体" panose="02010600030101010101" pitchFamily="2" charset="-122"/>
              </a:rPr>
              <a:t>）</a:t>
            </a:r>
          </a:p>
          <a:p>
            <a:pPr lvl="1" algn="l" eaLnBrk="1" hangingPunct="1"/>
            <a:r>
              <a:rPr lang="zh-CN" altLang="en-US" sz="2600" dirty="0">
                <a:solidFill>
                  <a:schemeClr val="accent6"/>
                </a:solidFill>
                <a:ea typeface="宋体" panose="02010600030101010101" pitchFamily="2" charset="-122"/>
              </a:rPr>
              <a:t>联系</a:t>
            </a:r>
            <a:r>
              <a:rPr lang="en-US" altLang="zh-CN" sz="2600" dirty="0">
                <a:solidFill>
                  <a:schemeClr val="accent6"/>
                </a:solidFill>
                <a:ea typeface="宋体" panose="02010600030101010101" pitchFamily="2" charset="-122"/>
              </a:rPr>
              <a:t>R</a:t>
            </a:r>
            <a:r>
              <a:rPr lang="zh-CN" altLang="en-US" sz="2600" dirty="0">
                <a:solidFill>
                  <a:schemeClr val="accent6"/>
                </a:solidFill>
                <a:ea typeface="宋体" panose="02010600030101010101" pitchFamily="2" charset="-122"/>
              </a:rPr>
              <a:t>上的所有属性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6656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6656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84</a:t>
            </a:fld>
            <a:endParaRPr lang="zh-CN" altLang="en-US" sz="1200" b="1" i="1" dirty="0">
              <a:latin typeface="Times New Roman" panose="02020603050405020304" pitchFamily="2" charset="0"/>
              <a:ea typeface="宋体" panose="02010600030101010101" pitchFamily="2" charset="-122"/>
            </a:endParaRPr>
          </a:p>
        </p:txBody>
      </p:sp>
      <p:sp>
        <p:nvSpPr>
          <p:cNvPr id="66564" name="Rectangle 2"/>
          <p:cNvSpPr>
            <a:spLocks noGrp="1"/>
          </p:cNvSpPr>
          <p:nvPr>
            <p:ph type="title"/>
          </p:nvPr>
        </p:nvSpPr>
        <p:spPr/>
        <p:txBody>
          <a:bodyPr wrap="square" anchor="ctr"/>
          <a:lstStyle/>
          <a:p>
            <a:pPr lvl="0" eaLnBrk="1" hangingPunct="1"/>
            <a:r>
              <a:rPr lang="en-US" altLang="x-none" sz="2800" u="sng" dirty="0">
                <a:solidFill>
                  <a:srgbClr val="FF0000"/>
                </a:solidFill>
                <a:ea typeface="宋体" panose="02010600030101010101" pitchFamily="2" charset="-122"/>
                <a:sym typeface="+mn-ea"/>
              </a:rPr>
              <a:t>Example 6.2.3 for Rule 4. N-1 Relationships</a:t>
            </a:r>
          </a:p>
        </p:txBody>
      </p:sp>
      <p:sp>
        <p:nvSpPr>
          <p:cNvPr id="66565" name="Rectangle 3"/>
          <p:cNvSpPr>
            <a:spLocks noGrp="1"/>
          </p:cNvSpPr>
          <p:nvPr>
            <p:ph type="body"/>
          </p:nvPr>
        </p:nvSpPr>
        <p:spPr>
          <a:xfrm>
            <a:off x="128270" y="766445"/>
            <a:ext cx="8867775" cy="1450340"/>
          </a:xfrm>
        </p:spPr>
        <p:txBody>
          <a:bodyPr wrap="square" anchor="t">
            <a:spAutoFit/>
          </a:bodyPr>
          <a:lstStyle/>
          <a:p>
            <a:pPr lvl="0" indent="-285750" eaLnBrk="1" hangingPunct="1"/>
            <a:r>
              <a:rPr lang="en-US" altLang="x-none" sz="2600" dirty="0">
                <a:solidFill>
                  <a:srgbClr val="FF0000"/>
                </a:solidFill>
                <a:ea typeface="宋体" panose="02010600030101010101" pitchFamily="2" charset="-122"/>
              </a:rPr>
              <a:t>results by rule 1</a:t>
            </a:r>
          </a:p>
          <a:p>
            <a:pPr marL="914400" lvl="2" indent="0" eaLnBrk="1" hangingPunct="1">
              <a:buNone/>
            </a:pPr>
            <a:r>
              <a:rPr lang="en-US" altLang="x-none" sz="2600" dirty="0">
                <a:solidFill>
                  <a:srgbClr val="0000CC"/>
                </a:solidFill>
                <a:ea typeface="宋体" panose="02010600030101010101" pitchFamily="2" charset="-122"/>
              </a:rPr>
              <a:t>Instructors(</a:t>
            </a:r>
            <a:r>
              <a:rPr lang="en-US" altLang="x-none" sz="2600" u="sng" dirty="0">
                <a:solidFill>
                  <a:srgbClr val="0000CC"/>
                </a:solidFill>
                <a:ea typeface="宋体" panose="02010600030101010101" pitchFamily="2" charset="-122"/>
              </a:rPr>
              <a:t>insid</a:t>
            </a:r>
            <a:r>
              <a:rPr lang="en-US" altLang="x-none" sz="2600" dirty="0">
                <a:solidFill>
                  <a:srgbClr val="0000CC"/>
                </a:solidFill>
                <a:ea typeface="宋体" panose="02010600030101010101" pitchFamily="2" charset="-122"/>
              </a:rPr>
              <a:t>, lname, office_no, ext)</a:t>
            </a:r>
          </a:p>
          <a:p>
            <a:pPr marL="914400" lvl="2" indent="0" eaLnBrk="1" hangingPunct="1">
              <a:buNone/>
            </a:pPr>
            <a:r>
              <a:rPr lang="en-US" altLang="x-none" sz="2600" dirty="0">
                <a:solidFill>
                  <a:srgbClr val="0000CC"/>
                </a:solidFill>
                <a:ea typeface="宋体" panose="02010600030101010101" pitchFamily="2" charset="-122"/>
              </a:rPr>
              <a:t>Course_sections(</a:t>
            </a:r>
            <a:r>
              <a:rPr lang="en-US" altLang="x-none" sz="2600" u="sng" dirty="0">
                <a:solidFill>
                  <a:srgbClr val="0000CC"/>
                </a:solidFill>
                <a:ea typeface="宋体" panose="02010600030101010101" pitchFamily="2" charset="-122"/>
              </a:rPr>
              <a:t>secid</a:t>
            </a:r>
            <a:r>
              <a:rPr lang="en-US" altLang="x-none" sz="2600" dirty="0">
                <a:solidFill>
                  <a:srgbClr val="0000CC"/>
                </a:solidFill>
                <a:ea typeface="宋体" panose="02010600030101010101" pitchFamily="2" charset="-122"/>
              </a:rPr>
              <a:t>, course, period)</a:t>
            </a:r>
          </a:p>
        </p:txBody>
      </p:sp>
      <p:sp>
        <p:nvSpPr>
          <p:cNvPr id="8" name="Rectangle 3"/>
          <p:cNvSpPr>
            <a:spLocks noGrp="1"/>
          </p:cNvSpPr>
          <p:nvPr/>
        </p:nvSpPr>
        <p:spPr>
          <a:xfrm>
            <a:off x="138430" y="4896485"/>
            <a:ext cx="8867775" cy="145034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indent="-285750" eaLnBrk="1" hangingPunct="1"/>
            <a:r>
              <a:rPr lang="en-US" altLang="x-none" sz="2600" dirty="0">
                <a:solidFill>
                  <a:srgbClr val="FF0000"/>
                </a:solidFill>
                <a:ea typeface="宋体" panose="02010600030101010101" pitchFamily="2" charset="-122"/>
              </a:rPr>
              <a:t>results by rule 1 &amp; 4</a:t>
            </a:r>
          </a:p>
          <a:p>
            <a:pPr marL="351790" lvl="2" indent="0" eaLnBrk="1" hangingPunct="1">
              <a:buNone/>
            </a:pPr>
            <a:r>
              <a:rPr lang="en-US" altLang="x-none" sz="2600" dirty="0">
                <a:solidFill>
                  <a:srgbClr val="0000CC"/>
                </a:solidFill>
                <a:ea typeface="宋体" panose="02010600030101010101" pitchFamily="2" charset="-122"/>
              </a:rPr>
              <a:t>Instructors(</a:t>
            </a:r>
            <a:r>
              <a:rPr lang="en-US" altLang="x-none" sz="2600" u="sng" dirty="0">
                <a:solidFill>
                  <a:srgbClr val="0000CC"/>
                </a:solidFill>
                <a:ea typeface="宋体" panose="02010600030101010101" pitchFamily="2" charset="-122"/>
              </a:rPr>
              <a:t>insid</a:t>
            </a:r>
            <a:r>
              <a:rPr lang="en-US" altLang="x-none" sz="2600" dirty="0">
                <a:solidFill>
                  <a:srgbClr val="0000CC"/>
                </a:solidFill>
                <a:ea typeface="宋体" panose="02010600030101010101" pitchFamily="2" charset="-122"/>
              </a:rPr>
              <a:t>, lname, </a:t>
            </a:r>
            <a:r>
              <a:rPr lang="en-US" altLang="x-none" sz="2600" dirty="0">
                <a:solidFill>
                  <a:srgbClr val="0000CC"/>
                </a:solidFill>
                <a:ea typeface="宋体" panose="02010600030101010101" pitchFamily="2" charset="-122"/>
                <a:sym typeface="+mn-ea"/>
              </a:rPr>
              <a:t>office_no, ext</a:t>
            </a:r>
            <a:r>
              <a:rPr lang="en-US" altLang="x-none" sz="2600" dirty="0">
                <a:solidFill>
                  <a:srgbClr val="0000CC"/>
                </a:solidFill>
                <a:ea typeface="宋体" panose="02010600030101010101" pitchFamily="2" charset="-122"/>
              </a:rPr>
              <a:t>)</a:t>
            </a:r>
          </a:p>
          <a:p>
            <a:pPr marL="351790" lvl="2" indent="0" eaLnBrk="1" hangingPunct="1">
              <a:buNone/>
            </a:pPr>
            <a:r>
              <a:rPr lang="en-US" altLang="x-none" sz="2600" dirty="0">
                <a:solidFill>
                  <a:srgbClr val="0000CC"/>
                </a:solidFill>
                <a:ea typeface="宋体" panose="02010600030101010101" pitchFamily="2" charset="-122"/>
              </a:rPr>
              <a:t>Course_sections(</a:t>
            </a:r>
            <a:r>
              <a:rPr lang="en-US" altLang="x-none" sz="2600" u="sng" dirty="0">
                <a:solidFill>
                  <a:srgbClr val="0000CC"/>
                </a:solidFill>
                <a:ea typeface="宋体" panose="02010600030101010101" pitchFamily="2" charset="-122"/>
              </a:rPr>
              <a:t>secid</a:t>
            </a:r>
            <a:r>
              <a:rPr lang="en-US" altLang="x-none" sz="2600" dirty="0">
                <a:solidFill>
                  <a:srgbClr val="0000CC"/>
                </a:solidFill>
                <a:ea typeface="宋体" panose="02010600030101010101" pitchFamily="2" charset="-122"/>
              </a:rPr>
              <a:t>, course, </a:t>
            </a:r>
            <a:r>
              <a:rPr lang="en-US" altLang="x-none" sz="2600" dirty="0">
                <a:solidFill>
                  <a:srgbClr val="0000CC"/>
                </a:solidFill>
                <a:ea typeface="宋体" panose="02010600030101010101" pitchFamily="2" charset="-122"/>
                <a:sym typeface="+mn-ea"/>
              </a:rPr>
              <a:t>period, </a:t>
            </a:r>
            <a:r>
              <a:rPr lang="en-US" altLang="x-none" sz="2600" dirty="0">
                <a:solidFill>
                  <a:srgbClr val="FF0000"/>
                </a:solidFill>
                <a:ea typeface="宋体" panose="02010600030101010101" pitchFamily="2" charset="-122"/>
                <a:sym typeface="+mn-ea"/>
              </a:rPr>
              <a:t>insid, room</a:t>
            </a:r>
            <a:r>
              <a:rPr lang="en-US" altLang="x-none" sz="2600" dirty="0">
                <a:solidFill>
                  <a:srgbClr val="0000CC"/>
                </a:solidFill>
                <a:ea typeface="宋体" panose="02010600030101010101" pitchFamily="2" charset="-122"/>
              </a:rPr>
              <a:t>)</a:t>
            </a:r>
          </a:p>
        </p:txBody>
      </p:sp>
      <p:grpSp>
        <p:nvGrpSpPr>
          <p:cNvPr id="19" name="组合 18"/>
          <p:cNvGrpSpPr/>
          <p:nvPr/>
        </p:nvGrpSpPr>
        <p:grpSpPr>
          <a:xfrm>
            <a:off x="201930" y="2709545"/>
            <a:ext cx="8793480" cy="1585595"/>
            <a:chOff x="318" y="4606"/>
            <a:chExt cx="13848" cy="2497"/>
          </a:xfrm>
        </p:grpSpPr>
        <p:grpSp>
          <p:nvGrpSpPr>
            <p:cNvPr id="11" name="组合 10"/>
            <p:cNvGrpSpPr/>
            <p:nvPr/>
          </p:nvGrpSpPr>
          <p:grpSpPr>
            <a:xfrm>
              <a:off x="318" y="4606"/>
              <a:ext cx="13848" cy="2497"/>
              <a:chOff x="318" y="5171"/>
              <a:chExt cx="13848" cy="2497"/>
            </a:xfrm>
          </p:grpSpPr>
          <p:grpSp>
            <p:nvGrpSpPr>
              <p:cNvPr id="6" name="组合 5"/>
              <p:cNvGrpSpPr/>
              <p:nvPr/>
            </p:nvGrpSpPr>
            <p:grpSpPr>
              <a:xfrm>
                <a:off x="318" y="5171"/>
                <a:ext cx="13848" cy="1367"/>
                <a:chOff x="318" y="5849"/>
                <a:chExt cx="13848" cy="1367"/>
              </a:xfrm>
            </p:grpSpPr>
            <p:grpSp>
              <p:nvGrpSpPr>
                <p:cNvPr id="13" name="组合 12"/>
                <p:cNvGrpSpPr/>
                <p:nvPr/>
              </p:nvGrpSpPr>
              <p:grpSpPr>
                <a:xfrm>
                  <a:off x="318" y="5984"/>
                  <a:ext cx="13848" cy="1232"/>
                  <a:chOff x="318" y="673"/>
                  <a:chExt cx="13848" cy="1232"/>
                </a:xfrm>
              </p:grpSpPr>
              <p:sp>
                <p:nvSpPr>
                  <p:cNvPr id="2" name="文本框 1"/>
                  <p:cNvSpPr txBox="1"/>
                  <p:nvPr/>
                </p:nvSpPr>
                <p:spPr>
                  <a:xfrm>
                    <a:off x="318" y="878"/>
                    <a:ext cx="3045" cy="822"/>
                  </a:xfrm>
                  <a:prstGeom prst="rect">
                    <a:avLst/>
                  </a:prstGeom>
                  <a:noFill/>
                  <a:ln w="19050">
                    <a:solidFill>
                      <a:srgbClr val="0000CC"/>
                    </a:solidFill>
                  </a:ln>
                </p:spPr>
                <p:txBody>
                  <a:bodyPr wrap="square" rtlCol="0">
                    <a:spAutoFit/>
                  </a:bodyPr>
                  <a:lstStyle/>
                  <a:p>
                    <a:pPr algn="ctr"/>
                    <a:r>
                      <a:rPr lang="en-US" altLang="zh-CN" sz="2800">
                        <a:latin typeface="Arial" panose="020B0604020202020204" pitchFamily="34" charset="0"/>
                      </a:rPr>
                      <a:t>Instructors</a:t>
                    </a:r>
                  </a:p>
                </p:txBody>
              </p:sp>
              <p:sp>
                <p:nvSpPr>
                  <p:cNvPr id="3" name="文本框 2"/>
                  <p:cNvSpPr txBox="1"/>
                  <p:nvPr/>
                </p:nvSpPr>
                <p:spPr>
                  <a:xfrm>
                    <a:off x="9622" y="878"/>
                    <a:ext cx="4545" cy="822"/>
                  </a:xfrm>
                  <a:prstGeom prst="rect">
                    <a:avLst/>
                  </a:prstGeom>
                  <a:noFill/>
                  <a:ln w="19050">
                    <a:solidFill>
                      <a:srgbClr val="0000CC"/>
                    </a:solidFill>
                  </a:ln>
                </p:spPr>
                <p:txBody>
                  <a:bodyPr wrap="square" rtlCol="0">
                    <a:spAutoFit/>
                  </a:bodyPr>
                  <a:lstStyle/>
                  <a:p>
                    <a:pPr algn="ctr"/>
                    <a:r>
                      <a:rPr lang="en-US" altLang="zh-CN" sz="2800">
                        <a:latin typeface="Arial" panose="020B0604020202020204" pitchFamily="34" charset="0"/>
                      </a:rPr>
                      <a:t>Course_sections</a:t>
                    </a:r>
                  </a:p>
                </p:txBody>
              </p:sp>
              <p:sp>
                <p:nvSpPr>
                  <p:cNvPr id="4" name="菱形 3"/>
                  <p:cNvSpPr/>
                  <p:nvPr/>
                </p:nvSpPr>
                <p:spPr>
                  <a:xfrm>
                    <a:off x="4801" y="673"/>
                    <a:ext cx="3402" cy="1232"/>
                  </a:xfrm>
                  <a:prstGeom prst="diamond">
                    <a:avLst/>
                  </a:pr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rPr>
                      <a:t>teaches</a:t>
                    </a:r>
                  </a:p>
                </p:txBody>
              </p:sp>
              <p:cxnSp>
                <p:nvCxnSpPr>
                  <p:cNvPr id="5" name="直接连接符 4"/>
                  <p:cNvCxnSpPr/>
                  <p:nvPr/>
                </p:nvCxnSpPr>
                <p:spPr>
                  <a:xfrm>
                    <a:off x="3363" y="1289"/>
                    <a:ext cx="1438" cy="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196" y="1263"/>
                    <a:ext cx="1438" cy="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3642" y="5849"/>
                  <a:ext cx="1246" cy="725"/>
                </a:xfrm>
                <a:prstGeom prst="rect">
                  <a:avLst/>
                </a:prstGeom>
                <a:solidFill>
                  <a:schemeClr val="bg1"/>
                </a:solidFill>
              </p:spPr>
              <p:txBody>
                <a:bodyPr wrap="square" lIns="0" rIns="0" rtlCol="0">
                  <a:spAutoFit/>
                </a:bodyPr>
                <a:lstStyle/>
                <a:p>
                  <a:r>
                    <a:rPr lang="en-US" altLang="zh-CN" b="1">
                      <a:solidFill>
                        <a:schemeClr val="accent6"/>
                      </a:solidFill>
                      <a:latin typeface="Arial" panose="020B0604020202020204" pitchFamily="34" charset="0"/>
                    </a:rPr>
                    <a:t>(0, N)</a:t>
                  </a:r>
                </a:p>
              </p:txBody>
            </p:sp>
            <p:sp>
              <p:nvSpPr>
                <p:cNvPr id="54" name="文本框 53"/>
                <p:cNvSpPr txBox="1"/>
                <p:nvPr/>
              </p:nvSpPr>
              <p:spPr>
                <a:xfrm>
                  <a:off x="8283" y="5849"/>
                  <a:ext cx="1246" cy="710"/>
                </a:xfrm>
                <a:prstGeom prst="rect">
                  <a:avLst/>
                </a:prstGeom>
                <a:solidFill>
                  <a:schemeClr val="bg1"/>
                </a:solidFill>
              </p:spPr>
              <p:txBody>
                <a:bodyPr wrap="square" lIns="0" rIns="0" bIns="36195" rtlCol="0">
                  <a:spAutoFit/>
                </a:bodyPr>
                <a:lstStyle/>
                <a:p>
                  <a:r>
                    <a:rPr lang="en-US" altLang="zh-CN" b="1">
                      <a:solidFill>
                        <a:schemeClr val="accent6"/>
                      </a:solidFill>
                      <a:latin typeface="Arial" panose="020B0604020202020204" pitchFamily="34" charset="0"/>
                    </a:rPr>
                    <a:t>(1, 1)</a:t>
                  </a:r>
                </a:p>
              </p:txBody>
            </p:sp>
          </p:grpSp>
          <p:sp>
            <p:nvSpPr>
              <p:cNvPr id="9" name="椭圆 8"/>
              <p:cNvSpPr/>
              <p:nvPr/>
            </p:nvSpPr>
            <p:spPr>
              <a:xfrm>
                <a:off x="4761" y="6988"/>
                <a:ext cx="3482" cy="68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195" rIns="36195" rtlCol="0" anchor="ctr"/>
              <a:lstStyle/>
              <a:p>
                <a:pPr algn="ctr"/>
                <a:r>
                  <a:rPr lang="en-US" altLang="zh-CN">
                    <a:solidFill>
                      <a:schemeClr val="accent6"/>
                    </a:solidFill>
                  </a:rPr>
                  <a:t>room</a:t>
                </a:r>
              </a:p>
            </p:txBody>
          </p:sp>
          <p:cxnSp>
            <p:nvCxnSpPr>
              <p:cNvPr id="10" name="直接连接符 9"/>
              <p:cNvCxnSpPr>
                <a:stCxn id="9" idx="0"/>
                <a:endCxn id="4" idx="2"/>
              </p:cNvCxnSpPr>
              <p:nvPr/>
            </p:nvCxnSpPr>
            <p:spPr>
              <a:xfrm flipV="1">
                <a:off x="6502" y="6538"/>
                <a:ext cx="0" cy="45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816" y="5787"/>
              <a:ext cx="2048" cy="1317"/>
              <a:chOff x="816" y="5787"/>
              <a:chExt cx="2048" cy="1317"/>
            </a:xfrm>
          </p:grpSpPr>
          <p:sp>
            <p:nvSpPr>
              <p:cNvPr id="12" name="椭圆 11"/>
              <p:cNvSpPr/>
              <p:nvPr/>
            </p:nvSpPr>
            <p:spPr>
              <a:xfrm>
                <a:off x="816" y="6310"/>
                <a:ext cx="2048" cy="79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195" rIns="36195" rtlCol="0" anchor="ctr"/>
              <a:lstStyle/>
              <a:p>
                <a:pPr algn="ctr"/>
                <a:r>
                  <a:rPr lang="en-US" altLang="zh-CN" u="sng">
                    <a:solidFill>
                      <a:schemeClr val="accent6"/>
                    </a:solidFill>
                  </a:rPr>
                  <a:t>insid</a:t>
                </a:r>
              </a:p>
            </p:txBody>
          </p:sp>
          <p:cxnSp>
            <p:nvCxnSpPr>
              <p:cNvPr id="14" name="直接连接符 13"/>
              <p:cNvCxnSpPr/>
              <p:nvPr/>
            </p:nvCxnSpPr>
            <p:spPr>
              <a:xfrm flipV="1">
                <a:off x="1840" y="5787"/>
                <a:ext cx="0" cy="45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870" y="5768"/>
              <a:ext cx="2048" cy="1335"/>
              <a:chOff x="816" y="5787"/>
              <a:chExt cx="2048" cy="1335"/>
            </a:xfrm>
          </p:grpSpPr>
          <p:sp>
            <p:nvSpPr>
              <p:cNvPr id="17" name="椭圆 16"/>
              <p:cNvSpPr/>
              <p:nvPr/>
            </p:nvSpPr>
            <p:spPr>
              <a:xfrm>
                <a:off x="816" y="6310"/>
                <a:ext cx="2048" cy="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195" rIns="36195" rtlCol="0" anchor="ctr"/>
              <a:lstStyle/>
              <a:p>
                <a:pPr algn="ctr"/>
                <a:r>
                  <a:rPr lang="en-US" altLang="zh-CN" u="sng">
                    <a:solidFill>
                      <a:schemeClr val="accent6"/>
                    </a:solidFill>
                  </a:rPr>
                  <a:t>secid</a:t>
                </a:r>
              </a:p>
            </p:txBody>
          </p:sp>
          <p:cxnSp>
            <p:nvCxnSpPr>
              <p:cNvPr id="18" name="直接连接符 17"/>
              <p:cNvCxnSpPr/>
              <p:nvPr/>
            </p:nvCxnSpPr>
            <p:spPr>
              <a:xfrm flipV="1">
                <a:off x="1840" y="5787"/>
                <a:ext cx="0" cy="45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67586"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6758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85</a:t>
            </a:fld>
            <a:endParaRPr lang="zh-CN" altLang="en-US" sz="1200" b="1" i="1" dirty="0">
              <a:latin typeface="Times New Roman" panose="02020603050405020304" pitchFamily="2" charset="0"/>
              <a:ea typeface="宋体" panose="02010600030101010101" pitchFamily="2" charset="-122"/>
            </a:endParaRPr>
          </a:p>
        </p:txBody>
      </p:sp>
      <p:sp>
        <p:nvSpPr>
          <p:cNvPr id="6758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6.2 Further Details of E-R Modeling</a:t>
            </a:r>
            <a:endParaRPr lang="en-US" altLang="x-none" dirty="0">
              <a:ea typeface="宋体" panose="02010600030101010101" pitchFamily="2" charset="-122"/>
            </a:endParaRPr>
          </a:p>
        </p:txBody>
      </p:sp>
      <p:sp>
        <p:nvSpPr>
          <p:cNvPr id="67589" name="Rectangle 3"/>
          <p:cNvSpPr>
            <a:spLocks noGrp="1"/>
          </p:cNvSpPr>
          <p:nvPr>
            <p:ph type="body"/>
          </p:nvPr>
        </p:nvSpPr>
        <p:spPr>
          <a:xfrm>
            <a:off x="0" y="838200"/>
            <a:ext cx="9144000" cy="5638800"/>
          </a:xfrm>
        </p:spPr>
        <p:txBody>
          <a:bodyPr wrap="square" anchor="t"/>
          <a:lstStyle/>
          <a:p>
            <a:pPr lvl="0" eaLnBrk="1" hangingPunct="1">
              <a:lnSpc>
                <a:spcPct val="90000"/>
              </a:lnSpc>
            </a:pPr>
            <a:r>
              <a:rPr lang="en-US" altLang="x-none" dirty="0">
                <a:solidFill>
                  <a:schemeClr val="accent2"/>
                </a:solidFill>
                <a:ea typeface="宋体" panose="02010600030101010101" pitchFamily="2" charset="-122"/>
              </a:rPr>
              <a:t>Transformation Rule 5&amp;6.</a:t>
            </a:r>
            <a:r>
              <a:rPr lang="en-US" altLang="x-none" dirty="0">
                <a:ea typeface="宋体" panose="02010600030101010101" pitchFamily="2" charset="-122"/>
              </a:rPr>
              <a:t> </a:t>
            </a:r>
            <a:r>
              <a:rPr lang="en-US" altLang="x-none" dirty="0">
                <a:solidFill>
                  <a:srgbClr val="FF0066"/>
                </a:solidFill>
                <a:ea typeface="宋体" panose="02010600030101010101" pitchFamily="2" charset="-122"/>
              </a:rPr>
              <a:t>1-1 Relationships</a:t>
            </a:r>
          </a:p>
          <a:p>
            <a:pPr lvl="1" indent="-285750" eaLnBrk="1" hangingPunct="1">
              <a:lnSpc>
                <a:spcPct val="90000"/>
              </a:lnSpc>
            </a:pPr>
            <a:r>
              <a:rPr lang="en-US" altLang="x-none" sz="2600" dirty="0">
                <a:solidFill>
                  <a:srgbClr val="FF0066"/>
                </a:solidFill>
                <a:ea typeface="宋体" panose="02010600030101010101" pitchFamily="2" charset="-122"/>
              </a:rPr>
              <a:t>Optional on both side</a:t>
            </a:r>
          </a:p>
          <a:p>
            <a:pPr lvl="2" indent="-285750" eaLnBrk="1" hangingPunct="1">
              <a:lnSpc>
                <a:spcPct val="90000"/>
              </a:lnSpc>
            </a:pPr>
            <a:r>
              <a:rPr lang="en-US" altLang="x-none" sz="2600" dirty="0">
                <a:ea typeface="宋体" panose="02010600030101010101" pitchFamily="2" charset="-122"/>
                <a:sym typeface="+mn-ea"/>
              </a:rPr>
              <a:t>Represent as three tables</a:t>
            </a:r>
          </a:p>
          <a:p>
            <a:pPr lvl="2" indent="-285750" eaLnBrk="1" hangingPunct="1">
              <a:lnSpc>
                <a:spcPct val="90000"/>
              </a:lnSpc>
            </a:pPr>
            <a:endParaRPr lang="en-US" altLang="x-none" sz="2600" dirty="0">
              <a:solidFill>
                <a:srgbClr val="FF0066"/>
              </a:solidFill>
              <a:ea typeface="宋体" panose="02010600030101010101" pitchFamily="2" charset="-122"/>
            </a:endParaRPr>
          </a:p>
          <a:p>
            <a:pPr lvl="1" indent="-285750" eaLnBrk="1" hangingPunct="1">
              <a:lnSpc>
                <a:spcPct val="90000"/>
              </a:lnSpc>
            </a:pPr>
            <a:r>
              <a:rPr lang="en-US" altLang="x-none" sz="2600" dirty="0">
                <a:solidFill>
                  <a:srgbClr val="FF0066"/>
                </a:solidFill>
                <a:ea typeface="宋体" panose="02010600030101010101" pitchFamily="2" charset="-122"/>
                <a:sym typeface="+mn-ea"/>
              </a:rPr>
              <a:t>Optional on one side</a:t>
            </a:r>
            <a:endParaRPr lang="en-US" altLang="x-none" sz="2600" dirty="0">
              <a:solidFill>
                <a:srgbClr val="FF0066"/>
              </a:solidFill>
              <a:ea typeface="宋体" panose="02010600030101010101" pitchFamily="2" charset="-122"/>
            </a:endParaRPr>
          </a:p>
          <a:p>
            <a:pPr lvl="2" indent="-228600" eaLnBrk="1" hangingPunct="1">
              <a:lnSpc>
                <a:spcPct val="90000"/>
              </a:lnSpc>
            </a:pPr>
            <a:r>
              <a:rPr lang="en-US" altLang="x-none" sz="2600" dirty="0">
                <a:ea typeface="宋体" panose="02010600030101010101" pitchFamily="2" charset="-122"/>
              </a:rPr>
              <a:t>Represent as two tables</a:t>
            </a:r>
          </a:p>
          <a:p>
            <a:pPr lvl="2" indent="-228600" eaLnBrk="1" hangingPunct="1">
              <a:lnSpc>
                <a:spcPct val="90000"/>
              </a:lnSpc>
            </a:pPr>
            <a:r>
              <a:rPr lang="en-US" altLang="x-none" sz="2600" dirty="0">
                <a:ea typeface="宋体" panose="02010600030101010101" pitchFamily="2" charset="-122"/>
              </a:rPr>
              <a:t>foreign key column in one with mandatory participation (column defined to be NOT NULL)</a:t>
            </a:r>
          </a:p>
          <a:p>
            <a:pPr lvl="2" indent="-228600" eaLnBrk="1" hangingPunct="1">
              <a:lnSpc>
                <a:spcPct val="90000"/>
              </a:lnSpc>
            </a:pPr>
            <a:endParaRPr lang="en-US" altLang="x-none" sz="2600" dirty="0">
              <a:ea typeface="宋体" panose="02010600030101010101" pitchFamily="2" charset="-122"/>
            </a:endParaRPr>
          </a:p>
          <a:p>
            <a:pPr lvl="1" indent="-285750" eaLnBrk="1" hangingPunct="1">
              <a:lnSpc>
                <a:spcPct val="90000"/>
              </a:lnSpc>
            </a:pPr>
            <a:r>
              <a:rPr lang="en-US" altLang="x-none" sz="2600" dirty="0">
                <a:solidFill>
                  <a:srgbClr val="FF0066"/>
                </a:solidFill>
                <a:ea typeface="宋体" panose="02010600030101010101" pitchFamily="2" charset="-122"/>
              </a:rPr>
              <a:t>Mandatory on both sides</a:t>
            </a:r>
          </a:p>
          <a:p>
            <a:pPr lvl="2" indent="-228600" eaLnBrk="1" hangingPunct="1">
              <a:lnSpc>
                <a:spcPct val="90000"/>
              </a:lnSpc>
            </a:pPr>
            <a:r>
              <a:rPr lang="en-US" altLang="x-none" sz="2600" dirty="0">
                <a:ea typeface="宋体" panose="02010600030101010101" pitchFamily="2" charset="-122"/>
              </a:rPr>
              <a:t>never can break apart. It's appropriate to think of this as two entities in a single table.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N-ary relationships</a:t>
            </a:r>
            <a:r>
              <a:rPr lang="zh-CN" altLang="en-US"/>
              <a:t>的转换</a:t>
            </a:r>
          </a:p>
        </p:txBody>
      </p:sp>
      <p:sp>
        <p:nvSpPr>
          <p:cNvPr id="3" name="内容占位符 2"/>
          <p:cNvSpPr>
            <a:spLocks noGrp="1"/>
          </p:cNvSpPr>
          <p:nvPr>
            <p:ph idx="1"/>
          </p:nvPr>
        </p:nvSpPr>
        <p:spPr/>
        <p:txBody>
          <a:bodyPr/>
          <a:lstStyle/>
          <a:p>
            <a:r>
              <a:rPr lang="zh-CN" altLang="en-US" sz="2600">
                <a:solidFill>
                  <a:schemeClr val="accent6"/>
                </a:solidFill>
              </a:rPr>
              <a:t>可参照</a:t>
            </a:r>
            <a:r>
              <a:rPr lang="en-US" altLang="zh-CN" sz="2600">
                <a:solidFill>
                  <a:schemeClr val="accent6"/>
                </a:solidFill>
              </a:rPr>
              <a:t>N-N</a:t>
            </a:r>
            <a:r>
              <a:rPr lang="zh-CN" altLang="en-US" sz="2600">
                <a:solidFill>
                  <a:schemeClr val="accent6"/>
                </a:solidFill>
              </a:rPr>
              <a:t>二元联系的转换方式 </a:t>
            </a:r>
            <a:r>
              <a:rPr lang="en-US" altLang="zh-CN" sz="2600">
                <a:solidFill>
                  <a:schemeClr val="accent6"/>
                </a:solidFill>
              </a:rPr>
              <a:t>(rule 3)</a:t>
            </a:r>
            <a:r>
              <a:rPr lang="zh-CN" altLang="zh-CN" sz="2600">
                <a:solidFill>
                  <a:schemeClr val="accent6"/>
                </a:solidFill>
              </a:rPr>
              <a:t>，但转换后的关系关键字的定义需要重新再考虑（规范化设计）</a:t>
            </a:r>
          </a:p>
        </p:txBody>
      </p:sp>
      <p:pic>
        <p:nvPicPr>
          <p:cNvPr id="20" name="图片 19"/>
          <p:cNvPicPr>
            <a:picLocks noChangeAspect="1"/>
          </p:cNvPicPr>
          <p:nvPr/>
        </p:nvPicPr>
        <p:blipFill>
          <a:blip r:embed="rId2"/>
          <a:stretch>
            <a:fillRect/>
          </a:stretch>
        </p:blipFill>
        <p:spPr>
          <a:xfrm>
            <a:off x="1249045" y="1731645"/>
            <a:ext cx="6857365" cy="3202305"/>
          </a:xfrm>
          <a:prstGeom prst="rect">
            <a:avLst/>
          </a:prstGeom>
          <a:ln>
            <a:solidFill>
              <a:schemeClr val="accent1"/>
            </a:solidFill>
          </a:ln>
        </p:spPr>
      </p:pic>
      <p:sp>
        <p:nvSpPr>
          <p:cNvPr id="4" name="下箭头 3"/>
          <p:cNvSpPr/>
          <p:nvPr/>
        </p:nvSpPr>
        <p:spPr>
          <a:xfrm>
            <a:off x="4572000" y="5085080"/>
            <a:ext cx="360045" cy="7200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05790" y="5897880"/>
            <a:ext cx="8252460" cy="521970"/>
          </a:xfrm>
          <a:prstGeom prst="rect">
            <a:avLst/>
          </a:prstGeom>
          <a:noFill/>
        </p:spPr>
        <p:txBody>
          <a:bodyPr wrap="square" rtlCol="0">
            <a:spAutoFit/>
          </a:bodyPr>
          <a:lstStyle/>
          <a:p>
            <a:pPr algn="ctr"/>
            <a:r>
              <a:rPr lang="en-US" altLang="zh-CN" sz="2800">
                <a:solidFill>
                  <a:schemeClr val="accent6"/>
                </a:solidFill>
                <a:latin typeface="Arial" panose="020B0604020202020204" pitchFamily="34" charset="0"/>
              </a:rPr>
              <a:t>orders(</a:t>
            </a:r>
            <a:r>
              <a:rPr lang="en-US" altLang="zh-CN" sz="2800" u="sng">
                <a:solidFill>
                  <a:srgbClr val="FF0000"/>
                </a:solidFill>
                <a:latin typeface="Arial" panose="020B0604020202020204" pitchFamily="34" charset="0"/>
              </a:rPr>
              <a:t>cid, pid, aid,</a:t>
            </a:r>
            <a:r>
              <a:rPr lang="en-US" altLang="zh-CN" sz="2800">
                <a:solidFill>
                  <a:schemeClr val="accent6"/>
                </a:solidFill>
                <a:latin typeface="Arial" panose="020B0604020202020204" pitchFamily="34" charset="0"/>
              </a:rPr>
              <a:t> ordno, month, qty, dollars)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51555" y="1459865"/>
            <a:ext cx="1092200" cy="2941955"/>
            <a:chOff x="6949" y="2525"/>
            <a:chExt cx="1720" cy="4633"/>
          </a:xfrm>
        </p:grpSpPr>
        <p:sp>
          <p:nvSpPr>
            <p:cNvPr id="62474" name="文本框 62474"/>
            <p:cNvSpPr txBox="1"/>
            <p:nvPr/>
          </p:nvSpPr>
          <p:spPr>
            <a:xfrm>
              <a:off x="6949" y="2525"/>
              <a:ext cx="1683" cy="725"/>
            </a:xfrm>
            <a:prstGeom prst="rect">
              <a:avLst/>
            </a:prstGeom>
            <a:noFill/>
            <a:ln w="9525">
              <a:noFill/>
            </a:ln>
          </p:spPr>
          <p:txBody>
            <a:bodyPr wrap="square" anchor="t">
              <a:spAutoFit/>
            </a:bodyPr>
            <a:lstStyle/>
            <a:p>
              <a:pPr lvl="0" algn="ctr"/>
              <a:r>
                <a:rPr lang="zh-CN" altLang="en-US" b="1" dirty="0">
                  <a:latin typeface="Times New Roman" panose="02020603050405020304" pitchFamily="2" charset="0"/>
                  <a:ea typeface="宋体" panose="02010600030101010101" pitchFamily="2" charset="-122"/>
                </a:rPr>
                <a:t>(0, N)</a:t>
              </a:r>
            </a:p>
          </p:txBody>
        </p:sp>
        <p:sp>
          <p:nvSpPr>
            <p:cNvPr id="62475" name="文本框 62475"/>
            <p:cNvSpPr txBox="1"/>
            <p:nvPr/>
          </p:nvSpPr>
          <p:spPr>
            <a:xfrm>
              <a:off x="6987" y="6429"/>
              <a:ext cx="1682" cy="729"/>
            </a:xfrm>
            <a:prstGeom prst="rect">
              <a:avLst/>
            </a:prstGeom>
            <a:solidFill>
              <a:schemeClr val="bg1"/>
            </a:solidFill>
            <a:ln w="9525">
              <a:noFill/>
            </a:ln>
          </p:spPr>
          <p:txBody>
            <a:bodyPr wrap="square" lIns="90170" tIns="46990" rIns="90170" bIns="46990" anchor="t">
              <a:spAutoFit/>
            </a:bodyPr>
            <a:lstStyle/>
            <a:p>
              <a:pPr lvl="0" algn="ctr"/>
              <a:r>
                <a:rPr lang="zh-CN" altLang="en-US" b="1" dirty="0">
                  <a:latin typeface="Times New Roman" panose="02020603050405020304" pitchFamily="2" charset="0"/>
                  <a:ea typeface="宋体" panose="02010600030101010101" pitchFamily="2" charset="-122"/>
                </a:rPr>
                <a:t>(0, 1)</a:t>
              </a:r>
            </a:p>
          </p:txBody>
        </p:sp>
      </p:grpSp>
      <p:sp>
        <p:nvSpPr>
          <p:cNvPr id="55298" name="灯片编号占位符 3"/>
          <p:cNvSpPr txBox="1">
            <a:spLocks noGrp="1"/>
          </p:cNvSpPr>
          <p:nvPr/>
        </p:nvSpPr>
        <p:spPr>
          <a:xfrm>
            <a:off x="7239000" y="6553200"/>
            <a:ext cx="1905000" cy="304800"/>
          </a:xfrm>
          <a:prstGeom prst="rect">
            <a:avLst/>
          </a:prstGeom>
          <a:noFill/>
          <a:ln w="9525">
            <a:noFill/>
            <a:miter/>
          </a:ln>
        </p:spPr>
        <p:txBody>
          <a:bodyPr/>
          <a:lstStyle/>
          <a:p>
            <a:pPr lvl="0" algn="r" eaLnBrk="1" fontAlgn="base" hangingPunct="1"/>
            <a:fld id="{9A0DB2DC-4C9A-4742-B13C-FB6460FD3503}" type="slidenum">
              <a:rPr lang="zh-CN" altLang="en-US" sz="1000" i="1" strike="noStrike"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t>87</a:t>
            </a:fld>
            <a:endParaRPr lang="zh-CN" altLang="en-US" sz="1000" i="1" strike="noStrike" noProof="1">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 name="页脚占位符 4"/>
          <p:cNvSpPr txBox="1">
            <a:spLocks noGrp="1"/>
          </p:cNvSpPr>
          <p:nvPr/>
        </p:nvSpPr>
        <p:spPr>
          <a:xfrm>
            <a:off x="0" y="6705600"/>
            <a:ext cx="5029200" cy="152400"/>
          </a:xfrm>
          <a:prstGeom prst="rect">
            <a:avLst/>
          </a:prstGeom>
          <a:noFill/>
          <a:ln w="9525">
            <a:noFill/>
          </a:ln>
        </p:spPr>
        <p:txBody>
          <a:bodyPr tIns="0" bIns="0" anchor="t"/>
          <a:lstStyle/>
          <a:p>
            <a:pPr lvl="0" indent="0"/>
            <a:r>
              <a:rPr lang="en-US" altLang="x-none" sz="1000" i="1" dirty="0">
                <a:latin typeface="Times New Roman" panose="02020603050405020304" pitchFamily="2" charset="0"/>
                <a:ea typeface="宋体" panose="02010600030101010101" pitchFamily="2" charset="-122"/>
              </a:rPr>
              <a:t>数据库概论2018</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55299" name="Rectangle 2"/>
          <p:cNvSpPr>
            <a:spLocks noGrp="1"/>
          </p:cNvSpPr>
          <p:nvPr>
            <p:ph type="title"/>
          </p:nvPr>
        </p:nvSpPr>
        <p:spPr/>
        <p:txBody>
          <a:bodyPr wrap="square" tIns="0" bIns="0" anchor="ctr"/>
          <a:lstStyle/>
          <a:p>
            <a:pPr lvl="0" indent="0" eaLnBrk="1" hangingPunct="1"/>
            <a:r>
              <a:rPr lang="en-US" altLang="x-none" sz="2800" dirty="0">
                <a:ea typeface="宋体" panose="02010600030101010101" pitchFamily="2" charset="-122"/>
                <a:sym typeface="+mn-ea"/>
              </a:rPr>
              <a:t>recursive relationship </a:t>
            </a:r>
            <a:r>
              <a:rPr lang="zh-CN" altLang="en-US" sz="2800" dirty="0">
                <a:ea typeface="宋体" panose="02010600030101010101" pitchFamily="2" charset="-122"/>
                <a:sym typeface="+mn-ea"/>
              </a:rPr>
              <a:t>的转换</a:t>
            </a:r>
          </a:p>
        </p:txBody>
      </p:sp>
      <p:sp>
        <p:nvSpPr>
          <p:cNvPr id="55300" name="Rectangle 3"/>
          <p:cNvSpPr/>
          <p:nvPr/>
        </p:nvSpPr>
        <p:spPr>
          <a:xfrm>
            <a:off x="381000" y="766445"/>
            <a:ext cx="8294688" cy="607695"/>
          </a:xfrm>
          <a:prstGeom prst="rect">
            <a:avLst/>
          </a:prstGeom>
          <a:noFill/>
          <a:ln w="9525">
            <a:noFill/>
          </a:ln>
        </p:spPr>
        <p:txBody>
          <a:bodyPr anchor="t">
            <a:spAutoFit/>
          </a:bodyPr>
          <a:lstStyle/>
          <a:p>
            <a:pPr marL="457200" lvl="0" indent="-457200">
              <a:lnSpc>
                <a:spcPct val="120000"/>
              </a:lnSpc>
              <a:spcBef>
                <a:spcPct val="20000"/>
              </a:spcBef>
              <a:buFont typeface="Wingdings" panose="05000000000000000000" pitchFamily="2" charset="2"/>
              <a:buChar char="n"/>
            </a:pPr>
            <a:r>
              <a:rPr lang="zh-CN" altLang="en-US" sz="2800" b="1" dirty="0">
                <a:ea typeface="宋体" panose="02010600030101010101" pitchFamily="2" charset="-122"/>
                <a:sym typeface="+mn-ea"/>
              </a:rPr>
              <a:t>可参照二元联系的处理方式进行转换</a:t>
            </a:r>
            <a:endParaRPr lang="en-US" altLang="zh-CN" sz="2800" b="1" dirty="0">
              <a:latin typeface="Times New Roman" panose="02020603050405020304" pitchFamily="2" charset="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1991360" y="1879600"/>
            <a:ext cx="4623435" cy="2132330"/>
          </a:xfrm>
          <a:prstGeom prst="rect">
            <a:avLst/>
          </a:prstGeom>
        </p:spPr>
      </p:pic>
      <p:grpSp>
        <p:nvGrpSpPr>
          <p:cNvPr id="5" name="组合 4"/>
          <p:cNvGrpSpPr/>
          <p:nvPr/>
        </p:nvGrpSpPr>
        <p:grpSpPr>
          <a:xfrm>
            <a:off x="4624070" y="1477010"/>
            <a:ext cx="1626870" cy="2941955"/>
            <a:chOff x="6949" y="2525"/>
            <a:chExt cx="2562" cy="4633"/>
          </a:xfrm>
        </p:grpSpPr>
        <p:sp>
          <p:nvSpPr>
            <p:cNvPr id="6" name="文本框 62474"/>
            <p:cNvSpPr txBox="1"/>
            <p:nvPr/>
          </p:nvSpPr>
          <p:spPr>
            <a:xfrm>
              <a:off x="6949" y="2525"/>
              <a:ext cx="2525" cy="725"/>
            </a:xfrm>
            <a:prstGeom prst="rect">
              <a:avLst/>
            </a:prstGeom>
            <a:noFill/>
            <a:ln w="9525">
              <a:noFill/>
            </a:ln>
          </p:spPr>
          <p:txBody>
            <a:bodyPr wrap="square" anchor="t">
              <a:spAutoFit/>
            </a:bodyPr>
            <a:lstStyle/>
            <a:p>
              <a:pPr lvl="0" algn="ctr"/>
              <a:r>
                <a:rPr lang="en-US" altLang="zh-CN" dirty="0">
                  <a:solidFill>
                    <a:srgbClr val="FF0000"/>
                  </a:solidFill>
                  <a:latin typeface="Times New Roman" panose="02020603050405020304" pitchFamily="2" charset="0"/>
                  <a:ea typeface="宋体" panose="02010600030101010101" pitchFamily="2" charset="-122"/>
                </a:rPr>
                <a:t>one side</a:t>
              </a:r>
            </a:p>
          </p:txBody>
        </p:sp>
        <p:sp>
          <p:nvSpPr>
            <p:cNvPr id="7" name="文本框 62475"/>
            <p:cNvSpPr txBox="1"/>
            <p:nvPr/>
          </p:nvSpPr>
          <p:spPr>
            <a:xfrm>
              <a:off x="6987" y="6429"/>
              <a:ext cx="2524" cy="729"/>
            </a:xfrm>
            <a:prstGeom prst="rect">
              <a:avLst/>
            </a:prstGeom>
            <a:solidFill>
              <a:schemeClr val="bg1"/>
            </a:solidFill>
            <a:ln w="9525">
              <a:noFill/>
            </a:ln>
          </p:spPr>
          <p:txBody>
            <a:bodyPr wrap="square" lIns="90170" tIns="46990" rIns="90170" bIns="46990" anchor="t">
              <a:spAutoFit/>
            </a:bodyPr>
            <a:lstStyle/>
            <a:p>
              <a:pPr lvl="0" algn="ctr"/>
              <a:r>
                <a:rPr lang="en-US" altLang="zh-CN" dirty="0">
                  <a:solidFill>
                    <a:srgbClr val="FF0000"/>
                  </a:solidFill>
                  <a:latin typeface="Times New Roman" panose="02020603050405020304" pitchFamily="2" charset="0"/>
                  <a:ea typeface="宋体" panose="02010600030101010101" pitchFamily="2" charset="-122"/>
                </a:rPr>
                <a:t>many side</a:t>
              </a:r>
            </a:p>
          </p:txBody>
        </p:sp>
      </p:grpSp>
      <p:sp>
        <p:nvSpPr>
          <p:cNvPr id="8" name="Rectangle 3"/>
          <p:cNvSpPr/>
          <p:nvPr/>
        </p:nvSpPr>
        <p:spPr>
          <a:xfrm>
            <a:off x="381000" y="4518660"/>
            <a:ext cx="8294688" cy="1210945"/>
          </a:xfrm>
          <a:prstGeom prst="rect">
            <a:avLst/>
          </a:prstGeom>
          <a:noFill/>
          <a:ln w="9525">
            <a:noFill/>
          </a:ln>
        </p:spPr>
        <p:txBody>
          <a:bodyPr anchor="t">
            <a:spAutoFit/>
          </a:bodyPr>
          <a:lstStyle/>
          <a:p>
            <a:pPr marL="457200" lvl="0" indent="-457200">
              <a:lnSpc>
                <a:spcPct val="120000"/>
              </a:lnSpc>
              <a:spcBef>
                <a:spcPct val="20000"/>
              </a:spcBef>
              <a:buFont typeface="Wingdings" panose="05000000000000000000" pitchFamily="2" charset="2"/>
              <a:buChar char="n"/>
            </a:pPr>
            <a:r>
              <a:rPr lang="zh-CN" altLang="en-US" sz="2800" b="1" dirty="0">
                <a:latin typeface="Times New Roman" panose="02020603050405020304" pitchFamily="2" charset="0"/>
                <a:ea typeface="宋体" panose="02010600030101010101" pitchFamily="2" charset="-122"/>
              </a:rPr>
              <a:t>转换结果为（参照 </a:t>
            </a:r>
            <a:r>
              <a:rPr lang="en-US" altLang="zh-CN" sz="2800" b="1" dirty="0">
                <a:latin typeface="Times New Roman" panose="02020603050405020304" pitchFamily="2" charset="0"/>
                <a:ea typeface="宋体" panose="02010600030101010101" pitchFamily="2" charset="-122"/>
              </a:rPr>
              <a:t>rule 4</a:t>
            </a:r>
            <a:r>
              <a:rPr lang="zh-CN" altLang="en-US" sz="2800" b="1" dirty="0">
                <a:latin typeface="Times New Roman" panose="02020603050405020304" pitchFamily="2" charset="0"/>
                <a:ea typeface="宋体" panose="02010600030101010101" pitchFamily="2" charset="-122"/>
              </a:rPr>
              <a:t>）</a:t>
            </a:r>
          </a:p>
          <a:p>
            <a:pPr lvl="1">
              <a:lnSpc>
                <a:spcPct val="120000"/>
              </a:lnSpc>
              <a:spcBef>
                <a:spcPct val="20000"/>
              </a:spcBef>
            </a:pPr>
            <a:r>
              <a:rPr lang="en-US" altLang="zh-CN" sz="2800" b="1" dirty="0">
                <a:solidFill>
                  <a:srgbClr val="0000CC"/>
                </a:solidFill>
                <a:latin typeface="+mn-lt"/>
                <a:ea typeface="宋体" panose="02010600030101010101" pitchFamily="2" charset="-122"/>
                <a:cs typeface="+mn-lt"/>
              </a:rPr>
              <a:t>Employees ( </a:t>
            </a:r>
            <a:r>
              <a:rPr lang="en-US" altLang="zh-CN" sz="2800" b="1" u="sng" dirty="0">
                <a:solidFill>
                  <a:srgbClr val="0000CC"/>
                </a:solidFill>
                <a:latin typeface="+mn-lt"/>
                <a:ea typeface="宋体" panose="02010600030101010101" pitchFamily="2" charset="-122"/>
                <a:cs typeface="+mn-lt"/>
              </a:rPr>
              <a:t>eid</a:t>
            </a:r>
            <a:r>
              <a:rPr lang="en-US" altLang="zh-CN" sz="2800" b="1" dirty="0">
                <a:solidFill>
                  <a:srgbClr val="0000CC"/>
                </a:solidFill>
                <a:latin typeface="+mn-lt"/>
                <a:ea typeface="宋体" panose="02010600030101010101" pitchFamily="2" charset="-122"/>
                <a:cs typeface="+mn-lt"/>
              </a:rPr>
              <a:t>, ename, ......, </a:t>
            </a:r>
            <a:r>
              <a:rPr lang="en-US" altLang="zh-CN" sz="2800" b="1" dirty="0">
                <a:solidFill>
                  <a:srgbClr val="FF0000"/>
                </a:solidFill>
                <a:latin typeface="+mn-lt"/>
                <a:ea typeface="宋体" panose="02010600030101010101" pitchFamily="2" charset="-122"/>
                <a:cs typeface="+mn-lt"/>
              </a:rPr>
              <a:t>mgr_id </a:t>
            </a:r>
            <a:r>
              <a:rPr lang="en-US" altLang="zh-CN" sz="2800" b="1" dirty="0">
                <a:solidFill>
                  <a:srgbClr val="0000CC"/>
                </a:solidFill>
                <a:latin typeface="+mn-lt"/>
                <a:ea typeface="宋体" panose="02010600030101010101" pitchFamily="2" charset="-122"/>
                <a:cs typeface="+mn-lt"/>
              </a:rPr>
              <a:t>)</a:t>
            </a:r>
          </a:p>
        </p:txBody>
      </p:sp>
      <p:sp>
        <p:nvSpPr>
          <p:cNvPr id="9" name="线形标注 1 8"/>
          <p:cNvSpPr/>
          <p:nvPr/>
        </p:nvSpPr>
        <p:spPr>
          <a:xfrm>
            <a:off x="3575685" y="6001385"/>
            <a:ext cx="2447925" cy="432435"/>
          </a:xfrm>
          <a:prstGeom prst="borderCallout1">
            <a:avLst>
              <a:gd name="adj1" fmla="val 47723"/>
              <a:gd name="adj2" fmla="val 99662"/>
              <a:gd name="adj3" fmla="val -69162"/>
              <a:gd name="adj4" fmla="val 121608"/>
            </a:avLst>
          </a:prstGeom>
          <a:noFill/>
          <a:ln>
            <a:solidFill>
              <a:schemeClr val="tx1"/>
            </a:solidFill>
            <a:headEnd type="none"/>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6"/>
                </a:solidFill>
              </a:rPr>
              <a:t>eid of manager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6861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6861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88</a:t>
            </a:fld>
            <a:endParaRPr lang="zh-CN" altLang="en-US" sz="1200" b="1" i="1" dirty="0">
              <a:latin typeface="Times New Roman" panose="02020603050405020304" pitchFamily="2" charset="0"/>
              <a:ea typeface="宋体" panose="02010600030101010101" pitchFamily="2" charset="-122"/>
            </a:endParaRPr>
          </a:p>
        </p:txBody>
      </p:sp>
      <p:sp>
        <p:nvSpPr>
          <p:cNvPr id="6861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6.3  </a:t>
            </a:r>
            <a:r>
              <a:rPr lang="en-US" altLang="x-none" dirty="0">
                <a:ea typeface="宋体" panose="02010600030101010101" pitchFamily="2" charset="-122"/>
              </a:rPr>
              <a:t>Additional E-R Concepts</a:t>
            </a:r>
          </a:p>
        </p:txBody>
      </p:sp>
      <p:sp>
        <p:nvSpPr>
          <p:cNvPr id="68613" name="Rectangle 3"/>
          <p:cNvSpPr>
            <a:spLocks noGrp="1"/>
          </p:cNvSpPr>
          <p:nvPr>
            <p:ph type="body"/>
          </p:nvPr>
        </p:nvSpPr>
        <p:spPr>
          <a:xfrm>
            <a:off x="158115" y="766445"/>
            <a:ext cx="8802370" cy="5638800"/>
          </a:xfrm>
        </p:spPr>
        <p:txBody>
          <a:bodyPr wrap="square" anchor="t"/>
          <a:lstStyle/>
          <a:p>
            <a:pPr lvl="0" eaLnBrk="1" hangingPunct="1">
              <a:lnSpc>
                <a:spcPct val="100000"/>
              </a:lnSpc>
            </a:pPr>
            <a:r>
              <a:rPr lang="en-US" altLang="x-none" dirty="0">
                <a:ea typeface="宋体" panose="02010600030101010101" pitchFamily="2" charset="-122"/>
              </a:rPr>
              <a:t>Cardinality of Attributes (</a:t>
            </a:r>
            <a:r>
              <a:rPr lang="zh-CN" altLang="en-US" dirty="0">
                <a:ea typeface="宋体" panose="02010600030101010101" pitchFamily="2" charset="-122"/>
              </a:rPr>
              <a:t>属性基数</a:t>
            </a:r>
            <a:r>
              <a:rPr lang="en-US" altLang="x-none" dirty="0">
                <a:ea typeface="宋体" panose="02010600030101010101" pitchFamily="2" charset="-122"/>
              </a:rPr>
              <a:t>)</a:t>
            </a:r>
          </a:p>
          <a:p>
            <a:pPr lvl="0" indent="-342900" eaLnBrk="1" hangingPunct="1">
              <a:lnSpc>
                <a:spcPct val="100000"/>
              </a:lnSpc>
              <a:spcBef>
                <a:spcPts val="2000"/>
              </a:spcBef>
              <a:spcAft>
                <a:spcPts val="0"/>
              </a:spcAft>
            </a:pPr>
            <a:r>
              <a:rPr lang="en-US" altLang="x-none" dirty="0">
                <a:ea typeface="宋体" panose="02010600030101010101" pitchFamily="2" charset="-122"/>
              </a:rPr>
              <a:t>Def 6.3.1 ( Figure 6.10, pg. 347 )</a:t>
            </a:r>
          </a:p>
          <a:p>
            <a:pPr lvl="1" indent="-228600" eaLnBrk="1" hangingPunct="1">
              <a:lnSpc>
                <a:spcPct val="100000"/>
              </a:lnSpc>
            </a:pPr>
            <a:r>
              <a:rPr lang="en-US" altLang="x-none" sz="2600" dirty="0">
                <a:ea typeface="宋体" panose="02010600030101010101" pitchFamily="2" charset="-122"/>
              </a:rPr>
              <a:t>(</a:t>
            </a:r>
            <a:r>
              <a:rPr lang="en-US" altLang="x-none" sz="2600" dirty="0">
                <a:solidFill>
                  <a:srgbClr val="FF0000"/>
                </a:solidFill>
                <a:ea typeface="宋体" panose="02010600030101010101" pitchFamily="2" charset="-122"/>
              </a:rPr>
              <a:t>0</a:t>
            </a:r>
            <a:r>
              <a:rPr lang="en-US" altLang="x-none" sz="2600" dirty="0">
                <a:ea typeface="宋体" panose="02010600030101010101" pitchFamily="2" charset="-122"/>
              </a:rPr>
              <a:t>, ?) means don't have to say not null (</a:t>
            </a:r>
            <a:r>
              <a:rPr lang="en-US" altLang="x-none" sz="2600" dirty="0">
                <a:solidFill>
                  <a:srgbClr val="FF0066"/>
                </a:solidFill>
                <a:ea typeface="宋体" panose="02010600030101010101" pitchFamily="2" charset="-122"/>
              </a:rPr>
              <a:t>optional</a:t>
            </a:r>
            <a:r>
              <a:rPr lang="en-US" altLang="x-none" sz="2600" dirty="0">
                <a:ea typeface="宋体" panose="02010600030101010101" pitchFamily="2" charset="-122"/>
              </a:rPr>
              <a:t>)</a:t>
            </a:r>
          </a:p>
          <a:p>
            <a:pPr lvl="3" eaLnBrk="1" hangingPunct="1">
              <a:lnSpc>
                <a:spcPct val="100000"/>
              </a:lnSpc>
              <a:buFont typeface="Arial" panose="020B0604020202020204" pitchFamily="34" charset="0"/>
              <a:buChar char="•"/>
            </a:pPr>
            <a:r>
              <a:rPr lang="en-US" altLang="x-none" sz="2600" dirty="0">
                <a:ea typeface="宋体" panose="02010600030101010101" pitchFamily="2" charset="-122"/>
              </a:rPr>
              <a:t>midinitial, emp_address</a:t>
            </a:r>
          </a:p>
          <a:p>
            <a:pPr lvl="3" eaLnBrk="1" hangingPunct="1">
              <a:lnSpc>
                <a:spcPct val="100000"/>
              </a:lnSpc>
              <a:buFont typeface="Arial" panose="020B0604020202020204" pitchFamily="34" charset="0"/>
              <a:buChar char="•"/>
            </a:pPr>
            <a:endParaRPr lang="en-US" altLang="x-none" sz="1200" dirty="0">
              <a:ea typeface="宋体" panose="02010600030101010101" pitchFamily="2" charset="-122"/>
            </a:endParaRPr>
          </a:p>
          <a:p>
            <a:pPr lvl="1" indent="-228600" eaLnBrk="1" hangingPunct="1">
              <a:lnSpc>
                <a:spcPct val="100000"/>
              </a:lnSpc>
            </a:pPr>
            <a:r>
              <a:rPr lang="en-US" altLang="x-none" sz="2600" dirty="0">
                <a:ea typeface="宋体" panose="02010600030101010101" pitchFamily="2" charset="-122"/>
              </a:rPr>
              <a:t>(</a:t>
            </a:r>
            <a:r>
              <a:rPr lang="en-US" altLang="x-none" sz="2600" dirty="0">
                <a:solidFill>
                  <a:srgbClr val="FF0000"/>
                </a:solidFill>
                <a:ea typeface="宋体" panose="02010600030101010101" pitchFamily="2" charset="-122"/>
              </a:rPr>
              <a:t>1</a:t>
            </a:r>
            <a:r>
              <a:rPr lang="en-US" altLang="x-none" sz="2600" dirty="0">
                <a:ea typeface="宋体" panose="02010600030101010101" pitchFamily="2" charset="-122"/>
              </a:rPr>
              <a:t>, ?) means do (</a:t>
            </a:r>
            <a:r>
              <a:rPr lang="en-US" altLang="x-none" sz="2600" dirty="0">
                <a:solidFill>
                  <a:srgbClr val="FF0066"/>
                </a:solidFill>
                <a:ea typeface="宋体" panose="02010600030101010101" pitchFamily="2" charset="-122"/>
              </a:rPr>
              <a:t>mandatory</a:t>
            </a:r>
            <a:r>
              <a:rPr lang="en-US" altLang="x-none" sz="2600" dirty="0">
                <a:ea typeface="宋体" panose="02010600030101010101" pitchFamily="2" charset="-122"/>
              </a:rPr>
              <a:t>)</a:t>
            </a:r>
          </a:p>
          <a:p>
            <a:pPr lvl="3" eaLnBrk="1" hangingPunct="1">
              <a:lnSpc>
                <a:spcPct val="100000"/>
              </a:lnSpc>
              <a:buFont typeface="Arial" panose="020B0604020202020204" pitchFamily="34" charset="0"/>
              <a:buChar char="•"/>
            </a:pPr>
            <a:r>
              <a:rPr lang="en-US" altLang="x-none" sz="2600" dirty="0">
                <a:ea typeface="宋体" panose="02010600030101010101" pitchFamily="2" charset="-122"/>
              </a:rPr>
              <a:t>sid, student_name, lname, fname, city, ......</a:t>
            </a:r>
          </a:p>
          <a:p>
            <a:pPr lvl="3" eaLnBrk="1" hangingPunct="1">
              <a:lnSpc>
                <a:spcPct val="100000"/>
              </a:lnSpc>
              <a:buFont typeface="Arial" panose="020B0604020202020204" pitchFamily="34" charset="0"/>
              <a:buChar char="•"/>
            </a:pPr>
            <a:endParaRPr lang="en-US" altLang="x-none" sz="1200" dirty="0">
              <a:ea typeface="宋体" panose="02010600030101010101" pitchFamily="2" charset="-122"/>
            </a:endParaRPr>
          </a:p>
          <a:p>
            <a:pPr lvl="1" indent="-228600" eaLnBrk="1" hangingPunct="1">
              <a:lnSpc>
                <a:spcPct val="100000"/>
              </a:lnSpc>
            </a:pPr>
            <a:r>
              <a:rPr lang="en-US" altLang="x-none" sz="2600" dirty="0">
                <a:ea typeface="宋体" panose="02010600030101010101" pitchFamily="2" charset="-122"/>
              </a:rPr>
              <a:t>(?, </a:t>
            </a:r>
            <a:r>
              <a:rPr lang="en-US" altLang="x-none" sz="2600" dirty="0">
                <a:solidFill>
                  <a:srgbClr val="FF0000"/>
                </a:solidFill>
                <a:ea typeface="宋体" panose="02010600030101010101" pitchFamily="2" charset="-122"/>
              </a:rPr>
              <a:t>1</a:t>
            </a:r>
            <a:r>
              <a:rPr lang="en-US" altLang="x-none" sz="2600" dirty="0">
                <a:ea typeface="宋体" panose="02010600030101010101" pitchFamily="2" charset="-122"/>
              </a:rPr>
              <a:t>) single valued attribute</a:t>
            </a:r>
          </a:p>
          <a:p>
            <a:pPr lvl="3" eaLnBrk="1" hangingPunct="1">
              <a:lnSpc>
                <a:spcPct val="100000"/>
              </a:lnSpc>
              <a:buFont typeface="Arial" panose="020B0604020202020204" pitchFamily="34" charset="0"/>
              <a:buChar char="•"/>
            </a:pPr>
            <a:r>
              <a:rPr lang="en-US" altLang="x-none" sz="2600" dirty="0">
                <a:ea typeface="宋体" panose="02010600030101010101" pitchFamily="2" charset="-122"/>
              </a:rPr>
              <a:t>sid, eid</a:t>
            </a:r>
          </a:p>
          <a:p>
            <a:pPr lvl="3" eaLnBrk="1" hangingPunct="1">
              <a:lnSpc>
                <a:spcPct val="100000"/>
              </a:lnSpc>
              <a:buFont typeface="Arial" panose="020B0604020202020204" pitchFamily="34" charset="0"/>
              <a:buChar char="•"/>
            </a:pPr>
            <a:endParaRPr lang="en-US" altLang="x-none" sz="1200" dirty="0">
              <a:ea typeface="宋体" panose="02010600030101010101" pitchFamily="2" charset="-122"/>
            </a:endParaRPr>
          </a:p>
          <a:p>
            <a:pPr lvl="1" indent="-228600" eaLnBrk="1" hangingPunct="1">
              <a:lnSpc>
                <a:spcPct val="100000"/>
              </a:lnSpc>
            </a:pPr>
            <a:r>
              <a:rPr lang="en-US" altLang="x-none" sz="2600" dirty="0">
                <a:ea typeface="宋体" panose="02010600030101010101" pitchFamily="2" charset="-122"/>
              </a:rPr>
              <a:t>(?, </a:t>
            </a:r>
            <a:r>
              <a:rPr lang="en-US" altLang="x-none" sz="2600" dirty="0">
                <a:solidFill>
                  <a:srgbClr val="FF0000"/>
                </a:solidFill>
                <a:ea typeface="宋体" panose="02010600030101010101" pitchFamily="2" charset="-122"/>
              </a:rPr>
              <a:t>N</a:t>
            </a:r>
            <a:r>
              <a:rPr lang="en-US" altLang="x-none" sz="2600" dirty="0">
                <a:ea typeface="宋体" panose="02010600030101010101" pitchFamily="2" charset="-122"/>
              </a:rPr>
              <a:t>) multi-valued </a:t>
            </a:r>
            <a:r>
              <a:rPr lang="en-US" altLang="x-none" sz="2600" dirty="0">
                <a:ea typeface="宋体" panose="02010600030101010101" pitchFamily="2" charset="-122"/>
                <a:sym typeface="+mn-ea"/>
              </a:rPr>
              <a:t>attribute</a:t>
            </a:r>
            <a:endParaRPr lang="en-US" altLang="x-none" sz="2600" dirty="0">
              <a:ea typeface="宋体" panose="02010600030101010101" pitchFamily="2" charset="-122"/>
            </a:endParaRPr>
          </a:p>
          <a:p>
            <a:pPr lvl="3" eaLnBrk="1" hangingPunct="1">
              <a:lnSpc>
                <a:spcPct val="100000"/>
              </a:lnSpc>
              <a:buFont typeface="Arial" panose="020B0604020202020204" pitchFamily="34" charset="0"/>
              <a:buChar char="•"/>
            </a:pPr>
            <a:r>
              <a:rPr lang="en-US" altLang="x-none" sz="2600" dirty="0">
                <a:ea typeface="宋体" panose="02010600030101010101" pitchFamily="2" charset="-122"/>
              </a:rPr>
              <a:t>hobbies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69634"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6963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89</a:t>
            </a:fld>
            <a:endParaRPr lang="zh-CN" altLang="en-US" sz="1200" b="1" i="1" dirty="0">
              <a:latin typeface="Times New Roman" panose="02020603050405020304" pitchFamily="2" charset="0"/>
              <a:ea typeface="宋体" panose="02010600030101010101" pitchFamily="2" charset="-122"/>
            </a:endParaRPr>
          </a:p>
        </p:txBody>
      </p:sp>
      <p:sp>
        <p:nvSpPr>
          <p:cNvPr id="6963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6.3  </a:t>
            </a:r>
            <a:r>
              <a:rPr lang="en-US" altLang="x-none" dirty="0">
                <a:ea typeface="宋体" panose="02010600030101010101" pitchFamily="2" charset="-122"/>
              </a:rPr>
              <a:t>Additional E-R Concepts</a:t>
            </a:r>
          </a:p>
        </p:txBody>
      </p:sp>
      <p:grpSp>
        <p:nvGrpSpPr>
          <p:cNvPr id="69637" name="组合 69637"/>
          <p:cNvGrpSpPr/>
          <p:nvPr/>
        </p:nvGrpSpPr>
        <p:grpSpPr>
          <a:xfrm>
            <a:off x="1331913" y="1125538"/>
            <a:ext cx="6553200" cy="4114800"/>
            <a:chOff x="0" y="0"/>
            <a:chExt cx="6553200" cy="4114800"/>
          </a:xfrm>
        </p:grpSpPr>
        <p:sp>
          <p:nvSpPr>
            <p:cNvPr id="69638" name="Text Box 2"/>
            <p:cNvSpPr txBox="1"/>
            <p:nvPr/>
          </p:nvSpPr>
          <p:spPr>
            <a:xfrm>
              <a:off x="0" y="1752600"/>
              <a:ext cx="1905000" cy="557213"/>
            </a:xfrm>
            <a:prstGeom prst="rect">
              <a:avLst/>
            </a:prstGeom>
            <a:noFill/>
            <a:ln w="38100" cap="flat" cmpd="sng">
              <a:solidFill>
                <a:schemeClr val="tx1"/>
              </a:solidFill>
              <a:prstDash val="solid"/>
              <a:miter/>
              <a:headEnd type="none" w="med" len="med"/>
              <a:tailEnd type="none" w="med" len="med"/>
            </a:ln>
          </p:spPr>
          <p:txBody>
            <a:bodyPr anchor="t">
              <a:spAutoFit/>
            </a:bodyPr>
            <a:lstStyle/>
            <a:p>
              <a:pPr lvl="0" algn="ctr">
                <a:spcBef>
                  <a:spcPct val="50000"/>
                </a:spcBef>
              </a:pPr>
              <a:r>
                <a:rPr lang="en-US" altLang="x-none" sz="2800" b="1" dirty="0">
                  <a:latin typeface="Arial" panose="020B0604020202020204" pitchFamily="34" charset="0"/>
                  <a:ea typeface="宋体" panose="02010600030101010101" pitchFamily="2" charset="-122"/>
                </a:rPr>
                <a:t>Students</a:t>
              </a:r>
            </a:p>
          </p:txBody>
        </p:sp>
        <p:grpSp>
          <p:nvGrpSpPr>
            <p:cNvPr id="69639" name="组合 69639"/>
            <p:cNvGrpSpPr/>
            <p:nvPr/>
          </p:nvGrpSpPr>
          <p:grpSpPr>
            <a:xfrm>
              <a:off x="76200" y="0"/>
              <a:ext cx="5638800" cy="2362200"/>
              <a:chOff x="0" y="0"/>
              <a:chExt cx="3552" cy="1488"/>
            </a:xfrm>
          </p:grpSpPr>
          <p:sp>
            <p:nvSpPr>
              <p:cNvPr id="69640" name="Oval 3"/>
              <p:cNvSpPr/>
              <p:nvPr/>
            </p:nvSpPr>
            <p:spPr>
              <a:xfrm>
                <a:off x="0" y="0"/>
                <a:ext cx="1056"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u="sng" dirty="0">
                    <a:solidFill>
                      <a:srgbClr val="FF0000"/>
                    </a:solidFill>
                    <a:latin typeface="Arial" panose="020B0604020202020204" pitchFamily="34" charset="0"/>
                    <a:ea typeface="宋体" panose="02010600030101010101" pitchFamily="2" charset="-122"/>
                  </a:rPr>
                  <a:t>sid</a:t>
                </a:r>
              </a:p>
            </p:txBody>
          </p:sp>
          <p:sp>
            <p:nvSpPr>
              <p:cNvPr id="69641" name="Oval 4"/>
              <p:cNvSpPr/>
              <p:nvPr/>
            </p:nvSpPr>
            <p:spPr>
              <a:xfrm>
                <a:off x="1728" y="1104"/>
                <a:ext cx="1824"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student_name</a:t>
                </a:r>
              </a:p>
            </p:txBody>
          </p:sp>
        </p:grpSp>
        <p:grpSp>
          <p:nvGrpSpPr>
            <p:cNvPr id="69642" name="组合 69642"/>
            <p:cNvGrpSpPr/>
            <p:nvPr/>
          </p:nvGrpSpPr>
          <p:grpSpPr>
            <a:xfrm>
              <a:off x="914400" y="609600"/>
              <a:ext cx="1905000" cy="1371600"/>
              <a:chOff x="0" y="0"/>
              <a:chExt cx="1200" cy="864"/>
            </a:xfrm>
          </p:grpSpPr>
          <p:sp>
            <p:nvSpPr>
              <p:cNvPr id="69643" name="Line 8"/>
              <p:cNvSpPr/>
              <p:nvPr/>
            </p:nvSpPr>
            <p:spPr>
              <a:xfrm>
                <a:off x="0" y="0"/>
                <a:ext cx="0" cy="72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69644" name="Line 9"/>
              <p:cNvSpPr/>
              <p:nvPr/>
            </p:nvSpPr>
            <p:spPr>
              <a:xfrm flipH="1">
                <a:off x="624" y="864"/>
                <a:ext cx="576" cy="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69645" name="组合 69645"/>
            <p:cNvGrpSpPr/>
            <p:nvPr/>
          </p:nvGrpSpPr>
          <p:grpSpPr>
            <a:xfrm>
              <a:off x="609600" y="2362200"/>
              <a:ext cx="5943600" cy="1752600"/>
              <a:chOff x="0" y="0"/>
              <a:chExt cx="3744" cy="1104"/>
            </a:xfrm>
          </p:grpSpPr>
          <p:sp>
            <p:nvSpPr>
              <p:cNvPr id="69646" name="Oval 5"/>
              <p:cNvSpPr/>
              <p:nvPr/>
            </p:nvSpPr>
            <p:spPr>
              <a:xfrm>
                <a:off x="0" y="720"/>
                <a:ext cx="1056"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lname</a:t>
                </a:r>
              </a:p>
            </p:txBody>
          </p:sp>
          <p:sp>
            <p:nvSpPr>
              <p:cNvPr id="69647" name="Oval 6"/>
              <p:cNvSpPr/>
              <p:nvPr/>
            </p:nvSpPr>
            <p:spPr>
              <a:xfrm>
                <a:off x="1200" y="720"/>
                <a:ext cx="1056"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fname</a:t>
                </a:r>
              </a:p>
            </p:txBody>
          </p:sp>
          <p:sp>
            <p:nvSpPr>
              <p:cNvPr id="69648" name="Oval 7"/>
              <p:cNvSpPr/>
              <p:nvPr/>
            </p:nvSpPr>
            <p:spPr>
              <a:xfrm>
                <a:off x="2496" y="720"/>
                <a:ext cx="1248"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midinitial</a:t>
                </a:r>
              </a:p>
            </p:txBody>
          </p:sp>
          <p:sp>
            <p:nvSpPr>
              <p:cNvPr id="69649" name="Line 10"/>
              <p:cNvSpPr/>
              <p:nvPr/>
            </p:nvSpPr>
            <p:spPr>
              <a:xfrm flipH="1">
                <a:off x="864" y="0"/>
                <a:ext cx="1008" cy="768"/>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69650" name="Line 11"/>
              <p:cNvSpPr/>
              <p:nvPr/>
            </p:nvSpPr>
            <p:spPr>
              <a:xfrm flipH="1">
                <a:off x="1776" y="0"/>
                <a:ext cx="384" cy="72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69651" name="Line 12"/>
              <p:cNvSpPr/>
              <p:nvPr/>
            </p:nvSpPr>
            <p:spPr>
              <a:xfrm>
                <a:off x="2496" y="0"/>
                <a:ext cx="432" cy="72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sp>
        <p:nvSpPr>
          <p:cNvPr id="69652" name="TextBox 3"/>
          <p:cNvSpPr txBox="1"/>
          <p:nvPr/>
        </p:nvSpPr>
        <p:spPr>
          <a:xfrm>
            <a:off x="611188" y="6011863"/>
            <a:ext cx="7848600" cy="585787"/>
          </a:xfrm>
          <a:prstGeom prst="rect">
            <a:avLst/>
          </a:prstGeom>
          <a:noFill/>
          <a:ln w="9525">
            <a:noFill/>
          </a:ln>
        </p:spPr>
        <p:txBody>
          <a:bodyPr anchor="t">
            <a:spAutoFit/>
          </a:bodyPr>
          <a:lstStyle/>
          <a:p>
            <a:pPr lvl="0" algn="ctr"/>
            <a:r>
              <a:rPr lang="en-US" altLang="x-none" sz="3200" b="1" dirty="0">
                <a:latin typeface="Arial" panose="020B0604020202020204" pitchFamily="34" charset="0"/>
                <a:ea typeface="宋体" panose="02010600030101010101" pitchFamily="2" charset="-122"/>
              </a:rPr>
              <a:t>Figure 6.10 (1) Students</a:t>
            </a:r>
            <a:endParaRPr lang="zh-CN" altLang="en-US" sz="3000" b="1" u="sng" dirty="0">
              <a:solidFill>
                <a:schemeClr val="accent2"/>
              </a:solidFill>
              <a:latin typeface="Arial" panose="020B0604020202020204" pitchFamily="34" charset="0"/>
              <a:ea typeface="宋体" panose="02010600030101010101" pitchFamily="2" charset="-122"/>
            </a:endParaRPr>
          </a:p>
        </p:txBody>
      </p:sp>
      <p:grpSp>
        <p:nvGrpSpPr>
          <p:cNvPr id="69654" name="组合 69653"/>
          <p:cNvGrpSpPr/>
          <p:nvPr/>
        </p:nvGrpSpPr>
        <p:grpSpPr>
          <a:xfrm>
            <a:off x="1116013" y="2011363"/>
            <a:ext cx="3240087" cy="1057275"/>
            <a:chOff x="0" y="0"/>
            <a:chExt cx="3240360" cy="1058054"/>
          </a:xfrm>
        </p:grpSpPr>
        <p:sp>
          <p:nvSpPr>
            <p:cNvPr id="2" name="TextBox 1"/>
            <p:cNvSpPr txBox="1"/>
            <p:nvPr/>
          </p:nvSpPr>
          <p:spPr>
            <a:xfrm>
              <a:off x="0" y="0"/>
              <a:ext cx="1219303" cy="554445"/>
            </a:xfrm>
            <a:prstGeom prst="rect">
              <a:avLst/>
            </a:prstGeom>
            <a:noFill/>
            <a:ln w="9525">
              <a:noFill/>
            </a:ln>
          </p:spPr>
          <p:txBody>
            <a:bodyPr anchor="t">
              <a:spAutoFit/>
            </a:bodyPr>
            <a:lstStyle/>
            <a:p>
              <a:pPr lvl="0" algn="ctr"/>
              <a:r>
                <a:rPr lang="en-US" altLang="x-none" sz="3000" b="1" dirty="0">
                  <a:solidFill>
                    <a:schemeClr val="accent2"/>
                  </a:solidFill>
                  <a:latin typeface="Arial" panose="020B0604020202020204" pitchFamily="34" charset="0"/>
                  <a:ea typeface="宋体" panose="02010600030101010101" pitchFamily="2" charset="-122"/>
                </a:rPr>
                <a:t>(1, 1)</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69655" name="TextBox 22"/>
            <p:cNvSpPr txBox="1"/>
            <p:nvPr/>
          </p:nvSpPr>
          <p:spPr>
            <a:xfrm>
              <a:off x="2021057" y="503608"/>
              <a:ext cx="1219303" cy="554446"/>
            </a:xfrm>
            <a:prstGeom prst="rect">
              <a:avLst/>
            </a:prstGeom>
            <a:noFill/>
            <a:ln w="9525">
              <a:noFill/>
            </a:ln>
          </p:spPr>
          <p:txBody>
            <a:bodyPr anchor="t">
              <a:spAutoFit/>
            </a:bodyPr>
            <a:lstStyle/>
            <a:p>
              <a:pPr lvl="0" algn="ctr"/>
              <a:r>
                <a:rPr lang="en-US" altLang="x-none" sz="3000" b="1" dirty="0">
                  <a:solidFill>
                    <a:schemeClr val="accent2"/>
                  </a:solidFill>
                  <a:latin typeface="Arial" panose="020B0604020202020204" pitchFamily="34" charset="0"/>
                  <a:ea typeface="宋体" panose="02010600030101010101" pitchFamily="2" charset="-122"/>
                </a:rPr>
                <a:t>(1, 1)</a:t>
              </a:r>
              <a:endParaRPr lang="zh-CN" altLang="en-US" sz="3000" b="1" dirty="0">
                <a:solidFill>
                  <a:schemeClr val="accent2"/>
                </a:solidFill>
                <a:latin typeface="Arial" panose="020B0604020202020204" pitchFamily="34" charset="0"/>
                <a:ea typeface="宋体" panose="02010600030101010101" pitchFamily="2" charset="-122"/>
              </a:endParaRPr>
            </a:p>
          </p:txBody>
        </p:sp>
      </p:grpSp>
      <p:grpSp>
        <p:nvGrpSpPr>
          <p:cNvPr id="69657" name="组合 69656"/>
          <p:cNvGrpSpPr/>
          <p:nvPr/>
        </p:nvGrpSpPr>
        <p:grpSpPr>
          <a:xfrm>
            <a:off x="2714625" y="3781425"/>
            <a:ext cx="4810125" cy="655638"/>
            <a:chOff x="0" y="0"/>
            <a:chExt cx="4810372" cy="655667"/>
          </a:xfrm>
        </p:grpSpPr>
        <p:sp>
          <p:nvSpPr>
            <p:cNvPr id="3" name="TextBox 23"/>
            <p:cNvSpPr txBox="1"/>
            <p:nvPr/>
          </p:nvSpPr>
          <p:spPr>
            <a:xfrm>
              <a:off x="0" y="0"/>
              <a:ext cx="1219263" cy="554063"/>
            </a:xfrm>
            <a:prstGeom prst="rect">
              <a:avLst/>
            </a:prstGeom>
            <a:noFill/>
            <a:ln w="9525">
              <a:noFill/>
            </a:ln>
          </p:spPr>
          <p:txBody>
            <a:bodyPr anchor="t">
              <a:spAutoFit/>
            </a:bodyPr>
            <a:lstStyle/>
            <a:p>
              <a:pPr lvl="0" algn="ctr"/>
              <a:r>
                <a:rPr lang="en-US" altLang="x-none" sz="3000" b="1" dirty="0">
                  <a:solidFill>
                    <a:schemeClr val="accent2"/>
                  </a:solidFill>
                  <a:latin typeface="Arial" panose="020B0604020202020204" pitchFamily="34" charset="0"/>
                  <a:ea typeface="宋体" panose="02010600030101010101" pitchFamily="2" charset="-122"/>
                </a:rPr>
                <a:t>(1, 1)</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69658" name="TextBox 24"/>
            <p:cNvSpPr txBox="1"/>
            <p:nvPr/>
          </p:nvSpPr>
          <p:spPr>
            <a:xfrm>
              <a:off x="2222614" y="101604"/>
              <a:ext cx="1219263" cy="554063"/>
            </a:xfrm>
            <a:prstGeom prst="rect">
              <a:avLst/>
            </a:prstGeom>
            <a:noFill/>
            <a:ln w="9525">
              <a:noFill/>
            </a:ln>
          </p:spPr>
          <p:txBody>
            <a:bodyPr anchor="t">
              <a:spAutoFit/>
            </a:bodyPr>
            <a:lstStyle/>
            <a:p>
              <a:pPr lvl="0" algn="ctr"/>
              <a:r>
                <a:rPr lang="en-US" altLang="x-none" sz="3000" b="1" dirty="0">
                  <a:solidFill>
                    <a:schemeClr val="accent2"/>
                  </a:solidFill>
                  <a:latin typeface="Arial" panose="020B0604020202020204" pitchFamily="34" charset="0"/>
                  <a:ea typeface="宋体" panose="02010600030101010101" pitchFamily="2" charset="-122"/>
                </a:rPr>
                <a:t>(1, 1)</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69659" name="TextBox 25"/>
            <p:cNvSpPr txBox="1"/>
            <p:nvPr/>
          </p:nvSpPr>
          <p:spPr>
            <a:xfrm>
              <a:off x="3591109" y="79379"/>
              <a:ext cx="1219263" cy="554063"/>
            </a:xfrm>
            <a:prstGeom prst="rect">
              <a:avLst/>
            </a:prstGeom>
            <a:noFill/>
            <a:ln w="9525">
              <a:noFill/>
            </a:ln>
          </p:spPr>
          <p:txBody>
            <a:bodyPr anchor="t">
              <a:spAutoFit/>
            </a:bodyPr>
            <a:lstStyle/>
            <a:p>
              <a:pPr lvl="0" algn="ctr"/>
              <a:r>
                <a:rPr lang="en-US" altLang="x-none" sz="3000" b="1" dirty="0">
                  <a:solidFill>
                    <a:schemeClr val="accent2"/>
                  </a:solidFill>
                  <a:latin typeface="Arial" panose="020B0604020202020204" pitchFamily="34" charset="0"/>
                  <a:ea typeface="宋体" panose="02010600030101010101" pitchFamily="2" charset="-122"/>
                </a:rPr>
                <a:t>(0, 1)</a:t>
              </a:r>
              <a:endParaRPr lang="zh-CN" altLang="en-US" sz="3000" b="1" dirty="0">
                <a:solidFill>
                  <a:schemeClr val="accent2"/>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9654"/>
                                        </p:tgtEl>
                                        <p:attrNameLst>
                                          <p:attrName>style.visibility</p:attrName>
                                        </p:attrNameLst>
                                      </p:cBhvr>
                                      <p:to>
                                        <p:strVal val="visible"/>
                                      </p:to>
                                    </p:set>
                                    <p:animEffect transition="in" filter="barn(inVertical)">
                                      <p:cBhvr>
                                        <p:cTn id="7" dur="500"/>
                                        <p:tgtEl>
                                          <p:spTgt spid="696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9657"/>
                                        </p:tgtEl>
                                        <p:attrNameLst>
                                          <p:attrName>style.visibility</p:attrName>
                                        </p:attrNameLst>
                                      </p:cBhvr>
                                      <p:to>
                                        <p:strVal val="visible"/>
                                      </p:to>
                                    </p:set>
                                    <p:animEffect transition="in" filter="wipe(down)">
                                      <p:cBhvr>
                                        <p:cTn id="12" dur="500"/>
                                        <p:tgtEl>
                                          <p:spTgt spid="69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11266"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1126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9</a:t>
            </a:fld>
            <a:endParaRPr lang="zh-CN" altLang="en-US" sz="1200" b="1" i="1" dirty="0">
              <a:latin typeface="Times New Roman" panose="02020603050405020304" pitchFamily="2" charset="0"/>
              <a:ea typeface="宋体" panose="02010600030101010101" pitchFamily="2" charset="-122"/>
            </a:endParaRPr>
          </a:p>
        </p:txBody>
      </p:sp>
      <p:sp>
        <p:nvSpPr>
          <p:cNvPr id="11269" name="Rectangle 4"/>
          <p:cNvSpPr>
            <a:spLocks noGrp="1"/>
          </p:cNvSpPr>
          <p:nvPr>
            <p:ph type="body"/>
          </p:nvPr>
        </p:nvSpPr>
        <p:spPr>
          <a:xfrm>
            <a:off x="457200" y="48895"/>
            <a:ext cx="8229600" cy="5638800"/>
          </a:xfrm>
        </p:spPr>
        <p:txBody>
          <a:bodyPr wrap="square" anchor="t"/>
          <a:lstStyle/>
          <a:p>
            <a:pPr marL="457200" lvl="0" indent="-457200" eaLnBrk="1" hangingPunct="1">
              <a:lnSpc>
                <a:spcPct val="105000"/>
              </a:lnSpc>
              <a:spcBef>
                <a:spcPct val="10000"/>
              </a:spcBef>
              <a:buAutoNum type="arabicParenR" startAt="2"/>
            </a:pPr>
            <a:r>
              <a:rPr lang="en-US" altLang="x-none" dirty="0">
                <a:ea typeface="宋体" panose="02010600030101010101" pitchFamily="2" charset="-122"/>
              </a:rPr>
              <a:t>abnormity of update（</a:t>
            </a:r>
            <a:r>
              <a:rPr lang="zh-CN" altLang="en-US" dirty="0">
                <a:ea typeface="宋体" panose="02010600030101010101" pitchFamily="2" charset="-122"/>
              </a:rPr>
              <a:t>修改异常）</a:t>
            </a:r>
          </a:p>
          <a:p>
            <a:pPr marL="914400" lvl="1" indent="-457200" eaLnBrk="1" hangingPunct="1">
              <a:lnSpc>
                <a:spcPct val="105000"/>
              </a:lnSpc>
              <a:spcBef>
                <a:spcPct val="10000"/>
              </a:spcBef>
            </a:pPr>
            <a:r>
              <a:rPr lang="en-US" altLang="x-none" dirty="0">
                <a:ea typeface="宋体" panose="02010600030101010101" pitchFamily="2" charset="-122"/>
              </a:rPr>
              <a:t>waste of time</a:t>
            </a:r>
          </a:p>
          <a:p>
            <a:pPr marL="914400" lvl="1" indent="-457200" eaLnBrk="1" hangingPunct="1">
              <a:lnSpc>
                <a:spcPct val="105000"/>
              </a:lnSpc>
              <a:spcBef>
                <a:spcPct val="10000"/>
              </a:spcBef>
            </a:pPr>
            <a:r>
              <a:rPr lang="en-US" altLang="x-none" dirty="0">
                <a:ea typeface="宋体" panose="02010600030101010101" pitchFamily="2" charset="-122"/>
              </a:rPr>
              <a:t>user might get it wrong</a:t>
            </a:r>
          </a:p>
        </p:txBody>
      </p:sp>
      <p:graphicFrame>
        <p:nvGraphicFramePr>
          <p:cNvPr id="11270" name="Object 5"/>
          <p:cNvGraphicFramePr>
            <a:graphicFrameLocks noChangeAspect="1"/>
          </p:cNvGraphicFramePr>
          <p:nvPr/>
        </p:nvGraphicFramePr>
        <p:xfrm>
          <a:off x="0" y="1725295"/>
          <a:ext cx="9144000" cy="4343400"/>
        </p:xfrm>
        <a:graphic>
          <a:graphicData uri="http://schemas.openxmlformats.org/presentationml/2006/ole">
            <mc:AlternateContent xmlns:mc="http://schemas.openxmlformats.org/markup-compatibility/2006">
              <mc:Choice xmlns:v="urn:schemas-microsoft-com:vml" Requires="v">
                <p:oleObj spid="_x0000_s5124" r:id="rId3" imgW="3197225" imgH="1877060" progId="Word.Picture.8">
                  <p:embed/>
                </p:oleObj>
              </mc:Choice>
              <mc:Fallback>
                <p:oleObj r:id="rId3" imgW="3197225" imgH="1877060" progId="Word.Picture.8">
                  <p:embed/>
                  <p:pic>
                    <p:nvPicPr>
                      <p:cNvPr id="0" name="图片 3077"/>
                      <p:cNvPicPr/>
                      <p:nvPr/>
                    </p:nvPicPr>
                    <p:blipFill>
                      <a:blip r:embed="rId4"/>
                      <a:stretch>
                        <a:fillRect/>
                      </a:stretch>
                    </p:blipFill>
                    <p:spPr>
                      <a:xfrm>
                        <a:off x="0" y="1725295"/>
                        <a:ext cx="9144000" cy="4343400"/>
                      </a:xfrm>
                      <a:prstGeom prst="rect">
                        <a:avLst/>
                      </a:prstGeom>
                      <a:solidFill>
                        <a:schemeClr val="bg1"/>
                      </a:solidFill>
                      <a:ln w="38100">
                        <a:noFill/>
                        <a:miter/>
                      </a:ln>
                    </p:spPr>
                  </p:pic>
                </p:oleObj>
              </mc:Fallback>
            </mc:AlternateContent>
          </a:graphicData>
        </a:graphic>
      </p:graphicFrame>
      <p:sp>
        <p:nvSpPr>
          <p:cNvPr id="2" name="文本框 1"/>
          <p:cNvSpPr txBox="1"/>
          <p:nvPr/>
        </p:nvSpPr>
        <p:spPr>
          <a:xfrm>
            <a:off x="76200" y="5936615"/>
            <a:ext cx="8919845" cy="911225"/>
          </a:xfrm>
          <a:prstGeom prst="rect">
            <a:avLst/>
          </a:prstGeom>
          <a:solidFill>
            <a:schemeClr val="bg1"/>
          </a:solidFill>
        </p:spPr>
        <p:txBody>
          <a:bodyPr wrap="square" tIns="71755" bIns="107950" rtlCol="0">
            <a:spAutoFit/>
          </a:bodyPr>
          <a:lstStyle/>
          <a:p>
            <a:r>
              <a:rPr lang="zh-CN" altLang="en-US" b="1">
                <a:solidFill>
                  <a:srgbClr val="0000CC"/>
                </a:solidFill>
              </a:rPr>
              <a:t>因为数据的冗余存储，导致</a:t>
            </a:r>
            <a:r>
              <a:rPr lang="en-US" altLang="zh-CN" b="1">
                <a:solidFill>
                  <a:srgbClr val="0000CC"/>
                </a:solidFill>
              </a:rPr>
              <a:t>update</a:t>
            </a:r>
            <a:r>
              <a:rPr lang="zh-CN" altLang="en-US" b="1">
                <a:solidFill>
                  <a:srgbClr val="0000CC"/>
                </a:solidFill>
                <a:ea typeface="宋体" panose="02010600030101010101" pitchFamily="2" charset="-122"/>
              </a:rPr>
              <a:t>操作被重复执行，既增加了执行上的时间开销，也可能因为修改不彻底而导致数据不一致性。</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70658"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7065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90</a:t>
            </a:fld>
            <a:endParaRPr lang="zh-CN" altLang="en-US" sz="1200" b="1" i="1" dirty="0">
              <a:latin typeface="Times New Roman" panose="02020603050405020304" pitchFamily="2" charset="0"/>
              <a:ea typeface="宋体" panose="02010600030101010101" pitchFamily="2" charset="-122"/>
            </a:endParaRPr>
          </a:p>
        </p:txBody>
      </p:sp>
      <p:sp>
        <p:nvSpPr>
          <p:cNvPr id="7066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6.3  </a:t>
            </a:r>
            <a:r>
              <a:rPr lang="en-US" altLang="x-none" dirty="0">
                <a:ea typeface="宋体" panose="02010600030101010101" pitchFamily="2" charset="-122"/>
              </a:rPr>
              <a:t>Additional E-R Concepts</a:t>
            </a:r>
          </a:p>
        </p:txBody>
      </p:sp>
      <p:grpSp>
        <p:nvGrpSpPr>
          <p:cNvPr id="70661" name="组合 70661"/>
          <p:cNvGrpSpPr/>
          <p:nvPr/>
        </p:nvGrpSpPr>
        <p:grpSpPr>
          <a:xfrm>
            <a:off x="827088" y="1125538"/>
            <a:ext cx="7489825" cy="4148137"/>
            <a:chOff x="0" y="0"/>
            <a:chExt cx="7488832" cy="4149080"/>
          </a:xfrm>
        </p:grpSpPr>
        <p:sp>
          <p:nvSpPr>
            <p:cNvPr id="70662" name="Text Box 2"/>
            <p:cNvSpPr txBox="1"/>
            <p:nvPr/>
          </p:nvSpPr>
          <p:spPr>
            <a:xfrm>
              <a:off x="0" y="1752600"/>
              <a:ext cx="2133600" cy="557213"/>
            </a:xfrm>
            <a:prstGeom prst="rect">
              <a:avLst/>
            </a:prstGeom>
            <a:noFill/>
            <a:ln w="38100" cap="flat" cmpd="sng">
              <a:solidFill>
                <a:schemeClr val="tx1"/>
              </a:solidFill>
              <a:prstDash val="solid"/>
              <a:miter/>
              <a:headEnd type="none" w="med" len="med"/>
              <a:tailEnd type="none" w="med" len="med"/>
            </a:ln>
          </p:spPr>
          <p:txBody>
            <a:bodyPr anchor="t">
              <a:spAutoFit/>
            </a:bodyPr>
            <a:lstStyle/>
            <a:p>
              <a:pPr lvl="0" algn="ctr">
                <a:spcBef>
                  <a:spcPct val="50000"/>
                </a:spcBef>
              </a:pPr>
              <a:r>
                <a:rPr lang="en-US" altLang="x-none" sz="2800" b="1" dirty="0">
                  <a:latin typeface="Arial" panose="020B0604020202020204" pitchFamily="34" charset="0"/>
                  <a:ea typeface="宋体" panose="02010600030101010101" pitchFamily="2" charset="-122"/>
                </a:rPr>
                <a:t>Employees</a:t>
              </a:r>
            </a:p>
          </p:txBody>
        </p:sp>
        <p:grpSp>
          <p:nvGrpSpPr>
            <p:cNvPr id="70663" name="组合 70663"/>
            <p:cNvGrpSpPr/>
            <p:nvPr/>
          </p:nvGrpSpPr>
          <p:grpSpPr>
            <a:xfrm>
              <a:off x="304800" y="0"/>
              <a:ext cx="5638800" cy="2362200"/>
              <a:chOff x="0" y="0"/>
              <a:chExt cx="3552" cy="1488"/>
            </a:xfrm>
          </p:grpSpPr>
          <p:sp>
            <p:nvSpPr>
              <p:cNvPr id="70664" name="Oval 4"/>
              <p:cNvSpPr/>
              <p:nvPr/>
            </p:nvSpPr>
            <p:spPr>
              <a:xfrm>
                <a:off x="0" y="0"/>
                <a:ext cx="1056"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u="sng" dirty="0">
                    <a:solidFill>
                      <a:srgbClr val="FF0000"/>
                    </a:solidFill>
                    <a:latin typeface="Arial" panose="020B0604020202020204" pitchFamily="34" charset="0"/>
                    <a:ea typeface="宋体" panose="02010600030101010101" pitchFamily="2" charset="-122"/>
                  </a:rPr>
                  <a:t>eid</a:t>
                </a:r>
              </a:p>
            </p:txBody>
          </p:sp>
          <p:sp>
            <p:nvSpPr>
              <p:cNvPr id="70665" name="Oval 5"/>
              <p:cNvSpPr/>
              <p:nvPr/>
            </p:nvSpPr>
            <p:spPr>
              <a:xfrm>
                <a:off x="1728" y="1104"/>
                <a:ext cx="1824"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emp_address</a:t>
                </a:r>
              </a:p>
            </p:txBody>
          </p:sp>
        </p:grpSp>
        <p:grpSp>
          <p:nvGrpSpPr>
            <p:cNvPr id="70666" name="组合 70666"/>
            <p:cNvGrpSpPr/>
            <p:nvPr/>
          </p:nvGrpSpPr>
          <p:grpSpPr>
            <a:xfrm>
              <a:off x="1143000" y="609600"/>
              <a:ext cx="1905000" cy="1371600"/>
              <a:chOff x="0" y="0"/>
              <a:chExt cx="1200" cy="864"/>
            </a:xfrm>
          </p:grpSpPr>
          <p:sp>
            <p:nvSpPr>
              <p:cNvPr id="70667" name="Line 7"/>
              <p:cNvSpPr/>
              <p:nvPr/>
            </p:nvSpPr>
            <p:spPr>
              <a:xfrm>
                <a:off x="0" y="0"/>
                <a:ext cx="0" cy="72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70668" name="Line 8"/>
              <p:cNvSpPr/>
              <p:nvPr/>
            </p:nvSpPr>
            <p:spPr>
              <a:xfrm flipH="1">
                <a:off x="624" y="864"/>
                <a:ext cx="576" cy="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70669" name="组合 70669"/>
            <p:cNvGrpSpPr/>
            <p:nvPr/>
          </p:nvGrpSpPr>
          <p:grpSpPr>
            <a:xfrm>
              <a:off x="1905000" y="0"/>
              <a:ext cx="3505200" cy="1828800"/>
              <a:chOff x="0" y="0"/>
              <a:chExt cx="2208" cy="1152"/>
            </a:xfrm>
          </p:grpSpPr>
          <p:sp>
            <p:nvSpPr>
              <p:cNvPr id="70670" name="Oval 17"/>
              <p:cNvSpPr/>
              <p:nvPr/>
            </p:nvSpPr>
            <p:spPr>
              <a:xfrm>
                <a:off x="1008" y="0"/>
                <a:ext cx="1200" cy="384"/>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hobbies</a:t>
                </a:r>
              </a:p>
            </p:txBody>
          </p:sp>
          <p:sp>
            <p:nvSpPr>
              <p:cNvPr id="70671" name="Line 18"/>
              <p:cNvSpPr/>
              <p:nvPr/>
            </p:nvSpPr>
            <p:spPr>
              <a:xfrm flipH="1">
                <a:off x="0" y="240"/>
                <a:ext cx="1008" cy="864"/>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70672" name="Line 19"/>
              <p:cNvSpPr/>
              <p:nvPr/>
            </p:nvSpPr>
            <p:spPr>
              <a:xfrm flipH="1">
                <a:off x="96" y="288"/>
                <a:ext cx="1008" cy="864"/>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70673" name="组合 70673"/>
            <p:cNvGrpSpPr/>
            <p:nvPr/>
          </p:nvGrpSpPr>
          <p:grpSpPr>
            <a:xfrm>
              <a:off x="230088" y="2309813"/>
              <a:ext cx="7258744" cy="1839267"/>
              <a:chOff x="0" y="0"/>
              <a:chExt cx="7258744" cy="1839267"/>
            </a:xfrm>
          </p:grpSpPr>
          <p:sp>
            <p:nvSpPr>
              <p:cNvPr id="70674" name="Oval 10"/>
              <p:cNvSpPr/>
              <p:nvPr/>
            </p:nvSpPr>
            <p:spPr>
              <a:xfrm>
                <a:off x="0" y="1195387"/>
                <a:ext cx="2362200" cy="609600"/>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staddress</a:t>
                </a:r>
              </a:p>
            </p:txBody>
          </p:sp>
          <p:sp>
            <p:nvSpPr>
              <p:cNvPr id="70675" name="Oval 11"/>
              <p:cNvSpPr/>
              <p:nvPr/>
            </p:nvSpPr>
            <p:spPr>
              <a:xfrm>
                <a:off x="2513112" y="1195387"/>
                <a:ext cx="1219200" cy="609600"/>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city</a:t>
                </a:r>
              </a:p>
            </p:txBody>
          </p:sp>
          <p:sp>
            <p:nvSpPr>
              <p:cNvPr id="70676" name="Oval 12"/>
              <p:cNvSpPr/>
              <p:nvPr/>
            </p:nvSpPr>
            <p:spPr>
              <a:xfrm>
                <a:off x="3874368" y="1195387"/>
                <a:ext cx="1224136" cy="609600"/>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state</a:t>
                </a:r>
              </a:p>
            </p:txBody>
          </p:sp>
          <p:sp>
            <p:nvSpPr>
              <p:cNvPr id="70677" name="Line 13"/>
              <p:cNvSpPr/>
              <p:nvPr/>
            </p:nvSpPr>
            <p:spPr>
              <a:xfrm flipH="1">
                <a:off x="1979712" y="52387"/>
                <a:ext cx="1600200" cy="121920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70678" name="Line 14"/>
              <p:cNvSpPr/>
              <p:nvPr/>
            </p:nvSpPr>
            <p:spPr>
              <a:xfrm flipH="1">
                <a:off x="3427512" y="52387"/>
                <a:ext cx="609600" cy="114300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70679" name="Line 15"/>
              <p:cNvSpPr/>
              <p:nvPr/>
            </p:nvSpPr>
            <p:spPr>
              <a:xfrm>
                <a:off x="4570512" y="52387"/>
                <a:ext cx="167952" cy="1143000"/>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70680" name="Oval 12"/>
              <p:cNvSpPr/>
              <p:nvPr/>
            </p:nvSpPr>
            <p:spPr>
              <a:xfrm>
                <a:off x="5277544" y="1229667"/>
                <a:ext cx="1981200" cy="609600"/>
              </a:xfrm>
              <a:prstGeom prst="ellipse">
                <a:avLst/>
              </a:prstGeom>
              <a:noFill/>
              <a:ln w="38100" cap="flat" cmpd="sng">
                <a:solidFill>
                  <a:schemeClr val="tx1"/>
                </a:solidFill>
                <a:prstDash val="solid"/>
                <a:round/>
                <a:headEnd type="none" w="med" len="med"/>
                <a:tailEnd type="none" w="med" len="med"/>
              </a:ln>
            </p:spPr>
            <p:txBody>
              <a:bodyPr wrap="none" anchor="ctr"/>
              <a:lstStyle/>
              <a:p>
                <a:pPr lvl="0" algn="ctr"/>
                <a:r>
                  <a:rPr lang="en-US" altLang="x-none" sz="2800" b="1" dirty="0">
                    <a:latin typeface="Arial" panose="020B0604020202020204" pitchFamily="34" charset="0"/>
                    <a:ea typeface="宋体" panose="02010600030101010101" pitchFamily="2" charset="-122"/>
                  </a:rPr>
                  <a:t>zipcode</a:t>
                </a:r>
              </a:p>
            </p:txBody>
          </p:sp>
          <p:sp>
            <p:nvSpPr>
              <p:cNvPr id="70681" name="Line 15"/>
              <p:cNvSpPr/>
              <p:nvPr/>
            </p:nvSpPr>
            <p:spPr>
              <a:xfrm>
                <a:off x="5180112" y="0"/>
                <a:ext cx="638472" cy="1220539"/>
              </a:xfrm>
              <a:prstGeom prst="line">
                <a:avLst/>
              </a:prstGeom>
              <a:ln w="38100" cap="flat" cmpd="sng">
                <a:solidFill>
                  <a:schemeClr val="tx1"/>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sp>
        <p:nvSpPr>
          <p:cNvPr id="70682" name="TextBox 28"/>
          <p:cNvSpPr txBox="1"/>
          <p:nvPr/>
        </p:nvSpPr>
        <p:spPr>
          <a:xfrm>
            <a:off x="611188" y="6011863"/>
            <a:ext cx="7848600" cy="585787"/>
          </a:xfrm>
          <a:prstGeom prst="rect">
            <a:avLst/>
          </a:prstGeom>
          <a:noFill/>
          <a:ln w="9525">
            <a:noFill/>
          </a:ln>
        </p:spPr>
        <p:txBody>
          <a:bodyPr anchor="t">
            <a:spAutoFit/>
          </a:bodyPr>
          <a:lstStyle/>
          <a:p>
            <a:pPr lvl="0" algn="ctr"/>
            <a:r>
              <a:rPr lang="en-US" altLang="x-none" sz="3200" b="1" dirty="0">
                <a:latin typeface="Arial" panose="020B0604020202020204" pitchFamily="34" charset="0"/>
                <a:ea typeface="宋体" panose="02010600030101010101" pitchFamily="2" charset="-122"/>
              </a:rPr>
              <a:t>Figure 6.10 (2) Employees</a:t>
            </a:r>
            <a:endParaRPr lang="zh-CN" altLang="en-US" sz="3000" b="1" u="sng" dirty="0">
              <a:solidFill>
                <a:schemeClr val="accent2"/>
              </a:solidFill>
              <a:latin typeface="Arial" panose="020B0604020202020204" pitchFamily="34" charset="0"/>
              <a:ea typeface="宋体" panose="02010600030101010101" pitchFamily="2" charset="-122"/>
            </a:endParaRPr>
          </a:p>
        </p:txBody>
      </p:sp>
      <p:sp>
        <p:nvSpPr>
          <p:cNvPr id="70683" name="TextBox 31"/>
          <p:cNvSpPr txBox="1"/>
          <p:nvPr/>
        </p:nvSpPr>
        <p:spPr>
          <a:xfrm>
            <a:off x="827088" y="2011363"/>
            <a:ext cx="1219200" cy="554037"/>
          </a:xfrm>
          <a:prstGeom prst="rect">
            <a:avLst/>
          </a:prstGeom>
          <a:noFill/>
          <a:ln w="9525">
            <a:noFill/>
          </a:ln>
        </p:spPr>
        <p:txBody>
          <a:bodyPr anchor="t">
            <a:spAutoFit/>
          </a:bodyPr>
          <a:lstStyle/>
          <a:p>
            <a:pPr lvl="0" algn="ctr"/>
            <a:r>
              <a:rPr lang="en-US" altLang="x-none" sz="3000" b="1" dirty="0">
                <a:solidFill>
                  <a:schemeClr val="accent2"/>
                </a:solidFill>
                <a:latin typeface="Arial" panose="020B0604020202020204" pitchFamily="34" charset="0"/>
                <a:ea typeface="宋体" panose="02010600030101010101" pitchFamily="2" charset="-122"/>
              </a:rPr>
              <a:t>(1, 1)</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70684" name="TextBox 32"/>
          <p:cNvSpPr txBox="1"/>
          <p:nvPr/>
        </p:nvSpPr>
        <p:spPr>
          <a:xfrm>
            <a:off x="2847975" y="3141663"/>
            <a:ext cx="1219200" cy="554037"/>
          </a:xfrm>
          <a:prstGeom prst="rect">
            <a:avLst/>
          </a:prstGeom>
          <a:noFill/>
          <a:ln w="9525">
            <a:noFill/>
          </a:ln>
        </p:spPr>
        <p:txBody>
          <a:bodyPr anchor="t">
            <a:spAutoFit/>
          </a:bodyPr>
          <a:lstStyle/>
          <a:p>
            <a:pPr lvl="0" algn="ctr"/>
            <a:r>
              <a:rPr lang="en-US" altLang="x-none" sz="3000" b="1" dirty="0">
                <a:solidFill>
                  <a:schemeClr val="accent2"/>
                </a:solidFill>
                <a:latin typeface="Arial" panose="020B0604020202020204" pitchFamily="34" charset="0"/>
                <a:ea typeface="宋体" panose="02010600030101010101" pitchFamily="2" charset="-122"/>
              </a:rPr>
              <a:t>(0, 1)</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70685" name="TextBox 33"/>
          <p:cNvSpPr txBox="1"/>
          <p:nvPr/>
        </p:nvSpPr>
        <p:spPr>
          <a:xfrm>
            <a:off x="4067175" y="1700213"/>
            <a:ext cx="1219200" cy="554037"/>
          </a:xfrm>
          <a:prstGeom prst="rect">
            <a:avLst/>
          </a:prstGeom>
          <a:noFill/>
          <a:ln w="9525">
            <a:noFill/>
          </a:ln>
        </p:spPr>
        <p:txBody>
          <a:bodyPr anchor="t">
            <a:spAutoFit/>
          </a:bodyPr>
          <a:lstStyle/>
          <a:p>
            <a:pPr lvl="0" algn="ctr"/>
            <a:r>
              <a:rPr lang="en-US" altLang="x-none" sz="3000" b="1" dirty="0">
                <a:solidFill>
                  <a:schemeClr val="accent2"/>
                </a:solidFill>
                <a:latin typeface="Arial" panose="020B0604020202020204" pitchFamily="34" charset="0"/>
                <a:ea typeface="宋体" panose="02010600030101010101" pitchFamily="2" charset="-122"/>
              </a:rPr>
              <a:t>(1, N)</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70686" name="TextBox 34"/>
          <p:cNvSpPr txBox="1"/>
          <p:nvPr/>
        </p:nvSpPr>
        <p:spPr>
          <a:xfrm>
            <a:off x="2200275" y="4027488"/>
            <a:ext cx="1219200" cy="554037"/>
          </a:xfrm>
          <a:prstGeom prst="rect">
            <a:avLst/>
          </a:prstGeom>
          <a:noFill/>
          <a:ln w="9525">
            <a:noFill/>
          </a:ln>
        </p:spPr>
        <p:txBody>
          <a:bodyPr anchor="t">
            <a:spAutoFit/>
          </a:bodyPr>
          <a:lstStyle/>
          <a:p>
            <a:pPr lvl="0" algn="ctr"/>
            <a:r>
              <a:rPr lang="en-US" altLang="x-none" sz="3000" b="1" dirty="0">
                <a:solidFill>
                  <a:schemeClr val="accent2"/>
                </a:solidFill>
                <a:latin typeface="Arial" panose="020B0604020202020204" pitchFamily="34" charset="0"/>
                <a:ea typeface="宋体" panose="02010600030101010101" pitchFamily="2" charset="-122"/>
              </a:rPr>
              <a:t>(1, 1)</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70687" name="TextBox 35"/>
          <p:cNvSpPr txBox="1"/>
          <p:nvPr/>
        </p:nvSpPr>
        <p:spPr>
          <a:xfrm>
            <a:off x="3563938" y="4005263"/>
            <a:ext cx="1219200" cy="554037"/>
          </a:xfrm>
          <a:prstGeom prst="rect">
            <a:avLst/>
          </a:prstGeom>
          <a:noFill/>
          <a:ln w="9525">
            <a:noFill/>
          </a:ln>
        </p:spPr>
        <p:txBody>
          <a:bodyPr anchor="t">
            <a:spAutoFit/>
          </a:bodyPr>
          <a:lstStyle/>
          <a:p>
            <a:pPr lvl="0" algn="ctr"/>
            <a:r>
              <a:rPr lang="en-US" altLang="x-none" sz="3000" b="1" dirty="0">
                <a:solidFill>
                  <a:schemeClr val="accent2"/>
                </a:solidFill>
                <a:latin typeface="Arial" panose="020B0604020202020204" pitchFamily="34" charset="0"/>
                <a:ea typeface="宋体" panose="02010600030101010101" pitchFamily="2" charset="-122"/>
              </a:rPr>
              <a:t>(1, 1)</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70688" name="TextBox 36"/>
          <p:cNvSpPr txBox="1"/>
          <p:nvPr/>
        </p:nvSpPr>
        <p:spPr>
          <a:xfrm>
            <a:off x="4648200" y="4005263"/>
            <a:ext cx="1219200" cy="554037"/>
          </a:xfrm>
          <a:prstGeom prst="rect">
            <a:avLst/>
          </a:prstGeom>
          <a:noFill/>
          <a:ln w="9525">
            <a:noFill/>
          </a:ln>
        </p:spPr>
        <p:txBody>
          <a:bodyPr anchor="t">
            <a:spAutoFit/>
          </a:bodyPr>
          <a:lstStyle/>
          <a:p>
            <a:pPr lvl="0" algn="ctr"/>
            <a:r>
              <a:rPr lang="en-US" altLang="x-none" sz="3000" b="1" dirty="0">
                <a:solidFill>
                  <a:schemeClr val="accent2"/>
                </a:solidFill>
                <a:latin typeface="Arial" panose="020B0604020202020204" pitchFamily="34" charset="0"/>
                <a:ea typeface="宋体" panose="02010600030101010101" pitchFamily="2" charset="-122"/>
              </a:rPr>
              <a:t>(1, 1)</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70689" name="TextBox 37"/>
          <p:cNvSpPr txBox="1"/>
          <p:nvPr/>
        </p:nvSpPr>
        <p:spPr>
          <a:xfrm>
            <a:off x="6659563" y="4005263"/>
            <a:ext cx="1219200" cy="554037"/>
          </a:xfrm>
          <a:prstGeom prst="rect">
            <a:avLst/>
          </a:prstGeom>
          <a:noFill/>
          <a:ln w="9525">
            <a:noFill/>
          </a:ln>
        </p:spPr>
        <p:txBody>
          <a:bodyPr anchor="t">
            <a:spAutoFit/>
          </a:bodyPr>
          <a:lstStyle/>
          <a:p>
            <a:pPr lvl="0" algn="ctr"/>
            <a:r>
              <a:rPr lang="en-US" altLang="x-none" sz="3000" b="1" dirty="0">
                <a:solidFill>
                  <a:schemeClr val="accent2"/>
                </a:solidFill>
                <a:latin typeface="Arial" panose="020B0604020202020204" pitchFamily="34" charset="0"/>
                <a:ea typeface="宋体" panose="02010600030101010101" pitchFamily="2" charset="-122"/>
              </a:rPr>
              <a:t>(1, 1)</a:t>
            </a:r>
            <a:endParaRPr lang="zh-CN" altLang="en-US"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71682"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71683"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91</a:t>
            </a:fld>
            <a:endParaRPr lang="zh-CN" altLang="en-US" sz="1200" b="1" i="1" dirty="0">
              <a:latin typeface="Times New Roman" panose="02020603050405020304" pitchFamily="2" charset="0"/>
              <a:ea typeface="宋体" panose="02010600030101010101" pitchFamily="2" charset="-122"/>
            </a:endParaRPr>
          </a:p>
        </p:txBody>
      </p:sp>
      <p:sp>
        <p:nvSpPr>
          <p:cNvPr id="71684"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6.3  </a:t>
            </a:r>
            <a:r>
              <a:rPr lang="en-US" altLang="x-none" dirty="0">
                <a:ea typeface="宋体" panose="02010600030101010101" pitchFamily="2" charset="-122"/>
              </a:rPr>
              <a:t>Additional E-R Concepts</a:t>
            </a:r>
          </a:p>
        </p:txBody>
      </p:sp>
      <p:sp>
        <p:nvSpPr>
          <p:cNvPr id="71685" name="Rectangle 3"/>
          <p:cNvSpPr>
            <a:spLocks noGrp="1"/>
          </p:cNvSpPr>
          <p:nvPr>
            <p:ph type="body"/>
          </p:nvPr>
        </p:nvSpPr>
        <p:spPr/>
        <p:txBody>
          <a:bodyPr wrap="square" anchor="t"/>
          <a:lstStyle/>
          <a:p>
            <a:pPr lvl="0" eaLnBrk="1" hangingPunct="1"/>
            <a:r>
              <a:rPr lang="en-US" altLang="x-none" dirty="0">
                <a:ea typeface="宋体" panose="02010600030101010101" pitchFamily="2" charset="-122"/>
              </a:rPr>
              <a:t>Weak Entities</a:t>
            </a:r>
          </a:p>
          <a:p>
            <a:pPr lvl="1" indent="-285750" eaLnBrk="1" hangingPunct="1"/>
            <a:r>
              <a:rPr lang="en-US" altLang="x-none" dirty="0">
                <a:ea typeface="宋体" panose="02010600030101010101" pitchFamily="2" charset="-122"/>
              </a:rPr>
              <a:t>Def 6.3.2</a:t>
            </a:r>
          </a:p>
          <a:p>
            <a:pPr lvl="2" indent="-228600" eaLnBrk="1" hangingPunct="1"/>
            <a:r>
              <a:rPr lang="en-US" altLang="x-none" dirty="0">
                <a:ea typeface="宋体" panose="02010600030101010101" pitchFamily="2" charset="-122"/>
              </a:rPr>
              <a:t>A weak entity is an entity whose occurrences are dependent for their existence, through a relationship R, on the occurrence of another (strong) entity.</a:t>
            </a:r>
          </a:p>
          <a:p>
            <a:pPr lvl="2" indent="-228600" eaLnBrk="1" hangingPunct="1"/>
            <a:endParaRPr lang="en-US" altLang="x-none" dirty="0">
              <a:ea typeface="宋体" panose="02010600030101010101" pitchFamily="2" charset="-122"/>
            </a:endParaRPr>
          </a:p>
          <a:p>
            <a:pPr lvl="2" indent="-228600" eaLnBrk="1" hangingPunct="1"/>
            <a:r>
              <a:rPr lang="en-US" altLang="x-none" dirty="0">
                <a:ea typeface="宋体" panose="02010600030101010101" pitchFamily="2" charset="-122"/>
              </a:rPr>
              <a:t>Figure 6.11, pg. 347</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72706"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72707"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92</a:t>
            </a:fld>
            <a:endParaRPr lang="zh-CN" altLang="en-US" sz="1200" b="1" i="1" dirty="0">
              <a:latin typeface="Times New Roman" panose="02020603050405020304" pitchFamily="2" charset="0"/>
              <a:ea typeface="宋体" panose="02010600030101010101" pitchFamily="2" charset="-122"/>
            </a:endParaRPr>
          </a:p>
        </p:txBody>
      </p:sp>
      <p:sp>
        <p:nvSpPr>
          <p:cNvPr id="72708"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6.3  </a:t>
            </a:r>
            <a:r>
              <a:rPr lang="en-US" altLang="x-none" dirty="0">
                <a:ea typeface="宋体" panose="02010600030101010101" pitchFamily="2" charset="-122"/>
              </a:rPr>
              <a:t>Additional E-R Concepts</a:t>
            </a:r>
          </a:p>
        </p:txBody>
      </p:sp>
      <p:sp>
        <p:nvSpPr>
          <p:cNvPr id="72709" name="Rectangle 3"/>
          <p:cNvSpPr>
            <a:spLocks noGrp="1"/>
          </p:cNvSpPr>
          <p:nvPr>
            <p:ph type="body"/>
          </p:nvPr>
        </p:nvSpPr>
        <p:spPr/>
        <p:txBody>
          <a:bodyPr wrap="square" anchor="t"/>
          <a:lstStyle/>
          <a:p>
            <a:pPr lvl="0" eaLnBrk="1" hangingPunct="1"/>
            <a:r>
              <a:rPr lang="en-US" altLang="x-none" dirty="0">
                <a:ea typeface="宋体" panose="02010600030101010101" pitchFamily="2" charset="-122"/>
              </a:rPr>
              <a:t>Figure 6.11</a:t>
            </a:r>
          </a:p>
        </p:txBody>
      </p:sp>
      <p:graphicFrame>
        <p:nvGraphicFramePr>
          <p:cNvPr id="72710" name="Object 4"/>
          <p:cNvGraphicFramePr>
            <a:graphicFrameLocks noChangeAspect="1"/>
          </p:cNvGraphicFramePr>
          <p:nvPr/>
        </p:nvGraphicFramePr>
        <p:xfrm>
          <a:off x="304800" y="739140"/>
          <a:ext cx="8610600" cy="4267200"/>
        </p:xfrm>
        <a:graphic>
          <a:graphicData uri="http://schemas.openxmlformats.org/presentationml/2006/ole">
            <mc:AlternateContent xmlns:mc="http://schemas.openxmlformats.org/markup-compatibility/2006">
              <mc:Choice xmlns:v="urn:schemas-microsoft-com:vml" Requires="v">
                <p:oleObj spid="_x0000_s14340" r:id="rId4" imgW="4934585" imgH="2172970" progId="Word.Picture.8">
                  <p:embed/>
                </p:oleObj>
              </mc:Choice>
              <mc:Fallback>
                <p:oleObj r:id="rId4" imgW="4934585" imgH="2172970" progId="Word.Picture.8">
                  <p:embed/>
                  <p:pic>
                    <p:nvPicPr>
                      <p:cNvPr id="0" name="图片 3083"/>
                      <p:cNvPicPr/>
                      <p:nvPr/>
                    </p:nvPicPr>
                    <p:blipFill>
                      <a:blip r:embed="rId5"/>
                      <a:stretch>
                        <a:fillRect/>
                      </a:stretch>
                    </p:blipFill>
                    <p:spPr>
                      <a:xfrm>
                        <a:off x="304800" y="739140"/>
                        <a:ext cx="8610600" cy="4267200"/>
                      </a:xfrm>
                      <a:prstGeom prst="rect">
                        <a:avLst/>
                      </a:prstGeom>
                      <a:noFill/>
                      <a:ln w="38100">
                        <a:noFill/>
                        <a:miter/>
                      </a:ln>
                    </p:spPr>
                  </p:pic>
                </p:oleObj>
              </mc:Fallback>
            </mc:AlternateContent>
          </a:graphicData>
        </a:graphic>
      </p:graphicFrame>
      <p:sp>
        <p:nvSpPr>
          <p:cNvPr id="2" name="文本框 1"/>
          <p:cNvSpPr txBox="1"/>
          <p:nvPr/>
        </p:nvSpPr>
        <p:spPr>
          <a:xfrm>
            <a:off x="233680" y="4125595"/>
            <a:ext cx="6411595" cy="1198880"/>
          </a:xfrm>
          <a:prstGeom prst="rect">
            <a:avLst/>
          </a:prstGeom>
          <a:noFill/>
        </p:spPr>
        <p:txBody>
          <a:bodyPr wrap="square" rtlCol="0">
            <a:spAutoFit/>
          </a:bodyPr>
          <a:lstStyle/>
          <a:p>
            <a:pPr marL="342900" indent="-342900">
              <a:buFont typeface="Wingdings" panose="05000000000000000000" charset="0"/>
              <a:buChar char="Ø"/>
            </a:pPr>
            <a:r>
              <a:rPr lang="zh-CN" altLang="en-US" b="1">
                <a:solidFill>
                  <a:schemeClr val="accent6"/>
                </a:solidFill>
              </a:rPr>
              <a:t>在现实世界中，更常见的是一份订单中可以订购多种商品，所订购的每一种商品就是该订单的一条 </a:t>
            </a:r>
            <a:r>
              <a:rPr lang="en-US" altLang="zh-CN" b="1">
                <a:solidFill>
                  <a:schemeClr val="accent6"/>
                </a:solidFill>
              </a:rPr>
              <a:t>Line_item</a:t>
            </a:r>
          </a:p>
        </p:txBody>
      </p:sp>
      <p:sp>
        <p:nvSpPr>
          <p:cNvPr id="3" name="文本框 2"/>
          <p:cNvSpPr txBox="1"/>
          <p:nvPr/>
        </p:nvSpPr>
        <p:spPr>
          <a:xfrm>
            <a:off x="233680" y="5396230"/>
            <a:ext cx="8381365" cy="1198880"/>
          </a:xfrm>
          <a:prstGeom prst="rect">
            <a:avLst/>
          </a:prstGeom>
          <a:noFill/>
        </p:spPr>
        <p:txBody>
          <a:bodyPr wrap="square" rtlCol="0">
            <a:spAutoFit/>
          </a:bodyPr>
          <a:lstStyle/>
          <a:p>
            <a:pPr marL="342900" indent="-342900">
              <a:buFont typeface="Wingdings" panose="05000000000000000000" charset="0"/>
              <a:buChar char="Ø"/>
            </a:pPr>
            <a:r>
              <a:rPr lang="zh-CN" altLang="en-US" b="1">
                <a:solidFill>
                  <a:schemeClr val="accent6"/>
                </a:solidFill>
              </a:rPr>
              <a:t>每一个</a:t>
            </a:r>
            <a:r>
              <a:rPr lang="en-US" altLang="zh-CN" b="1">
                <a:solidFill>
                  <a:schemeClr val="accent6"/>
                </a:solidFill>
              </a:rPr>
              <a:t>Line_item</a:t>
            </a:r>
            <a:r>
              <a:rPr lang="zh-CN" altLang="en-US" b="1">
                <a:solidFill>
                  <a:schemeClr val="accent6"/>
                </a:solidFill>
              </a:rPr>
              <a:t>都必须依附于某个特定的</a:t>
            </a:r>
            <a:r>
              <a:rPr lang="en-US" altLang="zh-CN" b="1">
                <a:solidFill>
                  <a:schemeClr val="accent6"/>
                </a:solidFill>
              </a:rPr>
              <a:t>order</a:t>
            </a:r>
            <a:r>
              <a:rPr lang="zh-CN" altLang="en-US" b="1">
                <a:solidFill>
                  <a:schemeClr val="accent6"/>
                </a:solidFill>
              </a:rPr>
              <a:t>而存在 </a:t>
            </a:r>
            <a:r>
              <a:rPr lang="en-US" altLang="zh-CN" b="1">
                <a:solidFill>
                  <a:schemeClr val="accent6"/>
                </a:solidFill>
              </a:rPr>
              <a:t>(because: </a:t>
            </a:r>
            <a:r>
              <a:rPr lang="en-US" altLang="zh-CN" b="1">
                <a:solidFill>
                  <a:srgbClr val="FF0000"/>
                </a:solidFill>
              </a:rPr>
              <a:t>card(Line_items, has_item)=(1,1)</a:t>
            </a:r>
            <a:r>
              <a:rPr lang="en-US" altLang="zh-CN" b="1">
                <a:solidFill>
                  <a:schemeClr val="accent6"/>
                </a:solidFill>
              </a:rPr>
              <a:t> )</a:t>
            </a:r>
            <a:r>
              <a:rPr lang="zh-CN" altLang="en-US" b="1">
                <a:solidFill>
                  <a:schemeClr val="accent6"/>
                </a:solidFill>
              </a:rPr>
              <a:t>，因此相对于</a:t>
            </a:r>
            <a:r>
              <a:rPr lang="en-US" altLang="zh-CN" b="1">
                <a:solidFill>
                  <a:schemeClr val="accent6"/>
                </a:solidFill>
              </a:rPr>
              <a:t>order</a:t>
            </a:r>
            <a:r>
              <a:rPr lang="zh-CN" altLang="en-US" b="1">
                <a:solidFill>
                  <a:schemeClr val="accent6"/>
                </a:solidFill>
              </a:rPr>
              <a:t>来说，</a:t>
            </a:r>
            <a:r>
              <a:rPr lang="en-US" altLang="zh-CN" b="1">
                <a:solidFill>
                  <a:schemeClr val="accent6"/>
                </a:solidFill>
              </a:rPr>
              <a:t>Line_item</a:t>
            </a:r>
            <a:r>
              <a:rPr lang="zh-CN" altLang="en-US" b="1">
                <a:solidFill>
                  <a:schemeClr val="accent6"/>
                </a:solidFill>
              </a:rPr>
              <a:t>就是一个弱实体</a:t>
            </a:r>
            <a:r>
              <a:rPr lang="en-US" altLang="zh-CN" b="1">
                <a:solidFill>
                  <a:schemeClr val="accent6"/>
                </a:solidFill>
              </a:rPr>
              <a:t>(weak entity)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7373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7373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93</a:t>
            </a:fld>
            <a:endParaRPr lang="zh-CN" altLang="en-US" sz="1200" b="1" i="1" dirty="0">
              <a:latin typeface="Times New Roman" panose="02020603050405020304" pitchFamily="2" charset="0"/>
              <a:ea typeface="宋体" panose="02010600030101010101" pitchFamily="2" charset="-122"/>
            </a:endParaRPr>
          </a:p>
        </p:txBody>
      </p:sp>
      <p:sp>
        <p:nvSpPr>
          <p:cNvPr id="73732"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6.3  </a:t>
            </a:r>
            <a:r>
              <a:rPr lang="en-US" altLang="x-none" dirty="0">
                <a:ea typeface="宋体" panose="02010600030101010101" pitchFamily="2" charset="-122"/>
              </a:rPr>
              <a:t>Additional E-R Concepts</a:t>
            </a:r>
          </a:p>
        </p:txBody>
      </p:sp>
      <p:sp>
        <p:nvSpPr>
          <p:cNvPr id="73733" name="Rectangle 3"/>
          <p:cNvSpPr>
            <a:spLocks noGrp="1"/>
          </p:cNvSpPr>
          <p:nvPr>
            <p:ph type="body"/>
          </p:nvPr>
        </p:nvSpPr>
        <p:spPr/>
        <p:txBody>
          <a:bodyPr wrap="square" anchor="t"/>
          <a:lstStyle/>
          <a:p>
            <a:pPr lvl="0" eaLnBrk="1" hangingPunct="1"/>
            <a:r>
              <a:rPr lang="en-US" altLang="x-none" dirty="0">
                <a:ea typeface="宋体" panose="02010600030101010101" pitchFamily="2" charset="-122"/>
              </a:rPr>
              <a:t>Generalization Hierarchies</a:t>
            </a:r>
          </a:p>
          <a:p>
            <a:pPr lvl="1" indent="-285750" eaLnBrk="1" hangingPunct="1"/>
            <a:r>
              <a:rPr lang="en-US" altLang="x-none" dirty="0">
                <a:ea typeface="宋体" panose="02010600030101010101" pitchFamily="2" charset="-122"/>
              </a:rPr>
              <a:t>Figure 6.12, pg. 349</a:t>
            </a:r>
          </a:p>
        </p:txBody>
      </p:sp>
      <p:graphicFrame>
        <p:nvGraphicFramePr>
          <p:cNvPr id="73734" name="Object 4"/>
          <p:cNvGraphicFramePr>
            <a:graphicFrameLocks noChangeAspect="1"/>
          </p:cNvGraphicFramePr>
          <p:nvPr/>
        </p:nvGraphicFramePr>
        <p:xfrm>
          <a:off x="457200" y="2046288"/>
          <a:ext cx="8229600" cy="4278312"/>
        </p:xfrm>
        <a:graphic>
          <a:graphicData uri="http://schemas.openxmlformats.org/presentationml/2006/ole">
            <mc:AlternateContent xmlns:mc="http://schemas.openxmlformats.org/markup-compatibility/2006">
              <mc:Choice xmlns:v="urn:schemas-microsoft-com:vml" Requires="v">
                <p:oleObj spid="_x0000_s15364" r:id="rId3" imgW="4667885" imgH="2369820" progId="Word.Picture.8">
                  <p:embed/>
                </p:oleObj>
              </mc:Choice>
              <mc:Fallback>
                <p:oleObj r:id="rId3" imgW="4667885" imgH="2369820" progId="Word.Picture.8">
                  <p:embed/>
                  <p:pic>
                    <p:nvPicPr>
                      <p:cNvPr id="0" name="图片 3084"/>
                      <p:cNvPicPr/>
                      <p:nvPr/>
                    </p:nvPicPr>
                    <p:blipFill>
                      <a:blip r:embed="rId4"/>
                      <a:stretch>
                        <a:fillRect/>
                      </a:stretch>
                    </p:blipFill>
                    <p:spPr>
                      <a:xfrm>
                        <a:off x="457200" y="2046288"/>
                        <a:ext cx="8229600" cy="4278312"/>
                      </a:xfrm>
                      <a:prstGeom prst="rect">
                        <a:avLst/>
                      </a:prstGeom>
                      <a:noFill/>
                      <a:ln w="38100">
                        <a:noFill/>
                        <a:miter/>
                      </a:ln>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74754"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7475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94</a:t>
            </a:fld>
            <a:endParaRPr lang="zh-CN" altLang="en-US" sz="1200" b="1" i="1" dirty="0">
              <a:latin typeface="Times New Roman" panose="02020603050405020304" pitchFamily="2" charset="0"/>
              <a:ea typeface="宋体" panose="02010600030101010101" pitchFamily="2" charset="-122"/>
            </a:endParaRPr>
          </a:p>
        </p:txBody>
      </p:sp>
      <p:sp>
        <p:nvSpPr>
          <p:cNvPr id="7475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6.4  </a:t>
            </a:r>
            <a:r>
              <a:rPr lang="en-US" altLang="x-none" dirty="0">
                <a:ea typeface="宋体" panose="02010600030101010101" pitchFamily="2" charset="-122"/>
              </a:rPr>
              <a:t>Case Study</a:t>
            </a:r>
          </a:p>
        </p:txBody>
      </p:sp>
      <p:sp>
        <p:nvSpPr>
          <p:cNvPr id="74757" name="Rectangle 3"/>
          <p:cNvSpPr>
            <a:spLocks noGrp="1"/>
          </p:cNvSpPr>
          <p:nvPr>
            <p:ph type="body"/>
          </p:nvPr>
        </p:nvSpPr>
        <p:spPr>
          <a:xfrm>
            <a:off x="457200" y="990600"/>
            <a:ext cx="8229600" cy="5486400"/>
          </a:xfrm>
        </p:spPr>
        <p:txBody>
          <a:bodyPr wrap="square" anchor="t"/>
          <a:lstStyle/>
          <a:p>
            <a:pPr lvl="0" eaLnBrk="1" hangingPunct="1">
              <a:lnSpc>
                <a:spcPct val="90000"/>
              </a:lnSpc>
            </a:pPr>
            <a:r>
              <a:rPr lang="en-US" altLang="x-none" dirty="0">
                <a:ea typeface="宋体" panose="02010600030101010101" pitchFamily="2" charset="-122"/>
              </a:rPr>
              <a:t>Figure 6.13 &amp; 6.14</a:t>
            </a:r>
          </a:p>
          <a:p>
            <a:pPr lvl="1" indent="-285750" eaLnBrk="1" hangingPunct="1">
              <a:lnSpc>
                <a:spcPct val="90000"/>
              </a:lnSpc>
            </a:pPr>
            <a:r>
              <a:rPr lang="en-US" altLang="x-none" dirty="0">
                <a:ea typeface="宋体" panose="02010600030101010101" pitchFamily="2" charset="-122"/>
              </a:rPr>
              <a:t>E-R Design for a Simple Airline Reservation Database</a:t>
            </a:r>
          </a:p>
          <a:p>
            <a:pPr lvl="2" indent="-228600" eaLnBrk="1" hangingPunct="1">
              <a:lnSpc>
                <a:spcPct val="90000"/>
              </a:lnSpc>
            </a:pPr>
            <a:r>
              <a:rPr lang="en-US" altLang="x-none" dirty="0">
                <a:ea typeface="宋体" panose="02010600030101010101" pitchFamily="2" charset="-122"/>
              </a:rPr>
              <a:t>Entity</a:t>
            </a:r>
          </a:p>
          <a:p>
            <a:pPr lvl="3" indent="-228600" eaLnBrk="1" hangingPunct="1">
              <a:lnSpc>
                <a:spcPct val="90000"/>
              </a:lnSpc>
              <a:buNone/>
            </a:pPr>
            <a:r>
              <a:rPr lang="en-US" altLang="x-none" dirty="0">
                <a:solidFill>
                  <a:srgbClr val="FF0000"/>
                </a:solidFill>
                <a:ea typeface="宋体" panose="02010600030101010101" pitchFamily="2" charset="-122"/>
              </a:rPr>
              <a:t>Passengers		Flights</a:t>
            </a:r>
          </a:p>
          <a:p>
            <a:pPr lvl="3" indent="-228600" eaLnBrk="1" hangingPunct="1">
              <a:lnSpc>
                <a:spcPct val="90000"/>
              </a:lnSpc>
              <a:buNone/>
            </a:pPr>
            <a:r>
              <a:rPr lang="en-US" altLang="x-none" dirty="0">
                <a:solidFill>
                  <a:srgbClr val="FF0000"/>
                </a:solidFill>
                <a:ea typeface="宋体" panose="02010600030101010101" pitchFamily="2" charset="-122"/>
              </a:rPr>
              <a:t>Seats			Gates</a:t>
            </a:r>
          </a:p>
          <a:p>
            <a:pPr lvl="3" indent="-228600" eaLnBrk="1" hangingPunct="1">
              <a:lnSpc>
                <a:spcPct val="90000"/>
              </a:lnSpc>
              <a:buNone/>
            </a:pPr>
            <a:endParaRPr lang="en-US" altLang="x-none" sz="1400" dirty="0">
              <a:solidFill>
                <a:srgbClr val="FF0000"/>
              </a:solidFill>
              <a:ea typeface="宋体" panose="02010600030101010101" pitchFamily="2" charset="-122"/>
            </a:endParaRPr>
          </a:p>
          <a:p>
            <a:pPr lvl="2" indent="-228600" eaLnBrk="1" hangingPunct="1">
              <a:lnSpc>
                <a:spcPct val="90000"/>
              </a:lnSpc>
            </a:pPr>
            <a:r>
              <a:rPr lang="en-US" altLang="x-none" dirty="0">
                <a:ea typeface="宋体" panose="02010600030101010101" pitchFamily="2" charset="-122"/>
              </a:rPr>
              <a:t>Relationship</a:t>
            </a:r>
          </a:p>
          <a:p>
            <a:pPr lvl="3" indent="-228600" eaLnBrk="1" hangingPunct="1">
              <a:lnSpc>
                <a:spcPct val="90000"/>
              </a:lnSpc>
            </a:pPr>
            <a:r>
              <a:rPr lang="en-US" altLang="x-none" dirty="0">
                <a:solidFill>
                  <a:srgbClr val="FF0000"/>
                </a:solidFill>
                <a:ea typeface="宋体" panose="02010600030101010101" pitchFamily="2" charset="-122"/>
              </a:rPr>
              <a:t>Travels_On </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Passengers, Flights </a:t>
            </a:r>
            <a:r>
              <a:rPr lang="en-US" altLang="x-none" dirty="0">
                <a:ea typeface="宋体" panose="02010600030101010101" pitchFamily="2" charset="-122"/>
              </a:rPr>
              <a:t>)</a:t>
            </a:r>
          </a:p>
          <a:p>
            <a:pPr lvl="3" indent="-228600" eaLnBrk="1" hangingPunct="1">
              <a:lnSpc>
                <a:spcPct val="90000"/>
              </a:lnSpc>
            </a:pPr>
            <a:r>
              <a:rPr lang="en-US" altLang="x-none" dirty="0">
                <a:solidFill>
                  <a:srgbClr val="FF0000"/>
                </a:solidFill>
                <a:ea typeface="宋体" panose="02010600030101010101" pitchFamily="2" charset="-122"/>
              </a:rPr>
              <a:t>Has_Seat </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Flights, Seats </a:t>
            </a:r>
            <a:r>
              <a:rPr lang="en-US" altLang="x-none" dirty="0">
                <a:ea typeface="宋体" panose="02010600030101010101" pitchFamily="2" charset="-122"/>
              </a:rPr>
              <a:t>)</a:t>
            </a:r>
          </a:p>
          <a:p>
            <a:pPr lvl="3" indent="-228600" eaLnBrk="1" hangingPunct="1">
              <a:lnSpc>
                <a:spcPct val="90000"/>
              </a:lnSpc>
            </a:pPr>
            <a:r>
              <a:rPr lang="en-US" altLang="x-none" dirty="0">
                <a:solidFill>
                  <a:srgbClr val="FF0000"/>
                </a:solidFill>
                <a:ea typeface="宋体" panose="02010600030101010101" pitchFamily="2" charset="-122"/>
              </a:rPr>
              <a:t>Seat_Assign </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Passengers, Seats </a:t>
            </a:r>
            <a:r>
              <a:rPr lang="en-US" altLang="x-none" dirty="0">
                <a:ea typeface="宋体" panose="02010600030101010101" pitchFamily="2" charset="-122"/>
              </a:rPr>
              <a:t>)</a:t>
            </a:r>
          </a:p>
          <a:p>
            <a:pPr lvl="3" indent="-228600" eaLnBrk="1" hangingPunct="1">
              <a:lnSpc>
                <a:spcPct val="90000"/>
              </a:lnSpc>
            </a:pPr>
            <a:r>
              <a:rPr lang="en-US" altLang="x-none" dirty="0">
                <a:solidFill>
                  <a:srgbClr val="FF0000"/>
                </a:solidFill>
                <a:ea typeface="宋体" panose="02010600030101010101" pitchFamily="2" charset="-122"/>
              </a:rPr>
              <a:t>Marshals </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Flights, Gates </a:t>
            </a:r>
            <a:r>
              <a:rPr lang="en-US" altLang="x-none" dirty="0">
                <a:ea typeface="宋体" panose="02010600030101010101" pitchFamily="2" charset="-122"/>
              </a:rPr>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3"/>
          <p:cNvSpPr>
            <a:spLocks noGrp="1"/>
          </p:cNvSpPr>
          <p:nvPr>
            <p:ph type="body"/>
          </p:nvPr>
        </p:nvSpPr>
        <p:spPr>
          <a:xfrm>
            <a:off x="457200" y="5635625"/>
            <a:ext cx="8229600" cy="829945"/>
          </a:xfrm>
        </p:spPr>
        <p:txBody>
          <a:bodyPr wrap="square" anchor="t">
            <a:spAutoFit/>
          </a:bodyPr>
          <a:lstStyle/>
          <a:p>
            <a:pPr marL="0" lvl="0" indent="0" algn="ctr" eaLnBrk="1" hangingPunct="1">
              <a:buNone/>
            </a:pPr>
            <a:r>
              <a:rPr lang="en-US" sz="2400">
                <a:solidFill>
                  <a:schemeClr val="accent6"/>
                </a:solidFill>
                <a:ea typeface="宋体" panose="02010600030101010101" pitchFamily="2" charset="-122"/>
              </a:rPr>
              <a:t>Figure 6.14 E-R Design with Cardinalities for a Simple Airline Reservation Database </a:t>
            </a:r>
          </a:p>
        </p:txBody>
      </p:sp>
      <p:grpSp>
        <p:nvGrpSpPr>
          <p:cNvPr id="5" name="组合 4"/>
          <p:cNvGrpSpPr/>
          <p:nvPr/>
        </p:nvGrpSpPr>
        <p:grpSpPr>
          <a:xfrm>
            <a:off x="-17780" y="117475"/>
            <a:ext cx="9161780" cy="5516880"/>
            <a:chOff x="-28" y="185"/>
            <a:chExt cx="14428" cy="8688"/>
          </a:xfrm>
        </p:grpSpPr>
        <p:grpSp>
          <p:nvGrpSpPr>
            <p:cNvPr id="19" name="组合 18"/>
            <p:cNvGrpSpPr/>
            <p:nvPr/>
          </p:nvGrpSpPr>
          <p:grpSpPr>
            <a:xfrm>
              <a:off x="7043" y="2479"/>
              <a:ext cx="3302" cy="3280"/>
              <a:chOff x="5913" y="2479"/>
              <a:chExt cx="3302" cy="3280"/>
            </a:xfrm>
          </p:grpSpPr>
          <p:sp>
            <p:nvSpPr>
              <p:cNvPr id="65544" name="直接连接符 65544"/>
              <p:cNvSpPr/>
              <p:nvPr/>
            </p:nvSpPr>
            <p:spPr>
              <a:xfrm>
                <a:off x="7569" y="2479"/>
                <a:ext cx="1" cy="806"/>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65545" name="菱形 65545"/>
              <p:cNvSpPr/>
              <p:nvPr/>
            </p:nvSpPr>
            <p:spPr>
              <a:xfrm>
                <a:off x="5913" y="3286"/>
                <a:ext cx="3302" cy="1587"/>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dirty="0">
                    <a:solidFill>
                      <a:schemeClr val="accent6"/>
                    </a:solidFill>
                    <a:latin typeface="Arial" panose="020B0604020202020204" pitchFamily="34" charset="0"/>
                    <a:ea typeface="Times New Roman" panose="02020603050405020304" pitchFamily="2" charset="0"/>
                  </a:rPr>
                  <a:t>travel</a:t>
                </a:r>
                <a:r>
                  <a:rPr lang="zh-CN" altLang="en-US" dirty="0">
                    <a:solidFill>
                      <a:schemeClr val="accent6"/>
                    </a:solidFill>
                    <a:latin typeface="Arial" panose="020B0604020202020204" pitchFamily="34" charset="0"/>
                    <a:ea typeface="Times New Roman" panose="02020603050405020304" pitchFamily="2" charset="0"/>
                  </a:rPr>
                  <a:t>s_on</a:t>
                </a:r>
              </a:p>
            </p:txBody>
          </p:sp>
          <p:sp>
            <p:nvSpPr>
              <p:cNvPr id="65546" name="直接连接符 65546"/>
              <p:cNvSpPr/>
              <p:nvPr/>
            </p:nvSpPr>
            <p:spPr>
              <a:xfrm flipV="1">
                <a:off x="5913" y="4873"/>
                <a:ext cx="1657" cy="886"/>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65550" name="文本框 65550"/>
            <p:cNvSpPr txBox="1"/>
            <p:nvPr/>
          </p:nvSpPr>
          <p:spPr>
            <a:xfrm>
              <a:off x="1862" y="3225"/>
              <a:ext cx="1314" cy="628"/>
            </a:xfrm>
            <a:prstGeom prst="rect">
              <a:avLst/>
            </a:prstGeom>
            <a:noFill/>
            <a:ln w="9525">
              <a:noFill/>
            </a:ln>
          </p:spPr>
          <p:txBody>
            <a:bodyPr wrap="square" anchor="t">
              <a:spAutoFit/>
            </a:bodyPr>
            <a:lstStyle/>
            <a:p>
              <a:pPr lvl="0" algn="ctr"/>
              <a:r>
                <a:rPr lang="zh-CN" altLang="en-US" sz="2000" dirty="0">
                  <a:latin typeface="Arial" panose="020B0604020202020204" pitchFamily="34" charset="0"/>
                  <a:ea typeface="宋体" panose="02010600030101010101" pitchFamily="2" charset="-122"/>
                </a:rPr>
                <a:t>(0, N)</a:t>
              </a:r>
            </a:p>
          </p:txBody>
        </p:sp>
        <p:grpSp>
          <p:nvGrpSpPr>
            <p:cNvPr id="6" name="组合 5"/>
            <p:cNvGrpSpPr/>
            <p:nvPr/>
          </p:nvGrpSpPr>
          <p:grpSpPr>
            <a:xfrm>
              <a:off x="7275" y="536"/>
              <a:ext cx="2838" cy="1943"/>
              <a:chOff x="1013" y="1277"/>
              <a:chExt cx="2838" cy="1943"/>
            </a:xfrm>
          </p:grpSpPr>
          <p:sp>
            <p:nvSpPr>
              <p:cNvPr id="65542" name="文本框 65542"/>
              <p:cNvSpPr txBox="1"/>
              <p:nvPr/>
            </p:nvSpPr>
            <p:spPr>
              <a:xfrm>
                <a:off x="1013" y="2492"/>
                <a:ext cx="2838" cy="729"/>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dirty="0">
                    <a:solidFill>
                      <a:schemeClr val="accent6"/>
                    </a:solidFill>
                    <a:latin typeface="Arial" panose="020B0604020202020204" pitchFamily="34" charset="0"/>
                    <a:ea typeface="Times New Roman" panose="02020603050405020304" pitchFamily="2" charset="0"/>
                  </a:rPr>
                  <a:t>Passengers</a:t>
                </a:r>
              </a:p>
            </p:txBody>
          </p:sp>
          <p:sp>
            <p:nvSpPr>
              <p:cNvPr id="2" name="椭圆 1"/>
              <p:cNvSpPr/>
              <p:nvPr/>
            </p:nvSpPr>
            <p:spPr>
              <a:xfrm>
                <a:off x="1128" y="1277"/>
                <a:ext cx="2608" cy="830"/>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b="1" u="sng">
                    <a:solidFill>
                      <a:schemeClr val="accent6"/>
                    </a:solidFill>
                    <a:latin typeface="Arial" panose="020B0604020202020204" pitchFamily="34" charset="0"/>
                  </a:rPr>
                  <a:t>ticketno</a:t>
                </a:r>
              </a:p>
            </p:txBody>
          </p:sp>
          <p:cxnSp>
            <p:nvCxnSpPr>
              <p:cNvPr id="3" name="直接连接符 2"/>
              <p:cNvCxnSpPr/>
              <p:nvPr/>
            </p:nvCxnSpPr>
            <p:spPr>
              <a:xfrm>
                <a:off x="2438" y="2112"/>
                <a:ext cx="0" cy="34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334" y="1012"/>
              <a:ext cx="2838" cy="1940"/>
              <a:chOff x="1013" y="1281"/>
              <a:chExt cx="2838" cy="1940"/>
            </a:xfrm>
          </p:grpSpPr>
          <p:sp>
            <p:nvSpPr>
              <p:cNvPr id="8" name="文本框 65542"/>
              <p:cNvSpPr txBox="1"/>
              <p:nvPr/>
            </p:nvSpPr>
            <p:spPr>
              <a:xfrm>
                <a:off x="1013" y="2492"/>
                <a:ext cx="2838" cy="729"/>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dirty="0">
                    <a:solidFill>
                      <a:schemeClr val="accent6"/>
                    </a:solidFill>
                    <a:latin typeface="Arial" panose="020B0604020202020204" pitchFamily="34" charset="0"/>
                    <a:ea typeface="Times New Roman" panose="02020603050405020304" pitchFamily="2" charset="0"/>
                  </a:rPr>
                  <a:t>Gates</a:t>
                </a:r>
              </a:p>
            </p:txBody>
          </p:sp>
          <p:sp>
            <p:nvSpPr>
              <p:cNvPr id="9" name="椭圆 8"/>
              <p:cNvSpPr/>
              <p:nvPr/>
            </p:nvSpPr>
            <p:spPr>
              <a:xfrm>
                <a:off x="1128" y="1281"/>
                <a:ext cx="2608" cy="822"/>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b="1" u="sng">
                    <a:solidFill>
                      <a:schemeClr val="accent6"/>
                    </a:solidFill>
                    <a:latin typeface="Arial" panose="020B0604020202020204" pitchFamily="34" charset="0"/>
                  </a:rPr>
                  <a:t>gateno</a:t>
                </a:r>
              </a:p>
            </p:txBody>
          </p:sp>
          <p:cxnSp>
            <p:nvCxnSpPr>
              <p:cNvPr id="10" name="直接连接符 9"/>
              <p:cNvCxnSpPr/>
              <p:nvPr/>
            </p:nvCxnSpPr>
            <p:spPr>
              <a:xfrm>
                <a:off x="2438" y="2112"/>
                <a:ext cx="0" cy="34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370" y="5761"/>
              <a:ext cx="2609" cy="1984"/>
              <a:chOff x="1128" y="2492"/>
              <a:chExt cx="2609" cy="1984"/>
            </a:xfrm>
          </p:grpSpPr>
          <p:sp>
            <p:nvSpPr>
              <p:cNvPr id="12" name="文本框 65542"/>
              <p:cNvSpPr txBox="1"/>
              <p:nvPr/>
            </p:nvSpPr>
            <p:spPr>
              <a:xfrm>
                <a:off x="1128" y="2492"/>
                <a:ext cx="2609" cy="729"/>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dirty="0">
                    <a:solidFill>
                      <a:schemeClr val="accent6"/>
                    </a:solidFill>
                    <a:latin typeface="Arial" panose="020B0604020202020204" pitchFamily="34" charset="0"/>
                    <a:ea typeface="Times New Roman" panose="02020603050405020304" pitchFamily="2" charset="0"/>
                  </a:rPr>
                  <a:t>Flights</a:t>
                </a:r>
              </a:p>
            </p:txBody>
          </p:sp>
          <p:sp>
            <p:nvSpPr>
              <p:cNvPr id="13" name="椭圆 12"/>
              <p:cNvSpPr/>
              <p:nvPr/>
            </p:nvSpPr>
            <p:spPr>
              <a:xfrm>
                <a:off x="1128" y="3654"/>
                <a:ext cx="2608" cy="822"/>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b="1" u="sng">
                    <a:solidFill>
                      <a:schemeClr val="accent6"/>
                    </a:solidFill>
                    <a:latin typeface="Arial" panose="020B0604020202020204" pitchFamily="34" charset="0"/>
                  </a:rPr>
                  <a:t>flightno</a:t>
                </a:r>
              </a:p>
            </p:txBody>
          </p:sp>
          <p:cxnSp>
            <p:nvCxnSpPr>
              <p:cNvPr id="14" name="直接连接符 13"/>
              <p:cNvCxnSpPr/>
              <p:nvPr/>
            </p:nvCxnSpPr>
            <p:spPr>
              <a:xfrm>
                <a:off x="2438" y="3242"/>
                <a:ext cx="0" cy="34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1219" y="5761"/>
              <a:ext cx="2609" cy="1984"/>
              <a:chOff x="1128" y="2492"/>
              <a:chExt cx="2609" cy="1984"/>
            </a:xfrm>
          </p:grpSpPr>
          <p:sp>
            <p:nvSpPr>
              <p:cNvPr id="16" name="文本框 65542"/>
              <p:cNvSpPr txBox="1"/>
              <p:nvPr/>
            </p:nvSpPr>
            <p:spPr>
              <a:xfrm>
                <a:off x="1128" y="2492"/>
                <a:ext cx="2609" cy="729"/>
              </a:xfrm>
              <a:prstGeom prst="rect">
                <a:avLst/>
              </a:prstGeom>
              <a:noFill/>
              <a:ln w="19050" cap="flat" cmpd="sng">
                <a:solidFill>
                  <a:srgbClr val="0000FF"/>
                </a:solidFill>
                <a:prstDash val="solid"/>
                <a:miter/>
                <a:headEnd type="none" w="med" len="med"/>
                <a:tailEnd type="none" w="med" len="med"/>
              </a:ln>
            </p:spPr>
            <p:txBody>
              <a:bodyPr wrap="square" lIns="90170" tIns="46990" rIns="90170" bIns="46990" anchor="t">
                <a:spAutoFit/>
              </a:bodyPr>
              <a:lstStyle/>
              <a:p>
                <a:pPr lvl="0" algn="ctr"/>
                <a:r>
                  <a:rPr lang="en-US" altLang="zh-CN" dirty="0">
                    <a:solidFill>
                      <a:schemeClr val="accent6"/>
                    </a:solidFill>
                    <a:latin typeface="Arial" panose="020B0604020202020204" pitchFamily="34" charset="0"/>
                    <a:ea typeface="Times New Roman" panose="02020603050405020304" pitchFamily="2" charset="0"/>
                  </a:rPr>
                  <a:t>Seats</a:t>
                </a:r>
              </a:p>
            </p:txBody>
          </p:sp>
          <p:sp>
            <p:nvSpPr>
              <p:cNvPr id="17" name="椭圆 16"/>
              <p:cNvSpPr/>
              <p:nvPr/>
            </p:nvSpPr>
            <p:spPr>
              <a:xfrm>
                <a:off x="1128" y="3654"/>
                <a:ext cx="2608" cy="822"/>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b="1" u="sng">
                    <a:solidFill>
                      <a:schemeClr val="accent6"/>
                    </a:solidFill>
                    <a:latin typeface="Arial" panose="020B0604020202020204" pitchFamily="34" charset="0"/>
                  </a:rPr>
                  <a:t>seatno</a:t>
                </a:r>
              </a:p>
            </p:txBody>
          </p:sp>
          <p:cxnSp>
            <p:nvCxnSpPr>
              <p:cNvPr id="18" name="直接连接符 17"/>
              <p:cNvCxnSpPr/>
              <p:nvPr/>
            </p:nvCxnSpPr>
            <p:spPr>
              <a:xfrm>
                <a:off x="2438" y="3242"/>
                <a:ext cx="0" cy="34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3175" y="3071"/>
              <a:ext cx="2609" cy="2689"/>
              <a:chOff x="5574" y="3097"/>
              <a:chExt cx="2609" cy="2689"/>
            </a:xfrm>
          </p:grpSpPr>
          <p:sp>
            <p:nvSpPr>
              <p:cNvPr id="21" name="直接连接符 65544"/>
              <p:cNvSpPr/>
              <p:nvPr/>
            </p:nvSpPr>
            <p:spPr>
              <a:xfrm>
                <a:off x="5574" y="3097"/>
                <a:ext cx="1" cy="1033"/>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2" name="菱形 65545"/>
              <p:cNvSpPr/>
              <p:nvPr/>
            </p:nvSpPr>
            <p:spPr>
              <a:xfrm>
                <a:off x="5574" y="3286"/>
                <a:ext cx="2608" cy="1587"/>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dirty="0">
                    <a:solidFill>
                      <a:schemeClr val="accent6"/>
                    </a:solidFill>
                    <a:latin typeface="Arial" panose="020B0604020202020204" pitchFamily="34" charset="0"/>
                    <a:ea typeface="Times New Roman" panose="02020603050405020304" pitchFamily="2" charset="0"/>
                  </a:rPr>
                  <a:t>marshals</a:t>
                </a:r>
              </a:p>
            </p:txBody>
          </p:sp>
          <p:sp>
            <p:nvSpPr>
              <p:cNvPr id="23" name="直接连接符 65546"/>
              <p:cNvSpPr/>
              <p:nvPr/>
            </p:nvSpPr>
            <p:spPr>
              <a:xfrm flipH="1" flipV="1">
                <a:off x="8182" y="4130"/>
                <a:ext cx="1" cy="1656"/>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grpSp>
          <p:nvGrpSpPr>
            <p:cNvPr id="24" name="组合 23"/>
            <p:cNvGrpSpPr/>
            <p:nvPr/>
          </p:nvGrpSpPr>
          <p:grpSpPr>
            <a:xfrm>
              <a:off x="10880" y="2066"/>
              <a:ext cx="3302" cy="3695"/>
              <a:chOff x="5913" y="2066"/>
              <a:chExt cx="3302" cy="3695"/>
            </a:xfrm>
          </p:grpSpPr>
          <p:sp>
            <p:nvSpPr>
              <p:cNvPr id="25" name="直接连接符 65544"/>
              <p:cNvSpPr/>
              <p:nvPr/>
            </p:nvSpPr>
            <p:spPr>
              <a:xfrm>
                <a:off x="7569" y="2066"/>
                <a:ext cx="1" cy="1219"/>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26" name="菱形 65545"/>
              <p:cNvSpPr/>
              <p:nvPr/>
            </p:nvSpPr>
            <p:spPr>
              <a:xfrm>
                <a:off x="5913" y="3286"/>
                <a:ext cx="3302" cy="1587"/>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dirty="0">
                    <a:solidFill>
                      <a:schemeClr val="accent6"/>
                    </a:solidFill>
                    <a:latin typeface="Arial" panose="020B0604020202020204" pitchFamily="34" charset="0"/>
                    <a:ea typeface="Times New Roman" panose="02020603050405020304" pitchFamily="2" charset="0"/>
                  </a:rPr>
                  <a:t>seat_assign</a:t>
                </a:r>
              </a:p>
            </p:txBody>
          </p:sp>
          <p:sp>
            <p:nvSpPr>
              <p:cNvPr id="27" name="直接连接符 65546"/>
              <p:cNvSpPr/>
              <p:nvPr/>
            </p:nvSpPr>
            <p:spPr>
              <a:xfrm flipV="1">
                <a:off x="7569" y="4873"/>
                <a:ext cx="1" cy="888"/>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28" name="直接连接符 65544"/>
            <p:cNvSpPr/>
            <p:nvPr/>
          </p:nvSpPr>
          <p:spPr>
            <a:xfrm flipH="1" flipV="1">
              <a:off x="10113" y="2066"/>
              <a:ext cx="2423" cy="1"/>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nvGrpSpPr>
            <p:cNvPr id="29" name="组合 28"/>
            <p:cNvGrpSpPr/>
            <p:nvPr/>
          </p:nvGrpSpPr>
          <p:grpSpPr>
            <a:xfrm>
              <a:off x="7043" y="5445"/>
              <a:ext cx="4176" cy="1474"/>
              <a:chOff x="4894" y="3286"/>
              <a:chExt cx="4176" cy="1474"/>
            </a:xfrm>
          </p:grpSpPr>
          <p:sp>
            <p:nvSpPr>
              <p:cNvPr id="30" name="直接连接符 65544"/>
              <p:cNvSpPr/>
              <p:nvPr/>
            </p:nvSpPr>
            <p:spPr>
              <a:xfrm>
                <a:off x="4894" y="3991"/>
                <a:ext cx="1019" cy="11"/>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31" name="菱形 65545"/>
              <p:cNvSpPr/>
              <p:nvPr/>
            </p:nvSpPr>
            <p:spPr>
              <a:xfrm>
                <a:off x="5913" y="3286"/>
                <a:ext cx="2551" cy="1474"/>
              </a:xfrm>
              <a:prstGeom prst="diamond">
                <a:avLst/>
              </a:prstGeom>
              <a:solidFill>
                <a:schemeClr val="bg1"/>
              </a:solidFill>
              <a:ln w="19050" cap="flat" cmpd="sng">
                <a:solidFill>
                  <a:srgbClr val="0000CC"/>
                </a:solidFill>
                <a:prstDash val="solid"/>
                <a:miter/>
                <a:headEnd type="none" w="med" len="med"/>
                <a:tailEnd type="none" w="med" len="med"/>
              </a:ln>
            </p:spPr>
            <p:txBody>
              <a:bodyPr wrap="none" lIns="90170" tIns="46990" rIns="90170" bIns="46990" anchor="ctr"/>
              <a:lstStyle/>
              <a:p>
                <a:pPr lvl="0" algn="ctr"/>
                <a:r>
                  <a:rPr lang="en-US" altLang="zh-CN" dirty="0">
                    <a:solidFill>
                      <a:schemeClr val="accent6"/>
                    </a:solidFill>
                    <a:latin typeface="Arial" panose="020B0604020202020204" pitchFamily="34" charset="0"/>
                    <a:ea typeface="Times New Roman" panose="02020603050405020304" pitchFamily="2" charset="0"/>
                  </a:rPr>
                  <a:t>has_seat</a:t>
                </a:r>
              </a:p>
            </p:txBody>
          </p:sp>
          <p:sp>
            <p:nvSpPr>
              <p:cNvPr id="32" name="直接连接符 65546"/>
              <p:cNvSpPr/>
              <p:nvPr/>
            </p:nvSpPr>
            <p:spPr>
              <a:xfrm flipV="1">
                <a:off x="8465" y="3991"/>
                <a:ext cx="605" cy="10"/>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grpSp>
        <p:sp>
          <p:nvSpPr>
            <p:cNvPr id="33" name="椭圆 32"/>
            <p:cNvSpPr/>
            <p:nvPr/>
          </p:nvSpPr>
          <p:spPr>
            <a:xfrm>
              <a:off x="281" y="5831"/>
              <a:ext cx="3231" cy="702"/>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2000" b="1">
                  <a:solidFill>
                    <a:schemeClr val="accent6"/>
                  </a:solidFill>
                  <a:latin typeface="Arial" panose="020B0604020202020204" pitchFamily="34" charset="0"/>
                </a:rPr>
                <a:t>depart_time</a:t>
              </a:r>
            </a:p>
          </p:txBody>
        </p:sp>
        <p:sp>
          <p:nvSpPr>
            <p:cNvPr id="35" name="直接连接符 65544"/>
            <p:cNvSpPr/>
            <p:nvPr/>
          </p:nvSpPr>
          <p:spPr>
            <a:xfrm>
              <a:off x="3513" y="6161"/>
              <a:ext cx="807" cy="11"/>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36" name="椭圆 35"/>
            <p:cNvSpPr/>
            <p:nvPr/>
          </p:nvSpPr>
          <p:spPr>
            <a:xfrm>
              <a:off x="281" y="7692"/>
              <a:ext cx="1814" cy="822"/>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b="1">
                  <a:solidFill>
                    <a:schemeClr val="accent6"/>
                  </a:solidFill>
                  <a:latin typeface="Arial" panose="020B0604020202020204" pitchFamily="34" charset="0"/>
                </a:rPr>
                <a:t>ddate</a:t>
              </a:r>
            </a:p>
          </p:txBody>
        </p:sp>
        <p:sp>
          <p:nvSpPr>
            <p:cNvPr id="37" name="椭圆 36"/>
            <p:cNvSpPr/>
            <p:nvPr/>
          </p:nvSpPr>
          <p:spPr>
            <a:xfrm>
              <a:off x="2334" y="7667"/>
              <a:ext cx="1814" cy="822"/>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b="1">
                  <a:solidFill>
                    <a:schemeClr val="accent6"/>
                  </a:solidFill>
                  <a:latin typeface="Arial" panose="020B0604020202020204" pitchFamily="34" charset="0"/>
                </a:rPr>
                <a:t>dtime</a:t>
              </a:r>
            </a:p>
          </p:txBody>
        </p:sp>
        <p:sp>
          <p:nvSpPr>
            <p:cNvPr id="38" name="直接连接符 65544"/>
            <p:cNvSpPr/>
            <p:nvPr/>
          </p:nvSpPr>
          <p:spPr>
            <a:xfrm flipH="1">
              <a:off x="1328" y="6512"/>
              <a:ext cx="532" cy="1180"/>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39" name="直接连接符 65544"/>
            <p:cNvSpPr/>
            <p:nvPr/>
          </p:nvSpPr>
          <p:spPr>
            <a:xfrm>
              <a:off x="1861" y="6533"/>
              <a:ext cx="943" cy="1134"/>
            </a:xfrm>
            <a:prstGeom prst="line">
              <a:avLst/>
            </a:prstGeom>
            <a:ln w="19050" cap="flat" cmpd="sng">
              <a:solidFill>
                <a:srgbClr val="0000FF"/>
              </a:solidFill>
              <a:prstDash val="solid"/>
              <a:round/>
              <a:headEnd type="none" w="med" len="med"/>
              <a:tailEnd type="none" w="med" len="med"/>
            </a:ln>
          </p:spPr>
          <p:txBody>
            <a:bodyPr anchor="t"/>
            <a:lstStyle/>
            <a:p>
              <a:pPr lvl="0" algn="ctr"/>
              <a:endParaRPr lang="zh-CN" altLang="en-US">
                <a:latin typeface="Times New Roman" panose="02020603050405020304" pitchFamily="2" charset="0"/>
                <a:ea typeface="Times New Roman" panose="02020603050405020304" pitchFamily="2" charset="0"/>
              </a:endParaRPr>
            </a:p>
          </p:txBody>
        </p:sp>
        <p:sp>
          <p:nvSpPr>
            <p:cNvPr id="40" name="文本框 65550"/>
            <p:cNvSpPr txBox="1"/>
            <p:nvPr/>
          </p:nvSpPr>
          <p:spPr>
            <a:xfrm>
              <a:off x="4470" y="4618"/>
              <a:ext cx="1314" cy="628"/>
            </a:xfrm>
            <a:prstGeom prst="rect">
              <a:avLst/>
            </a:prstGeom>
            <a:noFill/>
            <a:ln w="9525">
              <a:noFill/>
            </a:ln>
          </p:spPr>
          <p:txBody>
            <a:bodyPr wrap="square" anchor="t">
              <a:spAutoFit/>
            </a:bodyPr>
            <a:lstStyle/>
            <a:p>
              <a:pPr lvl="0" algn="ct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p>
          </p:txBody>
        </p:sp>
        <p:sp>
          <p:nvSpPr>
            <p:cNvPr id="41" name="文本框 65550"/>
            <p:cNvSpPr txBox="1"/>
            <p:nvPr/>
          </p:nvSpPr>
          <p:spPr>
            <a:xfrm>
              <a:off x="10613" y="1366"/>
              <a:ext cx="1314" cy="628"/>
            </a:xfrm>
            <a:prstGeom prst="rect">
              <a:avLst/>
            </a:prstGeom>
            <a:noFill/>
            <a:ln w="9525">
              <a:noFill/>
            </a:ln>
          </p:spPr>
          <p:txBody>
            <a:bodyPr wrap="square" anchor="t">
              <a:spAutoFit/>
            </a:bodyPr>
            <a:lstStyle/>
            <a:p>
              <a:pPr lvl="0" algn="ct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p>
          </p:txBody>
        </p:sp>
        <p:sp>
          <p:nvSpPr>
            <p:cNvPr id="42" name="文本框 65550"/>
            <p:cNvSpPr txBox="1"/>
            <p:nvPr/>
          </p:nvSpPr>
          <p:spPr>
            <a:xfrm>
              <a:off x="10113" y="6295"/>
              <a:ext cx="1314" cy="628"/>
            </a:xfrm>
            <a:prstGeom prst="rect">
              <a:avLst/>
            </a:prstGeom>
            <a:noFill/>
            <a:ln w="9525">
              <a:noFill/>
            </a:ln>
          </p:spPr>
          <p:txBody>
            <a:bodyPr wrap="square" anchor="t">
              <a:spAutoFit/>
            </a:bodyPr>
            <a:lstStyle/>
            <a:p>
              <a:pPr lvl="0" algn="ct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p>
          </p:txBody>
        </p:sp>
        <p:sp>
          <p:nvSpPr>
            <p:cNvPr id="43" name="文本框 65550"/>
            <p:cNvSpPr txBox="1"/>
            <p:nvPr/>
          </p:nvSpPr>
          <p:spPr>
            <a:xfrm>
              <a:off x="8680" y="2479"/>
              <a:ext cx="1314" cy="628"/>
            </a:xfrm>
            <a:prstGeom prst="rect">
              <a:avLst/>
            </a:prstGeom>
            <a:noFill/>
            <a:ln w="9525">
              <a:noFill/>
            </a:ln>
          </p:spPr>
          <p:txBody>
            <a:bodyPr wrap="square" anchor="t">
              <a:spAutoFit/>
            </a:bodyPr>
            <a:lstStyle/>
            <a:p>
              <a:pPr lvl="0" algn="ct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p>
          </p:txBody>
        </p:sp>
        <p:sp>
          <p:nvSpPr>
            <p:cNvPr id="44" name="文本框 65550"/>
            <p:cNvSpPr txBox="1"/>
            <p:nvPr/>
          </p:nvSpPr>
          <p:spPr>
            <a:xfrm>
              <a:off x="6748" y="4618"/>
              <a:ext cx="1314" cy="628"/>
            </a:xfrm>
            <a:prstGeom prst="rect">
              <a:avLst/>
            </a:prstGeom>
            <a:noFill/>
            <a:ln w="9525">
              <a:noFill/>
            </a:ln>
          </p:spPr>
          <p:txBody>
            <a:bodyPr wrap="square" anchor="t">
              <a:spAutoFit/>
            </a:bodyPr>
            <a:lstStyle/>
            <a:p>
              <a:pPr lvl="0" algn="ctr"/>
              <a:r>
                <a:rPr lang="zh-CN" altLang="en-US" sz="2000" dirty="0">
                  <a:latin typeface="Arial" panose="020B0604020202020204" pitchFamily="34" charset="0"/>
                  <a:ea typeface="宋体" panose="02010600030101010101" pitchFamily="2" charset="-122"/>
                </a:rPr>
                <a:t>(0, N)</a:t>
              </a:r>
            </a:p>
          </p:txBody>
        </p:sp>
        <p:sp>
          <p:nvSpPr>
            <p:cNvPr id="45" name="文本框 65550"/>
            <p:cNvSpPr txBox="1"/>
            <p:nvPr/>
          </p:nvSpPr>
          <p:spPr>
            <a:xfrm>
              <a:off x="6979" y="6223"/>
              <a:ext cx="1314" cy="628"/>
            </a:xfrm>
            <a:prstGeom prst="rect">
              <a:avLst/>
            </a:prstGeom>
            <a:noFill/>
            <a:ln w="9525">
              <a:noFill/>
            </a:ln>
          </p:spPr>
          <p:txBody>
            <a:bodyPr wrap="square" anchor="t">
              <a:spAutoFit/>
            </a:bodyPr>
            <a:lstStyle/>
            <a:p>
              <a:pPr lvl="0" algn="ct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N)</a:t>
              </a:r>
            </a:p>
          </p:txBody>
        </p:sp>
        <p:sp>
          <p:nvSpPr>
            <p:cNvPr id="46" name="文本框 65550"/>
            <p:cNvSpPr txBox="1"/>
            <p:nvPr/>
          </p:nvSpPr>
          <p:spPr>
            <a:xfrm>
              <a:off x="12592" y="4847"/>
              <a:ext cx="1314" cy="628"/>
            </a:xfrm>
            <a:prstGeom prst="rect">
              <a:avLst/>
            </a:prstGeom>
            <a:noFill/>
            <a:ln w="9525">
              <a:noFill/>
            </a:ln>
          </p:spPr>
          <p:txBody>
            <a:bodyPr wrap="square" anchor="t">
              <a:spAutoFit/>
            </a:bodyPr>
            <a:lstStyle/>
            <a:p>
              <a:pPr lvl="0" algn="ct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p>
          </p:txBody>
        </p:sp>
        <p:cxnSp>
          <p:nvCxnSpPr>
            <p:cNvPr id="47" name="直接箭头连接符 46"/>
            <p:cNvCxnSpPr/>
            <p:nvPr/>
          </p:nvCxnSpPr>
          <p:spPr>
            <a:xfrm flipH="1">
              <a:off x="6978" y="7334"/>
              <a:ext cx="4241" cy="0"/>
            </a:xfrm>
            <a:prstGeom prst="straightConnector1">
              <a:avLst/>
            </a:prstGeom>
            <a:ln w="19050">
              <a:solidFill>
                <a:srgbClr val="0000CC"/>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8" y="185"/>
              <a:ext cx="14428" cy="86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77825"/>
          <p:cNvSpPr>
            <a:spLocks noGrp="1"/>
          </p:cNvSpPr>
          <p:nvPr>
            <p:ph type="title"/>
          </p:nvPr>
        </p:nvSpPr>
        <p:spPr/>
        <p:txBody>
          <a:bodyPr anchor="ctr"/>
          <a:lstStyle/>
          <a:p>
            <a:r>
              <a:rPr lang="zh-CN" altLang="en-US" dirty="0">
                <a:latin typeface="Arial" panose="020B0604020202020204" pitchFamily="34" charset="0"/>
              </a:rPr>
              <a:t>6.4  </a:t>
            </a:r>
            <a:r>
              <a:rPr lang="en-US" altLang="x-none" dirty="0">
                <a:latin typeface="Arial" panose="020B0604020202020204" pitchFamily="34" charset="0"/>
              </a:rPr>
              <a:t>Case Study</a:t>
            </a:r>
          </a:p>
        </p:txBody>
      </p:sp>
      <p:sp>
        <p:nvSpPr>
          <p:cNvPr id="77826" name="文本占位符 77826"/>
          <p:cNvSpPr>
            <a:spLocks noGrp="1"/>
          </p:cNvSpPr>
          <p:nvPr>
            <p:ph idx="1"/>
          </p:nvPr>
        </p:nvSpPr>
        <p:spPr/>
        <p:txBody>
          <a:bodyPr anchor="t"/>
          <a:lstStyle/>
          <a:p>
            <a:r>
              <a:rPr lang="zh-CN" altLang="en-US" dirty="0">
                <a:ea typeface="宋体" panose="02010600030101010101" pitchFamily="2" charset="-122"/>
              </a:rPr>
              <a:t>6.4.1  图书借阅管理</a:t>
            </a:r>
          </a:p>
          <a:p>
            <a:r>
              <a:rPr lang="zh-CN" altLang="en-US" dirty="0">
                <a:ea typeface="宋体" panose="02010600030101010101" pitchFamily="2" charset="-122"/>
              </a:rPr>
              <a:t>6.4.2  篮球联赛信息管理</a:t>
            </a:r>
          </a:p>
          <a:p>
            <a:r>
              <a:rPr lang="zh-CN" altLang="en-US" dirty="0">
                <a:ea typeface="宋体" panose="02010600030101010101" pitchFamily="2" charset="-122"/>
              </a:rPr>
              <a:t>6.4.3  聊天论坛管理</a:t>
            </a:r>
          </a:p>
          <a:p>
            <a:r>
              <a:rPr lang="zh-CN" altLang="en-US" dirty="0">
                <a:ea typeface="宋体" panose="02010600030101010101" pitchFamily="2" charset="-122"/>
              </a:rPr>
              <a:t>6.4.4  邮件信息管理</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78850"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78851"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97</a:t>
            </a:fld>
            <a:endParaRPr lang="zh-CN" altLang="en-US" sz="1200" b="1" i="1" dirty="0">
              <a:latin typeface="Times New Roman" panose="02020603050405020304" pitchFamily="2" charset="0"/>
              <a:ea typeface="宋体" panose="02010600030101010101" pitchFamily="2" charset="-122"/>
            </a:endParaRPr>
          </a:p>
        </p:txBody>
      </p:sp>
      <p:sp>
        <p:nvSpPr>
          <p:cNvPr id="78852" name="Rectangle 2"/>
          <p:cNvSpPr>
            <a:spLocks noGrp="1"/>
          </p:cNvSpPr>
          <p:nvPr>
            <p:ph type="title"/>
          </p:nvPr>
        </p:nvSpPr>
        <p:spPr/>
        <p:txBody>
          <a:bodyPr wrap="square" anchor="ctr"/>
          <a:lstStyle/>
          <a:p>
            <a:pPr lvl="0" eaLnBrk="1" hangingPunct="1"/>
            <a:r>
              <a:rPr lang="zh-CN" altLang="en-US" dirty="0">
                <a:latin typeface="Arial" panose="020B0604020202020204" pitchFamily="34" charset="0"/>
              </a:rPr>
              <a:t>6.4  </a:t>
            </a:r>
            <a:r>
              <a:rPr lang="en-US" altLang="x-none" dirty="0">
                <a:latin typeface="Arial" panose="020B0604020202020204" pitchFamily="34" charset="0"/>
              </a:rPr>
              <a:t>Case Study</a:t>
            </a:r>
            <a:r>
              <a:rPr lang="zh-CN" altLang="en-US" dirty="0">
                <a:latin typeface="Arial" panose="020B0604020202020204" pitchFamily="34" charset="0"/>
              </a:rPr>
              <a:t>（</a:t>
            </a:r>
            <a:r>
              <a:rPr lang="zh-CN" altLang="en-US" dirty="0">
                <a:latin typeface="Arial" panose="020B0604020202020204" pitchFamily="34" charset="0"/>
                <a:sym typeface="Arial" panose="020B0604020202020204" pitchFamily="34" charset="0"/>
              </a:rPr>
              <a:t>例6.4.1</a:t>
            </a:r>
            <a:r>
              <a:rPr lang="zh-CN" altLang="en-US" dirty="0">
                <a:latin typeface="Arial" panose="020B0604020202020204" pitchFamily="34" charset="0"/>
              </a:rPr>
              <a:t>）</a:t>
            </a:r>
          </a:p>
        </p:txBody>
      </p:sp>
      <p:sp>
        <p:nvSpPr>
          <p:cNvPr id="78853" name="Rectangle 3"/>
          <p:cNvSpPr>
            <a:spLocks noGrp="1"/>
          </p:cNvSpPr>
          <p:nvPr>
            <p:ph type="body"/>
          </p:nvPr>
        </p:nvSpPr>
        <p:spPr>
          <a:xfrm>
            <a:off x="179388" y="693738"/>
            <a:ext cx="8686800" cy="5832475"/>
          </a:xfrm>
          <a:solidFill>
            <a:schemeClr val="bg1"/>
          </a:solidFill>
        </p:spPr>
        <p:txBody>
          <a:bodyPr wrap="square" lIns="90170" tIns="46990" rIns="90170" bIns="46990" anchor="t"/>
          <a:lstStyle/>
          <a:p>
            <a:pPr marL="101600" lvl="0" indent="596900" eaLnBrk="1" hangingPunct="1">
              <a:buNone/>
            </a:pPr>
            <a:r>
              <a:rPr lang="zh-CN" altLang="en-US" sz="3000" dirty="0">
                <a:solidFill>
                  <a:schemeClr val="accent2"/>
                </a:solidFill>
                <a:latin typeface="宋体" panose="02010600030101010101" pitchFamily="2" charset="-122"/>
                <a:ea typeface="宋体" panose="02010600030101010101" pitchFamily="2" charset="-122"/>
              </a:rPr>
              <a:t>设有一个图书借阅管理数据库，已知：</a:t>
            </a:r>
            <a:r>
              <a:rPr lang="zh-CN" altLang="en-US" sz="3000" u="sng" dirty="0">
                <a:latin typeface="宋体" panose="02010600030101010101" pitchFamily="2" charset="-122"/>
                <a:ea typeface="宋体" panose="02010600030101010101" pitchFamily="2" charset="-122"/>
              </a:rPr>
              <a:t>图书</a:t>
            </a:r>
            <a:r>
              <a:rPr lang="zh-CN" altLang="en-US" sz="3000" u="sng" dirty="0">
                <a:solidFill>
                  <a:schemeClr val="accent2"/>
                </a:solidFill>
                <a:latin typeface="宋体" panose="02010600030101010101" pitchFamily="2" charset="-122"/>
                <a:ea typeface="宋体" panose="02010600030101010101" pitchFamily="2" charset="-122"/>
              </a:rPr>
              <a:t>的属性有</a:t>
            </a:r>
            <a:r>
              <a:rPr lang="zh-CN" altLang="en-US" sz="3000" u="sng" dirty="0">
                <a:latin typeface="宋体" panose="02010600030101010101" pitchFamily="2" charset="-122"/>
                <a:ea typeface="宋体" panose="02010600030101010101" pitchFamily="2" charset="-122"/>
              </a:rPr>
              <a:t>书号</a:t>
            </a:r>
            <a:r>
              <a:rPr lang="zh-CN" altLang="en-US" sz="3000" u="sng" dirty="0">
                <a:solidFill>
                  <a:schemeClr val="accent2"/>
                </a:solidFill>
                <a:latin typeface="宋体" panose="02010600030101010101" pitchFamily="2" charset="-122"/>
                <a:ea typeface="宋体" panose="02010600030101010101" pitchFamily="2" charset="-122"/>
              </a:rPr>
              <a:t>（具有唯一性）、</a:t>
            </a:r>
            <a:r>
              <a:rPr lang="zh-CN" altLang="en-US" sz="3000" u="sng" dirty="0">
                <a:latin typeface="宋体" panose="02010600030101010101" pitchFamily="2" charset="-122"/>
                <a:ea typeface="宋体" panose="02010600030101010101" pitchFamily="2" charset="-122"/>
              </a:rPr>
              <a:t>书名</a:t>
            </a:r>
            <a:r>
              <a:rPr lang="zh-CN" altLang="en-US" sz="3000" dirty="0">
                <a:solidFill>
                  <a:schemeClr val="accent2"/>
                </a:solidFill>
                <a:latin typeface="宋体" panose="02010600030101010101" pitchFamily="2" charset="-122"/>
                <a:ea typeface="宋体" panose="02010600030101010101" pitchFamily="2" charset="-122"/>
              </a:rPr>
              <a:t>；</a:t>
            </a:r>
            <a:r>
              <a:rPr lang="zh-CN" altLang="en-US" sz="3000" u="sng" dirty="0">
                <a:latin typeface="宋体" panose="02010600030101010101" pitchFamily="2" charset="-122"/>
                <a:ea typeface="宋体" panose="02010600030101010101" pitchFamily="2" charset="-122"/>
              </a:rPr>
              <a:t>读者</a:t>
            </a:r>
            <a:r>
              <a:rPr lang="zh-CN" altLang="en-US" sz="3000" u="sng" dirty="0">
                <a:solidFill>
                  <a:schemeClr val="accent2"/>
                </a:solidFill>
                <a:latin typeface="宋体" panose="02010600030101010101" pitchFamily="2" charset="-122"/>
                <a:ea typeface="宋体" panose="02010600030101010101" pitchFamily="2" charset="-122"/>
              </a:rPr>
              <a:t>的属性有</a:t>
            </a:r>
            <a:r>
              <a:rPr lang="zh-CN" altLang="en-US" sz="3000" u="sng" dirty="0">
                <a:latin typeface="宋体" panose="02010600030101010101" pitchFamily="2" charset="-122"/>
                <a:ea typeface="宋体" panose="02010600030101010101" pitchFamily="2" charset="-122"/>
              </a:rPr>
              <a:t>借书证号</a:t>
            </a:r>
            <a:r>
              <a:rPr lang="zh-CN" altLang="en-US" sz="3000" u="sng" dirty="0">
                <a:solidFill>
                  <a:schemeClr val="accent2"/>
                </a:solidFill>
                <a:latin typeface="宋体" panose="02010600030101010101" pitchFamily="2" charset="-122"/>
                <a:ea typeface="宋体" panose="02010600030101010101" pitchFamily="2" charset="-122"/>
              </a:rPr>
              <a:t>（具有唯一性，每个读者只能有一个借书证号）、</a:t>
            </a:r>
            <a:r>
              <a:rPr lang="zh-CN" altLang="en-US" sz="3000" u="sng" dirty="0">
                <a:latin typeface="宋体" panose="02010600030101010101" pitchFamily="2" charset="-122"/>
                <a:ea typeface="宋体" panose="02010600030101010101" pitchFamily="2" charset="-122"/>
              </a:rPr>
              <a:t>姓名</a:t>
            </a:r>
            <a:r>
              <a:rPr lang="zh-CN" altLang="en-US" sz="3000" u="sng" dirty="0">
                <a:solidFill>
                  <a:schemeClr val="accent2"/>
                </a:solidFill>
                <a:latin typeface="宋体" panose="02010600030101010101" pitchFamily="2" charset="-122"/>
                <a:ea typeface="宋体" panose="02010600030101010101" pitchFamily="2" charset="-122"/>
              </a:rPr>
              <a:t>、</a:t>
            </a:r>
            <a:r>
              <a:rPr lang="zh-CN" altLang="en-US" sz="3000" u="sng" dirty="0">
                <a:latin typeface="宋体" panose="02010600030101010101" pitchFamily="2" charset="-122"/>
                <a:ea typeface="宋体" panose="02010600030101010101" pitchFamily="2" charset="-122"/>
              </a:rPr>
              <a:t>身份证号</a:t>
            </a:r>
            <a:r>
              <a:rPr lang="zh-CN" altLang="en-US" sz="3000" u="sng" dirty="0">
                <a:solidFill>
                  <a:schemeClr val="accent2"/>
                </a:solidFill>
                <a:latin typeface="宋体" panose="02010600030101010101" pitchFamily="2" charset="-122"/>
                <a:ea typeface="宋体" panose="02010600030101010101" pitchFamily="2" charset="-122"/>
              </a:rPr>
              <a:t>、</a:t>
            </a:r>
            <a:r>
              <a:rPr lang="zh-CN" altLang="en-US" sz="3000" u="sng" dirty="0">
                <a:latin typeface="宋体" panose="02010600030101010101" pitchFamily="2" charset="-122"/>
                <a:ea typeface="宋体" panose="02010600030101010101" pitchFamily="2" charset="-122"/>
              </a:rPr>
              <a:t>住址</a:t>
            </a:r>
            <a:r>
              <a:rPr lang="zh-CN" altLang="en-US" sz="3000" u="sng" dirty="0">
                <a:solidFill>
                  <a:schemeClr val="accent2"/>
                </a:solidFill>
                <a:latin typeface="宋体" panose="02010600030101010101" pitchFamily="2" charset="-122"/>
                <a:ea typeface="宋体" panose="02010600030101010101" pitchFamily="2" charset="-122"/>
              </a:rPr>
              <a:t>、</a:t>
            </a:r>
            <a:r>
              <a:rPr lang="zh-CN" altLang="en-US" sz="3000" u="sng" dirty="0">
                <a:latin typeface="宋体" panose="02010600030101010101" pitchFamily="2" charset="-122"/>
                <a:ea typeface="宋体" panose="02010600030101010101" pitchFamily="2" charset="-122"/>
              </a:rPr>
              <a:t>电话</a:t>
            </a:r>
            <a:r>
              <a:rPr lang="zh-CN" altLang="en-US" sz="3000" dirty="0">
                <a:solidFill>
                  <a:schemeClr val="accent2"/>
                </a:solidFill>
                <a:latin typeface="宋体" panose="02010600030101010101" pitchFamily="2" charset="-122"/>
                <a:ea typeface="宋体" panose="02010600030101010101" pitchFamily="2" charset="-122"/>
              </a:rPr>
              <a:t>；</a:t>
            </a:r>
            <a:r>
              <a:rPr lang="zh-CN" altLang="en-US" sz="3000" u="sng" dirty="0">
                <a:latin typeface="宋体" panose="02010600030101010101" pitchFamily="2" charset="-122"/>
                <a:ea typeface="宋体" panose="02010600030101010101" pitchFamily="2" charset="-122"/>
              </a:rPr>
              <a:t>出版社</a:t>
            </a:r>
            <a:r>
              <a:rPr lang="zh-CN" altLang="en-US" sz="3000" u="sng" dirty="0">
                <a:solidFill>
                  <a:schemeClr val="accent2"/>
                </a:solidFill>
                <a:latin typeface="宋体" panose="02010600030101010101" pitchFamily="2" charset="-122"/>
                <a:ea typeface="宋体" panose="02010600030101010101" pitchFamily="2" charset="-122"/>
              </a:rPr>
              <a:t>的属性有</a:t>
            </a:r>
            <a:r>
              <a:rPr lang="zh-CN" altLang="en-US" sz="3000" u="sng" dirty="0">
                <a:latin typeface="宋体" panose="02010600030101010101" pitchFamily="2" charset="-122"/>
                <a:ea typeface="宋体" panose="02010600030101010101" pitchFamily="2" charset="-122"/>
              </a:rPr>
              <a:t>出版社名称</a:t>
            </a:r>
            <a:r>
              <a:rPr lang="zh-CN" altLang="en-US" sz="3000" u="sng" dirty="0">
                <a:solidFill>
                  <a:schemeClr val="accent2"/>
                </a:solidFill>
                <a:latin typeface="宋体" panose="02010600030101010101" pitchFamily="2" charset="-122"/>
                <a:ea typeface="宋体" panose="02010600030101010101" pitchFamily="2" charset="-122"/>
              </a:rPr>
              <a:t>（具有唯一性）、</a:t>
            </a:r>
            <a:r>
              <a:rPr lang="zh-CN" altLang="en-US" sz="3000" u="sng" dirty="0">
                <a:latin typeface="宋体" panose="02010600030101010101" pitchFamily="2" charset="-122"/>
                <a:ea typeface="宋体" panose="02010600030101010101" pitchFamily="2" charset="-122"/>
              </a:rPr>
              <a:t>地址</a:t>
            </a:r>
            <a:r>
              <a:rPr lang="zh-CN" altLang="en-US" sz="3000" u="sng" dirty="0">
                <a:solidFill>
                  <a:schemeClr val="accent2"/>
                </a:solidFill>
                <a:latin typeface="宋体" panose="02010600030101010101" pitchFamily="2" charset="-122"/>
                <a:ea typeface="宋体" panose="02010600030101010101" pitchFamily="2" charset="-122"/>
              </a:rPr>
              <a:t>、</a:t>
            </a:r>
            <a:r>
              <a:rPr lang="zh-CN" altLang="en-US" sz="3000" u="sng" dirty="0">
                <a:latin typeface="宋体" panose="02010600030101010101" pitchFamily="2" charset="-122"/>
                <a:ea typeface="宋体" panose="02010600030101010101" pitchFamily="2" charset="-122"/>
              </a:rPr>
              <a:t>联系电话</a:t>
            </a:r>
            <a:r>
              <a:rPr lang="zh-CN" altLang="en-US" sz="3000" dirty="0">
                <a:solidFill>
                  <a:schemeClr val="accent2"/>
                </a:solidFill>
                <a:latin typeface="宋体" panose="02010600030101010101" pitchFamily="2" charset="-122"/>
                <a:ea typeface="宋体" panose="02010600030101010101" pitchFamily="2" charset="-122"/>
              </a:rPr>
              <a:t>。</a:t>
            </a:r>
          </a:p>
          <a:p>
            <a:pPr marL="101600" lvl="0" indent="596900" eaLnBrk="1" hangingPunct="1">
              <a:buNone/>
            </a:pPr>
            <a:r>
              <a:rPr lang="zh-CN" altLang="en-US" sz="3000" dirty="0">
                <a:solidFill>
                  <a:schemeClr val="accent2"/>
                </a:solidFill>
                <a:latin typeface="宋体" panose="02010600030101010101" pitchFamily="2" charset="-122"/>
                <a:ea typeface="宋体" panose="02010600030101010101" pitchFamily="2" charset="-122"/>
              </a:rPr>
              <a:t>其中：</a:t>
            </a:r>
            <a:r>
              <a:rPr lang="zh-CN" altLang="en-US" sz="3000" u="sng" dirty="0">
                <a:solidFill>
                  <a:schemeClr val="accent2"/>
                </a:solidFill>
                <a:latin typeface="宋体" panose="02010600030101010101" pitchFamily="2" charset="-122"/>
                <a:ea typeface="宋体" panose="02010600030101010101" pitchFamily="2" charset="-122"/>
              </a:rPr>
              <a:t>每本图书只能由一个出版社出版发行</a:t>
            </a:r>
            <a:r>
              <a:rPr lang="zh-CN" altLang="en-US" sz="3000" dirty="0">
                <a:solidFill>
                  <a:schemeClr val="accent2"/>
                </a:solidFill>
                <a:latin typeface="宋体" panose="02010600030101010101" pitchFamily="2" charset="-122"/>
                <a:ea typeface="宋体" panose="02010600030101010101" pitchFamily="2" charset="-122"/>
              </a:rPr>
              <a:t>；</a:t>
            </a:r>
            <a:r>
              <a:rPr lang="zh-CN" altLang="en-US" sz="3000" u="sng" dirty="0">
                <a:solidFill>
                  <a:schemeClr val="accent2"/>
                </a:solidFill>
                <a:latin typeface="宋体" panose="02010600030101010101" pitchFamily="2" charset="-122"/>
                <a:ea typeface="宋体" panose="02010600030101010101" pitchFamily="2" charset="-122"/>
              </a:rPr>
              <a:t>每个读者可以同时借阅多本图书，也可以在不同时候借阅同一本图书</a:t>
            </a:r>
            <a:r>
              <a:rPr lang="zh-CN" altLang="en-US" sz="3000" dirty="0">
                <a:solidFill>
                  <a:schemeClr val="accent2"/>
                </a:solidFill>
                <a:latin typeface="宋体" panose="02010600030101010101" pitchFamily="2" charset="-122"/>
                <a:ea typeface="宋体" panose="02010600030101010101" pitchFamily="2" charset="-122"/>
              </a:rPr>
              <a:t>；</a:t>
            </a:r>
            <a:r>
              <a:rPr lang="zh-CN" altLang="en-US" sz="3000" u="sng" dirty="0">
                <a:solidFill>
                  <a:schemeClr val="accent2"/>
                </a:solidFill>
                <a:latin typeface="宋体" panose="02010600030101010101" pitchFamily="2" charset="-122"/>
                <a:ea typeface="宋体" panose="02010600030101010101" pitchFamily="2" charset="-122"/>
              </a:rPr>
              <a:t>系统需要记录每本图书被借阅的</a:t>
            </a:r>
            <a:r>
              <a:rPr lang="zh-CN" altLang="en-US" sz="3000" u="sng" dirty="0">
                <a:latin typeface="宋体" panose="02010600030101010101" pitchFamily="2" charset="-122"/>
                <a:ea typeface="宋体" panose="02010600030101010101" pitchFamily="2" charset="-122"/>
              </a:rPr>
              <a:t>借阅日期</a:t>
            </a:r>
            <a:r>
              <a:rPr lang="zh-CN" altLang="en-US" sz="3000" u="sng" dirty="0">
                <a:solidFill>
                  <a:schemeClr val="accent2"/>
                </a:solidFill>
                <a:latin typeface="宋体" panose="02010600030101010101" pitchFamily="2" charset="-122"/>
                <a:ea typeface="宋体" panose="02010600030101010101" pitchFamily="2" charset="-122"/>
              </a:rPr>
              <a:t>和</a:t>
            </a:r>
            <a:r>
              <a:rPr lang="zh-CN" altLang="en-US" sz="3000" u="sng" dirty="0">
                <a:latin typeface="宋体" panose="02010600030101010101" pitchFamily="2" charset="-122"/>
                <a:ea typeface="宋体" panose="02010600030101010101" pitchFamily="2" charset="-122"/>
              </a:rPr>
              <a:t>归还日期</a:t>
            </a:r>
            <a:r>
              <a:rPr lang="zh-CN" altLang="en-US" sz="3000" dirty="0">
                <a:solidFill>
                  <a:schemeClr val="accent2"/>
                </a:solidFill>
                <a:latin typeface="宋体" panose="02010600030101010101" pitchFamily="2" charset="-122"/>
                <a:ea typeface="宋体" panose="02010600030101010101" pitchFamily="2" charset="-122"/>
              </a:rPr>
              <a:t>。</a:t>
            </a:r>
          </a:p>
          <a:p>
            <a:pPr marL="101600" lvl="0" indent="596900" eaLnBrk="1" hangingPunct="1">
              <a:buNone/>
            </a:pPr>
            <a:r>
              <a:rPr lang="zh-CN" altLang="en-US" sz="3000" dirty="0">
                <a:solidFill>
                  <a:schemeClr val="accent2"/>
                </a:solidFill>
                <a:latin typeface="宋体" panose="02010600030101010101" pitchFamily="2" charset="-122"/>
                <a:ea typeface="宋体" panose="02010600030101010101" pitchFamily="2" charset="-122"/>
              </a:rPr>
              <a:t>请用</a:t>
            </a:r>
            <a:r>
              <a:rPr lang="en-US" altLang="x-none" sz="3000" dirty="0">
                <a:solidFill>
                  <a:schemeClr val="accent2"/>
                </a:solidFill>
                <a:latin typeface="宋体" panose="02010600030101010101" pitchFamily="2" charset="-122"/>
                <a:ea typeface="宋体" panose="02010600030101010101" pitchFamily="2" charset="-122"/>
              </a:rPr>
              <a:t>E-R</a:t>
            </a:r>
            <a:r>
              <a:rPr lang="zh-CN" altLang="en-US" sz="3000" dirty="0">
                <a:solidFill>
                  <a:schemeClr val="accent2"/>
                </a:solidFill>
                <a:latin typeface="宋体" panose="02010600030101010101" pitchFamily="2" charset="-122"/>
                <a:ea typeface="宋体" panose="02010600030101010101" pitchFamily="2" charset="-122"/>
              </a:rPr>
              <a:t>模型表示该数据库系统的概念模型，并将其转换成等价的关系模式。</a:t>
            </a:r>
            <a:endParaRPr lang="zh-CN" altLang="en-US" sz="3000" dirty="0">
              <a:solidFill>
                <a:schemeClr val="accent2"/>
              </a:solidFill>
              <a:ea typeface="宋体" panose="02010600030101010101" pitchFamily="2" charset="-122"/>
            </a:endParaRPr>
          </a:p>
        </p:txBody>
      </p:sp>
      <p:sp>
        <p:nvSpPr>
          <p:cNvPr id="78854" name="动作按钮: 前进或下一项 78854">
            <a:hlinkClick r:id="rId2" action="ppaction://hlinksldjump"/>
          </p:cNvPr>
          <p:cNvSpPr/>
          <p:nvPr/>
        </p:nvSpPr>
        <p:spPr>
          <a:xfrm>
            <a:off x="8016875" y="6196013"/>
            <a:ext cx="1035050" cy="373062"/>
          </a:xfrm>
          <a:prstGeom prst="actionButtonForwardNext">
            <a:avLst/>
          </a:prstGeom>
          <a:solidFill>
            <a:srgbClr val="CCFFFF"/>
          </a:solidFill>
          <a:ln w="9525">
            <a:noFill/>
          </a:ln>
        </p:spPr>
        <p:txBody>
          <a:bodyPr wrap="none" anchor="ctr">
            <a:spAutoFit/>
          </a:bodyPr>
          <a:lstStyle/>
          <a:p>
            <a:pPr lvl="0" algn="ctr"/>
            <a:r>
              <a:rPr lang="zh-CN" altLang="en-US" sz="1600" b="1" dirty="0">
                <a:solidFill>
                  <a:srgbClr val="FF0000"/>
                </a:solidFill>
                <a:latin typeface="Times New Roman" panose="02020603050405020304" pitchFamily="2" charset="0"/>
                <a:ea typeface="宋体" panose="02010600030101010101" pitchFamily="2" charset="-122"/>
              </a:rPr>
              <a:t>模型设计</a:t>
            </a:r>
            <a:endParaRPr lang="zh-CN" altLang="en-US" sz="1600" b="1" dirty="0">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79874"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79875"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98</a:t>
            </a:fld>
            <a:endParaRPr lang="zh-CN" altLang="en-US" sz="1200" b="1" i="1" dirty="0">
              <a:latin typeface="Times New Roman" panose="02020603050405020304" pitchFamily="2" charset="0"/>
              <a:ea typeface="宋体" panose="02010600030101010101" pitchFamily="2" charset="-122"/>
            </a:endParaRPr>
          </a:p>
        </p:txBody>
      </p:sp>
      <p:sp>
        <p:nvSpPr>
          <p:cNvPr id="79876"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6.4  </a:t>
            </a:r>
            <a:r>
              <a:rPr lang="en-US" altLang="x-none" dirty="0">
                <a:ea typeface="宋体" panose="02010600030101010101" pitchFamily="2" charset="-122"/>
              </a:rPr>
              <a:t>Case Study</a:t>
            </a:r>
            <a:r>
              <a:rPr lang="zh-CN" altLang="en-US" dirty="0">
                <a:latin typeface="宋体" panose="02010600030101010101" pitchFamily="2" charset="-122"/>
                <a:ea typeface="宋体" panose="02010600030101010101" pitchFamily="2" charset="-122"/>
              </a:rPr>
              <a:t>（</a:t>
            </a:r>
            <a:r>
              <a:rPr lang="zh-CN" altLang="en-US" dirty="0">
                <a:ea typeface="宋体" panose="02010600030101010101" pitchFamily="2" charset="-122"/>
                <a:sym typeface="Arial" panose="020B0604020202020204" pitchFamily="34" charset="0"/>
              </a:rPr>
              <a:t>例6.4.2</a:t>
            </a:r>
            <a:r>
              <a:rPr lang="zh-CN" altLang="en-US" dirty="0">
                <a:latin typeface="宋体" panose="02010600030101010101" pitchFamily="2" charset="-122"/>
                <a:ea typeface="宋体" panose="02010600030101010101" pitchFamily="2" charset="-122"/>
              </a:rPr>
              <a:t>）</a:t>
            </a:r>
          </a:p>
        </p:txBody>
      </p:sp>
      <p:sp>
        <p:nvSpPr>
          <p:cNvPr id="79877" name="Rectangle 3"/>
          <p:cNvSpPr>
            <a:spLocks noGrp="1"/>
          </p:cNvSpPr>
          <p:nvPr>
            <p:ph type="body"/>
          </p:nvPr>
        </p:nvSpPr>
        <p:spPr>
          <a:xfrm>
            <a:off x="241300" y="695325"/>
            <a:ext cx="8686800" cy="5902325"/>
          </a:xfrm>
        </p:spPr>
        <p:txBody>
          <a:bodyPr wrap="square" anchor="t"/>
          <a:lstStyle/>
          <a:p>
            <a:pPr lvl="0" eaLnBrk="1" hangingPunct="1"/>
            <a:r>
              <a:rPr lang="zh-CN" altLang="en-US" sz="3000" dirty="0">
                <a:solidFill>
                  <a:schemeClr val="accent2"/>
                </a:solidFill>
                <a:latin typeface="宋体" panose="02010600030101010101" pitchFamily="2" charset="-122"/>
                <a:ea typeface="宋体" panose="02010600030101010101" pitchFamily="2" charset="-122"/>
              </a:rPr>
              <a:t>假设需要设计一个用于</a:t>
            </a:r>
            <a:r>
              <a:rPr lang="en-US" altLang="x-none" sz="3000" dirty="0">
                <a:solidFill>
                  <a:schemeClr val="accent2"/>
                </a:solidFill>
                <a:latin typeface="Times New Roman" panose="02020603050405020304" pitchFamily="2" charset="0"/>
                <a:ea typeface="宋体" panose="02010600030101010101" pitchFamily="2" charset="-122"/>
              </a:rPr>
              <a:t>NBA</a:t>
            </a:r>
            <a:r>
              <a:rPr lang="zh-CN" altLang="en-US" sz="3000" dirty="0">
                <a:solidFill>
                  <a:schemeClr val="accent2"/>
                </a:solidFill>
                <a:latin typeface="宋体" panose="02010600030101010101" pitchFamily="2" charset="-122"/>
                <a:ea typeface="宋体" panose="02010600030101010101" pitchFamily="2" charset="-122"/>
              </a:rPr>
              <a:t>篮球比赛的数据库系统，需要记录的信息有：</a:t>
            </a:r>
          </a:p>
          <a:p>
            <a:pPr lvl="2" indent="-228600" eaLnBrk="1" hangingPunct="1"/>
            <a:r>
              <a:rPr lang="zh-CN" altLang="en-US" sz="3000" dirty="0">
                <a:latin typeface="宋体" panose="02010600030101010101" pitchFamily="2" charset="-122"/>
                <a:ea typeface="宋体" panose="02010600030101010101" pitchFamily="2" charset="-122"/>
              </a:rPr>
              <a:t>每个球员的球衣号码、姓名、身高、体重和位置</a:t>
            </a:r>
          </a:p>
          <a:p>
            <a:pPr lvl="2" indent="-228600" eaLnBrk="1" hangingPunct="1"/>
            <a:r>
              <a:rPr lang="zh-CN" altLang="en-US" sz="3000" dirty="0">
                <a:latin typeface="宋体" panose="02010600030101010101" pitchFamily="2" charset="-122"/>
                <a:ea typeface="宋体" panose="02010600030101010101" pitchFamily="2" charset="-122"/>
              </a:rPr>
              <a:t>每个球队的名称和主场使用的体育馆的名称</a:t>
            </a:r>
          </a:p>
          <a:p>
            <a:pPr lvl="2" indent="-228600" eaLnBrk="1" hangingPunct="1"/>
            <a:r>
              <a:rPr lang="zh-CN" altLang="en-US" sz="3000" dirty="0">
                <a:latin typeface="宋体" panose="02010600030101010101" pitchFamily="2" charset="-122"/>
                <a:ea typeface="宋体" panose="02010600030101010101" pitchFamily="2" charset="-122"/>
              </a:rPr>
              <a:t>每场比赛的比赛日期和比分</a:t>
            </a:r>
          </a:p>
          <a:p>
            <a:pPr lvl="1" indent="-285750" eaLnBrk="1" hangingPunct="1"/>
            <a:r>
              <a:rPr lang="zh-CN" altLang="en-US" sz="3000" dirty="0">
                <a:latin typeface="宋体" panose="02010600030101010101" pitchFamily="2" charset="-122"/>
                <a:ea typeface="宋体" panose="02010600030101010101" pitchFamily="2" charset="-122"/>
              </a:rPr>
              <a:t>其中：</a:t>
            </a:r>
          </a:p>
          <a:p>
            <a:pPr lvl="2" indent="-228600" eaLnBrk="1" hangingPunct="1"/>
            <a:r>
              <a:rPr lang="zh-CN" altLang="en-US" sz="3000" dirty="0">
                <a:latin typeface="宋体" panose="02010600030101010101" pitchFamily="2" charset="-122"/>
                <a:ea typeface="宋体" panose="02010600030101010101" pitchFamily="2" charset="-122"/>
              </a:rPr>
              <a:t>每个球员只能效力于一个球队</a:t>
            </a:r>
          </a:p>
          <a:p>
            <a:pPr lvl="2" indent="-228600" eaLnBrk="1" hangingPunct="1"/>
            <a:r>
              <a:rPr lang="zh-CN" altLang="en-US" sz="3000" dirty="0">
                <a:latin typeface="宋体" panose="02010600030101010101" pitchFamily="2" charset="-122"/>
                <a:ea typeface="宋体" panose="02010600030101010101" pitchFamily="2" charset="-122"/>
              </a:rPr>
              <a:t>比赛采用主客场多循环方式</a:t>
            </a:r>
            <a:endParaRPr lang="en-US" altLang="x-none" sz="3000" dirty="0">
              <a:latin typeface="宋体" panose="02010600030101010101" pitchFamily="2" charset="-122"/>
              <a:ea typeface="宋体" panose="02010600030101010101" pitchFamily="2" charset="-122"/>
            </a:endParaRPr>
          </a:p>
          <a:p>
            <a:pPr lvl="1" indent="-285750" eaLnBrk="1" hangingPunct="1"/>
            <a:r>
              <a:rPr lang="zh-CN" altLang="en-US" sz="3000" dirty="0">
                <a:latin typeface="宋体" panose="02010600030101010101" pitchFamily="2" charset="-122"/>
                <a:ea typeface="宋体" panose="02010600030101010101" pitchFamily="2" charset="-122"/>
              </a:rPr>
              <a:t>请用</a:t>
            </a:r>
            <a:r>
              <a:rPr lang="en-US" altLang="x-none" sz="3000" dirty="0">
                <a:latin typeface="宋体" panose="02010600030101010101" pitchFamily="2" charset="-122"/>
                <a:ea typeface="宋体" panose="02010600030101010101" pitchFamily="2" charset="-122"/>
              </a:rPr>
              <a:t>E-R</a:t>
            </a:r>
            <a:r>
              <a:rPr lang="zh-CN" altLang="en-US" sz="3000" dirty="0">
                <a:latin typeface="宋体" panose="02010600030101010101" pitchFamily="2" charset="-122"/>
                <a:ea typeface="宋体" panose="02010600030101010101" pitchFamily="2" charset="-122"/>
              </a:rPr>
              <a:t>模型表示该数据库系统的概念模型，并将其转换成等价的关系模式。</a:t>
            </a:r>
          </a:p>
        </p:txBody>
      </p:sp>
      <p:sp>
        <p:nvSpPr>
          <p:cNvPr id="79878" name="动作按钮: 前进或下一项 79878">
            <a:hlinkClick r:id="rId2" action="ppaction://hlinksldjump"/>
          </p:cNvPr>
          <p:cNvSpPr/>
          <p:nvPr/>
        </p:nvSpPr>
        <p:spPr>
          <a:xfrm>
            <a:off x="8016875" y="6196013"/>
            <a:ext cx="1035050" cy="373062"/>
          </a:xfrm>
          <a:prstGeom prst="actionButtonForwardNext">
            <a:avLst/>
          </a:prstGeom>
          <a:solidFill>
            <a:srgbClr val="CCFFFF"/>
          </a:solidFill>
          <a:ln w="9525">
            <a:noFill/>
          </a:ln>
        </p:spPr>
        <p:txBody>
          <a:bodyPr wrap="none" anchor="ctr">
            <a:spAutoFit/>
          </a:bodyPr>
          <a:lstStyle/>
          <a:p>
            <a:pPr lvl="0" algn="ctr"/>
            <a:r>
              <a:rPr lang="zh-CN" altLang="en-US" sz="1600" b="1" dirty="0">
                <a:solidFill>
                  <a:srgbClr val="FF0000"/>
                </a:solidFill>
                <a:latin typeface="Times New Roman" panose="02020603050405020304" pitchFamily="2" charset="0"/>
                <a:ea typeface="宋体" panose="02010600030101010101" pitchFamily="2" charset="-122"/>
              </a:rPr>
              <a:t>模型设计</a:t>
            </a:r>
            <a:endParaRPr lang="zh-CN" altLang="en-US" sz="1600" b="1" dirty="0">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日期占位符 3"/>
          <p:cNvSpPr txBox="1">
            <a:spLocks noGrp="1"/>
          </p:cNvSpPr>
          <p:nvPr/>
        </p:nvSpPr>
        <p:spPr>
          <a:xfrm>
            <a:off x="76200" y="6629400"/>
            <a:ext cx="1905000" cy="228600"/>
          </a:xfrm>
          <a:prstGeom prst="rect">
            <a:avLst/>
          </a:prstGeom>
          <a:noFill/>
          <a:ln w="9525">
            <a:noFill/>
          </a:ln>
        </p:spPr>
        <p:txBody>
          <a:bodyPr anchor="t"/>
          <a:lstStyle/>
          <a:p>
            <a:pPr lvl="0"/>
            <a:fld id="{BB962C8B-B14F-4D97-AF65-F5344CB8AC3E}" type="datetime1">
              <a:rPr lang="zh-CN" altLang="en-US" sz="1200" b="1" i="1" dirty="0">
                <a:latin typeface="Times New Roman" panose="02020603050405020304" pitchFamily="2" charset="0"/>
                <a:ea typeface="宋体" panose="02010600030101010101" pitchFamily="2" charset="-122"/>
              </a:rPr>
              <a:t>2019/12/13</a:t>
            </a:fld>
            <a:endParaRPr lang="zh-CN" altLang="en-US" sz="1200" b="1" i="1" dirty="0">
              <a:latin typeface="Times New Roman" panose="02020603050405020304" pitchFamily="2" charset="0"/>
              <a:ea typeface="宋体" panose="02010600030101010101" pitchFamily="2" charset="-122"/>
            </a:endParaRPr>
          </a:p>
        </p:txBody>
      </p:sp>
      <p:sp>
        <p:nvSpPr>
          <p:cNvPr id="80898" name="页脚占位符 4"/>
          <p:cNvSpPr txBox="1">
            <a:spLocks noGrp="1"/>
          </p:cNvSpPr>
          <p:nvPr/>
        </p:nvSpPr>
        <p:spPr>
          <a:xfrm>
            <a:off x="2590800" y="6629400"/>
            <a:ext cx="3962400" cy="228600"/>
          </a:xfrm>
          <a:prstGeom prst="rect">
            <a:avLst/>
          </a:prstGeom>
          <a:noFill/>
          <a:ln w="9525">
            <a:noFill/>
          </a:ln>
        </p:spPr>
        <p:txBody>
          <a:bodyPr anchor="t"/>
          <a:lstStyle/>
          <a:p>
            <a:pPr lvl="0" algn="ctr"/>
            <a:endParaRPr lang="zh-CN" altLang="en-US" sz="1200" b="1" i="1" dirty="0">
              <a:latin typeface="Times New Roman" panose="02020603050405020304" pitchFamily="2" charset="0"/>
              <a:ea typeface="宋体" panose="02010600030101010101" pitchFamily="2" charset="-122"/>
            </a:endParaRPr>
          </a:p>
        </p:txBody>
      </p:sp>
      <p:sp>
        <p:nvSpPr>
          <p:cNvPr id="80899" name="灯片编号占位符 5"/>
          <p:cNvSpPr txBox="1">
            <a:spLocks noGrp="1"/>
          </p:cNvSpPr>
          <p:nvPr/>
        </p:nvSpPr>
        <p:spPr>
          <a:xfrm>
            <a:off x="7162800" y="6629400"/>
            <a:ext cx="1905000" cy="228600"/>
          </a:xfrm>
          <a:prstGeom prst="rect">
            <a:avLst/>
          </a:prstGeom>
          <a:noFill/>
          <a:ln w="9525">
            <a:noFill/>
          </a:ln>
        </p:spPr>
        <p:txBody>
          <a:bodyPr anchor="t"/>
          <a:lstStyle/>
          <a:p>
            <a:pPr lvl="0" algn="r"/>
            <a:fld id="{9A0DB2DC-4C9A-4742-B13C-FB6460FD3503}" type="slidenum">
              <a:rPr lang="zh-CN" altLang="en-US" sz="1200" b="1" i="1" dirty="0">
                <a:latin typeface="Times New Roman" panose="02020603050405020304" pitchFamily="2" charset="0"/>
                <a:ea typeface="宋体" panose="02010600030101010101" pitchFamily="2" charset="-122"/>
              </a:rPr>
              <a:t>99</a:t>
            </a:fld>
            <a:endParaRPr lang="zh-CN" altLang="en-US" sz="1200" b="1" i="1" dirty="0">
              <a:latin typeface="Times New Roman" panose="02020603050405020304" pitchFamily="2" charset="0"/>
              <a:ea typeface="宋体" panose="02010600030101010101" pitchFamily="2" charset="-122"/>
            </a:endParaRPr>
          </a:p>
        </p:txBody>
      </p:sp>
      <p:sp>
        <p:nvSpPr>
          <p:cNvPr id="80900" name="Rectangle 2"/>
          <p:cNvSpPr>
            <a:spLocks noGrp="1"/>
          </p:cNvSpPr>
          <p:nvPr>
            <p:ph type="title"/>
          </p:nvPr>
        </p:nvSpPr>
        <p:spPr/>
        <p:txBody>
          <a:bodyPr wrap="square" anchor="ctr"/>
          <a:lstStyle/>
          <a:p>
            <a:pPr lvl="0" eaLnBrk="1" hangingPunct="1"/>
            <a:r>
              <a:rPr lang="zh-CN" altLang="en-US" dirty="0">
                <a:ea typeface="宋体" panose="02010600030101010101" pitchFamily="2" charset="-122"/>
              </a:rPr>
              <a:t>6.4  </a:t>
            </a:r>
            <a:r>
              <a:rPr lang="en-US" altLang="x-none" dirty="0">
                <a:ea typeface="宋体" panose="02010600030101010101" pitchFamily="2" charset="-122"/>
              </a:rPr>
              <a:t>Case Study</a:t>
            </a:r>
            <a:r>
              <a:rPr lang="zh-CN" altLang="en-US" dirty="0">
                <a:latin typeface="宋体" panose="02010600030101010101" pitchFamily="2" charset="-122"/>
                <a:ea typeface="宋体" panose="02010600030101010101" pitchFamily="2" charset="-122"/>
              </a:rPr>
              <a:t>（</a:t>
            </a:r>
            <a:r>
              <a:rPr lang="zh-CN" altLang="en-US" dirty="0">
                <a:ea typeface="宋体" panose="02010600030101010101" pitchFamily="2" charset="-122"/>
                <a:sym typeface="Arial" panose="020B0604020202020204" pitchFamily="34" charset="0"/>
              </a:rPr>
              <a:t>例6.4.3</a:t>
            </a:r>
            <a:r>
              <a:rPr lang="zh-CN" altLang="en-US" dirty="0">
                <a:latin typeface="宋体" panose="02010600030101010101" pitchFamily="2" charset="-122"/>
                <a:ea typeface="宋体" panose="02010600030101010101" pitchFamily="2" charset="-122"/>
              </a:rPr>
              <a:t>）</a:t>
            </a:r>
          </a:p>
        </p:txBody>
      </p:sp>
      <p:sp>
        <p:nvSpPr>
          <p:cNvPr id="80901" name="Rectangle 3"/>
          <p:cNvSpPr>
            <a:spLocks noGrp="1"/>
          </p:cNvSpPr>
          <p:nvPr>
            <p:ph type="body"/>
          </p:nvPr>
        </p:nvSpPr>
        <p:spPr>
          <a:xfrm>
            <a:off x="241300" y="695325"/>
            <a:ext cx="8686800" cy="5902325"/>
          </a:xfrm>
        </p:spPr>
        <p:txBody>
          <a:bodyPr wrap="square" anchor="t"/>
          <a:lstStyle/>
          <a:p>
            <a:pPr marL="1905" lvl="0" indent="371475" eaLnBrk="1" hangingPunct="1"/>
            <a:r>
              <a:rPr lang="zh-CN" altLang="en-US" sz="3000" dirty="0">
                <a:solidFill>
                  <a:srgbClr val="0000CC"/>
                </a:solidFill>
                <a:latin typeface="宋体" panose="02010600030101010101" pitchFamily="2" charset="-122"/>
                <a:ea typeface="宋体" panose="02010600030101010101" pitchFamily="2" charset="-122"/>
              </a:rPr>
              <a:t>假设需要设计一个用于</a:t>
            </a:r>
            <a:r>
              <a:rPr lang="zh-CN" altLang="en-US" sz="3000" dirty="0">
                <a:solidFill>
                  <a:srgbClr val="0000CC"/>
                </a:solidFill>
                <a:latin typeface="Times New Roman" panose="02020603050405020304" pitchFamily="2" charset="0"/>
                <a:ea typeface="宋体" panose="02010600030101010101" pitchFamily="2" charset="-122"/>
              </a:rPr>
              <a:t>网络论坛聊天信息管理</a:t>
            </a:r>
            <a:r>
              <a:rPr lang="zh-CN" altLang="en-US" sz="3000" dirty="0">
                <a:solidFill>
                  <a:srgbClr val="0000CC"/>
                </a:solidFill>
                <a:latin typeface="宋体" panose="02010600030101010101" pitchFamily="2" charset="-122"/>
                <a:ea typeface="宋体" panose="02010600030101010101" pitchFamily="2" charset="-122"/>
              </a:rPr>
              <a:t>的数据库系统，需要记录的信息有：</a:t>
            </a:r>
          </a:p>
          <a:p>
            <a:pPr marL="1905" lvl="0" indent="371475" eaLnBrk="1" hangingPunct="1"/>
            <a:endParaRPr lang="zh-CN" altLang="en-US" sz="1000" dirty="0">
              <a:solidFill>
                <a:srgbClr val="0000CC"/>
              </a:solidFill>
              <a:latin typeface="宋体" panose="02010600030101010101" pitchFamily="2" charset="-122"/>
              <a:ea typeface="宋体" panose="02010600030101010101" pitchFamily="2" charset="-122"/>
            </a:endParaRPr>
          </a:p>
          <a:p>
            <a:pPr marL="1905" lvl="2" indent="414020" eaLnBrk="1" hangingPunct="1"/>
            <a:r>
              <a:rPr lang="zh-CN" altLang="en-US" sz="3000" dirty="0">
                <a:solidFill>
                  <a:srgbClr val="0000CC"/>
                </a:solidFill>
                <a:ea typeface="宋体" panose="02010600030101010101" pitchFamily="2" charset="-122"/>
              </a:rPr>
              <a:t>注册用户的用户名，</a:t>
            </a:r>
            <a:r>
              <a:rPr lang="en-US" altLang="x-none" sz="3000" dirty="0">
                <a:solidFill>
                  <a:srgbClr val="0000CC"/>
                </a:solidFill>
                <a:ea typeface="宋体" panose="02010600030101010101" pitchFamily="2" charset="-122"/>
              </a:rPr>
              <a:t>email</a:t>
            </a:r>
            <a:r>
              <a:rPr lang="zh-CN" altLang="en-US" sz="3000" dirty="0">
                <a:solidFill>
                  <a:srgbClr val="0000CC"/>
                </a:solidFill>
                <a:ea typeface="宋体" panose="02010600030101010101" pitchFamily="2" charset="-122"/>
              </a:rPr>
              <a:t>，电话，联系地址</a:t>
            </a:r>
          </a:p>
          <a:p>
            <a:pPr marL="1905" lvl="2" indent="414020" eaLnBrk="1" hangingPunct="1"/>
            <a:r>
              <a:rPr lang="zh-CN" altLang="en-US" sz="3000" dirty="0">
                <a:solidFill>
                  <a:srgbClr val="0000CC"/>
                </a:solidFill>
                <a:ea typeface="宋体" panose="02010600030101010101" pitchFamily="2" charset="-122"/>
              </a:rPr>
              <a:t>帖子的帖子</a:t>
            </a:r>
            <a:r>
              <a:rPr lang="en-US" altLang="x-none" sz="3000" dirty="0">
                <a:solidFill>
                  <a:srgbClr val="0000CC"/>
                </a:solidFill>
                <a:ea typeface="宋体" panose="02010600030101010101" pitchFamily="2" charset="-122"/>
              </a:rPr>
              <a:t>ID</a:t>
            </a:r>
            <a:r>
              <a:rPr lang="zh-CN" altLang="en-US" sz="3000" dirty="0">
                <a:solidFill>
                  <a:srgbClr val="0000CC"/>
                </a:solidFill>
                <a:ea typeface="宋体" panose="02010600030101010101" pitchFamily="2" charset="-122"/>
              </a:rPr>
              <a:t>，标题，内容</a:t>
            </a:r>
          </a:p>
          <a:p>
            <a:pPr marL="1905" lvl="2" indent="414020" eaLnBrk="1" hangingPunct="1"/>
            <a:r>
              <a:rPr lang="zh-CN" altLang="en-US" sz="3000" dirty="0">
                <a:solidFill>
                  <a:srgbClr val="0000CC"/>
                </a:solidFill>
                <a:ea typeface="宋体" panose="02010600030101010101" pitchFamily="2" charset="-122"/>
              </a:rPr>
              <a:t>每份帖子的发帖用户，帖子之间的回复关系</a:t>
            </a:r>
          </a:p>
          <a:p>
            <a:pPr lvl="1" indent="-285750" eaLnBrk="1" hangingPunct="1"/>
            <a:endParaRPr lang="en-US" altLang="x-none" sz="1000" dirty="0">
              <a:solidFill>
                <a:srgbClr val="0000CC"/>
              </a:solidFill>
              <a:latin typeface="宋体" panose="02010600030101010101" pitchFamily="2" charset="-122"/>
              <a:ea typeface="宋体" panose="02010600030101010101" pitchFamily="2" charset="-122"/>
            </a:endParaRPr>
          </a:p>
          <a:p>
            <a:pPr marL="1905" lvl="0" indent="371475" eaLnBrk="1" hangingPunct="1">
              <a:buNone/>
            </a:pPr>
            <a:r>
              <a:rPr lang="zh-CN" altLang="en-US" sz="3000" dirty="0">
                <a:solidFill>
                  <a:srgbClr val="0000CC"/>
                </a:solidFill>
                <a:latin typeface="宋体" panose="02010600030101010101" pitchFamily="2" charset="-122"/>
                <a:ea typeface="宋体" panose="02010600030101010101" pitchFamily="2" charset="-122"/>
              </a:rPr>
              <a:t>请用</a:t>
            </a:r>
            <a:r>
              <a:rPr lang="en-US" altLang="x-none" sz="3000" dirty="0">
                <a:solidFill>
                  <a:srgbClr val="0000CC"/>
                </a:solidFill>
                <a:latin typeface="宋体" panose="02010600030101010101" pitchFamily="2" charset="-122"/>
                <a:ea typeface="宋体" panose="02010600030101010101" pitchFamily="2" charset="-122"/>
              </a:rPr>
              <a:t>E-R</a:t>
            </a:r>
            <a:r>
              <a:rPr lang="zh-CN" altLang="en-US" sz="3000" dirty="0">
                <a:solidFill>
                  <a:srgbClr val="0000CC"/>
                </a:solidFill>
                <a:latin typeface="宋体" panose="02010600030101010101" pitchFamily="2" charset="-122"/>
                <a:ea typeface="宋体" panose="02010600030101010101" pitchFamily="2" charset="-122"/>
              </a:rPr>
              <a:t>模型表示该数据库系统的概念模型，并将其转换成等价的关系模式。</a:t>
            </a:r>
          </a:p>
        </p:txBody>
      </p:sp>
      <p:sp>
        <p:nvSpPr>
          <p:cNvPr id="80902" name="动作按钮: 前进或下一项 80902">
            <a:hlinkClick r:id="rId2" action="ppaction://hlinksldjump"/>
          </p:cNvPr>
          <p:cNvSpPr/>
          <p:nvPr/>
        </p:nvSpPr>
        <p:spPr>
          <a:xfrm>
            <a:off x="8016875" y="6196013"/>
            <a:ext cx="1035050" cy="373062"/>
          </a:xfrm>
          <a:prstGeom prst="actionButtonForwardNext">
            <a:avLst/>
          </a:prstGeom>
          <a:solidFill>
            <a:srgbClr val="CCFFFF"/>
          </a:solidFill>
          <a:ln w="9525">
            <a:noFill/>
          </a:ln>
        </p:spPr>
        <p:txBody>
          <a:bodyPr wrap="none" anchor="ctr">
            <a:spAutoFit/>
          </a:bodyPr>
          <a:lstStyle/>
          <a:p>
            <a:pPr lvl="0" algn="ctr"/>
            <a:r>
              <a:rPr lang="zh-CN" altLang="en-US" sz="1600" b="1" dirty="0">
                <a:solidFill>
                  <a:srgbClr val="FF0000"/>
                </a:solidFill>
                <a:latin typeface="Times New Roman" panose="02020603050405020304" pitchFamily="2" charset="0"/>
                <a:ea typeface="宋体" panose="02010600030101010101" pitchFamily="2" charset="-122"/>
              </a:rPr>
              <a:t>模型设计</a:t>
            </a:r>
            <a:endParaRPr lang="zh-CN" altLang="en-US" sz="1600" b="1" dirty="0">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2b00f7c-6812-47b4-b62f-56d4df79c95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92854ea-ad5d-4414-8550-59fa987add0e}"/>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c92854ea-ad5d-4414-8550-59fa987add0e}"/>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e93b39e5-6c4d-49f1-b438-8faa73dd8934}"/>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a0355aee-e9ad-48db-ba41-436f8eec9fe4}"/>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c92854ea-ad5d-4414-8550-59fa987add0e}"/>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24378</Words>
  <Application>Microsoft Office PowerPoint</Application>
  <PresentationFormat>全屏显示(4:3)</PresentationFormat>
  <Paragraphs>4572</Paragraphs>
  <Slides>286</Slides>
  <Notes>54</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4</vt:i4>
      </vt:variant>
      <vt:variant>
        <vt:lpstr>幻灯片标题</vt:lpstr>
      </vt:variant>
      <vt:variant>
        <vt:i4>286</vt:i4>
      </vt:variant>
    </vt:vector>
  </HeadingPairs>
  <TitlesOfParts>
    <vt:vector size="301" baseType="lpstr">
      <vt:lpstr>黑体</vt:lpstr>
      <vt:lpstr>华文细黑</vt:lpstr>
      <vt:lpstr>宋体</vt:lpstr>
      <vt:lpstr>微软雅黑</vt:lpstr>
      <vt:lpstr>Arial</vt:lpstr>
      <vt:lpstr>Calibri</vt:lpstr>
      <vt:lpstr>Symbol</vt:lpstr>
      <vt:lpstr>Times New Roman</vt:lpstr>
      <vt:lpstr>Wingdings</vt:lpstr>
      <vt:lpstr>默认设计模板</vt:lpstr>
      <vt:lpstr>1_默认设计模板</vt:lpstr>
      <vt:lpstr>Microsoft Word Picture</vt:lpstr>
      <vt:lpstr>Equation.KSEE3</vt:lpstr>
      <vt:lpstr>Microsoft Word 97 - 2003 Document</vt:lpstr>
      <vt:lpstr>Equation.3</vt:lpstr>
      <vt:lpstr>Chapter 6  Database Design  (Part Ⅰ)</vt:lpstr>
      <vt:lpstr>Ch6  Database Design</vt:lpstr>
      <vt:lpstr>Ch6  Database Design</vt:lpstr>
      <vt:lpstr>Ch6  Database Design</vt:lpstr>
      <vt:lpstr>Ch6  Database Design</vt:lpstr>
      <vt:lpstr>PowerPoint 演示文稿</vt:lpstr>
      <vt:lpstr>Ch6  Database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two approaches to logical design of a RDB</vt:lpstr>
      <vt:lpstr>the two approaches to logical design of a RDB</vt:lpstr>
      <vt:lpstr>Contents</vt:lpstr>
      <vt:lpstr>6.1 Introduction to E-R Concepts</vt:lpstr>
      <vt:lpstr>6.1 Introduction to E-R Concepts</vt:lpstr>
      <vt:lpstr>6.1 Introduction to E-R Concepts</vt:lpstr>
      <vt:lpstr>6.1 Introduction to E-R Concepts</vt:lpstr>
      <vt:lpstr>6.1 Introduction to E-R Concepts</vt:lpstr>
      <vt:lpstr>6.1 Introduction to E-R Concepts</vt:lpstr>
      <vt:lpstr>6.1 Introduction to E-R Concepts</vt:lpstr>
      <vt:lpstr>6.1 Introduction to E-R Concepts</vt:lpstr>
      <vt:lpstr>6.1 Introduction to E-R Concepts</vt:lpstr>
      <vt:lpstr>PowerPoint 演示文稿</vt:lpstr>
      <vt:lpstr>6.1 Introduction to E-R Concepts</vt:lpstr>
      <vt:lpstr>6.1 Introduction to E-R Concepts</vt:lpstr>
      <vt:lpstr>6.1 Introduction to E-R Concepts</vt:lpstr>
      <vt:lpstr>PowerPoint 演示文稿</vt:lpstr>
      <vt:lpstr>PowerPoint 演示文稿</vt:lpstr>
      <vt:lpstr>PowerPoint 演示文稿</vt:lpstr>
      <vt:lpstr>PowerPoint 演示文稿</vt:lpstr>
      <vt:lpstr>PowerPoint 演示文稿</vt:lpstr>
      <vt:lpstr>6.1 Introduction to E-R Concepts</vt:lpstr>
      <vt:lpstr>6.1 Introduction to E-R Concepts</vt:lpstr>
      <vt:lpstr>Transformation Rule 1 (example 6.1.1)</vt:lpstr>
      <vt:lpstr>6.1 Introduction to E-R Concepts</vt:lpstr>
      <vt:lpstr>PowerPoint 演示文稿</vt:lpstr>
      <vt:lpstr>6.1 Introduction to E-R Concepts</vt:lpstr>
      <vt:lpstr>6.1 Introduction to E-R Concepts</vt:lpstr>
      <vt:lpstr>6.1 Introduction to E-R Concepts</vt:lpstr>
      <vt:lpstr>6.1 Introduction to E-R Concepts</vt:lpstr>
      <vt:lpstr>6.1 Introduction to E-R Concepts</vt:lpstr>
      <vt:lpstr>PowerPoint 演示文稿</vt:lpstr>
      <vt:lpstr>PowerPoint 演示文稿</vt:lpstr>
      <vt:lpstr>PowerPoint 演示文稿</vt:lpstr>
      <vt:lpstr>PowerPoint 演示文稿</vt:lpstr>
      <vt:lpstr>works_on has the connected attribute ‘percent’</vt:lpstr>
      <vt:lpstr>N-ary relationship</vt:lpstr>
      <vt:lpstr>N-ary relationship</vt:lpstr>
      <vt:lpstr>N-ary relationship</vt:lpstr>
      <vt:lpstr>Figure 6.5(a)  Basic E-R Concepts: Entities and Attributes</vt:lpstr>
      <vt:lpstr>Figure 6.5(b)  Basic E-R Concepts: Relationships</vt:lpstr>
      <vt:lpstr>6.2 Further Details of E-R Modeling</vt:lpstr>
      <vt:lpstr>6.2 Further Details of E-R Modeling</vt:lpstr>
      <vt:lpstr>Cardinality of Entity Participation in a Relationship</vt:lpstr>
      <vt:lpstr>6.2 Further Details of E-R Modeling</vt:lpstr>
      <vt:lpstr>6.2 Further Details of E-R Modeling</vt:lpstr>
      <vt:lpstr>Figure 6.6 Examples of Relationships R between Two Entities E and F</vt:lpstr>
      <vt:lpstr>PowerPoint 演示文稿</vt:lpstr>
      <vt:lpstr>6.2 Further Details of E-R Modeling</vt:lpstr>
      <vt:lpstr>6.2 Further Details of E-R Modeling</vt:lpstr>
      <vt:lpstr>6.2 Further Details of E-R Modeling</vt:lpstr>
      <vt:lpstr>PowerPoint 演示文稿</vt:lpstr>
      <vt:lpstr>PowerPoint 演示文稿</vt:lpstr>
      <vt:lpstr>One-to-One, Many-to-Many, Many-to-One Relationships</vt:lpstr>
      <vt:lpstr>One-to-One, Many-to-Many, and Many-to-One Relationship</vt:lpstr>
      <vt:lpstr>One-to-One, Many-to-Many, and Many-to-One Relationship</vt:lpstr>
      <vt:lpstr>One-to-One, Many-to-Many, and Many-to-One Relationship</vt:lpstr>
      <vt:lpstr>One-to-One, Many-to-Many, Many-to-One Relationships</vt:lpstr>
      <vt:lpstr>PowerPoint 演示文稿</vt:lpstr>
      <vt:lpstr>N-ary Relationships</vt:lpstr>
      <vt:lpstr>N-ary relationship</vt:lpstr>
      <vt:lpstr>N-ary relationship</vt:lpstr>
      <vt:lpstr>N-ary Relationships</vt:lpstr>
      <vt:lpstr>N-ary Relationships</vt:lpstr>
      <vt:lpstr>Transforming Binary Relationships to Relations</vt:lpstr>
      <vt:lpstr>Rule 3. N-N Relationships</vt:lpstr>
      <vt:lpstr>Example 6.2.2 for Rule 3. N-N Relationships</vt:lpstr>
      <vt:lpstr>Rule 4. N-1 Relationships</vt:lpstr>
      <vt:lpstr>Example 6.2.3 for Rule 4. N-1 Relationships</vt:lpstr>
      <vt:lpstr>6.2 Further Details of E-R Modeling</vt:lpstr>
      <vt:lpstr>N-ary relationships的转换</vt:lpstr>
      <vt:lpstr>recursive relationship 的转换</vt:lpstr>
      <vt:lpstr>6.3  Additional E-R Concepts</vt:lpstr>
      <vt:lpstr>6.3  Additional E-R Concepts</vt:lpstr>
      <vt:lpstr>6.3  Additional E-R Concepts</vt:lpstr>
      <vt:lpstr>6.3  Additional E-R Concepts</vt:lpstr>
      <vt:lpstr>6.3  Additional E-R Concepts</vt:lpstr>
      <vt:lpstr>6.3  Additional E-R Concepts</vt:lpstr>
      <vt:lpstr>6.4  Case Study</vt:lpstr>
      <vt:lpstr>PowerPoint 演示文稿</vt:lpstr>
      <vt:lpstr>6.4  Case Study</vt:lpstr>
      <vt:lpstr>6.4  Case Study（例6.4.1）</vt:lpstr>
      <vt:lpstr>6.4  Case Study（例6.4.2）</vt:lpstr>
      <vt:lpstr>6.4  Case Study（例6.4.3）</vt:lpstr>
      <vt:lpstr>6.4  Case Study（例6.4.4）</vt:lpstr>
      <vt:lpstr>6.4 Case Study</vt:lpstr>
      <vt:lpstr>PowerPoint 演示文稿</vt:lpstr>
      <vt:lpstr>6.4.1  Case Study one</vt:lpstr>
      <vt:lpstr>6.4.1  Case Study one</vt:lpstr>
      <vt:lpstr>6.4.1  Case Study one</vt:lpstr>
      <vt:lpstr>6.4.1  Case Study one</vt:lpstr>
      <vt:lpstr>6.4.1  Case Study one</vt:lpstr>
      <vt:lpstr>6.4.1  Case Study one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Case Study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Case Study</vt:lpstr>
      <vt:lpstr>PowerPoint 演示文稿</vt:lpstr>
      <vt:lpstr>问题1：ER模型设计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Case Study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Case Study 4: 邮件管理</vt:lpstr>
      <vt:lpstr>Chapter 6  Database Design (Part Ⅱ)</vt:lpstr>
      <vt:lpstr>Contents</vt:lpstr>
      <vt:lpstr>6.5 Normalization(规范化): Preliminaries</vt:lpstr>
      <vt:lpstr>6.5 Normalization(规范化): Preliminaries</vt:lpstr>
      <vt:lpstr>6.5 Normalization(规范化): Preliminaries</vt:lpstr>
      <vt:lpstr>6.5 Normalization(规范化): Preliminaries</vt:lpstr>
      <vt:lpstr>6.5 Normalization(规范化): Preliminaries</vt:lpstr>
      <vt:lpstr>PowerPoint 演示文稿</vt:lpstr>
      <vt:lpstr>6.6 Functional Dependencies</vt:lpstr>
      <vt:lpstr>6.6 Functional Dependencies</vt:lpstr>
      <vt:lpstr>The SCG database</vt:lpstr>
      <vt:lpstr>The SCG database</vt:lpstr>
      <vt:lpstr>The SCG database</vt:lpstr>
      <vt:lpstr>The SCG database</vt:lpstr>
      <vt:lpstr>The SCG database</vt:lpstr>
      <vt:lpstr>The SCG database</vt:lpstr>
      <vt:lpstr>PowerPoint 演示文稿</vt:lpstr>
      <vt:lpstr>PowerPoint 演示文稿</vt:lpstr>
      <vt:lpstr>PowerPoint 演示文稿</vt:lpstr>
      <vt:lpstr>PowerPoint 演示文稿</vt:lpstr>
      <vt:lpstr>PowerPoint 演示文稿</vt:lpstr>
      <vt:lpstr>PowerPoint 演示文稿</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PowerPoint 演示文稿</vt:lpstr>
      <vt:lpstr>PowerPoint 演示文稿</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PowerPoint 演示文稿</vt:lpstr>
      <vt:lpstr>PowerPoint 演示文稿</vt:lpstr>
      <vt:lpstr>PowerPoint 演示文稿</vt:lpstr>
      <vt:lpstr>6.6 Functional Dependencies</vt:lpstr>
      <vt:lpstr>PowerPoint 演示文稿</vt:lpstr>
      <vt:lpstr>PowerPoint 演示文稿</vt:lpstr>
      <vt:lpstr>Content of next</vt:lpstr>
      <vt:lpstr>6.6 Functional Dependencies</vt:lpstr>
      <vt:lpstr>6.6 Functional Dependencies</vt:lpstr>
      <vt:lpstr>6.6 Functional Dependencies</vt:lpstr>
      <vt:lpstr>Another Example: Closure of a Set of FDs (F+)</vt:lpstr>
      <vt:lpstr>PowerPoint 演示文稿</vt:lpstr>
      <vt:lpstr>PowerPoint 演示文稿</vt:lpstr>
      <vt:lpstr>PowerPoint 演示文稿</vt:lpstr>
      <vt:lpstr>6.6 Functional Dependencies</vt:lpstr>
      <vt:lpstr>6.6 Functional Dependencies</vt:lpstr>
      <vt:lpstr>Example 6.6.6</vt:lpstr>
      <vt:lpstr>Example 6.6.6</vt:lpstr>
      <vt:lpstr>Example 6.6.6</vt:lpstr>
      <vt:lpstr>Example 6.6.6</vt:lpstr>
      <vt:lpstr>6.6 Functional Dependencies</vt:lpstr>
      <vt:lpstr>algorithm 6.6.12  Closure of a set of Attributes</vt:lpstr>
      <vt:lpstr>PowerPoint 演示文稿</vt:lpstr>
      <vt:lpstr>PowerPoint 演示文稿</vt:lpstr>
      <vt:lpstr>PowerPoint 演示文稿</vt:lpstr>
      <vt:lpstr>6.6 Functional Dependencies</vt:lpstr>
      <vt:lpstr>PowerPoint 演示文稿</vt:lpstr>
      <vt:lpstr>PowerPoint 演示文稿</vt:lpstr>
      <vt:lpstr>PowerPoint 演示文稿</vt:lpstr>
      <vt:lpstr>PowerPoint 演示文稿</vt:lpstr>
      <vt:lpstr>PowerPoint 演示文稿</vt:lpstr>
      <vt:lpstr>6.6 Functional Dependencies</vt:lpstr>
      <vt:lpstr>6.6 Functional Dependencies</vt:lpstr>
      <vt:lpstr>6.6 Functional Dependencies</vt:lpstr>
      <vt:lpstr>Content of next</vt:lpstr>
      <vt:lpstr>6.7  Lossless Decompositions</vt:lpstr>
      <vt:lpstr>6.7  Lossless Decompositions</vt:lpstr>
      <vt:lpstr>6.7  Lossless Decompositions</vt:lpstr>
      <vt:lpstr>6.7  Lossless Decompositions</vt:lpstr>
      <vt:lpstr>PowerPoint 演示文稿</vt:lpstr>
      <vt:lpstr>PowerPoint 演示文稿</vt:lpstr>
      <vt:lpstr>PowerPoint 演示文稿</vt:lpstr>
      <vt:lpstr>6.7  Lossless Decompositions</vt:lpstr>
      <vt:lpstr>6.7  Lossless Decompositions</vt:lpstr>
      <vt:lpstr>6.7  Lossless Decompositions</vt:lpstr>
      <vt:lpstr>PowerPoint 演示文稿</vt:lpstr>
      <vt:lpstr>6.7  Lossless Decompositions</vt:lpstr>
      <vt:lpstr>PowerPoint 演示文稿</vt:lpstr>
      <vt:lpstr>6.7  Lossless Decompositions</vt:lpstr>
      <vt:lpstr>6.7  Lossless Decompositions</vt:lpstr>
      <vt:lpstr>6.7  Lossless Decompositions</vt:lpstr>
      <vt:lpstr>6.8  Normal Forms</vt:lpstr>
      <vt:lpstr>6.8  Normal Forms</vt:lpstr>
      <vt:lpstr>6.8  Normal Forms</vt:lpstr>
      <vt:lpstr>6.8  Normal Forms</vt:lpstr>
      <vt:lpstr>6.8  Normal Forms</vt:lpstr>
      <vt:lpstr>6.8  Normal Forms</vt:lpstr>
      <vt:lpstr>6.8  Normal Forms</vt:lpstr>
      <vt:lpstr>Content of next</vt:lpstr>
      <vt:lpstr>6.8  Normal Forms</vt:lpstr>
      <vt:lpstr>6.8  Normal Forms</vt:lpstr>
      <vt:lpstr>6.8  Normal Forms</vt:lpstr>
      <vt:lpstr>6.8  Normal Forms</vt:lpstr>
      <vt:lpstr>6.8  Normal Forms</vt:lpstr>
      <vt:lpstr>6.8  Normal Forms</vt:lpstr>
      <vt:lpstr>6.8  Normal Forms</vt:lpstr>
      <vt:lpstr>6.8  Normal Forms</vt:lpstr>
      <vt:lpstr>6.8  Normal Forms</vt:lpstr>
      <vt:lpstr>关键字的计算优化</vt:lpstr>
      <vt:lpstr>6.8  Normal Forms</vt:lpstr>
      <vt:lpstr>6.8  Normal Forms</vt:lpstr>
      <vt:lpstr>BCNF的判定方法</vt:lpstr>
      <vt:lpstr>6.8  Normal Forms</vt:lpstr>
      <vt:lpstr>6.8  Normal Forms</vt:lpstr>
      <vt:lpstr>3NF的判定方法</vt:lpstr>
      <vt:lpstr>PowerPoint 演示文稿</vt:lpstr>
      <vt:lpstr>6.8  Normal Forms</vt:lpstr>
      <vt:lpstr>6.8  Normal Forms</vt:lpstr>
      <vt:lpstr>Exp 6.8.8: Head(T) = {A,B,C,D}, F = {ABCD, DB}</vt:lpstr>
      <vt:lpstr>6.8  Normal Forms</vt:lpstr>
      <vt:lpstr>PowerPoint 演示文稿</vt:lpstr>
      <vt:lpstr>6.8  Normal Forms</vt:lpstr>
      <vt:lpstr>Example of Normal Forms</vt:lpstr>
      <vt:lpstr>Is 2NF ?</vt:lpstr>
      <vt:lpstr>Figure 6.24   Is 2NF ?</vt:lpstr>
      <vt:lpstr>Figure 6.25   Is 2NF ?</vt:lpstr>
      <vt:lpstr>Figure 6.25   Is 3NF ?</vt:lpstr>
      <vt:lpstr>Figure 6.26   Is 3NF ?</vt:lpstr>
      <vt:lpstr>Figure 6.26   Is BCNF ?</vt:lpstr>
      <vt:lpstr>6.8  Normal Forms</vt:lpstr>
      <vt:lpstr>Example of Normal Forms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Chenxiao Gao</cp:lastModifiedBy>
  <cp:revision>930</cp:revision>
  <dcterms:created xsi:type="dcterms:W3CDTF">2014-03-30T14:52:00Z</dcterms:created>
  <dcterms:modified xsi:type="dcterms:W3CDTF">2019-12-13T07:12:09Z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