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3" r:id="rId2"/>
    <p:sldId id="409" r:id="rId3"/>
    <p:sldId id="404" r:id="rId4"/>
    <p:sldId id="410" r:id="rId5"/>
    <p:sldId id="408" r:id="rId6"/>
    <p:sldId id="406" r:id="rId7"/>
    <p:sldId id="407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4" autoAdjust="0"/>
    <p:restoredTop sz="96670" autoAdjust="0"/>
  </p:normalViewPr>
  <p:slideViewPr>
    <p:cSldViewPr>
      <p:cViewPr varScale="1">
        <p:scale>
          <a:sx n="67" d="100"/>
          <a:sy n="67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866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6EBA7F77-7139-4CAC-A989-8DC5F37EDCAB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E0823E9E-28BF-4C9B-9165-93824DC626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2E8B5CBA-682F-4114-A30C-FEDFF2B06E70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6" rIns="93174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6" rIns="93174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70384F7C-BC4D-4DF0-9005-114EB3EF9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752600" y="152400"/>
            <a:ext cx="5715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54102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2pPr marL="804863" indent="-347663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152400"/>
            <a:ext cx="12954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467600" y="152400"/>
            <a:ext cx="12192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UC3-logo-final-w_d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00426" y="236989"/>
            <a:ext cx="951451" cy="45455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06" y="285997"/>
            <a:ext cx="9856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52600" y="152400"/>
            <a:ext cx="5715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905000" y="152400"/>
            <a:ext cx="5410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"/>
            <a:ext cx="12954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7600" y="152400"/>
            <a:ext cx="12192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UC3-logo-final-w_d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00426" y="236989"/>
            <a:ext cx="951451" cy="45455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06" y="285997"/>
            <a:ext cx="9856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52600" y="152400"/>
            <a:ext cx="5715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54102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152400"/>
            <a:ext cx="12954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467600" y="152400"/>
            <a:ext cx="12192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UC3-logo-final-w_d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00426" y="236989"/>
            <a:ext cx="951451" cy="45455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06" y="285997"/>
            <a:ext cx="9856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752600" y="152400"/>
            <a:ext cx="5715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54102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152400"/>
            <a:ext cx="12954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52400"/>
            <a:ext cx="12192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UC3-logo-final-w_d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00426" y="236989"/>
            <a:ext cx="951451" cy="454550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06" y="285997"/>
            <a:ext cx="9856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7DB0-5C75-4883-A89A-56B378996568}" type="datetimeFigureOut">
              <a:rPr lang="en-US" smtClean="0"/>
              <a:pPr/>
              <a:t>8/13/2012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90000"/>
        <a:buFont typeface="Wingdings 3" pitchFamily="18" charset="2"/>
        <a:buChar char="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Font typeface="Arial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80000"/>
        <a:buFont typeface="Arial" pitchFamily="34" charset="0"/>
        <a:buChar char="▬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mptoo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uc3@ucop.edu" TargetMode="External"/><Relationship Id="rId3" Type="http://schemas.openxmlformats.org/officeDocument/2006/relationships/hyperlink" Target="http://www.cdlib.org/uc3/merritt" TargetMode="External"/><Relationship Id="rId7" Type="http://schemas.openxmlformats.org/officeDocument/2006/relationships/hyperlink" Target="http://www.cdlib.org/uc3" TargetMode="External"/><Relationship Id="rId2" Type="http://schemas.openxmlformats.org/officeDocument/2006/relationships/hyperlink" Target="http://merritt.cd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up.cdlib.org/" TargetMode="External"/><Relationship Id="rId5" Type="http://schemas.openxmlformats.org/officeDocument/2006/relationships/hyperlink" Target="http://www.dataone.org/" TargetMode="External"/><Relationship Id="rId4" Type="http://schemas.openxmlformats.org/officeDocument/2006/relationships/hyperlink" Target="http://datashare.ucsf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14400" y="2514600"/>
            <a:ext cx="7315200" cy="914400"/>
            <a:chOff x="914400" y="2514600"/>
            <a:chExt cx="7315200" cy="914400"/>
          </a:xfrm>
        </p:grpSpPr>
        <p:sp>
          <p:nvSpPr>
            <p:cNvPr id="7" name="Rectangle 6"/>
            <p:cNvSpPr/>
            <p:nvPr/>
          </p:nvSpPr>
          <p:spPr>
            <a:xfrm>
              <a:off x="914400" y="2514600"/>
              <a:ext cx="1524000" cy="914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2514600"/>
              <a:ext cx="57912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800" i="1" dirty="0" smtClean="0">
                  <a:solidFill>
                    <a:schemeClr val="tx1"/>
                  </a:solidFill>
                </a:rPr>
                <a:t>The Merritt Curation Repository</a:t>
              </a:r>
            </a:p>
            <a:p>
              <a:r>
                <a:rPr lang="en-US" sz="28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Features, Uses, and Benefits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7927" y="2743200"/>
              <a:ext cx="1138073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4" descr="https://confluence.ucop.edu/download/attachments/5275689/UC3-logo-final-w_des.jpg?version=1&amp;modificationDate=12864680860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confluence.ucop.edu/download/attachments/5275689/UC3-logo-final-w_des.jpg?version=1&amp;modificationDate=12864680860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https://confluence.ucop.edu/download/attachments/5275689/UC3-logo-final-w_des.jpg?version=1&amp;modificationDate=12864680860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https://confluence.ucop.edu/download/attachments/5275689/UC3-logo-final-w_des.jpg?version=1&amp;modificationDate=12864680860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14400" y="4572000"/>
            <a:ext cx="7315200" cy="685800"/>
            <a:chOff x="914400" y="5257800"/>
            <a:chExt cx="7315200" cy="685800"/>
          </a:xfrm>
        </p:grpSpPr>
        <p:sp>
          <p:nvSpPr>
            <p:cNvPr id="9" name="Rectangle 8"/>
            <p:cNvSpPr/>
            <p:nvPr/>
          </p:nvSpPr>
          <p:spPr>
            <a:xfrm>
              <a:off x="914400" y="5257800"/>
              <a:ext cx="1524000" cy="685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5257800"/>
              <a:ext cx="57912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University of California Curation Center</a:t>
              </a:r>
            </a:p>
            <a:p>
              <a:r>
                <a:rPr lang="en-US" sz="800" i="1" dirty="0" smtClean="0">
                  <a:solidFill>
                    <a:schemeClr val="tx1"/>
                  </a:solidFill>
                </a:rPr>
                <a:t>  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California Digital Library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UC3-logo-final-w_de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5343144"/>
              <a:ext cx="1116497" cy="5334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14400" y="681036"/>
            <a:ext cx="7315200" cy="868219"/>
            <a:chOff x="914400" y="681036"/>
            <a:chExt cx="7315200" cy="868219"/>
          </a:xfrm>
        </p:grpSpPr>
        <p:sp>
          <p:nvSpPr>
            <p:cNvPr id="10" name="TextBox 9"/>
            <p:cNvSpPr txBox="1"/>
            <p:nvPr/>
          </p:nvSpPr>
          <p:spPr>
            <a:xfrm>
              <a:off x="2438400" y="1219200"/>
              <a:ext cx="5791200" cy="3190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  UC Berkeley, August 13, 2012</a:t>
              </a:r>
              <a:endParaRPr lang="en-US" sz="1400" i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685800"/>
              <a:ext cx="57912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600" i="1" dirty="0" smtClean="0">
                  <a:solidFill>
                    <a:schemeClr val="tx1"/>
                  </a:solidFill>
                </a:rPr>
                <a:t>Berkeley 3Bi: </a:t>
              </a:r>
              <a:r>
                <a:rPr lang="en-US" sz="2600" i="1" dirty="0" err="1" smtClean="0">
                  <a:solidFill>
                    <a:schemeClr val="tx1"/>
                  </a:solidFill>
                </a:rPr>
                <a:t>Biocode</a:t>
              </a:r>
              <a:r>
                <a:rPr lang="en-US" sz="2600" i="1" dirty="0" smtClean="0">
                  <a:solidFill>
                    <a:schemeClr val="tx1"/>
                  </a:solidFill>
                </a:rPr>
                <a:t>, </a:t>
              </a:r>
              <a:r>
                <a:rPr lang="en-US" sz="2600" i="1" dirty="0" err="1" smtClean="0">
                  <a:solidFill>
                    <a:schemeClr val="tx1"/>
                  </a:solidFill>
                </a:rPr>
                <a:t>BiSciCol</a:t>
              </a:r>
              <a:r>
                <a:rPr lang="en-US" sz="2600" i="1" dirty="0" smtClean="0">
                  <a:solidFill>
                    <a:schemeClr val="tx1"/>
                  </a:solidFill>
                </a:rPr>
                <a:t>, </a:t>
              </a:r>
              <a:r>
                <a:rPr lang="en-US" sz="2600" i="1" dirty="0" err="1" smtClean="0">
                  <a:solidFill>
                    <a:schemeClr val="tx1"/>
                  </a:solidFill>
                </a:rPr>
                <a:t>BigData</a:t>
              </a:r>
              <a:endParaRPr lang="en-US" sz="2600" i="1" dirty="0">
                <a:solidFill>
                  <a:schemeClr val="tx1"/>
                </a:solidFill>
              </a:endParaRPr>
            </a:p>
          </p:txBody>
        </p:sp>
        <p:pic>
          <p:nvPicPr>
            <p:cNvPr id="1036" name="Picture 12" descr="http://mooreabiocode.org/sites/default/files/biocodeimag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4400" y="681036"/>
              <a:ext cx="1524000" cy="86821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Merritt?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Merritt is a comprehensive repository service available to the UC community for both long-term preservation of and access to its important digital content</a:t>
            </a:r>
            <a:endParaRPr lang="en-US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7010400" cy="40863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Merritt preservation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4114800" cy="4114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No prescriptive requirements regarding content genre, format, or metadata for low-barrier submission</a:t>
            </a:r>
          </a:p>
          <a:p>
            <a:pPr lvl="0">
              <a:buFont typeface="Arial" pitchFamily="34" charset="0"/>
              <a:buChar char="►"/>
            </a:pPr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</a:rPr>
              <a:t>Curatorially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-defined collections for content management</a:t>
            </a:r>
          </a:p>
          <a:p>
            <a:pPr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Strong versioning to maintain change history over time</a:t>
            </a:r>
          </a:p>
          <a:p>
            <a:pPr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Geographic storage replication and fixity verification for preservation assurance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Digital preservation is the set of policies and practices that ensure the continued viability and availability of digital content over time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438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Technology watch to respond to potential obsolescence</a:t>
            </a:r>
          </a:p>
          <a:p>
            <a:pPr marL="342900" indent="-3429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Intuitive UI and API for ease of use in manual or automated operation</a:t>
            </a:r>
          </a:p>
          <a:p>
            <a:pPr marL="342900" indent="-3429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UC3 hosting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Merritt access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4114800" cy="4114800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►"/>
              <a:defRPr/>
            </a:pPr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</a:rPr>
              <a:t>Curatorially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-specified public or restricted access visibility</a:t>
            </a:r>
          </a:p>
          <a:p>
            <a:pPr lvl="0">
              <a:buFont typeface="Arial" pitchFamily="34" charset="0"/>
              <a:buChar char="►"/>
              <a:defRPr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Keyword search and browse for discovery – soon with fielded and faceted search</a:t>
            </a:r>
          </a:p>
          <a:p>
            <a:pPr lvl="0">
              <a:buFont typeface="Arial" pitchFamily="34" charset="0"/>
              <a:buChar char="►"/>
              <a:defRPr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Data use agreements for enforceable terms of use</a:t>
            </a:r>
          </a:p>
          <a:p>
            <a:pPr lvl="0">
              <a:buFont typeface="Arial" pitchFamily="34" charset="0"/>
              <a:buChar char="►"/>
              <a:defRPr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ARK and DOI identifiers for persistent citation and retrieval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Preservation and access are complementary activities: preservation ensures access </a:t>
            </a:r>
            <a:r>
              <a:rPr lang="en-US" sz="2400" i="1" dirty="0" smtClean="0"/>
              <a:t>over </a:t>
            </a:r>
            <a:r>
              <a:rPr lang="en-US" sz="2400" dirty="0" smtClean="0"/>
              <a:t>time; access depends upon preservation up to a </a:t>
            </a:r>
            <a:r>
              <a:rPr lang="en-US" sz="2400" i="1" dirty="0" smtClean="0"/>
              <a:t>point</a:t>
            </a:r>
            <a:r>
              <a:rPr lang="en-US" sz="2400" dirty="0" smtClean="0"/>
              <a:t> in time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438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►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EZID/DataCite integration for high-level discovery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soon with indexing in Web of Science and Primo for global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discovery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►"/>
              <a:tabLst/>
              <a:defRPr/>
            </a:pPr>
            <a:r>
              <a:rPr lang="en-US" sz="2000" i="1" baseline="0" dirty="0" smtClean="0">
                <a:solidFill>
                  <a:schemeClr val="accent4">
                    <a:lumMod val="75000"/>
                  </a:schemeClr>
                </a:solidFill>
              </a:rPr>
              <a:t>Atom feeds for notification of new content availability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►"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Merritt?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Take control of your content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Merritt is configurable to conform to your curation decisions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Share your content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Control access to your content by collaborators and colleagues</a:t>
            </a:r>
          </a:p>
          <a:p>
            <a:r>
              <a:rPr lang="en-US" dirty="0" smtClean="0"/>
              <a:t>Publish your content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Public access through persistent citations and indexing for global discovery</a:t>
            </a:r>
          </a:p>
          <a:p>
            <a:r>
              <a:rPr lang="en-US" dirty="0" smtClean="0"/>
              <a:t>Preserve your content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Professional management to ensure uninterrupted access to content over time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Fulfill new data management requirements</a:t>
            </a:r>
          </a:p>
          <a:p>
            <a:pPr indent="4763">
              <a:buNone/>
            </a:pPr>
            <a:r>
              <a:rPr lang="en-US" sz="1800" i="1" dirty="0" smtClean="0">
                <a:hlinkClick r:id="rId2"/>
              </a:rPr>
              <a:t>http://dmptool.org/</a:t>
            </a:r>
            <a:r>
              <a:rPr lang="en-US" sz="1800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Merritt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DataShare – “</a:t>
            </a:r>
            <a:r>
              <a:rPr lang="en-US" i="1" dirty="0" smtClean="0"/>
              <a:t>open data for the global scientific community</a:t>
            </a:r>
            <a:r>
              <a:rPr lang="en-US" dirty="0" smtClean="0"/>
              <a:t>”</a:t>
            </a:r>
          </a:p>
          <a:p>
            <a:pPr lvl="1">
              <a:spcAft>
                <a:spcPts val="600"/>
              </a:spcAft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Collaboration with UCSF Libraries, CIND, and CTSI</a:t>
            </a:r>
          </a:p>
          <a:p>
            <a:pPr lvl="1"/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Use of the new Merritt faceted discovery environment to provide public access to </a:t>
            </a:r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</a:rPr>
              <a:t>neurophysiological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 imagery</a:t>
            </a:r>
          </a:p>
          <a:p>
            <a:r>
              <a:rPr lang="en-US" dirty="0" smtClean="0"/>
              <a:t>DataONE – </a:t>
            </a:r>
            <a:r>
              <a:rPr lang="en-US" i="1" dirty="0" smtClean="0"/>
              <a:t>“enabling new science through universal access to data about life on Earth”</a:t>
            </a:r>
          </a:p>
          <a:p>
            <a:pPr lvl="1"/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Distributed </a:t>
            </a:r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</a:rPr>
              <a:t>cyberinfrastructure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 network on which Merritt is a member node</a:t>
            </a:r>
          </a:p>
          <a:p>
            <a:r>
              <a:rPr lang="en-US" dirty="0" smtClean="0"/>
              <a:t>DataUp / </a:t>
            </a:r>
            <a:r>
              <a:rPr lang="en-US" dirty="0" err="1" smtClean="0"/>
              <a:t>ONEshare</a:t>
            </a:r>
            <a:r>
              <a:rPr lang="en-US" dirty="0" smtClean="0"/>
              <a:t> – </a:t>
            </a:r>
            <a:r>
              <a:rPr lang="en-US" i="1" dirty="0" smtClean="0"/>
              <a:t>“helping you describe and share your data”</a:t>
            </a:r>
          </a:p>
          <a:p>
            <a:pPr lvl="1">
              <a:spcAft>
                <a:spcPts val="600"/>
              </a:spcAft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Open source Excel add-in and web service for the curation of tabular scientific data</a:t>
            </a:r>
          </a:p>
          <a:p>
            <a:pPr lvl="1"/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Public spreadsheet hosting site using a dedicated Merritt/DataONE member node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8104" y="3254248"/>
            <a:ext cx="1143000" cy="2700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0035" y="3200400"/>
            <a:ext cx="380565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Microsoft Resear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1" y="4882650"/>
            <a:ext cx="990599" cy="284019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4876800"/>
            <a:ext cx="685800" cy="30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50292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Merritt</a:t>
            </a:r>
          </a:p>
          <a:p>
            <a:pPr indent="4763">
              <a:spcAft>
                <a:spcPts val="0"/>
              </a:spcAft>
              <a:buNone/>
            </a:pPr>
            <a:r>
              <a:rPr lang="en-US" sz="1600" i="1" dirty="0" smtClean="0">
                <a:hlinkClick r:id="rId2"/>
              </a:rPr>
              <a:t>http://merritt.cdlib.org/</a:t>
            </a:r>
            <a:endParaRPr lang="en-US" sz="1600" i="1" dirty="0" smtClean="0"/>
          </a:p>
          <a:p>
            <a:pPr indent="4763">
              <a:buNone/>
            </a:pPr>
            <a:r>
              <a:rPr lang="en-US" sz="1600" i="1" dirty="0" smtClean="0">
                <a:hlinkClick r:id="rId3"/>
              </a:rPr>
              <a:t>http://www.cdlib.org/uc3/merritt</a:t>
            </a:r>
            <a:endParaRPr lang="en-US" sz="1600" i="1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DataShare</a:t>
            </a:r>
          </a:p>
          <a:p>
            <a:pPr indent="4763">
              <a:buNone/>
            </a:pPr>
            <a:r>
              <a:rPr lang="en-US" sz="1600" i="1" dirty="0" smtClean="0">
                <a:hlinkClick r:id="rId4"/>
              </a:rPr>
              <a:t>http://datashare.ucsf.edu/</a:t>
            </a:r>
            <a:endParaRPr lang="en-US" sz="1600" i="1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DataONE</a:t>
            </a:r>
          </a:p>
          <a:p>
            <a:pPr indent="4763">
              <a:buNone/>
            </a:pPr>
            <a:r>
              <a:rPr lang="en-US" sz="1600" i="1" dirty="0" smtClean="0">
                <a:hlinkClick r:id="rId5"/>
              </a:rPr>
              <a:t>http://www.dataone.org/</a:t>
            </a:r>
            <a:r>
              <a:rPr lang="en-US" sz="1600" i="1" dirty="0" smtClean="0"/>
              <a:t> 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DataUp / </a:t>
            </a:r>
            <a:r>
              <a:rPr lang="en-US" dirty="0" err="1" smtClean="0"/>
              <a:t>ONEshare</a:t>
            </a:r>
            <a:endParaRPr lang="en-US" dirty="0" smtClean="0"/>
          </a:p>
          <a:p>
            <a:pPr indent="4763">
              <a:buNone/>
            </a:pPr>
            <a:r>
              <a:rPr lang="en-US" sz="1600" i="1" dirty="0" smtClean="0">
                <a:hlinkClick r:id="rId6"/>
              </a:rPr>
              <a:t>http</a:t>
            </a:r>
            <a:r>
              <a:rPr lang="en-US" sz="1600" i="1" smtClean="0">
                <a:hlinkClick r:id="rId6"/>
              </a:rPr>
              <a:t>://</a:t>
            </a:r>
            <a:r>
              <a:rPr lang="en-US" sz="1600" i="1" smtClean="0">
                <a:hlinkClick r:id="rId6"/>
              </a:rPr>
              <a:t>dataup.cdlib.org</a:t>
            </a:r>
            <a:r>
              <a:rPr lang="en-US" sz="1600" i="1" dirty="0" smtClean="0">
                <a:hlinkClick r:id="rId6"/>
              </a:rPr>
              <a:t>/</a:t>
            </a:r>
            <a:r>
              <a:rPr lang="en-US" sz="1600" i="1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114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UC3</a:t>
            </a: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http://www.cdlib.org/uc3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uc3@ucop.edu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Abrams	David Loy</a:t>
            </a: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Patricia Cruse	Mark Reyes</a:t>
            </a: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Scott Fisher	Abhishek Salve</a:t>
            </a: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Hetzner	Joan Starr</a:t>
            </a: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Greg Jan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cs typeface="Arial"/>
              </a:rPr>
              <a:t>ée	Marisa Strong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John Kunze	Adrian Turner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tabLst>
                <a:tab pos="2057400" algn="l"/>
              </a:tabLst>
              <a:defRPr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Rosalie Lack	Perry Willett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438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What is Merritt?</vt:lpstr>
      <vt:lpstr>Merritt preservation features</vt:lpstr>
      <vt:lpstr>Merritt access features</vt:lpstr>
      <vt:lpstr>Why use Merritt?</vt:lpstr>
      <vt:lpstr>Relevant Merritt initiatives</vt:lpstr>
      <vt:lpstr>For more information</vt:lpstr>
    </vt:vector>
  </TitlesOfParts>
  <Company>UCOP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Materials Long-Term Preservation and Access</dc:title>
  <dc:creator>slabrams</dc:creator>
  <cp:lastModifiedBy>slabrams</cp:lastModifiedBy>
  <cp:revision>417</cp:revision>
  <dcterms:created xsi:type="dcterms:W3CDTF">2012-05-04T03:19:33Z</dcterms:created>
  <dcterms:modified xsi:type="dcterms:W3CDTF">2012-08-13T18:06:31Z</dcterms:modified>
</cp:coreProperties>
</file>