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5" r:id="rId3"/>
    <p:sldId id="273" r:id="rId4"/>
    <p:sldId id="271" r:id="rId5"/>
    <p:sldId id="281" r:id="rId6"/>
    <p:sldId id="280" r:id="rId7"/>
    <p:sldId id="257" r:id="rId8"/>
    <p:sldId id="283" r:id="rId9"/>
    <p:sldId id="284" r:id="rId10"/>
    <p:sldId id="260" r:id="rId11"/>
    <p:sldId id="282" r:id="rId12"/>
    <p:sldId id="275" r:id="rId13"/>
    <p:sldId id="276" r:id="rId14"/>
    <p:sldId id="277" r:id="rId15"/>
    <p:sldId id="278" r:id="rId16"/>
    <p:sldId id="27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DD48-B86E-C244-AD8D-8EC3EED07032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4ED5-2F51-1444-9771-956F20FC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45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hyperlink" Target="http://doi.org/" TargetMode="External"/><Relationship Id="rId5" Type="http://schemas.openxmlformats.org/officeDocument/2006/relationships/hyperlink" Target="http://ezid.net/" TargetMode="External"/><Relationship Id="rId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scicol.blogspot.com/" TargetMode="External"/><Relationship Id="rId4" Type="http://schemas.openxmlformats.org/officeDocument/2006/relationships/hyperlink" Target="http://biscicol.org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jpeg"/><Relationship Id="rId12" Type="http://schemas.openxmlformats.org/officeDocument/2006/relationships/image" Target="../media/image24.jpe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eg"/><Relationship Id="rId10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14.jpe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6.png"/><Relationship Id="rId5" Type="http://schemas.microsoft.com/office/2007/relationships/hdphoto" Target="../media/hdphoto2.wdp"/><Relationship Id="rId6" Type="http://schemas.openxmlformats.org/officeDocument/2006/relationships/image" Target="../media/image47.png"/><Relationship Id="rId7" Type="http://schemas.openxmlformats.org/officeDocument/2006/relationships/image" Target="../media/image34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jpeg"/><Relationship Id="rId11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jpeg"/><Relationship Id="rId12" Type="http://schemas.openxmlformats.org/officeDocument/2006/relationships/image" Target="../media/image62.jpeg"/><Relationship Id="rId13" Type="http://schemas.openxmlformats.org/officeDocument/2006/relationships/image" Target="../media/image63.jpeg"/><Relationship Id="rId14" Type="http://schemas.openxmlformats.org/officeDocument/2006/relationships/image" Target="../media/image64.png"/><Relationship Id="rId15" Type="http://schemas.openxmlformats.org/officeDocument/2006/relationships/image" Target="../media/image65.jpe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microsoft.com/office/2007/relationships/hdphoto" Target="../media/hdphoto1.wdp"/><Relationship Id="rId4" Type="http://schemas.openxmlformats.org/officeDocument/2006/relationships/image" Target="../media/image54.jpeg"/><Relationship Id="rId5" Type="http://schemas.openxmlformats.org/officeDocument/2006/relationships/image" Target="../media/image55.jpeg"/><Relationship Id="rId6" Type="http://schemas.openxmlformats.org/officeDocument/2006/relationships/image" Target="../media/image56.jpeg"/><Relationship Id="rId7" Type="http://schemas.openxmlformats.org/officeDocument/2006/relationships/image" Target="../media/image57.jpeg"/><Relationship Id="rId8" Type="http://schemas.openxmlformats.org/officeDocument/2006/relationships/image" Target="../media/image58.jpeg"/><Relationship Id="rId9" Type="http://schemas.openxmlformats.org/officeDocument/2006/relationships/image" Target="../media/image59.jpeg"/><Relationship Id="rId10" Type="http://schemas.openxmlformats.org/officeDocument/2006/relationships/image" Target="../media/image6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07"/>
          <p:cNvGrpSpPr>
            <a:grpSpLocks/>
          </p:cNvGrpSpPr>
          <p:nvPr/>
        </p:nvGrpSpPr>
        <p:grpSpPr bwMode="auto">
          <a:xfrm>
            <a:off x="5127625" y="168275"/>
            <a:ext cx="3962400" cy="3108325"/>
            <a:chOff x="76200" y="152400"/>
            <a:chExt cx="8915400" cy="6647982"/>
          </a:xfrm>
        </p:grpSpPr>
        <p:pic>
          <p:nvPicPr>
            <p:cNvPr id="13317" name="Picture 5" descr="rubble_brushing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8" y="2403475"/>
              <a:ext cx="1719023" cy="128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8" name="Group 150"/>
            <p:cNvGrpSpPr>
              <a:grpSpLocks/>
            </p:cNvGrpSpPr>
            <p:nvPr/>
          </p:nvGrpSpPr>
          <p:grpSpPr bwMode="auto">
            <a:xfrm>
              <a:off x="1447800" y="692150"/>
              <a:ext cx="6527800" cy="5022850"/>
              <a:chOff x="1447800" y="692150"/>
              <a:chExt cx="6527800" cy="5022850"/>
            </a:xfrm>
          </p:grpSpPr>
          <p:pic>
            <p:nvPicPr>
              <p:cNvPr id="13360" name="Picture 46" descr="BIRL_0335+DSC_0527.JP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2250" y="2819400"/>
                <a:ext cx="10795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1" name="Picture 47" descr="BIRL_0334+DSC_0524.JP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692150"/>
                <a:ext cx="1079500" cy="82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2" name="Picture 48" descr="BIRL_0333+DSC_0518.JPG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1447800"/>
                <a:ext cx="10795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3" name="Picture 49" descr="BIRL_0329+DSC_0483.JPG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3968750"/>
                <a:ext cx="9906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4" name="Picture 50" descr="BIRL_0329+DSC_0482.JP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1517650"/>
                <a:ext cx="1079500" cy="92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5" name="Picture 51" descr="BIRL_0318+DSC_0489.JPG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9900" y="4508500"/>
                <a:ext cx="1079500" cy="82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6" name="Picture 52" descr="BIRL_0306+DSC_0446.JPG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2850" y="4635500"/>
                <a:ext cx="8763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7" name="Picture 53" descr="BIRL_0290+DSC_0397.JPG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3429000"/>
                <a:ext cx="9652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8" name="Picture 54" descr="BIRL_0225+DSC_0352.JPG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0400" y="692150"/>
                <a:ext cx="1079500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9" name="Picture 55" descr="BIRL_0142+DSC_0280.JPG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0" y="692150"/>
                <a:ext cx="1079500" cy="71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7" name="Straight Connector 56"/>
              <p:cNvCxnSpPr/>
              <p:nvPr/>
            </p:nvCxnSpPr>
            <p:spPr>
              <a:xfrm flipV="1">
                <a:off x="2572942" y="3048585"/>
                <a:ext cx="1039415" cy="7469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844252" y="3740453"/>
                <a:ext cx="818266" cy="71794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58358" y="4022936"/>
                <a:ext cx="943891" cy="27860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V="1">
                <a:off x="5301702" y="3719022"/>
                <a:ext cx="818266" cy="76080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>
                <a:off x="5330430" y="3048585"/>
                <a:ext cx="1682352" cy="92012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5330430" y="1982463"/>
                <a:ext cx="1300163" cy="83524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 flipV="1">
                <a:off x="5030392" y="1401868"/>
                <a:ext cx="1060846" cy="100161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4220469" y="1611419"/>
                <a:ext cx="1201933" cy="3821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3263926" y="1690717"/>
                <a:ext cx="886172" cy="53935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526506" y="1714234"/>
                <a:ext cx="1085850" cy="84203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19" name="Group 152"/>
            <p:cNvGrpSpPr>
              <a:grpSpLocks/>
            </p:cNvGrpSpPr>
            <p:nvPr/>
          </p:nvGrpSpPr>
          <p:grpSpPr bwMode="auto">
            <a:xfrm>
              <a:off x="76200" y="152400"/>
              <a:ext cx="8915400" cy="6647982"/>
              <a:chOff x="76200" y="152400"/>
              <a:chExt cx="8915400" cy="6647982"/>
            </a:xfrm>
          </p:grpSpPr>
          <p:pic>
            <p:nvPicPr>
              <p:cNvPr id="13320" name="Picture 67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60198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21" name="Group 151"/>
              <p:cNvGrpSpPr>
                <a:grpSpLocks/>
              </p:cNvGrpSpPr>
              <p:nvPr/>
            </p:nvGrpSpPr>
            <p:grpSpPr bwMode="auto">
              <a:xfrm>
                <a:off x="76200" y="152400"/>
                <a:ext cx="8915400" cy="6647982"/>
                <a:chOff x="76200" y="152400"/>
                <a:chExt cx="8915400" cy="6647982"/>
              </a:xfrm>
            </p:grpSpPr>
            <p:pic>
              <p:nvPicPr>
                <p:cNvPr id="13322" name="Picture 69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850" y="48006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3" name="Picture 70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087" y="5715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4" name="Picture 71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0687" y="5715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5" name="Picture 72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5087" y="5867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6" name="Picture 73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9487" y="6019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7" name="Picture 74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6287" y="6019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8" name="Picture 75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13687" y="57912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29" name="Picture 76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6687" y="5486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0" name="Picture 77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9087" y="4572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1" name="Picture 78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61487" y="3200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2" name="Picture 79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400" y="19812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3" name="Picture 80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762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4" name="Picture 81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6600" y="152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5" name="Picture 82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304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6" name="Picture 83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" y="1200618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7" name="Picture 84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2267418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8" name="Picture 85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3200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39" name="Picture 86"/>
                <p:cNvPicPr>
                  <a:picLocks noChangeAspect="1"/>
                </p:cNvPicPr>
                <p:nvPr/>
              </p:nvPicPr>
              <p:blipFill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" y="40386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04863" y="4508561"/>
                  <a:ext cx="1100138" cy="6450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179911" y="4817531"/>
                  <a:ext cx="682227" cy="373482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 flipH="1" flipV="1">
                  <a:off x="1981242" y="5293638"/>
                  <a:ext cx="665477" cy="175023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5400000" flipH="1" flipV="1">
                  <a:off x="1428002" y="5068209"/>
                  <a:ext cx="818266" cy="77866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5400000" flipH="1" flipV="1">
                  <a:off x="2472286" y="4362274"/>
                  <a:ext cx="2172987" cy="83581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3915980" y="5992305"/>
                  <a:ext cx="55003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 flipV="1">
                  <a:off x="3901436" y="4801215"/>
                  <a:ext cx="2325774" cy="110727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 flipV="1">
                  <a:off x="5758499" y="5686726"/>
                  <a:ext cx="66547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6200000" flipV="1">
                  <a:off x="6492490" y="5471717"/>
                  <a:ext cx="458366" cy="182165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6200000" flipV="1">
                  <a:off x="7245378" y="4754595"/>
                  <a:ext cx="977844" cy="485775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10800000">
                  <a:off x="7955756" y="4508561"/>
                  <a:ext cx="171450" cy="125625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10800000" flipV="1">
                  <a:off x="7977188" y="3693691"/>
                  <a:ext cx="482204" cy="275018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10800000" flipV="1">
                  <a:off x="5330429" y="2556267"/>
                  <a:ext cx="2932508" cy="492318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10800000" flipV="1">
                  <a:off x="7709298" y="1401868"/>
                  <a:ext cx="553640" cy="312367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0800000" flipV="1">
                  <a:off x="6812756" y="763553"/>
                  <a:ext cx="678656" cy="322554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0800000" flipV="1">
                  <a:off x="762000" y="3201372"/>
                  <a:ext cx="685800" cy="227486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0800000">
                  <a:off x="762000" y="2763381"/>
                  <a:ext cx="27432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>
                  <a:off x="915592" y="1714234"/>
                  <a:ext cx="532208" cy="3396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10800000">
                  <a:off x="1447800" y="1086106"/>
                  <a:ext cx="778669" cy="315761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59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5938058" y="6019800"/>
                  <a:ext cx="1846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</p:grpSp>
        </p:grpSp>
      </p:grpSp>
      <p:sp>
        <p:nvSpPr>
          <p:cNvPr id="13315" name="Subtitle 2"/>
          <p:cNvSpPr>
            <a:spLocks noGrp="1"/>
          </p:cNvSpPr>
          <p:nvPr>
            <p:ph type="subTitle" idx="4294967295"/>
          </p:nvPr>
        </p:nvSpPr>
        <p:spPr>
          <a:xfrm>
            <a:off x="296863" y="3657600"/>
            <a:ext cx="8793162" cy="2895600"/>
          </a:xfrm>
          <a:solidFill>
            <a:schemeClr val="bg1">
              <a:alpha val="90195"/>
            </a:schemeClr>
          </a:solidFill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John Deck, University of California, Berkeley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Brian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Stucky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University of Colorado, Boulder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Lukasz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Ziemba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University of Florida,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Gaineseville</a:t>
            </a:r>
            <a:endParaRPr lang="en-US" sz="2000" dirty="0">
              <a:latin typeface="Perpetu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Nico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Cellinese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University of Florida, Gainesville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Rob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Guralnick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University of Colorado, Boulder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endParaRPr lang="en-US" sz="2000" dirty="0">
              <a:latin typeface="Perpetu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BiSciCol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 Team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Reed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Beaman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Nico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Cellinese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Jonathan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Coddington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Neil Davies, John Deck, Rob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Guralnick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Bryan P.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Heidorn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Chris Meyer, Tom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Orrell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Rich Pyle, Kate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Rachwal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Brian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Stucky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Rob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Whitton</a:t>
            </a:r>
            <a:r>
              <a:rPr lang="en-US" sz="2000" dirty="0">
                <a:latin typeface="Perpetua" charset="0"/>
                <a:ea typeface="ＭＳ Ｐゴシック" charset="0"/>
                <a:cs typeface="ＭＳ Ｐゴシック" charset="0"/>
              </a:rPr>
              <a:t>, Lukasz </a:t>
            </a:r>
            <a:r>
              <a:rPr lang="en-US" sz="2000" dirty="0" err="1">
                <a:latin typeface="Perpetua" charset="0"/>
                <a:ea typeface="ＭＳ Ｐゴシック" charset="0"/>
                <a:cs typeface="ＭＳ Ｐゴシック" charset="0"/>
              </a:rPr>
              <a:t>Ziemba</a:t>
            </a:r>
            <a:endParaRPr lang="en-US" sz="2000" dirty="0"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6" name="Title 1"/>
          <p:cNvSpPr>
            <a:spLocks noGrp="1"/>
          </p:cNvSpPr>
          <p:nvPr>
            <p:ph type="ctrTitle" idx="4294967295"/>
          </p:nvPr>
        </p:nvSpPr>
        <p:spPr>
          <a:xfrm>
            <a:off x="156282" y="632933"/>
            <a:ext cx="5276143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sz="3600" dirty="0" err="1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Curation</a:t>
            </a: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 and</a:t>
            </a:r>
            <a:b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Biodiversity Research  --</a:t>
            </a:r>
            <a:b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3600" dirty="0" err="1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BiSciCol</a:t>
            </a: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 Project and a look </a:t>
            </a:r>
            <a:b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at the “</a:t>
            </a:r>
            <a:r>
              <a:rPr lang="en-US" sz="3600" dirty="0" err="1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Triplifier</a:t>
            </a:r>
            <a:r>
              <a:rPr lang="en-US" sz="3600" dirty="0" smtClean="0">
                <a:solidFill>
                  <a:srgbClr val="7F7F7F"/>
                </a:solidFill>
                <a:latin typeface="Perpetua" charset="0"/>
                <a:ea typeface="ＭＳ Ｐゴシック" charset="0"/>
                <a:cs typeface="ＭＳ Ｐゴシック" charset="0"/>
              </a:rPr>
              <a:t> Simplifier”</a:t>
            </a:r>
            <a:endParaRPr lang="en-US" sz="3600" dirty="0">
              <a:solidFill>
                <a:srgbClr val="7F7F7F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" y="1417638"/>
            <a:ext cx="3648840" cy="63813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1248361"/>
            <a:ext cx="9144000" cy="7884772"/>
            <a:chOff x="0" y="1248361"/>
            <a:chExt cx="9144000" cy="788477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95865"/>
              <a:ext cx="9144000" cy="67372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2313259" y="231793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Query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rot="5400000">
              <a:off x="1938715" y="2755566"/>
              <a:ext cx="1600602" cy="369332"/>
            </a:xfrm>
            <a:prstGeom prst="bentConnector3">
              <a:avLst>
                <a:gd name="adj1" fmla="val 48913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3816313" y="1617997"/>
              <a:ext cx="1627885" cy="777868"/>
            </a:xfrm>
            <a:prstGeom prst="bentConnector3">
              <a:avLst>
                <a:gd name="adj1" fmla="val 99692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0751" y="1248361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34549" y="274638"/>
            <a:ext cx="7476803" cy="1143000"/>
          </a:xfrm>
        </p:spPr>
        <p:txBody>
          <a:bodyPr/>
          <a:lstStyle/>
          <a:p>
            <a:r>
              <a:rPr lang="en-US" dirty="0" err="1" smtClean="0"/>
              <a:t>Triplify</a:t>
            </a:r>
            <a:r>
              <a:rPr lang="en-US" dirty="0" smtClean="0"/>
              <a:t>!: View graph based data </a:t>
            </a:r>
            <a:endParaRPr lang="en-US" dirty="0"/>
          </a:p>
        </p:txBody>
      </p:sp>
      <p:pic>
        <p:nvPicPr>
          <p:cNvPr id="20" name="Picture 26" descr="http://www.fadyart.com/en/images/stories/rdf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8" y="22615"/>
            <a:ext cx="1452011" cy="1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5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4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Triplifier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3420697"/>
          </a:xfrm>
          <a:prstGeom prst="rect">
            <a:avLst/>
          </a:prstGeom>
        </p:spPr>
      </p:pic>
      <p:pic>
        <p:nvPicPr>
          <p:cNvPr id="7" name="Picture 26" descr="http://www.fadyart.com/en/images/stories/rdf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49" y="153098"/>
            <a:ext cx="1452011" cy="1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2190" y="3823820"/>
            <a:ext cx="731263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200" dirty="0" smtClean="0"/>
              <a:t>Publish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343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307" y="2598738"/>
            <a:ext cx="7237879" cy="156966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What challenges are we facing now?</a:t>
            </a:r>
          </a:p>
          <a:p>
            <a:pPr algn="ctr" eaLnBrk="1" hangingPunct="1"/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(for </a:t>
            </a:r>
            <a:r>
              <a:rPr lang="en-US" sz="3200" dirty="0" err="1" smtClean="0">
                <a:solidFill>
                  <a:srgbClr val="7F7F7F"/>
                </a:solidFill>
                <a:latin typeface="Perpetua" charset="0"/>
              </a:rPr>
              <a:t>BiSciCol</a:t>
            </a:r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, Linked Data, and data integration </a:t>
            </a:r>
          </a:p>
          <a:p>
            <a:pPr algn="ctr" eaLnBrk="1" hangingPunct="1"/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In general)</a:t>
            </a:r>
            <a:endParaRPr lang="en-US" sz="3200" dirty="0">
              <a:solidFill>
                <a:srgbClr val="7F7F7F"/>
              </a:solidFill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9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660"/>
            <a:ext cx="8229600" cy="1143000"/>
          </a:xfrm>
        </p:spPr>
        <p:txBody>
          <a:bodyPr/>
          <a:lstStyle/>
          <a:p>
            <a:r>
              <a:rPr lang="en-US" dirty="0" smtClean="0"/>
              <a:t>Identifier Issues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3339" y="1269817"/>
            <a:ext cx="60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3" y="1069048"/>
            <a:ext cx="1711228" cy="1711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4968" y="3315675"/>
            <a:ext cx="37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at the source is difficult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76298" y="2969606"/>
            <a:ext cx="1650687" cy="2166491"/>
            <a:chOff x="431575" y="2822346"/>
            <a:chExt cx="1650687" cy="21664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2822346"/>
              <a:ext cx="1273096" cy="211243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1575" y="4711838"/>
              <a:ext cx="16506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The digestible RFID tag</a:t>
              </a:r>
              <a:endParaRPr lang="en-US" sz="1200" i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80387" y="1603257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DOIs (</a:t>
            </a:r>
            <a:r>
              <a:rPr lang="en-US" dirty="0" smtClean="0">
                <a:solidFill>
                  <a:srgbClr val="0000FF"/>
                </a:solidFill>
                <a:hlinkClick r:id="rId4"/>
              </a:rPr>
              <a:t>http://doi.org/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EZIDs (</a:t>
            </a:r>
            <a:r>
              <a:rPr lang="en-US" dirty="0" smtClean="0">
                <a:solidFill>
                  <a:srgbClr val="0000FF"/>
                </a:solidFill>
                <a:hlinkClick r:id="rId5"/>
              </a:rPr>
              <a:t>http://ezid.net/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5441" y="3699174"/>
            <a:ext cx="557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Calculated namespaces (e.g. </a:t>
            </a:r>
            <a:r>
              <a:rPr lang="en-US" dirty="0" err="1" smtClean="0">
                <a:solidFill>
                  <a:srgbClr val="0000FF"/>
                </a:solidFill>
              </a:rPr>
              <a:t>geo:lat,lng</a:t>
            </a:r>
            <a:r>
              <a:rPr lang="en-US" dirty="0" smtClean="0">
                <a:solidFill>
                  <a:srgbClr val="0000FF"/>
                </a:solidFill>
              </a:rPr>
              <a:t>) via PDAs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UUIDs (randomly unique)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3965" y="5930845"/>
            <a:ext cx="628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romote use of URIs for identifiers in all Standards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4" y="3017450"/>
            <a:ext cx="1235328" cy="154416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34887" y="5284514"/>
            <a:ext cx="8156108" cy="1444677"/>
            <a:chOff x="234887" y="5284514"/>
            <a:chExt cx="8156108" cy="1444677"/>
          </a:xfrm>
        </p:grpSpPr>
        <p:sp>
          <p:nvSpPr>
            <p:cNvPr id="10" name="TextBox 9"/>
            <p:cNvSpPr txBox="1"/>
            <p:nvPr/>
          </p:nvSpPr>
          <p:spPr>
            <a:xfrm>
              <a:off x="2693965" y="5284514"/>
              <a:ext cx="5697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Semantic web requires URIs but many standards (including </a:t>
              </a:r>
              <a:endParaRPr lang="en-US" dirty="0"/>
            </a:p>
            <a:p>
              <a:r>
                <a:rPr lang="en-US" dirty="0" smtClean="0"/>
                <a:t>Darwin Core) do not require URIs for identifiers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34887" y="5561513"/>
              <a:ext cx="1605052" cy="1167678"/>
              <a:chOff x="234887" y="5561513"/>
              <a:chExt cx="1605052" cy="116767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34887" y="5561513"/>
                <a:ext cx="1605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cheme : string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605" y="6359859"/>
                <a:ext cx="51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URI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34883" y="6136088"/>
                <a:ext cx="141429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749181" y="5930845"/>
                <a:ext cx="1" cy="205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34883" y="5934138"/>
                <a:ext cx="1" cy="205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77880" y="6154616"/>
                <a:ext cx="1" cy="205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888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Issues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97012" y="3772075"/>
            <a:ext cx="424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Continue working on clarity in term definitions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Work from upper level ontologies (e.g. </a:t>
            </a:r>
            <a:r>
              <a:rPr lang="en-US" dirty="0" smtClean="0">
                <a:solidFill>
                  <a:srgbClr val="0000FF"/>
                </a:solidFill>
              </a:rPr>
              <a:t>Basic Formal Ontology) </a:t>
            </a:r>
            <a:r>
              <a:rPr lang="en-US" dirty="0">
                <a:solidFill>
                  <a:srgbClr val="0000FF"/>
                </a:solidFill>
              </a:rPr>
              <a:t>to derive definitions.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4521" y="878647"/>
            <a:ext cx="7973791" cy="5603867"/>
            <a:chOff x="454521" y="878647"/>
            <a:chExt cx="7973791" cy="5603867"/>
          </a:xfrm>
        </p:grpSpPr>
        <p:sp>
          <p:nvSpPr>
            <p:cNvPr id="11" name="TextBox 10"/>
            <p:cNvSpPr txBox="1"/>
            <p:nvPr/>
          </p:nvSpPr>
          <p:spPr>
            <a:xfrm>
              <a:off x="4766363" y="1896630"/>
              <a:ext cx="3661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Confusion between representational units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884" y="3127223"/>
              <a:ext cx="4364672" cy="3355291"/>
              <a:chOff x="457200" y="3127223"/>
              <a:chExt cx="4364672" cy="335529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904" y="3479401"/>
                <a:ext cx="1403657" cy="186466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57200" y="3127223"/>
                <a:ext cx="436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“Sample, Specimen, Individual, Aggregation”</a:t>
                </a:r>
                <a:endParaRPr lang="en-US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959" y="3496556"/>
                <a:ext cx="2504066" cy="1414458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905" y="5428414"/>
                <a:ext cx="1512886" cy="103326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7959" y="5011656"/>
                <a:ext cx="2504066" cy="1470858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766363" y="1529545"/>
              <a:ext cx="366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nadequate representational units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521" y="878647"/>
              <a:ext cx="1456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“Occurrence”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" y="1247979"/>
              <a:ext cx="1848796" cy="180257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9807" y="1247980"/>
              <a:ext cx="2032901" cy="1802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3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Issues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" y="1271543"/>
            <a:ext cx="4323237" cy="2585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8" y="4101876"/>
            <a:ext cx="4323237" cy="2585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53369" y="4473077"/>
            <a:ext cx="424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apply directional links only where appropriate.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3369" y="1417638"/>
            <a:ext cx="393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</a:t>
            </a:r>
            <a:r>
              <a:rPr lang="en-US" dirty="0" err="1" smtClean="0"/>
              <a:t>sensical</a:t>
            </a:r>
            <a:r>
              <a:rPr lang="en-US" dirty="0" smtClean="0"/>
              <a:t> conclusions are possible!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64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Issues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4928" y="1436288"/>
            <a:ext cx="44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mass required for effective utilization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3" y="1100249"/>
            <a:ext cx="2553760" cy="1975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4928" y="3634007"/>
            <a:ext cx="47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Reality is complicated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4927" y="4162684"/>
            <a:ext cx="4246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Work collaboratively (e.g. </a:t>
            </a:r>
            <a:r>
              <a:rPr lang="en-US" dirty="0" err="1" smtClean="0">
                <a:solidFill>
                  <a:srgbClr val="0000FF"/>
                </a:solidFill>
              </a:rPr>
              <a:t>BioPortal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hackathons</a:t>
            </a:r>
            <a:r>
              <a:rPr lang="en-US" dirty="0" smtClean="0">
                <a:solidFill>
                  <a:srgbClr val="0000FF"/>
                </a:solidFill>
              </a:rPr>
              <a:t>, interdisciplinary workshops)</a:t>
            </a:r>
          </a:p>
        </p:txBody>
      </p:sp>
      <p:pic>
        <p:nvPicPr>
          <p:cNvPr id="10" name="Picture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815" y="3703052"/>
            <a:ext cx="3327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4927" y="1805620"/>
            <a:ext cx="503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Work with aggregators (GBIF, </a:t>
            </a:r>
            <a:r>
              <a:rPr lang="en-US" dirty="0" err="1" smtClean="0">
                <a:solidFill>
                  <a:srgbClr val="0000FF"/>
                </a:solidFill>
              </a:rPr>
              <a:t>VertNet</a:t>
            </a:r>
            <a:r>
              <a:rPr lang="en-US" dirty="0" smtClean="0">
                <a:solidFill>
                  <a:srgbClr val="0000FF"/>
                </a:solidFill>
              </a:rPr>
              <a:t>, NCBI).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View Triples as a publishable unit</a:t>
            </a:r>
          </a:p>
        </p:txBody>
      </p:sp>
    </p:spTree>
    <p:extLst>
      <p:ext uri="{BB962C8B-B14F-4D97-AF65-F5344CB8AC3E}">
        <p14:creationId xmlns:p14="http://schemas.microsoft.com/office/powerpoint/2010/main" val="238325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" y="-14288"/>
            <a:ext cx="12215813" cy="68722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04800" y="1524000"/>
            <a:ext cx="8610600" cy="4343400"/>
          </a:xfrm>
          <a:prstGeom prst="roundRect">
            <a:avLst/>
          </a:prstGeom>
          <a:solidFill>
            <a:srgbClr val="B9CDE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395140"/>
            <a:ext cx="8534400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BiSciCol</a:t>
            </a:r>
            <a:r>
              <a:rPr lang="en-US" dirty="0" smtClean="0">
                <a:solidFill>
                  <a:schemeClr val="bg1"/>
                </a:solidFill>
              </a:rPr>
              <a:t> tackles </a:t>
            </a:r>
            <a:r>
              <a:rPr lang="en-US" b="1" dirty="0" smtClean="0">
                <a:solidFill>
                  <a:schemeClr val="bg1"/>
                </a:solidFill>
              </a:rPr>
              <a:t>biodiversity data challenges:</a:t>
            </a:r>
          </a:p>
          <a:p>
            <a:pPr marL="742950" lvl="1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Tracking and integration of objects across disciplines</a:t>
            </a:r>
          </a:p>
          <a:p>
            <a:pPr marL="742950" lvl="1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Linking derivatives back to their source</a:t>
            </a:r>
          </a:p>
          <a:p>
            <a:pPr marL="285750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BiSciCol</a:t>
            </a:r>
            <a:r>
              <a:rPr lang="en-US" dirty="0" smtClean="0">
                <a:solidFill>
                  <a:schemeClr val="bg1"/>
                </a:solidFill>
              </a:rPr>
              <a:t> is about </a:t>
            </a:r>
            <a:r>
              <a:rPr lang="en-US" b="1" dirty="0" smtClean="0">
                <a:solidFill>
                  <a:schemeClr val="bg1"/>
                </a:solidFill>
              </a:rPr>
              <a:t>community, collaborative practice</a:t>
            </a:r>
          </a:p>
          <a:p>
            <a:pPr marL="742950" lvl="1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Commitment to standards, ontologies</a:t>
            </a:r>
            <a:r>
              <a:rPr lang="en-US" sz="1600" b="1" dirty="0" smtClean="0">
                <a:solidFill>
                  <a:schemeClr val="bg1"/>
                </a:solidFill>
              </a:rPr>
              <a:t>	</a:t>
            </a:r>
          </a:p>
          <a:p>
            <a:pPr marL="742950" lvl="1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Agreement on permanent, resolvable identifiers</a:t>
            </a:r>
          </a:p>
          <a:p>
            <a:pPr marL="742950" lvl="1" indent="-285750"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 err="1" smtClean="0">
                <a:solidFill>
                  <a:schemeClr val="bg1"/>
                </a:solidFill>
              </a:rPr>
              <a:t>riplification</a:t>
            </a:r>
            <a:r>
              <a:rPr lang="en-US" sz="1600" dirty="0" smtClean="0">
                <a:solidFill>
                  <a:schemeClr val="bg1"/>
                </a:solidFill>
              </a:rPr>
              <a:t> of data sources to enhance linked data</a:t>
            </a:r>
          </a:p>
          <a:p>
            <a:pPr lvl="1">
              <a:spcAft>
                <a:spcPts val="400"/>
              </a:spcAft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1788061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BiSciCol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Mission</a:t>
            </a:r>
          </a:p>
          <a:p>
            <a:pPr eaLnBrk="1" hangingPunct="1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600" y="502887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400"/>
              </a:spcAft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http://biscicol.blogspot.com/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http://biscicol.org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78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http://sullivan.sbcisd.net/wp-content/uploads/2012/02/privacy_miles_to_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81" y="-304800"/>
            <a:ext cx="9206082" cy="694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60961" y="4267200"/>
            <a:ext cx="9267043" cy="2590800"/>
          </a:xfrm>
          <a:prstGeom prst="rect">
            <a:avLst/>
          </a:prstGeom>
          <a:solidFill>
            <a:srgbClr val="BFBFBF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7022" y="4572000"/>
            <a:ext cx="9522778" cy="3429000"/>
          </a:xfrm>
        </p:spPr>
        <p:txBody>
          <a:bodyPr/>
          <a:lstStyle/>
          <a:p>
            <a:r>
              <a:rPr lang="en-US" sz="2000" b="1" dirty="0" err="1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BiSciCol</a:t>
            </a:r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 is National Science Foundation funded 2010 – 2014</a:t>
            </a:r>
          </a:p>
          <a:p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Infrastructure to tag &amp; track specimens &amp; </a:t>
            </a:r>
            <a:r>
              <a:rPr lang="en-US" sz="2000" b="1" dirty="0" err="1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derivates</a:t>
            </a:r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 in cyberspace</a:t>
            </a:r>
          </a:p>
          <a:p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Relies on globally unique identifiers (GUIDs) to track objects </a:t>
            </a:r>
          </a:p>
          <a:p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Implements a </a:t>
            </a:r>
            <a:r>
              <a:rPr lang="en-US" sz="2000" b="1" u="sng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Linked Data </a:t>
            </a:r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r>
              <a:rPr lang="en-US" sz="2000" b="1" dirty="0" smtClean="0">
                <a:solidFill>
                  <a:srgbClr val="6B3305"/>
                </a:solidFill>
                <a:latin typeface="Arial" pitchFamily="34" charset="0"/>
                <a:cs typeface="Arial" pitchFamily="34" charset="0"/>
              </a:rPr>
              <a:t>Provides support for the Global Names Architecture</a:t>
            </a:r>
          </a:p>
          <a:p>
            <a:pPr>
              <a:buFont typeface="Wingdings 2" pitchFamily="18" charset="2"/>
              <a:buNone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rubble_brushing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1563" y="2403475"/>
            <a:ext cx="171767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1447800" y="692150"/>
            <a:ext cx="6527800" cy="5022850"/>
            <a:chOff x="1447800" y="692150"/>
            <a:chExt cx="6527800" cy="5022850"/>
          </a:xfrm>
        </p:grpSpPr>
        <p:pic>
          <p:nvPicPr>
            <p:cNvPr id="19519" name="Picture 3" descr="BIRL_0335+DSC_0527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50" y="2819400"/>
              <a:ext cx="10795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0" name="Picture 5" descr="BIRL_0334+DSC_0524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692150"/>
              <a:ext cx="1079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1" name="Picture 6" descr="BIRL_0333+DSC_0518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47800"/>
              <a:ext cx="10795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2" name="Picture 7" descr="BIRL_0329+DSC_048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968750"/>
              <a:ext cx="9906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3" name="Picture 9" descr="BIRL_0329+DSC_048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517650"/>
              <a:ext cx="1079500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4" name="Picture 10" descr="BIRL_0318+DSC_0489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900" y="4508500"/>
              <a:ext cx="1079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5" name="Picture 12" descr="BIRL_0306+DSC_0446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4635500"/>
              <a:ext cx="8763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6" name="Picture 13" descr="BIRL_0290+DSC_0397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429000"/>
              <a:ext cx="9652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7" name="Picture 14" descr="BIRL_0225+DSC_0352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400" y="692150"/>
              <a:ext cx="1079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28" name="Picture 15" descr="BIRL_0142+DSC_0280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92150"/>
              <a:ext cx="1079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/>
            <p:cNvCxnSpPr>
              <a:endCxn id="17" idx="1"/>
            </p:cNvCxnSpPr>
            <p:nvPr/>
          </p:nvCxnSpPr>
          <p:spPr>
            <a:xfrm flipV="1">
              <a:off x="2571750" y="3048000"/>
              <a:ext cx="1039813" cy="762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845594" y="3742531"/>
              <a:ext cx="815975" cy="71596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7" idx="2"/>
            </p:cNvCxnSpPr>
            <p:nvPr/>
          </p:nvCxnSpPr>
          <p:spPr>
            <a:xfrm rot="5400000" flipH="1" flipV="1">
              <a:off x="3859212" y="4024313"/>
              <a:ext cx="942975" cy="2794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5301456" y="3720307"/>
              <a:ext cx="815975" cy="76041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7" idx="3"/>
            </p:cNvCxnSpPr>
            <p:nvPr/>
          </p:nvCxnSpPr>
          <p:spPr>
            <a:xfrm rot="10800000">
              <a:off x="5329238" y="3048000"/>
              <a:ext cx="1681162" cy="9207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5329238" y="1981200"/>
              <a:ext cx="1300162" cy="8382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V="1">
              <a:off x="5029200" y="1403350"/>
              <a:ext cx="1060450" cy="10001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217987" y="1611313"/>
              <a:ext cx="1203325" cy="381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527300" y="1714500"/>
              <a:ext cx="1084263" cy="8413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76200" y="152400"/>
            <a:ext cx="8915400" cy="6648450"/>
            <a:chOff x="76200" y="152400"/>
            <a:chExt cx="8915400" cy="6647982"/>
          </a:xfrm>
        </p:grpSpPr>
        <p:pic>
          <p:nvPicPr>
            <p:cNvPr id="19479" name="Picture 53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6019800"/>
              <a:ext cx="730113" cy="78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480" name="Group 151"/>
            <p:cNvGrpSpPr>
              <a:grpSpLocks/>
            </p:cNvGrpSpPr>
            <p:nvPr/>
          </p:nvGrpSpPr>
          <p:grpSpPr bwMode="auto">
            <a:xfrm>
              <a:off x="76200" y="152400"/>
              <a:ext cx="8915400" cy="6647982"/>
              <a:chOff x="76200" y="152400"/>
              <a:chExt cx="8915400" cy="6647982"/>
            </a:xfrm>
          </p:grpSpPr>
          <p:pic>
            <p:nvPicPr>
              <p:cNvPr id="19481" name="Picture 47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850" y="48006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2" name="Picture 48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087" y="57150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3" name="Picture 49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0687" y="57150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4" name="Picture 50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5087" y="58674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5" name="Picture 51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9487" y="60198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6" name="Picture 52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287" y="60198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7" name="Picture 54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3687" y="57912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8" name="Picture 55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6687" y="54864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9" name="Picture 56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9087" y="45720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0" name="Picture 57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1487" y="32004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1" name="Picture 58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3400" y="19812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2" name="Picture 59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1000" y="7620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3" name="Picture 60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1524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4" name="Picture 61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048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5" name="Picture 62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200618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6" name="Picture 63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2267418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7" name="Picture 64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2004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8" name="Picture 65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0386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Straight Connector 66"/>
              <p:cNvCxnSpPr/>
              <p:nvPr/>
            </p:nvCxnSpPr>
            <p:spPr>
              <a:xfrm flipV="1">
                <a:off x="806450" y="4508193"/>
                <a:ext cx="1098550" cy="6349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181100" y="4819321"/>
                <a:ext cx="679450" cy="371449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 flipV="1">
                <a:off x="1979636" y="5293944"/>
                <a:ext cx="666703" cy="1746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 flipH="1" flipV="1">
                <a:off x="1427192" y="5068514"/>
                <a:ext cx="819092" cy="77787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2470227" y="4362124"/>
                <a:ext cx="2174722" cy="8350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 flipH="1" flipV="1">
                <a:off x="3915589" y="5990020"/>
                <a:ext cx="550823" cy="317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6200000" flipV="1">
                <a:off x="3902157" y="4800269"/>
                <a:ext cx="2327111" cy="11112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 flipV="1">
                <a:off x="5756298" y="5686035"/>
                <a:ext cx="666703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6492891" y="5470144"/>
                <a:ext cx="457168" cy="18415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6200000" flipV="1">
                <a:off x="7245384" y="4755809"/>
                <a:ext cx="977831" cy="4826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7956550" y="4508193"/>
                <a:ext cx="171450" cy="1269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 flipV="1">
                <a:off x="7975600" y="3692276"/>
                <a:ext cx="482600" cy="27620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7" idx="3"/>
              </p:cNvCxnSpPr>
              <p:nvPr/>
            </p:nvCxnSpPr>
            <p:spPr>
              <a:xfrm rot="10800000" flipV="1">
                <a:off x="5329238" y="2555706"/>
                <a:ext cx="2932112" cy="4920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 flipV="1">
                <a:off x="7708900" y="1403262"/>
                <a:ext cx="552450" cy="31112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 flipV="1">
                <a:off x="6813550" y="761957"/>
                <a:ext cx="679450" cy="32382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0800000" flipV="1">
                <a:off x="762000" y="3200185"/>
                <a:ext cx="685800" cy="22858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762000" y="2761782"/>
                <a:ext cx="2893786" cy="28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0800000">
                <a:off x="914400" y="1714390"/>
                <a:ext cx="533400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0800000">
                <a:off x="1447800" y="1085784"/>
                <a:ext cx="777875" cy="31747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18" name="TextBox 141"/>
              <p:cNvSpPr txBox="1">
                <a:spLocks noChangeArrowheads="1"/>
              </p:cNvSpPr>
              <p:nvPr/>
            </p:nvSpPr>
            <p:spPr bwMode="auto">
              <a:xfrm>
                <a:off x="5938058" y="6019800"/>
                <a:ext cx="1846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</p:grp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5638800" y="4293113"/>
            <a:ext cx="3429000" cy="954087"/>
            <a:chOff x="5715000" y="5352583"/>
            <a:chExt cx="3429000" cy="954107"/>
          </a:xfrm>
        </p:grpSpPr>
        <p:sp>
          <p:nvSpPr>
            <p:cNvPr id="130" name="TextBox 129"/>
            <p:cNvSpPr txBox="1"/>
            <p:nvPr/>
          </p:nvSpPr>
          <p:spPr>
            <a:xfrm>
              <a:off x="5775325" y="5352583"/>
              <a:ext cx="3368675" cy="954107"/>
            </a:xfrm>
            <a:prstGeom prst="rect">
              <a:avLst/>
            </a:prstGeom>
            <a:solidFill>
              <a:schemeClr val="bg1">
                <a:lumMod val="75000"/>
                <a:alpha val="86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Taxonomic Type Filter</a:t>
              </a:r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</p:txBody>
        </p:sp>
        <p:pic>
          <p:nvPicPr>
            <p:cNvPr id="19478" name="Picture 130" descr="order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5581182"/>
              <a:ext cx="335688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5699125" y="5390075"/>
            <a:ext cx="3368675" cy="1168400"/>
            <a:chOff x="5623133" y="4572000"/>
            <a:chExt cx="3368467" cy="1169551"/>
          </a:xfrm>
        </p:grpSpPr>
        <p:sp>
          <p:nvSpPr>
            <p:cNvPr id="133" name="TextBox 132"/>
            <p:cNvSpPr txBox="1"/>
            <p:nvPr/>
          </p:nvSpPr>
          <p:spPr>
            <a:xfrm>
              <a:off x="5623133" y="4572000"/>
              <a:ext cx="3368467" cy="1169551"/>
            </a:xfrm>
            <a:prstGeom prst="rect">
              <a:avLst/>
            </a:prstGeom>
            <a:solidFill>
              <a:schemeClr val="bg1">
                <a:lumMod val="75000"/>
                <a:alpha val="86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Class Filter</a:t>
              </a:r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  <a:p>
              <a:pPr eaLnBrk="1" hangingPunct="1"/>
              <a:endParaRPr lang="en-US" sz="1400"/>
            </a:p>
          </p:txBody>
        </p:sp>
        <p:sp>
          <p:nvSpPr>
            <p:cNvPr id="19471" name="TextBox 133"/>
            <p:cNvSpPr txBox="1">
              <a:spLocks noChangeArrowheads="1"/>
            </p:cNvSpPr>
            <p:nvPr/>
          </p:nvSpPr>
          <p:spPr bwMode="auto">
            <a:xfrm flipH="1">
              <a:off x="5720542" y="4876800"/>
              <a:ext cx="223058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X</a:t>
              </a:r>
            </a:p>
          </p:txBody>
        </p:sp>
        <p:sp>
          <p:nvSpPr>
            <p:cNvPr id="19472" name="TextBox 134"/>
            <p:cNvSpPr txBox="1">
              <a:spLocks noChangeArrowheads="1"/>
            </p:cNvSpPr>
            <p:nvPr/>
          </p:nvSpPr>
          <p:spPr bwMode="auto">
            <a:xfrm flipH="1">
              <a:off x="5715000" y="5163979"/>
              <a:ext cx="223058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00"/>
            </a:p>
          </p:txBody>
        </p:sp>
        <p:sp>
          <p:nvSpPr>
            <p:cNvPr id="19473" name="TextBox 135"/>
            <p:cNvSpPr txBox="1">
              <a:spLocks noChangeArrowheads="1"/>
            </p:cNvSpPr>
            <p:nvPr/>
          </p:nvSpPr>
          <p:spPr bwMode="auto">
            <a:xfrm flipH="1">
              <a:off x="5715000" y="5468779"/>
              <a:ext cx="223058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X</a:t>
              </a:r>
            </a:p>
          </p:txBody>
        </p:sp>
        <p:sp>
          <p:nvSpPr>
            <p:cNvPr id="19474" name="TextBox 137"/>
            <p:cNvSpPr txBox="1">
              <a:spLocks noChangeArrowheads="1"/>
            </p:cNvSpPr>
            <p:nvPr/>
          </p:nvSpPr>
          <p:spPr bwMode="auto">
            <a:xfrm>
              <a:off x="6019800" y="4829535"/>
              <a:ext cx="9652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Specimens</a:t>
              </a:r>
            </a:p>
          </p:txBody>
        </p:sp>
        <p:sp>
          <p:nvSpPr>
            <p:cNvPr id="19475" name="TextBox 138"/>
            <p:cNvSpPr txBox="1">
              <a:spLocks noChangeArrowheads="1"/>
            </p:cNvSpPr>
            <p:nvPr/>
          </p:nvSpPr>
          <p:spPr bwMode="auto">
            <a:xfrm>
              <a:off x="6019800" y="5131358"/>
              <a:ext cx="7076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Tissues</a:t>
              </a:r>
            </a:p>
          </p:txBody>
        </p:sp>
        <p:sp>
          <p:nvSpPr>
            <p:cNvPr id="19476" name="TextBox 139"/>
            <p:cNvSpPr txBox="1">
              <a:spLocks noChangeArrowheads="1"/>
            </p:cNvSpPr>
            <p:nvPr/>
          </p:nvSpPr>
          <p:spPr bwMode="auto">
            <a:xfrm>
              <a:off x="6019800" y="5407223"/>
              <a:ext cx="964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/>
                <a:t>Sequences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66738" y="101600"/>
            <a:ext cx="5808662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7F7F7F"/>
                </a:solidFill>
                <a:latin typeface="Perpetua" charset="0"/>
              </a:rPr>
              <a:t>A Biological </a:t>
            </a:r>
            <a:r>
              <a:rPr lang="en-US" sz="3200" b="1">
                <a:solidFill>
                  <a:srgbClr val="7F7F7F"/>
                </a:solidFill>
                <a:latin typeface="Perpetua" charset="0"/>
              </a:rPr>
              <a:t>Relationship </a:t>
            </a:r>
            <a:r>
              <a:rPr lang="en-US" sz="3200">
                <a:solidFill>
                  <a:srgbClr val="7F7F7F"/>
                </a:solidFill>
                <a:latin typeface="Perpetua" charset="0"/>
              </a:rPr>
              <a:t>Graph …</a:t>
            </a:r>
          </a:p>
        </p:txBody>
      </p:sp>
    </p:spTree>
    <p:extLst>
      <p:ext uri="{BB962C8B-B14F-4D97-AF65-F5344CB8AC3E}">
        <p14:creationId xmlns:p14="http://schemas.microsoft.com/office/powerpoint/2010/main" val="36638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7800" y="2325674"/>
            <a:ext cx="2273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1975" y="1903399"/>
            <a:ext cx="7874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" y="1701786"/>
            <a:ext cx="14224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87313"/>
            <a:ext cx="5259573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Why Linked Data?  Why </a:t>
            </a:r>
            <a:r>
              <a:rPr lang="en-US" sz="3200" dirty="0" err="1" smtClean="0">
                <a:solidFill>
                  <a:srgbClr val="7F7F7F"/>
                </a:solidFill>
                <a:latin typeface="Perpetua" charset="0"/>
              </a:rPr>
              <a:t>BiSciCol</a:t>
            </a:r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?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27050" y="3638536"/>
            <a:ext cx="261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(Prefers to collect stuff)</a:t>
            </a:r>
          </a:p>
        </p:txBody>
      </p: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1981200" y="2266942"/>
            <a:ext cx="3033871" cy="1093774"/>
            <a:chOff x="1981200" y="1555567"/>
            <a:chExt cx="3033871" cy="1096104"/>
          </a:xfrm>
        </p:grpSpPr>
        <p:cxnSp>
          <p:nvCxnSpPr>
            <p:cNvPr id="119" name="Straight Arrow Connector 118"/>
            <p:cNvCxnSpPr>
              <a:stCxn id="4" idx="3"/>
            </p:cNvCxnSpPr>
            <p:nvPr/>
          </p:nvCxnSpPr>
          <p:spPr>
            <a:xfrm>
              <a:off x="1981200" y="2650080"/>
              <a:ext cx="1828800" cy="1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31" name="TextBox 119"/>
            <p:cNvSpPr txBox="1">
              <a:spLocks noChangeArrowheads="1"/>
            </p:cNvSpPr>
            <p:nvPr/>
          </p:nvSpPr>
          <p:spPr bwMode="auto">
            <a:xfrm>
              <a:off x="2212914" y="1555567"/>
              <a:ext cx="2802157" cy="37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Generates </a:t>
              </a:r>
              <a:r>
                <a:rPr lang="en-US" sz="1800" dirty="0" smtClean="0"/>
                <a:t>Lots of Data…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6181" y="3332149"/>
            <a:ext cx="1942026" cy="3246437"/>
            <a:chOff x="4801137" y="3297239"/>
            <a:chExt cx="1942026" cy="3246437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 rot="5400000">
              <a:off x="5237910" y="3798095"/>
              <a:ext cx="1023937" cy="22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426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137" y="4321176"/>
              <a:ext cx="1942026" cy="222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8" name="Picture 117" descr="moore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2450" y="831836"/>
            <a:ext cx="20637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57" y="1115998"/>
            <a:ext cx="272097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9725" y="3138474"/>
            <a:ext cx="16684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8663" y="1617649"/>
            <a:ext cx="168751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6400" y="1255699"/>
            <a:ext cx="1778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4388" y="2713024"/>
            <a:ext cx="218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1800" y="1582724"/>
            <a:ext cx="154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79151" y="670923"/>
            <a:ext cx="3921867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7F7F7F"/>
                </a:solidFill>
                <a:latin typeface="Perpetua" charset="0"/>
              </a:rPr>
              <a:t>Here is Gustav’s Problem</a:t>
            </a:r>
          </a:p>
        </p:txBody>
      </p:sp>
    </p:spTree>
    <p:extLst>
      <p:ext uri="{BB962C8B-B14F-4D97-AF65-F5344CB8AC3E}">
        <p14:creationId xmlns:p14="http://schemas.microsoft.com/office/powerpoint/2010/main" val="164648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568" y="57063"/>
            <a:ext cx="5371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Perpetua"/>
                <a:cs typeface="Perpetua"/>
              </a:rPr>
              <a:t>Biodiversity Data Challenges</a:t>
            </a:r>
          </a:p>
          <a:p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1220" y="1091581"/>
            <a:ext cx="7319741" cy="1812600"/>
            <a:chOff x="919442" y="1091581"/>
            <a:chExt cx="7319741" cy="1812600"/>
          </a:xfrm>
        </p:grpSpPr>
        <p:sp>
          <p:nvSpPr>
            <p:cNvPr id="6" name="TextBox 5"/>
            <p:cNvSpPr txBox="1"/>
            <p:nvPr/>
          </p:nvSpPr>
          <p:spPr>
            <a:xfrm>
              <a:off x="919442" y="1799309"/>
              <a:ext cx="7162800" cy="584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Perpetua" charset="0"/>
                </a:rPr>
                <a:t>Data is Distributed</a:t>
              </a:r>
              <a:endParaRPr lang="en-US" sz="3200" dirty="0">
                <a:latin typeface="Perpetua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4373" y="1091581"/>
              <a:ext cx="2674810" cy="1812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12549" y="2842734"/>
            <a:ext cx="7398412" cy="2048361"/>
            <a:chOff x="840771" y="2842734"/>
            <a:chExt cx="6638279" cy="2048361"/>
          </a:xfrm>
        </p:grpSpPr>
        <p:sp>
          <p:nvSpPr>
            <p:cNvPr id="7" name="TextBox 6"/>
            <p:cNvSpPr txBox="1"/>
            <p:nvPr/>
          </p:nvSpPr>
          <p:spPr>
            <a:xfrm>
              <a:off x="840771" y="3282139"/>
              <a:ext cx="454378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Perpetua" charset="0"/>
                </a:rPr>
                <a:t>Rapidly Changing Technologies</a:t>
              </a:r>
              <a:endParaRPr lang="en-US" sz="3200" dirty="0">
                <a:latin typeface="Perpetua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555" y="2842734"/>
              <a:ext cx="2094495" cy="2048361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2382" y="4733618"/>
            <a:ext cx="9083396" cy="2494119"/>
            <a:chOff x="60604" y="4733618"/>
            <a:chExt cx="9083396" cy="2494119"/>
          </a:xfrm>
        </p:grpSpPr>
        <p:grpSp>
          <p:nvGrpSpPr>
            <p:cNvPr id="23" name="Group 22"/>
            <p:cNvGrpSpPr/>
            <p:nvPr/>
          </p:nvGrpSpPr>
          <p:grpSpPr>
            <a:xfrm>
              <a:off x="60604" y="4733618"/>
              <a:ext cx="9083396" cy="2124382"/>
              <a:chOff x="60604" y="4733618"/>
              <a:chExt cx="9083396" cy="21243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40771" y="4733618"/>
                <a:ext cx="4418889" cy="58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dirty="0" smtClean="0">
                    <a:latin typeface="Perpetua" charset="0"/>
                  </a:rPr>
                  <a:t>Covers Multiple Domains</a:t>
                </a:r>
                <a:endParaRPr lang="en-US" sz="3200" dirty="0">
                  <a:latin typeface="Perpetua" charset="0"/>
                </a:endParaRPr>
              </a:p>
            </p:txBody>
          </p:sp>
          <p:pic>
            <p:nvPicPr>
              <p:cNvPr id="16" name="Picture 5" descr="rubble_brushing.jp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04" y="5509900"/>
                <a:ext cx="171767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5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797" y="5721610"/>
                <a:ext cx="730113" cy="780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8910" y="5318048"/>
                <a:ext cx="2284820" cy="153995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9050" y="5134000"/>
                <a:ext cx="1664950" cy="1664950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279" y="5509900"/>
              <a:ext cx="2293401" cy="1717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3668"/>
            <a:ext cx="5630333" cy="694267"/>
          </a:xfrm>
        </p:spPr>
        <p:txBody>
          <a:bodyPr>
            <a:normAutofit/>
          </a:bodyPr>
          <a:lstStyle/>
          <a:p>
            <a:pPr indent="0">
              <a:buFont typeface="Wingdings 2" charset="0"/>
              <a:buNone/>
            </a:pPr>
            <a:r>
              <a:rPr lang="en-US" dirty="0">
                <a:latin typeface="Perpetua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dirty="0" smtClean="0">
                <a:latin typeface="Perpetua" charset="0"/>
                <a:ea typeface="ＭＳ Ｐゴシック" charset="0"/>
                <a:cs typeface="ＭＳ Ｐゴシック" charset="0"/>
              </a:rPr>
              <a:t>data into classes</a:t>
            </a:r>
            <a:r>
              <a:rPr lang="en-US" dirty="0">
                <a:latin typeface="Perpetua" charset="0"/>
                <a:ea typeface="ＭＳ Ｐゴシック" charset="0"/>
                <a:cs typeface="ＭＳ Ｐゴシック" charset="0"/>
              </a:rPr>
              <a:t>. 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2866" y="5077437"/>
            <a:ext cx="6477575" cy="984885"/>
            <a:chOff x="922866" y="5077437"/>
            <a:chExt cx="6477575" cy="984885"/>
          </a:xfrm>
        </p:grpSpPr>
        <p:sp>
          <p:nvSpPr>
            <p:cNvPr id="6" name="TextBox 5"/>
            <p:cNvSpPr txBox="1"/>
            <p:nvPr/>
          </p:nvSpPr>
          <p:spPr>
            <a:xfrm>
              <a:off x="922866" y="5077437"/>
              <a:ext cx="1359467" cy="9848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Perpetua" charset="0"/>
                </a:rPr>
                <a:t>Publish.</a:t>
              </a:r>
              <a:endParaRPr lang="en-US" sz="3200" dirty="0">
                <a:latin typeface="Perpetua" charset="0"/>
              </a:endParaRPr>
            </a:p>
            <a:p>
              <a:pPr eaLnBrk="1" hangingPunct="1"/>
              <a:endParaRPr lang="en-US" sz="2600" dirty="0">
                <a:latin typeface="Perpetua" charset="0"/>
              </a:endParaRPr>
            </a:p>
          </p:txBody>
        </p:sp>
        <p:sp>
          <p:nvSpPr>
            <p:cNvPr id="19" name="TextBox 39"/>
            <p:cNvSpPr txBox="1">
              <a:spLocks noChangeArrowheads="1"/>
            </p:cNvSpPr>
            <p:nvPr/>
          </p:nvSpPr>
          <p:spPr bwMode="auto">
            <a:xfrm>
              <a:off x="4819923" y="5077437"/>
              <a:ext cx="258051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[  ] </a:t>
              </a:r>
              <a:r>
                <a:rPr lang="en-US" sz="1400" dirty="0" smtClean="0"/>
                <a:t>Ocean Sampling Day</a:t>
              </a:r>
              <a:endParaRPr lang="en-US" sz="1400" dirty="0"/>
            </a:p>
            <a:p>
              <a:pPr eaLnBrk="1" hangingPunct="1"/>
              <a:r>
                <a:rPr lang="en-US" sz="1400" dirty="0"/>
                <a:t>[X] </a:t>
              </a:r>
              <a:r>
                <a:rPr lang="en-US" sz="1400" dirty="0" err="1"/>
                <a:t>Moorea</a:t>
              </a:r>
              <a:r>
                <a:rPr lang="en-US" sz="1400" dirty="0"/>
                <a:t> </a:t>
              </a:r>
              <a:r>
                <a:rPr lang="en-US" sz="1400" dirty="0" err="1"/>
                <a:t>Biocode</a:t>
              </a:r>
              <a:endParaRPr lang="en-US" sz="1400" dirty="0"/>
            </a:p>
            <a:p>
              <a:pPr eaLnBrk="1" hangingPunct="1"/>
              <a:r>
                <a:rPr lang="en-US" sz="1400" dirty="0"/>
                <a:t>[X] SI MSNGR System</a:t>
              </a:r>
            </a:p>
            <a:p>
              <a:pPr eaLnBrk="1" hangingPunct="1"/>
              <a:r>
                <a:rPr lang="en-US" sz="1400" dirty="0"/>
                <a:t>[+] Add </a:t>
              </a:r>
              <a:r>
                <a:rPr lang="en-US" sz="1400" dirty="0" smtClean="0"/>
                <a:t>My Data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05226" y="3899187"/>
            <a:ext cx="7992533" cy="984885"/>
            <a:chOff x="905226" y="3899187"/>
            <a:chExt cx="7992533" cy="984885"/>
          </a:xfrm>
        </p:grpSpPr>
        <p:grpSp>
          <p:nvGrpSpPr>
            <p:cNvPr id="21" name="Group 20"/>
            <p:cNvGrpSpPr/>
            <p:nvPr/>
          </p:nvGrpSpPr>
          <p:grpSpPr>
            <a:xfrm>
              <a:off x="905226" y="3899187"/>
              <a:ext cx="7992533" cy="984885"/>
              <a:chOff x="905226" y="3879350"/>
              <a:chExt cx="7992533" cy="9848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05226" y="3879350"/>
                <a:ext cx="7992533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Perpetua" charset="0"/>
                  </a:rPr>
                  <a:t>Link i</a:t>
                </a:r>
                <a:r>
                  <a:rPr lang="en-US" sz="3200" dirty="0" smtClean="0">
                    <a:latin typeface="Perpetua" charset="0"/>
                  </a:rPr>
                  <a:t>dentifiers. </a:t>
                </a:r>
                <a:endParaRPr lang="en-US" sz="3200" dirty="0">
                  <a:latin typeface="Perpetua" charset="0"/>
                </a:endParaRPr>
              </a:p>
              <a:p>
                <a:pPr eaLnBrk="1" hangingPunct="1"/>
                <a:endParaRPr lang="en-US" sz="2600" dirty="0">
                  <a:latin typeface="Perpetua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25" idx="3"/>
                <a:endCxn id="26" idx="1"/>
              </p:cNvCxnSpPr>
              <p:nvPr/>
            </p:nvCxnSpPr>
            <p:spPr>
              <a:xfrm>
                <a:off x="6537315" y="4378454"/>
                <a:ext cx="6170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36437" y="3912510"/>
              <a:ext cx="1700878" cy="97156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4333" y="3912510"/>
              <a:ext cx="1700878" cy="97156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892292" y="12822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8" name="Picture 5" descr="rubble_brushing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4101" y="1209401"/>
            <a:ext cx="1480544" cy="111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638378" y="1903668"/>
            <a:ext cx="152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</a:t>
            </a:r>
            <a:r>
              <a:rPr lang="en-US" dirty="0" err="1" smtClean="0"/>
              <a:t>dwc:Event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1375" y="202745"/>
            <a:ext cx="7467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Perpetua"/>
                <a:cs typeface="Perpetua"/>
              </a:rPr>
              <a:t>Solving Biodiversity Data Challenges with </a:t>
            </a:r>
          </a:p>
          <a:p>
            <a:r>
              <a:rPr lang="en-US" sz="3200" b="1" dirty="0" err="1" smtClean="0">
                <a:latin typeface="Perpetua"/>
                <a:cs typeface="Perpetua"/>
              </a:rPr>
              <a:t>BiSciCol</a:t>
            </a:r>
            <a:r>
              <a:rPr lang="en-US" sz="3200" b="1" dirty="0">
                <a:latin typeface="Perpetua"/>
                <a:cs typeface="Perpetua"/>
              </a:rPr>
              <a:t> </a:t>
            </a:r>
            <a:r>
              <a:rPr lang="en-US" sz="3200" b="1" dirty="0" smtClean="0">
                <a:latin typeface="Perpetua"/>
                <a:cs typeface="Perpetua"/>
              </a:rPr>
              <a:t>and Linked Data</a:t>
            </a:r>
          </a:p>
          <a:p>
            <a:endParaRPr lang="en-US" sz="3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905227" y="2597935"/>
            <a:ext cx="7257276" cy="971562"/>
            <a:chOff x="905227" y="2597935"/>
            <a:chExt cx="7257276" cy="971562"/>
          </a:xfrm>
        </p:grpSpPr>
        <p:sp>
          <p:nvSpPr>
            <p:cNvPr id="4" name="TextBox 3"/>
            <p:cNvSpPr txBox="1"/>
            <p:nvPr/>
          </p:nvSpPr>
          <p:spPr>
            <a:xfrm>
              <a:off x="905227" y="2857247"/>
              <a:ext cx="7162800" cy="584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>
                  <a:latin typeface="Perpetua" charset="0"/>
                </a:rPr>
                <a:t>Assign </a:t>
              </a:r>
              <a:r>
                <a:rPr lang="en-US" sz="3200" dirty="0" smtClean="0">
                  <a:latin typeface="Perpetua" charset="0"/>
                </a:rPr>
                <a:t>identifiers</a:t>
              </a:r>
              <a:r>
                <a:rPr lang="en-US" sz="3200" dirty="0">
                  <a:latin typeface="Perpetua" charset="0"/>
                </a:rPr>
                <a:t>.  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36437" y="2597935"/>
              <a:ext cx="1700878" cy="97156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638378" y="2887174"/>
              <a:ext cx="1524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a </a:t>
              </a:r>
              <a:r>
                <a:rPr lang="en-US" dirty="0" err="1" smtClean="0"/>
                <a:t>dwc:Event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1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518" y="274638"/>
            <a:ext cx="633828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Triplifier</a:t>
            </a:r>
            <a:endParaRPr lang="en-US" dirty="0"/>
          </a:p>
        </p:txBody>
      </p:sp>
      <p:pic>
        <p:nvPicPr>
          <p:cNvPr id="4" name="Picture 26" descr="http://www.fadyart.com/en/images/stories/rdf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112" y="153098"/>
            <a:ext cx="1452011" cy="1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7447" y="2528608"/>
            <a:ext cx="3773673" cy="699939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/>
              <a:t>PART 1: Loading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52966" y="1382272"/>
            <a:ext cx="4771994" cy="4552894"/>
            <a:chOff x="3458969" y="2193150"/>
            <a:chExt cx="4771994" cy="4552894"/>
          </a:xfrm>
        </p:grpSpPr>
        <p:sp>
          <p:nvSpPr>
            <p:cNvPr id="15" name="TextBox 14"/>
            <p:cNvSpPr txBox="1"/>
            <p:nvPr/>
          </p:nvSpPr>
          <p:spPr>
            <a:xfrm>
              <a:off x="7028493" y="637671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MySQL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458969" y="2193150"/>
              <a:ext cx="4771994" cy="4552894"/>
              <a:chOff x="3406049" y="2193150"/>
              <a:chExt cx="4771994" cy="455289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406049" y="2193150"/>
                <a:ext cx="4771994" cy="4287415"/>
                <a:chOff x="2156529" y="264607"/>
                <a:chExt cx="5906096" cy="6237898"/>
              </a:xfrm>
            </p:grpSpPr>
            <p:pic>
              <p:nvPicPr>
                <p:cNvPr id="22" name="Picture 26" descr="http://www.fadyart.com/en/images/stories/rdf.png"/>
                <p:cNvPicPr>
                  <a:picLocks noChangeAspect="1" noChangeArrowheads="1"/>
                </p:cNvPicPr>
                <p:nvPr/>
              </p:nvPicPr>
              <p:blipFill>
                <a:blip r:embed="rId4" cstate="screen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9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74580" y="2104948"/>
                  <a:ext cx="2627576" cy="2868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5574663" y="652252"/>
                  <a:ext cx="1467068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 dirty="0"/>
                    <a:t>Darwin </a:t>
                  </a:r>
                  <a:r>
                    <a:rPr lang="en-US" dirty="0" smtClean="0"/>
                    <a:t>Core</a:t>
                  </a:r>
                </a:p>
                <a:p>
                  <a:pPr algn="ctr" eaLnBrk="1" hangingPunct="1"/>
                  <a:r>
                    <a:rPr lang="en-US" dirty="0" smtClean="0"/>
                    <a:t> </a:t>
                  </a:r>
                  <a:r>
                    <a:rPr lang="en-US" dirty="0"/>
                    <a:t>Archive</a:t>
                  </a:r>
                </a:p>
              </p:txBody>
            </p:sp>
            <p:cxnSp>
              <p:nvCxnSpPr>
                <p:cNvPr id="24" name="Straight Arrow Connector 23"/>
                <p:cNvCxnSpPr>
                  <a:cxnSpLocks noChangeShapeType="1"/>
                  <a:stCxn id="23" idx="2"/>
                </p:cNvCxnSpPr>
                <p:nvPr/>
              </p:nvCxnSpPr>
              <p:spPr bwMode="auto">
                <a:xfrm>
                  <a:off x="6308197" y="1298583"/>
                  <a:ext cx="103079" cy="866556"/>
                </a:xfrm>
                <a:prstGeom prst="straightConnector1">
                  <a:avLst/>
                </a:prstGeom>
                <a:noFill/>
                <a:ln w="57150">
                  <a:solidFill>
                    <a:srgbClr val="002060"/>
                  </a:solidFill>
                  <a:round/>
                  <a:headEnd/>
                  <a:tailEnd type="arrow" w="med" len="med"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pic>
              <p:nvPicPr>
                <p:cNvPr id="25" name="Picture 9"/>
                <p:cNvPicPr>
                  <a:picLocks noChangeAspect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529" y="3910723"/>
                  <a:ext cx="1358908" cy="409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1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2564" y="5759986"/>
                  <a:ext cx="1578966" cy="742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7" name="Straight Arrow Connector 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15437" y="3926093"/>
                  <a:ext cx="1176196" cy="328278"/>
                </a:xfrm>
                <a:prstGeom prst="straightConnector1">
                  <a:avLst/>
                </a:prstGeom>
                <a:noFill/>
                <a:ln w="57150">
                  <a:solidFill>
                    <a:srgbClr val="002060"/>
                  </a:solidFill>
                  <a:round/>
                  <a:headEnd/>
                  <a:tailEnd type="arrow" w="med" len="med"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sp>
              <p:nvSpPr>
                <p:cNvPr id="28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703233" y="4211234"/>
                  <a:ext cx="620929" cy="33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Perpetua" pitchFamily="18" charset="0"/>
                    </a:rPr>
                    <a:t>Mysql</a:t>
                  </a:r>
                </a:p>
              </p:txBody>
            </p:sp>
            <p:cxnSp>
              <p:nvCxnSpPr>
                <p:cNvPr id="29" name="Straight Arrow Connector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297154" y="4500798"/>
                  <a:ext cx="353708" cy="1259189"/>
                </a:xfrm>
                <a:prstGeom prst="straightConnector1">
                  <a:avLst/>
                </a:prstGeom>
                <a:noFill/>
                <a:ln w="57150">
                  <a:solidFill>
                    <a:srgbClr val="002060"/>
                  </a:solidFill>
                  <a:round/>
                  <a:headEnd/>
                  <a:tailEnd type="arrow" w="med" len="med"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pic>
              <p:nvPicPr>
                <p:cNvPr id="30" name="Picture 11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9875" y="5656267"/>
                  <a:ext cx="1034882" cy="776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31" name="Straight Arrow Connector 3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83295" y="4755939"/>
                  <a:ext cx="61380" cy="640404"/>
                </a:xfrm>
                <a:prstGeom prst="straightConnector1">
                  <a:avLst/>
                </a:prstGeom>
                <a:noFill/>
                <a:ln w="57150">
                  <a:solidFill>
                    <a:srgbClr val="002060"/>
                  </a:solidFill>
                  <a:round/>
                  <a:headEnd/>
                  <a:tailEnd type="arrow" w="med" len="med"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pic>
              <p:nvPicPr>
                <p:cNvPr id="32" name="Picture 24" descr="http://eightysteele.github.com/presentations/tdwg/2011/dce/img/john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5664897" y="429041"/>
                  <a:ext cx="1490890" cy="12788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22" descr="http://www.school-clipart.com/school_clipart_images/simple_black_and_white_file_folder_icon_0515-1007-3002-0634_SMU.jpg"/>
                <p:cNvPicPr>
                  <a:picLocks noChangeAspect="1" noChangeArrowheads="1"/>
                </p:cNvPicPr>
                <p:nvPr/>
              </p:nvPicPr>
              <p:blipFill>
                <a:blip r:embed="rId10" cstate="screen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2886" y="264607"/>
                  <a:ext cx="1971675" cy="1479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366601" y="1174539"/>
                  <a:ext cx="696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Darwin</a:t>
                  </a:r>
                </a:p>
                <a:p>
                  <a:r>
                    <a:rPr lang="en-US" sz="1200" dirty="0" smtClean="0"/>
                    <a:t>Core</a:t>
                  </a:r>
                </a:p>
                <a:p>
                  <a:r>
                    <a:rPr lang="en-US" sz="1200" dirty="0" smtClean="0"/>
                    <a:t>Archive</a:t>
                  </a:r>
                  <a:endParaRPr lang="en-US" sz="1200" dirty="0"/>
                </a:p>
              </p:txBody>
            </p:sp>
            <p:sp>
              <p:nvSpPr>
                <p:cNvPr id="35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297154" y="2938253"/>
                  <a:ext cx="228553" cy="582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US" sz="2000" b="1" i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652410" y="6376712"/>
                <a:ext cx="76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KEMU</a:t>
                </a:r>
                <a:endParaRPr lang="en-US" dirty="0"/>
              </a:p>
            </p:txBody>
          </p:sp>
          <p:pic>
            <p:nvPicPr>
              <p:cNvPr id="19" name="Picture 18" descr="OSD_s.jpe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00973" y="3209925"/>
                <a:ext cx="1426038" cy="8831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625448" y="3908389"/>
                <a:ext cx="1448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Spreadsheets</a:t>
                </a:r>
                <a:endParaRPr lang="en-US" dirty="0"/>
              </a:p>
            </p:txBody>
          </p:sp>
          <p:cxnSp>
            <p:nvCxnSpPr>
              <p:cNvPr id="21" name="Straight Arrow Connector 27"/>
              <p:cNvCxnSpPr>
                <a:cxnSpLocks noChangeShapeType="1"/>
              </p:cNvCxnSpPr>
              <p:nvPr/>
            </p:nvCxnSpPr>
            <p:spPr bwMode="auto">
              <a:xfrm>
                <a:off x="5147738" y="3757567"/>
                <a:ext cx="306618" cy="476311"/>
              </a:xfrm>
              <a:prstGeom prst="straightConnector1">
                <a:avLst/>
              </a:prstGeom>
              <a:noFill/>
              <a:ln w="57150">
                <a:solidFill>
                  <a:srgbClr val="002060"/>
                </a:solidFill>
                <a:round/>
                <a:headEnd/>
                <a:tailEnd type="arrow" w="med" len="med"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209251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8518" y="274638"/>
            <a:ext cx="633828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Triplifier</a:t>
            </a:r>
            <a:endParaRPr lang="en-US" dirty="0"/>
          </a:p>
        </p:txBody>
      </p:sp>
      <p:pic>
        <p:nvPicPr>
          <p:cNvPr id="5" name="Picture 26" descr="http://www.fadyart.com/en/images/stories/rdf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112" y="153098"/>
            <a:ext cx="1452011" cy="1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7447" y="2526998"/>
            <a:ext cx="4952233" cy="1476689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/>
              <a:t>PART 2: Assigning Entities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65034" y="1612737"/>
            <a:ext cx="3734346" cy="4495800"/>
            <a:chOff x="6893524" y="1612737"/>
            <a:chExt cx="3734346" cy="4495800"/>
          </a:xfrm>
        </p:grpSpPr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730" y="5425624"/>
              <a:ext cx="2146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524" y="2852328"/>
              <a:ext cx="2146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7198869" y="1612737"/>
              <a:ext cx="3429001" cy="4495800"/>
              <a:chOff x="3824" y="1344"/>
              <a:chExt cx="2146" cy="2784"/>
            </a:xfrm>
          </p:grpSpPr>
          <p:pic>
            <p:nvPicPr>
              <p:cNvPr id="37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344"/>
                <a:ext cx="2146" cy="2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7" y="2068"/>
                <a:ext cx="336" cy="624"/>
              </a:xfrm>
              <a:prstGeom prst="rect">
                <a:avLst/>
              </a:prstGeom>
            </p:spPr>
            <p:txBody>
              <a:bodyPr wrap="none" numCol="1" fromWordArt="1">
                <a:prstTxWarp prst="textSlantUp">
                  <a:avLst>
                    <a:gd name="adj" fmla="val 55556"/>
                  </a:avLst>
                </a:prstTxWarp>
              </a:bodyPr>
              <a:lstStyle/>
              <a:p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235</a:t>
                </a:r>
              </a:p>
            </p:txBody>
          </p:sp>
          <p:sp>
            <p:nvSpPr>
              <p:cNvPr id="39" name="Text Box 5"/>
              <p:cNvSpPr txBox="1">
                <a:spLocks noChangeArrowheads="1"/>
              </p:cNvSpPr>
              <p:nvPr/>
            </p:nvSpPr>
            <p:spPr bwMode="auto">
              <a:xfrm>
                <a:off x="5442" y="1954"/>
                <a:ext cx="400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3200" kern="1200" dirty="0">
                    <a:latin typeface="Arial Unicode MS" charset="0"/>
                  </a:rPr>
                  <a:t>78</a:t>
                </a:r>
              </a:p>
            </p:txBody>
          </p:sp>
          <p:sp>
            <p:nvSpPr>
              <p:cNvPr id="40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0" y="2404"/>
                <a:ext cx="768" cy="408"/>
              </a:xfrm>
              <a:prstGeom prst="rect">
                <a:avLst/>
              </a:prstGeom>
            </p:spPr>
            <p:txBody>
              <a:bodyPr spcFirstLastPara="1" wrap="none" numCol="1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5678</a:t>
                </a:r>
              </a:p>
            </p:txBody>
          </p:sp>
          <p:sp>
            <p:nvSpPr>
              <p:cNvPr id="41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77" y="2988"/>
                <a:ext cx="378" cy="48"/>
              </a:xfrm>
              <a:prstGeom prst="rect">
                <a:avLst/>
              </a:prstGeom>
            </p:spPr>
            <p:txBody>
              <a:bodyPr spcFirstLastPara="1" wrap="none" numCol="1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r>
                  <a:rPr lang="en-US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321</a:t>
                </a:r>
              </a:p>
            </p:txBody>
          </p:sp>
          <p:sp>
            <p:nvSpPr>
              <p:cNvPr id="42" name="WordArt 8"/>
              <p:cNvSpPr>
                <a:spLocks noChangeArrowheads="1" noChangeShapeType="1" noTextEdit="1"/>
              </p:cNvSpPr>
              <p:nvPr/>
            </p:nvSpPr>
            <p:spPr bwMode="auto">
              <a:xfrm rot="885637">
                <a:off x="4356" y="3216"/>
                <a:ext cx="384" cy="336"/>
              </a:xfrm>
              <a:prstGeom prst="rect">
                <a:avLst/>
              </a:prstGeom>
            </p:spPr>
            <p:txBody>
              <a:bodyPr wrap="none" numCol="1" fromWordArt="1">
                <a:prstTxWarp prst="textSlantUp">
                  <a:avLst>
                    <a:gd name="adj" fmla="val 47773"/>
                  </a:avLst>
                </a:prstTxWarp>
              </a:bodyPr>
              <a:lstStyle/>
              <a:p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322</a:t>
                </a:r>
              </a:p>
            </p:txBody>
          </p:sp>
          <p:sp>
            <p:nvSpPr>
              <p:cNvPr id="43" name="WordArt 9"/>
              <p:cNvSpPr>
                <a:spLocks noChangeArrowheads="1" noChangeShapeType="1" noTextEdit="1"/>
              </p:cNvSpPr>
              <p:nvPr/>
            </p:nvSpPr>
            <p:spPr bwMode="auto">
              <a:xfrm rot="1914897">
                <a:off x="5460" y="3323"/>
                <a:ext cx="336" cy="267"/>
              </a:xfrm>
              <a:prstGeom prst="rect">
                <a:avLst/>
              </a:prstGeom>
            </p:spPr>
            <p:txBody>
              <a:bodyPr wrap="none" numCol="1" fromWordArt="1">
                <a:prstTxWarp prst="textSlantUp">
                  <a:avLst>
                    <a:gd name="adj" fmla="val 11329"/>
                  </a:avLst>
                </a:prstTxWarp>
              </a:bodyPr>
              <a:lstStyle/>
              <a:p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666</a:t>
                </a:r>
              </a:p>
            </p:txBody>
          </p:sp>
          <p:sp>
            <p:nvSpPr>
              <p:cNvPr id="44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3" y="3456"/>
                <a:ext cx="336" cy="288"/>
              </a:xfrm>
              <a:prstGeom prst="rect">
                <a:avLst/>
              </a:prstGeom>
            </p:spPr>
            <p:txBody>
              <a:bodyPr wrap="none" numCol="1" fromWordArt="1">
                <a:prstTxWarp prst="textSlantUp">
                  <a:avLst>
                    <a:gd name="adj" fmla="val 55556"/>
                  </a:avLst>
                </a:prstTxWarp>
              </a:bodyPr>
              <a:lstStyle/>
              <a:p>
                <a:r>
                  <a:rPr 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</a:rPr>
                  <a:t>427</a:t>
                </a:r>
              </a:p>
            </p:txBody>
          </p:sp>
        </p:grpSp>
      </p:grp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7255" y="1606764"/>
            <a:ext cx="34432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47805" y="6132563"/>
            <a:ext cx="4348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From Gary Larsen and adapted by Barry Smith in Referent Tracking </a:t>
            </a:r>
            <a:endParaRPr lang="en-US" sz="1200" dirty="0" smtClean="0"/>
          </a:p>
          <a:p>
            <a:pPr algn="r"/>
            <a:r>
              <a:rPr lang="en-US" sz="1200" dirty="0" smtClean="0"/>
              <a:t>presentation </a:t>
            </a:r>
            <a:r>
              <a:rPr lang="en-US" sz="1200" dirty="0"/>
              <a:t>at the Semantics of Biodiversity Workshop, 2012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129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348518" y="274638"/>
            <a:ext cx="633828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Triplifier</a:t>
            </a:r>
            <a:endParaRPr lang="en-US" dirty="0"/>
          </a:p>
        </p:txBody>
      </p:sp>
      <p:pic>
        <p:nvPicPr>
          <p:cNvPr id="17" name="Picture 26" descr="http://www.fadyart.com/en/images/stories/rdf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112" y="153098"/>
            <a:ext cx="1452011" cy="13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07447" y="2526998"/>
            <a:ext cx="4952233" cy="1476689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/>
              <a:t>PART 3: Assign Links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09604" y="2522868"/>
            <a:ext cx="3016274" cy="2071787"/>
            <a:chOff x="5329924" y="2136788"/>
            <a:chExt cx="3016274" cy="2071787"/>
          </a:xfrm>
        </p:grpSpPr>
        <p:grpSp>
          <p:nvGrpSpPr>
            <p:cNvPr id="20" name="Group 150"/>
            <p:cNvGrpSpPr>
              <a:grpSpLocks/>
            </p:cNvGrpSpPr>
            <p:nvPr/>
          </p:nvGrpSpPr>
          <p:grpSpPr bwMode="auto">
            <a:xfrm>
              <a:off x="5871625" y="2427544"/>
              <a:ext cx="2077084" cy="1535800"/>
              <a:chOff x="1447800" y="692150"/>
              <a:chExt cx="6527800" cy="5022850"/>
            </a:xfrm>
          </p:grpSpPr>
          <p:pic>
            <p:nvPicPr>
              <p:cNvPr id="63" name="Picture 3" descr="BIRL_0335+DSC_0527.JP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2250" y="2819400"/>
                <a:ext cx="10795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5" descr="BIRL_0334+DSC_0524.JPG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692150"/>
                <a:ext cx="1079500" cy="82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6" descr="BIRL_0333+DSC_0518.JPG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1447800"/>
                <a:ext cx="10795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7" descr="BIRL_0329+DSC_0483.JP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3968750"/>
                <a:ext cx="9906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9" descr="BIRL_0329+DSC_0482.JPG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1517650"/>
                <a:ext cx="1079500" cy="92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10" descr="BIRL_0318+DSC_0489.JPG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9900" y="4508500"/>
                <a:ext cx="1079500" cy="82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12" descr="BIRL_0306+DSC_0446.JPG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2850" y="4635500"/>
                <a:ext cx="8763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13" descr="BIRL_0290+DSC_0397.JPG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3429000"/>
                <a:ext cx="9652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14" descr="BIRL_0225+DSC_0352.JPG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0400" y="692150"/>
                <a:ext cx="1079500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15" descr="BIRL_0142+DSC_0280.JPG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0" y="692150"/>
                <a:ext cx="1079500" cy="71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3" name="Straight Connector 72"/>
              <p:cNvCxnSpPr>
                <a:cxnSpLocks noChangeShapeType="1"/>
              </p:cNvCxnSpPr>
              <p:nvPr/>
            </p:nvCxnSpPr>
            <p:spPr bwMode="auto">
              <a:xfrm flipV="1">
                <a:off x="2571750" y="3048000"/>
                <a:ext cx="1039813" cy="7620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4" name="Straight Connector 7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45594" y="3742531"/>
                <a:ext cx="815975" cy="715963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5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59212" y="4024313"/>
                <a:ext cx="942975" cy="27940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6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5301456" y="3720307"/>
                <a:ext cx="815975" cy="760412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7" name="Straight Connector 76"/>
              <p:cNvCxnSpPr>
                <a:cxnSpLocks noChangeShapeType="1"/>
              </p:cNvCxnSpPr>
              <p:nvPr/>
            </p:nvCxnSpPr>
            <p:spPr bwMode="auto">
              <a:xfrm rot="10800000">
                <a:off x="5329238" y="3048000"/>
                <a:ext cx="1681162" cy="92075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8" name="Straight Connector 77"/>
              <p:cNvCxnSpPr>
                <a:cxnSpLocks noChangeShapeType="1"/>
              </p:cNvCxnSpPr>
              <p:nvPr/>
            </p:nvCxnSpPr>
            <p:spPr bwMode="auto">
              <a:xfrm rot="10800000" flipV="1">
                <a:off x="5329238" y="1981200"/>
                <a:ext cx="1300162" cy="83820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79" name="Straight Connector 78"/>
              <p:cNvCxnSpPr>
                <a:cxnSpLocks noChangeShapeType="1"/>
              </p:cNvCxnSpPr>
              <p:nvPr/>
            </p:nvCxnSpPr>
            <p:spPr bwMode="auto">
              <a:xfrm rot="10800000" flipV="1">
                <a:off x="5029200" y="1403350"/>
                <a:ext cx="1060450" cy="1000125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80" name="Straight Connector 79"/>
              <p:cNvCxnSpPr>
                <a:cxnSpLocks noChangeShapeType="1"/>
              </p:cNvCxnSpPr>
              <p:nvPr/>
            </p:nvCxnSpPr>
            <p:spPr bwMode="auto">
              <a:xfrm rot="5400000">
                <a:off x="4217987" y="1611313"/>
                <a:ext cx="1203325" cy="38100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81" name="Straight Connector 80"/>
              <p:cNvCxnSpPr>
                <a:cxnSpLocks noChangeShapeType="1"/>
              </p:cNvCxnSpPr>
              <p:nvPr/>
            </p:nvCxnSpPr>
            <p:spPr bwMode="auto">
              <a:xfrm rot="16200000" flipH="1">
                <a:off x="3262312" y="1690688"/>
                <a:ext cx="885825" cy="539750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  <p:cxnSp>
            <p:nvCxnSpPr>
              <p:cNvPr id="82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2527300" y="1714500"/>
                <a:ext cx="1084263" cy="841375"/>
              </a:xfrm>
              <a:prstGeom prst="line">
                <a:avLst/>
              </a:prstGeom>
              <a:noFill/>
              <a:ln w="12700">
                <a:solidFill>
                  <a:srgbClr val="BFBFBF"/>
                </a:solidFill>
                <a:round/>
                <a:headEnd/>
                <a:tailEnd/>
              </a:ln>
              <a:effectLst>
                <a:outerShdw dist="25400" dir="5400000" algn="t" rotWithShape="0">
                  <a:srgbClr val="808080">
                    <a:alpha val="50000"/>
                  </a:srgbClr>
                </a:outerShdw>
              </a:effectLst>
            </p:spPr>
          </p:cxnSp>
        </p:grpSp>
        <p:grpSp>
          <p:nvGrpSpPr>
            <p:cNvPr id="21" name="Group 152"/>
            <p:cNvGrpSpPr>
              <a:grpSpLocks/>
            </p:cNvGrpSpPr>
            <p:nvPr/>
          </p:nvGrpSpPr>
          <p:grpSpPr bwMode="auto">
            <a:xfrm>
              <a:off x="5329924" y="2136788"/>
              <a:ext cx="3016274" cy="2071787"/>
              <a:chOff x="76200" y="152400"/>
              <a:chExt cx="8915400" cy="6647982"/>
            </a:xfrm>
          </p:grpSpPr>
          <p:pic>
            <p:nvPicPr>
              <p:cNvPr id="23" name="Picture 53"/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6019800"/>
                <a:ext cx="730113" cy="78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" name="Group 151"/>
              <p:cNvGrpSpPr>
                <a:grpSpLocks/>
              </p:cNvGrpSpPr>
              <p:nvPr/>
            </p:nvGrpSpPr>
            <p:grpSpPr bwMode="auto">
              <a:xfrm>
                <a:off x="76200" y="152400"/>
                <a:ext cx="8915400" cy="6647982"/>
                <a:chOff x="76200" y="152400"/>
                <a:chExt cx="8915400" cy="6647982"/>
              </a:xfrm>
            </p:grpSpPr>
            <p:pic>
              <p:nvPicPr>
                <p:cNvPr id="25" name="Picture 47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0850" y="48006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48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087" y="5715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49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0687" y="5715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50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5087" y="5867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51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9487" y="6019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52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6287" y="6019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54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13687" y="57912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55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6687" y="5486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56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9087" y="4572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57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61487" y="3200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58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400" y="19812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59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1000" y="7620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60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86600" y="152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61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3048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62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" y="1200618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63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2267418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64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32004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Picture 65"/>
                <p:cNvPicPr>
                  <a:picLocks noChangeAspect="1"/>
                </p:cNvPicPr>
                <p:nvPr/>
              </p:nvPicPr>
              <p:blipFill>
                <a:blip r:embed="rId1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" y="4038600"/>
                  <a:ext cx="730113" cy="780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43" name="Straight Connector 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6450" y="4508193"/>
                  <a:ext cx="1098550" cy="63496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4" name="Straight Connector 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1181100" y="4819321"/>
                  <a:ext cx="679450" cy="371449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5" name="Straight Connector 4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979636" y="5293944"/>
                  <a:ext cx="666703" cy="174625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6" name="Straight Connector 4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427192" y="5068514"/>
                  <a:ext cx="819092" cy="777875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7" name="Straight Connector 4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470227" y="4362124"/>
                  <a:ext cx="2174722" cy="835025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8" name="Straight Connector 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15589" y="5990020"/>
                  <a:ext cx="550823" cy="3175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49" name="Straight Connector 48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902157" y="4800269"/>
                  <a:ext cx="2327111" cy="111125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0" name="Straight Connector 4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5756298" y="5686035"/>
                  <a:ext cx="666703" cy="0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1" name="Straight Connector 50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92891" y="5470144"/>
                  <a:ext cx="457168" cy="184150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2" name="Straight Connector 5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7245384" y="4755809"/>
                  <a:ext cx="977831" cy="482600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3" name="Straight Connector 5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7956550" y="4508193"/>
                  <a:ext cx="171450" cy="126991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4" name="Straight Connector 5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7975600" y="3692276"/>
                  <a:ext cx="482600" cy="276206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5" name="Straight Connector 5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5329238" y="2555706"/>
                  <a:ext cx="2932112" cy="492090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6" name="Straight Connector 5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7708900" y="1403262"/>
                  <a:ext cx="552450" cy="311128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7" name="Straight Connector 56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813550" y="761957"/>
                  <a:ext cx="679450" cy="323827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8" name="Straight Connector 57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762000" y="3200185"/>
                  <a:ext cx="685800" cy="228584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59" name="Straight Connector 58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762000" y="2762066"/>
                  <a:ext cx="2743200" cy="1588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60" name="Straight Connector 5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914400" y="1714390"/>
                  <a:ext cx="533400" cy="1588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cxnSp>
              <p:nvCxnSpPr>
                <p:cNvPr id="61" name="Straight Connector 6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1447800" y="1085784"/>
                  <a:ext cx="777875" cy="317478"/>
                </a:xfrm>
                <a:prstGeom prst="line">
                  <a:avLst/>
                </a:prstGeom>
                <a:noFill/>
                <a:ln w="1270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dist="25400" dir="5400000" algn="t" rotWithShape="0">
                    <a:srgbClr val="808080">
                      <a:alpha val="50000"/>
                    </a:srgbClr>
                  </a:outerShdw>
                </a:effectLst>
              </p:spPr>
            </p:cxnSp>
            <p:sp>
              <p:nvSpPr>
                <p:cNvPr id="62" name="TextBox 141"/>
                <p:cNvSpPr txBox="1">
                  <a:spLocks noChangeArrowheads="1"/>
                </p:cNvSpPr>
                <p:nvPr/>
              </p:nvSpPr>
              <p:spPr bwMode="auto">
                <a:xfrm>
                  <a:off x="5938058" y="6019800"/>
                  <a:ext cx="1846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</p:grpSp>
        <p:pic>
          <p:nvPicPr>
            <p:cNvPr id="22" name="Picture 5" descr="rubble_brushing.jpg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29" y="2847020"/>
              <a:ext cx="663493" cy="497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3" name="Picture 4" descr="http://1.bp.blogspot.com/-Tie7kGyeeIY/T4NkmWHGxLI/AAAAAAAAAFc/jhBqvmIXL_E/s1600/relationship_terms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" y="3712117"/>
            <a:ext cx="31289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9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560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Curation and Biodiversity Research  -- The BiSciCol Project and a look  at the “Triplifier Simplifier”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Triplifier</vt:lpstr>
      <vt:lpstr>The Triplifier</vt:lpstr>
      <vt:lpstr>The Triplifier</vt:lpstr>
      <vt:lpstr>Triplify!: View graph based data </vt:lpstr>
      <vt:lpstr>The Triplifier Interface</vt:lpstr>
      <vt:lpstr>PowerPoint Presentation</vt:lpstr>
      <vt:lpstr>Identifier Issues</vt:lpstr>
      <vt:lpstr>Classification Issues</vt:lpstr>
      <vt:lpstr>Relation Issues</vt:lpstr>
      <vt:lpstr>Adoption Issues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65</cp:revision>
  <dcterms:created xsi:type="dcterms:W3CDTF">2012-07-03T12:53:01Z</dcterms:created>
  <dcterms:modified xsi:type="dcterms:W3CDTF">2012-08-13T16:57:33Z</dcterms:modified>
</cp:coreProperties>
</file>