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9"/>
  </p:notesMasterIdLst>
  <p:sldIdLst>
    <p:sldId id="256" r:id="rId2"/>
    <p:sldId id="405" r:id="rId3"/>
    <p:sldId id="293" r:id="rId4"/>
    <p:sldId id="756" r:id="rId5"/>
    <p:sldId id="528" r:id="rId6"/>
    <p:sldId id="758" r:id="rId7"/>
    <p:sldId id="257" r:id="rId8"/>
    <p:sldId id="757" r:id="rId9"/>
    <p:sldId id="347" r:id="rId10"/>
    <p:sldId id="387" r:id="rId11"/>
    <p:sldId id="396" r:id="rId12"/>
    <p:sldId id="266" r:id="rId13"/>
    <p:sldId id="408" r:id="rId14"/>
    <p:sldId id="410" r:id="rId15"/>
    <p:sldId id="409" r:id="rId16"/>
    <p:sldId id="411" r:id="rId17"/>
    <p:sldId id="407" r:id="rId18"/>
    <p:sldId id="259" r:id="rId19"/>
    <p:sldId id="264" r:id="rId20"/>
    <p:sldId id="261" r:id="rId21"/>
    <p:sldId id="262" r:id="rId22"/>
    <p:sldId id="260" r:id="rId23"/>
    <p:sldId id="406" r:id="rId24"/>
    <p:sldId id="280" r:id="rId25"/>
    <p:sldId id="283" r:id="rId26"/>
    <p:sldId id="413" r:id="rId27"/>
    <p:sldId id="414" r:id="rId28"/>
    <p:sldId id="412" r:id="rId29"/>
    <p:sldId id="415" r:id="rId30"/>
    <p:sldId id="344" r:id="rId31"/>
    <p:sldId id="417" r:id="rId32"/>
    <p:sldId id="403" r:id="rId33"/>
    <p:sldId id="392" r:id="rId34"/>
    <p:sldId id="749" r:id="rId35"/>
    <p:sldId id="750" r:id="rId36"/>
    <p:sldId id="741" r:id="rId37"/>
    <p:sldId id="721" r:id="rId38"/>
    <p:sldId id="751" r:id="rId39"/>
    <p:sldId id="746" r:id="rId40"/>
    <p:sldId id="747" r:id="rId41"/>
    <p:sldId id="748" r:id="rId42"/>
    <p:sldId id="752" r:id="rId43"/>
    <p:sldId id="753" r:id="rId44"/>
    <p:sldId id="754" r:id="rId45"/>
    <p:sldId id="755" r:id="rId46"/>
    <p:sldId id="404" r:id="rId47"/>
    <p:sldId id="31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562EC17-7943-4D0E-9BC2-2C52FCCA3B37}">
          <p14:sldIdLst>
            <p14:sldId id="256"/>
            <p14:sldId id="405"/>
          </p14:sldIdLst>
        </p14:section>
        <p14:section name="Computation" id="{6D4FA20B-0C56-4C39-8A68-83ADD8FBF897}">
          <p14:sldIdLst>
            <p14:sldId id="293"/>
            <p14:sldId id="756"/>
            <p14:sldId id="528"/>
          </p14:sldIdLst>
        </p14:section>
        <p14:section name="Mian method" id="{966C4273-4558-F743-B061-6B940BC3988B}">
          <p14:sldIdLst>
            <p14:sldId id="758"/>
            <p14:sldId id="257"/>
            <p14:sldId id="757"/>
            <p14:sldId id="347"/>
            <p14:sldId id="387"/>
            <p14:sldId id="396"/>
            <p14:sldId id="266"/>
            <p14:sldId id="408"/>
            <p14:sldId id="410"/>
            <p14:sldId id="409"/>
            <p14:sldId id="411"/>
          </p14:sldIdLst>
        </p14:section>
        <p14:section name="Variables" id="{A5B0BAAC-2D46-4EF3-8A30-7144C6671BB2}">
          <p14:sldIdLst>
            <p14:sldId id="407"/>
            <p14:sldId id="259"/>
            <p14:sldId id="264"/>
            <p14:sldId id="261"/>
            <p14:sldId id="262"/>
            <p14:sldId id="260"/>
            <p14:sldId id="406"/>
            <p14:sldId id="280"/>
            <p14:sldId id="283"/>
            <p14:sldId id="413"/>
            <p14:sldId id="414"/>
            <p14:sldId id="412"/>
            <p14:sldId id="415"/>
            <p14:sldId id="344"/>
            <p14:sldId id="417"/>
            <p14:sldId id="403"/>
            <p14:sldId id="392"/>
            <p14:sldId id="749"/>
            <p14:sldId id="750"/>
            <p14:sldId id="741"/>
            <p14:sldId id="721"/>
            <p14:sldId id="751"/>
            <p14:sldId id="746"/>
            <p14:sldId id="747"/>
            <p14:sldId id="748"/>
            <p14:sldId id="752"/>
            <p14:sldId id="753"/>
            <p14:sldId id="754"/>
            <p14:sldId id="755"/>
            <p14:sldId id="404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01" autoAdjust="0"/>
    <p:restoredTop sz="86455" autoAdjust="0"/>
  </p:normalViewPr>
  <p:slideViewPr>
    <p:cSldViewPr snapToGrid="0">
      <p:cViewPr varScale="1">
        <p:scale>
          <a:sx n="103" d="100"/>
          <a:sy n="103" d="100"/>
        </p:scale>
        <p:origin x="800" y="184"/>
      </p:cViewPr>
      <p:guideLst/>
    </p:cSldViewPr>
  </p:slideViewPr>
  <p:outlineViewPr>
    <p:cViewPr>
      <p:scale>
        <a:sx n="33" d="100"/>
        <a:sy n="33" d="100"/>
      </p:scale>
      <p:origin x="0" y="-1092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43E46-6C39-42A6-B5B5-16B6598D2346}" type="doc">
      <dgm:prSet loTypeId="urn:microsoft.com/office/officeart/2011/layout/Tab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GB"/>
        </a:p>
      </dgm:t>
    </dgm:pt>
    <dgm:pt modelId="{7380D7B2-7352-41A5-B418-F33D7C9DC98C}">
      <dgm:prSet phldrT="[Text]"/>
      <dgm:spPr/>
      <dgm:t>
        <a:bodyPr/>
        <a:lstStyle/>
        <a:p>
          <a:r>
            <a:rPr lang="en-GB" dirty="0"/>
            <a:t>int</a:t>
          </a:r>
        </a:p>
      </dgm:t>
      <dgm:extLst>
        <a:ext uri="{E40237B7-FDA0-4F09-8148-C483321AD2D9}">
          <dgm14:cNvPr xmlns:dgm14="http://schemas.microsoft.com/office/drawing/2010/diagram" id="0" name="" descr="This diagram shows five data types: int, double, String, char, and boolean."/>
        </a:ext>
      </dgm:extLst>
    </dgm:pt>
    <dgm:pt modelId="{B2FD3DA2-B326-46C9-B999-A47CFB6B70DC}" type="parTrans" cxnId="{AE3E45CD-4031-4D24-B390-43BC3B80EAF5}">
      <dgm:prSet/>
      <dgm:spPr/>
      <dgm:t>
        <a:bodyPr/>
        <a:lstStyle/>
        <a:p>
          <a:endParaRPr lang="en-GB"/>
        </a:p>
      </dgm:t>
    </dgm:pt>
    <dgm:pt modelId="{5C349EF5-14AD-4D96-A197-F3A667C787FA}" type="sibTrans" cxnId="{AE3E45CD-4031-4D24-B390-43BC3B80EAF5}">
      <dgm:prSet/>
      <dgm:spPr/>
      <dgm:t>
        <a:bodyPr/>
        <a:lstStyle/>
        <a:p>
          <a:endParaRPr lang="en-GB"/>
        </a:p>
      </dgm:t>
    </dgm:pt>
    <dgm:pt modelId="{69301017-0F4D-4824-822A-D3C0EB940AA4}">
      <dgm:prSet phldrT="[Text]"/>
      <dgm:spPr/>
      <dgm:t>
        <a:bodyPr/>
        <a:lstStyle/>
        <a:p>
          <a:r>
            <a:rPr lang="en-GB" dirty="0"/>
            <a:t>double</a:t>
          </a:r>
        </a:p>
      </dgm:t>
      <dgm:extLst>
        <a:ext uri="{E40237B7-FDA0-4F09-8148-C483321AD2D9}">
          <dgm14:cNvPr xmlns:dgm14="http://schemas.microsoft.com/office/drawing/2010/diagram" id="0" name="" descr="This diagram shows five data types: int, double, String, char, and boolean."/>
        </a:ext>
      </dgm:extLst>
    </dgm:pt>
    <dgm:pt modelId="{88C8FB84-1F42-4308-9513-0ADEA8F6370F}" type="parTrans" cxnId="{E0AE50E2-2950-48AF-AB2E-23D4E93015B4}">
      <dgm:prSet/>
      <dgm:spPr/>
      <dgm:t>
        <a:bodyPr/>
        <a:lstStyle/>
        <a:p>
          <a:endParaRPr lang="en-GB"/>
        </a:p>
      </dgm:t>
    </dgm:pt>
    <dgm:pt modelId="{4EB170DC-2C18-4313-BCB1-6E1A509D9236}" type="sibTrans" cxnId="{E0AE50E2-2950-48AF-AB2E-23D4E93015B4}">
      <dgm:prSet/>
      <dgm:spPr/>
      <dgm:t>
        <a:bodyPr/>
        <a:lstStyle/>
        <a:p>
          <a:endParaRPr lang="en-GB"/>
        </a:p>
      </dgm:t>
    </dgm:pt>
    <dgm:pt modelId="{BDA90FE0-F2EB-42A4-8E5C-0EE7E3E42CA8}">
      <dgm:prSet phldrT="[Text]"/>
      <dgm:spPr/>
      <dgm:t>
        <a:bodyPr/>
        <a:lstStyle/>
        <a:p>
          <a:r>
            <a:rPr lang="en-GB" dirty="0"/>
            <a:t>String</a:t>
          </a:r>
        </a:p>
      </dgm:t>
      <dgm:extLst>
        <a:ext uri="{E40237B7-FDA0-4F09-8148-C483321AD2D9}">
          <dgm14:cNvPr xmlns:dgm14="http://schemas.microsoft.com/office/drawing/2010/diagram" id="0" name="" descr="This diagram shows five data types: int, double, String, char, and boolean."/>
        </a:ext>
      </dgm:extLst>
    </dgm:pt>
    <dgm:pt modelId="{D3657C00-DAEA-4228-B1F2-C699496CDCA5}" type="parTrans" cxnId="{2B9F5CB9-25AF-4CCA-8884-A393EF4ADBA4}">
      <dgm:prSet/>
      <dgm:spPr/>
      <dgm:t>
        <a:bodyPr/>
        <a:lstStyle/>
        <a:p>
          <a:endParaRPr lang="en-GB"/>
        </a:p>
      </dgm:t>
    </dgm:pt>
    <dgm:pt modelId="{44ECF7C5-636D-4BCF-880D-73148D408B1F}" type="sibTrans" cxnId="{2B9F5CB9-25AF-4CCA-8884-A393EF4ADBA4}">
      <dgm:prSet/>
      <dgm:spPr/>
      <dgm:t>
        <a:bodyPr/>
        <a:lstStyle/>
        <a:p>
          <a:endParaRPr lang="en-GB"/>
        </a:p>
      </dgm:t>
    </dgm:pt>
    <dgm:pt modelId="{DF748A61-5E45-449C-8AD5-A35E59680552}">
      <dgm:prSet phldrT="[Text]"/>
      <dgm:spPr/>
      <dgm:t>
        <a:bodyPr/>
        <a:lstStyle/>
        <a:p>
          <a:r>
            <a:rPr lang="en-GB" dirty="0"/>
            <a:t>char</a:t>
          </a:r>
        </a:p>
      </dgm:t>
      <dgm:extLst>
        <a:ext uri="{E40237B7-FDA0-4F09-8148-C483321AD2D9}">
          <dgm14:cNvPr xmlns:dgm14="http://schemas.microsoft.com/office/drawing/2010/diagram" id="0" name="" descr="This diagram shows five data types: int, double, String, char, and boolean."/>
        </a:ext>
      </dgm:extLst>
    </dgm:pt>
    <dgm:pt modelId="{FF64380D-F935-4E0D-ACCF-B719A28DCD70}" type="parTrans" cxnId="{D7EBF49D-EC9B-41E8-AA4C-2272AB701B60}">
      <dgm:prSet/>
      <dgm:spPr/>
      <dgm:t>
        <a:bodyPr/>
        <a:lstStyle/>
        <a:p>
          <a:endParaRPr lang="en-GB"/>
        </a:p>
      </dgm:t>
    </dgm:pt>
    <dgm:pt modelId="{E5545022-A33B-4276-A13C-B62BF36772D7}" type="sibTrans" cxnId="{D7EBF49D-EC9B-41E8-AA4C-2272AB701B60}">
      <dgm:prSet/>
      <dgm:spPr/>
      <dgm:t>
        <a:bodyPr/>
        <a:lstStyle/>
        <a:p>
          <a:endParaRPr lang="en-GB"/>
        </a:p>
      </dgm:t>
    </dgm:pt>
    <dgm:pt modelId="{13162F45-0295-4735-A2B8-86564DBFF9F5}">
      <dgm:prSet phldrT="[Text]"/>
      <dgm:spPr/>
      <dgm:t>
        <a:bodyPr/>
        <a:lstStyle/>
        <a:p>
          <a:r>
            <a:rPr lang="en-GB" dirty="0" err="1"/>
            <a:t>boolean</a:t>
          </a:r>
          <a:endParaRPr lang="en-GB" dirty="0"/>
        </a:p>
      </dgm:t>
      <dgm:extLst>
        <a:ext uri="{E40237B7-FDA0-4F09-8148-C483321AD2D9}">
          <dgm14:cNvPr xmlns:dgm14="http://schemas.microsoft.com/office/drawing/2010/diagram" id="0" name="" descr="This diagram shows five data types: int, double, String, char, and boolean."/>
        </a:ext>
      </dgm:extLst>
    </dgm:pt>
    <dgm:pt modelId="{C1A98D62-61FD-4061-8307-7DF5DAA1659F}" type="parTrans" cxnId="{F3611C63-03FE-4B2C-9C5B-ADF361B04C0A}">
      <dgm:prSet/>
      <dgm:spPr/>
      <dgm:t>
        <a:bodyPr/>
        <a:lstStyle/>
        <a:p>
          <a:endParaRPr lang="en-GB"/>
        </a:p>
      </dgm:t>
    </dgm:pt>
    <dgm:pt modelId="{975F91A7-0F36-4B63-9D61-1B89F3521CC2}" type="sibTrans" cxnId="{F3611C63-03FE-4B2C-9C5B-ADF361B04C0A}">
      <dgm:prSet/>
      <dgm:spPr/>
      <dgm:t>
        <a:bodyPr/>
        <a:lstStyle/>
        <a:p>
          <a:endParaRPr lang="en-GB"/>
        </a:p>
      </dgm:t>
    </dgm:pt>
    <dgm:pt modelId="{1664F653-4ABB-471B-B41E-1EF236B47D58}">
      <dgm:prSet/>
      <dgm:spPr/>
      <dgm:t>
        <a:bodyPr/>
        <a:lstStyle/>
        <a:p>
          <a:endParaRPr lang="en-GB" dirty="0"/>
        </a:p>
      </dgm:t>
    </dgm:pt>
    <dgm:pt modelId="{312795A1-163F-4279-8D3B-A7073C8A01FB}" type="parTrans" cxnId="{E88FCDC1-4D69-4377-AAB4-4D23BB97F275}">
      <dgm:prSet/>
      <dgm:spPr/>
      <dgm:t>
        <a:bodyPr/>
        <a:lstStyle/>
        <a:p>
          <a:endParaRPr lang="en-GB"/>
        </a:p>
      </dgm:t>
    </dgm:pt>
    <dgm:pt modelId="{0CF3B334-89A6-4F82-9F0A-89412AF0D6E7}" type="sibTrans" cxnId="{E88FCDC1-4D69-4377-AAB4-4D23BB97F275}">
      <dgm:prSet/>
      <dgm:spPr/>
      <dgm:t>
        <a:bodyPr/>
        <a:lstStyle/>
        <a:p>
          <a:endParaRPr lang="en-GB"/>
        </a:p>
      </dgm:t>
    </dgm:pt>
    <dgm:pt modelId="{37DDA6E8-F224-4F18-954B-032779EED9B2}" type="pres">
      <dgm:prSet presAssocID="{CD743E46-6C39-42A6-B5B5-16B6598D23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74B9B88-2313-414D-8AF6-9FD4F5AE103C}" type="pres">
      <dgm:prSet presAssocID="{7380D7B2-7352-41A5-B418-F33D7C9DC98C}" presName="composite" presStyleCnt="0"/>
      <dgm:spPr/>
    </dgm:pt>
    <dgm:pt modelId="{501C6816-09F5-4E73-B1CE-DB7BA5317A75}" type="pres">
      <dgm:prSet presAssocID="{7380D7B2-7352-41A5-B418-F33D7C9DC98C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35B217E7-F85E-455A-BD7E-1DF2DA7AEFAC}" type="pres">
      <dgm:prSet presAssocID="{7380D7B2-7352-41A5-B418-F33D7C9DC98C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</dgm:pt>
    <dgm:pt modelId="{8FCCD676-8070-4CAA-9056-4A05F62069BD}" type="pres">
      <dgm:prSet presAssocID="{7380D7B2-7352-41A5-B418-F33D7C9DC98C}" presName="Accent" presStyleLbl="parChTrans1D1" presStyleIdx="0" presStyleCnt="5"/>
      <dgm:spPr/>
    </dgm:pt>
    <dgm:pt modelId="{BCD9072C-CCA6-4709-86A8-242105692B9F}" type="pres">
      <dgm:prSet presAssocID="{5C349EF5-14AD-4D96-A197-F3A667C787FA}" presName="sibTrans" presStyleCnt="0"/>
      <dgm:spPr/>
    </dgm:pt>
    <dgm:pt modelId="{9863010C-1FC6-423F-92F2-5B807143D2DF}" type="pres">
      <dgm:prSet presAssocID="{69301017-0F4D-4824-822A-D3C0EB940AA4}" presName="composite" presStyleCnt="0"/>
      <dgm:spPr/>
    </dgm:pt>
    <dgm:pt modelId="{9D5F5E3D-AEAB-4DB4-B0E4-7BBEFB71A6A4}" type="pres">
      <dgm:prSet presAssocID="{69301017-0F4D-4824-822A-D3C0EB940AA4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64D99FC9-015C-4B69-92D4-1A7D1F640B78}" type="pres">
      <dgm:prSet presAssocID="{69301017-0F4D-4824-822A-D3C0EB940AA4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</dgm:pt>
    <dgm:pt modelId="{FF0832C4-14F4-4A73-953E-CD736289B1D2}" type="pres">
      <dgm:prSet presAssocID="{69301017-0F4D-4824-822A-D3C0EB940AA4}" presName="Accent" presStyleLbl="parChTrans1D1" presStyleIdx="1" presStyleCnt="5"/>
      <dgm:spPr/>
    </dgm:pt>
    <dgm:pt modelId="{3BFE995F-2E60-4B2B-B869-D691EFDAEE48}" type="pres">
      <dgm:prSet presAssocID="{4EB170DC-2C18-4313-BCB1-6E1A509D9236}" presName="sibTrans" presStyleCnt="0"/>
      <dgm:spPr/>
    </dgm:pt>
    <dgm:pt modelId="{7F44C339-9A3A-4EA2-9683-6F448EF4BC58}" type="pres">
      <dgm:prSet presAssocID="{BDA90FE0-F2EB-42A4-8E5C-0EE7E3E42CA8}" presName="composite" presStyleCnt="0"/>
      <dgm:spPr/>
    </dgm:pt>
    <dgm:pt modelId="{982C233D-4C0E-495C-98E0-0EF5726D2E2B}" type="pres">
      <dgm:prSet presAssocID="{BDA90FE0-F2EB-42A4-8E5C-0EE7E3E42CA8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8C342C8D-A102-4478-AE52-E960E26348AD}" type="pres">
      <dgm:prSet presAssocID="{BDA90FE0-F2EB-42A4-8E5C-0EE7E3E42CA8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</dgm:pt>
    <dgm:pt modelId="{310532E9-4999-4D13-924D-8D17C299403B}" type="pres">
      <dgm:prSet presAssocID="{BDA90FE0-F2EB-42A4-8E5C-0EE7E3E42CA8}" presName="Accent" presStyleLbl="parChTrans1D1" presStyleIdx="2" presStyleCnt="5"/>
      <dgm:spPr/>
    </dgm:pt>
    <dgm:pt modelId="{07194BDC-F367-4FB5-BEBC-41715819CFC9}" type="pres">
      <dgm:prSet presAssocID="{44ECF7C5-636D-4BCF-880D-73148D408B1F}" presName="sibTrans" presStyleCnt="0"/>
      <dgm:spPr/>
    </dgm:pt>
    <dgm:pt modelId="{59767BB3-2D17-4332-9E58-9D5228D27583}" type="pres">
      <dgm:prSet presAssocID="{DF748A61-5E45-449C-8AD5-A35E59680552}" presName="composite" presStyleCnt="0"/>
      <dgm:spPr/>
    </dgm:pt>
    <dgm:pt modelId="{6CC7D0D6-1532-4561-A112-077AB30247E6}" type="pres">
      <dgm:prSet presAssocID="{DF748A61-5E45-449C-8AD5-A35E59680552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B742574-321A-4BC4-99F7-6F468CB72980}" type="pres">
      <dgm:prSet presAssocID="{DF748A61-5E45-449C-8AD5-A35E59680552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</dgm:pt>
    <dgm:pt modelId="{912A3F63-4CD4-4CCF-B99B-028EAAF6C1E2}" type="pres">
      <dgm:prSet presAssocID="{DF748A61-5E45-449C-8AD5-A35E59680552}" presName="Accent" presStyleLbl="parChTrans1D1" presStyleIdx="3" presStyleCnt="5"/>
      <dgm:spPr/>
    </dgm:pt>
    <dgm:pt modelId="{9C6E29DE-28D0-4358-992F-8E24D9078BD4}" type="pres">
      <dgm:prSet presAssocID="{E5545022-A33B-4276-A13C-B62BF36772D7}" presName="sibTrans" presStyleCnt="0"/>
      <dgm:spPr/>
    </dgm:pt>
    <dgm:pt modelId="{029D7C39-15A2-448C-9221-04276295BD8B}" type="pres">
      <dgm:prSet presAssocID="{13162F45-0295-4735-A2B8-86564DBFF9F5}" presName="composite" presStyleCnt="0"/>
      <dgm:spPr/>
    </dgm:pt>
    <dgm:pt modelId="{551920C0-AF3B-4AB8-A569-7B0D34B780A9}" type="pres">
      <dgm:prSet presAssocID="{13162F45-0295-4735-A2B8-86564DBFF9F5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E37CB7CF-D53E-43EC-8F12-0012FBD437BD}" type="pres">
      <dgm:prSet presAssocID="{13162F45-0295-4735-A2B8-86564DBFF9F5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5ED70447-27DC-4746-AA90-53F26E2E308B}" type="pres">
      <dgm:prSet presAssocID="{13162F45-0295-4735-A2B8-86564DBFF9F5}" presName="Accent" presStyleLbl="parChTrans1D1" presStyleIdx="4" presStyleCnt="5"/>
      <dgm:spPr/>
    </dgm:pt>
  </dgm:ptLst>
  <dgm:cxnLst>
    <dgm:cxn modelId="{45B84A45-B1C9-44DE-955A-24D8B5233754}" type="presOf" srcId="{DF748A61-5E45-449C-8AD5-A35E59680552}" destId="{8B742574-321A-4BC4-99F7-6F468CB72980}" srcOrd="0" destOrd="0" presId="urn:microsoft.com/office/officeart/2011/layout/TabList"/>
    <dgm:cxn modelId="{E6FEDB57-2180-4273-BD24-FEB8F2C07C49}" type="presOf" srcId="{7380D7B2-7352-41A5-B418-F33D7C9DC98C}" destId="{35B217E7-F85E-455A-BD7E-1DF2DA7AEFAC}" srcOrd="0" destOrd="0" presId="urn:microsoft.com/office/officeart/2011/layout/TabList"/>
    <dgm:cxn modelId="{F3611C63-03FE-4B2C-9C5B-ADF361B04C0A}" srcId="{CD743E46-6C39-42A6-B5B5-16B6598D2346}" destId="{13162F45-0295-4735-A2B8-86564DBFF9F5}" srcOrd="4" destOrd="0" parTransId="{C1A98D62-61FD-4061-8307-7DF5DAA1659F}" sibTransId="{975F91A7-0F36-4B63-9D61-1B89F3521CC2}"/>
    <dgm:cxn modelId="{2E59FA6B-64E2-4C65-94A0-8E7A3A5AD038}" type="presOf" srcId="{BDA90FE0-F2EB-42A4-8E5C-0EE7E3E42CA8}" destId="{8C342C8D-A102-4478-AE52-E960E26348AD}" srcOrd="0" destOrd="0" presId="urn:microsoft.com/office/officeart/2011/layout/TabList"/>
    <dgm:cxn modelId="{6D64727D-DFA5-4DE4-A85F-7559232242E4}" type="presOf" srcId="{13162F45-0295-4735-A2B8-86564DBFF9F5}" destId="{E37CB7CF-D53E-43EC-8F12-0012FBD437BD}" srcOrd="0" destOrd="0" presId="urn:microsoft.com/office/officeart/2011/layout/TabList"/>
    <dgm:cxn modelId="{FBFB4399-FC48-4BB2-8801-890B77797210}" type="presOf" srcId="{CD743E46-6C39-42A6-B5B5-16B6598D2346}" destId="{37DDA6E8-F224-4F18-954B-032779EED9B2}" srcOrd="0" destOrd="0" presId="urn:microsoft.com/office/officeart/2011/layout/TabList"/>
    <dgm:cxn modelId="{D7EBF49D-EC9B-41E8-AA4C-2272AB701B60}" srcId="{CD743E46-6C39-42A6-B5B5-16B6598D2346}" destId="{DF748A61-5E45-449C-8AD5-A35E59680552}" srcOrd="3" destOrd="0" parTransId="{FF64380D-F935-4E0D-ACCF-B719A28DCD70}" sibTransId="{E5545022-A33B-4276-A13C-B62BF36772D7}"/>
    <dgm:cxn modelId="{2B9F5CB9-25AF-4CCA-8884-A393EF4ADBA4}" srcId="{CD743E46-6C39-42A6-B5B5-16B6598D2346}" destId="{BDA90FE0-F2EB-42A4-8E5C-0EE7E3E42CA8}" srcOrd="2" destOrd="0" parTransId="{D3657C00-DAEA-4228-B1F2-C699496CDCA5}" sibTransId="{44ECF7C5-636D-4BCF-880D-73148D408B1F}"/>
    <dgm:cxn modelId="{BC756BC0-6193-4230-A883-44C6DE44C3EE}" type="presOf" srcId="{1664F653-4ABB-471B-B41E-1EF236B47D58}" destId="{501C6816-09F5-4E73-B1CE-DB7BA5317A75}" srcOrd="0" destOrd="0" presId="urn:microsoft.com/office/officeart/2011/layout/TabList"/>
    <dgm:cxn modelId="{E88FCDC1-4D69-4377-AAB4-4D23BB97F275}" srcId="{7380D7B2-7352-41A5-B418-F33D7C9DC98C}" destId="{1664F653-4ABB-471B-B41E-1EF236B47D58}" srcOrd="0" destOrd="0" parTransId="{312795A1-163F-4279-8D3B-A7073C8A01FB}" sibTransId="{0CF3B334-89A6-4F82-9F0A-89412AF0D6E7}"/>
    <dgm:cxn modelId="{AE3E45CD-4031-4D24-B390-43BC3B80EAF5}" srcId="{CD743E46-6C39-42A6-B5B5-16B6598D2346}" destId="{7380D7B2-7352-41A5-B418-F33D7C9DC98C}" srcOrd="0" destOrd="0" parTransId="{B2FD3DA2-B326-46C9-B999-A47CFB6B70DC}" sibTransId="{5C349EF5-14AD-4D96-A197-F3A667C787FA}"/>
    <dgm:cxn modelId="{E0AE50E2-2950-48AF-AB2E-23D4E93015B4}" srcId="{CD743E46-6C39-42A6-B5B5-16B6598D2346}" destId="{69301017-0F4D-4824-822A-D3C0EB940AA4}" srcOrd="1" destOrd="0" parTransId="{88C8FB84-1F42-4308-9513-0ADEA8F6370F}" sibTransId="{4EB170DC-2C18-4313-BCB1-6E1A509D9236}"/>
    <dgm:cxn modelId="{C082F6F4-6670-43CD-95E1-F72B6B91DF17}" type="presOf" srcId="{69301017-0F4D-4824-822A-D3C0EB940AA4}" destId="{64D99FC9-015C-4B69-92D4-1A7D1F640B78}" srcOrd="0" destOrd="0" presId="urn:microsoft.com/office/officeart/2011/layout/TabList"/>
    <dgm:cxn modelId="{49B98E6C-4F39-4B1C-9978-95D87BDDA652}" type="presParOf" srcId="{37DDA6E8-F224-4F18-954B-032779EED9B2}" destId="{C74B9B88-2313-414D-8AF6-9FD4F5AE103C}" srcOrd="0" destOrd="0" presId="urn:microsoft.com/office/officeart/2011/layout/TabList"/>
    <dgm:cxn modelId="{20C19ACE-6767-4C49-9591-B089078269AC}" type="presParOf" srcId="{C74B9B88-2313-414D-8AF6-9FD4F5AE103C}" destId="{501C6816-09F5-4E73-B1CE-DB7BA5317A75}" srcOrd="0" destOrd="0" presId="urn:microsoft.com/office/officeart/2011/layout/TabList"/>
    <dgm:cxn modelId="{4E5824A9-4EC3-4BC5-B781-EE93F79247A4}" type="presParOf" srcId="{C74B9B88-2313-414D-8AF6-9FD4F5AE103C}" destId="{35B217E7-F85E-455A-BD7E-1DF2DA7AEFAC}" srcOrd="1" destOrd="0" presId="urn:microsoft.com/office/officeart/2011/layout/TabList"/>
    <dgm:cxn modelId="{7BB13DBF-8D86-49E1-BDAF-456F82D43905}" type="presParOf" srcId="{C74B9B88-2313-414D-8AF6-9FD4F5AE103C}" destId="{8FCCD676-8070-4CAA-9056-4A05F62069BD}" srcOrd="2" destOrd="0" presId="urn:microsoft.com/office/officeart/2011/layout/TabList"/>
    <dgm:cxn modelId="{08216DEA-D8E4-4C14-BEFE-519EE8636DDF}" type="presParOf" srcId="{37DDA6E8-F224-4F18-954B-032779EED9B2}" destId="{BCD9072C-CCA6-4709-86A8-242105692B9F}" srcOrd="1" destOrd="0" presId="urn:microsoft.com/office/officeart/2011/layout/TabList"/>
    <dgm:cxn modelId="{0C1EDECD-FB70-419A-AEA6-BE1A9274A0F0}" type="presParOf" srcId="{37DDA6E8-F224-4F18-954B-032779EED9B2}" destId="{9863010C-1FC6-423F-92F2-5B807143D2DF}" srcOrd="2" destOrd="0" presId="urn:microsoft.com/office/officeart/2011/layout/TabList"/>
    <dgm:cxn modelId="{2885379C-F415-47AD-A1AE-13AA6A74CCE9}" type="presParOf" srcId="{9863010C-1FC6-423F-92F2-5B807143D2DF}" destId="{9D5F5E3D-AEAB-4DB4-B0E4-7BBEFB71A6A4}" srcOrd="0" destOrd="0" presId="urn:microsoft.com/office/officeart/2011/layout/TabList"/>
    <dgm:cxn modelId="{B6B4BE83-C13E-4717-8374-0BDF96EE7742}" type="presParOf" srcId="{9863010C-1FC6-423F-92F2-5B807143D2DF}" destId="{64D99FC9-015C-4B69-92D4-1A7D1F640B78}" srcOrd="1" destOrd="0" presId="urn:microsoft.com/office/officeart/2011/layout/TabList"/>
    <dgm:cxn modelId="{7A6AC189-D9B8-482E-A68D-818677A7DE07}" type="presParOf" srcId="{9863010C-1FC6-423F-92F2-5B807143D2DF}" destId="{FF0832C4-14F4-4A73-953E-CD736289B1D2}" srcOrd="2" destOrd="0" presId="urn:microsoft.com/office/officeart/2011/layout/TabList"/>
    <dgm:cxn modelId="{5F463EE2-38FD-4BFF-893D-428570A20723}" type="presParOf" srcId="{37DDA6E8-F224-4F18-954B-032779EED9B2}" destId="{3BFE995F-2E60-4B2B-B869-D691EFDAEE48}" srcOrd="3" destOrd="0" presId="urn:microsoft.com/office/officeart/2011/layout/TabList"/>
    <dgm:cxn modelId="{A35E86BA-0574-4C4B-9A50-2C0B5C40BF48}" type="presParOf" srcId="{37DDA6E8-F224-4F18-954B-032779EED9B2}" destId="{7F44C339-9A3A-4EA2-9683-6F448EF4BC58}" srcOrd="4" destOrd="0" presId="urn:microsoft.com/office/officeart/2011/layout/TabList"/>
    <dgm:cxn modelId="{72F8A33F-EA9E-4A7E-8E94-516A8AAD5B66}" type="presParOf" srcId="{7F44C339-9A3A-4EA2-9683-6F448EF4BC58}" destId="{982C233D-4C0E-495C-98E0-0EF5726D2E2B}" srcOrd="0" destOrd="0" presId="urn:microsoft.com/office/officeart/2011/layout/TabList"/>
    <dgm:cxn modelId="{9124AD5E-3C22-4B4B-A406-81E7695AE425}" type="presParOf" srcId="{7F44C339-9A3A-4EA2-9683-6F448EF4BC58}" destId="{8C342C8D-A102-4478-AE52-E960E26348AD}" srcOrd="1" destOrd="0" presId="urn:microsoft.com/office/officeart/2011/layout/TabList"/>
    <dgm:cxn modelId="{4FFC0AC9-E277-42F9-9D72-C70E2484ADFA}" type="presParOf" srcId="{7F44C339-9A3A-4EA2-9683-6F448EF4BC58}" destId="{310532E9-4999-4D13-924D-8D17C299403B}" srcOrd="2" destOrd="0" presId="urn:microsoft.com/office/officeart/2011/layout/TabList"/>
    <dgm:cxn modelId="{1A8FCE35-8C9A-4AD1-B87B-4FD1A5A15F0C}" type="presParOf" srcId="{37DDA6E8-F224-4F18-954B-032779EED9B2}" destId="{07194BDC-F367-4FB5-BEBC-41715819CFC9}" srcOrd="5" destOrd="0" presId="urn:microsoft.com/office/officeart/2011/layout/TabList"/>
    <dgm:cxn modelId="{423E7C68-9EDF-4938-B281-BCD845B55CB4}" type="presParOf" srcId="{37DDA6E8-F224-4F18-954B-032779EED9B2}" destId="{59767BB3-2D17-4332-9E58-9D5228D27583}" srcOrd="6" destOrd="0" presId="urn:microsoft.com/office/officeart/2011/layout/TabList"/>
    <dgm:cxn modelId="{A3C44B6C-14DA-4128-82A7-B1B5C59EBB88}" type="presParOf" srcId="{59767BB3-2D17-4332-9E58-9D5228D27583}" destId="{6CC7D0D6-1532-4561-A112-077AB30247E6}" srcOrd="0" destOrd="0" presId="urn:microsoft.com/office/officeart/2011/layout/TabList"/>
    <dgm:cxn modelId="{2EF4F9F1-E0A3-4880-9115-EBD426A91B85}" type="presParOf" srcId="{59767BB3-2D17-4332-9E58-9D5228D27583}" destId="{8B742574-321A-4BC4-99F7-6F468CB72980}" srcOrd="1" destOrd="0" presId="urn:microsoft.com/office/officeart/2011/layout/TabList"/>
    <dgm:cxn modelId="{689FFB10-3F79-4090-A2D2-F973314CDAE7}" type="presParOf" srcId="{59767BB3-2D17-4332-9E58-9D5228D27583}" destId="{912A3F63-4CD4-4CCF-B99B-028EAAF6C1E2}" srcOrd="2" destOrd="0" presId="urn:microsoft.com/office/officeart/2011/layout/TabList"/>
    <dgm:cxn modelId="{E041A9D2-5F9F-46E1-A98F-0380CEB20F76}" type="presParOf" srcId="{37DDA6E8-F224-4F18-954B-032779EED9B2}" destId="{9C6E29DE-28D0-4358-992F-8E24D9078BD4}" srcOrd="7" destOrd="0" presId="urn:microsoft.com/office/officeart/2011/layout/TabList"/>
    <dgm:cxn modelId="{958B7330-E1E4-4CBC-91C7-60D823EC745A}" type="presParOf" srcId="{37DDA6E8-F224-4F18-954B-032779EED9B2}" destId="{029D7C39-15A2-448C-9221-04276295BD8B}" srcOrd="8" destOrd="0" presId="urn:microsoft.com/office/officeart/2011/layout/TabList"/>
    <dgm:cxn modelId="{1ADB772A-C7C6-4B57-A582-63AB70264520}" type="presParOf" srcId="{029D7C39-15A2-448C-9221-04276295BD8B}" destId="{551920C0-AF3B-4AB8-A569-7B0D34B780A9}" srcOrd="0" destOrd="0" presId="urn:microsoft.com/office/officeart/2011/layout/TabList"/>
    <dgm:cxn modelId="{54F80171-9A0A-4EF0-A889-4F4C959A897C}" type="presParOf" srcId="{029D7C39-15A2-448C-9221-04276295BD8B}" destId="{E37CB7CF-D53E-43EC-8F12-0012FBD437BD}" srcOrd="1" destOrd="0" presId="urn:microsoft.com/office/officeart/2011/layout/TabList"/>
    <dgm:cxn modelId="{5EEC7D04-C854-4FCF-8211-F1414A6977F2}" type="presParOf" srcId="{029D7C39-15A2-448C-9221-04276295BD8B}" destId="{5ED70447-27DC-4746-AA90-53F26E2E308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70447-27DC-4746-AA90-53F26E2E308B}">
      <dsp:nvSpPr>
        <dsp:cNvPr id="0" name=""/>
        <dsp:cNvSpPr/>
      </dsp:nvSpPr>
      <dsp:spPr>
        <a:xfrm>
          <a:off x="0" y="5414868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A3F63-4CD4-4CCF-B99B-028EAAF6C1E2}">
      <dsp:nvSpPr>
        <dsp:cNvPr id="0" name=""/>
        <dsp:cNvSpPr/>
      </dsp:nvSpPr>
      <dsp:spPr>
        <a:xfrm>
          <a:off x="0" y="4322248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532E9-4999-4D13-924D-8D17C299403B}">
      <dsp:nvSpPr>
        <dsp:cNvPr id="0" name=""/>
        <dsp:cNvSpPr/>
      </dsp:nvSpPr>
      <dsp:spPr>
        <a:xfrm>
          <a:off x="0" y="3229628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832C4-14F4-4A73-953E-CD736289B1D2}">
      <dsp:nvSpPr>
        <dsp:cNvPr id="0" name=""/>
        <dsp:cNvSpPr/>
      </dsp:nvSpPr>
      <dsp:spPr>
        <a:xfrm>
          <a:off x="0" y="2137008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CD676-8070-4CAA-9056-4A05F62069BD}">
      <dsp:nvSpPr>
        <dsp:cNvPr id="0" name=""/>
        <dsp:cNvSpPr/>
      </dsp:nvSpPr>
      <dsp:spPr>
        <a:xfrm>
          <a:off x="0" y="1044388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C6816-09F5-4E73-B1CE-DB7BA5317A75}">
      <dsp:nvSpPr>
        <dsp:cNvPr id="0" name=""/>
        <dsp:cNvSpPr/>
      </dsp:nvSpPr>
      <dsp:spPr>
        <a:xfrm>
          <a:off x="2113279" y="3798"/>
          <a:ext cx="6014720" cy="104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200" kern="1200" dirty="0"/>
        </a:p>
      </dsp:txBody>
      <dsp:txXfrm>
        <a:off x="2113279" y="3798"/>
        <a:ext cx="6014720" cy="1040590"/>
      </dsp:txXfrm>
    </dsp:sp>
    <dsp:sp modelId="{35B217E7-F85E-455A-BD7E-1DF2DA7AEFAC}">
      <dsp:nvSpPr>
        <dsp:cNvPr id="0" name=""/>
        <dsp:cNvSpPr/>
      </dsp:nvSpPr>
      <dsp:spPr>
        <a:xfrm>
          <a:off x="0" y="3798"/>
          <a:ext cx="2113280" cy="10405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int</a:t>
          </a:r>
        </a:p>
      </dsp:txBody>
      <dsp:txXfrm>
        <a:off x="50807" y="54605"/>
        <a:ext cx="2011666" cy="989783"/>
      </dsp:txXfrm>
    </dsp:sp>
    <dsp:sp modelId="{9D5F5E3D-AEAB-4DB4-B0E4-7BBEFB71A6A4}">
      <dsp:nvSpPr>
        <dsp:cNvPr id="0" name=""/>
        <dsp:cNvSpPr/>
      </dsp:nvSpPr>
      <dsp:spPr>
        <a:xfrm>
          <a:off x="2113279" y="1096418"/>
          <a:ext cx="6014720" cy="104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99FC9-015C-4B69-92D4-1A7D1F640B78}">
      <dsp:nvSpPr>
        <dsp:cNvPr id="0" name=""/>
        <dsp:cNvSpPr/>
      </dsp:nvSpPr>
      <dsp:spPr>
        <a:xfrm>
          <a:off x="0" y="1096418"/>
          <a:ext cx="2113280" cy="10405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double</a:t>
          </a:r>
        </a:p>
      </dsp:txBody>
      <dsp:txXfrm>
        <a:off x="50807" y="1147225"/>
        <a:ext cx="2011666" cy="989783"/>
      </dsp:txXfrm>
    </dsp:sp>
    <dsp:sp modelId="{982C233D-4C0E-495C-98E0-0EF5726D2E2B}">
      <dsp:nvSpPr>
        <dsp:cNvPr id="0" name=""/>
        <dsp:cNvSpPr/>
      </dsp:nvSpPr>
      <dsp:spPr>
        <a:xfrm>
          <a:off x="2113279" y="2189038"/>
          <a:ext cx="6014720" cy="104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42C8D-A102-4478-AE52-E960E26348AD}">
      <dsp:nvSpPr>
        <dsp:cNvPr id="0" name=""/>
        <dsp:cNvSpPr/>
      </dsp:nvSpPr>
      <dsp:spPr>
        <a:xfrm>
          <a:off x="0" y="2189038"/>
          <a:ext cx="2113280" cy="10405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String</a:t>
          </a:r>
        </a:p>
      </dsp:txBody>
      <dsp:txXfrm>
        <a:off x="50807" y="2239845"/>
        <a:ext cx="2011666" cy="989783"/>
      </dsp:txXfrm>
    </dsp:sp>
    <dsp:sp modelId="{6CC7D0D6-1532-4561-A112-077AB30247E6}">
      <dsp:nvSpPr>
        <dsp:cNvPr id="0" name=""/>
        <dsp:cNvSpPr/>
      </dsp:nvSpPr>
      <dsp:spPr>
        <a:xfrm>
          <a:off x="2113279" y="3281658"/>
          <a:ext cx="6014720" cy="104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42574-321A-4BC4-99F7-6F468CB72980}">
      <dsp:nvSpPr>
        <dsp:cNvPr id="0" name=""/>
        <dsp:cNvSpPr/>
      </dsp:nvSpPr>
      <dsp:spPr>
        <a:xfrm>
          <a:off x="0" y="3281658"/>
          <a:ext cx="2113280" cy="10405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char</a:t>
          </a:r>
        </a:p>
      </dsp:txBody>
      <dsp:txXfrm>
        <a:off x="50807" y="3332465"/>
        <a:ext cx="2011666" cy="989783"/>
      </dsp:txXfrm>
    </dsp:sp>
    <dsp:sp modelId="{551920C0-AF3B-4AB8-A569-7B0D34B780A9}">
      <dsp:nvSpPr>
        <dsp:cNvPr id="0" name=""/>
        <dsp:cNvSpPr/>
      </dsp:nvSpPr>
      <dsp:spPr>
        <a:xfrm>
          <a:off x="2113279" y="4374278"/>
          <a:ext cx="6014720" cy="104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CB7CF-D53E-43EC-8F12-0012FBD437BD}">
      <dsp:nvSpPr>
        <dsp:cNvPr id="0" name=""/>
        <dsp:cNvSpPr/>
      </dsp:nvSpPr>
      <dsp:spPr>
        <a:xfrm>
          <a:off x="0" y="4374278"/>
          <a:ext cx="2113280" cy="10405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 err="1"/>
            <a:t>boolean</a:t>
          </a:r>
          <a:endParaRPr lang="en-GB" sz="4200" kern="1200" dirty="0"/>
        </a:p>
      </dsp:txBody>
      <dsp:txXfrm>
        <a:off x="50807" y="4425085"/>
        <a:ext cx="2011666" cy="989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DF4A7-2F7B-42AE-A90F-0334F94252F8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GB" dirty="0"/>
              <a:t>v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EDF29-2292-414D-8A4A-6B69C38D8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89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F68F3-82C0-48F4-B322-E9BB25B9364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90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EDF29-2292-414D-8A4A-6B69C38D878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5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F2B7860-0371-47D1-9641-F76B08C53E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54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04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50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0070C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05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98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7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05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70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7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434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1EFBF40-8F9E-47CF-9D45-B9F4F1181EF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F2B7860-0371-47D1-9641-F76B08C53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65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util/Scanner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1122363"/>
            <a:ext cx="11582400" cy="2387600"/>
          </a:xfrm>
        </p:spPr>
        <p:txBody>
          <a:bodyPr/>
          <a:lstStyle/>
          <a:p>
            <a:pPr algn="ctr"/>
            <a:r>
              <a:rPr lang="en-GB" sz="8000" dirty="0"/>
              <a:t>CO452 </a:t>
            </a:r>
            <a:br>
              <a:rPr lang="en-GB" sz="8000" dirty="0"/>
            </a:br>
            <a:r>
              <a:rPr lang="en-GB" sz="8000" dirty="0"/>
              <a:t>Programming Concepts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33E06-4639-44C2-9977-678F1A18C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1280648" cy="1645920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Lecture 1</a:t>
            </a:r>
          </a:p>
          <a:p>
            <a:pPr algn="ctr"/>
            <a:r>
              <a:rPr lang="en-GB" sz="2800" dirty="0"/>
              <a:t>Basics, Main,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257823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3DDF-FF43-4236-93C9-B2FBAC15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8176"/>
            <a:ext cx="10772775" cy="1658198"/>
          </a:xfrm>
        </p:spPr>
        <p:txBody>
          <a:bodyPr/>
          <a:lstStyle/>
          <a:p>
            <a:r>
              <a:rPr lang="en-GB" dirty="0"/>
              <a:t>The main method is </a:t>
            </a:r>
            <a:r>
              <a:rPr lang="en-GB" b="1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97DF-3EFD-42ED-995A-A1A7001D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756" y="1693879"/>
            <a:ext cx="8999061" cy="14935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Dynamic members of a class would be accessed through an object (an instance). However, the main method is defined to be </a:t>
            </a:r>
            <a:r>
              <a:rPr lang="en-GB" b="1" dirty="0"/>
              <a:t>static</a:t>
            </a:r>
            <a:r>
              <a:rPr lang="en-GB" dirty="0"/>
              <a:t>, meaning that the method can be called through the class name (no object required).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7249F-FE64-469C-8A29-6E434B3FA557}"/>
              </a:ext>
            </a:extLst>
          </p:cNvPr>
          <p:cNvSpPr txBox="1"/>
          <p:nvPr/>
        </p:nvSpPr>
        <p:spPr>
          <a:xfrm>
            <a:off x="2324559" y="3187477"/>
            <a:ext cx="746728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 </a:t>
            </a:r>
            <a:r>
              <a:rPr lang="en-GB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void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main(String[]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	…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2772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3DDF-FF43-4236-93C9-B2FBAC15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8176"/>
            <a:ext cx="10772775" cy="1658198"/>
          </a:xfrm>
        </p:spPr>
        <p:txBody>
          <a:bodyPr/>
          <a:lstStyle/>
          <a:p>
            <a:r>
              <a:rPr lang="en-GB" dirty="0"/>
              <a:t>The main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97DF-3EFD-42ED-995A-A1A7001D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546" y="1671844"/>
            <a:ext cx="9254169" cy="1578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main method accepts an argument (parameter) '</a:t>
            </a:r>
            <a:r>
              <a:rPr lang="en-GB" dirty="0" err="1"/>
              <a:t>args</a:t>
            </a:r>
            <a:r>
              <a:rPr lang="en-GB" dirty="0"/>
              <a:t>'. The '</a:t>
            </a:r>
            <a:r>
              <a:rPr lang="en-GB" dirty="0" err="1"/>
              <a:t>args</a:t>
            </a:r>
            <a:r>
              <a:rPr lang="en-GB" dirty="0"/>
              <a:t>' is an array, and optionally allows data to be passed in at compilation that can be used by main, but this is not required.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7249F-FE64-469C-8A29-6E434B3FA557}"/>
              </a:ext>
            </a:extLst>
          </p:cNvPr>
          <p:cNvSpPr txBox="1"/>
          <p:nvPr/>
        </p:nvSpPr>
        <p:spPr>
          <a:xfrm>
            <a:off x="2324559" y="3187477"/>
            <a:ext cx="746728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 static void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main(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String[] 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	…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823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720" y="1610043"/>
            <a:ext cx="10322560" cy="2387600"/>
          </a:xfrm>
        </p:spPr>
        <p:txBody>
          <a:bodyPr/>
          <a:lstStyle/>
          <a:p>
            <a:pPr algn="ctr"/>
            <a:r>
              <a:rPr lang="en-GB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57014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3DDF-FF43-4236-93C9-B2FBAC15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8176"/>
            <a:ext cx="10772775" cy="1658198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println</a:t>
            </a:r>
            <a:r>
              <a:rPr lang="en-GB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97DF-3EFD-42ED-995A-A1A7001D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503" y="1584400"/>
            <a:ext cx="8721343" cy="123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Use the </a:t>
            </a:r>
            <a:r>
              <a:rPr lang="en-GB" b="1" dirty="0" err="1"/>
              <a:t>println</a:t>
            </a:r>
            <a:r>
              <a:rPr lang="en-GB" b="1" dirty="0"/>
              <a:t>() </a:t>
            </a:r>
            <a:r>
              <a:rPr lang="en-GB" dirty="0"/>
              <a:t>method of the System class to output the text data placed within speech marks </a:t>
            </a:r>
            <a:r>
              <a:rPr lang="en-GB" b="1" dirty="0"/>
              <a:t>" " </a:t>
            </a:r>
            <a:r>
              <a:rPr lang="en-GB" dirty="0"/>
              <a:t>to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7249F-FE64-469C-8A29-6E434B3FA557}"/>
              </a:ext>
            </a:extLst>
          </p:cNvPr>
          <p:cNvSpPr txBox="1"/>
          <p:nvPr/>
        </p:nvSpPr>
        <p:spPr>
          <a:xfrm>
            <a:off x="2309967" y="2823920"/>
            <a:ext cx="746728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 static void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main(String[]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	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("Hello World");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80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9FE-A3AA-15E2-29F8-9E2AE5D1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91988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3DDF-FF43-4236-93C9-B2FBAC15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8176"/>
            <a:ext cx="10772775" cy="1658198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println</a:t>
            </a:r>
            <a:r>
              <a:rPr lang="en-GB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97DF-3EFD-42ED-995A-A1A7001D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503" y="1584400"/>
            <a:ext cx="8721343" cy="123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It is also possible to output digits and symbols, but be aware that they will be formatted as a String data type " 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7249F-FE64-469C-8A29-6E434B3FA557}"/>
              </a:ext>
            </a:extLst>
          </p:cNvPr>
          <p:cNvSpPr txBox="1"/>
          <p:nvPr/>
        </p:nvSpPr>
        <p:spPr>
          <a:xfrm>
            <a:off x="2309967" y="2823920"/>
            <a:ext cx="939315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 static void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main(String[]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	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("Hello Nick");</a:t>
            </a:r>
          </a:p>
          <a:p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("Your ID is 12345678");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0288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9FE-A3AA-15E2-29F8-9E2AE5D1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Nick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ID is 12345678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65988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720" y="1610043"/>
            <a:ext cx="10322560" cy="2387600"/>
          </a:xfrm>
        </p:spPr>
        <p:txBody>
          <a:bodyPr/>
          <a:lstStyle/>
          <a:p>
            <a:pPr algn="ctr"/>
            <a:r>
              <a:rPr lang="en-GB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371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929B-A3FA-4780-8119-F738F1A7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1A49D-A88B-4D48-9AFC-767179B41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21840"/>
            <a:ext cx="10094976" cy="417576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Variables are storage areas for a single value 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Values come in different formats: from whole numbers, decimal numbers, small numbers, large numbers, to words, letters and phrases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value is stored at a memory address (RAM, which is temporary memory) </a:t>
            </a:r>
            <a:r>
              <a:rPr lang="en-GB" dirty="0">
                <a:cs typeface="Calibri" panose="020F0502020204030204" pitchFamily="34" charset="0"/>
              </a:rPr>
              <a:t>and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can then be accessed through the variable name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Whenever we refer to the variable name we refer to the value stored in memory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Variables can only store one value at a time</a:t>
            </a:r>
          </a:p>
        </p:txBody>
      </p:sp>
    </p:spTree>
    <p:extLst>
      <p:ext uri="{BB962C8B-B14F-4D97-AF65-F5344CB8AC3E}">
        <p14:creationId xmlns:p14="http://schemas.microsoft.com/office/powerpoint/2010/main" val="4201908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BC47-4E82-40C8-BAF6-98FC2C04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define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37F6-98E4-4722-B951-C2BE7E552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377" y="2042161"/>
            <a:ext cx="7248144" cy="2133600"/>
          </a:xfrm>
        </p:spPr>
        <p:txBody>
          <a:bodyPr/>
          <a:lstStyle/>
          <a:p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First, we have to define the type of data that we want to store – </a:t>
            </a: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 type</a:t>
            </a:r>
          </a:p>
          <a:p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Then we have to select a </a:t>
            </a: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meaningful name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which represents that data well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327AA3-E5D4-43F4-93FD-805AEED3EF15}"/>
              </a:ext>
            </a:extLst>
          </p:cNvPr>
          <p:cNvSpPr txBox="1">
            <a:spLocks/>
          </p:cNvSpPr>
          <p:nvPr/>
        </p:nvSpPr>
        <p:spPr>
          <a:xfrm>
            <a:off x="2804160" y="4663441"/>
            <a:ext cx="2946400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0" b="1" dirty="0">
                <a:solidFill>
                  <a:srgbClr val="0070C0"/>
                </a:solidFill>
              </a:rPr>
              <a:t>String</a:t>
            </a:r>
            <a:endParaRPr lang="en-GB" sz="8000" dirty="0">
              <a:solidFill>
                <a:srgbClr val="0070C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E7B8B1-05D5-4928-B46B-5B05A388F789}"/>
              </a:ext>
            </a:extLst>
          </p:cNvPr>
          <p:cNvSpPr txBox="1">
            <a:spLocks/>
          </p:cNvSpPr>
          <p:nvPr/>
        </p:nvSpPr>
        <p:spPr>
          <a:xfrm>
            <a:off x="5669280" y="4653280"/>
            <a:ext cx="3139440" cy="121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0" b="1" dirty="0">
                <a:solidFill>
                  <a:schemeClr val="tx1"/>
                </a:solidFill>
              </a:rPr>
              <a:t>name;</a:t>
            </a:r>
            <a:endParaRPr lang="en-GB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9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8E87-2D72-936B-4023-89685FD3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first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591B-91BE-E4CA-6133-1F6B6AD86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513" y="2218945"/>
            <a:ext cx="9040368" cy="2999232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Writing our First Program (output + main)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Declaring Variables 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Assigning values to variables 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Constants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 Input: </a:t>
            </a:r>
            <a:r>
              <a:rPr lang="en-US" dirty="0" err="1"/>
              <a:t>EasyIn</a:t>
            </a:r>
            <a:r>
              <a:rPr lang="en-US" dirty="0"/>
              <a:t> + Scanner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22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19C0-92B9-4606-BA64-ADCF9DFB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-89747"/>
            <a:ext cx="10772775" cy="1658198"/>
          </a:xfrm>
        </p:spPr>
        <p:txBody>
          <a:bodyPr/>
          <a:lstStyle/>
          <a:p>
            <a:r>
              <a:rPr lang="en-GB" dirty="0"/>
              <a:t>1. Data types</a:t>
            </a:r>
          </a:p>
        </p:txBody>
      </p:sp>
      <p:graphicFrame>
        <p:nvGraphicFramePr>
          <p:cNvPr id="5" name="Diagram 4" descr="This diagram shows descriptions for five data types: int, double, String, char, and boolean.">
            <a:extLst>
              <a:ext uri="{FF2B5EF4-FFF2-40B4-BE49-F238E27FC236}">
                <a16:creationId xmlns:a16="http://schemas.microsoft.com/office/drawing/2014/main" id="{45C2D01D-2686-4C15-9194-0A58C0718637}"/>
              </a:ext>
            </a:extLst>
          </p:cNvPr>
          <p:cNvGraphicFramePr/>
          <p:nvPr/>
        </p:nvGraphicFramePr>
        <p:xfrm>
          <a:off x="138316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 descr="This diagram shows five data types: int, double, String, char, and boolean.">
            <a:extLst>
              <a:ext uri="{FF2B5EF4-FFF2-40B4-BE49-F238E27FC236}">
                <a16:creationId xmlns:a16="http://schemas.microsoft.com/office/drawing/2014/main" id="{7AB6160F-38F4-48A3-8FB1-5E46CBCDC197}"/>
              </a:ext>
            </a:extLst>
          </p:cNvPr>
          <p:cNvSpPr txBox="1"/>
          <p:nvPr/>
        </p:nvSpPr>
        <p:spPr>
          <a:xfrm>
            <a:off x="3666171" y="3896410"/>
            <a:ext cx="7649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that represents more than one letter</a:t>
            </a:r>
          </a:p>
        </p:txBody>
      </p:sp>
      <p:sp>
        <p:nvSpPr>
          <p:cNvPr id="7" name="TextBox 6" descr="This diagram shows five data types: int, double, String, char, and boolean.">
            <a:extLst>
              <a:ext uri="{FF2B5EF4-FFF2-40B4-BE49-F238E27FC236}">
                <a16:creationId xmlns:a16="http://schemas.microsoft.com/office/drawing/2014/main" id="{BFD4DCD2-0D4C-4BFA-A23A-40544E87D57C}"/>
              </a:ext>
            </a:extLst>
          </p:cNvPr>
          <p:cNvSpPr txBox="1"/>
          <p:nvPr/>
        </p:nvSpPr>
        <p:spPr>
          <a:xfrm>
            <a:off x="3666171" y="2831712"/>
            <a:ext cx="76492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decimal numbers   e.g. 2.56, 0.314, 20.75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 descr="This diagram shows five data types: int, double, String, char, and boolean.">
            <a:extLst>
              <a:ext uri="{FF2B5EF4-FFF2-40B4-BE49-F238E27FC236}">
                <a16:creationId xmlns:a16="http://schemas.microsoft.com/office/drawing/2014/main" id="{EC365E81-CAC4-4FC0-95B9-B78AADC83C42}"/>
              </a:ext>
            </a:extLst>
          </p:cNvPr>
          <p:cNvSpPr txBox="1"/>
          <p:nvPr/>
        </p:nvSpPr>
        <p:spPr>
          <a:xfrm>
            <a:off x="3666171" y="1726844"/>
            <a:ext cx="56083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whole numbers   e.g. 10, 75, 200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 descr="This diagram shows five data types: int, double, String, char, and boolean.">
            <a:extLst>
              <a:ext uri="{FF2B5EF4-FFF2-40B4-BE49-F238E27FC236}">
                <a16:creationId xmlns:a16="http://schemas.microsoft.com/office/drawing/2014/main" id="{74C6F3B4-1BF2-4F35-ADAD-36BA552C85C5}"/>
              </a:ext>
            </a:extLst>
          </p:cNvPr>
          <p:cNvSpPr txBox="1"/>
          <p:nvPr/>
        </p:nvSpPr>
        <p:spPr>
          <a:xfrm>
            <a:off x="3666171" y="4946318"/>
            <a:ext cx="76492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single letter or number or symbol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 descr="This diagram shows five data types: int, double, String, char, and boolean.">
            <a:extLst>
              <a:ext uri="{FF2B5EF4-FFF2-40B4-BE49-F238E27FC236}">
                <a16:creationId xmlns:a16="http://schemas.microsoft.com/office/drawing/2014/main" id="{4AB5753D-4F01-4521-9215-B847B2551DEB}"/>
              </a:ext>
            </a:extLst>
          </p:cNvPr>
          <p:cNvSpPr txBox="1"/>
          <p:nvPr/>
        </p:nvSpPr>
        <p:spPr>
          <a:xfrm>
            <a:off x="3676331" y="6064618"/>
            <a:ext cx="7649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true or false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67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CBA1-3413-48AF-9F99-FE6A2C87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5D9E-3330-46B5-82AB-8CEAEE109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457" y="2157731"/>
            <a:ext cx="9686543" cy="2987039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Important to select names that describe the values they hold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Best practice to start variable names with a letter or '_'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Can’t have spaces in the variable name (use camel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ase or '_')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Can’t be a reserved word (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public, int, class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Beware of casing: ‘NAME’ and ‘name’ are different variables!</a:t>
            </a:r>
          </a:p>
        </p:txBody>
      </p:sp>
    </p:spTree>
    <p:extLst>
      <p:ext uri="{BB962C8B-B14F-4D97-AF65-F5344CB8AC3E}">
        <p14:creationId xmlns:p14="http://schemas.microsoft.com/office/powerpoint/2010/main" val="498875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1DFD-EA74-47C4-B9D7-BC00C1F6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 panose="020F0502020204030204" pitchFamily="34" charset="0"/>
              </a:rPr>
              <a:t>Assigning values to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E2E7-FF8A-472E-8B08-CF2FA3086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579" y="2062481"/>
            <a:ext cx="8802182" cy="4724400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assignment operator (=) is used to assign a value to a variable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value on the right hand side of the '=' sign is ‘assigned’ to the storage area on the left hand side of the '=' sign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GB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name = "Nick"; 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int 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id = 21015672; 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GB" sz="35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GB" sz="3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isComplete</a:t>
            </a:r>
            <a:r>
              <a:rPr lang="en-GB" sz="35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GB" sz="3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GB" sz="35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Different to maths with trying to balance right and left hand sides of an equation… </a:t>
            </a:r>
          </a:p>
        </p:txBody>
      </p:sp>
    </p:spTree>
    <p:extLst>
      <p:ext uri="{BB962C8B-B14F-4D97-AF65-F5344CB8AC3E}">
        <p14:creationId xmlns:p14="http://schemas.microsoft.com/office/powerpoint/2010/main" val="3211336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720" y="1610043"/>
            <a:ext cx="10322560" cy="2387600"/>
          </a:xfrm>
        </p:spPr>
        <p:txBody>
          <a:bodyPr/>
          <a:lstStyle/>
          <a:p>
            <a:pPr algn="ctr"/>
            <a:r>
              <a:rPr lang="en-GB" dirty="0"/>
              <a:t>Constants</a:t>
            </a:r>
          </a:p>
        </p:txBody>
      </p:sp>
    </p:spTree>
    <p:extLst>
      <p:ext uri="{BB962C8B-B14F-4D97-AF65-F5344CB8AC3E}">
        <p14:creationId xmlns:p14="http://schemas.microsoft.com/office/powerpoint/2010/main" val="2071523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42A9-BD95-45D4-8E90-809A5B36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97546-8115-4C5B-82D2-66B723874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913" y="1898227"/>
            <a:ext cx="9993085" cy="4460240"/>
          </a:xfrm>
        </p:spPr>
        <p:txBody>
          <a:bodyPr>
            <a:normAutofit fontScale="62500" lnSpcReduction="20000"/>
          </a:bodyPr>
          <a:lstStyle/>
          <a:p>
            <a:r>
              <a:rPr lang="en-GB" sz="4500" dirty="0">
                <a:latin typeface="Calibri" panose="020F0502020204030204" pitchFamily="34" charset="0"/>
                <a:cs typeface="Calibri" panose="020F0502020204030204" pitchFamily="34" charset="0"/>
              </a:rPr>
              <a:t>Constants are initialised with a value, but </a:t>
            </a:r>
            <a:r>
              <a:rPr lang="en-GB" sz="4500" dirty="0">
                <a:cs typeface="Calibri" panose="020F0502020204030204" pitchFamily="34" charset="0"/>
              </a:rPr>
              <a:t>it’s</a:t>
            </a:r>
            <a:r>
              <a:rPr lang="en-GB" sz="4500" dirty="0">
                <a:latin typeface="Calibri" panose="020F0502020204030204" pitchFamily="34" charset="0"/>
                <a:cs typeface="Calibri" panose="020F0502020204030204" pitchFamily="34" charset="0"/>
              </a:rPr>
              <a:t> not possible to overwrite that value later. </a:t>
            </a:r>
          </a:p>
          <a:p>
            <a:r>
              <a:rPr lang="en-GB" sz="4500" dirty="0">
                <a:latin typeface="Calibri" panose="020F0502020204030204" pitchFamily="34" charset="0"/>
                <a:cs typeface="Calibri" panose="020F0502020204030204" pitchFamily="34" charset="0"/>
              </a:rPr>
              <a:t>Setting </a:t>
            </a:r>
            <a:r>
              <a:rPr lang="en-GB" sz="4500" dirty="0">
                <a:cs typeface="Calibri" panose="020F0502020204030204" pitchFamily="34" charset="0"/>
              </a:rPr>
              <a:t>a value to be constant prevents it from being overwritten. </a:t>
            </a:r>
            <a:endParaRPr lang="en-GB" sz="4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4500" dirty="0">
                <a:latin typeface="Calibri" panose="020F0502020204030204" pitchFamily="34" charset="0"/>
                <a:cs typeface="Calibri" panose="020F0502020204030204" pitchFamily="34" charset="0"/>
              </a:rPr>
              <a:t>In Java, use the keyword </a:t>
            </a:r>
            <a:r>
              <a:rPr lang="en-GB" sz="45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en-GB" sz="4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GB" sz="4500" dirty="0">
                <a:cs typeface="Calibri" panose="020F0502020204030204" pitchFamily="34" charset="0"/>
              </a:rPr>
              <a:t>It’s </a:t>
            </a:r>
            <a:r>
              <a:rPr lang="en-GB" sz="4500" dirty="0">
                <a:latin typeface="Calibri" panose="020F0502020204030204" pitchFamily="34" charset="0"/>
                <a:cs typeface="Calibri" panose="020F0502020204030204" pitchFamily="34" charset="0"/>
              </a:rPr>
              <a:t>also conventional to use </a:t>
            </a:r>
            <a:r>
              <a:rPr lang="en-GB" sz="4500" b="1" dirty="0">
                <a:latin typeface="Calibri" panose="020F0502020204030204" pitchFamily="34" charset="0"/>
                <a:cs typeface="Calibri" panose="020F0502020204030204" pitchFamily="34" charset="0"/>
              </a:rPr>
              <a:t>UPPERCASE </a:t>
            </a:r>
            <a:r>
              <a:rPr lang="en-GB" sz="4500" dirty="0">
                <a:latin typeface="Calibri" panose="020F0502020204030204" pitchFamily="34" charset="0"/>
                <a:cs typeface="Calibri" panose="020F0502020204030204" pitchFamily="34" charset="0"/>
              </a:rPr>
              <a:t>letters for an identifier.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45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en-GB" sz="4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 </a:t>
            </a:r>
            <a:r>
              <a:rPr lang="en-GB" sz="4500" b="1" dirty="0">
                <a:latin typeface="Calibri" panose="020F0502020204030204" pitchFamily="34" charset="0"/>
                <a:cs typeface="Calibri" panose="020F0502020204030204" pitchFamily="34" charset="0"/>
              </a:rPr>
              <a:t>FEET_IN_MILES </a:t>
            </a:r>
            <a:r>
              <a:rPr lang="en-GB" sz="4500" dirty="0">
                <a:latin typeface="Calibri" panose="020F0502020204030204" pitchFamily="34" charset="0"/>
                <a:cs typeface="Calibri" panose="020F0502020204030204" pitchFamily="34" charset="0"/>
              </a:rPr>
              <a:t>= 5280;</a:t>
            </a:r>
          </a:p>
          <a:p>
            <a:pPr marL="0" indent="0">
              <a:buNone/>
            </a:pPr>
            <a:r>
              <a:rPr lang="en-GB" sz="45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en-GB" sz="4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 </a:t>
            </a:r>
            <a:r>
              <a:rPr lang="en-GB" sz="4500" b="1" dirty="0">
                <a:latin typeface="Calibri" panose="020F0502020204030204" pitchFamily="34" charset="0"/>
                <a:cs typeface="Calibri" panose="020F0502020204030204" pitchFamily="34" charset="0"/>
              </a:rPr>
              <a:t>HOURS_IN_DAY </a:t>
            </a:r>
            <a:r>
              <a:rPr lang="en-GB" sz="4500" dirty="0">
                <a:latin typeface="Calibri" panose="020F0502020204030204" pitchFamily="34" charset="0"/>
                <a:cs typeface="Calibri" panose="020F0502020204030204" pitchFamily="34" charset="0"/>
              </a:rPr>
              <a:t>= 24;</a:t>
            </a:r>
          </a:p>
          <a:p>
            <a:pPr marL="0" indent="0">
              <a:buNone/>
            </a:pPr>
            <a:r>
              <a:rPr lang="en-GB" sz="45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en-GB" sz="4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 </a:t>
            </a:r>
            <a:r>
              <a:rPr lang="en-GB" sz="4500" b="1" dirty="0">
                <a:latin typeface="Calibri" panose="020F0502020204030204" pitchFamily="34" charset="0"/>
                <a:cs typeface="Calibri" panose="020F0502020204030204" pitchFamily="34" charset="0"/>
              </a:rPr>
              <a:t>MAX_MARK </a:t>
            </a:r>
            <a:r>
              <a:rPr lang="en-GB" sz="4500" dirty="0">
                <a:latin typeface="Calibri" panose="020F0502020204030204" pitchFamily="34" charset="0"/>
                <a:cs typeface="Calibri" panose="020F0502020204030204" pitchFamily="34" charset="0"/>
              </a:rPr>
              <a:t>= 100;</a:t>
            </a:r>
          </a:p>
        </p:txBody>
      </p:sp>
    </p:spTree>
    <p:extLst>
      <p:ext uri="{BB962C8B-B14F-4D97-AF65-F5344CB8AC3E}">
        <p14:creationId xmlns:p14="http://schemas.microsoft.com/office/powerpoint/2010/main" val="848642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1457643"/>
            <a:ext cx="10322560" cy="2969214"/>
          </a:xfrm>
        </p:spPr>
        <p:txBody>
          <a:bodyPr/>
          <a:lstStyle/>
          <a:p>
            <a:pPr algn="ctr"/>
            <a:r>
              <a:rPr lang="en-GB" dirty="0"/>
              <a:t>Output values to screen</a:t>
            </a:r>
          </a:p>
        </p:txBody>
      </p:sp>
    </p:spTree>
    <p:extLst>
      <p:ext uri="{BB962C8B-B14F-4D97-AF65-F5344CB8AC3E}">
        <p14:creationId xmlns:p14="http://schemas.microsoft.com/office/powerpoint/2010/main" val="914126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3DDF-FF43-4236-93C9-B2FBAC15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8176"/>
            <a:ext cx="10772775" cy="1658198"/>
          </a:xfrm>
        </p:spPr>
        <p:txBody>
          <a:bodyPr/>
          <a:lstStyle/>
          <a:p>
            <a:r>
              <a:rPr lang="en-GB" dirty="0"/>
              <a:t>Output values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97DF-3EFD-42ED-995A-A1A7001D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503" y="1584400"/>
            <a:ext cx="8721343" cy="123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Placing the variable name in-between the parentheses of the </a:t>
            </a:r>
            <a:r>
              <a:rPr lang="en-GB" b="1" dirty="0"/>
              <a:t>print() </a:t>
            </a:r>
            <a:r>
              <a:rPr lang="en-GB" dirty="0"/>
              <a:t>method will output the value stored at the memory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7249F-FE64-469C-8A29-6E434B3FA557}"/>
              </a:ext>
            </a:extLst>
          </p:cNvPr>
          <p:cNvSpPr txBox="1"/>
          <p:nvPr/>
        </p:nvSpPr>
        <p:spPr>
          <a:xfrm>
            <a:off x="2309967" y="2823920"/>
            <a:ext cx="93931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 static void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main(String[]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String 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name = "Nick";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("Hello "); </a:t>
            </a: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    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4285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9FE-A3AA-15E2-29F8-9E2AE5D1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Nick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961049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3DDF-FF43-4236-93C9-B2FBAC15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8176"/>
            <a:ext cx="10772775" cy="1658198"/>
          </a:xfrm>
        </p:spPr>
        <p:txBody>
          <a:bodyPr/>
          <a:lstStyle/>
          <a:p>
            <a:r>
              <a:rPr lang="en-GB" dirty="0"/>
              <a:t>Concatenation (+)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97DF-3EFD-42ED-995A-A1A7001D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503" y="1584400"/>
            <a:ext cx="8950097" cy="123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can also use the </a:t>
            </a:r>
            <a:r>
              <a:rPr lang="en-GB" b="1" dirty="0"/>
              <a:t>+</a:t>
            </a:r>
            <a:r>
              <a:rPr lang="en-GB" dirty="0"/>
              <a:t> sign (also known as </a:t>
            </a:r>
            <a:r>
              <a:rPr lang="en-GB" b="1" dirty="0"/>
              <a:t>concatenation</a:t>
            </a:r>
            <a:r>
              <a:rPr lang="en-GB" dirty="0"/>
              <a:t>) to join data together as one String to be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7249F-FE64-469C-8A29-6E434B3FA557}"/>
              </a:ext>
            </a:extLst>
          </p:cNvPr>
          <p:cNvSpPr txBox="1"/>
          <p:nvPr/>
        </p:nvSpPr>
        <p:spPr>
          <a:xfrm>
            <a:off x="2309967" y="2823920"/>
            <a:ext cx="939315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 static void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main(String[]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String 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name = "Nick";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	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("Hello " 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+ name);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616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9FE-A3AA-15E2-29F8-9E2AE5D1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Nick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50903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720" y="1590451"/>
            <a:ext cx="10322560" cy="2387600"/>
          </a:xfrm>
        </p:spPr>
        <p:txBody>
          <a:bodyPr/>
          <a:lstStyle/>
          <a:p>
            <a:pPr algn="ctr"/>
            <a:r>
              <a:rPr lang="en-GB" dirty="0"/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1995080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720" y="1731956"/>
            <a:ext cx="10322560" cy="2387600"/>
          </a:xfrm>
        </p:spPr>
        <p:txBody>
          <a:bodyPr/>
          <a:lstStyle/>
          <a:p>
            <a:pPr algn="ctr"/>
            <a:r>
              <a:rPr lang="en-GB" dirty="0"/>
              <a:t>Input via Scanner</a:t>
            </a:r>
          </a:p>
        </p:txBody>
      </p:sp>
    </p:spTree>
    <p:extLst>
      <p:ext uri="{BB962C8B-B14F-4D97-AF65-F5344CB8AC3E}">
        <p14:creationId xmlns:p14="http://schemas.microsoft.com/office/powerpoint/2010/main" val="171254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182C-81F3-4E5B-93A1-946F95EC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382402"/>
            <a:ext cx="10772775" cy="165819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via Scanner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90DD-949B-4A36-BDFD-F622A4482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1594"/>
            <a:ext cx="10314432" cy="3331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cs typeface="Calibri" panose="020F0502020204030204" pitchFamily="34" charset="0"/>
              </a:rPr>
              <a:t>Scanner is Java’s defined class which handles the connection between the keyboard and the program: known as the input stream. </a:t>
            </a:r>
          </a:p>
          <a:p>
            <a:pPr marL="0" indent="0"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It does utilise Classes and Objects – don’t worry if you don’t understand the concepts right now – we’ll revisit this topic later in the module. </a:t>
            </a:r>
          </a:p>
          <a:p>
            <a:pPr marL="0" indent="0">
              <a:buNone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02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C694-6D10-418B-BBA2-A4869984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via the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8D73D-9A7E-4A7D-A020-54BD133DB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008" y="2011680"/>
            <a:ext cx="8897004" cy="37661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//1. import the Scanner class</a:t>
            </a:r>
            <a:endParaRPr lang="en-GB" sz="3200" dirty="0"/>
          </a:p>
          <a:p>
            <a:pPr marL="0" indent="0">
              <a:buNone/>
            </a:pPr>
            <a:r>
              <a:rPr lang="en-GB" sz="3200" dirty="0">
                <a:solidFill>
                  <a:schemeClr val="accent1"/>
                </a:solidFill>
              </a:rPr>
              <a:t>import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java.util.Scanner</a:t>
            </a:r>
            <a:r>
              <a:rPr lang="en-GB" sz="32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//2. create an object of the Scanner class</a:t>
            </a:r>
            <a:br>
              <a:rPr lang="en-GB" sz="3200" dirty="0"/>
            </a:br>
            <a:r>
              <a:rPr lang="en-GB" sz="3200" dirty="0">
                <a:solidFill>
                  <a:schemeClr val="accent1"/>
                </a:solidFill>
              </a:rPr>
              <a:t>private </a:t>
            </a:r>
            <a:r>
              <a:rPr lang="en-GB" sz="3200" b="1" dirty="0">
                <a:solidFill>
                  <a:schemeClr val="tx1"/>
                </a:solidFill>
              </a:rPr>
              <a:t>Scanner</a:t>
            </a:r>
            <a:r>
              <a:rPr lang="en-GB" sz="3200" b="1" dirty="0">
                <a:solidFill>
                  <a:schemeClr val="accent1"/>
                </a:solidFill>
              </a:rPr>
              <a:t> </a:t>
            </a:r>
            <a:r>
              <a:rPr lang="en-GB" sz="3200" dirty="0"/>
              <a:t>reader = </a:t>
            </a:r>
            <a:r>
              <a:rPr lang="en-GB" sz="3200" dirty="0">
                <a:solidFill>
                  <a:srgbClr val="0070C0"/>
                </a:solidFill>
              </a:rPr>
              <a:t>new</a:t>
            </a:r>
            <a:r>
              <a:rPr lang="en-GB" sz="3200" dirty="0"/>
              <a:t> </a:t>
            </a:r>
            <a:r>
              <a:rPr lang="en-GB" sz="3200" b="1" dirty="0"/>
              <a:t>Scanner</a:t>
            </a:r>
            <a:r>
              <a:rPr lang="en-GB" sz="3200" dirty="0"/>
              <a:t>(</a:t>
            </a:r>
            <a:r>
              <a:rPr lang="en-GB" sz="3200" b="1" dirty="0"/>
              <a:t>System.in</a:t>
            </a:r>
            <a:r>
              <a:rPr lang="en-GB" sz="3200" dirty="0"/>
              <a:t>);</a:t>
            </a:r>
          </a:p>
          <a:p>
            <a:pPr marL="0" indent="0">
              <a:buNone/>
            </a:pP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//3. call methods on the object</a:t>
            </a:r>
          </a:p>
          <a:p>
            <a:r>
              <a:rPr lang="en-GB" sz="3200" dirty="0"/>
              <a:t>String input = </a:t>
            </a:r>
            <a:r>
              <a:rPr lang="en-GB" sz="3200" dirty="0" err="1"/>
              <a:t>reader.</a:t>
            </a:r>
            <a:r>
              <a:rPr lang="en-GB" sz="3200" b="1" dirty="0" err="1"/>
              <a:t>nextLine</a:t>
            </a:r>
            <a:r>
              <a:rPr lang="en-GB" sz="3200" dirty="0"/>
              <a:t>(); //returns a string</a:t>
            </a:r>
          </a:p>
          <a:p>
            <a:r>
              <a:rPr lang="en-GB" sz="3200" dirty="0">
                <a:solidFill>
                  <a:srgbClr val="0070C0"/>
                </a:solidFill>
              </a:rPr>
              <a:t>int</a:t>
            </a:r>
            <a:r>
              <a:rPr lang="en-GB" sz="3200" dirty="0"/>
              <a:t> number = </a:t>
            </a:r>
            <a:r>
              <a:rPr lang="en-GB" sz="3200" dirty="0" err="1"/>
              <a:t>reader.</a:t>
            </a:r>
            <a:r>
              <a:rPr lang="en-GB" sz="3200" b="1" dirty="0" err="1"/>
              <a:t>nextInt</a:t>
            </a:r>
            <a:r>
              <a:rPr lang="en-GB" sz="3200" dirty="0"/>
              <a:t>(); //returns an int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29687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FC9391-A2C8-465A-9167-59C48910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271" y="1244907"/>
            <a:ext cx="11356668" cy="612758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7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GB" sz="2700" dirty="0">
                <a:solidFill>
                  <a:srgbClr val="0070C0"/>
                </a:solidFill>
                <a:cs typeface="Calibri" panose="020F0502020204030204" pitchFamily="34" charset="0"/>
              </a:rPr>
              <a:t>class</a:t>
            </a:r>
            <a:r>
              <a:rPr lang="en-GB" sz="27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700" dirty="0">
                <a:solidFill>
                  <a:schemeClr val="tx1"/>
                </a:solidFill>
                <a:cs typeface="Calibri" panose="020F0502020204030204" pitchFamily="34" charset="0"/>
              </a:rPr>
              <a:t>Scanner…</a:t>
            </a:r>
            <a:br>
              <a:rPr lang="en-GB" sz="2700" dirty="0">
                <a:solidFill>
                  <a:srgbClr val="0070C0"/>
                </a:solidFill>
                <a:cs typeface="Calibri" panose="020F0502020204030204" pitchFamily="34" charset="0"/>
              </a:rPr>
            </a:br>
            <a: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b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* 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Advances this scanner past the current line and returns the input that was skipped. </a:t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  <a:b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27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GB" sz="2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GB" sz="27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700" dirty="0" err="1">
                <a:solidFill>
                  <a:schemeClr val="tx1"/>
                </a:solidFill>
                <a:cs typeface="Calibri" panose="020F0502020204030204" pitchFamily="34" charset="0"/>
              </a:rPr>
              <a:t>nextLine</a:t>
            </a:r>
            <a: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700" dirty="0">
                <a:cs typeface="Calibri" panose="020F0502020204030204" pitchFamily="34" charset="0"/>
              </a:rPr>
              <a:t>       </a:t>
            </a:r>
            <a:r>
              <a:rPr lang="en-GB" sz="2700" dirty="0">
                <a:solidFill>
                  <a:schemeClr val="tx1"/>
                </a:solidFill>
                <a:cs typeface="Calibri" panose="020F0502020204030204" pitchFamily="34" charset="0"/>
              </a:rPr>
              <a:t>…</a:t>
            </a:r>
            <a:endParaRPr lang="en-GB" sz="2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  <a:b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* 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Scans the next token of the input as an int.</a:t>
            </a:r>
            <a:br>
              <a:rPr lang="en-GB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7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public </a:t>
            </a:r>
            <a:r>
              <a:rPr lang="en-GB" sz="2700" b="1" dirty="0">
                <a:solidFill>
                  <a:srgbClr val="0070C0"/>
                </a:solidFill>
                <a:cs typeface="Calibri" panose="020F0502020204030204" pitchFamily="34" charset="0"/>
              </a:rPr>
              <a:t>int</a:t>
            </a:r>
            <a:r>
              <a:rPr lang="en-GB" sz="2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700" dirty="0" err="1">
                <a:solidFill>
                  <a:schemeClr val="tx1"/>
                </a:solidFill>
                <a:cs typeface="Calibri" panose="020F0502020204030204" pitchFamily="34" charset="0"/>
              </a:rPr>
              <a:t>nextInt</a:t>
            </a:r>
            <a: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700" dirty="0">
                <a:cs typeface="Calibri" panose="020F0502020204030204" pitchFamily="34" charset="0"/>
              </a:rPr>
              <a:t>    {</a:t>
            </a:r>
            <a:endParaRPr lang="en-GB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700" dirty="0">
                <a:cs typeface="Calibri" panose="020F0502020204030204" pitchFamily="34" charset="0"/>
              </a:rPr>
              <a:t>       </a:t>
            </a:r>
            <a:r>
              <a:rPr lang="en-GB" sz="2700" dirty="0">
                <a:solidFill>
                  <a:schemeClr val="tx1"/>
                </a:solidFill>
                <a:cs typeface="Calibri" panose="020F0502020204030204" pitchFamily="34" charset="0"/>
              </a:rPr>
              <a:t> …</a:t>
            </a:r>
            <a:endParaRPr lang="en-GB" sz="2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7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03BA2-83C0-46FC-8672-3AE9A6E2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-457359"/>
            <a:ext cx="10772775" cy="16581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Portion of the Scanner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7700A-6F5F-48DC-8AC3-CB529BA90089}"/>
              </a:ext>
            </a:extLst>
          </p:cNvPr>
          <p:cNvSpPr txBox="1"/>
          <p:nvPr/>
        </p:nvSpPr>
        <p:spPr>
          <a:xfrm>
            <a:off x="8481060" y="5759340"/>
            <a:ext cx="34813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Full documentation available at: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https://docs.oracle.com/javase/7/docs/api/java/util/Scanner.html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453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720" y="1731956"/>
            <a:ext cx="10322560" cy="2387600"/>
          </a:xfrm>
        </p:spPr>
        <p:txBody>
          <a:bodyPr/>
          <a:lstStyle/>
          <a:p>
            <a:pPr algn="ctr"/>
            <a:r>
              <a:rPr lang="en-GB" dirty="0" err="1"/>
              <a:t>InputReader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2341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182C-81F3-4E5B-93A1-946F95EC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382402"/>
            <a:ext cx="10772775" cy="165819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via </a:t>
            </a:r>
            <a:r>
              <a:rPr lang="en-GB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InputReader</a:t>
            </a:r>
            <a:endParaRPr lang="en-GB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90DD-949B-4A36-BDFD-F622A4482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1594"/>
            <a:ext cx="10314432" cy="3763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cs typeface="Calibri" panose="020F0502020204030204" pitchFamily="34" charset="0"/>
              </a:rPr>
              <a:t>To simplify this process of input, we’re going to call methods of the </a:t>
            </a:r>
            <a:r>
              <a:rPr lang="en-GB" sz="3200" dirty="0" err="1">
                <a:cs typeface="Calibri" panose="020F0502020204030204" pitchFamily="34" charset="0"/>
              </a:rPr>
              <a:t>InputReader</a:t>
            </a:r>
            <a:r>
              <a:rPr lang="en-GB" sz="3200" dirty="0">
                <a:cs typeface="Calibri" panose="020F0502020204030204" pitchFamily="34" charset="0"/>
              </a:rPr>
              <a:t> class. This saves us having to create an instance of the Scanner class ourselves. </a:t>
            </a:r>
          </a:p>
          <a:p>
            <a:pPr marL="0" indent="0">
              <a:buNone/>
            </a:pPr>
            <a:r>
              <a:rPr lang="en-GB" sz="3200" dirty="0">
                <a:cs typeface="Calibri" panose="020F0502020204030204" pitchFamily="34" charset="0"/>
              </a:rPr>
              <a:t>The </a:t>
            </a:r>
            <a:r>
              <a:rPr lang="en-GB" sz="3200" dirty="0" err="1">
                <a:cs typeface="Calibri" panose="020F0502020204030204" pitchFamily="34" charset="0"/>
              </a:rPr>
              <a:t>InputReader</a:t>
            </a:r>
            <a:r>
              <a:rPr lang="en-GB" sz="3200" dirty="0">
                <a:cs typeface="Calibri" panose="020F0502020204030204" pitchFamily="34" charset="0"/>
              </a:rPr>
              <a:t> class contains code which defines the Scanner object and has methods to return data entered by the keyboard. </a:t>
            </a:r>
          </a:p>
          <a:p>
            <a:pPr marL="0" indent="0">
              <a:buNone/>
            </a:pPr>
            <a:r>
              <a:rPr lang="en-GB" sz="3200" dirty="0">
                <a:cs typeface="Calibri" panose="020F0502020204030204" pitchFamily="34" charset="0"/>
              </a:rPr>
              <a:t>We simply call the method which has the name matching the type of data we want to return.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38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12B70118-6FDA-40FB-93F8-9DF0B4069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/>
                </a:solidFill>
              </a:rPr>
              <a:t>Using methods of the </a:t>
            </a:r>
            <a:r>
              <a:rPr lang="en-GB" dirty="0" err="1">
                <a:solidFill>
                  <a:schemeClr val="accent1"/>
                </a:solidFill>
              </a:rPr>
              <a:t>InputReader</a:t>
            </a:r>
            <a:r>
              <a:rPr lang="en-GB" dirty="0">
                <a:solidFill>
                  <a:schemeClr val="accent1"/>
                </a:solidFill>
              </a:rPr>
              <a:t> Class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2220717-9BCB-4CFF-8450-2E3B725C40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5008" y="2060848"/>
            <a:ext cx="9589544" cy="432048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buNone/>
              <a:defRPr/>
            </a:pPr>
            <a:r>
              <a:rPr lang="en-GB" altLang="en-US" sz="2800" dirty="0">
                <a:solidFill>
                  <a:schemeClr val="tx1"/>
                </a:solidFill>
                <a:cs typeface="Calibri" panose="020F0502020204030204" pitchFamily="34" charset="0"/>
              </a:rPr>
              <a:t>A value can be input from the keyboard by accessing the appropriate method as follows:</a:t>
            </a:r>
          </a:p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buNone/>
              <a:defRPr/>
            </a:pPr>
            <a:endParaRPr lang="en-GB" altLang="en-US" sz="28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algn="just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buNone/>
              <a:defRPr/>
            </a:pPr>
            <a:r>
              <a:rPr lang="en-GB" altLang="en-US" sz="2800" dirty="0" err="1">
                <a:solidFill>
                  <a:schemeClr val="tx1"/>
                </a:solidFill>
                <a:cs typeface="Calibri" panose="020F0502020204030204" pitchFamily="34" charset="0"/>
              </a:rPr>
              <a:t>someVariable</a:t>
            </a:r>
            <a:r>
              <a:rPr lang="en-GB" altLang="en-US" sz="2800" dirty="0">
                <a:solidFill>
                  <a:schemeClr val="tx1"/>
                </a:solidFill>
                <a:cs typeface="Calibri" panose="020F0502020204030204" pitchFamily="34" charset="0"/>
              </a:rPr>
              <a:t> = </a:t>
            </a:r>
            <a:r>
              <a:rPr lang="en-GB" altLang="en-US" b="1" dirty="0" err="1">
                <a:solidFill>
                  <a:schemeClr val="tx1"/>
                </a:solidFill>
                <a:cs typeface="Calibri" panose="020F0502020204030204" pitchFamily="34" charset="0"/>
              </a:rPr>
              <a:t>InputReader</a:t>
            </a:r>
            <a:r>
              <a:rPr lang="en-GB" altLang="en-US" sz="2800" b="1" dirty="0" err="1">
                <a:solidFill>
                  <a:schemeClr val="tx1"/>
                </a:solidFill>
                <a:cs typeface="Calibri" panose="020F0502020204030204" pitchFamily="34" charset="0"/>
              </a:rPr>
              <a:t>.methodName</a:t>
            </a:r>
            <a:r>
              <a:rPr lang="en-GB" altLang="en-US" sz="2800" b="1" dirty="0">
                <a:solidFill>
                  <a:schemeClr val="tx1"/>
                </a:solidFill>
                <a:cs typeface="Calibri" panose="020F0502020204030204" pitchFamily="34" charset="0"/>
              </a:rPr>
              <a:t>();</a:t>
            </a:r>
          </a:p>
          <a:p>
            <a:pPr marL="201168" lvl="1" indent="0" algn="just" eaLnBrk="1" fontAlgn="auto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SzTx/>
              <a:buNone/>
              <a:defRPr/>
            </a:pPr>
            <a:endParaRPr lang="en-GB" altLang="en-US" sz="2800" dirty="0">
              <a:solidFill>
                <a:srgbClr val="0070C0"/>
              </a:solidFill>
              <a:cs typeface="Calibri" panose="020F0502020204030204" pitchFamily="34" charset="0"/>
            </a:endParaRPr>
          </a:p>
          <a:p>
            <a:pPr marL="201168" lvl="1" indent="0" algn="just" eaLnBrk="1" fontAlgn="auto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SzTx/>
              <a:buNone/>
              <a:defRPr/>
            </a:pPr>
            <a:r>
              <a:rPr lang="en-GB" altLang="en-US" sz="2800" dirty="0">
                <a:solidFill>
                  <a:schemeClr val="tx1"/>
                </a:solidFill>
                <a:cs typeface="Calibri" panose="020F0502020204030204" pitchFamily="34" charset="0"/>
              </a:rPr>
              <a:t>String</a:t>
            </a:r>
            <a:r>
              <a:rPr lang="en-GB" altLang="en-US" sz="2800" dirty="0">
                <a:solidFill>
                  <a:srgbClr val="0070C0"/>
                </a:solidFill>
                <a:cs typeface="Calibri" panose="020F0502020204030204" pitchFamily="34" charset="0"/>
              </a:rPr>
              <a:t> </a:t>
            </a:r>
            <a:r>
              <a:rPr lang="en-GB" altLang="en-US" sz="2800" dirty="0">
                <a:solidFill>
                  <a:schemeClr val="tx1"/>
                </a:solidFill>
                <a:cs typeface="Calibri" panose="020F0502020204030204" pitchFamily="34" charset="0"/>
              </a:rPr>
              <a:t>name; </a:t>
            </a:r>
          </a:p>
          <a:p>
            <a:pPr marL="201168" lvl="1" indent="0" algn="just" eaLnBrk="1" fontAlgn="auto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SzTx/>
              <a:buNone/>
              <a:defRPr/>
            </a:pPr>
            <a:r>
              <a:rPr lang="en-GB" altLang="en-US" sz="2800" dirty="0">
                <a:solidFill>
                  <a:schemeClr val="tx1"/>
                </a:solidFill>
                <a:cs typeface="Calibri" panose="020F0502020204030204" pitchFamily="34" charset="0"/>
              </a:rPr>
              <a:t>name = </a:t>
            </a:r>
            <a:r>
              <a:rPr lang="en-GB" altLang="en-US" sz="2800" dirty="0" err="1">
                <a:solidFill>
                  <a:schemeClr val="tx1"/>
                </a:solidFill>
                <a:cs typeface="Calibri" panose="020F0502020204030204" pitchFamily="34" charset="0"/>
              </a:rPr>
              <a:t>InputReader.</a:t>
            </a:r>
            <a:r>
              <a:rPr lang="en-GB" altLang="en-US" sz="2800" b="1" dirty="0" err="1">
                <a:solidFill>
                  <a:schemeClr val="tx1"/>
                </a:solidFill>
                <a:cs typeface="Calibri" panose="020F0502020204030204" pitchFamily="34" charset="0"/>
              </a:rPr>
              <a:t>getString</a:t>
            </a:r>
            <a:r>
              <a:rPr lang="en-GB" altLang="en-US" sz="2800" b="1" dirty="0">
                <a:solidFill>
                  <a:schemeClr val="tx1"/>
                </a:solidFill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37892" name="Slide Number Placeholder 5">
            <a:extLst>
              <a:ext uri="{FF2B5EF4-FFF2-40B4-BE49-F238E27FC236}">
                <a16:creationId xmlns:a16="http://schemas.microsoft.com/office/drawing/2014/main" id="{1D9E3E6F-CB71-4F76-B792-D8A78CF1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2EE22CE-3C16-4C4E-A8A4-8CD55F5CBD6E}" type="slidenum">
              <a:rPr lang="en-US" altLang="en-US" sz="1400">
                <a:solidFill>
                  <a:schemeClr val="bg1"/>
                </a:solidFill>
                <a:latin typeface="Calibri (Body)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 sz="1400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61778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9DF0-CD71-4B48-B3E1-A9F44E66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154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en-GB" dirty="0" err="1"/>
              <a:t>InputReader</a:t>
            </a:r>
            <a:r>
              <a:rPr lang="en-GB" dirty="0"/>
              <a:t>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786ED-E87F-4B4D-B501-9C8F2FBA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F724-310A-4F6F-949D-7102074E5FC8}" type="slidenum">
              <a:rPr lang="en-US" altLang="en-US" sz="1400" smtClean="0"/>
              <a:pPr>
                <a:defRPr/>
              </a:pPr>
              <a:t>37</a:t>
            </a:fld>
            <a:endParaRPr lang="en-US" altLang="en-US" sz="1400" dirty="0"/>
          </a:p>
        </p:txBody>
      </p:sp>
      <p:graphicFrame>
        <p:nvGraphicFramePr>
          <p:cNvPr id="3" name="Table 4" descr="EasyIn methods">
            <a:extLst>
              <a:ext uri="{FF2B5EF4-FFF2-40B4-BE49-F238E27FC236}">
                <a16:creationId xmlns:a16="http://schemas.microsoft.com/office/drawing/2014/main" id="{76154652-5B69-43D8-BCAA-6162956F8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51754"/>
              </p:ext>
            </p:extLst>
          </p:nvPr>
        </p:nvGraphicFramePr>
        <p:xfrm>
          <a:off x="2903838" y="1978507"/>
          <a:ext cx="657379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365">
                  <a:extLst>
                    <a:ext uri="{9D8B030D-6E8A-4147-A177-3AD203B41FA5}">
                      <a16:colId xmlns:a16="http://schemas.microsoft.com/office/drawing/2014/main" val="3198163280"/>
                    </a:ext>
                  </a:extLst>
                </a:gridCol>
                <a:gridCol w="3642429">
                  <a:extLst>
                    <a:ext uri="{9D8B030D-6E8A-4147-A177-3AD203B41FA5}">
                      <a16:colId xmlns:a16="http://schemas.microsoft.com/office/drawing/2014/main" val="348839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Java type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InputReader</a:t>
                      </a:r>
                      <a:r>
                        <a:rPr lang="en-GB" sz="3200" dirty="0"/>
                        <a:t>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6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getString</a:t>
                      </a:r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getInt</a:t>
                      </a:r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1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getDouble</a:t>
                      </a:r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10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318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3DDF-FF43-4236-93C9-B2FBAC15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8176"/>
            <a:ext cx="10772775" cy="1658198"/>
          </a:xfrm>
        </p:spPr>
        <p:txBody>
          <a:bodyPr/>
          <a:lstStyle/>
          <a:p>
            <a:r>
              <a:rPr lang="en-GB" dirty="0"/>
              <a:t>Input example: String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97DF-3EFD-42ED-995A-A1A7001D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503" y="1584400"/>
            <a:ext cx="8950097" cy="123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can use the </a:t>
            </a:r>
            <a:r>
              <a:rPr lang="en-GB" dirty="0" err="1"/>
              <a:t>getString</a:t>
            </a:r>
            <a:r>
              <a:rPr lang="en-GB" dirty="0"/>
              <a:t> method of </a:t>
            </a:r>
            <a:r>
              <a:rPr lang="en-GB" dirty="0" err="1"/>
              <a:t>InputReader</a:t>
            </a:r>
            <a:r>
              <a:rPr lang="en-GB" dirty="0"/>
              <a:t> to capture data from the keyboard.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7249F-FE64-469C-8A29-6E434B3FA557}"/>
              </a:ext>
            </a:extLst>
          </p:cNvPr>
          <p:cNvSpPr txBox="1"/>
          <p:nvPr/>
        </p:nvSpPr>
        <p:spPr>
          <a:xfrm>
            <a:off x="1819503" y="2456795"/>
            <a:ext cx="939315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 static void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main(String[]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String 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name;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	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("Hello, what’s your name?"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GB" alt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InputReader.getString</a:t>
            </a: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  <a:b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("Hello " + 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+ "!"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} 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0249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9FE-A3AA-15E2-29F8-9E2AE5D1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what’s your name?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96708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182C-81F3-4E5B-93A1-946F95EC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382402"/>
            <a:ext cx="10772775" cy="165819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90DD-949B-4A36-BDFD-F622A4482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906" y="2328092"/>
            <a:ext cx="10314432" cy="26352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8800" dirty="0">
                <a:cs typeface="Calibri" panose="020F0502020204030204" pitchFamily="34" charset="0"/>
              </a:rPr>
              <a:t>What is a computer?</a:t>
            </a:r>
          </a:p>
          <a:p>
            <a:pPr marL="0" indent="0">
              <a:buNone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850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9FE-A3AA-15E2-29F8-9E2AE5D1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what’s your name?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Nick_</a:t>
            </a:r>
          </a:p>
        </p:txBody>
      </p:sp>
    </p:spTree>
    <p:extLst>
      <p:ext uri="{BB962C8B-B14F-4D97-AF65-F5344CB8AC3E}">
        <p14:creationId xmlns:p14="http://schemas.microsoft.com/office/powerpoint/2010/main" val="4293445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9FE-A3AA-15E2-29F8-9E2AE5D1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what’s your name?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Nick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Nick!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9481622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3DDF-FF43-4236-93C9-B2FBAC15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8176"/>
            <a:ext cx="10772775" cy="1658198"/>
          </a:xfrm>
        </p:spPr>
        <p:txBody>
          <a:bodyPr/>
          <a:lstStyle/>
          <a:p>
            <a:r>
              <a:rPr lang="en-GB" dirty="0"/>
              <a:t>Input example: int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97DF-3EFD-42ED-995A-A1A7001D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503" y="1584400"/>
            <a:ext cx="8950097" cy="123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can use the </a:t>
            </a:r>
            <a:r>
              <a:rPr lang="en-GB" dirty="0" err="1"/>
              <a:t>getInt</a:t>
            </a:r>
            <a:r>
              <a:rPr lang="en-GB" dirty="0"/>
              <a:t> method of </a:t>
            </a:r>
            <a:r>
              <a:rPr lang="en-GB" dirty="0" err="1"/>
              <a:t>InputReader</a:t>
            </a:r>
            <a:r>
              <a:rPr lang="en-GB" dirty="0"/>
              <a:t> to capture data from the keyboard.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7249F-FE64-469C-8A29-6E434B3FA557}"/>
              </a:ext>
            </a:extLst>
          </p:cNvPr>
          <p:cNvSpPr txBox="1"/>
          <p:nvPr/>
        </p:nvSpPr>
        <p:spPr>
          <a:xfrm>
            <a:off x="1819503" y="2456795"/>
            <a:ext cx="939315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 static void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main(String[]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id;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	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("Enter your ID: "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id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GB" alt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InputReader.getInt</a:t>
            </a: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  <a:b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("Your ID is " + 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id);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} 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507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9FE-A3AA-15E2-29F8-9E2AE5D1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your ID: _</a:t>
            </a:r>
          </a:p>
        </p:txBody>
      </p:sp>
    </p:spTree>
    <p:extLst>
      <p:ext uri="{BB962C8B-B14F-4D97-AF65-F5344CB8AC3E}">
        <p14:creationId xmlns:p14="http://schemas.microsoft.com/office/powerpoint/2010/main" val="1097042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9FE-A3AA-15E2-29F8-9E2AE5D1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your ID: 20122019_</a:t>
            </a:r>
          </a:p>
        </p:txBody>
      </p:sp>
    </p:spTree>
    <p:extLst>
      <p:ext uri="{BB962C8B-B14F-4D97-AF65-F5344CB8AC3E}">
        <p14:creationId xmlns:p14="http://schemas.microsoft.com/office/powerpoint/2010/main" val="1113115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9FE-A3AA-15E2-29F8-9E2AE5D1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your ID: 20122019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ID is 20122019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573173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1457643"/>
            <a:ext cx="10322560" cy="2387600"/>
          </a:xfrm>
        </p:spPr>
        <p:txBody>
          <a:bodyPr/>
          <a:lstStyle/>
          <a:p>
            <a:pPr algn="ctr"/>
            <a:r>
              <a:rPr lang="en-GB" dirty="0"/>
              <a:t>Next lecture</a:t>
            </a:r>
          </a:p>
        </p:txBody>
      </p:sp>
    </p:spTree>
    <p:extLst>
      <p:ext uri="{BB962C8B-B14F-4D97-AF65-F5344CB8AC3E}">
        <p14:creationId xmlns:p14="http://schemas.microsoft.com/office/powerpoint/2010/main" val="787329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182C-81F3-4E5B-93A1-946F95EC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15453"/>
            <a:ext cx="10772775" cy="165819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Sequence, Selection and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90DD-949B-4A36-BDFD-F622A4482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954" y="1912412"/>
            <a:ext cx="9375231" cy="39515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3200" b="1" dirty="0">
                <a:cs typeface="Calibri" panose="020F0502020204030204" pitchFamily="34" charset="0"/>
              </a:rPr>
              <a:t>Sequence</a:t>
            </a:r>
            <a:r>
              <a:rPr lang="en-GB" sz="3200" dirty="0">
                <a:cs typeface="Calibri" panose="020F0502020204030204" pitchFamily="34" charset="0"/>
              </a:rPr>
              <a:t> mandates that statements be executed in order (line by line)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b="1" dirty="0">
                <a:cs typeface="Calibri" panose="020F0502020204030204" pitchFamily="34" charset="0"/>
              </a:rPr>
              <a:t>Selection</a:t>
            </a:r>
            <a:r>
              <a:rPr lang="en-GB" sz="3200" dirty="0">
                <a:cs typeface="Calibri" panose="020F0502020204030204" pitchFamily="34" charset="0"/>
              </a:rPr>
              <a:t> (conditional) statements will execute a </a:t>
            </a:r>
            <a:r>
              <a:rPr lang="en-GB" sz="3200" b="1" dirty="0">
                <a:cs typeface="Calibri" panose="020F0502020204030204" pitchFamily="34" charset="0"/>
              </a:rPr>
              <a:t>block of code once </a:t>
            </a:r>
            <a:r>
              <a:rPr lang="en-GB" sz="3200" dirty="0">
                <a:cs typeface="Calibri" panose="020F0502020204030204" pitchFamily="34" charset="0"/>
              </a:rPr>
              <a:t>when the condition is true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Iteration 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allows us to </a:t>
            </a: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repeat 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statements within a block </a:t>
            </a: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whilst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the condition is </a:t>
            </a: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  <a:p>
            <a:pPr marL="0" indent="0">
              <a:buNone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rrow: Down 3" descr="Arrow point downwards to represent the order of executing code statements: from top to bottom in consecutive order.">
            <a:extLst>
              <a:ext uri="{FF2B5EF4-FFF2-40B4-BE49-F238E27FC236}">
                <a16:creationId xmlns:a16="http://schemas.microsoft.com/office/drawing/2014/main" id="{58F9C71B-202B-467B-9534-773731D0A67F}"/>
              </a:ext>
            </a:extLst>
          </p:cNvPr>
          <p:cNvSpPr/>
          <p:nvPr/>
        </p:nvSpPr>
        <p:spPr>
          <a:xfrm>
            <a:off x="10752457" y="2280492"/>
            <a:ext cx="672033" cy="95846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Curved Left 6" descr="Arrow indicating iteration: repeat statements within a block whilst the condition is true.">
            <a:extLst>
              <a:ext uri="{FF2B5EF4-FFF2-40B4-BE49-F238E27FC236}">
                <a16:creationId xmlns:a16="http://schemas.microsoft.com/office/drawing/2014/main" id="{2999B2A6-23F8-442C-B7C8-4D2165B3BF4F}"/>
              </a:ext>
            </a:extLst>
          </p:cNvPr>
          <p:cNvSpPr/>
          <p:nvPr/>
        </p:nvSpPr>
        <p:spPr>
          <a:xfrm>
            <a:off x="11071950" y="4715219"/>
            <a:ext cx="859316" cy="9584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Arrow: Curved Left 7" descr="Arrow indicating iteration: repeat statements within a block whilst the condition is true.">
            <a:extLst>
              <a:ext uri="{FF2B5EF4-FFF2-40B4-BE49-F238E27FC236}">
                <a16:creationId xmlns:a16="http://schemas.microsoft.com/office/drawing/2014/main" id="{C627E3C3-1383-4A2B-82C7-7BD5FF0E71A3}"/>
              </a:ext>
            </a:extLst>
          </p:cNvPr>
          <p:cNvSpPr/>
          <p:nvPr/>
        </p:nvSpPr>
        <p:spPr>
          <a:xfrm rot="10800000">
            <a:off x="10052888" y="4624764"/>
            <a:ext cx="859316" cy="9584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Down 8" descr="Arrow indicating selection: could choose one path or another depending on the condition (true or false).">
            <a:extLst>
              <a:ext uri="{FF2B5EF4-FFF2-40B4-BE49-F238E27FC236}">
                <a16:creationId xmlns:a16="http://schemas.microsoft.com/office/drawing/2014/main" id="{68C910D5-1333-46D5-9AC5-FEAF5F46B009}"/>
              </a:ext>
            </a:extLst>
          </p:cNvPr>
          <p:cNvSpPr/>
          <p:nvPr/>
        </p:nvSpPr>
        <p:spPr>
          <a:xfrm rot="2050313">
            <a:off x="10541155" y="3472448"/>
            <a:ext cx="422605" cy="871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 descr="Arrow indicating selection: could choose one path or another depending on the condition (true or false).">
            <a:extLst>
              <a:ext uri="{FF2B5EF4-FFF2-40B4-BE49-F238E27FC236}">
                <a16:creationId xmlns:a16="http://schemas.microsoft.com/office/drawing/2014/main" id="{9794888E-3837-42EE-B1A5-8706FD8C9375}"/>
              </a:ext>
            </a:extLst>
          </p:cNvPr>
          <p:cNvSpPr/>
          <p:nvPr/>
        </p:nvSpPr>
        <p:spPr>
          <a:xfrm rot="19787543">
            <a:off x="11213187" y="3488715"/>
            <a:ext cx="422605" cy="871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57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Folded Corner 7" descr="Compilation">
            <a:extLst>
              <a:ext uri="{FF2B5EF4-FFF2-40B4-BE49-F238E27FC236}">
                <a16:creationId xmlns:a16="http://schemas.microsoft.com/office/drawing/2014/main" id="{0ED5A005-48FE-4292-ACAA-A12303E1BB8A}"/>
              </a:ext>
            </a:extLst>
          </p:cNvPr>
          <p:cNvSpPr/>
          <p:nvPr/>
        </p:nvSpPr>
        <p:spPr>
          <a:xfrm flipV="1">
            <a:off x="8023226" y="2156766"/>
            <a:ext cx="1888086" cy="2184401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Folded Corner 3" descr="Compilation">
            <a:extLst>
              <a:ext uri="{FF2B5EF4-FFF2-40B4-BE49-F238E27FC236}">
                <a16:creationId xmlns:a16="http://schemas.microsoft.com/office/drawing/2014/main" id="{0F0C9F3E-4C47-4679-8164-1219F0649069}"/>
              </a:ext>
            </a:extLst>
          </p:cNvPr>
          <p:cNvSpPr/>
          <p:nvPr/>
        </p:nvSpPr>
        <p:spPr>
          <a:xfrm rot="16200000">
            <a:off x="2041787" y="2304925"/>
            <a:ext cx="2184400" cy="1888083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 descr="Compilation">
            <a:extLst>
              <a:ext uri="{FF2B5EF4-FFF2-40B4-BE49-F238E27FC236}">
                <a16:creationId xmlns:a16="http://schemas.microsoft.com/office/drawing/2014/main" id="{ED3D0360-839A-456E-ABCB-419EC5C56DBA}"/>
              </a:ext>
            </a:extLst>
          </p:cNvPr>
          <p:cNvSpPr txBox="1"/>
          <p:nvPr/>
        </p:nvSpPr>
        <p:spPr>
          <a:xfrm>
            <a:off x="3276600" y="3886200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7" name="TextBox 6" descr="Compilation">
            <a:extLst>
              <a:ext uri="{FF2B5EF4-FFF2-40B4-BE49-F238E27FC236}">
                <a16:creationId xmlns:a16="http://schemas.microsoft.com/office/drawing/2014/main" id="{76831AB2-7DEE-41B5-B1C2-70D6BFE52CCC}"/>
              </a:ext>
            </a:extLst>
          </p:cNvPr>
          <p:cNvSpPr txBox="1"/>
          <p:nvPr/>
        </p:nvSpPr>
        <p:spPr>
          <a:xfrm>
            <a:off x="8967269" y="3818235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9" name="TextBox 8" descr="Compilation">
            <a:extLst>
              <a:ext uri="{FF2B5EF4-FFF2-40B4-BE49-F238E27FC236}">
                <a16:creationId xmlns:a16="http://schemas.microsoft.com/office/drawing/2014/main" id="{318AEFAD-F721-4531-BD66-521F57F60927}"/>
              </a:ext>
            </a:extLst>
          </p:cNvPr>
          <p:cNvSpPr txBox="1"/>
          <p:nvPr/>
        </p:nvSpPr>
        <p:spPr>
          <a:xfrm>
            <a:off x="8118370" y="2461909"/>
            <a:ext cx="1257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0110110</a:t>
            </a:r>
          </a:p>
          <a:p>
            <a:r>
              <a:rPr lang="en-GB" sz="1600" dirty="0">
                <a:solidFill>
                  <a:schemeClr val="bg1"/>
                </a:solidFill>
              </a:rPr>
              <a:t>1011001</a:t>
            </a:r>
          </a:p>
          <a:p>
            <a:r>
              <a:rPr lang="en-GB" sz="1600" dirty="0">
                <a:solidFill>
                  <a:schemeClr val="bg1"/>
                </a:solidFill>
              </a:rPr>
              <a:t>1001100</a:t>
            </a:r>
          </a:p>
        </p:txBody>
      </p:sp>
      <p:sp>
        <p:nvSpPr>
          <p:cNvPr id="10" name="TextBox 9" descr="Compilation">
            <a:extLst>
              <a:ext uri="{FF2B5EF4-FFF2-40B4-BE49-F238E27FC236}">
                <a16:creationId xmlns:a16="http://schemas.microsoft.com/office/drawing/2014/main" id="{CBA16FC2-256B-4C36-B8CA-E54B72D16448}"/>
              </a:ext>
            </a:extLst>
          </p:cNvPr>
          <p:cNvSpPr txBox="1"/>
          <p:nvPr/>
        </p:nvSpPr>
        <p:spPr>
          <a:xfrm>
            <a:off x="2323841" y="2482324"/>
            <a:ext cx="125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public class {</a:t>
            </a:r>
          </a:p>
          <a:p>
            <a:r>
              <a:rPr lang="en-GB" sz="1600" dirty="0">
                <a:solidFill>
                  <a:schemeClr val="bg1"/>
                </a:solidFill>
              </a:rPr>
              <a:t>   …</a:t>
            </a:r>
          </a:p>
          <a:p>
            <a:r>
              <a:rPr lang="en-GB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Rectangle: Rounded Corners 10" descr="Compilation">
            <a:extLst>
              <a:ext uri="{FF2B5EF4-FFF2-40B4-BE49-F238E27FC236}">
                <a16:creationId xmlns:a16="http://schemas.microsoft.com/office/drawing/2014/main" id="{D18D383A-9013-4BAA-96AB-13872A239C30}"/>
              </a:ext>
            </a:extLst>
          </p:cNvPr>
          <p:cNvSpPr/>
          <p:nvPr/>
        </p:nvSpPr>
        <p:spPr>
          <a:xfrm>
            <a:off x="5079893" y="2910532"/>
            <a:ext cx="2012844" cy="1138535"/>
          </a:xfrm>
          <a:prstGeom prst="round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4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 descr="Compilation">
            <a:extLst>
              <a:ext uri="{FF2B5EF4-FFF2-40B4-BE49-F238E27FC236}">
                <a16:creationId xmlns:a16="http://schemas.microsoft.com/office/drawing/2014/main" id="{5F7629E9-7426-4D87-ACC7-C655A5FF71FD}"/>
              </a:ext>
            </a:extLst>
          </p:cNvPr>
          <p:cNvSpPr txBox="1"/>
          <p:nvPr/>
        </p:nvSpPr>
        <p:spPr>
          <a:xfrm>
            <a:off x="5803899" y="3418125"/>
            <a:ext cx="148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Compiler</a:t>
            </a:r>
          </a:p>
        </p:txBody>
      </p:sp>
      <p:sp>
        <p:nvSpPr>
          <p:cNvPr id="2" name="Arrow: Right 1" descr="Compilation">
            <a:extLst>
              <a:ext uri="{FF2B5EF4-FFF2-40B4-BE49-F238E27FC236}">
                <a16:creationId xmlns:a16="http://schemas.microsoft.com/office/drawing/2014/main" id="{CA58F759-9382-422E-9F9C-11F5D63F5BB0}"/>
              </a:ext>
            </a:extLst>
          </p:cNvPr>
          <p:cNvSpPr/>
          <p:nvPr/>
        </p:nvSpPr>
        <p:spPr>
          <a:xfrm>
            <a:off x="4369313" y="3249424"/>
            <a:ext cx="431799" cy="4407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 descr="Compilation">
            <a:extLst>
              <a:ext uri="{FF2B5EF4-FFF2-40B4-BE49-F238E27FC236}">
                <a16:creationId xmlns:a16="http://schemas.microsoft.com/office/drawing/2014/main" id="{43478B2C-C393-4217-9C59-2B2B3B376355}"/>
              </a:ext>
            </a:extLst>
          </p:cNvPr>
          <p:cNvSpPr/>
          <p:nvPr/>
        </p:nvSpPr>
        <p:spPr>
          <a:xfrm>
            <a:off x="7334144" y="3246735"/>
            <a:ext cx="431799" cy="4407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 descr="Compilation">
            <a:extLst>
              <a:ext uri="{FF2B5EF4-FFF2-40B4-BE49-F238E27FC236}">
                <a16:creationId xmlns:a16="http://schemas.microsoft.com/office/drawing/2014/main" id="{D01E46BF-B000-4CE8-B6D6-C98A6B4E9D9E}"/>
              </a:ext>
            </a:extLst>
          </p:cNvPr>
          <p:cNvGrpSpPr/>
          <p:nvPr/>
        </p:nvGrpSpPr>
        <p:grpSpPr>
          <a:xfrm>
            <a:off x="5143500" y="3349083"/>
            <a:ext cx="472968" cy="452936"/>
            <a:chOff x="-37106" y="0"/>
            <a:chExt cx="1187049" cy="1085730"/>
          </a:xfrm>
        </p:grpSpPr>
        <p:sp>
          <p:nvSpPr>
            <p:cNvPr id="21" name="Shape 20">
              <a:extLst>
                <a:ext uri="{FF2B5EF4-FFF2-40B4-BE49-F238E27FC236}">
                  <a16:creationId xmlns:a16="http://schemas.microsoft.com/office/drawing/2014/main" id="{3829380A-202F-40DB-B9EE-2BB35CEAFFCB}"/>
                </a:ext>
              </a:extLst>
            </p:cNvPr>
            <p:cNvSpPr/>
            <p:nvPr/>
          </p:nvSpPr>
          <p:spPr>
            <a:xfrm>
              <a:off x="-37106" y="0"/>
              <a:ext cx="1187049" cy="1085730"/>
            </a:xfrm>
            <a:prstGeom prst="gear9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2" name="Shape 4">
              <a:extLst>
                <a:ext uri="{FF2B5EF4-FFF2-40B4-BE49-F238E27FC236}">
                  <a16:creationId xmlns:a16="http://schemas.microsoft.com/office/drawing/2014/main" id="{86ED0832-E1AE-4129-A9AB-9FF3BD697834}"/>
                </a:ext>
              </a:extLst>
            </p:cNvPr>
            <p:cNvSpPr txBox="1"/>
            <p:nvPr/>
          </p:nvSpPr>
          <p:spPr>
            <a:xfrm>
              <a:off x="193971" y="254327"/>
              <a:ext cx="724895" cy="5580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9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 descr="Compilation">
            <a:extLst>
              <a:ext uri="{FF2B5EF4-FFF2-40B4-BE49-F238E27FC236}">
                <a16:creationId xmlns:a16="http://schemas.microsoft.com/office/drawing/2014/main" id="{28124EEF-D46B-46A6-B7FC-6CB6762BB178}"/>
              </a:ext>
            </a:extLst>
          </p:cNvPr>
          <p:cNvGrpSpPr/>
          <p:nvPr/>
        </p:nvGrpSpPr>
        <p:grpSpPr>
          <a:xfrm>
            <a:off x="5472885" y="3124712"/>
            <a:ext cx="345304" cy="328147"/>
            <a:chOff x="-37106" y="0"/>
            <a:chExt cx="1187049" cy="1085730"/>
          </a:xfrm>
        </p:grpSpPr>
        <p:sp>
          <p:nvSpPr>
            <p:cNvPr id="24" name="Shape 23">
              <a:extLst>
                <a:ext uri="{FF2B5EF4-FFF2-40B4-BE49-F238E27FC236}">
                  <a16:creationId xmlns:a16="http://schemas.microsoft.com/office/drawing/2014/main" id="{B3698092-DC44-4862-91E4-E3413D2CFE06}"/>
                </a:ext>
              </a:extLst>
            </p:cNvPr>
            <p:cNvSpPr/>
            <p:nvPr/>
          </p:nvSpPr>
          <p:spPr>
            <a:xfrm>
              <a:off x="-37106" y="0"/>
              <a:ext cx="1187049" cy="1085730"/>
            </a:xfrm>
            <a:prstGeom prst="gear9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5" name="Shape 4">
              <a:extLst>
                <a:ext uri="{FF2B5EF4-FFF2-40B4-BE49-F238E27FC236}">
                  <a16:creationId xmlns:a16="http://schemas.microsoft.com/office/drawing/2014/main" id="{3717033C-E037-41A7-A19B-48B07F171B7F}"/>
                </a:ext>
              </a:extLst>
            </p:cNvPr>
            <p:cNvSpPr txBox="1"/>
            <p:nvPr/>
          </p:nvSpPr>
          <p:spPr>
            <a:xfrm>
              <a:off x="193971" y="254327"/>
              <a:ext cx="724895" cy="5580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9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Oval 25" descr="Compilation">
            <a:extLst>
              <a:ext uri="{FF2B5EF4-FFF2-40B4-BE49-F238E27FC236}">
                <a16:creationId xmlns:a16="http://schemas.microsoft.com/office/drawing/2014/main" id="{3A896073-9257-41EA-A6DA-199FF8323CAB}"/>
              </a:ext>
            </a:extLst>
          </p:cNvPr>
          <p:cNvSpPr/>
          <p:nvPr/>
        </p:nvSpPr>
        <p:spPr>
          <a:xfrm>
            <a:off x="5254703" y="3453633"/>
            <a:ext cx="248092" cy="23281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 descr="Compilation">
            <a:extLst>
              <a:ext uri="{FF2B5EF4-FFF2-40B4-BE49-F238E27FC236}">
                <a16:creationId xmlns:a16="http://schemas.microsoft.com/office/drawing/2014/main" id="{22BDCA37-613C-4333-8022-BD75DFAFA9A6}"/>
              </a:ext>
            </a:extLst>
          </p:cNvPr>
          <p:cNvSpPr/>
          <p:nvPr/>
        </p:nvSpPr>
        <p:spPr>
          <a:xfrm>
            <a:off x="5555199" y="3201061"/>
            <a:ext cx="172395" cy="16867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 descr="Compilation">
            <a:extLst>
              <a:ext uri="{FF2B5EF4-FFF2-40B4-BE49-F238E27FC236}">
                <a16:creationId xmlns:a16="http://schemas.microsoft.com/office/drawing/2014/main" id="{A4AAEC94-F75F-40D1-A070-F5969A70AAF4}"/>
              </a:ext>
            </a:extLst>
          </p:cNvPr>
          <p:cNvSpPr txBox="1"/>
          <p:nvPr/>
        </p:nvSpPr>
        <p:spPr>
          <a:xfrm>
            <a:off x="5666796" y="4324238"/>
            <a:ext cx="1410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javac</a:t>
            </a:r>
            <a:endParaRPr lang="en-GB" sz="2800" dirty="0"/>
          </a:p>
        </p:txBody>
      </p:sp>
      <p:sp>
        <p:nvSpPr>
          <p:cNvPr id="31" name="TextBox 30" descr="Compilation">
            <a:extLst>
              <a:ext uri="{FF2B5EF4-FFF2-40B4-BE49-F238E27FC236}">
                <a16:creationId xmlns:a16="http://schemas.microsoft.com/office/drawing/2014/main" id="{1A6231D8-AC72-476E-BD6B-4932DAB82B77}"/>
              </a:ext>
            </a:extLst>
          </p:cNvPr>
          <p:cNvSpPr txBox="1"/>
          <p:nvPr/>
        </p:nvSpPr>
        <p:spPr>
          <a:xfrm>
            <a:off x="0" y="0"/>
            <a:ext cx="12192000" cy="78833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Compilation</a:t>
            </a:r>
          </a:p>
        </p:txBody>
      </p:sp>
      <p:sp>
        <p:nvSpPr>
          <p:cNvPr id="30" name="TextBox 29" descr="Compilation">
            <a:extLst>
              <a:ext uri="{FF2B5EF4-FFF2-40B4-BE49-F238E27FC236}">
                <a16:creationId xmlns:a16="http://schemas.microsoft.com/office/drawing/2014/main" id="{F306B6E0-C243-4CC6-B9CF-65DCC3F7E118}"/>
              </a:ext>
            </a:extLst>
          </p:cNvPr>
          <p:cNvSpPr txBox="1"/>
          <p:nvPr/>
        </p:nvSpPr>
        <p:spPr>
          <a:xfrm>
            <a:off x="8347687" y="4449799"/>
            <a:ext cx="22064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*.class</a:t>
            </a:r>
            <a:br>
              <a:rPr lang="en-GB" sz="2800" dirty="0"/>
            </a:br>
            <a:r>
              <a:rPr lang="en-GB" dirty="0"/>
              <a:t> byte code</a:t>
            </a:r>
            <a:endParaRPr lang="en-GB" sz="2800" dirty="0"/>
          </a:p>
        </p:txBody>
      </p:sp>
      <p:sp>
        <p:nvSpPr>
          <p:cNvPr id="32" name="TextBox 31" descr="Compilation">
            <a:extLst>
              <a:ext uri="{FF2B5EF4-FFF2-40B4-BE49-F238E27FC236}">
                <a16:creationId xmlns:a16="http://schemas.microsoft.com/office/drawing/2014/main" id="{34BB77FB-788E-4481-9101-769E513594A1}"/>
              </a:ext>
            </a:extLst>
          </p:cNvPr>
          <p:cNvSpPr txBox="1"/>
          <p:nvPr/>
        </p:nvSpPr>
        <p:spPr>
          <a:xfrm>
            <a:off x="2495600" y="4500989"/>
            <a:ext cx="22064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 *.java</a:t>
            </a:r>
            <a:br>
              <a:rPr lang="en-GB" sz="2800" dirty="0"/>
            </a:br>
            <a:r>
              <a:rPr lang="en-GB" dirty="0"/>
              <a:t> source code</a:t>
            </a:r>
            <a:endParaRPr lang="en-GB" sz="2800" dirty="0"/>
          </a:p>
        </p:txBody>
      </p:sp>
      <p:sp>
        <p:nvSpPr>
          <p:cNvPr id="28" name="Slide Number Placeholder 3" descr="Compilation">
            <a:extLst>
              <a:ext uri="{FF2B5EF4-FFF2-40B4-BE49-F238E27FC236}">
                <a16:creationId xmlns:a16="http://schemas.microsoft.com/office/drawing/2014/main" id="{6597005A-B8F9-4460-A335-D43CF251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900458" y="6459785"/>
            <a:ext cx="131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081466-B7D3-4466-8200-53C429636FA5}" type="slidenum">
              <a:rPr lang="en-US" altLang="en-US" sz="1400">
                <a:solidFill>
                  <a:schemeClr val="bg1"/>
                </a:solidFill>
                <a:latin typeface="Calibri (Body)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400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8985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A24-622D-4D3C-A27E-A2AD3C78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720" y="1590451"/>
            <a:ext cx="10322560" cy="2387600"/>
          </a:xfrm>
        </p:spPr>
        <p:txBody>
          <a:bodyPr/>
          <a:lstStyle/>
          <a:p>
            <a:pPr algn="ctr"/>
            <a:r>
              <a:rPr lang="en-GB" dirty="0"/>
              <a:t>The main method</a:t>
            </a:r>
          </a:p>
        </p:txBody>
      </p:sp>
    </p:spTree>
    <p:extLst>
      <p:ext uri="{BB962C8B-B14F-4D97-AF65-F5344CB8AC3E}">
        <p14:creationId xmlns:p14="http://schemas.microsoft.com/office/powerpoint/2010/main" val="175823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182C-81F3-4E5B-93A1-946F95EC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382402"/>
            <a:ext cx="10772775" cy="165819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Starting our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90DD-949B-4A36-BDFD-F622A4482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1595"/>
            <a:ext cx="10314432" cy="3034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cs typeface="Calibri" panose="020F0502020204030204" pitchFamily="34" charset="0"/>
              </a:rPr>
              <a:t>There is a method called </a:t>
            </a:r>
            <a:r>
              <a:rPr lang="en-GB" sz="3200" b="1" dirty="0">
                <a:cs typeface="Calibri" panose="020F0502020204030204" pitchFamily="34" charset="0"/>
              </a:rPr>
              <a:t>main</a:t>
            </a:r>
            <a:r>
              <a:rPr lang="en-GB" sz="3200" dirty="0">
                <a:cs typeface="Calibri" panose="020F0502020204030204" pitchFamily="34" charset="0"/>
              </a:rPr>
              <a:t> which is the defined entry point for starting programs in Java. </a:t>
            </a:r>
          </a:p>
          <a:p>
            <a:pPr marL="0" indent="0">
              <a:buNone/>
            </a:pPr>
            <a:r>
              <a:rPr lang="en-GB" sz="3200" dirty="0">
                <a:cs typeface="Calibri" panose="020F0502020204030204" pitchFamily="34" charset="0"/>
              </a:rPr>
              <a:t>Later we will use the main method to create objects of other classes and call their methods.</a:t>
            </a:r>
          </a:p>
          <a:p>
            <a:pPr marL="0" indent="0"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For now, we will </a:t>
            </a:r>
            <a:r>
              <a:rPr lang="en-GB" sz="3200" dirty="0">
                <a:cs typeface="Calibri" panose="020F0502020204030204" pitchFamily="34" charset="0"/>
              </a:rPr>
              <a:t>create simple programs within the main.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5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182C-81F3-4E5B-93A1-946F95EC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382402"/>
            <a:ext cx="10772775" cy="1658198"/>
          </a:xfrm>
        </p:spPr>
        <p:txBody>
          <a:bodyPr/>
          <a:lstStyle/>
          <a:p>
            <a:pPr algn="ctr"/>
            <a:r>
              <a:rPr lang="en-GB" dirty="0">
                <a:cs typeface="Calibri" panose="020F0502020204030204" pitchFamily="34" charset="0"/>
              </a:rPr>
              <a:t>What is a method</a:t>
            </a:r>
            <a:endParaRPr lang="en-GB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90DD-949B-4A36-BDFD-F622A4482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1595"/>
            <a:ext cx="10314432" cy="3034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cs typeface="Calibri" panose="020F0502020204030204" pitchFamily="34" charset="0"/>
              </a:rPr>
              <a:t>A method is a block of code that performs a well defined task</a:t>
            </a:r>
          </a:p>
          <a:p>
            <a:pPr marL="0" indent="0">
              <a:buNone/>
            </a:pPr>
            <a:r>
              <a:rPr lang="en-GB" sz="3200" dirty="0">
                <a:cs typeface="Calibri" panose="020F0502020204030204" pitchFamily="34" charset="0"/>
              </a:rPr>
              <a:t>Could be a single line of code, or could be multiple statements which contribute to the achievement of a task. </a:t>
            </a:r>
          </a:p>
          <a:p>
            <a:pPr marL="0" indent="0">
              <a:buNone/>
            </a:pPr>
            <a:r>
              <a:rPr lang="en-GB" sz="3200" dirty="0">
                <a:cs typeface="Calibri" panose="020F0502020204030204" pitchFamily="34" charset="0"/>
              </a:rPr>
              <a:t>In our first week, we shall use the main method to achieve basic tasks, such as outputting a message to the screen, or storing the user’s name.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7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3DDF-FF43-4236-93C9-B2FBAC15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68176"/>
            <a:ext cx="10772775" cy="1658198"/>
          </a:xfrm>
        </p:spPr>
        <p:txBody>
          <a:bodyPr/>
          <a:lstStyle/>
          <a:p>
            <a:r>
              <a:rPr lang="en-GB" dirty="0"/>
              <a:t>The main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97DF-3EFD-42ED-995A-A1A7001D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503" y="1584400"/>
            <a:ext cx="8721343" cy="123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main method has to be defined within a class in Java, and usually resides in a standalone class (here: Program)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7249F-FE64-469C-8A29-6E434B3FA557}"/>
              </a:ext>
            </a:extLst>
          </p:cNvPr>
          <p:cNvSpPr txBox="1"/>
          <p:nvPr/>
        </p:nvSpPr>
        <p:spPr>
          <a:xfrm>
            <a:off x="2309967" y="2823920"/>
            <a:ext cx="746728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main(String[] 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	… 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19759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16366</TotalTime>
  <Words>1705</Words>
  <Application>Microsoft Macintosh PowerPoint</Application>
  <PresentationFormat>Widescreen</PresentationFormat>
  <Paragraphs>236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(Body)</vt:lpstr>
      <vt:lpstr>Calibri Light</vt:lpstr>
      <vt:lpstr>Consolas</vt:lpstr>
      <vt:lpstr>Wingdings</vt:lpstr>
      <vt:lpstr>Metropolitan</vt:lpstr>
      <vt:lpstr>CO452  Programming Concepts </vt:lpstr>
      <vt:lpstr>In this first lecture</vt:lpstr>
      <vt:lpstr>Computation</vt:lpstr>
      <vt:lpstr>Question!</vt:lpstr>
      <vt:lpstr>PowerPoint Presentation</vt:lpstr>
      <vt:lpstr>The main method</vt:lpstr>
      <vt:lpstr>Starting our programs</vt:lpstr>
      <vt:lpstr>What is a method</vt:lpstr>
      <vt:lpstr>The main method</vt:lpstr>
      <vt:lpstr>The main method is static</vt:lpstr>
      <vt:lpstr>The main method </vt:lpstr>
      <vt:lpstr>Output</vt:lpstr>
      <vt:lpstr>The println() method</vt:lpstr>
      <vt:lpstr>PowerPoint Presentation</vt:lpstr>
      <vt:lpstr>The println() method</vt:lpstr>
      <vt:lpstr>PowerPoint Presentation</vt:lpstr>
      <vt:lpstr>Variables</vt:lpstr>
      <vt:lpstr>What are variables?</vt:lpstr>
      <vt:lpstr>How do we define variables?</vt:lpstr>
      <vt:lpstr>1. Data types</vt:lpstr>
      <vt:lpstr>2. Name</vt:lpstr>
      <vt:lpstr>Assigning values to variables</vt:lpstr>
      <vt:lpstr>Constants</vt:lpstr>
      <vt:lpstr>Constants</vt:lpstr>
      <vt:lpstr>Output values to screen</vt:lpstr>
      <vt:lpstr>Output values of variables</vt:lpstr>
      <vt:lpstr>PowerPoint Presentation</vt:lpstr>
      <vt:lpstr>Concatenation (+)</vt:lpstr>
      <vt:lpstr>PowerPoint Presentation</vt:lpstr>
      <vt:lpstr>Input via Scanner</vt:lpstr>
      <vt:lpstr>Input via Scanner </vt:lpstr>
      <vt:lpstr>Input via the Scanner</vt:lpstr>
      <vt:lpstr>Portion of the Scanner class</vt:lpstr>
      <vt:lpstr>InputReader</vt:lpstr>
      <vt:lpstr>Input via InputReader</vt:lpstr>
      <vt:lpstr>Using methods of the InputReader Class</vt:lpstr>
      <vt:lpstr>InputReader class</vt:lpstr>
      <vt:lpstr>Input example: String data</vt:lpstr>
      <vt:lpstr>PowerPoint Presentation</vt:lpstr>
      <vt:lpstr>PowerPoint Presentation</vt:lpstr>
      <vt:lpstr>PowerPoint Presentation</vt:lpstr>
      <vt:lpstr>Input example: int data</vt:lpstr>
      <vt:lpstr>PowerPoint Presentation</vt:lpstr>
      <vt:lpstr>PowerPoint Presentation</vt:lpstr>
      <vt:lpstr>PowerPoint Presentation</vt:lpstr>
      <vt:lpstr>Next lecture</vt:lpstr>
      <vt:lpstr>Sequence, Selection and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CO452 Programming Concepts</dc:title>
  <dc:creator>Nick Day</dc:creator>
  <cp:lastModifiedBy>Nick Day</cp:lastModifiedBy>
  <cp:revision>263</cp:revision>
  <dcterms:created xsi:type="dcterms:W3CDTF">2021-08-23T11:48:55Z</dcterms:created>
  <dcterms:modified xsi:type="dcterms:W3CDTF">2022-09-13T14:45:23Z</dcterms:modified>
</cp:coreProperties>
</file>