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9"/>
  </p:notesMasterIdLst>
  <p:sldIdLst>
    <p:sldId id="256" r:id="rId2"/>
    <p:sldId id="405" r:id="rId3"/>
    <p:sldId id="293" r:id="rId4"/>
    <p:sldId id="417" r:id="rId5"/>
    <p:sldId id="411" r:id="rId6"/>
    <p:sldId id="426" r:id="rId7"/>
    <p:sldId id="412" r:id="rId8"/>
    <p:sldId id="413" r:id="rId9"/>
    <p:sldId id="419" r:id="rId10"/>
    <p:sldId id="418" r:id="rId11"/>
    <p:sldId id="344" r:id="rId12"/>
    <p:sldId id="421" r:id="rId13"/>
    <p:sldId id="425" r:id="rId14"/>
    <p:sldId id="422" r:id="rId15"/>
    <p:sldId id="420" r:id="rId16"/>
    <p:sldId id="407" r:id="rId17"/>
    <p:sldId id="406" r:id="rId18"/>
    <p:sldId id="266" r:id="rId19"/>
    <p:sldId id="259" r:id="rId20"/>
    <p:sldId id="264" r:id="rId21"/>
    <p:sldId id="408" r:id="rId22"/>
    <p:sldId id="409" r:id="rId23"/>
    <p:sldId id="410" r:id="rId24"/>
    <p:sldId id="423" r:id="rId25"/>
    <p:sldId id="415" r:id="rId26"/>
    <p:sldId id="424" r:id="rId27"/>
    <p:sldId id="41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562EC17-7943-4D0E-9BC2-2C52FCCA3B37}">
          <p14:sldIdLst>
            <p14:sldId id="256"/>
          </p14:sldIdLst>
        </p14:section>
        <p14:section name="Aims and Objectives" id="{6D4FA20B-0C56-4C39-8A68-83ADD8FBF897}">
          <p14:sldIdLst>
            <p14:sldId id="405"/>
            <p14:sldId id="293"/>
            <p14:sldId id="417"/>
          </p14:sldIdLst>
        </p14:section>
        <p14:section name="Module Scheme" id="{48B12768-853B-BB43-B2D4-9AB3477BF9AB}">
          <p14:sldIdLst>
            <p14:sldId id="411"/>
            <p14:sldId id="426"/>
            <p14:sldId id="412"/>
            <p14:sldId id="413"/>
            <p14:sldId id="419"/>
            <p14:sldId id="418"/>
            <p14:sldId id="344"/>
            <p14:sldId id="421"/>
            <p14:sldId id="425"/>
          </p14:sldIdLst>
        </p14:section>
        <p14:section name="Software" id="{ECD1EC8D-CB70-AD43-839E-BB1A22FFD27C}">
          <p14:sldIdLst>
            <p14:sldId id="422"/>
            <p14:sldId id="420"/>
            <p14:sldId id="407"/>
            <p14:sldId id="406"/>
          </p14:sldIdLst>
        </p14:section>
        <p14:section name="Assessment" id="{A5B0BAAC-2D46-4EF3-8A30-7144C6671BB2}">
          <p14:sldIdLst>
            <p14:sldId id="266"/>
            <p14:sldId id="259"/>
            <p14:sldId id="264"/>
            <p14:sldId id="408"/>
            <p14:sldId id="409"/>
            <p14:sldId id="410"/>
            <p14:sldId id="423"/>
            <p14:sldId id="415"/>
            <p14:sldId id="424"/>
            <p14:sldId id="4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78AC3"/>
    <a:srgbClr val="CC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37" autoAdjust="0"/>
    <p:restoredTop sz="86599" autoAdjust="0"/>
  </p:normalViewPr>
  <p:slideViewPr>
    <p:cSldViewPr snapToGrid="0">
      <p:cViewPr varScale="1">
        <p:scale>
          <a:sx n="103" d="100"/>
          <a:sy n="103" d="100"/>
        </p:scale>
        <p:origin x="400" y="184"/>
      </p:cViewPr>
      <p:guideLst/>
    </p:cSldViewPr>
  </p:slideViewPr>
  <p:outlineViewPr>
    <p:cViewPr>
      <p:scale>
        <a:sx n="33" d="100"/>
        <a:sy n="33" d="100"/>
      </p:scale>
      <p:origin x="0" y="-1092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DF4A7-2F7B-42AE-A90F-0334F94252F8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GB" dirty="0"/>
              <a:t>v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EDF29-2292-414D-8A4A-6B69C38D8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89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EDF29-2292-414D-8A4A-6B69C38D878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1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EDF29-2292-414D-8A4A-6B69C38D878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154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“One of the best habits a learner can instill in herself is regular self-quizzing to recalibrate her understanding of what she does and does not know.”</a:t>
            </a:r>
          </a:p>
          <a:p>
            <a:r>
              <a:rPr lang="en-US" dirty="0"/>
              <a:t>Brown, Peter C.; Roediger III, Henry L.; McDaniel, Mark A.. Make It Stick (p. 21). Harvard University Press. Kindle Edition.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EDF29-2292-414D-8A4A-6B69C38D878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9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F2B7860-0371-47D1-9641-F76B08C53E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54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04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50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0070C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05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98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7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05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70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7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434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65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NU-CO452/Java-Apps/wiki/Module-Schem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1122363"/>
            <a:ext cx="11582400" cy="2387600"/>
          </a:xfrm>
        </p:spPr>
        <p:txBody>
          <a:bodyPr/>
          <a:lstStyle/>
          <a:p>
            <a:pPr algn="ctr"/>
            <a:r>
              <a:rPr lang="en-GB" sz="8000" dirty="0"/>
              <a:t>CO452 </a:t>
            </a:r>
            <a:br>
              <a:rPr lang="en-GB" sz="8000" dirty="0"/>
            </a:br>
            <a:r>
              <a:rPr lang="en-GB" sz="8000" dirty="0"/>
              <a:t>Programming Concepts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33E06-4639-44C2-9977-678F1A18C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1280648" cy="1645920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Lecture 0</a:t>
            </a:r>
          </a:p>
          <a:p>
            <a:pPr algn="ctr"/>
            <a:r>
              <a:rPr lang="en-GB" sz="2800" dirty="0"/>
              <a:t>Introduction to the Module</a:t>
            </a:r>
          </a:p>
        </p:txBody>
      </p:sp>
    </p:spTree>
    <p:extLst>
      <p:ext uri="{BB962C8B-B14F-4D97-AF65-F5344CB8AC3E}">
        <p14:creationId xmlns:p14="http://schemas.microsoft.com/office/powerpoint/2010/main" val="257823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8F12-F92E-EB91-F9DC-F1C38730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Scheme (3): </a:t>
            </a:r>
            <a:r>
              <a:rPr lang="en-US" b="1" dirty="0"/>
              <a:t>PR1 60%</a:t>
            </a:r>
          </a:p>
        </p:txBody>
      </p:sp>
      <p:graphicFrame>
        <p:nvGraphicFramePr>
          <p:cNvPr id="4" name="Table 4" descr="Table">
            <a:extLst>
              <a:ext uri="{FF2B5EF4-FFF2-40B4-BE49-F238E27FC236}">
                <a16:creationId xmlns:a16="http://schemas.microsoft.com/office/drawing/2014/main" id="{AE66C679-2FE8-800C-C3FA-5945C2B3E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518202"/>
              </p:ext>
            </p:extLst>
          </p:nvPr>
        </p:nvGraphicFramePr>
        <p:xfrm>
          <a:off x="676273" y="2011363"/>
          <a:ext cx="10753726" cy="4724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073447">
                  <a:extLst>
                    <a:ext uri="{9D8B030D-6E8A-4147-A177-3AD203B41FA5}">
                      <a16:colId xmlns:a16="http://schemas.microsoft.com/office/drawing/2014/main" val="2063793535"/>
                    </a:ext>
                  </a:extLst>
                </a:gridCol>
                <a:gridCol w="3769273">
                  <a:extLst>
                    <a:ext uri="{9D8B030D-6E8A-4147-A177-3AD203B41FA5}">
                      <a16:colId xmlns:a16="http://schemas.microsoft.com/office/drawing/2014/main" val="3694042843"/>
                    </a:ext>
                  </a:extLst>
                </a:gridCol>
                <a:gridCol w="3911006">
                  <a:extLst>
                    <a:ext uri="{9D8B030D-6E8A-4147-A177-3AD203B41FA5}">
                      <a16:colId xmlns:a16="http://schemas.microsoft.com/office/drawing/2014/main" val="3555994878"/>
                    </a:ext>
                  </a:extLst>
                </a:gridCol>
              </a:tblGrid>
              <a:tr h="869421">
                <a:tc>
                  <a:txBody>
                    <a:bodyPr/>
                    <a:lstStyle/>
                    <a:p>
                      <a:r>
                        <a:rPr lang="en-US" sz="3600" dirty="0"/>
                        <a:t>UW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Revision Quiz </a:t>
                      </a:r>
                      <a:b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PyGame</a:t>
                      </a: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PR1 Workshop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81775"/>
                  </a:ext>
                </a:extLst>
              </a:tr>
              <a:tr h="869421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UW 13-15</a:t>
                      </a:r>
                    </a:p>
                  </a:txBody>
                  <a:tcPr>
                    <a:pattFill prst="wdDnDiag">
                      <a:fgClr>
                        <a:srgbClr val="678AC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highlight>
                            <a:srgbClr val="0000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Christmas Break</a:t>
                      </a:r>
                      <a:r>
                        <a:rPr lang="en-US" sz="2800" dirty="0">
                          <a:highlight>
                            <a:srgbClr val="0000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>
                    <a:pattFill prst="wdDn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tx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Christmas Break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pattFill prst="wdDnDiag">
                      <a:fgClr>
                        <a:schemeClr val="bg1"/>
                      </a:fgClr>
                      <a:bgClr>
                        <a:schemeClr val="tx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300621925"/>
                  </a:ext>
                </a:extLst>
              </a:tr>
              <a:tr h="869421">
                <a:tc>
                  <a:txBody>
                    <a:bodyPr/>
                    <a:lstStyle/>
                    <a:p>
                      <a:r>
                        <a:rPr lang="en-US" sz="3600" dirty="0"/>
                        <a:t>UW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Presentation slot 1 </a:t>
                      </a:r>
                      <a:b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Workshop for PR1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43000"/>
                  </a:ext>
                </a:extLst>
              </a:tr>
              <a:tr h="869421">
                <a:tc>
                  <a:txBody>
                    <a:bodyPr/>
                    <a:lstStyle/>
                    <a:p>
                      <a:r>
                        <a:rPr lang="en-US" sz="3600" dirty="0"/>
                        <a:t>UW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Presentation slot 2 </a:t>
                      </a:r>
                      <a:b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Workshop for PR1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542"/>
                  </a:ext>
                </a:extLst>
              </a:tr>
              <a:tr h="869421">
                <a:tc>
                  <a:txBody>
                    <a:bodyPr/>
                    <a:lstStyle/>
                    <a:p>
                      <a:r>
                        <a:rPr lang="en-US" sz="3600" dirty="0"/>
                        <a:t>UW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Presentation slot 3 </a:t>
                      </a:r>
                      <a:br>
                        <a:rPr lang="en-US" sz="2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PR1 (60%)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 (module complete)</a:t>
                      </a:r>
                    </a:p>
                  </a:txBody>
                  <a:tcPr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98011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05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720" y="1731956"/>
            <a:ext cx="10322560" cy="2387600"/>
          </a:xfrm>
        </p:spPr>
        <p:txBody>
          <a:bodyPr/>
          <a:lstStyle/>
          <a:p>
            <a:pPr algn="ctr"/>
            <a:r>
              <a:rPr lang="en-GB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7125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118E-47E5-BBE2-A2EE-26621793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0BC86-A3EF-0446-DE80-DEC9D108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438147"/>
            <a:ext cx="7223759" cy="2987040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Java was published in 1995 by James Gosling of Sun Microsystems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Java is strongly typed (data types required) like C and C++ but utilizes a virtual machine (JVM) to run on multiple devices (portability)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C</a:t>
            </a:r>
            <a:r>
              <a:rPr lang="en-GB" dirty="0"/>
              <a:t>#</a:t>
            </a:r>
            <a:r>
              <a:rPr lang="en-US" dirty="0"/>
              <a:t> was later developed in the early 2000s to compete with Java!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EA11F-693D-75CC-4A96-C8BCC58E9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" r="2987"/>
          <a:stretch/>
        </p:blipFill>
        <p:spPr>
          <a:xfrm>
            <a:off x="8449056" y="1948498"/>
            <a:ext cx="288950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8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118E-47E5-BBE2-A2EE-26621793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0BC86-A3EF-0446-DE80-DEC9D108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438147"/>
            <a:ext cx="7223759" cy="2987040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Python was published in 1991 by Guido Van Rossum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Python is a loosely typed (dynamic) language which doesn’t require types to be declared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Has grown in popularity due to data science, cyber security and AI applications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Guido van Rossum - Wikipedia">
            <a:extLst>
              <a:ext uri="{FF2B5EF4-FFF2-40B4-BE49-F238E27FC236}">
                <a16:creationId xmlns:a16="http://schemas.microsoft.com/office/drawing/2014/main" id="{CB1564DF-22D8-BB72-7C8B-46C475329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584" y="2299463"/>
            <a:ext cx="2794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17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720" y="1731956"/>
            <a:ext cx="10322560" cy="2387600"/>
          </a:xfrm>
        </p:spPr>
        <p:txBody>
          <a:bodyPr/>
          <a:lstStyle/>
          <a:p>
            <a:pPr algn="ctr"/>
            <a:r>
              <a:rPr lang="en-GB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81317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C694-6D10-418B-BBA2-A4869984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Recommended IDEs</a:t>
            </a:r>
          </a:p>
        </p:txBody>
      </p:sp>
      <p:pic>
        <p:nvPicPr>
          <p:cNvPr id="4" name="Picture 3" descr="IntelliJ IDEA logo">
            <a:extLst>
              <a:ext uri="{FF2B5EF4-FFF2-40B4-BE49-F238E27FC236}">
                <a16:creationId xmlns:a16="http://schemas.microsoft.com/office/drawing/2014/main" id="{425E393C-79C7-F85A-AEF5-6551A0364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97" y="2439167"/>
            <a:ext cx="2204864" cy="2204864"/>
          </a:xfrm>
          <a:prstGeom prst="rect">
            <a:avLst/>
          </a:prstGeom>
        </p:spPr>
      </p:pic>
      <p:sp>
        <p:nvSpPr>
          <p:cNvPr id="6" name="Rectangle 3" descr="IntelliJ IDEA">
            <a:extLst>
              <a:ext uri="{FF2B5EF4-FFF2-40B4-BE49-F238E27FC236}">
                <a16:creationId xmlns:a16="http://schemas.microsoft.com/office/drawing/2014/main" id="{18981F3C-147D-2007-8B5A-67B4CE40A290}"/>
              </a:ext>
            </a:extLst>
          </p:cNvPr>
          <p:cNvSpPr txBox="1">
            <a:spLocks noChangeArrowheads="1"/>
          </p:cNvSpPr>
          <p:nvPr/>
        </p:nvSpPr>
        <p:spPr>
          <a:xfrm>
            <a:off x="1061642" y="4847227"/>
            <a:ext cx="2060863" cy="58863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IntelliJ IDEA</a:t>
            </a:r>
          </a:p>
        </p:txBody>
      </p:sp>
      <p:sp>
        <p:nvSpPr>
          <p:cNvPr id="7" name="Rectangle 3" descr="VSC">
            <a:extLst>
              <a:ext uri="{FF2B5EF4-FFF2-40B4-BE49-F238E27FC236}">
                <a16:creationId xmlns:a16="http://schemas.microsoft.com/office/drawing/2014/main" id="{D4ED2636-2ACD-0603-0BFA-D157F44786F1}"/>
              </a:ext>
            </a:extLst>
          </p:cNvPr>
          <p:cNvSpPr txBox="1">
            <a:spLocks noChangeArrowheads="1"/>
          </p:cNvSpPr>
          <p:nvPr/>
        </p:nvSpPr>
        <p:spPr>
          <a:xfrm>
            <a:off x="8239335" y="4833972"/>
            <a:ext cx="3190664" cy="5886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 Studio Code</a:t>
            </a:r>
          </a:p>
          <a:p>
            <a:endParaRPr lang="en-GB" alt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alt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alt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GitHub Desktop logo">
            <a:extLst>
              <a:ext uri="{FF2B5EF4-FFF2-40B4-BE49-F238E27FC236}">
                <a16:creationId xmlns:a16="http://schemas.microsoft.com/office/drawing/2014/main" id="{9D2BB3F7-4D2C-BAF3-2289-013EEEC69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927" y="2251169"/>
            <a:ext cx="2527889" cy="2527889"/>
          </a:xfrm>
          <a:prstGeom prst="rect">
            <a:avLst/>
          </a:prstGeom>
        </p:spPr>
      </p:pic>
      <p:sp>
        <p:nvSpPr>
          <p:cNvPr id="10" name="Rectangle 3" descr="GitHub Desktop">
            <a:extLst>
              <a:ext uri="{FF2B5EF4-FFF2-40B4-BE49-F238E27FC236}">
                <a16:creationId xmlns:a16="http://schemas.microsoft.com/office/drawing/2014/main" id="{2E9E3095-ED8A-8049-7B8B-81B71D11982B}"/>
              </a:ext>
            </a:extLst>
          </p:cNvPr>
          <p:cNvSpPr txBox="1">
            <a:spLocks noChangeArrowheads="1"/>
          </p:cNvSpPr>
          <p:nvPr/>
        </p:nvSpPr>
        <p:spPr>
          <a:xfrm>
            <a:off x="4498912" y="4847227"/>
            <a:ext cx="2903374" cy="5753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 Desktop</a:t>
            </a:r>
          </a:p>
        </p:txBody>
      </p:sp>
      <p:pic>
        <p:nvPicPr>
          <p:cNvPr id="3" name="Graphic 2" descr="Visual Studio Code Logo">
            <a:extLst>
              <a:ext uri="{FF2B5EF4-FFF2-40B4-BE49-F238E27FC236}">
                <a16:creationId xmlns:a16="http://schemas.microsoft.com/office/drawing/2014/main" id="{EED42EDA-B821-BE86-DA4B-B730DEE63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04477" y="2495846"/>
            <a:ext cx="2038536" cy="203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5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6B16-78B8-1D6D-71C0-24C51BF2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0ED3-5A5A-4B23-839A-BC05289E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Smaller in size than the conventional Visual Studio and easier to get started. You can install languages and templates as and when required. </a:t>
            </a:r>
          </a:p>
          <a:p>
            <a:r>
              <a:rPr lang="en-GB" dirty="0"/>
              <a:t>Can code and compile projects in all the major languages. 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4" name="Graphic 3" descr="Architecture with solid fill">
            <a:extLst>
              <a:ext uri="{FF2B5EF4-FFF2-40B4-BE49-F238E27FC236}">
                <a16:creationId xmlns:a16="http://schemas.microsoft.com/office/drawing/2014/main" id="{F0BF980A-92F1-449B-3ABE-884B8CC5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9087" y="3429000"/>
            <a:ext cx="914400" cy="91440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51E4ACF1-87E2-D3CB-CA2B-1BAFA0EDA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4481" y="4566158"/>
            <a:ext cx="914400" cy="914400"/>
          </a:xfrm>
          <a:prstGeom prst="rect">
            <a:avLst/>
          </a:prstGeom>
        </p:spPr>
      </p:pic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0503C7E2-EA22-FDE9-27AA-F40132540D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89087" y="5624068"/>
            <a:ext cx="914400" cy="914400"/>
          </a:xfrm>
          <a:prstGeom prst="rect">
            <a:avLst/>
          </a:prstGeom>
        </p:spPr>
      </p:pic>
      <p:pic>
        <p:nvPicPr>
          <p:cNvPr id="7" name="Graphic 6" descr="Visual Studio Code Logo">
            <a:extLst>
              <a:ext uri="{FF2B5EF4-FFF2-40B4-BE49-F238E27FC236}">
                <a16:creationId xmlns:a16="http://schemas.microsoft.com/office/drawing/2014/main" id="{675696B7-EB17-6586-E9AA-D4DD8BF4FF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35869" y="186251"/>
            <a:ext cx="2038536" cy="203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70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4540-9B92-6A04-8CAC-FF4287CC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BEE87-4961-6280-252C-7D5353CD1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 is a version control system used in the industry </a:t>
            </a:r>
          </a:p>
          <a:p>
            <a:r>
              <a:rPr lang="en-GB" dirty="0"/>
              <a:t>We’ll use it to backup your code, nicely formatted. </a:t>
            </a:r>
          </a:p>
          <a:p>
            <a:r>
              <a:rPr lang="en-GB" dirty="0"/>
              <a:t>Wiki pages can also be used for documentation </a:t>
            </a:r>
          </a:p>
          <a:p>
            <a:r>
              <a:rPr lang="en-GB" dirty="0"/>
              <a:t>Create an account at </a:t>
            </a:r>
            <a:r>
              <a:rPr lang="en-GB" dirty="0" err="1"/>
              <a:t>GitHub.com</a:t>
            </a:r>
            <a:r>
              <a:rPr lang="en-GB" dirty="0"/>
              <a:t> and download GitHub Desktop</a:t>
            </a:r>
          </a:p>
          <a:p>
            <a:endParaRPr lang="en-US" dirty="0"/>
          </a:p>
        </p:txBody>
      </p:sp>
      <p:pic>
        <p:nvPicPr>
          <p:cNvPr id="4" name="Picture 3" descr="GitHub Desktop logo">
            <a:extLst>
              <a:ext uri="{FF2B5EF4-FFF2-40B4-BE49-F238E27FC236}">
                <a16:creationId xmlns:a16="http://schemas.microsoft.com/office/drawing/2014/main" id="{DA5FE227-AB33-F071-CB7B-8B84BF597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343" y="64687"/>
            <a:ext cx="2527889" cy="25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92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720" y="1610043"/>
            <a:ext cx="10322560" cy="2387600"/>
          </a:xfrm>
        </p:spPr>
        <p:txBody>
          <a:bodyPr/>
          <a:lstStyle/>
          <a:p>
            <a:pPr algn="ctr"/>
            <a:r>
              <a:rPr lang="en-GB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255701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929B-A3FA-4780-8119-F738F1A7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Formative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1A49D-A88B-4D48-9AFC-767179B41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704" y="2021840"/>
            <a:ext cx="10253472" cy="4175760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Weekly exercises – these will help you practice and develop your skills. If you engage with these, you will be able to solve the summative assessment tasks.</a:t>
            </a:r>
          </a:p>
          <a:p>
            <a:r>
              <a:rPr lang="en-GB" dirty="0">
                <a:cs typeface="Calibri" panose="020F0502020204030204" pitchFamily="34" charset="0"/>
              </a:rPr>
              <a:t>Quiz questions – to test your understanding of concepts. Remember that theory is the foundation you build upon to solve problems. 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90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2A6A-80BA-644A-ED16-08A4A8C0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Aim of CO452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392F-8120-1106-17DE-A91C2F2C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215" y="2470285"/>
            <a:ext cx="8535745" cy="523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CO452 is intended to be an introduction to programming </a:t>
            </a:r>
          </a:p>
        </p:txBody>
      </p:sp>
      <p:pic>
        <p:nvPicPr>
          <p:cNvPr id="7" name="Graphic 6" descr="Artificial Intelligence with solid fill">
            <a:extLst>
              <a:ext uri="{FF2B5EF4-FFF2-40B4-BE49-F238E27FC236}">
                <a16:creationId xmlns:a16="http://schemas.microsoft.com/office/drawing/2014/main" id="{5913002E-4E4A-4B0B-DBFD-CA404E2E1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6276" y="3389016"/>
            <a:ext cx="914400" cy="914400"/>
          </a:xfrm>
          <a:prstGeom prst="rect">
            <a:avLst/>
          </a:prstGeom>
        </p:spPr>
      </p:pic>
      <p:pic>
        <p:nvPicPr>
          <p:cNvPr id="13" name="Graphic 12" descr="Clipboard with solid fill">
            <a:extLst>
              <a:ext uri="{FF2B5EF4-FFF2-40B4-BE49-F238E27FC236}">
                <a16:creationId xmlns:a16="http://schemas.microsoft.com/office/drawing/2014/main" id="{24FE37F6-C225-0D1A-FBE7-94D500840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2712" y="4517115"/>
            <a:ext cx="914400" cy="914400"/>
          </a:xfrm>
          <a:prstGeom prst="rect">
            <a:avLst/>
          </a:prstGeom>
        </p:spPr>
      </p:pic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88E1102A-2189-D6FF-438D-741EC2B79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7256" y="1828886"/>
            <a:ext cx="1328057" cy="1328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F3977E-43B7-9557-B1DE-FF7E29DDBA5A}"/>
              </a:ext>
            </a:extLst>
          </p:cNvPr>
          <p:cNvSpPr txBox="1"/>
          <p:nvPr/>
        </p:nvSpPr>
        <p:spPr>
          <a:xfrm>
            <a:off x="2193215" y="4691634"/>
            <a:ext cx="78456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Practical: Solving problems and writing solutions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EED5BB-A528-F14D-A7FC-47FD77C955FB}"/>
              </a:ext>
            </a:extLst>
          </p:cNvPr>
          <p:cNvSpPr txBox="1"/>
          <p:nvPr/>
        </p:nvSpPr>
        <p:spPr>
          <a:xfrm>
            <a:off x="2193215" y="358882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Theory: Concepts of programming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3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BC47-4E82-40C8-BAF6-98FC2C04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Summative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37F6-98E4-4722-B951-C2BE7E552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579" y="2506069"/>
            <a:ext cx="6531450" cy="3183255"/>
          </a:xfrm>
        </p:spPr>
        <p:txBody>
          <a:bodyPr>
            <a:normAutofit lnSpcReduction="10000"/>
          </a:bodyPr>
          <a:lstStyle/>
          <a:p>
            <a:r>
              <a:rPr lang="en-GB" sz="3200" b="1" dirty="0">
                <a:cs typeface="Calibri" panose="020F0502020204030204" pitchFamily="34" charset="0"/>
              </a:rPr>
              <a:t>CW1 (small independent project)</a:t>
            </a:r>
          </a:p>
          <a:p>
            <a:b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TCA1 </a:t>
            </a:r>
            <a:r>
              <a:rPr lang="en-GB" sz="3200" b="1" dirty="0">
                <a:cs typeface="Calibri" panose="020F0502020204030204" pitchFamily="34" charset="0"/>
              </a:rPr>
              <a:t>(MCQ test on concepts)</a:t>
            </a:r>
          </a:p>
          <a:p>
            <a:br>
              <a:rPr lang="en-GB" sz="3200" b="1" dirty="0">
                <a:cs typeface="Calibri" panose="020F0502020204030204" pitchFamily="34" charset="0"/>
              </a:rPr>
            </a:br>
            <a:br>
              <a:rPr lang="en-GB" sz="3200" b="1" dirty="0">
                <a:cs typeface="Calibri" panose="020F0502020204030204" pitchFamily="34" charset="0"/>
              </a:rPr>
            </a:br>
            <a:r>
              <a:rPr lang="en-GB" sz="3200" b="1" dirty="0">
                <a:cs typeface="Calibri" panose="020F0502020204030204" pitchFamily="34" charset="0"/>
              </a:rPr>
              <a:t>PR1 (team project and presentation)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 descr="20%">
            <a:extLst>
              <a:ext uri="{FF2B5EF4-FFF2-40B4-BE49-F238E27FC236}">
                <a16:creationId xmlns:a16="http://schemas.microsoft.com/office/drawing/2014/main" id="{0AD234B6-987F-A592-6279-D9FC7C3CFD3A}"/>
              </a:ext>
            </a:extLst>
          </p:cNvPr>
          <p:cNvSpPr/>
          <p:nvPr/>
        </p:nvSpPr>
        <p:spPr>
          <a:xfrm>
            <a:off x="9417460" y="2173955"/>
            <a:ext cx="1103101" cy="100583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20</a:t>
            </a:r>
          </a:p>
        </p:txBody>
      </p:sp>
      <p:sp>
        <p:nvSpPr>
          <p:cNvPr id="7" name="Oval 6" descr="20%">
            <a:extLst>
              <a:ext uri="{FF2B5EF4-FFF2-40B4-BE49-F238E27FC236}">
                <a16:creationId xmlns:a16="http://schemas.microsoft.com/office/drawing/2014/main" id="{69AE1E1E-63EE-8118-7406-11873FF762CE}"/>
              </a:ext>
            </a:extLst>
          </p:cNvPr>
          <p:cNvSpPr/>
          <p:nvPr/>
        </p:nvSpPr>
        <p:spPr>
          <a:xfrm>
            <a:off x="9417460" y="3428720"/>
            <a:ext cx="1103101" cy="100583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20</a:t>
            </a:r>
          </a:p>
        </p:txBody>
      </p:sp>
      <p:sp>
        <p:nvSpPr>
          <p:cNvPr id="8" name="Oval 7" descr="60%">
            <a:extLst>
              <a:ext uri="{FF2B5EF4-FFF2-40B4-BE49-F238E27FC236}">
                <a16:creationId xmlns:a16="http://schemas.microsoft.com/office/drawing/2014/main" id="{C0250A8A-2936-FE10-83E1-3878498C043B}"/>
              </a:ext>
            </a:extLst>
          </p:cNvPr>
          <p:cNvSpPr/>
          <p:nvPr/>
        </p:nvSpPr>
        <p:spPr>
          <a:xfrm>
            <a:off x="9417461" y="4729331"/>
            <a:ext cx="1103101" cy="100583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60</a:t>
            </a:r>
          </a:p>
        </p:txBody>
      </p:sp>
      <p:pic>
        <p:nvPicPr>
          <p:cNvPr id="12" name="Graphic 11" descr="Teacher with solid fill">
            <a:extLst>
              <a:ext uri="{FF2B5EF4-FFF2-40B4-BE49-F238E27FC236}">
                <a16:creationId xmlns:a16="http://schemas.microsoft.com/office/drawing/2014/main" id="{A8A63079-4B9E-1E9D-76B1-6AA9BB62D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023" y="4762601"/>
            <a:ext cx="1103101" cy="1103101"/>
          </a:xfrm>
          <a:prstGeom prst="rect">
            <a:avLst/>
          </a:prstGeom>
        </p:spPr>
      </p:pic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B7B0F68E-B36D-AA04-ACE4-18712F0D4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1278" y="3459234"/>
            <a:ext cx="974904" cy="974904"/>
          </a:xfrm>
          <a:prstGeom prst="rect">
            <a:avLst/>
          </a:prstGeom>
        </p:spPr>
      </p:pic>
      <p:pic>
        <p:nvPicPr>
          <p:cNvPr id="16" name="Graphic 15" descr="Programmer male with solid fill">
            <a:extLst>
              <a:ext uri="{FF2B5EF4-FFF2-40B4-BE49-F238E27FC236}">
                <a16:creationId xmlns:a16="http://schemas.microsoft.com/office/drawing/2014/main" id="{AA095077-7D87-FFEE-59B1-CB3B254BF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2029" y="2015478"/>
            <a:ext cx="1103101" cy="110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90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417C-A96D-04CF-0E24-65CD77E6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CW1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FDFF-96B3-8738-A822-F927E79E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Small independent project based on the basic concepts taught in the initial weeks of the module. </a:t>
            </a:r>
          </a:p>
          <a:p>
            <a:r>
              <a:rPr lang="en-GB" dirty="0"/>
              <a:t>Task is bigger in scope than the weekly exercises, but if you have attended each week and attempt the exercises, you’ll be in a good position to solve this task. </a:t>
            </a:r>
          </a:p>
          <a:p>
            <a:r>
              <a:rPr lang="en-GB" b="1" dirty="0"/>
              <a:t>Worth 20%</a:t>
            </a:r>
            <a:endParaRPr lang="en-US" b="1" dirty="0"/>
          </a:p>
        </p:txBody>
      </p:sp>
      <p:pic>
        <p:nvPicPr>
          <p:cNvPr id="4" name="Graphic 3" descr="Badge 1 with solid fill">
            <a:extLst>
              <a:ext uri="{FF2B5EF4-FFF2-40B4-BE49-F238E27FC236}">
                <a16:creationId xmlns:a16="http://schemas.microsoft.com/office/drawing/2014/main" id="{B2369466-49B6-1696-F41D-0917BB83F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539" y="5444067"/>
            <a:ext cx="914400" cy="914400"/>
          </a:xfrm>
          <a:prstGeom prst="rect">
            <a:avLst/>
          </a:prstGeom>
        </p:spPr>
      </p:pic>
      <p:sp>
        <p:nvSpPr>
          <p:cNvPr id="5" name="TextBox 4" descr="LO1: Design, implement and test programs to solve simple problems">
            <a:extLst>
              <a:ext uri="{FF2B5EF4-FFF2-40B4-BE49-F238E27FC236}">
                <a16:creationId xmlns:a16="http://schemas.microsoft.com/office/drawing/2014/main" id="{3E915B8E-C96B-D2F9-D6B3-F108DCBBB27D}"/>
              </a:ext>
            </a:extLst>
          </p:cNvPr>
          <p:cNvSpPr txBox="1"/>
          <p:nvPr/>
        </p:nvSpPr>
        <p:spPr>
          <a:xfrm>
            <a:off x="1609925" y="5639657"/>
            <a:ext cx="9696704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Design, implement and test programs to solve simple problems</a:t>
            </a:r>
          </a:p>
        </p:txBody>
      </p:sp>
      <p:pic>
        <p:nvPicPr>
          <p:cNvPr id="7" name="Graphic 6" descr="Programmer female with solid fill">
            <a:extLst>
              <a:ext uri="{FF2B5EF4-FFF2-40B4-BE49-F238E27FC236}">
                <a16:creationId xmlns:a16="http://schemas.microsoft.com/office/drawing/2014/main" id="{A3711AB0-1445-3525-D1CE-D1A12DC91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025" y="416106"/>
            <a:ext cx="1328057" cy="13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04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48C1-0C87-594B-615D-2CEF25C4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TCA1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ECD3-4391-62C7-64F1-96C43755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TCA consists of 20 multiple-choice questions, hosted on Blackboard</a:t>
            </a:r>
          </a:p>
          <a:p>
            <a:r>
              <a:rPr lang="en-GB" dirty="0"/>
              <a:t>Select the correct definition </a:t>
            </a:r>
          </a:p>
          <a:p>
            <a:r>
              <a:rPr lang="en-GB" dirty="0"/>
              <a:t>A feedback session will be held the following week</a:t>
            </a:r>
          </a:p>
          <a:p>
            <a:r>
              <a:rPr lang="en-GB" b="1" dirty="0"/>
              <a:t>Measures LO2 and is worth 20% </a:t>
            </a:r>
            <a:endParaRPr lang="en-US" b="1" dirty="0"/>
          </a:p>
        </p:txBody>
      </p:sp>
      <p:pic>
        <p:nvPicPr>
          <p:cNvPr id="4" name="Graphic 3" descr="Badge 2 with solid fill">
            <a:extLst>
              <a:ext uri="{FF2B5EF4-FFF2-40B4-BE49-F238E27FC236}">
                <a16:creationId xmlns:a16="http://schemas.microsoft.com/office/drawing/2014/main" id="{917F880D-39DC-C26A-D9FE-0B15B9050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224" y="5080188"/>
            <a:ext cx="914400" cy="914400"/>
          </a:xfrm>
          <a:prstGeom prst="rect">
            <a:avLst/>
          </a:prstGeom>
        </p:spPr>
      </p:pic>
      <p:sp>
        <p:nvSpPr>
          <p:cNvPr id="5" name="TextBox 4" descr="LO2: Correctly define fundamental programming concepts&#13;&#10;">
            <a:extLst>
              <a:ext uri="{FF2B5EF4-FFF2-40B4-BE49-F238E27FC236}">
                <a16:creationId xmlns:a16="http://schemas.microsoft.com/office/drawing/2014/main" id="{F701CD9B-D863-7131-BC72-60AAFE9EFC3C}"/>
              </a:ext>
            </a:extLst>
          </p:cNvPr>
          <p:cNvSpPr txBox="1"/>
          <p:nvPr/>
        </p:nvSpPr>
        <p:spPr>
          <a:xfrm>
            <a:off x="1730123" y="5254645"/>
            <a:ext cx="9696704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Correctly define fundamental programming concepts</a:t>
            </a:r>
          </a:p>
        </p:txBody>
      </p:sp>
      <p:pic>
        <p:nvPicPr>
          <p:cNvPr id="6" name="Graphic 5" descr="Clipboard with solid fill">
            <a:extLst>
              <a:ext uri="{FF2B5EF4-FFF2-40B4-BE49-F238E27FC236}">
                <a16:creationId xmlns:a16="http://schemas.microsoft.com/office/drawing/2014/main" id="{D38BEB61-1CC6-CA8D-E1F1-5EBAAA3C2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001" y="466900"/>
            <a:ext cx="1328057" cy="13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1DB9-FE00-0864-8571-0922F538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E141-622A-9703-94C1-3966BD26E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3467594"/>
          </a:xfrm>
        </p:spPr>
        <p:txBody>
          <a:bodyPr>
            <a:normAutofit/>
          </a:bodyPr>
          <a:lstStyle/>
          <a:p>
            <a:r>
              <a:rPr lang="en-GB" dirty="0"/>
              <a:t>Team-based project – develop a game of your choice. It will test your project management and communication skills (but this is life). </a:t>
            </a:r>
          </a:p>
          <a:p>
            <a:r>
              <a:rPr lang="en-GB" dirty="0"/>
              <a:t>We’ll help you get started with Green Foot, but also demo sample games in BlueJ and PyGame. </a:t>
            </a:r>
          </a:p>
          <a:p>
            <a:r>
              <a:rPr lang="en-GB" dirty="0"/>
              <a:t>You will be required to give a small presentation on how you developed your game. </a:t>
            </a:r>
          </a:p>
          <a:p>
            <a:r>
              <a:rPr lang="en-GB" b="1" dirty="0"/>
              <a:t>Measures LO3 and LO4 and is worth 60%</a:t>
            </a:r>
            <a:endParaRPr lang="en-US" b="1" dirty="0"/>
          </a:p>
        </p:txBody>
      </p:sp>
      <p:pic>
        <p:nvPicPr>
          <p:cNvPr id="4" name="Graphic 3" descr="Badge 3 with solid fill">
            <a:extLst>
              <a:ext uri="{FF2B5EF4-FFF2-40B4-BE49-F238E27FC236}">
                <a16:creationId xmlns:a16="http://schemas.microsoft.com/office/drawing/2014/main" id="{63137F6A-29D2-6E4C-6618-39BC48C4F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369" y="4774021"/>
            <a:ext cx="914400" cy="914400"/>
          </a:xfrm>
          <a:prstGeom prst="rect">
            <a:avLst/>
          </a:prstGeom>
        </p:spPr>
      </p:pic>
      <p:pic>
        <p:nvPicPr>
          <p:cNvPr id="5" name="Graphic 4" descr="Badge 4 with solid fill">
            <a:extLst>
              <a:ext uri="{FF2B5EF4-FFF2-40B4-BE49-F238E27FC236}">
                <a16:creationId xmlns:a16="http://schemas.microsoft.com/office/drawing/2014/main" id="{9F13D2A0-EE55-8A86-6ECC-6F4D84C68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369" y="5876892"/>
            <a:ext cx="914400" cy="914400"/>
          </a:xfrm>
          <a:prstGeom prst="rect">
            <a:avLst/>
          </a:prstGeom>
        </p:spPr>
      </p:pic>
      <p:sp>
        <p:nvSpPr>
          <p:cNvPr id="6" name="TextBox 5" descr="LO3: Utilise best practice and professional conventions for quality code">
            <a:extLst>
              <a:ext uri="{FF2B5EF4-FFF2-40B4-BE49-F238E27FC236}">
                <a16:creationId xmlns:a16="http://schemas.microsoft.com/office/drawing/2014/main" id="{8F3EBEE7-3C9F-5E57-B7D4-EF60C69E199B}"/>
              </a:ext>
            </a:extLst>
          </p:cNvPr>
          <p:cNvSpPr txBox="1"/>
          <p:nvPr/>
        </p:nvSpPr>
        <p:spPr>
          <a:xfrm>
            <a:off x="1718781" y="4956054"/>
            <a:ext cx="971121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Utilise best practice and professional conventions for quality code</a:t>
            </a:r>
          </a:p>
        </p:txBody>
      </p:sp>
      <p:sp>
        <p:nvSpPr>
          <p:cNvPr id="7" name="TextBox 6" descr="LO4: Apply a systematic approach to develop a solution for a project">
            <a:extLst>
              <a:ext uri="{FF2B5EF4-FFF2-40B4-BE49-F238E27FC236}">
                <a16:creationId xmlns:a16="http://schemas.microsoft.com/office/drawing/2014/main" id="{2572D8A4-D213-A19B-822C-EC0BD938080A}"/>
              </a:ext>
            </a:extLst>
          </p:cNvPr>
          <p:cNvSpPr txBox="1"/>
          <p:nvPr/>
        </p:nvSpPr>
        <p:spPr>
          <a:xfrm>
            <a:off x="1718781" y="6063867"/>
            <a:ext cx="971121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 a systematic approach to develop a solution for a project</a:t>
            </a:r>
          </a:p>
        </p:txBody>
      </p:sp>
      <p:pic>
        <p:nvPicPr>
          <p:cNvPr id="8" name="Graphic 7" descr="Teacher with solid fill">
            <a:extLst>
              <a:ext uri="{FF2B5EF4-FFF2-40B4-BE49-F238E27FC236}">
                <a16:creationId xmlns:a16="http://schemas.microsoft.com/office/drawing/2014/main" id="{773B1CB7-0AAF-8560-D359-079B14673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340" y="329309"/>
            <a:ext cx="1632858" cy="163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31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1DB9-FE00-0864-8571-0922F538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Marking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E141-622A-9703-94C1-3966BD26E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1865376"/>
            <a:ext cx="10753725" cy="4493091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CW1 (20%):</a:t>
            </a:r>
          </a:p>
          <a:p>
            <a:pPr lvl="1"/>
            <a:r>
              <a:rPr lang="en-GB" dirty="0"/>
              <a:t>Testing of implemented features (80%) </a:t>
            </a:r>
          </a:p>
          <a:p>
            <a:pPr lvl="1"/>
            <a:r>
              <a:rPr lang="en-GB" dirty="0"/>
              <a:t>Code quality (10%)  </a:t>
            </a:r>
          </a:p>
          <a:p>
            <a:pPr lvl="1"/>
            <a:r>
              <a:rPr lang="en-GB" dirty="0"/>
              <a:t>Documentation (10%) </a:t>
            </a:r>
          </a:p>
          <a:p>
            <a:r>
              <a:rPr lang="en-GB" b="1" dirty="0"/>
              <a:t>TCA1 (20%): </a:t>
            </a:r>
            <a:endParaRPr lang="en-GB" dirty="0"/>
          </a:p>
          <a:p>
            <a:pPr lvl="1"/>
            <a:r>
              <a:rPr lang="en-GB" dirty="0"/>
              <a:t>Automated marking by MCQs (100%)</a:t>
            </a:r>
          </a:p>
          <a:p>
            <a:r>
              <a:rPr lang="en-GB" b="1" dirty="0"/>
              <a:t>PR1 (60%):</a:t>
            </a:r>
          </a:p>
          <a:p>
            <a:pPr lvl="1"/>
            <a:r>
              <a:rPr lang="en-GB" dirty="0"/>
              <a:t>Presentation (40%)</a:t>
            </a:r>
          </a:p>
          <a:p>
            <a:pPr lvl="1"/>
            <a:r>
              <a:rPr lang="en-GB" dirty="0"/>
              <a:t>Demonstration of features (40%) </a:t>
            </a:r>
          </a:p>
          <a:p>
            <a:pPr lvl="1"/>
            <a:r>
              <a:rPr lang="en-GB" dirty="0"/>
              <a:t>Documentation (10%) </a:t>
            </a:r>
          </a:p>
          <a:p>
            <a:pPr lvl="1"/>
            <a:r>
              <a:rPr lang="en-GB" dirty="0"/>
              <a:t>Code quality (10%)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55882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1DB9-FE00-0864-8571-0922F538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Marking Criteria (CW1)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E2302C-1CF9-53C0-33A2-00C276C7E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82953"/>
              </p:ext>
            </p:extLst>
          </p:nvPr>
        </p:nvGraphicFramePr>
        <p:xfrm>
          <a:off x="377952" y="2169670"/>
          <a:ext cx="11521440" cy="436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064">
                  <a:extLst>
                    <a:ext uri="{9D8B030D-6E8A-4147-A177-3AD203B41FA5}">
                      <a16:colId xmlns:a16="http://schemas.microsoft.com/office/drawing/2014/main" val="374319967"/>
                    </a:ext>
                  </a:extLst>
                </a:gridCol>
                <a:gridCol w="1097925">
                  <a:extLst>
                    <a:ext uri="{9D8B030D-6E8A-4147-A177-3AD203B41FA5}">
                      <a16:colId xmlns:a16="http://schemas.microsoft.com/office/drawing/2014/main" val="3375086942"/>
                    </a:ext>
                  </a:extLst>
                </a:gridCol>
                <a:gridCol w="1356494">
                  <a:extLst>
                    <a:ext uri="{9D8B030D-6E8A-4147-A177-3AD203B41FA5}">
                      <a16:colId xmlns:a16="http://schemas.microsoft.com/office/drawing/2014/main" val="1263180197"/>
                    </a:ext>
                  </a:extLst>
                </a:gridCol>
                <a:gridCol w="1356494">
                  <a:extLst>
                    <a:ext uri="{9D8B030D-6E8A-4147-A177-3AD203B41FA5}">
                      <a16:colId xmlns:a16="http://schemas.microsoft.com/office/drawing/2014/main" val="969941991"/>
                    </a:ext>
                  </a:extLst>
                </a:gridCol>
                <a:gridCol w="1356494">
                  <a:extLst>
                    <a:ext uri="{9D8B030D-6E8A-4147-A177-3AD203B41FA5}">
                      <a16:colId xmlns:a16="http://schemas.microsoft.com/office/drawing/2014/main" val="3399674603"/>
                    </a:ext>
                  </a:extLst>
                </a:gridCol>
                <a:gridCol w="1483705">
                  <a:extLst>
                    <a:ext uri="{9D8B030D-6E8A-4147-A177-3AD203B41FA5}">
                      <a16:colId xmlns:a16="http://schemas.microsoft.com/office/drawing/2014/main" val="406471652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77314520"/>
                    </a:ext>
                  </a:extLst>
                </a:gridCol>
                <a:gridCol w="1731264">
                  <a:extLst>
                    <a:ext uri="{9D8B030D-6E8A-4147-A177-3AD203B41FA5}">
                      <a16:colId xmlns:a16="http://schemas.microsoft.com/office/drawing/2014/main" val="4119287339"/>
                    </a:ext>
                  </a:extLst>
                </a:gridCol>
              </a:tblGrid>
              <a:tr h="799846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Fail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Marginal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Satisfactory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Good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Very Good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Excellent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70-79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Outstanding</a:t>
                      </a:r>
                    </a:p>
                    <a:p>
                      <a:r>
                        <a:rPr lang="en-US" sz="17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02774"/>
                  </a:ext>
                </a:extLst>
              </a:tr>
              <a:tr h="799846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Testing of features </a:t>
                      </a:r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Minimal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Basic features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Half of the required features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Most requirements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requirements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added feature that ‘stands out’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61861"/>
                  </a:ext>
                </a:extLst>
              </a:tr>
              <a:tr h="799846"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Documentation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wiki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Blank or template wiki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 or two elements included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Half of the elements included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 or two elements not included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document- -</a:t>
                      </a:r>
                      <a:r>
                        <a:rPr lang="en-U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ation</a:t>
                      </a:r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present but one or two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issues and outstanding features documented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98545"/>
                  </a:ext>
                </a:extLst>
              </a:tr>
              <a:tr h="799846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Code Quality </a:t>
                      </a:r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Quality absent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Minimal attempt to include quality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Six or more quality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Four to five quality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Two to three quality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 minor quality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quality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598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340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1DB9-FE00-0864-8571-0922F538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-12531"/>
            <a:ext cx="10772775" cy="1658198"/>
          </a:xfrm>
        </p:spPr>
        <p:txBody>
          <a:bodyPr/>
          <a:lstStyle/>
          <a:p>
            <a:r>
              <a:rPr lang="en-GB" dirty="0"/>
              <a:t>Marking Criteria (PR1)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E2302C-1CF9-53C0-33A2-00C276C7E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91979"/>
              </p:ext>
            </p:extLst>
          </p:nvPr>
        </p:nvGraphicFramePr>
        <p:xfrm>
          <a:off x="377952" y="1328928"/>
          <a:ext cx="11521440" cy="560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536">
                  <a:extLst>
                    <a:ext uri="{9D8B030D-6E8A-4147-A177-3AD203B41FA5}">
                      <a16:colId xmlns:a16="http://schemas.microsoft.com/office/drawing/2014/main" val="374319967"/>
                    </a:ext>
                  </a:extLst>
                </a:gridCol>
                <a:gridCol w="1091453">
                  <a:extLst>
                    <a:ext uri="{9D8B030D-6E8A-4147-A177-3AD203B41FA5}">
                      <a16:colId xmlns:a16="http://schemas.microsoft.com/office/drawing/2014/main" val="3375086942"/>
                    </a:ext>
                  </a:extLst>
                </a:gridCol>
                <a:gridCol w="1356494">
                  <a:extLst>
                    <a:ext uri="{9D8B030D-6E8A-4147-A177-3AD203B41FA5}">
                      <a16:colId xmlns:a16="http://schemas.microsoft.com/office/drawing/2014/main" val="1263180197"/>
                    </a:ext>
                  </a:extLst>
                </a:gridCol>
                <a:gridCol w="1392533">
                  <a:extLst>
                    <a:ext uri="{9D8B030D-6E8A-4147-A177-3AD203B41FA5}">
                      <a16:colId xmlns:a16="http://schemas.microsoft.com/office/drawing/2014/main" val="969941991"/>
                    </a:ext>
                  </a:extLst>
                </a:gridCol>
                <a:gridCol w="1320455">
                  <a:extLst>
                    <a:ext uri="{9D8B030D-6E8A-4147-A177-3AD203B41FA5}">
                      <a16:colId xmlns:a16="http://schemas.microsoft.com/office/drawing/2014/main" val="3399674603"/>
                    </a:ext>
                  </a:extLst>
                </a:gridCol>
                <a:gridCol w="1483705">
                  <a:extLst>
                    <a:ext uri="{9D8B030D-6E8A-4147-A177-3AD203B41FA5}">
                      <a16:colId xmlns:a16="http://schemas.microsoft.com/office/drawing/2014/main" val="406471652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77314520"/>
                    </a:ext>
                  </a:extLst>
                </a:gridCol>
                <a:gridCol w="1731264">
                  <a:extLst>
                    <a:ext uri="{9D8B030D-6E8A-4147-A177-3AD203B41FA5}">
                      <a16:colId xmlns:a16="http://schemas.microsoft.com/office/drawing/2014/main" val="4119287339"/>
                    </a:ext>
                  </a:extLst>
                </a:gridCol>
              </a:tblGrid>
              <a:tr h="882395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Fail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Marginal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Satisfactory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Good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Very Good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Excellent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70-79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Outstanding</a:t>
                      </a:r>
                    </a:p>
                    <a:p>
                      <a:r>
                        <a:rPr lang="en-US" sz="17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02774"/>
                  </a:ext>
                </a:extLst>
              </a:tr>
              <a:tr h="1031749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Presentation</a:t>
                      </a:r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present-  -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ation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attempt but poor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good attempt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Some Technical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 or two technical errors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Seamless delivery and no technical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Goes above and beyond what is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41631"/>
                  </a:ext>
                </a:extLst>
              </a:tr>
              <a:tr h="542543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Demonstration </a:t>
                      </a:r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Fails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Basic features demonstrated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Half features </a:t>
                      </a:r>
                      <a:r>
                        <a:rPr lang="en-US" sz="15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demonstrated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Most requirements demonstrated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requirements demonstrated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added feature that ‘stands out’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05750"/>
                  </a:ext>
                </a:extLst>
              </a:tr>
              <a:tr h="1311403"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Documentation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wiki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Blank or template wiki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 or two elements included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Half of the elements included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 or two elements not included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document- -</a:t>
                      </a:r>
                      <a:r>
                        <a:rPr lang="en-U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ation</a:t>
                      </a:r>
                      <a:r>
                        <a:rPr lang="en-U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present but one or two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issues and outstanding features documented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695653"/>
                  </a:ext>
                </a:extLst>
              </a:tr>
              <a:tr h="1311403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Code Quality </a:t>
                      </a:r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Quality absent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Minimal attempt at quality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Six or more quality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Four to five quality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Two to three quality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 minor quality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quality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486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3DDF-FF43-4236-93C9-B2FBAC15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8176"/>
            <a:ext cx="10772775" cy="1658198"/>
          </a:xfrm>
        </p:spPr>
        <p:txBody>
          <a:bodyPr/>
          <a:lstStyle/>
          <a:p>
            <a:r>
              <a:rPr lang="en-GB" dirty="0"/>
              <a:t>The learning objectives</a:t>
            </a:r>
          </a:p>
        </p:txBody>
      </p:sp>
      <p:pic>
        <p:nvPicPr>
          <p:cNvPr id="15" name="Graphic 14" descr="Badge 1 with solid fill">
            <a:extLst>
              <a:ext uri="{FF2B5EF4-FFF2-40B4-BE49-F238E27FC236}">
                <a16:creationId xmlns:a16="http://schemas.microsoft.com/office/drawing/2014/main" id="{BF875E63-E11B-C610-B5BF-FE486C5F8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654" y="1705172"/>
            <a:ext cx="914400" cy="914400"/>
          </a:xfrm>
          <a:prstGeom prst="rect">
            <a:avLst/>
          </a:prstGeom>
        </p:spPr>
      </p:pic>
      <p:pic>
        <p:nvPicPr>
          <p:cNvPr id="17" name="Graphic 16" descr="Badge 2 with solid fill">
            <a:extLst>
              <a:ext uri="{FF2B5EF4-FFF2-40B4-BE49-F238E27FC236}">
                <a16:creationId xmlns:a16="http://schemas.microsoft.com/office/drawing/2014/main" id="{AE91D58E-006B-D9AA-5012-AC63FB40D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654" y="2826108"/>
            <a:ext cx="914400" cy="914400"/>
          </a:xfrm>
          <a:prstGeom prst="rect">
            <a:avLst/>
          </a:prstGeom>
        </p:spPr>
      </p:pic>
      <p:pic>
        <p:nvPicPr>
          <p:cNvPr id="19" name="Graphic 18" descr="Badge 3 with solid fill">
            <a:extLst>
              <a:ext uri="{FF2B5EF4-FFF2-40B4-BE49-F238E27FC236}">
                <a16:creationId xmlns:a16="http://schemas.microsoft.com/office/drawing/2014/main" id="{D7D8CF99-3988-5E77-87E2-836A9D2D3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654" y="3932591"/>
            <a:ext cx="914400" cy="914400"/>
          </a:xfrm>
          <a:prstGeom prst="rect">
            <a:avLst/>
          </a:prstGeom>
        </p:spPr>
      </p:pic>
      <p:pic>
        <p:nvPicPr>
          <p:cNvPr id="21" name="Graphic 20" descr="Badge 4 with solid fill">
            <a:extLst>
              <a:ext uri="{FF2B5EF4-FFF2-40B4-BE49-F238E27FC236}">
                <a16:creationId xmlns:a16="http://schemas.microsoft.com/office/drawing/2014/main" id="{E159B715-AC1D-C057-758B-D09FDF55BA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654" y="5035462"/>
            <a:ext cx="914400" cy="914400"/>
          </a:xfrm>
          <a:prstGeom prst="rect">
            <a:avLst/>
          </a:prstGeom>
        </p:spPr>
      </p:pic>
      <p:sp>
        <p:nvSpPr>
          <p:cNvPr id="5" name="TextBox 4" descr="LO2: Correctly define fundamental programming concepts">
            <a:extLst>
              <a:ext uri="{FF2B5EF4-FFF2-40B4-BE49-F238E27FC236}">
                <a16:creationId xmlns:a16="http://schemas.microsoft.com/office/drawing/2014/main" id="{D34A1249-B905-5DF2-EFFD-B2EF6AE1E81A}"/>
              </a:ext>
            </a:extLst>
          </p:cNvPr>
          <p:cNvSpPr txBox="1"/>
          <p:nvPr/>
        </p:nvSpPr>
        <p:spPr>
          <a:xfrm>
            <a:off x="1740553" y="3000565"/>
            <a:ext cx="9696704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Correctly define fundamental programming concepts</a:t>
            </a:r>
          </a:p>
        </p:txBody>
      </p:sp>
      <p:sp>
        <p:nvSpPr>
          <p:cNvPr id="7" name="TextBox 6" descr="LO1: Design, implement and test programs to solve simple problems">
            <a:extLst>
              <a:ext uri="{FF2B5EF4-FFF2-40B4-BE49-F238E27FC236}">
                <a16:creationId xmlns:a16="http://schemas.microsoft.com/office/drawing/2014/main" id="{0CAC5701-A512-AD1E-450D-C3A067C6AF74}"/>
              </a:ext>
            </a:extLst>
          </p:cNvPr>
          <p:cNvSpPr txBox="1"/>
          <p:nvPr/>
        </p:nvSpPr>
        <p:spPr>
          <a:xfrm>
            <a:off x="1726040" y="1900762"/>
            <a:ext cx="9696704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Design, implement and test programs to solve simple problems</a:t>
            </a:r>
          </a:p>
        </p:txBody>
      </p:sp>
      <p:sp>
        <p:nvSpPr>
          <p:cNvPr id="10" name="TextBox 9" descr="LO3: Utilise best practice and professional conventions for quality code">
            <a:extLst>
              <a:ext uri="{FF2B5EF4-FFF2-40B4-BE49-F238E27FC236}">
                <a16:creationId xmlns:a16="http://schemas.microsoft.com/office/drawing/2014/main" id="{E37A2A29-709E-2FB4-E738-FEA1FCA37011}"/>
              </a:ext>
            </a:extLst>
          </p:cNvPr>
          <p:cNvSpPr txBox="1"/>
          <p:nvPr/>
        </p:nvSpPr>
        <p:spPr>
          <a:xfrm>
            <a:off x="1755066" y="4114624"/>
            <a:ext cx="971121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Utilise best practice and professional conventions for quality code</a:t>
            </a:r>
          </a:p>
        </p:txBody>
      </p:sp>
      <p:sp>
        <p:nvSpPr>
          <p:cNvPr id="11" name="TextBox 10" descr="LO4: Apply a systematic approach to develop a solution for a project">
            <a:extLst>
              <a:ext uri="{FF2B5EF4-FFF2-40B4-BE49-F238E27FC236}">
                <a16:creationId xmlns:a16="http://schemas.microsoft.com/office/drawing/2014/main" id="{9881762E-6195-0437-62C6-D2A60FC15DFD}"/>
              </a:ext>
            </a:extLst>
          </p:cNvPr>
          <p:cNvSpPr txBox="1"/>
          <p:nvPr/>
        </p:nvSpPr>
        <p:spPr>
          <a:xfrm>
            <a:off x="1755066" y="5222437"/>
            <a:ext cx="971121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 a systematic approach to develop a solution for a project</a:t>
            </a:r>
          </a:p>
        </p:txBody>
      </p:sp>
    </p:spTree>
    <p:extLst>
      <p:ext uri="{BB962C8B-B14F-4D97-AF65-F5344CB8AC3E}">
        <p14:creationId xmlns:p14="http://schemas.microsoft.com/office/powerpoint/2010/main" val="94352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720" y="1590451"/>
            <a:ext cx="10322560" cy="2387600"/>
          </a:xfrm>
        </p:spPr>
        <p:txBody>
          <a:bodyPr/>
          <a:lstStyle/>
          <a:p>
            <a:pPr algn="ctr"/>
            <a:r>
              <a:rPr lang="en-GB" dirty="0"/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199508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3DDF-FF43-4236-93C9-B2FBAC15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8176"/>
            <a:ext cx="10772775" cy="1658198"/>
          </a:xfrm>
        </p:spPr>
        <p:txBody>
          <a:bodyPr/>
          <a:lstStyle/>
          <a:p>
            <a:r>
              <a:rPr lang="en-GB" dirty="0"/>
              <a:t>The learning objectives</a:t>
            </a:r>
          </a:p>
        </p:txBody>
      </p:sp>
      <p:pic>
        <p:nvPicPr>
          <p:cNvPr id="15" name="Graphic 14" descr="Badge 1 with solid fill">
            <a:extLst>
              <a:ext uri="{FF2B5EF4-FFF2-40B4-BE49-F238E27FC236}">
                <a16:creationId xmlns:a16="http://schemas.microsoft.com/office/drawing/2014/main" id="{BF875E63-E11B-C610-B5BF-FE486C5F8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654" y="1705172"/>
            <a:ext cx="914400" cy="914400"/>
          </a:xfrm>
          <a:prstGeom prst="rect">
            <a:avLst/>
          </a:prstGeom>
        </p:spPr>
      </p:pic>
      <p:pic>
        <p:nvPicPr>
          <p:cNvPr id="17" name="Graphic 16" descr="Badge 2 with solid fill">
            <a:extLst>
              <a:ext uri="{FF2B5EF4-FFF2-40B4-BE49-F238E27FC236}">
                <a16:creationId xmlns:a16="http://schemas.microsoft.com/office/drawing/2014/main" id="{AE91D58E-006B-D9AA-5012-AC63FB40D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654" y="2826108"/>
            <a:ext cx="914400" cy="914400"/>
          </a:xfrm>
          <a:prstGeom prst="rect">
            <a:avLst/>
          </a:prstGeom>
        </p:spPr>
      </p:pic>
      <p:pic>
        <p:nvPicPr>
          <p:cNvPr id="19" name="Graphic 18" descr="Badge 3 with solid fill">
            <a:extLst>
              <a:ext uri="{FF2B5EF4-FFF2-40B4-BE49-F238E27FC236}">
                <a16:creationId xmlns:a16="http://schemas.microsoft.com/office/drawing/2014/main" id="{D7D8CF99-3988-5E77-87E2-836A9D2D3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654" y="3932591"/>
            <a:ext cx="914400" cy="914400"/>
          </a:xfrm>
          <a:prstGeom prst="rect">
            <a:avLst/>
          </a:prstGeom>
        </p:spPr>
      </p:pic>
      <p:pic>
        <p:nvPicPr>
          <p:cNvPr id="21" name="Graphic 20" descr="Badge 4 with solid fill">
            <a:extLst>
              <a:ext uri="{FF2B5EF4-FFF2-40B4-BE49-F238E27FC236}">
                <a16:creationId xmlns:a16="http://schemas.microsoft.com/office/drawing/2014/main" id="{E159B715-AC1D-C057-758B-D09FDF55BA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654" y="5035462"/>
            <a:ext cx="914400" cy="914400"/>
          </a:xfrm>
          <a:prstGeom prst="rect">
            <a:avLst/>
          </a:prstGeom>
        </p:spPr>
      </p:pic>
      <p:sp>
        <p:nvSpPr>
          <p:cNvPr id="5" name="TextBox 4" descr="LO2: Correctly define fundamental programming concepts">
            <a:extLst>
              <a:ext uri="{FF2B5EF4-FFF2-40B4-BE49-F238E27FC236}">
                <a16:creationId xmlns:a16="http://schemas.microsoft.com/office/drawing/2014/main" id="{D34A1249-B905-5DF2-EFFD-B2EF6AE1E81A}"/>
              </a:ext>
            </a:extLst>
          </p:cNvPr>
          <p:cNvSpPr txBox="1"/>
          <p:nvPr/>
        </p:nvSpPr>
        <p:spPr>
          <a:xfrm>
            <a:off x="1740553" y="3000565"/>
            <a:ext cx="9696704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Correctly define fundamental programming concepts</a:t>
            </a:r>
          </a:p>
        </p:txBody>
      </p:sp>
      <p:sp>
        <p:nvSpPr>
          <p:cNvPr id="7" name="TextBox 6" descr="LO1: Design, implement and test programs to solve simple problems">
            <a:extLst>
              <a:ext uri="{FF2B5EF4-FFF2-40B4-BE49-F238E27FC236}">
                <a16:creationId xmlns:a16="http://schemas.microsoft.com/office/drawing/2014/main" id="{0CAC5701-A512-AD1E-450D-C3A067C6AF74}"/>
              </a:ext>
            </a:extLst>
          </p:cNvPr>
          <p:cNvSpPr txBox="1"/>
          <p:nvPr/>
        </p:nvSpPr>
        <p:spPr>
          <a:xfrm>
            <a:off x="1726040" y="1900762"/>
            <a:ext cx="9696704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Design, implement and test programs to solve simple problems</a:t>
            </a:r>
          </a:p>
        </p:txBody>
      </p:sp>
      <p:sp>
        <p:nvSpPr>
          <p:cNvPr id="10" name="TextBox 9" descr="LO3: Utilise best practice and professional conventions for quality code">
            <a:extLst>
              <a:ext uri="{FF2B5EF4-FFF2-40B4-BE49-F238E27FC236}">
                <a16:creationId xmlns:a16="http://schemas.microsoft.com/office/drawing/2014/main" id="{E37A2A29-709E-2FB4-E738-FEA1FCA37011}"/>
              </a:ext>
            </a:extLst>
          </p:cNvPr>
          <p:cNvSpPr txBox="1"/>
          <p:nvPr/>
        </p:nvSpPr>
        <p:spPr>
          <a:xfrm>
            <a:off x="1755066" y="4114624"/>
            <a:ext cx="971121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Utilise best practice and professional conventions for quality code</a:t>
            </a:r>
          </a:p>
        </p:txBody>
      </p:sp>
      <p:sp>
        <p:nvSpPr>
          <p:cNvPr id="11" name="TextBox 10" descr="LO4: Apply a systematic approach to develop a solution for a project">
            <a:extLst>
              <a:ext uri="{FF2B5EF4-FFF2-40B4-BE49-F238E27FC236}">
                <a16:creationId xmlns:a16="http://schemas.microsoft.com/office/drawing/2014/main" id="{9881762E-6195-0437-62C6-D2A60FC15DFD}"/>
              </a:ext>
            </a:extLst>
          </p:cNvPr>
          <p:cNvSpPr txBox="1"/>
          <p:nvPr/>
        </p:nvSpPr>
        <p:spPr>
          <a:xfrm>
            <a:off x="1755066" y="5222437"/>
            <a:ext cx="971121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 a systematic approach to develop a solution for a project</a:t>
            </a:r>
          </a:p>
        </p:txBody>
      </p:sp>
    </p:spTree>
    <p:extLst>
      <p:ext uri="{BB962C8B-B14F-4D97-AF65-F5344CB8AC3E}">
        <p14:creationId xmlns:p14="http://schemas.microsoft.com/office/powerpoint/2010/main" val="347290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720" y="1410684"/>
            <a:ext cx="10322560" cy="2387600"/>
          </a:xfrm>
        </p:spPr>
        <p:txBody>
          <a:bodyPr/>
          <a:lstStyle/>
          <a:p>
            <a:pPr algn="ctr"/>
            <a:r>
              <a:rPr lang="en-GB" dirty="0"/>
              <a:t>Module Scheme </a:t>
            </a:r>
          </a:p>
        </p:txBody>
      </p:sp>
    </p:spTree>
    <p:extLst>
      <p:ext uri="{BB962C8B-B14F-4D97-AF65-F5344CB8AC3E}">
        <p14:creationId xmlns:p14="http://schemas.microsoft.com/office/powerpoint/2010/main" val="217519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8F12-F92E-EB91-F9DC-F1C38730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78843-0D97-9663-17AD-20966705B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For this module: </a:t>
            </a:r>
          </a:p>
          <a:p>
            <a:r>
              <a:rPr lang="en-US" sz="3200" dirty="0"/>
              <a:t>One hour lecture</a:t>
            </a:r>
          </a:p>
          <a:p>
            <a:r>
              <a:rPr lang="en-US" sz="3200" dirty="0"/>
              <a:t>- Theory of programming </a:t>
            </a:r>
          </a:p>
          <a:p>
            <a:r>
              <a:rPr lang="en-US" sz="3200" dirty="0"/>
              <a:t>- Quizzes </a:t>
            </a:r>
          </a:p>
          <a:p>
            <a:r>
              <a:rPr lang="en-US" sz="3200" dirty="0"/>
              <a:t>- Q&amp;A</a:t>
            </a:r>
          </a:p>
          <a:p>
            <a:r>
              <a:rPr lang="en-US" sz="3200" dirty="0"/>
              <a:t>Two hour workshop session: </a:t>
            </a:r>
          </a:p>
          <a:p>
            <a:r>
              <a:rPr lang="en-US" sz="3200" dirty="0"/>
              <a:t>- Exercises</a:t>
            </a:r>
          </a:p>
        </p:txBody>
      </p:sp>
    </p:spTree>
    <p:extLst>
      <p:ext uri="{BB962C8B-B14F-4D97-AF65-F5344CB8AC3E}">
        <p14:creationId xmlns:p14="http://schemas.microsoft.com/office/powerpoint/2010/main" val="223601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8F12-F92E-EB91-F9DC-F1C38730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78843-0D97-9663-17AD-20966705B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Semesters are 15 weeks in length</a:t>
            </a:r>
          </a:p>
          <a:p>
            <a:r>
              <a:rPr lang="en-US" sz="3200" dirty="0"/>
              <a:t>CO452 is divided into three parts, each with a corresponding assessment</a:t>
            </a:r>
          </a:p>
          <a:p>
            <a:r>
              <a:rPr lang="en-US" sz="3200" dirty="0"/>
              <a:t>Module scheme is available on Blackboard and on the </a:t>
            </a:r>
            <a:r>
              <a:rPr lang="en-US" sz="3200" dirty="0">
                <a:hlinkClick r:id="rId2"/>
              </a:rPr>
              <a:t>CO452 GitHub wiki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412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8F12-F92E-EB91-F9DC-F1C38730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Scheme (1): </a:t>
            </a:r>
            <a:r>
              <a:rPr lang="en-US" b="1" dirty="0"/>
              <a:t>CW1 (20%)</a:t>
            </a:r>
          </a:p>
        </p:txBody>
      </p:sp>
      <p:graphicFrame>
        <p:nvGraphicFramePr>
          <p:cNvPr id="4" name="Table 4" descr="Table">
            <a:extLst>
              <a:ext uri="{FF2B5EF4-FFF2-40B4-BE49-F238E27FC236}">
                <a16:creationId xmlns:a16="http://schemas.microsoft.com/office/drawing/2014/main" id="{AE66C679-2FE8-800C-C3FA-5945C2B3E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509651"/>
              </p:ext>
            </p:extLst>
          </p:nvPr>
        </p:nvGraphicFramePr>
        <p:xfrm>
          <a:off x="709613" y="1843314"/>
          <a:ext cx="10772774" cy="515474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078891">
                  <a:extLst>
                    <a:ext uri="{9D8B030D-6E8A-4147-A177-3AD203B41FA5}">
                      <a16:colId xmlns:a16="http://schemas.microsoft.com/office/drawing/2014/main" val="2063793535"/>
                    </a:ext>
                  </a:extLst>
                </a:gridCol>
                <a:gridCol w="3775950">
                  <a:extLst>
                    <a:ext uri="{9D8B030D-6E8A-4147-A177-3AD203B41FA5}">
                      <a16:colId xmlns:a16="http://schemas.microsoft.com/office/drawing/2014/main" val="3694042843"/>
                    </a:ext>
                  </a:extLst>
                </a:gridCol>
                <a:gridCol w="3917933">
                  <a:extLst>
                    <a:ext uri="{9D8B030D-6E8A-4147-A177-3AD203B41FA5}">
                      <a16:colId xmlns:a16="http://schemas.microsoft.com/office/drawing/2014/main" val="3555994878"/>
                    </a:ext>
                  </a:extLst>
                </a:gridCol>
              </a:tblGrid>
              <a:tr h="915428">
                <a:tc>
                  <a:txBody>
                    <a:bodyPr/>
                    <a:lstStyle/>
                    <a:p>
                      <a:r>
                        <a:rPr lang="en-US" sz="3600" dirty="0"/>
                        <a:t>UW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Variables, Main, 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W1 exercises</a:t>
                      </a:r>
                    </a:p>
                    <a:p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21925"/>
                  </a:ext>
                </a:extLst>
              </a:tr>
              <a:tr h="748572">
                <a:tc>
                  <a:txBody>
                    <a:bodyPr/>
                    <a:lstStyle/>
                    <a:p>
                      <a:r>
                        <a:rPr lang="en-US" sz="3600" dirty="0"/>
                        <a:t>UW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Selection &amp; 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W2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43000"/>
                  </a:ext>
                </a:extLst>
              </a:tr>
              <a:tr h="748572">
                <a:tc>
                  <a:txBody>
                    <a:bodyPr/>
                    <a:lstStyle/>
                    <a:p>
                      <a:r>
                        <a:rPr lang="en-US" sz="3600" dirty="0"/>
                        <a:t>UW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Classes &amp;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W3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542"/>
                  </a:ext>
                </a:extLst>
              </a:tr>
              <a:tr h="885898">
                <a:tc>
                  <a:txBody>
                    <a:bodyPr/>
                    <a:lstStyle/>
                    <a:p>
                      <a:r>
                        <a:rPr lang="en-US" sz="3600" dirty="0"/>
                        <a:t>UW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Collections: </a:t>
                      </a:r>
                      <a:r>
                        <a:rPr lang="en-US" sz="27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ArrayLists</a:t>
                      </a:r>
                      <a:r>
                        <a:rPr lang="en-US" sz="27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Arrays &amp;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W4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110283"/>
                  </a:ext>
                </a:extLst>
              </a:tr>
              <a:tr h="915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UW 5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Revision Quiz </a:t>
                      </a:r>
                      <a:br>
                        <a:rPr lang="en-US" sz="2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 CW1 Q&amp;A</a:t>
                      </a:r>
                      <a:endParaRPr lang="en-US" sz="2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W5 consolidation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874712"/>
                  </a:ext>
                </a:extLst>
              </a:tr>
              <a:tr h="748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UW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 to </a:t>
                      </a:r>
                      <a:r>
                        <a:rPr lang="en-US" sz="25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Greenfoot</a:t>
                      </a:r>
                      <a:r>
                        <a:rPr lang="en-US" sz="2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br>
                        <a:rPr lang="en-US" sz="2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Pyramid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CW1 due (20%)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2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17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8F12-F92E-EB91-F9DC-F1C38730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Scheme (2): </a:t>
            </a:r>
            <a:r>
              <a:rPr lang="en-US" b="1" dirty="0"/>
              <a:t>TCA1 20%</a:t>
            </a:r>
          </a:p>
        </p:txBody>
      </p:sp>
      <p:graphicFrame>
        <p:nvGraphicFramePr>
          <p:cNvPr id="4" name="Table 4" descr="Table">
            <a:extLst>
              <a:ext uri="{FF2B5EF4-FFF2-40B4-BE49-F238E27FC236}">
                <a16:creationId xmlns:a16="http://schemas.microsoft.com/office/drawing/2014/main" id="{AE66C679-2FE8-800C-C3FA-5945C2B3E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62145"/>
              </p:ext>
            </p:extLst>
          </p:nvPr>
        </p:nvGraphicFramePr>
        <p:xfrm>
          <a:off x="676273" y="2011363"/>
          <a:ext cx="10753724" cy="461846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073446">
                  <a:extLst>
                    <a:ext uri="{9D8B030D-6E8A-4147-A177-3AD203B41FA5}">
                      <a16:colId xmlns:a16="http://schemas.microsoft.com/office/drawing/2014/main" val="2063793535"/>
                    </a:ext>
                  </a:extLst>
                </a:gridCol>
                <a:gridCol w="3769273">
                  <a:extLst>
                    <a:ext uri="{9D8B030D-6E8A-4147-A177-3AD203B41FA5}">
                      <a16:colId xmlns:a16="http://schemas.microsoft.com/office/drawing/2014/main" val="3694042843"/>
                    </a:ext>
                  </a:extLst>
                </a:gridCol>
                <a:gridCol w="3911005">
                  <a:extLst>
                    <a:ext uri="{9D8B030D-6E8A-4147-A177-3AD203B41FA5}">
                      <a16:colId xmlns:a16="http://schemas.microsoft.com/office/drawing/2014/main" val="3555994878"/>
                    </a:ext>
                  </a:extLst>
                </a:gridCol>
              </a:tblGrid>
              <a:tr h="869421">
                <a:tc>
                  <a:txBody>
                    <a:bodyPr/>
                    <a:lstStyle/>
                    <a:p>
                      <a:r>
                        <a:rPr lang="en-US" sz="3600" dirty="0"/>
                        <a:t>UW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Greenfoot</a:t>
                      </a: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demo: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Greenfoot</a:t>
                      </a: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workshop</a:t>
                      </a:r>
                    </a:p>
                    <a:p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21925"/>
                  </a:ext>
                </a:extLst>
              </a:tr>
              <a:tr h="869421">
                <a:tc>
                  <a:txBody>
                    <a:bodyPr/>
                    <a:lstStyle/>
                    <a:p>
                      <a:r>
                        <a:rPr lang="en-US" sz="3600" dirty="0"/>
                        <a:t>UW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Greenfoot</a:t>
                      </a: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Greenfoot</a:t>
                      </a: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workshop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43000"/>
                  </a:ext>
                </a:extLst>
              </a:tr>
              <a:tr h="869421">
                <a:tc>
                  <a:txBody>
                    <a:bodyPr/>
                    <a:lstStyle/>
                    <a:p>
                      <a:r>
                        <a:rPr lang="en-US" sz="3600" dirty="0"/>
                        <a:t>UW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TCA revision quiz</a:t>
                      </a:r>
                      <a:b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Greenfoot</a:t>
                      </a: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Greenfoot</a:t>
                      </a: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workshop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542"/>
                  </a:ext>
                </a:extLst>
              </a:tr>
              <a:tr h="869421">
                <a:tc>
                  <a:txBody>
                    <a:bodyPr/>
                    <a:lstStyle/>
                    <a:p>
                      <a:r>
                        <a:rPr lang="en-US" sz="3600" dirty="0"/>
                        <a:t>UW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bg1"/>
                          </a:solidFill>
                          <a:highlight>
                            <a:srgbClr val="678AC3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 lecture) : </a:t>
                      </a:r>
                      <a:br>
                        <a:rPr lang="en-US" sz="2800" b="0" dirty="0">
                          <a:solidFill>
                            <a:schemeClr val="bg1"/>
                          </a:solidFill>
                          <a:highlight>
                            <a:srgbClr val="678AC3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800" b="0" dirty="0">
                          <a:solidFill>
                            <a:schemeClr val="bg1"/>
                          </a:solidFill>
                          <a:highlight>
                            <a:srgbClr val="678AC3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independent revision</a:t>
                      </a:r>
                    </a:p>
                  </a:txBody>
                  <a:tcPr>
                    <a:pattFill prst="wdDn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tx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TCA1 (20%)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110283"/>
                  </a:ext>
                </a:extLst>
              </a:tr>
              <a:tr h="869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UW 11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TCA1 Feedback Session </a:t>
                      </a:r>
                      <a:br>
                        <a:rPr lang="en-US" sz="2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sz="2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BlueJ</a:t>
                      </a:r>
                      <a:r>
                        <a:rPr lang="en-US" sz="2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Game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PR1 Workshop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874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27832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15028</TotalTime>
  <Words>1248</Words>
  <Application>Microsoft Macintosh PowerPoint</Application>
  <PresentationFormat>Widescreen</PresentationFormat>
  <Paragraphs>238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Metropolitan</vt:lpstr>
      <vt:lpstr>CO452  Programming Concepts </vt:lpstr>
      <vt:lpstr>The Aim of CO452</vt:lpstr>
      <vt:lpstr>Learning Outcomes</vt:lpstr>
      <vt:lpstr>The learning objectives</vt:lpstr>
      <vt:lpstr>Module Scheme </vt:lpstr>
      <vt:lpstr>Teaching format</vt:lpstr>
      <vt:lpstr>Module Scheme</vt:lpstr>
      <vt:lpstr>Module Scheme (1): CW1 (20%)</vt:lpstr>
      <vt:lpstr>Module Scheme (2): TCA1 20%</vt:lpstr>
      <vt:lpstr>Module Scheme (3): PR1 60%</vt:lpstr>
      <vt:lpstr>Language</vt:lpstr>
      <vt:lpstr>The Java Language</vt:lpstr>
      <vt:lpstr>The Python Language</vt:lpstr>
      <vt:lpstr>Software</vt:lpstr>
      <vt:lpstr>Recommended IDEs</vt:lpstr>
      <vt:lpstr>Visual Studio Code</vt:lpstr>
      <vt:lpstr>GitHub</vt:lpstr>
      <vt:lpstr>Assessment</vt:lpstr>
      <vt:lpstr>Formative assessment</vt:lpstr>
      <vt:lpstr>Summative assessment</vt:lpstr>
      <vt:lpstr>CW1</vt:lpstr>
      <vt:lpstr>TCA1</vt:lpstr>
      <vt:lpstr>PR1</vt:lpstr>
      <vt:lpstr>Marking Criteria</vt:lpstr>
      <vt:lpstr>Marking Criteria (CW1)</vt:lpstr>
      <vt:lpstr>Marking Criteria (PR1)</vt:lpstr>
      <vt:lpstr>The 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CO452 Programming Concepts</dc:title>
  <dc:creator>Nick Day</dc:creator>
  <cp:lastModifiedBy>Nick Day</cp:lastModifiedBy>
  <cp:revision>289</cp:revision>
  <dcterms:created xsi:type="dcterms:W3CDTF">2021-08-23T11:48:55Z</dcterms:created>
  <dcterms:modified xsi:type="dcterms:W3CDTF">2022-09-13T14:20:45Z</dcterms:modified>
</cp:coreProperties>
</file>