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7" r:id="rId3"/>
    <p:sldId id="258" r:id="rId4"/>
    <p:sldId id="259" r:id="rId5"/>
    <p:sldId id="260" r:id="rId6"/>
    <p:sldId id="263" r:id="rId7"/>
    <p:sldId id="271" r:id="rId8"/>
    <p:sldId id="264" r:id="rId9"/>
    <p:sldId id="266" r:id="rId10"/>
    <p:sldId id="274" r:id="rId11"/>
    <p:sldId id="275" r:id="rId12"/>
    <p:sldId id="276" r:id="rId13"/>
    <p:sldId id="273" r:id="rId14"/>
    <p:sldId id="277" r:id="rId15"/>
    <p:sldId id="278" r:id="rId16"/>
    <p:sldId id="267" r:id="rId17"/>
    <p:sldId id="261" r:id="rId18"/>
    <p:sldId id="262" r:id="rId19"/>
    <p:sldId id="281" r:id="rId20"/>
    <p:sldId id="280" r:id="rId21"/>
    <p:sldId id="279" r:id="rId22"/>
    <p:sldId id="269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osta.greece@yahoo.com" initials="a" lastIdx="1" clrIdx="0">
    <p:extLst>
      <p:ext uri="{19B8F6BF-5375-455C-9EA6-DF929625EA0E}">
        <p15:presenceInfo xmlns:p15="http://schemas.microsoft.com/office/powerpoint/2012/main" userId="efad82642a58f4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>
        <p:scale>
          <a:sx n="66" d="100"/>
          <a:sy n="66" d="100"/>
        </p:scale>
        <p:origin x="87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Types of learning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8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 to data mining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 to 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Relation to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Svm_max_sep_hyperplane_with_margin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wals.info/featu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41E7F23-2B48-4CCD-8716-73F042A30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  <a:cs typeface="+mj-cs"/>
              </a:rPr>
              <a:t>The Final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Python                                • Pandas                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HTML/CSS/</a:t>
            </a:r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BootStrap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        •Leaflet</a:t>
            </a:r>
          </a:p>
          <a:p>
            <a:r>
              <a:rPr lang="en-US" sz="1800" dirty="0" err="1">
                <a:solidFill>
                  <a:schemeClr val="tx1"/>
                </a:solidFill>
                <a:latin typeface="+mn-lt"/>
                <a:cs typeface="+mn-cs"/>
              </a:rPr>
              <a:t>JavaScrip</a:t>
            </a: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                             •Flask</a:t>
            </a:r>
          </a:p>
          <a:p>
            <a:pPr marL="0"/>
            <a:endParaRPr lang="en-US" sz="1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86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8EDDE-B664-4CD3-B170-FE898AC14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6" t="23272" r="13549" b="19072"/>
          <a:stretch/>
        </p:blipFill>
        <p:spPr>
          <a:xfrm>
            <a:off x="4134810" y="1656522"/>
            <a:ext cx="7127619" cy="50299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177615-56CA-4BB4-B8C1-3816E91A0962}"/>
              </a:ext>
            </a:extLst>
          </p:cNvPr>
          <p:cNvSpPr txBox="1"/>
          <p:nvPr/>
        </p:nvSpPr>
        <p:spPr>
          <a:xfrm>
            <a:off x="4037826" y="402189"/>
            <a:ext cx="6168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Process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•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•</a:t>
            </a:r>
            <a:endParaRPr lang="en-US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1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578C0-1F58-4E7A-9F7E-C40D9DE40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2" t="23903" r="13571" b="17391"/>
          <a:stretch/>
        </p:blipFill>
        <p:spPr>
          <a:xfrm>
            <a:off x="4152333" y="2058622"/>
            <a:ext cx="6992745" cy="40241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54BE34-1C68-4033-A14A-114B5B0F8A6E}"/>
              </a:ext>
            </a:extLst>
          </p:cNvPr>
          <p:cNvSpPr txBox="1"/>
          <p:nvPr/>
        </p:nvSpPr>
        <p:spPr>
          <a:xfrm>
            <a:off x="4152333" y="586855"/>
            <a:ext cx="6168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Process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•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•</a:t>
            </a:r>
            <a:endParaRPr lang="en-US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0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86039-B054-4D14-9801-2F9014930393}"/>
              </a:ext>
            </a:extLst>
          </p:cNvPr>
          <p:cNvSpPr txBox="1"/>
          <p:nvPr/>
        </p:nvSpPr>
        <p:spPr>
          <a:xfrm>
            <a:off x="4134810" y="511388"/>
            <a:ext cx="6168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Process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•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•</a:t>
            </a:r>
            <a:endParaRPr lang="en-US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A4A73-83A8-4BFC-94B8-540FF5E54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7" t="21202" r="13810" b="15693"/>
          <a:stretch/>
        </p:blipFill>
        <p:spPr>
          <a:xfrm>
            <a:off x="4134809" y="1572810"/>
            <a:ext cx="7737877" cy="46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0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86039-B054-4D14-9801-2F9014930393}"/>
              </a:ext>
            </a:extLst>
          </p:cNvPr>
          <p:cNvSpPr txBox="1"/>
          <p:nvPr/>
        </p:nvSpPr>
        <p:spPr>
          <a:xfrm>
            <a:off x="4134810" y="511388"/>
            <a:ext cx="6168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Process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•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•</a:t>
            </a:r>
            <a:endParaRPr lang="en-US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FB3CB-621B-4245-AAD4-D994BC5F0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4" t="22921" r="13928" b="41748"/>
          <a:stretch/>
        </p:blipFill>
        <p:spPr>
          <a:xfrm>
            <a:off x="4134809" y="1572810"/>
            <a:ext cx="7766905" cy="2421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68A885-A93C-4BC5-A9FC-76151FCA5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04" t="30380" r="13928" b="23007"/>
          <a:stretch/>
        </p:blipFill>
        <p:spPr>
          <a:xfrm>
            <a:off x="4134809" y="4215405"/>
            <a:ext cx="7766905" cy="242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86039-B054-4D14-9801-2F9014930393}"/>
              </a:ext>
            </a:extLst>
          </p:cNvPr>
          <p:cNvSpPr txBox="1"/>
          <p:nvPr/>
        </p:nvSpPr>
        <p:spPr>
          <a:xfrm>
            <a:off x="4134810" y="511388"/>
            <a:ext cx="6168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Process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•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•</a:t>
            </a:r>
            <a:endParaRPr lang="en-US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A4B7A-9029-4B19-925A-D36798BEB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66" t="26474" r="13690" b="23006"/>
          <a:stretch/>
        </p:blipFill>
        <p:spPr>
          <a:xfrm>
            <a:off x="4089661" y="1707656"/>
            <a:ext cx="8047448" cy="43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9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Heatmapping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Heatmapping Process (Kevin)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1175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403" y="1397945"/>
            <a:ext cx="6105194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Let’s Visualize!!</a:t>
            </a:r>
            <a:endParaRPr lang="en-US" sz="6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9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5678F-7835-4BB4-9CCC-E5ADC50A3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7" t="9950" r="16044" b="12867"/>
          <a:stretch/>
        </p:blipFill>
        <p:spPr>
          <a:xfrm>
            <a:off x="3250209" y="611051"/>
            <a:ext cx="8946363" cy="4965193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is the map telling us?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21755C-2C7B-4279-835D-3797F7DE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Key point</a:t>
            </a:r>
          </a:p>
          <a:p>
            <a:r>
              <a:rPr lang="en-US" sz="1700" dirty="0"/>
              <a:t>Key point</a:t>
            </a:r>
          </a:p>
          <a:p>
            <a:r>
              <a:rPr lang="en-US" sz="1700" dirty="0"/>
              <a:t>Key Point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6795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5678F-7835-4BB4-9CCC-E5ADC50A3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7" t="9950" r="16044" b="12867"/>
          <a:stretch/>
        </p:blipFill>
        <p:spPr>
          <a:xfrm>
            <a:off x="3250209" y="611051"/>
            <a:ext cx="8946363" cy="4965193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is the map telling us?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21755C-2C7B-4279-835D-3797F7DE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Key point</a:t>
            </a:r>
          </a:p>
          <a:p>
            <a:r>
              <a:rPr lang="en-US" sz="1700" dirty="0"/>
              <a:t>Key point</a:t>
            </a:r>
          </a:p>
          <a:p>
            <a:r>
              <a:rPr lang="en-US" sz="1700" dirty="0"/>
              <a:t>Key Point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1387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5678F-7835-4BB4-9CCC-E5ADC50A3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7" t="9950" r="16044" b="12867"/>
          <a:stretch/>
        </p:blipFill>
        <p:spPr>
          <a:xfrm>
            <a:off x="3250209" y="611051"/>
            <a:ext cx="8946363" cy="4965193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is the map telling us?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21755C-2C7B-4279-835D-3797F7DE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Key point</a:t>
            </a:r>
          </a:p>
          <a:p>
            <a:r>
              <a:rPr lang="en-US" sz="1700" dirty="0"/>
              <a:t>Key point</a:t>
            </a:r>
          </a:p>
          <a:p>
            <a:r>
              <a:rPr lang="en-US" sz="1700" dirty="0"/>
              <a:t>Key Point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6331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2" y="2107107"/>
            <a:ext cx="4608326" cy="88050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3100" b="1" dirty="0">
                <a:solidFill>
                  <a:schemeClr val="accent2">
                    <a:lumMod val="75000"/>
                  </a:schemeClr>
                </a:solidFill>
              </a:rPr>
              <a:t>Machine Learning Final Project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464612" y="3200401"/>
            <a:ext cx="4087305" cy="2443162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By:</a:t>
            </a:r>
          </a:p>
          <a:p>
            <a:pPr algn="l"/>
            <a:r>
              <a:rPr lang="en-US" sz="2000" dirty="0"/>
              <a:t>Kevin </a:t>
            </a:r>
            <a:r>
              <a:rPr lang="en-US" sz="2000" dirty="0" err="1"/>
              <a:t>Athey</a:t>
            </a:r>
            <a:endParaRPr lang="en-US" sz="2000" dirty="0"/>
          </a:p>
          <a:p>
            <a:pPr algn="l"/>
            <a:r>
              <a:rPr lang="en-US" sz="2000" dirty="0"/>
              <a:t>Benjamin </a:t>
            </a:r>
            <a:r>
              <a:rPr lang="en-US" sz="2000" dirty="0" err="1"/>
              <a:t>Raehpur</a:t>
            </a:r>
            <a:endParaRPr lang="en-US" sz="2000" dirty="0"/>
          </a:p>
          <a:p>
            <a:pPr algn="l"/>
            <a:r>
              <a:rPr lang="en-US" sz="2000" dirty="0"/>
              <a:t>Ricardo Dominguez</a:t>
            </a:r>
          </a:p>
          <a:p>
            <a:pPr algn="l"/>
            <a:r>
              <a:rPr lang="en-US" sz="2000" dirty="0"/>
              <a:t>Aaron </a:t>
            </a:r>
            <a:r>
              <a:rPr lang="en-US" sz="2000" dirty="0" err="1"/>
              <a:t>Schwartzmzn</a:t>
            </a:r>
            <a:endParaRPr lang="en-US" sz="2000" dirty="0"/>
          </a:p>
          <a:p>
            <a:pPr algn="l"/>
            <a:r>
              <a:rPr lang="en-US" sz="2000" dirty="0"/>
              <a:t>Grecia Acosta</a:t>
            </a:r>
          </a:p>
          <a:p>
            <a:pPr algn="l"/>
            <a:endParaRPr lang="en-US" sz="2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D737620-B6FC-4699-81DB-E2D2DDA4B3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r="271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2530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1" y="586855"/>
            <a:ext cx="3416297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8000" b="1" dirty="0">
                <a:solidFill>
                  <a:srgbClr val="FFFFFF"/>
                </a:solidFill>
              </a:rPr>
              <a:t>The  </a:t>
            </a:r>
            <a:r>
              <a:rPr lang="en-US" sz="6000" b="1" dirty="0">
                <a:solidFill>
                  <a:srgbClr val="FFFFFF"/>
                </a:solidFill>
              </a:rPr>
              <a:t>take-away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21755C-2C7B-4279-835D-3797F7DE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617" y="961537"/>
            <a:ext cx="6768548" cy="4351338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/>
              <a:t>We can’t predict a language base on its characteristics.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8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Britannic Bold" panose="020B0903060703020204" pitchFamily="34" charset="0"/>
              </a:rPr>
              <a:t>Possible   Future Functionality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User-friendly interface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More correlational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278531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8E42506-A939-4353-BA1F-2D8ACE03A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E2B91-ACFD-4CC8-A53A-6D79B093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EC1A-7344-4BCB-BB68-DA4D3B49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076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855"/>
            <a:ext cx="3668088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All about Linguistics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266919" y="941028"/>
            <a:ext cx="6555347" cy="17359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Overview or Background: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Linguistics background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 of typological dataset 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33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4612" y="1189403"/>
            <a:ext cx="4087306" cy="39683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latin typeface="Helvetica Neue"/>
              </a:rPr>
              <a:t>Hypothesis: Is it possible to predict the likely location of a language from its characteristics?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612" y="5668595"/>
            <a:ext cx="4087305" cy="23016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outdoor object, web&#10;&#10;Description automatically generated">
            <a:extLst>
              <a:ext uri="{FF2B5EF4-FFF2-40B4-BE49-F238E27FC236}">
                <a16:creationId xmlns:a16="http://schemas.microsoft.com/office/drawing/2014/main" id="{BBB730C3-6BCC-4CAF-A760-8EAC64E17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0" r="2250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 dirty="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  <a:hlinkClick r:id="rId4"/>
              </a:rPr>
              <a:t>Photo</a:t>
            </a:r>
            <a:r>
              <a:rPr lang="en-US" sz="1100" kern="1200" dirty="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 by Cyc / Public domain</a:t>
            </a:r>
          </a:p>
        </p:txBody>
      </p:sp>
    </p:spTree>
    <p:extLst>
      <p:ext uri="{BB962C8B-B14F-4D97-AF65-F5344CB8AC3E}">
        <p14:creationId xmlns:p14="http://schemas.microsoft.com/office/powerpoint/2010/main" val="1083751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9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E8DD-B8B9-4EAF-A90B-430C790B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Data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Data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Data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F314-0CB3-4761-8D0A-B55CD110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1900"/>
            <a:ext cx="10515600" cy="2405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World Atlas of Language Structures (WALS) is a large database of structural (phonological, grammatical, lexical) properties of languages gathered from descriptive materials (such as reference grammars) by a team of 55 authors.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https://wals.info/feature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62DCE-5565-492B-A441-139F9CEB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029"/>
            <a:ext cx="12192000" cy="16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1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 fontScale="90000"/>
          </a:bodyPr>
          <a:lstStyle/>
          <a:p>
            <a:pPr algn="r"/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Data Cleaning Scrapping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(Tap Separated Dataset)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919" y="251914"/>
            <a:ext cx="6555347" cy="61753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Helvetica Neue"/>
              </a:rPr>
              <a:t>Load 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cs typeface="+mn-cs"/>
              </a:rPr>
              <a:t>•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We used pandas to load the data. We also used pandas to explore the data visualization.</a:t>
            </a:r>
          </a:p>
          <a:p>
            <a:pPr marL="0" indent="0">
              <a:buNone/>
            </a:pPr>
            <a:r>
              <a:rPr lang="en-US" sz="1400" b="1" dirty="0">
                <a:latin typeface="Helvetica Neue"/>
              </a:rPr>
              <a:t>Data exploration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cs typeface="+mn-cs"/>
              </a:rPr>
              <a:t>• </a:t>
            </a:r>
            <a:r>
              <a:rPr lang="en-US" sz="2000" dirty="0">
                <a:solidFill>
                  <a:schemeClr val="bg1"/>
                </a:solidFill>
              </a:rPr>
              <a:t>What surprises each dataset holds? (192 Datasets Total )</a:t>
            </a:r>
          </a:p>
          <a:p>
            <a:pPr marL="0" indent="0">
              <a:buNone/>
            </a:pPr>
            <a:r>
              <a:rPr lang="en-US" sz="1400" b="1" dirty="0">
                <a:latin typeface="Helvetica Neue"/>
              </a:rPr>
              <a:t>Data cleansing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cs typeface="+mn-cs"/>
              </a:rPr>
              <a:t>• </a:t>
            </a:r>
            <a:r>
              <a:rPr lang="en-US" sz="2000" dirty="0">
                <a:solidFill>
                  <a:schemeClr val="bg1"/>
                </a:solidFill>
              </a:rPr>
              <a:t>Eliminate errors that muddy the waters . Removed all the columns that didn't need for our prediction. </a:t>
            </a:r>
          </a:p>
          <a:p>
            <a:pPr marL="0" indent="0">
              <a:buNone/>
            </a:pPr>
            <a:r>
              <a:rPr lang="en-US" sz="1400" b="1" dirty="0">
                <a:latin typeface="Hadassah Friedlaender" panose="020B0604020202020204" pitchFamily="18" charset="-79"/>
                <a:cs typeface="Hadassah Friedlaender" panose="020B0604020202020204" pitchFamily="18" charset="-79"/>
              </a:rPr>
              <a:t>Data blending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cs typeface="+mn-cs"/>
              </a:rPr>
              <a:t>• </a:t>
            </a:r>
            <a:r>
              <a:rPr lang="en-US" sz="2000" dirty="0">
                <a:solidFill>
                  <a:schemeClr val="bg1"/>
                </a:solidFill>
              </a:rPr>
              <a:t>Join multiple datasets (The tricky part)</a:t>
            </a:r>
          </a:p>
          <a:p>
            <a:pPr marL="0" indent="0">
              <a:buNone/>
            </a:pPr>
            <a:r>
              <a:rPr lang="en-US" sz="1400" b="1" dirty="0">
                <a:latin typeface="Helvetica Neue"/>
              </a:rPr>
              <a:t>Data profiling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cs typeface="+mn-cs"/>
              </a:rPr>
              <a:t>• </a:t>
            </a:r>
            <a:r>
              <a:rPr lang="en-US" sz="2000" dirty="0">
                <a:solidFill>
                  <a:schemeClr val="bg1"/>
                </a:solidFill>
              </a:rPr>
              <a:t>Convert data to numerical</a:t>
            </a:r>
          </a:p>
          <a:p>
            <a:pPr marL="0" indent="0">
              <a:buNone/>
            </a:pPr>
            <a:r>
              <a:rPr lang="en-US" sz="1400" b="1" dirty="0">
                <a:latin typeface="Helvetica Neue"/>
              </a:rPr>
              <a:t>Summarize the Data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cs typeface="+mn-cs"/>
              </a:rPr>
              <a:t>• </a:t>
            </a:r>
            <a:r>
              <a:rPr lang="en-US" sz="2000" dirty="0">
                <a:solidFill>
                  <a:schemeClr val="bg1"/>
                </a:solidFill>
              </a:rPr>
              <a:t>Make data digestible for our model.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695" y="419926"/>
            <a:ext cx="6555347" cy="21907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1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/>
          </a:p>
          <a:p>
            <a:endParaRPr lang="en-US" sz="200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33B00D-CD37-4B50-ABCB-032E060A5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5" t="24235" r="11959" b="11144"/>
          <a:stretch/>
        </p:blipFill>
        <p:spPr>
          <a:xfrm>
            <a:off x="4196619" y="1707101"/>
            <a:ext cx="3795714" cy="48042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A3FFE9-F2C0-4B85-8A38-90BE6AC9B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24" t="27882" r="14048" b="15371"/>
          <a:stretch/>
        </p:blipFill>
        <p:spPr>
          <a:xfrm>
            <a:off x="8306393" y="1704661"/>
            <a:ext cx="3795714" cy="4804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4BED6-555B-4136-8ED2-EF874FEC9587}"/>
              </a:ext>
            </a:extLst>
          </p:cNvPr>
          <p:cNvSpPr txBox="1"/>
          <p:nvPr/>
        </p:nvSpPr>
        <p:spPr>
          <a:xfrm>
            <a:off x="4079742" y="322106"/>
            <a:ext cx="6168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chemeClr val="bg1"/>
                </a:solidFill>
                <a:latin typeface="Arial Black" panose="020B0A04020102020204" pitchFamily="34" charset="0"/>
              </a:rPr>
              <a:t>Machine Learning Process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+mn-lt"/>
                <a:cs typeface="+mn-cs"/>
              </a:rPr>
              <a:t>•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+mn-lt"/>
                <a:cs typeface="+mn-cs"/>
              </a:rPr>
              <a:t>•</a:t>
            </a:r>
            <a:endParaRPr lang="en-US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138124-14C8-4615-8F12-8DBE5A707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32" b="13421"/>
          <a:stretch/>
        </p:blipFill>
        <p:spPr>
          <a:xfrm>
            <a:off x="4367695" y="1988457"/>
            <a:ext cx="6997911" cy="45865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531FF9-8B87-41DB-AA5F-A9D14A4D504E}"/>
              </a:ext>
            </a:extLst>
          </p:cNvPr>
          <p:cNvSpPr txBox="1"/>
          <p:nvPr/>
        </p:nvSpPr>
        <p:spPr>
          <a:xfrm>
            <a:off x="4134810" y="463388"/>
            <a:ext cx="6168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Machine Learning Process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•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cs typeface="+mn-cs"/>
              </a:rPr>
              <a:t>•</a:t>
            </a:r>
            <a:endParaRPr lang="en-US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7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395</Words>
  <Application>Microsoft Office PowerPoint</Application>
  <PresentationFormat>Widescreen</PresentationFormat>
  <Paragraphs>107</Paragraphs>
  <Slides>22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 Black</vt:lpstr>
      <vt:lpstr>Britannic Bold</vt:lpstr>
      <vt:lpstr>Calibri</vt:lpstr>
      <vt:lpstr>Calibri Light</vt:lpstr>
      <vt:lpstr>Hadassah Friedlaender</vt:lpstr>
      <vt:lpstr>Helvetica Neue</vt:lpstr>
      <vt:lpstr>Segoe UI</vt:lpstr>
      <vt:lpstr>Segoe UI Light</vt:lpstr>
      <vt:lpstr>Segoe UI Semilight</vt:lpstr>
      <vt:lpstr>Office Theme</vt:lpstr>
      <vt:lpstr>QuickStarter Theme</vt:lpstr>
      <vt:lpstr>The Final Push</vt:lpstr>
      <vt:lpstr>        Machine Learning Final Project </vt:lpstr>
      <vt:lpstr>All about Linguistics </vt:lpstr>
      <vt:lpstr>Hypothesis: Is it possible to predict the likely location of a language from its characteristics?</vt:lpstr>
      <vt:lpstr>The process</vt:lpstr>
      <vt:lpstr>Data Data Data!</vt:lpstr>
      <vt:lpstr>  Data Cleaning Scrapping  (Tap Separated Dataset)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Heatmapping </vt:lpstr>
      <vt:lpstr> Let’s Visualize!!</vt:lpstr>
      <vt:lpstr>What is the map telling us?</vt:lpstr>
      <vt:lpstr>What is the map telling us?</vt:lpstr>
      <vt:lpstr>What is the map telling us?</vt:lpstr>
      <vt:lpstr>The  take-away</vt:lpstr>
      <vt:lpstr>Possible   Future Functionality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Final Push</dc:title>
  <dc:creator>acosta.greece@yahoo.com</dc:creator>
  <cp:lastModifiedBy>acosta.greece@yahoo.com</cp:lastModifiedBy>
  <cp:revision>7</cp:revision>
  <dcterms:created xsi:type="dcterms:W3CDTF">2021-01-13T17:00:22Z</dcterms:created>
  <dcterms:modified xsi:type="dcterms:W3CDTF">2021-01-13T17:39:41Z</dcterms:modified>
</cp:coreProperties>
</file>