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embeddedFontLst>
    <p:embeddedFont>
      <p:font typeface="Montserrat" panose="00000500000000000000" pitchFamily="2" charset="0"/>
      <p:regular r:id="rId14"/>
      <p:bold r:id="rId15"/>
      <p:italic r:id="rId16"/>
      <p:boldItalic r:id="rId17"/>
    </p:embeddedFont>
    <p:embeddedFont>
      <p:font typeface="Montserrat Medium" panose="00000600000000000000" pitchFamily="2" charset="0"/>
      <p:regular r:id="rId18"/>
      <p:bold r:id="rId19"/>
      <p:italic r:id="rId20"/>
      <p:boldItalic r:id="rId21"/>
    </p:embeddedFont>
    <p:embeddedFont>
      <p:font typeface="Roboto" panose="02000000000000000000" pitchFamily="2" charset="0"/>
      <p:regular r:id="rId22"/>
      <p:bold r:id="rId23"/>
      <p:italic r:id="rId24"/>
      <p:boldItalic r:id="rId25"/>
    </p:embeddedFont>
    <p:embeddedFont>
      <p:font typeface="Tahoma" panose="020B0604030504040204" pitchFamily="3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200" y="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bbc693a9e5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g2bbc693a9e5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bbc693a9e5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2bbc693a9e5_1_10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bc693a9e5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2bbc693a9e5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bbc693a9e5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2bbc693a9e5_1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bbc693a9e5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bbc693a9e5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bbc693a9e5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2bbc693a9e5_1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bc693a9e5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2bbc693a9e5_1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bbc693a9e5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2bbc693a9e5_1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bbc693a9e5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2bbc693a9e5_1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bbc693a9e5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2bbc693a9e5_1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1_Title Only" type="obj">
  <p:cSld name="OBJECT">
    <p:bg>
      <p:bgPr>
        <a:solidFill>
          <a:schemeClr val="lt1"/>
        </a:solid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0" y="445025"/>
            <a:ext cx="8520600" cy="572700"/>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SzPts val="2800"/>
              <a:buNone/>
              <a:defRPr sz="4050" b="0" i="0">
                <a:solidFill>
                  <a:schemeClr val="lt1"/>
                </a:solidFill>
                <a:latin typeface="Calibri"/>
                <a:ea typeface="Calibri"/>
                <a:cs typeface="Calibri"/>
                <a:sym typeface="Calibri"/>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7" name="Google Shape;57;p14"/>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a:noFill/>
          <a:ln>
            <a:noFill/>
          </a:ln>
        </p:spPr>
        <p:txBody>
          <a:bodyPr spcFirstLastPara="1" wrap="square" lIns="0" tIns="0" rIns="0" bIns="0" anchor="ctr" anchorCtr="0">
            <a:normAutofit/>
          </a:bodyPr>
          <a:lstStyle>
            <a:lvl1pPr marL="0" lvl="0" indent="0" algn="r">
              <a:lnSpc>
                <a:spcPct val="100000"/>
              </a:lnSpc>
              <a:spcBef>
                <a:spcPts val="0"/>
              </a:spcBef>
              <a:spcAft>
                <a:spcPts val="0"/>
              </a:spcAft>
              <a:buSzPts val="1000"/>
              <a:buNone/>
              <a:defRPr>
                <a:solidFill>
                  <a:srgbClr val="888888"/>
                </a:solidFill>
              </a:defRPr>
            </a:lvl1pPr>
            <a:lvl2pPr marL="0" lvl="1" indent="0" algn="r">
              <a:lnSpc>
                <a:spcPct val="100000"/>
              </a:lnSpc>
              <a:spcBef>
                <a:spcPts val="0"/>
              </a:spcBef>
              <a:spcAft>
                <a:spcPts val="0"/>
              </a:spcAft>
              <a:buSzPts val="1000"/>
              <a:buNone/>
              <a:defRPr>
                <a:solidFill>
                  <a:srgbClr val="888888"/>
                </a:solidFill>
              </a:defRPr>
            </a:lvl2pPr>
            <a:lvl3pPr marL="0" lvl="2" indent="0" algn="r">
              <a:lnSpc>
                <a:spcPct val="100000"/>
              </a:lnSpc>
              <a:spcBef>
                <a:spcPts val="0"/>
              </a:spcBef>
              <a:spcAft>
                <a:spcPts val="0"/>
              </a:spcAft>
              <a:buSzPts val="1000"/>
              <a:buNone/>
              <a:defRPr>
                <a:solidFill>
                  <a:srgbClr val="888888"/>
                </a:solidFill>
              </a:defRPr>
            </a:lvl3pPr>
            <a:lvl4pPr marL="0" lvl="3" indent="0" algn="r">
              <a:lnSpc>
                <a:spcPct val="100000"/>
              </a:lnSpc>
              <a:spcBef>
                <a:spcPts val="0"/>
              </a:spcBef>
              <a:spcAft>
                <a:spcPts val="0"/>
              </a:spcAft>
              <a:buSzPts val="1000"/>
              <a:buNone/>
              <a:defRPr>
                <a:solidFill>
                  <a:srgbClr val="888888"/>
                </a:solidFill>
              </a:defRPr>
            </a:lvl4pPr>
            <a:lvl5pPr marL="0" lvl="4" indent="0" algn="r">
              <a:lnSpc>
                <a:spcPct val="100000"/>
              </a:lnSpc>
              <a:spcBef>
                <a:spcPts val="0"/>
              </a:spcBef>
              <a:spcAft>
                <a:spcPts val="0"/>
              </a:spcAft>
              <a:buSzPts val="1000"/>
              <a:buNone/>
              <a:defRPr>
                <a:solidFill>
                  <a:srgbClr val="888888"/>
                </a:solidFill>
              </a:defRPr>
            </a:lvl5pPr>
            <a:lvl6pPr marL="0" lvl="5" indent="0" algn="r">
              <a:lnSpc>
                <a:spcPct val="100000"/>
              </a:lnSpc>
              <a:spcBef>
                <a:spcPts val="0"/>
              </a:spcBef>
              <a:spcAft>
                <a:spcPts val="0"/>
              </a:spcAft>
              <a:buSzPts val="1000"/>
              <a:buNone/>
              <a:defRPr>
                <a:solidFill>
                  <a:srgbClr val="888888"/>
                </a:solidFill>
              </a:defRPr>
            </a:lvl6pPr>
            <a:lvl7pPr marL="0" lvl="6" indent="0" algn="r">
              <a:lnSpc>
                <a:spcPct val="100000"/>
              </a:lnSpc>
              <a:spcBef>
                <a:spcPts val="0"/>
              </a:spcBef>
              <a:spcAft>
                <a:spcPts val="0"/>
              </a:spcAft>
              <a:buSzPts val="1000"/>
              <a:buNone/>
              <a:defRPr>
                <a:solidFill>
                  <a:srgbClr val="888888"/>
                </a:solidFill>
              </a:defRPr>
            </a:lvl7pPr>
            <a:lvl8pPr marL="0" lvl="7" indent="0" algn="r">
              <a:lnSpc>
                <a:spcPct val="100000"/>
              </a:lnSpc>
              <a:spcBef>
                <a:spcPts val="0"/>
              </a:spcBef>
              <a:spcAft>
                <a:spcPts val="0"/>
              </a:spcAft>
              <a:buSzPts val="1000"/>
              <a:buNone/>
              <a:defRPr>
                <a:solidFill>
                  <a:srgbClr val="888888"/>
                </a:solidFill>
              </a:defRPr>
            </a:lvl8pPr>
            <a:lvl9pPr marL="0" lvl="8" indent="0" algn="r">
              <a:lnSpc>
                <a:spcPct val="100000"/>
              </a:lnSpc>
              <a:spcBef>
                <a:spcPts val="0"/>
              </a:spcBef>
              <a:spcAft>
                <a:spcPts val="0"/>
              </a:spcAft>
              <a:buSzPts val="1000"/>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000" b="0" i="0" u="none" strike="noStrike" cap="none">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1"/>
        <p:cNvGrpSpPr/>
        <p:nvPr/>
      </p:nvGrpSpPr>
      <p:grpSpPr>
        <a:xfrm>
          <a:off x="0" y="0"/>
          <a:ext cx="0" cy="0"/>
          <a:chOff x="0" y="0"/>
          <a:chExt cx="0" cy="0"/>
        </a:xfrm>
      </p:grpSpPr>
      <p:sp>
        <p:nvSpPr>
          <p:cNvPr id="62" name="Google Shape;62;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3" name="Google Shape;63;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4" name="Google Shape;6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8" name="Google Shape;6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1" name="Google Shape;71;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2" name="Google Shape;72;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3" name="Google Shape;7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9" name="Google Shape;79;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80" name="Google Shape;8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3" name="Google Shape;8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7" name="Google Shape;87;p2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8" name="Google Shape;88;p2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9" name="Google Shape;8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5" name="Google Shape;95;p2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6" name="Google Shape;96;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0.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pSp>
        <p:nvGrpSpPr>
          <p:cNvPr id="101" name="Google Shape;101;p25"/>
          <p:cNvGrpSpPr/>
          <p:nvPr/>
        </p:nvGrpSpPr>
        <p:grpSpPr>
          <a:xfrm>
            <a:off x="0" y="0"/>
            <a:ext cx="9144000" cy="5143500"/>
            <a:chOff x="0" y="0"/>
            <a:chExt cx="12192000" cy="6858000"/>
          </a:xfrm>
        </p:grpSpPr>
        <p:pic>
          <p:nvPicPr>
            <p:cNvPr id="102" name="Google Shape;102;p25"/>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103" name="Google Shape;103;p25"/>
            <p:cNvPicPr preferRelativeResize="0"/>
            <p:nvPr/>
          </p:nvPicPr>
          <p:blipFill rotWithShape="1">
            <a:blip r:embed="rId4">
              <a:alphaModFix/>
            </a:blip>
            <a:srcRect/>
            <a:stretch/>
          </p:blipFill>
          <p:spPr>
            <a:xfrm>
              <a:off x="298704" y="6480046"/>
              <a:ext cx="780288" cy="307848"/>
            </a:xfrm>
            <a:prstGeom prst="rect">
              <a:avLst/>
            </a:prstGeom>
            <a:noFill/>
            <a:ln>
              <a:noFill/>
            </a:ln>
          </p:spPr>
        </p:pic>
        <p:pic>
          <p:nvPicPr>
            <p:cNvPr id="104" name="Google Shape;104;p25"/>
            <p:cNvPicPr preferRelativeResize="0"/>
            <p:nvPr/>
          </p:nvPicPr>
          <p:blipFill rotWithShape="1">
            <a:blip r:embed="rId5">
              <a:alphaModFix/>
            </a:blip>
            <a:srcRect/>
            <a:stretch/>
          </p:blipFill>
          <p:spPr>
            <a:xfrm>
              <a:off x="11205971" y="210311"/>
              <a:ext cx="794003" cy="835152"/>
            </a:xfrm>
            <a:prstGeom prst="rect">
              <a:avLst/>
            </a:prstGeom>
            <a:noFill/>
            <a:ln>
              <a:noFill/>
            </a:ln>
          </p:spPr>
        </p:pic>
      </p:grpSp>
      <p:sp>
        <p:nvSpPr>
          <p:cNvPr id="105" name="Google Shape;105;p25"/>
          <p:cNvSpPr txBox="1">
            <a:spLocks noGrp="1"/>
          </p:cNvSpPr>
          <p:nvPr>
            <p:ph type="title"/>
          </p:nvPr>
        </p:nvSpPr>
        <p:spPr>
          <a:xfrm>
            <a:off x="337946" y="615069"/>
            <a:ext cx="5311740" cy="684162"/>
          </a:xfrm>
          <a:prstGeom prst="rect">
            <a:avLst/>
          </a:prstGeom>
          <a:noFill/>
          <a:ln>
            <a:noFill/>
          </a:ln>
        </p:spPr>
        <p:txBody>
          <a:bodyPr spcFirstLastPara="1" wrap="square" lIns="0" tIns="9525" rIns="0" bIns="0" anchor="t" anchorCtr="0">
            <a:spAutoFit/>
          </a:bodyPr>
          <a:lstStyle/>
          <a:p>
            <a:pPr marL="9525" lvl="0" indent="0" algn="l" rtl="0">
              <a:lnSpc>
                <a:spcPct val="100000"/>
              </a:lnSpc>
              <a:spcBef>
                <a:spcPts val="75"/>
              </a:spcBef>
              <a:spcAft>
                <a:spcPts val="0"/>
              </a:spcAft>
              <a:buSzPts val="2800"/>
              <a:buNone/>
            </a:pPr>
            <a:r>
              <a:rPr lang="en" sz="4300" b="0" i="0">
                <a:solidFill>
                  <a:srgbClr val="202124"/>
                </a:solidFill>
                <a:latin typeface="Roboto"/>
                <a:ea typeface="Roboto"/>
                <a:cs typeface="Roboto"/>
                <a:sym typeface="Roboto"/>
              </a:rPr>
              <a:t>Intel® GenAI Hackathon</a:t>
            </a:r>
            <a:endParaRPr sz="4300">
              <a:solidFill>
                <a:srgbClr val="F1F1F1"/>
              </a:solidFill>
              <a:latin typeface="Tahoma"/>
              <a:ea typeface="Tahoma"/>
              <a:cs typeface="Tahoma"/>
              <a:sym typeface="Tahoma"/>
            </a:endParaRPr>
          </a:p>
        </p:txBody>
      </p:sp>
      <p:sp>
        <p:nvSpPr>
          <p:cNvPr id="106" name="Google Shape;106;p25"/>
          <p:cNvSpPr txBox="1"/>
          <p:nvPr/>
        </p:nvSpPr>
        <p:spPr>
          <a:xfrm>
            <a:off x="224028" y="3628720"/>
            <a:ext cx="5155425"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dirty="0">
                <a:solidFill>
                  <a:srgbClr val="00B0F0"/>
                </a:solidFill>
                <a:latin typeface="Montserrat Medium"/>
                <a:ea typeface="Montserrat Medium"/>
                <a:cs typeface="Montserrat Medium"/>
                <a:sym typeface="Montserrat Medium"/>
              </a:rPr>
              <a:t>Team Name : </a:t>
            </a:r>
            <a:r>
              <a:rPr lang="en" sz="1600" b="0" i="0" u="none" strike="noStrike" cap="none" dirty="0">
                <a:solidFill>
                  <a:schemeClr val="bg1"/>
                </a:solidFill>
                <a:latin typeface="Montserrat Medium"/>
                <a:ea typeface="Montserrat Medium"/>
                <a:cs typeface="Montserrat Medium"/>
                <a:sym typeface="Montserrat Medium"/>
              </a:rPr>
              <a:t>Tech Predators</a:t>
            </a:r>
            <a:endParaRPr sz="200" b="0" i="0" u="none" strike="noStrike" cap="none" dirty="0">
              <a:solidFill>
                <a:schemeClr val="bg1"/>
              </a:solidFill>
              <a:latin typeface="Montserrat Medium"/>
              <a:ea typeface="Montserrat Medium"/>
              <a:cs typeface="Montserrat Medium"/>
              <a:sym typeface="Montserrat Medium"/>
            </a:endParaRPr>
          </a:p>
        </p:txBody>
      </p:sp>
      <p:sp>
        <p:nvSpPr>
          <p:cNvPr id="107" name="Google Shape;107;p25"/>
          <p:cNvSpPr txBox="1"/>
          <p:nvPr/>
        </p:nvSpPr>
        <p:spPr>
          <a:xfrm>
            <a:off x="224028" y="4170560"/>
            <a:ext cx="531174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dirty="0">
                <a:solidFill>
                  <a:srgbClr val="00B0F0"/>
                </a:solidFill>
                <a:latin typeface="Montserrat Medium"/>
                <a:ea typeface="Montserrat Medium"/>
                <a:cs typeface="Montserrat Medium"/>
                <a:sym typeface="Montserrat Medium"/>
              </a:rPr>
              <a:t>Problem Statement : </a:t>
            </a:r>
            <a:r>
              <a:rPr lang="en" sz="1600" b="0" i="0" u="none" strike="noStrike" cap="none" dirty="0">
                <a:solidFill>
                  <a:schemeClr val="bg1"/>
                </a:solidFill>
                <a:latin typeface="Montserrat Medium"/>
                <a:ea typeface="Montserrat Medium"/>
                <a:cs typeface="Montserrat Medium"/>
                <a:sym typeface="Montserrat Medium"/>
              </a:rPr>
              <a:t>AI for Social Impact</a:t>
            </a:r>
            <a:endParaRPr sz="100" b="0" i="0" u="none" strike="noStrike" cap="none" dirty="0">
              <a:solidFill>
                <a:schemeClr val="bg1"/>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grpSp>
        <p:nvGrpSpPr>
          <p:cNvPr id="169" name="Google Shape;169;p34"/>
          <p:cNvGrpSpPr/>
          <p:nvPr/>
        </p:nvGrpSpPr>
        <p:grpSpPr>
          <a:xfrm>
            <a:off x="0" y="0"/>
            <a:ext cx="9144000" cy="5143500"/>
            <a:chOff x="0" y="0"/>
            <a:chExt cx="12192000" cy="6858000"/>
          </a:xfrm>
        </p:grpSpPr>
        <p:pic>
          <p:nvPicPr>
            <p:cNvPr id="170" name="Google Shape;170;p34"/>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171" name="Google Shape;171;p34"/>
            <p:cNvPicPr preferRelativeResize="0"/>
            <p:nvPr/>
          </p:nvPicPr>
          <p:blipFill rotWithShape="1">
            <a:blip r:embed="rId4">
              <a:alphaModFix/>
            </a:blip>
            <a:srcRect/>
            <a:stretch/>
          </p:blipFill>
          <p:spPr>
            <a:xfrm>
              <a:off x="298704" y="6480046"/>
              <a:ext cx="780288" cy="307848"/>
            </a:xfrm>
            <a:prstGeom prst="rect">
              <a:avLst/>
            </a:prstGeom>
            <a:noFill/>
            <a:ln>
              <a:noFill/>
            </a:ln>
          </p:spPr>
        </p:pic>
        <p:pic>
          <p:nvPicPr>
            <p:cNvPr id="172" name="Google Shape;172;p34"/>
            <p:cNvPicPr preferRelativeResize="0"/>
            <p:nvPr/>
          </p:nvPicPr>
          <p:blipFill rotWithShape="1">
            <a:blip r:embed="rId5">
              <a:alphaModFix/>
            </a:blip>
            <a:srcRect/>
            <a:stretch/>
          </p:blipFill>
          <p:spPr>
            <a:xfrm>
              <a:off x="11205971" y="210311"/>
              <a:ext cx="794003" cy="835152"/>
            </a:xfrm>
            <a:prstGeom prst="rect">
              <a:avLst/>
            </a:prstGeom>
            <a:noFill/>
            <a:ln>
              <a:noFill/>
            </a:ln>
          </p:spPr>
        </p:pic>
      </p:grpSp>
      <p:sp>
        <p:nvSpPr>
          <p:cNvPr id="173" name="Google Shape;173;p34"/>
          <p:cNvSpPr txBox="1">
            <a:spLocks noGrp="1"/>
          </p:cNvSpPr>
          <p:nvPr>
            <p:ph type="title"/>
          </p:nvPr>
        </p:nvSpPr>
        <p:spPr>
          <a:xfrm>
            <a:off x="1480946" y="2713291"/>
            <a:ext cx="4689158" cy="645690"/>
          </a:xfrm>
          <a:prstGeom prst="rect">
            <a:avLst/>
          </a:prstGeom>
          <a:noFill/>
          <a:ln>
            <a:noFill/>
          </a:ln>
        </p:spPr>
        <p:txBody>
          <a:bodyPr spcFirstLastPara="1" wrap="square" lIns="0" tIns="9525" rIns="0" bIns="0" anchor="t" anchorCtr="0">
            <a:spAutoFit/>
          </a:bodyPr>
          <a:lstStyle/>
          <a:p>
            <a:pPr marL="9525" lvl="0" indent="0" algn="l" rtl="0">
              <a:lnSpc>
                <a:spcPct val="100000"/>
              </a:lnSpc>
              <a:spcBef>
                <a:spcPts val="75"/>
              </a:spcBef>
              <a:spcAft>
                <a:spcPts val="0"/>
              </a:spcAft>
              <a:buSzPts val="2800"/>
              <a:buNone/>
            </a:pPr>
            <a:r>
              <a:rPr lang="en">
                <a:solidFill>
                  <a:srgbClr val="F1F1F1"/>
                </a:solidFill>
                <a:latin typeface="Tahoma"/>
                <a:ea typeface="Tahoma"/>
                <a:cs typeface="Tahoma"/>
                <a:sym typeface="Tahoma"/>
              </a:rPr>
              <a:t>Thank you so much!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26"/>
          <p:cNvPicPr preferRelativeResize="0"/>
          <p:nvPr/>
        </p:nvPicPr>
        <p:blipFill rotWithShape="1">
          <a:blip r:embed="rId3">
            <a:alphaModFix/>
          </a:blip>
          <a:srcRect t="-1" r="8647" b="87258"/>
          <a:stretch/>
        </p:blipFill>
        <p:spPr>
          <a:xfrm>
            <a:off x="1" y="-1"/>
            <a:ext cx="9143999" cy="655375"/>
          </a:xfrm>
          <a:prstGeom prst="rect">
            <a:avLst/>
          </a:prstGeom>
          <a:noFill/>
          <a:ln>
            <a:noFill/>
          </a:ln>
        </p:spPr>
      </p:pic>
      <p:pic>
        <p:nvPicPr>
          <p:cNvPr id="113" name="Google Shape;113;p26"/>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14" name="Google Shape;114;p26"/>
          <p:cNvSpPr txBox="1"/>
          <p:nvPr/>
        </p:nvSpPr>
        <p:spPr>
          <a:xfrm>
            <a:off x="295443" y="598101"/>
            <a:ext cx="5849100" cy="37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Montserrat"/>
                <a:ea typeface="Montserrat"/>
                <a:cs typeface="Montserrat"/>
                <a:sym typeface="Montserrat"/>
              </a:rPr>
              <a:t>Problem Statement</a:t>
            </a:r>
            <a:endParaRPr sz="1400" b="0" i="0" u="none" strike="noStrike" cap="none" dirty="0">
              <a:solidFill>
                <a:srgbClr val="000000"/>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9419473D-9DBF-76A4-3049-AFCC76C67484}"/>
              </a:ext>
            </a:extLst>
          </p:cNvPr>
          <p:cNvSpPr txBox="1"/>
          <p:nvPr/>
        </p:nvSpPr>
        <p:spPr>
          <a:xfrm>
            <a:off x="0" y="942038"/>
            <a:ext cx="5512425" cy="397031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1"/>
                </a:solidFill>
                <a:effectLst/>
                <a:latin typeface="Söhne"/>
              </a:rPr>
              <a:t>Agriculture in India sustains food security amidst population growth, contributing significantly to GDP and income.</a:t>
            </a:r>
            <a:r>
              <a:rPr lang="en-US" b="0" i="0" dirty="0">
                <a:solidFill>
                  <a:srgbClr val="ECECEC"/>
                </a:solidFill>
                <a:effectLst/>
                <a:latin typeface="Söhne"/>
              </a:rPr>
              <a:t> </a:t>
            </a:r>
            <a:r>
              <a:rPr lang="en-US" b="0" i="0" dirty="0">
                <a:solidFill>
                  <a:schemeClr val="tx1"/>
                </a:solidFill>
                <a:effectLst/>
                <a:latin typeface="Söhne"/>
              </a:rPr>
              <a:t>It</a:t>
            </a:r>
            <a:r>
              <a:rPr lang="en-US" b="0" i="0" dirty="0">
                <a:solidFill>
                  <a:srgbClr val="ECECEC"/>
                </a:solidFill>
                <a:effectLst/>
                <a:latin typeface="Söhne"/>
              </a:rPr>
              <a:t> </a:t>
            </a:r>
            <a:r>
              <a:rPr lang="en-US" b="0" i="0" dirty="0">
                <a:solidFill>
                  <a:schemeClr val="tx1"/>
                </a:solidFill>
                <a:effectLst/>
                <a:latin typeface="Söhne"/>
              </a:rPr>
              <a:t>employs a vast workforce, particularly in rural areas, supporting livelihoods and reducing poverty. </a:t>
            </a:r>
          </a:p>
          <a:p>
            <a:pPr marL="285750" indent="-285750">
              <a:buFont typeface="Arial" panose="020B0604020202020204" pitchFamily="34" charset="0"/>
              <a:buChar char="•"/>
            </a:pPr>
            <a:r>
              <a:rPr lang="en-US" b="0" i="0" dirty="0">
                <a:solidFill>
                  <a:schemeClr val="tx1"/>
                </a:solidFill>
                <a:effectLst/>
                <a:latin typeface="Söhne"/>
              </a:rPr>
              <a:t>Enhanced agricultural productivity is crucial for addressing the needs of India's growing population, fostering economic growth, and alleviating income disparities.</a:t>
            </a:r>
          </a:p>
          <a:p>
            <a:pPr marL="285750" indent="-285750">
              <a:buFont typeface="Arial" panose="020B0604020202020204" pitchFamily="34" charset="0"/>
              <a:buChar char="•"/>
            </a:pPr>
            <a:r>
              <a:rPr lang="en-US" b="0" i="0" dirty="0">
                <a:solidFill>
                  <a:schemeClr val="tx1"/>
                </a:solidFill>
                <a:effectLst/>
                <a:latin typeface="Söhne"/>
              </a:rPr>
              <a:t> Factors like climate change, urbanization, and resource depletion exacerbate crop production issues, leading to yield losses and food insecurity. As farmers struggle to combat emerging pests and diseases amidst these challenges, timely detection and management become imperative. </a:t>
            </a:r>
          </a:p>
          <a:p>
            <a:pPr marL="285750" indent="-285750">
              <a:buFont typeface="Arial" panose="020B0604020202020204" pitchFamily="34" charset="0"/>
              <a:buChar char="•"/>
            </a:pPr>
            <a:r>
              <a:rPr lang="en-US" b="0" i="0" dirty="0">
                <a:solidFill>
                  <a:schemeClr val="tx1"/>
                </a:solidFill>
                <a:effectLst/>
                <a:latin typeface="Söhne"/>
              </a:rPr>
              <a:t>As a consequence, farmers face heightened risks of yield loss and decreased incomes, exacerbating food insecurity and economic instability.</a:t>
            </a:r>
          </a:p>
          <a:p>
            <a:pPr marL="285750" indent="-285750">
              <a:buFont typeface="Arial" panose="020B0604020202020204" pitchFamily="34" charset="0"/>
              <a:buChar char="•"/>
            </a:pPr>
            <a:r>
              <a:rPr lang="en-US" b="0" i="0" dirty="0">
                <a:solidFill>
                  <a:schemeClr val="tx1"/>
                </a:solidFill>
                <a:effectLst/>
                <a:latin typeface="Söhne"/>
              </a:rPr>
              <a:t>Agriculture profoundly impacts society by shaping livelihoods, food security, and cultural identity. It provides employment, particularly in rural areas, reducing poverty and fostering community resilience.</a:t>
            </a:r>
            <a:endParaRPr lang="en-IN" dirty="0">
              <a:solidFill>
                <a:schemeClr val="tx1"/>
              </a:solidFill>
            </a:endParaRPr>
          </a:p>
        </p:txBody>
      </p:sp>
      <p:pic>
        <p:nvPicPr>
          <p:cNvPr id="3" name="Picture 2">
            <a:extLst>
              <a:ext uri="{FF2B5EF4-FFF2-40B4-BE49-F238E27FC236}">
                <a16:creationId xmlns:a16="http://schemas.microsoft.com/office/drawing/2014/main" id="{9F64056E-7CE4-2D64-40E1-4021976BEF75}"/>
              </a:ext>
            </a:extLst>
          </p:cNvPr>
          <p:cNvPicPr>
            <a:picLocks noChangeAspect="1"/>
          </p:cNvPicPr>
          <p:nvPr/>
        </p:nvPicPr>
        <p:blipFill>
          <a:blip r:embed="rId5"/>
          <a:stretch>
            <a:fillRect/>
          </a:stretch>
        </p:blipFill>
        <p:spPr>
          <a:xfrm>
            <a:off x="5715000" y="973401"/>
            <a:ext cx="2786063" cy="35147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27"/>
          <p:cNvPicPr preferRelativeResize="0"/>
          <p:nvPr/>
        </p:nvPicPr>
        <p:blipFill rotWithShape="1">
          <a:blip r:embed="rId3">
            <a:alphaModFix/>
          </a:blip>
          <a:srcRect r="8571" b="87616"/>
          <a:stretch/>
        </p:blipFill>
        <p:spPr>
          <a:xfrm>
            <a:off x="0" y="0"/>
            <a:ext cx="9144000" cy="636926"/>
          </a:xfrm>
          <a:prstGeom prst="rect">
            <a:avLst/>
          </a:prstGeom>
          <a:noFill/>
          <a:ln>
            <a:noFill/>
          </a:ln>
        </p:spPr>
      </p:pic>
      <p:pic>
        <p:nvPicPr>
          <p:cNvPr id="120" name="Google Shape;120;p27"/>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21" name="Google Shape;121;p27"/>
          <p:cNvSpPr txBox="1"/>
          <p:nvPr/>
        </p:nvSpPr>
        <p:spPr>
          <a:xfrm>
            <a:off x="202575" y="655375"/>
            <a:ext cx="5849100" cy="37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Montserrat"/>
                <a:ea typeface="Montserrat"/>
                <a:cs typeface="Montserrat"/>
                <a:sym typeface="Montserrat"/>
              </a:rPr>
              <a:t>Unique Idea Brief (Solution)</a:t>
            </a:r>
            <a:endParaRPr sz="1400" b="0" i="0" u="none" strike="noStrike" cap="none" dirty="0">
              <a:solidFill>
                <a:srgbClr val="000000"/>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ECFF7885-B794-9DF1-793B-FEF4C1911940}"/>
              </a:ext>
            </a:extLst>
          </p:cNvPr>
          <p:cNvSpPr txBox="1"/>
          <p:nvPr/>
        </p:nvSpPr>
        <p:spPr>
          <a:xfrm>
            <a:off x="335756" y="1114425"/>
            <a:ext cx="8522494" cy="2677656"/>
          </a:xfrm>
          <a:prstGeom prst="rect">
            <a:avLst/>
          </a:prstGeom>
          <a:noFill/>
        </p:spPr>
        <p:txBody>
          <a:bodyPr wrap="square" rtlCol="0">
            <a:spAutoFit/>
          </a:bodyPr>
          <a:lstStyle/>
          <a:p>
            <a:r>
              <a:rPr lang="en-US" dirty="0"/>
              <a:t>Developing a website to detect diseases in crops by analyzing crop leaves, utilizing machine learning and image processing techniques that can empower farmers to detect and diagnose diseases early, enabling timely intervention and preventing significant crop losses. By providing farmers with a tool to accurately identify and manage plant diseases, this solution can enhance agricultural productivity, safeguard food security, and reduce their expenses. Additionally, the implementation of such technology can foster sustainable agricultural practices, aligning with broader environmental and socio-economic development goals.</a:t>
            </a:r>
          </a:p>
          <a:p>
            <a:r>
              <a:rPr lang="en-US" dirty="0"/>
              <a:t>Through our solution, we also aim to increase awareness among farmers about crop diseases by sharing disease-related information and curing methods.</a:t>
            </a:r>
          </a:p>
          <a:p>
            <a:endParaRPr lang="en-US" dirty="0"/>
          </a:p>
          <a:p>
            <a:r>
              <a:rPr lang="en-US" dirty="0"/>
              <a:t>Future Aspect of Solution:</a:t>
            </a:r>
          </a:p>
          <a:p>
            <a:r>
              <a:rPr lang="en-US" dirty="0"/>
              <a:t>To implement YOLOv8 to get real-time monitoring in leaf disease detection.</a:t>
            </a:r>
            <a:endParaRPr lang="en-IN" dirty="0"/>
          </a:p>
        </p:txBody>
      </p:sp>
      <p:pic>
        <p:nvPicPr>
          <p:cNvPr id="1026" name="Picture 2" descr="Object detection results by improved YOLO V3 on HHJ dataset. | Download  Scientific Diagram">
            <a:extLst>
              <a:ext uri="{FF2B5EF4-FFF2-40B4-BE49-F238E27FC236}">
                <a16:creationId xmlns:a16="http://schemas.microsoft.com/office/drawing/2014/main" id="{70F6BDB9-5404-4FDF-C346-EB757A3A0F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5518" y="2936428"/>
            <a:ext cx="2422732" cy="18788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28"/>
          <p:cNvPicPr preferRelativeResize="0"/>
          <p:nvPr/>
        </p:nvPicPr>
        <p:blipFill rotWithShape="1">
          <a:blip r:embed="rId3">
            <a:alphaModFix/>
          </a:blip>
          <a:srcRect r="8661" b="87616"/>
          <a:stretch/>
        </p:blipFill>
        <p:spPr>
          <a:xfrm>
            <a:off x="0" y="0"/>
            <a:ext cx="9143999" cy="636926"/>
          </a:xfrm>
          <a:prstGeom prst="rect">
            <a:avLst/>
          </a:prstGeom>
          <a:noFill/>
          <a:ln>
            <a:noFill/>
          </a:ln>
        </p:spPr>
      </p:pic>
      <p:pic>
        <p:nvPicPr>
          <p:cNvPr id="127" name="Google Shape;127;p28"/>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28" name="Google Shape;128;p28"/>
          <p:cNvSpPr txBox="1"/>
          <p:nvPr/>
        </p:nvSpPr>
        <p:spPr>
          <a:xfrm>
            <a:off x="202575" y="655375"/>
            <a:ext cx="5849100" cy="37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ontserrat"/>
                <a:ea typeface="Montserrat"/>
                <a:cs typeface="Montserrat"/>
                <a:sym typeface="Montserrat"/>
              </a:rPr>
              <a:t>Features Offered</a:t>
            </a:r>
            <a:endParaRPr sz="1400" b="0" i="0" u="none" strike="noStrike" cap="none">
              <a:solidFill>
                <a:srgbClr val="000000"/>
              </a:solidFill>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354860BB-1C8B-A983-8B19-64AA5C4B74DB}"/>
              </a:ext>
            </a:extLst>
          </p:cNvPr>
          <p:cNvPicPr>
            <a:picLocks noChangeAspect="1"/>
          </p:cNvPicPr>
          <p:nvPr/>
        </p:nvPicPr>
        <p:blipFill>
          <a:blip r:embed="rId5"/>
          <a:stretch>
            <a:fillRect/>
          </a:stretch>
        </p:blipFill>
        <p:spPr>
          <a:xfrm>
            <a:off x="926305" y="3681895"/>
            <a:ext cx="566737" cy="566737"/>
          </a:xfrm>
          <a:prstGeom prst="rect">
            <a:avLst/>
          </a:prstGeom>
        </p:spPr>
      </p:pic>
      <p:pic>
        <p:nvPicPr>
          <p:cNvPr id="5" name="Picture 4">
            <a:extLst>
              <a:ext uri="{FF2B5EF4-FFF2-40B4-BE49-F238E27FC236}">
                <a16:creationId xmlns:a16="http://schemas.microsoft.com/office/drawing/2014/main" id="{A827CAC4-A797-2041-2672-6E219B9EC8A0}"/>
              </a:ext>
            </a:extLst>
          </p:cNvPr>
          <p:cNvPicPr>
            <a:picLocks noChangeAspect="1"/>
          </p:cNvPicPr>
          <p:nvPr/>
        </p:nvPicPr>
        <p:blipFill>
          <a:blip r:embed="rId5"/>
          <a:stretch>
            <a:fillRect/>
          </a:stretch>
        </p:blipFill>
        <p:spPr>
          <a:xfrm>
            <a:off x="926307" y="1193994"/>
            <a:ext cx="566737" cy="566737"/>
          </a:xfrm>
          <a:prstGeom prst="rect">
            <a:avLst/>
          </a:prstGeom>
        </p:spPr>
      </p:pic>
      <p:pic>
        <p:nvPicPr>
          <p:cNvPr id="2058" name="Picture 10" descr="Feature Icon #101443 - Free Icons Library">
            <a:extLst>
              <a:ext uri="{FF2B5EF4-FFF2-40B4-BE49-F238E27FC236}">
                <a16:creationId xmlns:a16="http://schemas.microsoft.com/office/drawing/2014/main" id="{8BB051E9-356B-ED9A-8D8E-FEFE5652AB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6305" y="2430065"/>
            <a:ext cx="566737" cy="56673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Feature Icon #101443 - Free Icons Library">
            <a:extLst>
              <a:ext uri="{FF2B5EF4-FFF2-40B4-BE49-F238E27FC236}">
                <a16:creationId xmlns:a16="http://schemas.microsoft.com/office/drawing/2014/main" id="{6F107569-D5EE-9DA5-33B6-AE82F67125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4171" y="1193994"/>
            <a:ext cx="646511" cy="6465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eature Icon #101443 - Free Icons Library">
            <a:extLst>
              <a:ext uri="{FF2B5EF4-FFF2-40B4-BE49-F238E27FC236}">
                <a16:creationId xmlns:a16="http://schemas.microsoft.com/office/drawing/2014/main" id="{41ACBE17-22C1-6D6A-E397-DA07D1DC6A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4171" y="2350291"/>
            <a:ext cx="646511" cy="6465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19354F-729D-28E0-0CB5-6B0F1B8DA95F}"/>
              </a:ext>
            </a:extLst>
          </p:cNvPr>
          <p:cNvSpPr txBox="1"/>
          <p:nvPr/>
        </p:nvSpPr>
        <p:spPr>
          <a:xfrm>
            <a:off x="1576931" y="1249673"/>
            <a:ext cx="1550194" cy="415498"/>
          </a:xfrm>
          <a:prstGeom prst="rect">
            <a:avLst/>
          </a:prstGeom>
          <a:noFill/>
        </p:spPr>
        <p:txBody>
          <a:bodyPr wrap="square" rtlCol="0">
            <a:spAutoFit/>
          </a:bodyPr>
          <a:lstStyle/>
          <a:p>
            <a:pPr algn="ctr"/>
            <a:r>
              <a:rPr lang="en-US" sz="1050" dirty="0"/>
              <a:t>Leaf disease detection in just one click</a:t>
            </a:r>
            <a:endParaRPr lang="en-IN" sz="1050" dirty="0"/>
          </a:p>
        </p:txBody>
      </p:sp>
      <p:sp>
        <p:nvSpPr>
          <p:cNvPr id="7" name="TextBox 6">
            <a:extLst>
              <a:ext uri="{FF2B5EF4-FFF2-40B4-BE49-F238E27FC236}">
                <a16:creationId xmlns:a16="http://schemas.microsoft.com/office/drawing/2014/main" id="{86CE7DF4-1140-B23E-8F75-BBC525C52EB6}"/>
              </a:ext>
            </a:extLst>
          </p:cNvPr>
          <p:cNvSpPr txBox="1"/>
          <p:nvPr/>
        </p:nvSpPr>
        <p:spPr>
          <a:xfrm>
            <a:off x="1530545" y="2430065"/>
            <a:ext cx="1650207" cy="415498"/>
          </a:xfrm>
          <a:prstGeom prst="rect">
            <a:avLst/>
          </a:prstGeom>
          <a:noFill/>
        </p:spPr>
        <p:txBody>
          <a:bodyPr wrap="square" rtlCol="0">
            <a:spAutoFit/>
          </a:bodyPr>
          <a:lstStyle/>
          <a:p>
            <a:pPr algn="ctr"/>
            <a:r>
              <a:rPr lang="en-US" sz="1050" dirty="0"/>
              <a:t>Awareness about diseases and their cure</a:t>
            </a:r>
            <a:endParaRPr lang="en-IN" sz="1050" dirty="0"/>
          </a:p>
        </p:txBody>
      </p:sp>
      <p:sp>
        <p:nvSpPr>
          <p:cNvPr id="8" name="TextBox 7">
            <a:extLst>
              <a:ext uri="{FF2B5EF4-FFF2-40B4-BE49-F238E27FC236}">
                <a16:creationId xmlns:a16="http://schemas.microsoft.com/office/drawing/2014/main" id="{813E97DD-9851-B802-F16E-D036FD3259F2}"/>
              </a:ext>
            </a:extLst>
          </p:cNvPr>
          <p:cNvSpPr txBox="1"/>
          <p:nvPr/>
        </p:nvSpPr>
        <p:spPr>
          <a:xfrm>
            <a:off x="1419769" y="3791352"/>
            <a:ext cx="1864518" cy="415498"/>
          </a:xfrm>
          <a:prstGeom prst="rect">
            <a:avLst/>
          </a:prstGeom>
          <a:noFill/>
        </p:spPr>
        <p:txBody>
          <a:bodyPr wrap="square" rtlCol="0">
            <a:spAutoFit/>
          </a:bodyPr>
          <a:lstStyle/>
          <a:p>
            <a:pPr algn="ctr"/>
            <a:r>
              <a:rPr lang="en-US" sz="1050" dirty="0"/>
              <a:t>Multiple crop disease detection</a:t>
            </a:r>
            <a:endParaRPr lang="en-IN" sz="1050" dirty="0"/>
          </a:p>
        </p:txBody>
      </p:sp>
      <p:sp>
        <p:nvSpPr>
          <p:cNvPr id="9" name="TextBox 8">
            <a:extLst>
              <a:ext uri="{FF2B5EF4-FFF2-40B4-BE49-F238E27FC236}">
                <a16:creationId xmlns:a16="http://schemas.microsoft.com/office/drawing/2014/main" id="{D50ECFED-7E6A-5C6D-C973-D453EC389A7E}"/>
              </a:ext>
            </a:extLst>
          </p:cNvPr>
          <p:cNvSpPr txBox="1"/>
          <p:nvPr/>
        </p:nvSpPr>
        <p:spPr>
          <a:xfrm>
            <a:off x="5408738" y="1309609"/>
            <a:ext cx="1535906" cy="253916"/>
          </a:xfrm>
          <a:prstGeom prst="rect">
            <a:avLst/>
          </a:prstGeom>
          <a:noFill/>
        </p:spPr>
        <p:txBody>
          <a:bodyPr wrap="square" rtlCol="0">
            <a:spAutoFit/>
          </a:bodyPr>
          <a:lstStyle/>
          <a:p>
            <a:pPr algn="ctr"/>
            <a:r>
              <a:rPr lang="en-US" sz="1050" dirty="0"/>
              <a:t>93% accuracy</a:t>
            </a:r>
            <a:endParaRPr lang="en-IN" sz="1050" dirty="0"/>
          </a:p>
        </p:txBody>
      </p:sp>
      <p:sp>
        <p:nvSpPr>
          <p:cNvPr id="10" name="TextBox 9">
            <a:extLst>
              <a:ext uri="{FF2B5EF4-FFF2-40B4-BE49-F238E27FC236}">
                <a16:creationId xmlns:a16="http://schemas.microsoft.com/office/drawing/2014/main" id="{0F156888-718F-DB92-4192-6348997FA79D}"/>
              </a:ext>
            </a:extLst>
          </p:cNvPr>
          <p:cNvSpPr txBox="1"/>
          <p:nvPr/>
        </p:nvSpPr>
        <p:spPr>
          <a:xfrm>
            <a:off x="5512322" y="2430065"/>
            <a:ext cx="1328737" cy="415498"/>
          </a:xfrm>
          <a:prstGeom prst="rect">
            <a:avLst/>
          </a:prstGeom>
          <a:noFill/>
        </p:spPr>
        <p:txBody>
          <a:bodyPr wrap="square" rtlCol="0">
            <a:spAutoFit/>
          </a:bodyPr>
          <a:lstStyle/>
          <a:p>
            <a:pPr algn="ctr"/>
            <a:r>
              <a:rPr lang="en-US" sz="1050" dirty="0"/>
              <a:t>5 types of disease detection</a:t>
            </a:r>
            <a:endParaRPr lang="en-IN" sz="10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9"/>
          <p:cNvPicPr preferRelativeResize="0"/>
          <p:nvPr/>
        </p:nvPicPr>
        <p:blipFill rotWithShape="1">
          <a:blip r:embed="rId3">
            <a:alphaModFix/>
          </a:blip>
          <a:srcRect r="8571" b="87616"/>
          <a:stretch/>
        </p:blipFill>
        <p:spPr>
          <a:xfrm>
            <a:off x="0" y="0"/>
            <a:ext cx="9144000" cy="636926"/>
          </a:xfrm>
          <a:prstGeom prst="rect">
            <a:avLst/>
          </a:prstGeom>
          <a:noFill/>
          <a:ln>
            <a:noFill/>
          </a:ln>
        </p:spPr>
      </p:pic>
      <p:pic>
        <p:nvPicPr>
          <p:cNvPr id="134" name="Google Shape;134;p29"/>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35" name="Google Shape;135;p29"/>
          <p:cNvSpPr txBox="1"/>
          <p:nvPr/>
        </p:nvSpPr>
        <p:spPr>
          <a:xfrm>
            <a:off x="202575" y="655375"/>
            <a:ext cx="5849100" cy="37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ontserrat"/>
                <a:ea typeface="Montserrat"/>
                <a:cs typeface="Montserrat"/>
                <a:sym typeface="Montserrat"/>
              </a:rPr>
              <a:t>Process flow</a:t>
            </a:r>
            <a:endParaRPr sz="1400" b="0" i="0" u="none" strike="noStrike" cap="none">
              <a:solidFill>
                <a:srgbClr val="000000"/>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DC0F5718-2087-0C7D-30D6-A4B5274BF117}"/>
              </a:ext>
            </a:extLst>
          </p:cNvPr>
          <p:cNvPicPr>
            <a:picLocks noChangeAspect="1"/>
          </p:cNvPicPr>
          <p:nvPr/>
        </p:nvPicPr>
        <p:blipFill>
          <a:blip r:embed="rId5"/>
          <a:stretch>
            <a:fillRect/>
          </a:stretch>
        </p:blipFill>
        <p:spPr>
          <a:xfrm>
            <a:off x="2211676" y="1097026"/>
            <a:ext cx="4216150" cy="35352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30"/>
          <p:cNvPicPr preferRelativeResize="0"/>
          <p:nvPr/>
        </p:nvPicPr>
        <p:blipFill rotWithShape="1">
          <a:blip r:embed="rId3">
            <a:alphaModFix/>
          </a:blip>
          <a:srcRect r="8749" b="87616"/>
          <a:stretch/>
        </p:blipFill>
        <p:spPr>
          <a:xfrm>
            <a:off x="0" y="0"/>
            <a:ext cx="9143999" cy="636926"/>
          </a:xfrm>
          <a:prstGeom prst="rect">
            <a:avLst/>
          </a:prstGeom>
          <a:noFill/>
          <a:ln>
            <a:noFill/>
          </a:ln>
        </p:spPr>
      </p:pic>
      <p:pic>
        <p:nvPicPr>
          <p:cNvPr id="141" name="Google Shape;141;p30"/>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42" name="Google Shape;142;p30"/>
          <p:cNvSpPr txBox="1"/>
          <p:nvPr/>
        </p:nvSpPr>
        <p:spPr>
          <a:xfrm>
            <a:off x="202575" y="655375"/>
            <a:ext cx="5849100" cy="37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ontserrat"/>
                <a:ea typeface="Montserrat"/>
                <a:cs typeface="Montserrat"/>
                <a:sym typeface="Montserrat"/>
              </a:rPr>
              <a:t>Architecture Diagram (Attached below for reference)</a:t>
            </a:r>
            <a:endParaRPr sz="1400" b="0" i="0" u="none" strike="noStrike" cap="none">
              <a:solidFill>
                <a:srgbClr val="000000"/>
              </a:solidFill>
              <a:latin typeface="Montserrat"/>
              <a:ea typeface="Montserrat"/>
              <a:cs typeface="Montserrat"/>
              <a:sym typeface="Montserrat"/>
            </a:endParaRPr>
          </a:p>
        </p:txBody>
      </p:sp>
      <p:pic>
        <p:nvPicPr>
          <p:cNvPr id="143" name="Google Shape;143;p30"/>
          <p:cNvPicPr preferRelativeResize="0"/>
          <p:nvPr/>
        </p:nvPicPr>
        <p:blipFill rotWithShape="1">
          <a:blip r:embed="rId5">
            <a:alphaModFix/>
          </a:blip>
          <a:srcRect/>
          <a:stretch/>
        </p:blipFill>
        <p:spPr>
          <a:xfrm>
            <a:off x="945525" y="1199704"/>
            <a:ext cx="6648792" cy="33402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31"/>
          <p:cNvPicPr preferRelativeResize="0"/>
          <p:nvPr/>
        </p:nvPicPr>
        <p:blipFill rotWithShape="1">
          <a:blip r:embed="rId3">
            <a:alphaModFix/>
          </a:blip>
          <a:srcRect t="-1428" r="8571" b="87616"/>
          <a:stretch/>
        </p:blipFill>
        <p:spPr>
          <a:xfrm>
            <a:off x="0" y="-73479"/>
            <a:ext cx="9144000" cy="710405"/>
          </a:xfrm>
          <a:prstGeom prst="rect">
            <a:avLst/>
          </a:prstGeom>
          <a:noFill/>
          <a:ln>
            <a:noFill/>
          </a:ln>
        </p:spPr>
      </p:pic>
      <p:pic>
        <p:nvPicPr>
          <p:cNvPr id="149" name="Google Shape;149;p31"/>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50" name="Google Shape;150;p31"/>
          <p:cNvSpPr txBox="1"/>
          <p:nvPr/>
        </p:nvSpPr>
        <p:spPr>
          <a:xfrm>
            <a:off x="202575" y="655375"/>
            <a:ext cx="5849100" cy="37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ontserrat"/>
                <a:ea typeface="Montserrat"/>
                <a:cs typeface="Montserrat"/>
                <a:sym typeface="Montserrat"/>
              </a:rPr>
              <a:t>Technologies used (Mark down oneAPI AI Analytics libraries used)</a:t>
            </a:r>
            <a:endParaRPr sz="1400" b="0" i="0" u="none" strike="noStrike" cap="none">
              <a:solidFill>
                <a:srgbClr val="000000"/>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E0C4541C-2FAB-D18F-7B8E-39110E307905}"/>
              </a:ext>
            </a:extLst>
          </p:cNvPr>
          <p:cNvSpPr txBox="1"/>
          <p:nvPr/>
        </p:nvSpPr>
        <p:spPr>
          <a:xfrm>
            <a:off x="202575" y="1352219"/>
            <a:ext cx="7242029" cy="1754326"/>
          </a:xfrm>
          <a:prstGeom prst="rect">
            <a:avLst/>
          </a:prstGeom>
          <a:noFill/>
        </p:spPr>
        <p:txBody>
          <a:bodyPr wrap="square" rtlCol="0">
            <a:spAutoFit/>
          </a:bodyPr>
          <a:lstStyle/>
          <a:p>
            <a:r>
              <a:rPr lang="en-US" sz="1200" dirty="0"/>
              <a:t>Tech stacks:-Website Development, Python, Machine learning, Convolution neural networks(CNN), </a:t>
            </a:r>
            <a:r>
              <a:rPr lang="en-US" sz="1200" dirty="0" err="1"/>
              <a:t>Tensorflow</a:t>
            </a:r>
            <a:r>
              <a:rPr lang="en-US" sz="1200" dirty="0"/>
              <a:t> ,</a:t>
            </a:r>
            <a:r>
              <a:rPr lang="en-US" sz="1200" dirty="0" err="1"/>
              <a:t>Keras</a:t>
            </a:r>
            <a:r>
              <a:rPr lang="en-US" sz="1200" dirty="0"/>
              <a:t>, Pandas, </a:t>
            </a:r>
            <a:r>
              <a:rPr lang="en-US" sz="1200" dirty="0" err="1"/>
              <a:t>Numpy</a:t>
            </a:r>
            <a:r>
              <a:rPr lang="en-US" sz="1200" dirty="0"/>
              <a:t>, Fast API, Intel developer cloud(IDC)</a:t>
            </a:r>
          </a:p>
          <a:p>
            <a:endParaRPr lang="en-US" sz="1200" dirty="0"/>
          </a:p>
          <a:p>
            <a:r>
              <a:rPr lang="en-US" sz="1200" dirty="0"/>
              <a:t>Intel one API AI analytics Library-: </a:t>
            </a:r>
            <a:r>
              <a:rPr lang="en-US" sz="1200" u="sng" dirty="0"/>
              <a:t>intel-TensorFlow</a:t>
            </a:r>
          </a:p>
          <a:p>
            <a:br>
              <a:rPr lang="en-US" sz="1200" dirty="0"/>
            </a:br>
            <a:r>
              <a:rPr lang="en-US" sz="1200" dirty="0"/>
              <a:t>Intel TensorFlow is a version of TensorFlow optimized for Intel architecture, enhancing performance on Intel processors. It leverages Intel's advanced technologies like AVX-512 instructions and optimizations for deep learning workloads. These optimizations accelerate neural network training and inference tasks, improving efficiency and enabling faster development of AI applications on Intel platforms.</a:t>
            </a:r>
            <a:endParaRPr lang="en-IN" sz="1200" dirty="0"/>
          </a:p>
        </p:txBody>
      </p:sp>
      <p:pic>
        <p:nvPicPr>
          <p:cNvPr id="3" name="Picture 2">
            <a:extLst>
              <a:ext uri="{FF2B5EF4-FFF2-40B4-BE49-F238E27FC236}">
                <a16:creationId xmlns:a16="http://schemas.microsoft.com/office/drawing/2014/main" id="{70DF04E3-ADB4-7AB8-2DEA-341A537B589A}"/>
              </a:ext>
            </a:extLst>
          </p:cNvPr>
          <p:cNvPicPr>
            <a:picLocks noChangeAspect="1"/>
          </p:cNvPicPr>
          <p:nvPr/>
        </p:nvPicPr>
        <p:blipFill>
          <a:blip r:embed="rId5"/>
          <a:stretch>
            <a:fillRect/>
          </a:stretch>
        </p:blipFill>
        <p:spPr>
          <a:xfrm>
            <a:off x="5681661" y="3204679"/>
            <a:ext cx="2981325" cy="15335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32"/>
          <p:cNvPicPr preferRelativeResize="0"/>
          <p:nvPr/>
        </p:nvPicPr>
        <p:blipFill rotWithShape="1">
          <a:blip r:embed="rId3">
            <a:alphaModFix/>
          </a:blip>
          <a:srcRect r="8929" b="87616"/>
          <a:stretch/>
        </p:blipFill>
        <p:spPr>
          <a:xfrm>
            <a:off x="0" y="0"/>
            <a:ext cx="9144000" cy="636926"/>
          </a:xfrm>
          <a:prstGeom prst="rect">
            <a:avLst/>
          </a:prstGeom>
          <a:noFill/>
          <a:ln>
            <a:noFill/>
          </a:ln>
        </p:spPr>
      </p:pic>
      <p:pic>
        <p:nvPicPr>
          <p:cNvPr id="156" name="Google Shape;156;p32"/>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57" name="Google Shape;157;p32"/>
          <p:cNvSpPr txBox="1"/>
          <p:nvPr/>
        </p:nvSpPr>
        <p:spPr>
          <a:xfrm>
            <a:off x="202575" y="655375"/>
            <a:ext cx="5849100" cy="37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ontserrat"/>
                <a:ea typeface="Montserrat"/>
                <a:cs typeface="Montserrat"/>
                <a:sym typeface="Montserrat"/>
              </a:rPr>
              <a:t>Intel</a:t>
            </a:r>
            <a:r>
              <a:rPr lang="en" sz="1400" b="0" i="0" u="none" strike="noStrike" cap="none">
                <a:solidFill>
                  <a:schemeClr val="dk1"/>
                </a:solidFill>
                <a:latin typeface="Montserrat"/>
                <a:ea typeface="Montserrat"/>
                <a:cs typeface="Montserrat"/>
                <a:sym typeface="Montserrat"/>
              </a:rPr>
              <a:t>®</a:t>
            </a:r>
            <a:r>
              <a:rPr lang="en" sz="1400" b="0" i="0" u="none" strike="noStrike" cap="none">
                <a:solidFill>
                  <a:srgbClr val="000000"/>
                </a:solidFill>
                <a:latin typeface="Montserrat"/>
                <a:ea typeface="Montserrat"/>
                <a:cs typeface="Montserrat"/>
                <a:sym typeface="Montserrat"/>
              </a:rPr>
              <a:t> Developer Cloud Account (Screenshot)</a:t>
            </a:r>
            <a:endParaRPr sz="1400" b="0" i="0" u="none" strike="noStrike" cap="none">
              <a:solidFill>
                <a:srgbClr val="000000"/>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1B0FB8C3-FD49-A662-A689-6F637A3D10DB}"/>
              </a:ext>
            </a:extLst>
          </p:cNvPr>
          <p:cNvPicPr>
            <a:picLocks noChangeAspect="1"/>
          </p:cNvPicPr>
          <p:nvPr/>
        </p:nvPicPr>
        <p:blipFill>
          <a:blip r:embed="rId5"/>
          <a:stretch>
            <a:fillRect/>
          </a:stretch>
        </p:blipFill>
        <p:spPr>
          <a:xfrm>
            <a:off x="1252231" y="1306543"/>
            <a:ext cx="6310713" cy="33283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33"/>
          <p:cNvPicPr preferRelativeResize="0"/>
          <p:nvPr/>
        </p:nvPicPr>
        <p:blipFill rotWithShape="1">
          <a:blip r:embed="rId3">
            <a:alphaModFix/>
          </a:blip>
          <a:srcRect r="8571" b="87616"/>
          <a:stretch/>
        </p:blipFill>
        <p:spPr>
          <a:xfrm>
            <a:off x="0" y="0"/>
            <a:ext cx="9144000" cy="636926"/>
          </a:xfrm>
          <a:prstGeom prst="rect">
            <a:avLst/>
          </a:prstGeom>
          <a:noFill/>
          <a:ln>
            <a:noFill/>
          </a:ln>
        </p:spPr>
      </p:pic>
      <p:pic>
        <p:nvPicPr>
          <p:cNvPr id="163" name="Google Shape;163;p33"/>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64" name="Google Shape;164;p33"/>
          <p:cNvSpPr txBox="1"/>
          <p:nvPr/>
        </p:nvSpPr>
        <p:spPr>
          <a:xfrm>
            <a:off x="202575" y="655375"/>
            <a:ext cx="5849100" cy="37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Montserrat"/>
                <a:ea typeface="Montserrat"/>
                <a:cs typeface="Montserrat"/>
                <a:sym typeface="Montserrat"/>
              </a:rPr>
              <a:t>Use case of Intel® Developer Cloud (IDC)</a:t>
            </a:r>
            <a:endParaRPr sz="1400" b="0" i="0" u="none" strike="noStrike" cap="none">
              <a:solidFill>
                <a:srgbClr val="000000"/>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0039661A-F96F-6031-3F80-63AEF51E78F9}"/>
              </a:ext>
            </a:extLst>
          </p:cNvPr>
          <p:cNvSpPr txBox="1"/>
          <p:nvPr/>
        </p:nvSpPr>
        <p:spPr>
          <a:xfrm>
            <a:off x="257176" y="1049124"/>
            <a:ext cx="4400550" cy="3600986"/>
          </a:xfrm>
          <a:prstGeom prst="rect">
            <a:avLst/>
          </a:prstGeom>
          <a:noFill/>
        </p:spPr>
        <p:txBody>
          <a:bodyPr wrap="square" rtlCol="0">
            <a:spAutoFit/>
          </a:bodyPr>
          <a:lstStyle/>
          <a:p>
            <a:r>
              <a:rPr lang="en-US" sz="1200" dirty="0"/>
              <a:t>Intel Developer Cloud can play a pivotal role in addressing the challenges outlined in the scenario of agricultural productivity and plant disease detection.</a:t>
            </a:r>
          </a:p>
          <a:p>
            <a:endParaRPr lang="en-US" sz="1200" dirty="0"/>
          </a:p>
          <a:p>
            <a:pPr marL="228600" indent="-228600">
              <a:buAutoNum type="arabicPeriod"/>
            </a:pPr>
            <a:r>
              <a:rPr lang="en-US" sz="1200" dirty="0"/>
              <a:t>High-Performance Computing (HPC): The Intel Developer Cloud offers access to powerful computing resources, including high-performance CPUs and accelerators like Intel Xeon processors and Intel FPGA. These resources can be leveraged to develop and deploy complex machine-learning models for plant disease detection.</a:t>
            </a:r>
          </a:p>
          <a:p>
            <a:pPr marL="228600" indent="-228600">
              <a:buAutoNum type="arabicPeriod"/>
            </a:pPr>
            <a:r>
              <a:rPr lang="en-US" sz="1200" dirty="0"/>
              <a:t>Scalability: With Intel Developer Cloud, agricultural organizations can scale their computational resources based on demand. This scalability is crucial for handling large datasets and performing intensive computational tasks required for training and optimizing machine learning algorithms for disease detection.</a:t>
            </a:r>
          </a:p>
          <a:p>
            <a:pPr marL="228600" indent="-228600">
              <a:buAutoNum type="arabicPeriod"/>
            </a:pPr>
            <a:r>
              <a:rPr lang="en-US" sz="1200" dirty="0"/>
              <a:t>Personal use case:- Reduced model training time by a factor of 6.66, increase in accuracy, decrease in lose </a:t>
            </a:r>
            <a:r>
              <a:rPr lang="en-US" sz="1200" dirty="0" err="1"/>
              <a:t>value,etc</a:t>
            </a:r>
            <a:r>
              <a:rPr lang="en-US" sz="1200" dirty="0"/>
              <a:t>.</a:t>
            </a:r>
          </a:p>
        </p:txBody>
      </p:sp>
      <p:pic>
        <p:nvPicPr>
          <p:cNvPr id="8" name="Picture 7">
            <a:extLst>
              <a:ext uri="{FF2B5EF4-FFF2-40B4-BE49-F238E27FC236}">
                <a16:creationId xmlns:a16="http://schemas.microsoft.com/office/drawing/2014/main" id="{2E57BE63-8DFC-0730-DF59-3C40DA3FCBDF}"/>
              </a:ext>
            </a:extLst>
          </p:cNvPr>
          <p:cNvPicPr>
            <a:picLocks noChangeAspect="1"/>
          </p:cNvPicPr>
          <p:nvPr/>
        </p:nvPicPr>
        <p:blipFill>
          <a:blip r:embed="rId5"/>
          <a:stretch>
            <a:fillRect/>
          </a:stretch>
        </p:blipFill>
        <p:spPr>
          <a:xfrm>
            <a:off x="4572000" y="636926"/>
            <a:ext cx="4495969" cy="394335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618</Words>
  <Application>Microsoft Office PowerPoint</Application>
  <PresentationFormat>On-screen Show (16:9)</PresentationFormat>
  <Paragraphs>36</Paragraphs>
  <Slides>10</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Montserrat</vt:lpstr>
      <vt:lpstr>Montserrat Medium</vt:lpstr>
      <vt:lpstr>Arial</vt:lpstr>
      <vt:lpstr>Söhne</vt:lpstr>
      <vt:lpstr>Tahoma</vt:lpstr>
      <vt:lpstr>Roboto</vt:lpstr>
      <vt:lpstr>Calibri</vt:lpstr>
      <vt:lpstr>Simple Light</vt:lpstr>
      <vt:lpstr>Simple Light</vt:lpstr>
      <vt:lpstr>Intel® GenAI Hackathon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so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GenAI Hackathon</dc:title>
  <dc:creator>Bhavya Nagrath</dc:creator>
  <cp:lastModifiedBy>Pramodh Krishna</cp:lastModifiedBy>
  <cp:revision>2</cp:revision>
  <dcterms:modified xsi:type="dcterms:W3CDTF">2024-02-23T14:38:33Z</dcterms:modified>
</cp:coreProperties>
</file>