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11309350" cx="20104100"/>
  <p:notesSz cx="20104100" cy="11309350"/>
  <p:embeddedFontLst>
    <p:embeddedFont>
      <p:font typeface="Franklin Gothic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hM/DUHr7ualNAbet1mFefUi8mT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4" Type="http://customschemas.google.com/relationships/presentationmetadata" Target="metadata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33" Type="http://schemas.openxmlformats.org/officeDocument/2006/relationships/font" Target="fonts/FranklinGothic-bold.fntdata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24" Type="http://schemas.openxmlformats.org/officeDocument/2006/relationships/slide" Target="slides/slide1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customXml" Target="../customXml/item3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6" Type="http://schemas.openxmlformats.org/officeDocument/2006/relationships/customXml" Target="../customXml/item2.xml"/><Relationship Id="rId31" Type="http://schemas.openxmlformats.org/officeDocument/2006/relationships/slide" Target="slides/slide2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14" Type="http://schemas.openxmlformats.org/officeDocument/2006/relationships/slide" Target="slides/slide9.xml"/><Relationship Id="rId35" Type="http://schemas.openxmlformats.org/officeDocument/2006/relationships/customXml" Target="../customXml/item1.xml"/><Relationship Id="rId8" Type="http://schemas.openxmlformats.org/officeDocument/2006/relationships/slide" Target="slides/slide3.xml"/><Relationship Id="rId3" Type="http://schemas.openxmlformats.org/officeDocument/2006/relationships/presProps" Target="presProps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71d9869ef_0_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1871d9869ef_0_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71d9869ef_0_271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1871d9869ef_0_27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916d325c27_0_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1916d325c27_0_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916d325c27_0_14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1916d325c27_0_14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916d325c27_0_8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g1916d325c27_0_8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916d325c27_0_29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1916d325c27_0_29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916d325c27_0_44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1916d325c27_0_44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71d9869ef_0_6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1871d9869ef_0_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1e9001fd1_0_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g191e9001fd1_0_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91e9001fd1_0_7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g191e9001fd1_0_7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91e9001fd1_0_13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g191e9001fd1_0_13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91e9001fd1_0_19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g191e9001fd1_0_19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p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91e9001fd1_0_35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g191e9001fd1_0_35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871d9869ef_0_168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g1871d9869ef_0_16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871d9869ef_0_275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g1871d9869ef_0_27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71d9869ef_0_11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1871d9869ef_0_1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71d9869ef_0_17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1871d9869ef_0_1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71d9869ef_0_21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1871d9869ef_0_2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71d9869ef_0_161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1871d9869ef_0_16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871d9869ef_0_14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g1871d9869ef_0_14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55"/>
            <a:ext cx="20104100" cy="1130855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9"/>
          <p:cNvSpPr/>
          <p:nvPr/>
        </p:nvSpPr>
        <p:spPr>
          <a:xfrm>
            <a:off x="5092767" y="7368222"/>
            <a:ext cx="10694670" cy="53340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9"/>
          <p:cNvSpPr/>
          <p:nvPr/>
        </p:nvSpPr>
        <p:spPr>
          <a:xfrm>
            <a:off x="5092767" y="6322551"/>
            <a:ext cx="10694670" cy="1045671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5138402" y="6401309"/>
            <a:ext cx="106490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2" type="body"/>
          </p:nvPr>
        </p:nvSpPr>
        <p:spPr>
          <a:xfrm>
            <a:off x="4718050" y="5246439"/>
            <a:ext cx="11429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3" type="body"/>
          </p:nvPr>
        </p:nvSpPr>
        <p:spPr>
          <a:xfrm>
            <a:off x="5092767" y="7676832"/>
            <a:ext cx="1069498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" name="Google Shape;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9667" y="8484983"/>
            <a:ext cx="6220794" cy="2046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0952" y="10282677"/>
            <a:ext cx="4224383" cy="83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20104101" cy="740727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24;p13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25" name="Google Shape;25;p13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" name="Google Shape;26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" name="Google Shape;2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3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9" name="Google Shape;29;p13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/>
          <p:nvPr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1"/>
          <p:cNvSpPr/>
          <p:nvPr/>
        </p:nvSpPr>
        <p:spPr>
          <a:xfrm>
            <a:off x="4998572" y="828729"/>
            <a:ext cx="152400" cy="1168346"/>
          </a:xfrm>
          <a:custGeom>
            <a:rect b="b" l="l" r="r" t="t"/>
            <a:pathLst>
              <a:path extrusionOk="0" h="6827520" w="53339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574040" y="1258411"/>
            <a:ext cx="4343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2" type="body"/>
          </p:nvPr>
        </p:nvSpPr>
        <p:spPr>
          <a:xfrm>
            <a:off x="574675" y="2911475"/>
            <a:ext cx="43434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1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" name="Google Shape;38;p11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39" name="Google Shape;39;p11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0" name="Google Shape;40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" name="Google Shape;4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0104100" cy="7378258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2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2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46;p12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47" name="Google Shape;47;p12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8" name="Google Shape;48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9" name="Google Shape;4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2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1" name="Google Shape;51;p12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14603006" y="1768475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0"/>
          <p:cNvSpPr/>
          <p:nvPr/>
        </p:nvSpPr>
        <p:spPr>
          <a:xfrm>
            <a:off x="10415337" y="1768476"/>
            <a:ext cx="3392804" cy="7616568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0"/>
          <p:cNvSpPr/>
          <p:nvPr/>
        </p:nvSpPr>
        <p:spPr>
          <a:xfrm>
            <a:off x="6347214" y="1813303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0"/>
          <p:cNvSpPr/>
          <p:nvPr/>
        </p:nvSpPr>
        <p:spPr>
          <a:xfrm>
            <a:off x="2235659" y="1820288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243205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243205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3" type="body"/>
          </p:nvPr>
        </p:nvSpPr>
        <p:spPr>
          <a:xfrm>
            <a:off x="252090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4" type="body"/>
          </p:nvPr>
        </p:nvSpPr>
        <p:spPr>
          <a:xfrm>
            <a:off x="6569873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5" type="body"/>
          </p:nvPr>
        </p:nvSpPr>
        <p:spPr>
          <a:xfrm>
            <a:off x="6569873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6" type="body"/>
          </p:nvPr>
        </p:nvSpPr>
        <p:spPr>
          <a:xfrm>
            <a:off x="6658730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7" type="body"/>
          </p:nvPr>
        </p:nvSpPr>
        <p:spPr>
          <a:xfrm>
            <a:off x="1064273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8" type="body"/>
          </p:nvPr>
        </p:nvSpPr>
        <p:spPr>
          <a:xfrm>
            <a:off x="1064273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9" type="body"/>
          </p:nvPr>
        </p:nvSpPr>
        <p:spPr>
          <a:xfrm>
            <a:off x="1073158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3" type="body"/>
          </p:nvPr>
        </p:nvSpPr>
        <p:spPr>
          <a:xfrm>
            <a:off x="14844104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4" type="body"/>
          </p:nvPr>
        </p:nvSpPr>
        <p:spPr>
          <a:xfrm>
            <a:off x="14844104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5" type="body"/>
          </p:nvPr>
        </p:nvSpPr>
        <p:spPr>
          <a:xfrm>
            <a:off x="14932961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/>
        </p:nvSpPr>
        <p:spPr>
          <a:xfrm>
            <a:off x="3579241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7667696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15995650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11728450" y="571988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" name="Google Shape;76;p10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77" name="Google Shape;77;p10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8" name="Google Shape;78;p1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52196"/>
            <a:ext cx="20104100" cy="752051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" name="Google Shape;84;p14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85" name="Google Shape;85;p14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6" name="Google Shape;86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7" name="Google Shape;8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9" name="Google Shape;89;p14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seño personalizado">
  <p:cSld name="1_Diseño personalizad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22225"/>
            <a:ext cx="20112123" cy="753468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5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96" name="Google Shape;96;p15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7" name="Google Shape;97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8" name="Google Shape;9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ionicframework.com/docs/native/sqlit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ionicframework.com/docs/native/sqlite" TargetMode="External"/><Relationship Id="rId4" Type="http://schemas.openxmlformats.org/officeDocument/2006/relationships/hyperlink" Target="https://ionicframework.com/docs/angular/storag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71d9869ef_0_0"/>
          <p:cNvSpPr txBox="1"/>
          <p:nvPr>
            <p:ph idx="1" type="body"/>
          </p:nvPr>
        </p:nvSpPr>
        <p:spPr>
          <a:xfrm>
            <a:off x="5138402" y="6459794"/>
            <a:ext cx="1064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107" name="Google Shape;107;g1871d9869ef_0_0"/>
          <p:cNvSpPr txBox="1"/>
          <p:nvPr>
            <p:ph idx="2" type="body"/>
          </p:nvPr>
        </p:nvSpPr>
        <p:spPr>
          <a:xfrm>
            <a:off x="4725261" y="4133373"/>
            <a:ext cx="11430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PROGRAMACIÓN</a:t>
            </a:r>
            <a:r>
              <a:rPr lang="es-CL"/>
              <a:t> DE APLICACIONES MÓVILES</a:t>
            </a:r>
            <a:endParaRPr/>
          </a:p>
        </p:txBody>
      </p:sp>
      <p:sp>
        <p:nvSpPr>
          <p:cNvPr id="108" name="Google Shape;108;g1871d9869ef_0_0"/>
          <p:cNvSpPr txBox="1"/>
          <p:nvPr>
            <p:ph idx="3" type="body"/>
          </p:nvPr>
        </p:nvSpPr>
        <p:spPr>
          <a:xfrm>
            <a:off x="5092767" y="7676832"/>
            <a:ext cx="1069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Profesor: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172" name="Google Shape;172;p3"/>
          <p:cNvSpPr txBox="1"/>
          <p:nvPr>
            <p:ph idx="1" type="body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Motor de Almacenamiento</a:t>
            </a:r>
            <a:endParaRPr/>
          </a:p>
        </p:txBody>
      </p:sp>
      <p:sp>
        <p:nvSpPr>
          <p:cNvPr id="173" name="Google Shape;173;p3"/>
          <p:cNvSpPr txBox="1"/>
          <p:nvPr/>
        </p:nvSpPr>
        <p:spPr>
          <a:xfrm>
            <a:off x="3369031" y="3251810"/>
            <a:ext cx="12398191" cy="116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i="0" lang="es-CL" sz="3500" u="none" cap="none" strike="noStrike">
                <a:solidFill>
                  <a:srgbClr val="9EA4A8"/>
                </a:solidFill>
                <a:latin typeface="Arial"/>
                <a:ea typeface="Arial"/>
                <a:cs typeface="Arial"/>
                <a:sym typeface="Arial"/>
              </a:rPr>
              <a:t>Ionic Storage utiliza IndexedDB, WebSQL, localStorage para plataformas web en ese orden</a:t>
            </a:r>
            <a:endParaRPr b="1" i="0" sz="3500" u="none" cap="none" strike="noStrike">
              <a:solidFill>
                <a:srgbClr val="9EA4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5.googleusercontent.com/a2kjb_uZhDSOSRlgaEymAnPdS64k6fdjdHsx4CpcnbdUMbtP9bK4_1vseS9VE6nGEyYq0WJaYGmXMRKPb16ncwydz7aia214X8DqXjfnH7_opuQlTFEB5Ej1qv5RQS9r-di7Y4_ULkCBT39MGfKQZ0Jsx1wdLTRuZEP8m4x-yd3rWeykFgcHQfDzxDeXHJNwMzi1SzUbIg" id="174" name="Google Shape;1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0486" y="4872381"/>
            <a:ext cx="9153959" cy="5345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871d9869ef_0_271"/>
          <p:cNvSpPr txBox="1"/>
          <p:nvPr>
            <p:ph type="title"/>
          </p:nvPr>
        </p:nvSpPr>
        <p:spPr>
          <a:xfrm>
            <a:off x="1305115" y="8674869"/>
            <a:ext cx="60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Uso de Storage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185" name="Google Shape;185;p4"/>
          <p:cNvSpPr txBox="1"/>
          <p:nvPr>
            <p:ph idx="1" type="body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Obtener Información</a:t>
            </a:r>
            <a:endParaRPr/>
          </a:p>
        </p:txBody>
      </p:sp>
      <p:sp>
        <p:nvSpPr>
          <p:cNvPr id="186" name="Google Shape;186;p4"/>
          <p:cNvSpPr txBox="1"/>
          <p:nvPr/>
        </p:nvSpPr>
        <p:spPr>
          <a:xfrm>
            <a:off x="3369031" y="3251810"/>
            <a:ext cx="12398191" cy="630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i="0" lang="es-CL" sz="3500" u="none" cap="none" strike="noStrike">
                <a:solidFill>
                  <a:srgbClr val="9EA4A8"/>
                </a:solidFill>
                <a:latin typeface="Arial"/>
                <a:ea typeface="Arial"/>
                <a:cs typeface="Arial"/>
                <a:sym typeface="Arial"/>
              </a:rPr>
              <a:t>para obtener la información usamos la función get()</a:t>
            </a:r>
            <a:endParaRPr/>
          </a:p>
        </p:txBody>
      </p:sp>
      <p:pic>
        <p:nvPicPr>
          <p:cNvPr descr="https://lh6.googleusercontent.com/cLQ2DhuMCy8726Pu2joKK6rmQ4jE8PuAyCpdjieaRlj-_T9W9fs3LNwHx5ZqN0KG2AE7nISz8hag7LVElNPF5JvbyP3LnIT-7vh1W4gciuXzu9pKR9NKdAZTlwZa0pv45ClF3l-TH6miKO80HqB7hH6mfGBEiyE7MZoLkWQeNqRX_Mc57hudtBY0K1rJRiarLX4Qg6m5nQ" id="187" name="Google Shape;18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9031" y="4471652"/>
            <a:ext cx="7321268" cy="227513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4"/>
          <p:cNvSpPr/>
          <p:nvPr/>
        </p:nvSpPr>
        <p:spPr>
          <a:xfrm>
            <a:off x="2306350" y="7797255"/>
            <a:ext cx="15462667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20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Busca la clave “age” </a:t>
            </a:r>
            <a:r>
              <a:rPr b="1" i="0" lang="es-CL" sz="320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.get(‘age’)</a:t>
            </a:r>
            <a:r>
              <a:rPr b="0" i="0" lang="es-CL" sz="320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entonces retorna el valor </a:t>
            </a:r>
            <a:r>
              <a:rPr b="1" i="0" lang="es-CL" sz="320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.then(val)=&gt;{}</a:t>
            </a:r>
            <a:r>
              <a:rPr b="0" i="0" lang="es-CL" sz="320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y lo muestra en la consola </a:t>
            </a:r>
            <a:r>
              <a:rPr b="1" i="0" lang="es-CL" sz="320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console.log(‘Your age is’,val)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-CL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194" name="Google Shape;194;p5"/>
          <p:cNvSpPr txBox="1"/>
          <p:nvPr>
            <p:ph idx="1" type="body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Setear Información</a:t>
            </a:r>
            <a:endParaRPr/>
          </a:p>
        </p:txBody>
      </p:sp>
      <p:sp>
        <p:nvSpPr>
          <p:cNvPr id="195" name="Google Shape;195;p5"/>
          <p:cNvSpPr txBox="1"/>
          <p:nvPr/>
        </p:nvSpPr>
        <p:spPr>
          <a:xfrm>
            <a:off x="3369031" y="3251810"/>
            <a:ext cx="12398191" cy="630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i="0" lang="es-CL" sz="3500" u="none" cap="none" strike="noStrike">
                <a:solidFill>
                  <a:srgbClr val="9EA4A8"/>
                </a:solidFill>
                <a:latin typeface="Arial"/>
                <a:ea typeface="Arial"/>
                <a:cs typeface="Arial"/>
                <a:sym typeface="Arial"/>
              </a:rPr>
              <a:t>para setear la información usamos la función set()</a:t>
            </a:r>
            <a:endParaRPr/>
          </a:p>
        </p:txBody>
      </p:sp>
      <p:sp>
        <p:nvSpPr>
          <p:cNvPr id="196" name="Google Shape;196;p5"/>
          <p:cNvSpPr/>
          <p:nvPr/>
        </p:nvSpPr>
        <p:spPr>
          <a:xfrm>
            <a:off x="2306350" y="7797255"/>
            <a:ext cx="15462667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20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Para la clave “name” setea el valor “max”  </a:t>
            </a:r>
            <a:r>
              <a:rPr b="1" i="0" lang="es-CL" sz="320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.set(‘name’,’max’)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3200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Primer parámetro clave, segundo parámetro valor</a:t>
            </a:r>
            <a:br>
              <a:rPr b="0" i="0" lang="es-CL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5.googleusercontent.com/jAhGEAVqiNu_ZghJ3SGlqdHvobk2Cg-rS9bUOInUpSAZpn21SJZRELlNEA-NEbLJAbqluzuOjgfPQOCqZp7W7UipdwUZ2xcXFT_e3Rdl5fHoiLcqn0x28ciIV63_QJS9wo5rQj90Nd14BEkpZtZ5jmlaw7SL6_g7CGvFve7Xz1cPGUoaAAwqAZDM0_DeCUp0VlhVyw-61w" id="197" name="Google Shape;19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6434" y="4831157"/>
            <a:ext cx="6677390" cy="172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203" name="Google Shape;203;p6"/>
          <p:cNvSpPr txBox="1"/>
          <p:nvPr>
            <p:ph idx="1" type="body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Storage con JSON</a:t>
            </a:r>
            <a:endParaRPr/>
          </a:p>
        </p:txBody>
      </p:sp>
      <p:sp>
        <p:nvSpPr>
          <p:cNvPr id="204" name="Google Shape;204;p6"/>
          <p:cNvSpPr txBox="1"/>
          <p:nvPr/>
        </p:nvSpPr>
        <p:spPr>
          <a:xfrm>
            <a:off x="3369031" y="3251810"/>
            <a:ext cx="12398191" cy="630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i="0" lang="es-CL" sz="3500" u="none" cap="none" strike="noStrike">
                <a:solidFill>
                  <a:srgbClr val="9EA4A8"/>
                </a:solidFill>
                <a:latin typeface="Arial"/>
                <a:ea typeface="Arial"/>
                <a:cs typeface="Arial"/>
                <a:sym typeface="Arial"/>
              </a:rPr>
              <a:t>para obtener la información usamos la función get()</a:t>
            </a:r>
            <a:endParaRPr/>
          </a:p>
        </p:txBody>
      </p:sp>
      <p:sp>
        <p:nvSpPr>
          <p:cNvPr id="205" name="Google Shape;205;p6"/>
          <p:cNvSpPr/>
          <p:nvPr/>
        </p:nvSpPr>
        <p:spPr>
          <a:xfrm>
            <a:off x="2850047" y="4257552"/>
            <a:ext cx="9259574" cy="56938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0" i="0" lang="es-CL" sz="2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CL" sz="28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0" i="0" lang="es-CL" sz="2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CL" sz="28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storage</a:t>
            </a:r>
            <a:r>
              <a:rPr b="0" i="0" lang="es-CL" sz="2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s-CL" sz="28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Storage</a:t>
            </a:r>
            <a:r>
              <a:rPr b="0" i="0" lang="es-CL" sz="2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b="0" i="0" lang="es-CL" sz="28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s-CL" sz="2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CL" sz="28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b="0" i="0" lang="es-CL" sz="2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</a:t>
            </a:r>
            <a:r>
              <a:rPr b="0" i="0" lang="es-CL" sz="28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0" i="0" lang="es-CL" sz="28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"ian"</a:t>
            </a:r>
            <a:r>
              <a:rPr b="0" i="0" lang="es-CL" sz="2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</a:t>
            </a:r>
            <a:r>
              <a:rPr b="0" i="0" lang="es-CL" sz="28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age:</a:t>
            </a:r>
            <a:r>
              <a:rPr b="0" i="0" lang="es-CL" sz="2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}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b="0" i="0" lang="es-CL" sz="28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storage</a:t>
            </a:r>
            <a:r>
              <a:rPr b="0" i="0" lang="es-CL" sz="2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CL" sz="28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s-CL" sz="2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CL" sz="28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'obj'</a:t>
            </a:r>
            <a:r>
              <a:rPr b="0" i="0" lang="es-CL" sz="2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s-CL" sz="28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b="0" i="0" lang="es-CL" sz="2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b="0" i="0" lang="es-CL" sz="28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storage</a:t>
            </a:r>
            <a:r>
              <a:rPr b="0" i="0" lang="es-CL" sz="2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CL" sz="28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s-CL" sz="2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CL" sz="28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'obj'</a:t>
            </a:r>
            <a:r>
              <a:rPr b="0" i="0" lang="es-CL" sz="2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0" i="0" lang="es-CL" sz="28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b="0" i="0" lang="es-CL" sz="2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0" i="0" lang="es-CL" sz="28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b="0" i="0" lang="es-CL" sz="2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s-CL" sz="28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s-CL" sz="2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</a:t>
            </a:r>
            <a:r>
              <a:rPr b="0" i="0" lang="es-CL" sz="28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s-CL" sz="2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CL" sz="28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s-CL" sz="2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CL" sz="28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b="0" i="0" lang="es-CL" sz="2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</a:t>
            </a:r>
            <a:r>
              <a:rPr b="0" i="0" lang="es-CL" sz="28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s-CL" sz="2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CL" sz="28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s-CL" sz="2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CL" sz="28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b="0" i="0" lang="es-CL" sz="2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CL" sz="28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es-CL" sz="2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});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}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-CL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mIQq02XNlIG_Mlo7mc2MnWAlhp--eb5M3e0ljVQLQU0z2D_BlX7M247KkvXe7u5Tftjug7-_L1SOyTKD89TeoGAPaiq_5jiWoJgTtKxmmmEUCb0h3jdP2mkDuXcOyyTOwCjwFJ4K4YKFBYjvS1GAEdI-fkhfVJVISDkNfnB9fiSzbIRSidREnN9GMvvyBx-u_V3HdsgJ1w" id="206" name="Google Shape;20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85043" y="8748585"/>
            <a:ext cx="6833096" cy="1178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916d325c27_0_0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212" name="Google Shape;212;g1916d325c27_0_0"/>
          <p:cNvSpPr txBox="1"/>
          <p:nvPr>
            <p:ph idx="1" type="body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Funciones </a:t>
            </a:r>
            <a:r>
              <a:rPr lang="es-CL"/>
              <a:t>Storage</a:t>
            </a:r>
            <a:endParaRPr/>
          </a:p>
        </p:txBody>
      </p:sp>
      <p:sp>
        <p:nvSpPr>
          <p:cNvPr id="213" name="Google Shape;213;g1916d325c27_0_0"/>
          <p:cNvSpPr txBox="1"/>
          <p:nvPr/>
        </p:nvSpPr>
        <p:spPr>
          <a:xfrm>
            <a:off x="3571406" y="3205135"/>
            <a:ext cx="12398100" cy="6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lang="es-CL" sz="3500">
                <a:solidFill>
                  <a:srgbClr val="9EA4A8"/>
                </a:solidFill>
              </a:rPr>
              <a:t>clear(): Limpia las entradas de clave/valor</a:t>
            </a:r>
            <a:endParaRPr b="1" sz="3500">
              <a:solidFill>
                <a:srgbClr val="9EA4A8"/>
              </a:solidFill>
            </a:endParaRPr>
          </a:p>
          <a:p>
            <a:pPr indent="-450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lang="es-CL" sz="3500">
                <a:solidFill>
                  <a:srgbClr val="9EA4A8"/>
                </a:solidFill>
              </a:rPr>
              <a:t>get(): Obtiene el valor asociado a una clave</a:t>
            </a:r>
            <a:endParaRPr b="1" sz="3500">
              <a:solidFill>
                <a:srgbClr val="9EA4A8"/>
              </a:solidFill>
            </a:endParaRPr>
          </a:p>
          <a:p>
            <a:pPr indent="-450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lang="es-CL" sz="3500">
                <a:solidFill>
                  <a:srgbClr val="9EA4A8"/>
                </a:solidFill>
              </a:rPr>
              <a:t>keys(): Retorna todas las claves del store</a:t>
            </a:r>
            <a:endParaRPr b="1" sz="3500">
              <a:solidFill>
                <a:srgbClr val="9EA4A8"/>
              </a:solidFill>
            </a:endParaRPr>
          </a:p>
          <a:p>
            <a:pPr indent="-450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lang="es-CL" sz="3500">
                <a:solidFill>
                  <a:srgbClr val="9EA4A8"/>
                </a:solidFill>
              </a:rPr>
              <a:t>length(): Retorna el número de claves almacenadas en el store</a:t>
            </a:r>
            <a:endParaRPr b="1" sz="3500">
              <a:solidFill>
                <a:srgbClr val="9EA4A8"/>
              </a:solidFill>
            </a:endParaRPr>
          </a:p>
          <a:p>
            <a:pPr indent="-450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lang="es-CL" sz="3500">
                <a:solidFill>
                  <a:srgbClr val="9EA4A8"/>
                </a:solidFill>
              </a:rPr>
              <a:t>ready(): Retorna cuando el store esta listo</a:t>
            </a:r>
            <a:endParaRPr b="1" sz="3500">
              <a:solidFill>
                <a:srgbClr val="9EA4A8"/>
              </a:solidFill>
            </a:endParaRPr>
          </a:p>
          <a:p>
            <a:pPr indent="-450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lang="es-CL" sz="3500">
                <a:solidFill>
                  <a:srgbClr val="9EA4A8"/>
                </a:solidFill>
              </a:rPr>
              <a:t>remove(): Elimina un valor asociado a una clave</a:t>
            </a:r>
            <a:endParaRPr b="1" sz="3500">
              <a:solidFill>
                <a:srgbClr val="9EA4A8"/>
              </a:solidFill>
            </a:endParaRPr>
          </a:p>
          <a:p>
            <a:pPr indent="-450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lang="es-CL" sz="3500">
                <a:solidFill>
                  <a:srgbClr val="9EA4A8"/>
                </a:solidFill>
              </a:rPr>
              <a:t>set(): Almacena una clave y su valor</a:t>
            </a:r>
            <a:endParaRPr b="1" sz="3500">
              <a:solidFill>
                <a:srgbClr val="9EA4A8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916d325c27_0_14"/>
          <p:cNvSpPr txBox="1"/>
          <p:nvPr>
            <p:ph type="title"/>
          </p:nvPr>
        </p:nvSpPr>
        <p:spPr>
          <a:xfrm>
            <a:off x="1337540" y="8796019"/>
            <a:ext cx="60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Uso de SQLite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916d325c27_0_8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224" name="Google Shape;224;g1916d325c27_0_8"/>
          <p:cNvSpPr txBox="1"/>
          <p:nvPr>
            <p:ph idx="1" type="body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Uso de SQLite</a:t>
            </a:r>
            <a:endParaRPr/>
          </a:p>
        </p:txBody>
      </p:sp>
      <p:sp>
        <p:nvSpPr>
          <p:cNvPr id="225" name="Google Shape;225;g1916d325c27_0_8"/>
          <p:cNvSpPr txBox="1"/>
          <p:nvPr/>
        </p:nvSpPr>
        <p:spPr>
          <a:xfrm>
            <a:off x="3086199" y="2738450"/>
            <a:ext cx="13931700" cy="440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lang="es-CL" sz="3500">
                <a:solidFill>
                  <a:srgbClr val="9EA4A8"/>
                </a:solidFill>
              </a:rPr>
              <a:t>Lo primero que se debe hacer es instalar el plugin, las instrucciones están en la documentación oficial, deben considerar que desde Ionic v6 se utiliza por defecto Capacitor y por lo tanto esas son las instrucciones válidas de instalación (para mayor seguridad se recomienda verificar la versión de Ionic que se está utilizando y así acceder a la documentación adecuada para dicha versión): </a:t>
            </a:r>
            <a:r>
              <a:rPr b="1" lang="es-CL" sz="3500" u="sng">
                <a:solidFill>
                  <a:schemeClr val="hlink"/>
                </a:solidFill>
                <a:hlinkClick r:id="rId3"/>
              </a:rPr>
              <a:t>https://ionicframework.com/docs/native/sqlite</a:t>
            </a:r>
            <a:endParaRPr/>
          </a:p>
        </p:txBody>
      </p:sp>
      <p:sp>
        <p:nvSpPr>
          <p:cNvPr id="226" name="Google Shape;226;g1916d325c27_0_8"/>
          <p:cNvSpPr/>
          <p:nvPr/>
        </p:nvSpPr>
        <p:spPr>
          <a:xfrm>
            <a:off x="5509700" y="8275926"/>
            <a:ext cx="8521500" cy="119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    npm install cordova-sqlite-storage</a:t>
            </a:r>
            <a:endParaRPr sz="2100">
              <a:solidFill>
                <a:srgbClr val="C9D1D9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    npm install @awesome-cordova-plugins/sqlite</a:t>
            </a:r>
            <a:endParaRPr sz="2100">
              <a:solidFill>
                <a:srgbClr val="C9D1D9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-CL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916d325c27_0_29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232" name="Google Shape;232;g1916d325c27_0_29"/>
          <p:cNvSpPr txBox="1"/>
          <p:nvPr>
            <p:ph idx="1" type="body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Uso de SQLite</a:t>
            </a:r>
            <a:endParaRPr/>
          </a:p>
        </p:txBody>
      </p:sp>
      <p:sp>
        <p:nvSpPr>
          <p:cNvPr id="233" name="Google Shape;233;g1916d325c27_0_29"/>
          <p:cNvSpPr/>
          <p:nvPr/>
        </p:nvSpPr>
        <p:spPr>
          <a:xfrm>
            <a:off x="4957450" y="2753476"/>
            <a:ext cx="8521500" cy="119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    npm install cordova-sqlite-storage</a:t>
            </a:r>
            <a:endParaRPr sz="2100">
              <a:solidFill>
                <a:srgbClr val="C9D1D9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10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    npm install @awesome-cordova-plugins/sqlite</a:t>
            </a:r>
            <a:endParaRPr sz="2100">
              <a:solidFill>
                <a:srgbClr val="C9D1D9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-CL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g1916d325c27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525" y="5146024"/>
            <a:ext cx="14333800" cy="38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1916d325c27_0_29"/>
          <p:cNvSpPr txBox="1"/>
          <p:nvPr/>
        </p:nvSpPr>
        <p:spPr>
          <a:xfrm>
            <a:off x="3121750" y="4355750"/>
            <a:ext cx="13860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>
                <a:solidFill>
                  <a:srgbClr val="9EA4A8"/>
                </a:solidFill>
              </a:rPr>
              <a:t>app.module.ts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916d325c27_0_44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241" name="Google Shape;241;g1916d325c27_0_44"/>
          <p:cNvSpPr txBox="1"/>
          <p:nvPr>
            <p:ph idx="1" type="body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Uso de SQLite</a:t>
            </a:r>
            <a:endParaRPr/>
          </a:p>
        </p:txBody>
      </p:sp>
      <p:sp>
        <p:nvSpPr>
          <p:cNvPr id="242" name="Google Shape;242;g1916d325c27_0_44"/>
          <p:cNvSpPr txBox="1"/>
          <p:nvPr/>
        </p:nvSpPr>
        <p:spPr>
          <a:xfrm>
            <a:off x="3329125" y="2234025"/>
            <a:ext cx="13860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500">
                <a:solidFill>
                  <a:srgbClr val="9EA4A8"/>
                </a:solidFill>
              </a:rPr>
              <a:t>**Se recomienda aislar en un servicio todo lo relacionado con la base de datos</a:t>
            </a:r>
            <a:endParaRPr b="1" sz="3500">
              <a:solidFill>
                <a:srgbClr val="9EA4A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EA4A8"/>
              </a:solidFill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>
                <a:solidFill>
                  <a:srgbClr val="9EA4A8"/>
                </a:solidFill>
              </a:rPr>
              <a:t>Creación de base de datos:</a:t>
            </a:r>
            <a:endParaRPr/>
          </a:p>
        </p:txBody>
      </p:sp>
      <p:pic>
        <p:nvPicPr>
          <p:cNvPr id="243" name="Google Shape;243;g1916d325c27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525" y="4710575"/>
            <a:ext cx="9575225" cy="5807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71d9869ef_0_6"/>
          <p:cNvSpPr txBox="1"/>
          <p:nvPr>
            <p:ph type="title"/>
          </p:nvPr>
        </p:nvSpPr>
        <p:spPr>
          <a:xfrm>
            <a:off x="1321990" y="8235994"/>
            <a:ext cx="604830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Actividad N°2.2: Persistencia</a:t>
            </a:r>
            <a:endParaRPr/>
          </a:p>
        </p:txBody>
      </p:sp>
      <p:sp>
        <p:nvSpPr>
          <p:cNvPr id="114" name="Google Shape;114;g1871d9869ef_0_6"/>
          <p:cNvSpPr txBox="1"/>
          <p:nvPr>
            <p:ph idx="1" type="body"/>
          </p:nvPr>
        </p:nvSpPr>
        <p:spPr>
          <a:xfrm>
            <a:off x="8314271" y="8170445"/>
            <a:ext cx="11193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4400"/>
              <a:t>Persistencia</a:t>
            </a:r>
            <a:endParaRPr sz="4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91e9001fd1_0_0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249" name="Google Shape;249;g191e9001fd1_0_0"/>
          <p:cNvSpPr txBox="1"/>
          <p:nvPr>
            <p:ph idx="1" type="body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Uso de SQLite</a:t>
            </a:r>
            <a:endParaRPr/>
          </a:p>
        </p:txBody>
      </p:sp>
      <p:sp>
        <p:nvSpPr>
          <p:cNvPr id="250" name="Google Shape;250;g191e9001fd1_0_0"/>
          <p:cNvSpPr txBox="1"/>
          <p:nvPr/>
        </p:nvSpPr>
        <p:spPr>
          <a:xfrm>
            <a:off x="3329125" y="2234025"/>
            <a:ext cx="13860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>
                <a:solidFill>
                  <a:srgbClr val="9EA4A8"/>
                </a:solidFill>
              </a:rPr>
              <a:t>Declaración y Creación de tabla</a:t>
            </a:r>
            <a:r>
              <a:rPr b="1" lang="es-CL" sz="3500">
                <a:solidFill>
                  <a:srgbClr val="9EA4A8"/>
                </a:solidFill>
              </a:rPr>
              <a:t>:</a:t>
            </a:r>
            <a:endParaRPr/>
          </a:p>
        </p:txBody>
      </p:sp>
      <p:pic>
        <p:nvPicPr>
          <p:cNvPr id="251" name="Google Shape;251;g191e9001fd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613" y="5027140"/>
            <a:ext cx="12889674" cy="5129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191e9001fd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1200" y="3177375"/>
            <a:ext cx="16496449" cy="16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91e9001fd1_0_7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258" name="Google Shape;258;g191e9001fd1_0_7"/>
          <p:cNvSpPr txBox="1"/>
          <p:nvPr>
            <p:ph idx="1" type="body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Uso de SQLite</a:t>
            </a:r>
            <a:endParaRPr/>
          </a:p>
        </p:txBody>
      </p:sp>
      <p:sp>
        <p:nvSpPr>
          <p:cNvPr id="259" name="Google Shape;259;g191e9001fd1_0_7"/>
          <p:cNvSpPr txBox="1"/>
          <p:nvPr/>
        </p:nvSpPr>
        <p:spPr>
          <a:xfrm>
            <a:off x="3329125" y="2615025"/>
            <a:ext cx="13860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>
                <a:solidFill>
                  <a:srgbClr val="9EA4A8"/>
                </a:solidFill>
              </a:rPr>
              <a:t>Ejecutar SQL Insert</a:t>
            </a:r>
            <a:r>
              <a:rPr b="1" lang="es-CL" sz="3500">
                <a:solidFill>
                  <a:srgbClr val="9EA4A8"/>
                </a:solidFill>
              </a:rPr>
              <a:t>:</a:t>
            </a:r>
            <a:endParaRPr/>
          </a:p>
        </p:txBody>
      </p:sp>
      <p:pic>
        <p:nvPicPr>
          <p:cNvPr id="260" name="Google Shape;260;g191e9001fd1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625" y="3662075"/>
            <a:ext cx="17858851" cy="39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91e9001fd1_0_13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266" name="Google Shape;266;g191e9001fd1_0_13"/>
          <p:cNvSpPr txBox="1"/>
          <p:nvPr>
            <p:ph idx="1" type="body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Uso de SQLite</a:t>
            </a:r>
            <a:endParaRPr/>
          </a:p>
        </p:txBody>
      </p:sp>
      <p:sp>
        <p:nvSpPr>
          <p:cNvPr id="267" name="Google Shape;267;g191e9001fd1_0_13"/>
          <p:cNvSpPr txBox="1"/>
          <p:nvPr/>
        </p:nvSpPr>
        <p:spPr>
          <a:xfrm>
            <a:off x="3329125" y="2234025"/>
            <a:ext cx="13860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>
                <a:solidFill>
                  <a:srgbClr val="9EA4A8"/>
                </a:solidFill>
              </a:rPr>
              <a:t>Ejecutar SQL Update y Delete</a:t>
            </a:r>
            <a:r>
              <a:rPr b="1" lang="es-CL" sz="3500">
                <a:solidFill>
                  <a:srgbClr val="9EA4A8"/>
                </a:solidFill>
              </a:rPr>
              <a:t> Table</a:t>
            </a:r>
            <a:r>
              <a:rPr b="1" lang="es-CL" sz="3500">
                <a:solidFill>
                  <a:srgbClr val="9EA4A8"/>
                </a:solidFill>
              </a:rPr>
              <a:t>:</a:t>
            </a:r>
            <a:endParaRPr/>
          </a:p>
        </p:txBody>
      </p:sp>
      <p:pic>
        <p:nvPicPr>
          <p:cNvPr id="268" name="Google Shape;268;g191e9001fd1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963" y="3033525"/>
            <a:ext cx="17274974" cy="7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91e9001fd1_0_19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274" name="Google Shape;274;g191e9001fd1_0_19"/>
          <p:cNvSpPr txBox="1"/>
          <p:nvPr>
            <p:ph idx="1" type="body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Uso de SQLite</a:t>
            </a:r>
            <a:endParaRPr/>
          </a:p>
        </p:txBody>
      </p:sp>
      <p:sp>
        <p:nvSpPr>
          <p:cNvPr id="275" name="Google Shape;275;g191e9001fd1_0_19"/>
          <p:cNvSpPr txBox="1"/>
          <p:nvPr/>
        </p:nvSpPr>
        <p:spPr>
          <a:xfrm>
            <a:off x="3329125" y="2310225"/>
            <a:ext cx="13860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>
                <a:solidFill>
                  <a:srgbClr val="9EA4A8"/>
                </a:solidFill>
              </a:rPr>
              <a:t>Ejecutar SQL Select Table</a:t>
            </a:r>
            <a:r>
              <a:rPr b="1" lang="es-CL" sz="3500">
                <a:solidFill>
                  <a:srgbClr val="9EA4A8"/>
                </a:solidFill>
              </a:rPr>
              <a:t>:</a:t>
            </a:r>
            <a:endParaRPr/>
          </a:p>
        </p:txBody>
      </p:sp>
      <p:pic>
        <p:nvPicPr>
          <p:cNvPr id="276" name="Google Shape;276;g191e9001fd1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100" y="3033525"/>
            <a:ext cx="11890675" cy="74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"/>
          <p:cNvSpPr txBox="1"/>
          <p:nvPr>
            <p:ph type="title"/>
          </p:nvPr>
        </p:nvSpPr>
        <p:spPr>
          <a:xfrm>
            <a:off x="1305115" y="8674869"/>
            <a:ext cx="604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Documentación Oficial</a:t>
            </a:r>
            <a:endParaRPr/>
          </a:p>
        </p:txBody>
      </p:sp>
      <p:sp>
        <p:nvSpPr>
          <p:cNvPr id="282" name="Google Shape;282;p7"/>
          <p:cNvSpPr txBox="1"/>
          <p:nvPr>
            <p:ph idx="1" type="body"/>
          </p:nvPr>
        </p:nvSpPr>
        <p:spPr>
          <a:xfrm>
            <a:off x="8314271" y="8170445"/>
            <a:ext cx="11193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CL" sz="2900"/>
              <a:t>Recuerda!</a:t>
            </a:r>
            <a:endParaRPr b="1" sz="2900"/>
          </a:p>
        </p:txBody>
      </p:sp>
      <p:sp>
        <p:nvSpPr>
          <p:cNvPr id="283" name="Google Shape;283;p7"/>
          <p:cNvSpPr txBox="1"/>
          <p:nvPr/>
        </p:nvSpPr>
        <p:spPr>
          <a:xfrm>
            <a:off x="8370975" y="8931050"/>
            <a:ext cx="11080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s-CL" sz="3300" u="none" cap="none" strike="noStrike">
                <a:solidFill>
                  <a:srgbClr val="9EA4A8"/>
                </a:solidFill>
                <a:latin typeface="Arial"/>
                <a:ea typeface="Arial"/>
                <a:cs typeface="Arial"/>
                <a:sym typeface="Arial"/>
              </a:rPr>
              <a:t>Consulta siempre la documentación oficial al momento de implementar </a:t>
            </a:r>
            <a:r>
              <a:rPr b="1" lang="es-CL" sz="3300">
                <a:solidFill>
                  <a:srgbClr val="9EA4A8"/>
                </a:solidFill>
              </a:rPr>
              <a:t>persistencia</a:t>
            </a:r>
            <a:r>
              <a:rPr b="1" i="0" lang="es-CL" sz="3300" u="none" cap="none" strike="noStrike">
                <a:solidFill>
                  <a:srgbClr val="9EA4A8"/>
                </a:solidFill>
                <a:latin typeface="Arial"/>
                <a:ea typeface="Arial"/>
                <a:cs typeface="Arial"/>
                <a:sym typeface="Arial"/>
              </a:rPr>
              <a:t> en nuestra aplicación.</a:t>
            </a:r>
            <a:endParaRPr b="1" i="0" sz="3300" u="none" cap="none" strike="noStrike">
              <a:solidFill>
                <a:srgbClr val="9EA4A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91e9001fd1_0_35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289" name="Google Shape;289;g191e9001fd1_0_35"/>
          <p:cNvSpPr txBox="1"/>
          <p:nvPr>
            <p:ph idx="1" type="body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Documentación Oficial</a:t>
            </a:r>
            <a:endParaRPr/>
          </a:p>
        </p:txBody>
      </p:sp>
      <p:sp>
        <p:nvSpPr>
          <p:cNvPr id="290" name="Google Shape;290;g191e9001fd1_0_35"/>
          <p:cNvSpPr txBox="1"/>
          <p:nvPr/>
        </p:nvSpPr>
        <p:spPr>
          <a:xfrm>
            <a:off x="3121750" y="3204475"/>
            <a:ext cx="13860600" cy="6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Char char="»"/>
            </a:pPr>
            <a:r>
              <a:rPr b="1" lang="es-CL" sz="3500" u="sng">
                <a:solidFill>
                  <a:schemeClr val="hlink"/>
                </a:solidFill>
                <a:hlinkClick r:id="rId3"/>
              </a:rPr>
              <a:t>https://ionicframework.com/docs/native/sqlite</a:t>
            </a:r>
            <a:endParaRPr b="1" sz="3500">
              <a:solidFill>
                <a:srgbClr val="9EA4A8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EA4A8"/>
              </a:solidFill>
            </a:endParaRPr>
          </a:p>
          <a:p>
            <a:pPr indent="-450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EA4A8"/>
              </a:buClr>
              <a:buSzPts val="3500"/>
              <a:buChar char="»"/>
            </a:pPr>
            <a:r>
              <a:rPr b="1" lang="es-CL" sz="3500" u="sng">
                <a:solidFill>
                  <a:schemeClr val="hlink"/>
                </a:solidFill>
                <a:hlinkClick r:id="rId4"/>
              </a:rPr>
              <a:t>https://ionicframework.com/docs/angular/storage</a:t>
            </a:r>
            <a:endParaRPr b="1" sz="3500">
              <a:solidFill>
                <a:srgbClr val="9EA4A8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EA4A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500">
                <a:solidFill>
                  <a:srgbClr val="9EA4A8"/>
                </a:solidFill>
              </a:rPr>
              <a:t>** Importante: al acceder a los github desde la </a:t>
            </a:r>
            <a:r>
              <a:rPr b="1" lang="es-CL" sz="3500">
                <a:solidFill>
                  <a:srgbClr val="9EA4A8"/>
                </a:solidFill>
              </a:rPr>
              <a:t>documentación</a:t>
            </a:r>
            <a:r>
              <a:rPr b="1" lang="es-CL" sz="3500">
                <a:solidFill>
                  <a:srgbClr val="9EA4A8"/>
                </a:solidFill>
              </a:rPr>
              <a:t> oficial, no olvides comprobar la versión de ionic con que fue desarrollado ese código</a:t>
            </a:r>
            <a:endParaRPr b="1" sz="3500">
              <a:solidFill>
                <a:srgbClr val="9EA4A8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1d9869ef_0_168"/>
          <p:cNvSpPr txBox="1"/>
          <p:nvPr>
            <p:ph type="title"/>
          </p:nvPr>
        </p:nvSpPr>
        <p:spPr>
          <a:xfrm>
            <a:off x="1337540" y="8796019"/>
            <a:ext cx="60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Resumen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871d9869ef_0_275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301" name="Google Shape;301;g1871d9869ef_0_275"/>
          <p:cNvSpPr txBox="1"/>
          <p:nvPr/>
        </p:nvSpPr>
        <p:spPr>
          <a:xfrm>
            <a:off x="2306350" y="3480575"/>
            <a:ext cx="154914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lang="es-CL" sz="3500">
                <a:solidFill>
                  <a:srgbClr val="9EA4A8"/>
                </a:solidFill>
              </a:rPr>
              <a:t>En resumen lo que hemos vistos son las opciones que tenemos para mantener persistente los datos en nuestra aplicación</a:t>
            </a:r>
            <a:endParaRPr b="1" sz="3500">
              <a:solidFill>
                <a:srgbClr val="9EA4A8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EA4A8"/>
              </a:solidFill>
            </a:endParaRPr>
          </a:p>
          <a:p>
            <a:pPr indent="-450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lang="es-CL" sz="3500">
                <a:solidFill>
                  <a:srgbClr val="9EA4A8"/>
                </a:solidFill>
              </a:rPr>
              <a:t>No dejen de consultar la documentación oficial para resolver los problemas que se presenten en el desarrollo.</a:t>
            </a:r>
            <a:endParaRPr b="1" sz="3500">
              <a:solidFill>
                <a:srgbClr val="9EA4A8"/>
              </a:solidFill>
            </a:endParaRPr>
          </a:p>
        </p:txBody>
      </p:sp>
      <p:sp>
        <p:nvSpPr>
          <p:cNvPr id="302" name="Google Shape;302;g1871d9869ef_0_275"/>
          <p:cNvSpPr txBox="1"/>
          <p:nvPr>
            <p:ph idx="1" type="body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Resumen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71d9869ef_0_11"/>
          <p:cNvSpPr txBox="1"/>
          <p:nvPr>
            <p:ph idx="1" type="body"/>
          </p:nvPr>
        </p:nvSpPr>
        <p:spPr>
          <a:xfrm>
            <a:off x="574040" y="1029811"/>
            <a:ext cx="434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Objetivos</a:t>
            </a:r>
            <a:endParaRPr/>
          </a:p>
        </p:txBody>
      </p:sp>
      <p:sp>
        <p:nvSpPr>
          <p:cNvPr id="120" name="Google Shape;120;g1871d9869ef_0_11"/>
          <p:cNvSpPr txBox="1"/>
          <p:nvPr>
            <p:ph idx="2" type="body"/>
          </p:nvPr>
        </p:nvSpPr>
        <p:spPr>
          <a:xfrm>
            <a:off x="574675" y="2911475"/>
            <a:ext cx="434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Lo que se espera que aprendas en esta Actividad 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1871d9869ef_0_11"/>
          <p:cNvSpPr txBox="1"/>
          <p:nvPr/>
        </p:nvSpPr>
        <p:spPr>
          <a:xfrm>
            <a:off x="4520680" y="3834875"/>
            <a:ext cx="11424600" cy="3416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i="0" lang="es-CL" sz="3600" u="none" cap="none" strike="noStrike">
                <a:solidFill>
                  <a:srgbClr val="9EA4A8"/>
                </a:solidFill>
                <a:latin typeface="Arial"/>
                <a:ea typeface="Arial"/>
                <a:cs typeface="Arial"/>
                <a:sym typeface="Arial"/>
              </a:rPr>
              <a:t>En esta actividad ustedes van a conocer el uso de la memoria interna Store y persistir los datos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9EA4A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71d9869ef_0_17"/>
          <p:cNvSpPr txBox="1"/>
          <p:nvPr>
            <p:ph type="title"/>
          </p:nvPr>
        </p:nvSpPr>
        <p:spPr>
          <a:xfrm>
            <a:off x="1337540" y="8796019"/>
            <a:ext cx="60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¿Persistencia?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71d9869ef_0_21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132" name="Google Shape;132;g1871d9869ef_0_21"/>
          <p:cNvSpPr txBox="1"/>
          <p:nvPr>
            <p:ph idx="1" type="body"/>
          </p:nvPr>
        </p:nvSpPr>
        <p:spPr>
          <a:xfrm>
            <a:off x="5210150" y="1008050"/>
            <a:ext cx="527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Persistencia</a:t>
            </a:r>
            <a:endParaRPr/>
          </a:p>
        </p:txBody>
      </p:sp>
      <p:sp>
        <p:nvSpPr>
          <p:cNvPr id="133" name="Google Shape;133;g1871d9869ef_0_21"/>
          <p:cNvSpPr txBox="1"/>
          <p:nvPr/>
        </p:nvSpPr>
        <p:spPr>
          <a:xfrm>
            <a:off x="3334450" y="3992375"/>
            <a:ext cx="13435200" cy="1708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i="0" lang="es-CL" sz="3500" u="none" cap="none" strike="noStrike">
                <a:solidFill>
                  <a:srgbClr val="9EA4A8"/>
                </a:solidFill>
                <a:latin typeface="Arial"/>
                <a:ea typeface="Arial"/>
                <a:cs typeface="Arial"/>
                <a:sym typeface="Arial"/>
              </a:rPr>
              <a:t>La persistencia nos permite almacenar los datos generados o utilizados por la aplicación mediante y para el funcionamiento de éste</a:t>
            </a:r>
            <a:endParaRPr b="1" i="0" sz="3500" u="none" cap="none" strike="noStrike">
              <a:solidFill>
                <a:srgbClr val="9EA4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6.googleusercontent.com/CHWPYZfCKseQBrjx5dOG1qicxvwIR3CwW4Dn5KppcvoOtn1qIXATp92KIcXPSXse9CepCzVf7y2325e5XUIjVtZ_ZZd8-DvHcQvmrbn8fUK3z3yP1KKTT0_Rnh0R6_I6BYjk-Re5dTSODHNDeee-YUFBkM3ONVtqyYFkNUD7IXpfEL0-7kpecNCkxoTPc5nOt-bpbl1PqA" id="134" name="Google Shape;134;g1871d9869ef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6527" y="6002594"/>
            <a:ext cx="6591214" cy="4099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140" name="Google Shape;140;p1"/>
          <p:cNvSpPr txBox="1"/>
          <p:nvPr>
            <p:ph idx="1" type="body"/>
          </p:nvPr>
        </p:nvSpPr>
        <p:spPr>
          <a:xfrm>
            <a:off x="5210150" y="1008050"/>
            <a:ext cx="527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SQLite</a:t>
            </a:r>
            <a:endParaRPr/>
          </a:p>
        </p:txBody>
      </p:sp>
      <p:sp>
        <p:nvSpPr>
          <p:cNvPr id="141" name="Google Shape;141;p1"/>
          <p:cNvSpPr txBox="1"/>
          <p:nvPr/>
        </p:nvSpPr>
        <p:spPr>
          <a:xfrm>
            <a:off x="3235596" y="3755840"/>
            <a:ext cx="13435200" cy="2246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i="0" lang="es-CL" sz="3500" u="none" cap="none" strike="noStrike">
                <a:solidFill>
                  <a:srgbClr val="9EA4A8"/>
                </a:solidFill>
                <a:latin typeface="Arial"/>
                <a:ea typeface="Arial"/>
                <a:cs typeface="Arial"/>
                <a:sym typeface="Arial"/>
              </a:rPr>
              <a:t>Es un sistema de almacenamiento de datos multiplataforma que funciona en IOS y Android. Desarrollado por SQLite, un motor de base de datos SQL para crear potentes aplicaciones basadas en datos completamente JavaScript</a:t>
            </a:r>
            <a:endParaRPr b="1" i="0" sz="3500" u="none" cap="none" strike="noStrike">
              <a:solidFill>
                <a:srgbClr val="9EA4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6.googleusercontent.com/ljjdy8pBtbm32Z-U5nvb9Z0jUvJhUYpk9TKi98pD8uxMobGoC_-8SimPCrmBGFJq6bNUCZip05_axMmVaVeZAh6JsNVuVbQ_CA1IQMdvZiI9BFFpTrTamU5Q5IirB7JYea5BfLkSwDyHES5u3_ojsswfiKvD9ICBCiFukHuhknA9RK3_tj28c3hibIOf0sIZlW74N8smhA" id="142" name="Google Shape;1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672" y="6452596"/>
            <a:ext cx="9324483" cy="442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71d9869ef_0_161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148" name="Google Shape;148;g1871d9869ef_0_161"/>
          <p:cNvSpPr txBox="1"/>
          <p:nvPr/>
        </p:nvSpPr>
        <p:spPr>
          <a:xfrm>
            <a:off x="3245463" y="2924851"/>
            <a:ext cx="12398191" cy="2785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i="0" lang="es-CL" sz="3500" u="none" cap="none" strike="noStrike">
                <a:solidFill>
                  <a:srgbClr val="9EA4A8"/>
                </a:solidFill>
                <a:latin typeface="Arial"/>
                <a:ea typeface="Arial"/>
                <a:cs typeface="Arial"/>
                <a:sym typeface="Arial"/>
              </a:rPr>
              <a:t>Ionic Storage es una alternativa gratuita y Opensource para desarrolladores.</a:t>
            </a:r>
            <a:endParaRPr/>
          </a:p>
          <a:p>
            <a:pPr indent="0" lvl="0" marL="63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500" u="none" cap="none" strike="noStrike">
              <a:solidFill>
                <a:srgbClr val="9EA4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i="0" lang="es-CL" sz="3500" u="none" cap="none" strike="noStrike">
                <a:solidFill>
                  <a:srgbClr val="9EA4A8"/>
                </a:solidFill>
                <a:latin typeface="Arial"/>
                <a:ea typeface="Arial"/>
                <a:cs typeface="Arial"/>
                <a:sym typeface="Arial"/>
              </a:rPr>
              <a:t>Almacena los datos por pares, clave/valor y Objetos JSON</a:t>
            </a:r>
            <a:endParaRPr b="1" i="0" sz="3500" u="none" cap="none" strike="noStrike">
              <a:solidFill>
                <a:srgbClr val="9EA4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871d9869ef_0_161"/>
          <p:cNvSpPr txBox="1"/>
          <p:nvPr>
            <p:ph idx="1" type="body"/>
          </p:nvPr>
        </p:nvSpPr>
        <p:spPr>
          <a:xfrm>
            <a:off x="5210150" y="1008050"/>
            <a:ext cx="91206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s-CL"/>
              <a:t>Ionic Storage</a:t>
            </a:r>
            <a:endParaRPr/>
          </a:p>
        </p:txBody>
      </p:sp>
      <p:pic>
        <p:nvPicPr>
          <p:cNvPr descr="https://lh3.googleusercontent.com/-lpoPW40jlChlzF8hNgiOr7kWv5YE2A0cauCCiH14JuEAMRa1vPQFWOxtf12mKawhvoIEyaT1dNq2SPtXVd9OYw8M6IGP3z54jjFvOrByX_La3s7QGcZH9vNZg-gdbpTLPRVlvrpyoFnpt06sIMAzkElWQymXqwyI1I0V0GfL5LgYeMx7nJ_JtoYk7kz4rmnpyDEqOTKnw" id="150" name="Google Shape;150;g1871d9869ef_0_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36475"/>
            <a:ext cx="9489989" cy="52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156" name="Google Shape;156;p2"/>
          <p:cNvSpPr txBox="1"/>
          <p:nvPr/>
        </p:nvSpPr>
        <p:spPr>
          <a:xfrm>
            <a:off x="3245463" y="2924851"/>
            <a:ext cx="12398191" cy="2785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i="0" lang="es-CL" sz="3500" u="none" cap="none" strike="noStrike">
                <a:solidFill>
                  <a:srgbClr val="9EA4A8"/>
                </a:solidFill>
                <a:latin typeface="Arial"/>
                <a:ea typeface="Arial"/>
                <a:cs typeface="Arial"/>
                <a:sym typeface="Arial"/>
              </a:rPr>
              <a:t>Utiliza una variedad de motores de almacenamiento por debajo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9EA4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i="0" lang="es-CL" sz="3500" u="none" cap="none" strike="noStrike">
                <a:solidFill>
                  <a:srgbClr val="9EA4A8"/>
                </a:solidFill>
                <a:latin typeface="Arial"/>
                <a:ea typeface="Arial"/>
                <a:cs typeface="Arial"/>
                <a:sym typeface="Arial"/>
              </a:rPr>
              <a:t>El motor de almacenamiento es elegido por el desarrollador dependiendo de la plataforma</a:t>
            </a:r>
            <a:endParaRPr/>
          </a:p>
        </p:txBody>
      </p:sp>
      <p:sp>
        <p:nvSpPr>
          <p:cNvPr id="157" name="Google Shape;157;p2"/>
          <p:cNvSpPr txBox="1"/>
          <p:nvPr>
            <p:ph idx="1" type="body"/>
          </p:nvPr>
        </p:nvSpPr>
        <p:spPr>
          <a:xfrm>
            <a:off x="5210150" y="1008050"/>
            <a:ext cx="91206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s-CL"/>
              <a:t>Ionic Storage</a:t>
            </a:r>
            <a:endParaRPr/>
          </a:p>
        </p:txBody>
      </p:sp>
      <p:pic>
        <p:nvPicPr>
          <p:cNvPr descr="https://lh3.googleusercontent.com/-lpoPW40jlChlzF8hNgiOr7kWv5YE2A0cauCCiH14JuEAMRa1vPQFWOxtf12mKawhvoIEyaT1dNq2SPtXVd9OYw8M6IGP3z54jjFvOrByX_La3s7QGcZH9vNZg-gdbpTLPRVlvrpyoFnpt06sIMAzkElWQymXqwyI1I0V0GfL5LgYeMx7nJ_JtoYk7kz4rmnpyDEqOTKnw" id="158" name="Google Shape;15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36475"/>
            <a:ext cx="9489989" cy="52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71d9869ef_0_140"/>
          <p:cNvSpPr txBox="1"/>
          <p:nvPr>
            <p:ph idx="1" type="body"/>
          </p:nvPr>
        </p:nvSpPr>
        <p:spPr>
          <a:xfrm>
            <a:off x="2306350" y="1008050"/>
            <a:ext cx="265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PGY4121</a:t>
            </a:r>
            <a:endParaRPr/>
          </a:p>
        </p:txBody>
      </p:sp>
      <p:sp>
        <p:nvSpPr>
          <p:cNvPr id="164" name="Google Shape;164;g1871d9869ef_0_140"/>
          <p:cNvSpPr txBox="1"/>
          <p:nvPr>
            <p:ph idx="1" type="body"/>
          </p:nvPr>
        </p:nvSpPr>
        <p:spPr>
          <a:xfrm>
            <a:off x="5210150" y="1008050"/>
            <a:ext cx="91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Motor de Almacenamiento</a:t>
            </a:r>
            <a:endParaRPr/>
          </a:p>
        </p:txBody>
      </p:sp>
      <p:sp>
        <p:nvSpPr>
          <p:cNvPr id="165" name="Google Shape;165;g1871d9869ef_0_140"/>
          <p:cNvSpPr txBox="1"/>
          <p:nvPr/>
        </p:nvSpPr>
        <p:spPr>
          <a:xfrm>
            <a:off x="3369031" y="3251810"/>
            <a:ext cx="12398191" cy="630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500"/>
              <a:buFont typeface="Arial"/>
              <a:buChar char="»"/>
            </a:pPr>
            <a:r>
              <a:rPr b="1" i="0" lang="es-CL" sz="3500" u="none" cap="none" strike="noStrike">
                <a:solidFill>
                  <a:srgbClr val="9EA4A8"/>
                </a:solidFill>
                <a:latin typeface="Arial"/>
                <a:ea typeface="Arial"/>
                <a:cs typeface="Arial"/>
                <a:sym typeface="Arial"/>
              </a:rPr>
              <a:t>Ionic Storage utiliza SQLite para plataformas nativas</a:t>
            </a:r>
            <a:endParaRPr b="1" i="0" sz="3500" u="none" cap="none" strike="noStrike">
              <a:solidFill>
                <a:srgbClr val="9EA4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itkJhb2y6KUh8so9nnlrnOiKQACOwHqEW11q2vy_UoEmoeALQwR5eViwGhe4FM07Bf6Vduze12vZQCd9BXjEpy6odtEPpu9RnkBxIlWMrbP7GftCkdpJIXXnZ0awPY6_TWi2aWtvRNVy-E-ZVfbeh2E99Mt2rocYZb_LL520I6m7ddnvetPdImMtO2pZrStdWswBdc_CEg" id="166" name="Google Shape;166;g1871d9869ef_0_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3878" y="5496825"/>
            <a:ext cx="11163215" cy="3630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2458228B949B479C0D95B74764B8CE" ma:contentTypeVersion="10" ma:contentTypeDescription="Crear nuevo documento." ma:contentTypeScope="" ma:versionID="734068bfad1b7fc3056ebe1a84daf5c5">
  <xsd:schema xmlns:xsd="http://www.w3.org/2001/XMLSchema" xmlns:xs="http://www.w3.org/2001/XMLSchema" xmlns:p="http://schemas.microsoft.com/office/2006/metadata/properties" xmlns:ns2="73c13b64-88fd-4eb7-a3bf-975b07d582db" xmlns:ns3="de7ac4cf-e23f-48fa-9529-c41e75b23430" targetNamespace="http://schemas.microsoft.com/office/2006/metadata/properties" ma:root="true" ma:fieldsID="f2d0ee4cb06e4d99530d64254e1556c3" ns2:_="" ns3:_="">
    <xsd:import namespace="73c13b64-88fd-4eb7-a3bf-975b07d582db"/>
    <xsd:import namespace="de7ac4cf-e23f-48fa-9529-c41e75b23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13b64-88fd-4eb7-a3bf-975b07d582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ac4cf-e23f-48fa-9529-c41e75b2343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2e0ce2e-47fc-4cfd-b901-939069886bd0}" ma:internalName="TaxCatchAll" ma:showField="CatchAllData" ma:web="de7ac4cf-e23f-48fa-9529-c41e75b234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e7ac4cf-e23f-48fa-9529-c41e75b23430" xsi:nil="true"/>
    <lcf76f155ced4ddcb4097134ff3c332f xmlns="73c13b64-88fd-4eb7-a3bf-975b07d582d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8D7EE1F-42BC-4008-923C-C40A73A569FB}"/>
</file>

<file path=customXml/itemProps2.xml><?xml version="1.0" encoding="utf-8"?>
<ds:datastoreItem xmlns:ds="http://schemas.openxmlformats.org/officeDocument/2006/customXml" ds:itemID="{D289A63C-9FB9-4321-A4F4-1F93056AFBE3}"/>
</file>

<file path=customXml/itemProps3.xml><?xml version="1.0" encoding="utf-8"?>
<ds:datastoreItem xmlns:ds="http://schemas.openxmlformats.org/officeDocument/2006/customXml" ds:itemID="{CCAE03B6-F5F0-4186-AA76-12A4F94790B1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USRVI-LC3</dc:creator>
  <dcterms:created xsi:type="dcterms:W3CDTF">2021-04-02T01:36:00Z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0x0101001E2458228B949B479C0D95B74764B8CE</vt:lpwstr>
  </property>
</Properties>
</file>