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11309350" cx="20104100"/>
  <p:notesSz cx="20104100" cy="11309350"/>
  <p:embeddedFontLst>
    <p:embeddedFont>
      <p:font typeface="Franklin Gothic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uK3Y1oOEIWjSm9XV8Hmdb8q7b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149414-6BCF-4A64-ADA7-FAB38F431C97}">
  <a:tblStyle styleId="{4F149414-6BCF-4A64-ADA7-FAB38F431C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customschemas.google.com/relationships/presentationmetadata" Target="metadata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ustomXml" Target="../customXml/item3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2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Franklin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71d9869ef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1871d9869ef_0_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84857baf3_0_1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984857baf3_0_1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84857baf3_0_2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984857baf3_0_2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16d325c27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916d325c27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84857baf3_0_3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984857baf3_0_3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84857baf3_0_4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984857baf3_0_4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71d9869ef_0_16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871d9869ef_0_16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892ef16d6_0_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9892ef16d6_0_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892ef16d6_0_1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9892ef16d6_0_1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71d9869ef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871d9869ef_0_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892ef16d6_0_1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9892ef16d6_0_1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892ef16d6_0_2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19892ef16d6_0_2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1e9001fd1_0_3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191e9001fd1_0_3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892ef16d6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9892ef16d6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9892ef16d6_0_4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19892ef16d6_0_4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892ef16d6_0_5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19892ef16d6_0_5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892ef16d6_0_5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19892ef16d6_0_5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892ef16d6_0_6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19892ef16d6_0_6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892ef16d6_0_6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9892ef16d6_0_6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71d9869ef_0_1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871d9869ef_0_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892ef16d6_0_3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19892ef16d6_0_3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71d9869ef_0_27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1871d9869ef_0_27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71d9869ef_0_1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871d9869ef_0_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71d9869ef_0_2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871d9869ef_0_2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4857baf3_0_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984857baf3_0_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71d9869ef_0_27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871d9869ef_0_27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16d325c27_0_1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1916d325c27_0_1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5" name="Google Shape;25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39" name="Google Shape;39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40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7" name="Google Shape;47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" name="Google Shape;4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Google Shape;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" name="Google Shape;51;p1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7" name="Google Shape;77;p10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://debsconsultores.blogspot.com/2019/03/json-web-token-en-django-rest-framework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://debsconsultores.blogspot.com/2019/03/json-web-token-en-django-rest-framework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71d9869ef_0_0"/>
          <p:cNvSpPr txBox="1"/>
          <p:nvPr>
            <p:ph idx="1" type="body"/>
          </p:nvPr>
        </p:nvSpPr>
        <p:spPr>
          <a:xfrm>
            <a:off x="5138402" y="6459794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07" name="Google Shape;107;g1871d9869ef_0_0"/>
          <p:cNvSpPr txBox="1"/>
          <p:nvPr>
            <p:ph idx="2" type="body"/>
          </p:nvPr>
        </p:nvSpPr>
        <p:spPr>
          <a:xfrm>
            <a:off x="4725261" y="4133373"/>
            <a:ext cx="1143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PROGRAMACIÓN</a:t>
            </a:r>
            <a:r>
              <a:rPr lang="es-CL"/>
              <a:t> DE APLICACIONES MÓVILES</a:t>
            </a:r>
            <a:endParaRPr/>
          </a:p>
        </p:txBody>
      </p:sp>
      <p:sp>
        <p:nvSpPr>
          <p:cNvPr id="108" name="Google Shape;108;g1871d9869ef_0_0"/>
          <p:cNvSpPr txBox="1"/>
          <p:nvPr>
            <p:ph idx="3" type="body"/>
          </p:nvPr>
        </p:nvSpPr>
        <p:spPr>
          <a:xfrm>
            <a:off x="5092767" y="7676832"/>
            <a:ext cx="106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Profesor: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Service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2606099" y="2300100"/>
            <a:ext cx="13460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Para consumir un servicio de una API se debe manejar mediante peticiones.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Las peticiones la gestionará la clase Servicio que se debe generar para el proyecto</a:t>
            </a:r>
            <a:endParaRPr b="1" sz="3500">
              <a:solidFill>
                <a:srgbClr val="9EA4A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6300" y="4739725"/>
            <a:ext cx="8151575" cy="56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84857baf3_0_12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75" name="Google Shape;175;g1984857baf3_0_12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Service</a:t>
            </a:r>
            <a:endParaRPr/>
          </a:p>
        </p:txBody>
      </p:sp>
      <p:pic>
        <p:nvPicPr>
          <p:cNvPr id="176" name="Google Shape;176;g1984857baf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350" y="2620400"/>
            <a:ext cx="9120600" cy="760597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984857baf3_0_12"/>
          <p:cNvSpPr txBox="1"/>
          <p:nvPr/>
        </p:nvSpPr>
        <p:spPr>
          <a:xfrm flipH="1">
            <a:off x="12515700" y="2888163"/>
            <a:ext cx="6407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24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Nos permite, realizar consultas HTTP</a:t>
            </a:r>
            <a:endParaRPr b="0" i="0" sz="245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78" name="Google Shape;178;g1984857baf3_0_12"/>
          <p:cNvSpPr txBox="1"/>
          <p:nvPr/>
        </p:nvSpPr>
        <p:spPr>
          <a:xfrm flipH="1">
            <a:off x="12376900" y="6163450"/>
            <a:ext cx="4745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24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Se establece la URL Base</a:t>
            </a:r>
            <a:endParaRPr b="0" i="0" sz="245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79" name="Google Shape;179;g1984857baf3_0_12"/>
          <p:cNvSpPr txBox="1"/>
          <p:nvPr/>
        </p:nvSpPr>
        <p:spPr>
          <a:xfrm flipH="1">
            <a:off x="12515700" y="8620685"/>
            <a:ext cx="6407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24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Se establece el </a:t>
            </a:r>
            <a:r>
              <a:rPr lang="es-CL" sz="2450">
                <a:latin typeface="Franklin Gothic"/>
                <a:ea typeface="Franklin Gothic"/>
                <a:cs typeface="Franklin Gothic"/>
                <a:sym typeface="Franklin Gothic"/>
              </a:rPr>
              <a:t>método</a:t>
            </a:r>
            <a:r>
              <a:rPr b="0" i="0" lang="es-CL" sz="24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 consulta get</a:t>
            </a:r>
            <a:endParaRPr b="0" i="0" sz="245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80" name="Google Shape;180;g1984857baf3_0_12"/>
          <p:cNvCxnSpPr>
            <a:endCxn id="177" idx="3"/>
          </p:cNvCxnSpPr>
          <p:nvPr/>
        </p:nvCxnSpPr>
        <p:spPr>
          <a:xfrm>
            <a:off x="9886500" y="3305313"/>
            <a:ext cx="2629200" cy="13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g1984857baf3_0_12"/>
          <p:cNvCxnSpPr>
            <a:endCxn id="178" idx="3"/>
          </p:cNvCxnSpPr>
          <p:nvPr/>
        </p:nvCxnSpPr>
        <p:spPr>
          <a:xfrm>
            <a:off x="9374200" y="6587200"/>
            <a:ext cx="3002700" cy="6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g1984857baf3_0_12"/>
          <p:cNvCxnSpPr>
            <a:endCxn id="179" idx="3"/>
          </p:cNvCxnSpPr>
          <p:nvPr/>
        </p:nvCxnSpPr>
        <p:spPr>
          <a:xfrm>
            <a:off x="10273200" y="8911235"/>
            <a:ext cx="2242500" cy="140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84857baf3_0_26"/>
          <p:cNvSpPr txBox="1"/>
          <p:nvPr>
            <p:ph type="title"/>
          </p:nvPr>
        </p:nvSpPr>
        <p:spPr>
          <a:xfrm>
            <a:off x="1305115" y="867486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Métodos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Get Item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3539351" y="2302300"/>
            <a:ext cx="13025400" cy="772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id del objeto a rescatar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@returns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Devuelve un Observable se utiliza any para adaptar el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objeto que devuelve pero se pueden utilizar modelos ej: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Post = {...}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El retry permite volver a intentar 3 ve</a:t>
            </a:r>
            <a:r>
              <a:rPr lang="es-CL" sz="2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es si este no se ejecuta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correctamente, posteriormente lanza error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*/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Observable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5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apiURL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'/posts/'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retry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16d325c27_0_0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00" name="Google Shape;200;g1916d325c27_0_0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L"/>
              <a:t>Get Items</a:t>
            </a:r>
            <a:endParaRPr/>
          </a:p>
        </p:txBody>
      </p:sp>
      <p:sp>
        <p:nvSpPr>
          <p:cNvPr id="201" name="Google Shape;201;g1916d325c27_0_0"/>
          <p:cNvSpPr txBox="1"/>
          <p:nvPr/>
        </p:nvSpPr>
        <p:spPr>
          <a:xfrm>
            <a:off x="3539351" y="2302300"/>
            <a:ext cx="13025400" cy="772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id del objeto a rescatar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@returns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Devuelve un Observable se utiliza any para adaptar el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objeto que devuelve pero se pueden utilizar modelos ej: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Post = {...}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El retry permite volver a intentar 3 ve</a:t>
            </a:r>
            <a:r>
              <a:rPr lang="es-CL" sz="2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es si este no se ejecuta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correctamente, posteriormente lanza error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*/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getPosts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Observable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5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apiURL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'/posts/'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retry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84857baf3_0_39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07" name="Google Shape;207;g1984857baf3_0_39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Update</a:t>
            </a:r>
            <a:r>
              <a:rPr lang="es-CL"/>
              <a:t> Item</a:t>
            </a:r>
            <a:endParaRPr/>
          </a:p>
        </p:txBody>
      </p:sp>
      <p:sp>
        <p:nvSpPr>
          <p:cNvPr id="208" name="Google Shape;208;g1984857baf3_0_39"/>
          <p:cNvSpPr txBox="1"/>
          <p:nvPr/>
        </p:nvSpPr>
        <p:spPr>
          <a:xfrm>
            <a:off x="2781100" y="2373475"/>
            <a:ext cx="14960100" cy="79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id del objeto a actualizar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Objeto a actualizar al servicio mediante PUT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@returns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Devuelve un Observable se utiliza any para adaptar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el objeto que devuelve pero se pueden utilizar modelos ej: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Post = {...}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El retry permite volver a intentar 3 ve</a:t>
            </a:r>
            <a:r>
              <a:rPr lang="es-CL" sz="2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es si este no se ejecuta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correctamente, posteriormente lanza error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*/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updatePost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Observable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5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apiURL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'/posts/'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httpOptions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retry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84857baf3_0_47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14" name="Google Shape;214;g1984857baf3_0_47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Delete</a:t>
            </a:r>
            <a:r>
              <a:rPr lang="es-CL"/>
              <a:t> Item</a:t>
            </a:r>
            <a:endParaRPr/>
          </a:p>
        </p:txBody>
      </p:sp>
      <p:sp>
        <p:nvSpPr>
          <p:cNvPr id="215" name="Google Shape;215;g1984857baf3_0_47"/>
          <p:cNvSpPr txBox="1"/>
          <p:nvPr/>
        </p:nvSpPr>
        <p:spPr>
          <a:xfrm>
            <a:off x="2881775" y="2160475"/>
            <a:ext cx="14679300" cy="838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Objeto a enviar al servicio mediante POST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@returns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Devuelve un Observable se utiliza any para adaptar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el objeto que devuelve pero se pueden utilizar modelos ej: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Post = {...}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El retry permite volver a intentar 3 ve</a:t>
            </a:r>
            <a:r>
              <a:rPr lang="es-CL" sz="2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es si este no se ejecuta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 correctamente, posteriormente lanza error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*/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Observable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5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apiURL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'/posts/'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httpOptions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retry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71d9869ef_0_168"/>
          <p:cNvSpPr txBox="1"/>
          <p:nvPr>
            <p:ph type="title"/>
          </p:nvPr>
        </p:nvSpPr>
        <p:spPr>
          <a:xfrm>
            <a:off x="1365565" y="8305519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Cómo Utilizar los métodos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892ef16d6_0_4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26" name="Google Shape;226;g19892ef16d6_0_4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Utilización</a:t>
            </a:r>
            <a:endParaRPr/>
          </a:p>
        </p:txBody>
      </p:sp>
      <p:sp>
        <p:nvSpPr>
          <p:cNvPr id="227" name="Google Shape;227;g19892ef16d6_0_4"/>
          <p:cNvSpPr txBox="1"/>
          <p:nvPr/>
        </p:nvSpPr>
        <p:spPr>
          <a:xfrm>
            <a:off x="3040099" y="3491275"/>
            <a:ext cx="13460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Los métodos antes definidos en el servicio, retornan un Observable con un tipo de valor. Este Observable lo podemos manejar en la clase solicitante mediante el Subscribe y Lambda.</a:t>
            </a:r>
            <a:endParaRPr b="1" sz="3500">
              <a:solidFill>
                <a:srgbClr val="9EA4A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892ef16d6_0_11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33" name="Google Shape;233;g19892ef16d6_0_11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Utilización</a:t>
            </a:r>
            <a:endParaRPr/>
          </a:p>
        </p:txBody>
      </p:sp>
      <p:sp>
        <p:nvSpPr>
          <p:cNvPr id="234" name="Google Shape;234;g19892ef16d6_0_11"/>
          <p:cNvSpPr txBox="1"/>
          <p:nvPr/>
        </p:nvSpPr>
        <p:spPr>
          <a:xfrm>
            <a:off x="3341600" y="3226500"/>
            <a:ext cx="8514300" cy="47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getPosts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CL" sz="25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CL" sz="25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},(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//this.message=error;</a:t>
            </a:r>
            <a:endParaRPr b="0" i="0" sz="250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g19892ef16d6_0_11"/>
          <p:cNvSpPr txBox="1"/>
          <p:nvPr/>
        </p:nvSpPr>
        <p:spPr>
          <a:xfrm>
            <a:off x="13243300" y="3226500"/>
            <a:ext cx="5017500" cy="4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 el código de ejemplo se puede observar que tenemos un función </a:t>
            </a:r>
            <a:r>
              <a:rPr b="1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getPosts()</a:t>
            </a:r>
            <a:r>
              <a:rPr b="0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desde la variable </a:t>
            </a:r>
            <a:r>
              <a:rPr b="1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api.</a:t>
            </a:r>
            <a:r>
              <a:rPr b="0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 esta función nos </a:t>
            </a:r>
            <a:r>
              <a:rPr b="1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suscribimos </a:t>
            </a:r>
            <a:r>
              <a:rPr b="0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para cuando su estado cambie mediante la función </a:t>
            </a:r>
            <a:r>
              <a:rPr b="1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subscribe() </a:t>
            </a:r>
            <a:r>
              <a:rPr b="0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y con una función lambda gestionamos la respuesta y el error mediante </a:t>
            </a:r>
            <a:r>
              <a:rPr b="1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.subscribe((res)=&gt;{ </a:t>
            </a:r>
            <a:r>
              <a:rPr b="0" i="1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 la solicitud fue correcta</a:t>
            </a:r>
            <a:r>
              <a:rPr b="1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},(error)=&gt;{ </a:t>
            </a:r>
            <a:r>
              <a:rPr b="0" i="1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 caso de error</a:t>
            </a:r>
            <a:r>
              <a:rPr b="1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}); </a:t>
            </a:r>
            <a:endParaRPr b="0" i="0" sz="215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215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 es una lista accedemos a la posición del objeto y posteriormente al campo requerido</a:t>
            </a:r>
            <a:endParaRPr b="0" i="0" sz="215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71d9869ef_0_6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Actividad N°2.3: API Connection</a:t>
            </a:r>
            <a:endParaRPr/>
          </a:p>
        </p:txBody>
      </p:sp>
      <p:sp>
        <p:nvSpPr>
          <p:cNvPr id="114" name="Google Shape;114;g1871d9869ef_0_6"/>
          <p:cNvSpPr txBox="1"/>
          <p:nvPr>
            <p:ph idx="1" type="body"/>
          </p:nvPr>
        </p:nvSpPr>
        <p:spPr>
          <a:xfrm>
            <a:off x="8314271" y="8170445"/>
            <a:ext cx="11193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400"/>
              <a:t>Conectándonos a una APIRest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892ef16d6_0_19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41" name="Google Shape;241;g19892ef16d6_0_19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Utilización</a:t>
            </a:r>
            <a:endParaRPr/>
          </a:p>
        </p:txBody>
      </p:sp>
      <p:sp>
        <p:nvSpPr>
          <p:cNvPr id="242" name="Google Shape;242;g19892ef16d6_0_19"/>
          <p:cNvSpPr txBox="1"/>
          <p:nvPr/>
        </p:nvSpPr>
        <p:spPr>
          <a:xfrm>
            <a:off x="13201400" y="2846525"/>
            <a:ext cx="5017500" cy="56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L" sz="2150">
                <a:latin typeface="Franklin Gothic"/>
                <a:ea typeface="Franklin Gothic"/>
                <a:cs typeface="Franklin Gothic"/>
                <a:sym typeface="Franklin Gothic"/>
              </a:rPr>
              <a:t>En el código de ejemplo podrán observar una función que permite la creación de objeto mediante una función post que lo provee el createPost(), al igual que al ejemplo anterior nos suscribimos a su cambio de estado para recepcionar el resultado de la operación post.</a:t>
            </a:r>
            <a:endParaRPr sz="215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15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L" sz="2150">
                <a:latin typeface="Franklin Gothic"/>
                <a:ea typeface="Franklin Gothic"/>
                <a:cs typeface="Franklin Gothic"/>
                <a:sym typeface="Franklin Gothic"/>
              </a:rPr>
              <a:t>Operación similar se realiza para acciones como Update, Delete o Get.</a:t>
            </a:r>
            <a:endParaRPr sz="215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15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43" name="Google Shape;243;g19892ef16d6_0_19"/>
          <p:cNvSpPr txBox="1"/>
          <p:nvPr/>
        </p:nvSpPr>
        <p:spPr>
          <a:xfrm>
            <a:off x="1961975" y="2846525"/>
            <a:ext cx="9908100" cy="56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createPost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2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2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'titulo prueba'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body: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2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CL" sz="2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algún</a:t>
            </a:r>
            <a:r>
              <a:rPr b="0" i="0" lang="es-CL" sz="22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cuerpo del post'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userId: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2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2200" u="none" cap="none" strike="noStrike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2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2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createPost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s-CL" sz="22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s-CL" sz="22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2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s-CL" sz="22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2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2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s-CL" sz="2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305115" y="867486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Consideraciones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892ef16d6_0_27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54" name="Google Shape;254;g19892ef16d6_0_27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Consideraciones</a:t>
            </a:r>
            <a:endParaRPr/>
          </a:p>
        </p:txBody>
      </p:sp>
      <p:sp>
        <p:nvSpPr>
          <p:cNvPr id="255" name="Google Shape;255;g19892ef16d6_0_27"/>
          <p:cNvSpPr txBox="1"/>
          <p:nvPr/>
        </p:nvSpPr>
        <p:spPr>
          <a:xfrm>
            <a:off x="3040100" y="2888650"/>
            <a:ext cx="134607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Al momento de hacer uso de los servicios disponibles por el servidor a consultar, debemos tener en cuenta que nos pueden salir ciertos errores por la configuración del APIRest. Una de los errores más comunes es el</a:t>
            </a:r>
            <a:endParaRPr b="1" sz="3500">
              <a:solidFill>
                <a:srgbClr val="9EA4A8"/>
              </a:solidFill>
            </a:endParaRPr>
          </a:p>
        </p:txBody>
      </p:sp>
      <p:pic>
        <p:nvPicPr>
          <p:cNvPr id="256" name="Google Shape;256;g19892ef16d6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350" y="5731575"/>
            <a:ext cx="14695400" cy="11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9892ef16d6_0_27"/>
          <p:cNvSpPr txBox="1"/>
          <p:nvPr/>
        </p:nvSpPr>
        <p:spPr>
          <a:xfrm>
            <a:off x="3136449" y="7245275"/>
            <a:ext cx="134607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rgbClr val="9EA4A8"/>
                </a:solidFill>
              </a:rPr>
              <a:t>Una posible solución es integrar a nuestro Header la opción 'Access-Control-Allow-Origin’ con el valor ‘*’ como se observa en el siguiente ejemplo.</a:t>
            </a:r>
            <a:endParaRPr b="1" sz="3500">
              <a:solidFill>
                <a:srgbClr val="9EA4A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1e9001fd1_0_35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63" name="Google Shape;263;g191e9001fd1_0_35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Access-Control-Allow-Origin</a:t>
            </a:r>
            <a:endParaRPr/>
          </a:p>
        </p:txBody>
      </p:sp>
      <p:sp>
        <p:nvSpPr>
          <p:cNvPr id="264" name="Google Shape;264;g191e9001fd1_0_35"/>
          <p:cNvSpPr txBox="1"/>
          <p:nvPr/>
        </p:nvSpPr>
        <p:spPr>
          <a:xfrm>
            <a:off x="5339050" y="3604925"/>
            <a:ext cx="9426000" cy="409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httpOptions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'Access-Control-Allow-Origin'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s-CL" sz="25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endParaRPr b="0" i="0" sz="2500" u="none" cap="none" strike="noStrike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892ef16d6_0_0"/>
          <p:cNvSpPr txBox="1"/>
          <p:nvPr>
            <p:ph type="title"/>
          </p:nvPr>
        </p:nvSpPr>
        <p:spPr>
          <a:xfrm>
            <a:off x="1295490" y="84876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Proceso de Instalación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892ef16d6_0_42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75" name="Google Shape;275;g19892ef16d6_0_42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Instalación</a:t>
            </a:r>
            <a:endParaRPr/>
          </a:p>
        </p:txBody>
      </p:sp>
      <p:sp>
        <p:nvSpPr>
          <p:cNvPr id="276" name="Google Shape;276;g19892ef16d6_0_42"/>
          <p:cNvSpPr txBox="1"/>
          <p:nvPr/>
        </p:nvSpPr>
        <p:spPr>
          <a:xfrm>
            <a:off x="3321700" y="2972725"/>
            <a:ext cx="13460700" cy="6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Para el proceso de implementación de un servicio que consuma un servicio APIRest consulten el material complementario suministrado por el docente como </a:t>
            </a:r>
            <a:r>
              <a:rPr b="1" lang="es-CL" sz="3500">
                <a:solidFill>
                  <a:srgbClr val="9EA4A8"/>
                </a:solidFill>
              </a:rPr>
              <a:t>también</a:t>
            </a:r>
            <a:r>
              <a:rPr b="1" lang="es-CL" sz="3500">
                <a:solidFill>
                  <a:srgbClr val="9EA4A8"/>
                </a:solidFill>
              </a:rPr>
              <a:t> la documentación oficial de Ionic relacionado con comando CLI generate.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A modo general el comando a utilizar es: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rgbClr val="9EA4A8"/>
                </a:solidFill>
              </a:rPr>
              <a:t>ionic generate service nombre_servicio. Ej “ionic generate service api”</a:t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892ef16d6_0_50"/>
          <p:cNvSpPr txBox="1"/>
          <p:nvPr>
            <p:ph type="title"/>
          </p:nvPr>
        </p:nvSpPr>
        <p:spPr>
          <a:xfrm>
            <a:off x="1305115" y="867486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Observables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892ef16d6_0_54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87" name="Google Shape;287;g19892ef16d6_0_54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Observables</a:t>
            </a:r>
            <a:endParaRPr/>
          </a:p>
        </p:txBody>
      </p:sp>
      <p:sp>
        <p:nvSpPr>
          <p:cNvPr id="288" name="Google Shape;288;g19892ef16d6_0_54"/>
          <p:cNvSpPr txBox="1"/>
          <p:nvPr/>
        </p:nvSpPr>
        <p:spPr>
          <a:xfrm>
            <a:off x="3321700" y="3459275"/>
            <a:ext cx="134607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El </a:t>
            </a:r>
            <a:r>
              <a:rPr b="1" lang="es-CL" sz="3500">
                <a:solidFill>
                  <a:srgbClr val="666666"/>
                </a:solidFill>
              </a:rPr>
              <a:t>Observables </a:t>
            </a:r>
            <a:r>
              <a:rPr b="1" lang="es-CL" sz="3500">
                <a:solidFill>
                  <a:srgbClr val="9EA4A8"/>
                </a:solidFill>
              </a:rPr>
              <a:t>corresponde a un </a:t>
            </a:r>
            <a:r>
              <a:rPr b="1" lang="es-CL" sz="3500">
                <a:solidFill>
                  <a:srgbClr val="666666"/>
                </a:solidFill>
              </a:rPr>
              <a:t>patrón de diseño </a:t>
            </a:r>
            <a:r>
              <a:rPr b="1" lang="es-CL" sz="3500">
                <a:solidFill>
                  <a:srgbClr val="9EA4A8"/>
                </a:solidFill>
              </a:rPr>
              <a:t>en la programación que nos permite estar atento a los </a:t>
            </a:r>
            <a:r>
              <a:rPr b="1" lang="es-CL" sz="3500">
                <a:solidFill>
                  <a:srgbClr val="666666"/>
                </a:solidFill>
              </a:rPr>
              <a:t>cambios</a:t>
            </a:r>
            <a:r>
              <a:rPr b="1" lang="es-CL" sz="3500">
                <a:solidFill>
                  <a:srgbClr val="9EA4A8"/>
                </a:solidFill>
              </a:rPr>
              <a:t> que ocurren sobre un objeto en particular.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Los </a:t>
            </a:r>
            <a:r>
              <a:rPr b="1" lang="es-CL" sz="3500">
                <a:solidFill>
                  <a:srgbClr val="666666"/>
                </a:solidFill>
              </a:rPr>
              <a:t>Observables</a:t>
            </a:r>
            <a:r>
              <a:rPr b="1" lang="es-CL" sz="3500">
                <a:solidFill>
                  <a:srgbClr val="9EA4A8"/>
                </a:solidFill>
              </a:rPr>
              <a:t> funcionan junto a </a:t>
            </a:r>
            <a:r>
              <a:rPr b="1" lang="es-CL" sz="3500">
                <a:solidFill>
                  <a:srgbClr val="666666"/>
                </a:solidFill>
              </a:rPr>
              <a:t>Observadores</a:t>
            </a:r>
            <a:r>
              <a:rPr b="1" lang="es-CL" sz="3500">
                <a:solidFill>
                  <a:srgbClr val="9EA4A8"/>
                </a:solidFill>
              </a:rPr>
              <a:t> o Oyentes que están pendientes y se </a:t>
            </a:r>
            <a:r>
              <a:rPr b="1" lang="es-CL" sz="3500">
                <a:solidFill>
                  <a:srgbClr val="666666"/>
                </a:solidFill>
              </a:rPr>
              <a:t>Suscriben</a:t>
            </a:r>
            <a:r>
              <a:rPr b="1" lang="es-CL" sz="3500">
                <a:solidFill>
                  <a:srgbClr val="9EA4A8"/>
                </a:solidFill>
              </a:rPr>
              <a:t> a los Observables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892ef16d6_0_60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94" name="Google Shape;294;g19892ef16d6_0_60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Observables</a:t>
            </a:r>
            <a:endParaRPr/>
          </a:p>
        </p:txBody>
      </p:sp>
      <p:sp>
        <p:nvSpPr>
          <p:cNvPr id="295" name="Google Shape;295;g19892ef16d6_0_60"/>
          <p:cNvSpPr txBox="1"/>
          <p:nvPr/>
        </p:nvSpPr>
        <p:spPr>
          <a:xfrm>
            <a:off x="3321700" y="3995725"/>
            <a:ext cx="13460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Un ejemplo para entender cómo funciona, es Twitter, cuando se suscribe a un usuario para recibir notificaciones cuando se realice algún Twitt, así funcionan los Observables.</a:t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9892ef16d6_0_66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301" name="Google Shape;301;g19892ef16d6_0_66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Composición</a:t>
            </a:r>
            <a:endParaRPr/>
          </a:p>
        </p:txBody>
      </p:sp>
      <p:sp>
        <p:nvSpPr>
          <p:cNvPr id="302" name="Google Shape;302;g19892ef16d6_0_66"/>
          <p:cNvSpPr txBox="1"/>
          <p:nvPr/>
        </p:nvSpPr>
        <p:spPr>
          <a:xfrm>
            <a:off x="4692500" y="3361334"/>
            <a:ext cx="10155900" cy="458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5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892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//Bloque success 200 / 201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89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b="0" i="0" lang="es-CL" sz="25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s-CL" sz="25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0" i="0" lang="es-CL" sz="250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//Bloque Error </a:t>
            </a: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es-CL" sz="2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71d9869ef_0_11"/>
          <p:cNvSpPr txBox="1"/>
          <p:nvPr>
            <p:ph idx="1" type="body"/>
          </p:nvPr>
        </p:nvSpPr>
        <p:spPr>
          <a:xfrm>
            <a:off x="574040" y="10298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120" name="Google Shape;120;g1871d9869ef_0_11"/>
          <p:cNvSpPr txBox="1"/>
          <p:nvPr>
            <p:ph idx="2" type="body"/>
          </p:nvPr>
        </p:nvSpPr>
        <p:spPr>
          <a:xfrm>
            <a:off x="574675" y="2911475"/>
            <a:ext cx="43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Lo que se espera que aprendas en esta Actividad 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871d9869ef_0_11"/>
          <p:cNvSpPr txBox="1"/>
          <p:nvPr/>
        </p:nvSpPr>
        <p:spPr>
          <a:xfrm>
            <a:off x="2993950" y="3507850"/>
            <a:ext cx="141162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600">
                <a:solidFill>
                  <a:srgbClr val="9EA4A8"/>
                </a:solidFill>
              </a:rPr>
              <a:t>Conocer cómo conectar nuestra aplicación a un servicio APIRest mediante Service</a:t>
            </a:r>
            <a:endParaRPr b="1" sz="36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600">
                <a:solidFill>
                  <a:srgbClr val="9EA4A8"/>
                </a:solidFill>
              </a:rPr>
              <a:t>Conocer cómo se programan consultas a APIRest</a:t>
            </a:r>
            <a:endParaRPr b="1" sz="36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600">
                <a:solidFill>
                  <a:srgbClr val="9EA4A8"/>
                </a:solidFill>
              </a:rPr>
              <a:t>Conocer los Observables</a:t>
            </a:r>
            <a:endParaRPr b="1" sz="36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600">
                <a:solidFill>
                  <a:srgbClr val="9EA4A8"/>
                </a:solidFill>
              </a:rPr>
              <a:t>Conocer peticiones GET, POST, PUT, DELETE</a:t>
            </a:r>
            <a:endParaRPr b="1" sz="3600">
              <a:solidFill>
                <a:srgbClr val="9EA4A8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892ef16d6_0_38"/>
          <p:cNvSpPr txBox="1"/>
          <p:nvPr>
            <p:ph type="title"/>
          </p:nvPr>
        </p:nvSpPr>
        <p:spPr>
          <a:xfrm>
            <a:off x="1337540" y="879601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Resumen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71d9869ef_0_275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313" name="Google Shape;313;g1871d9869ef_0_275"/>
          <p:cNvSpPr txBox="1"/>
          <p:nvPr/>
        </p:nvSpPr>
        <p:spPr>
          <a:xfrm>
            <a:off x="2306350" y="3043100"/>
            <a:ext cx="154914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Como pudimos observar, para consultar servicios APIRest necesitamos hacer uso del componente “Service” de ionic, el cual nos gestionará y proveerá de las funciones.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Conocimos los Observables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Conocimos cómo se programan consultas a APIRest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Conocer peticiones GET, POST, PUT, DELETE</a:t>
            </a:r>
            <a:endParaRPr b="1" sz="3500">
              <a:solidFill>
                <a:srgbClr val="9EA4A8"/>
              </a:solidFill>
            </a:endParaRPr>
          </a:p>
        </p:txBody>
      </p:sp>
      <p:sp>
        <p:nvSpPr>
          <p:cNvPr id="314" name="Google Shape;314;g1871d9869ef_0_275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Resumen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71d9869ef_0_17"/>
          <p:cNvSpPr txBox="1"/>
          <p:nvPr>
            <p:ph type="title"/>
          </p:nvPr>
        </p:nvSpPr>
        <p:spPr>
          <a:xfrm>
            <a:off x="899301" y="8796025"/>
            <a:ext cx="648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¿Qué es API Rest?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71d9869ef_0_21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32" name="Google Shape;132;g1871d9869ef_0_21"/>
          <p:cNvSpPr txBox="1"/>
          <p:nvPr>
            <p:ph idx="1" type="body"/>
          </p:nvPr>
        </p:nvSpPr>
        <p:spPr>
          <a:xfrm>
            <a:off x="5210150" y="100805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APIRest</a:t>
            </a:r>
            <a:endParaRPr/>
          </a:p>
        </p:txBody>
      </p:sp>
      <p:sp>
        <p:nvSpPr>
          <p:cNvPr id="133" name="Google Shape;133;g1871d9869ef_0_21"/>
          <p:cNvSpPr txBox="1"/>
          <p:nvPr/>
        </p:nvSpPr>
        <p:spPr>
          <a:xfrm>
            <a:off x="3334450" y="3178950"/>
            <a:ext cx="13435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API es un </a:t>
            </a:r>
            <a:r>
              <a:rPr b="1" lang="es-CL" sz="3500">
                <a:solidFill>
                  <a:srgbClr val="666666"/>
                </a:solidFill>
              </a:rPr>
              <a:t>conjunto de reglas y especificaciones</a:t>
            </a:r>
            <a:r>
              <a:rPr b="1" lang="es-CL" sz="3500">
                <a:solidFill>
                  <a:srgbClr val="9EA4A8"/>
                </a:solidFill>
              </a:rPr>
              <a:t> que las aplicaciones pueden seguir para comunicarse entre ella. Es un mecanismo útil para </a:t>
            </a:r>
            <a:r>
              <a:rPr b="1" lang="es-CL" sz="3500">
                <a:solidFill>
                  <a:srgbClr val="666666"/>
                </a:solidFill>
              </a:rPr>
              <a:t>conectar dos o más software diferentes</a:t>
            </a:r>
            <a:r>
              <a:rPr b="1" lang="es-CL" sz="3500">
                <a:solidFill>
                  <a:srgbClr val="9EA4A8"/>
                </a:solidFill>
              </a:rPr>
              <a:t> entre sí sin importar en el </a:t>
            </a:r>
            <a:r>
              <a:rPr b="1" lang="es-CL" sz="3500">
                <a:solidFill>
                  <a:srgbClr val="666666"/>
                </a:solidFill>
              </a:rPr>
              <a:t>lenguaje en el cual se desarrolló</a:t>
            </a:r>
            <a:r>
              <a:rPr b="1" lang="es-CL" sz="3500">
                <a:solidFill>
                  <a:srgbClr val="9EA4A8"/>
                </a:solidFill>
              </a:rPr>
              <a:t> dichos sistemas</a:t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871d9869e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625" y="5804550"/>
            <a:ext cx="7334575" cy="411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871d9869ef_0_21"/>
          <p:cNvSpPr txBox="1"/>
          <p:nvPr/>
        </p:nvSpPr>
        <p:spPr>
          <a:xfrm>
            <a:off x="1165750" y="10024050"/>
            <a:ext cx="116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CL" sz="2050" u="sng" cap="none" strike="noStrike">
                <a:solidFill>
                  <a:schemeClr val="hlink"/>
                </a:solidFill>
                <a:hlinkClick r:id="rId4"/>
              </a:rPr>
              <a:t>http://debsconsultores.blogspot.com/2019/03/json-web-token-en-django-rest-framework.html</a:t>
            </a:r>
            <a:endParaRPr b="1" i="0" sz="205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84857baf3_0_2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41" name="Google Shape;141;g1984857baf3_0_2"/>
          <p:cNvSpPr txBox="1"/>
          <p:nvPr>
            <p:ph idx="1" type="body"/>
          </p:nvPr>
        </p:nvSpPr>
        <p:spPr>
          <a:xfrm>
            <a:off x="5210150" y="100805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APIRest</a:t>
            </a:r>
            <a:endParaRPr/>
          </a:p>
        </p:txBody>
      </p:sp>
      <p:sp>
        <p:nvSpPr>
          <p:cNvPr id="142" name="Google Shape;142;g1984857baf3_0_2"/>
          <p:cNvSpPr txBox="1"/>
          <p:nvPr/>
        </p:nvSpPr>
        <p:spPr>
          <a:xfrm>
            <a:off x="3334450" y="3178950"/>
            <a:ext cx="13435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REST es una </a:t>
            </a:r>
            <a:r>
              <a:rPr b="1" lang="es-CL" sz="3500">
                <a:solidFill>
                  <a:srgbClr val="666666"/>
                </a:solidFill>
              </a:rPr>
              <a:t>interfaz entre sistemas</a:t>
            </a:r>
            <a:r>
              <a:rPr b="1" lang="es-CL" sz="3500">
                <a:solidFill>
                  <a:srgbClr val="9EA4A8"/>
                </a:solidFill>
              </a:rPr>
              <a:t> que utilice directamente </a:t>
            </a:r>
            <a:r>
              <a:rPr b="1" lang="es-CL" sz="3500">
                <a:solidFill>
                  <a:srgbClr val="666666"/>
                </a:solidFill>
              </a:rPr>
              <a:t>HTTP</a:t>
            </a:r>
            <a:r>
              <a:rPr b="1" lang="es-CL" sz="3500">
                <a:solidFill>
                  <a:srgbClr val="9EA4A8"/>
                </a:solidFill>
              </a:rPr>
              <a:t> para </a:t>
            </a:r>
            <a:r>
              <a:rPr b="1" lang="es-CL" sz="3500">
                <a:solidFill>
                  <a:srgbClr val="666666"/>
                </a:solidFill>
              </a:rPr>
              <a:t>obtener datos o indicar la ejecución de operaciones</a:t>
            </a:r>
            <a:r>
              <a:rPr b="1" lang="es-CL" sz="3500">
                <a:solidFill>
                  <a:srgbClr val="9EA4A8"/>
                </a:solidFill>
              </a:rPr>
              <a:t> entre datos en </a:t>
            </a:r>
            <a:r>
              <a:rPr b="1" lang="es-CL" sz="3500">
                <a:solidFill>
                  <a:srgbClr val="666666"/>
                </a:solidFill>
              </a:rPr>
              <a:t>formatos JSON, XML</a:t>
            </a:r>
            <a:r>
              <a:rPr b="1" lang="es-CL" sz="3500">
                <a:solidFill>
                  <a:srgbClr val="9EA4A8"/>
                </a:solidFill>
              </a:rPr>
              <a:t> etc</a:t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984857baf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625" y="5804550"/>
            <a:ext cx="7334575" cy="411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984857baf3_0_2"/>
          <p:cNvSpPr txBox="1"/>
          <p:nvPr/>
        </p:nvSpPr>
        <p:spPr>
          <a:xfrm>
            <a:off x="1165750" y="10024050"/>
            <a:ext cx="116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CL" sz="2050" u="sng" cap="none" strike="noStrike">
                <a:solidFill>
                  <a:schemeClr val="hlink"/>
                </a:solidFill>
                <a:hlinkClick r:id="rId4"/>
              </a:rPr>
              <a:t>http://debsconsultores.blogspot.com/2019/03/json-web-token-en-django-rest-framework.html</a:t>
            </a:r>
            <a:endParaRPr b="1" i="0" sz="205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71d9869ef_0_271"/>
          <p:cNvSpPr txBox="1"/>
          <p:nvPr>
            <p:ph type="title"/>
          </p:nvPr>
        </p:nvSpPr>
        <p:spPr>
          <a:xfrm>
            <a:off x="1305115" y="867486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Métodos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HTTP RESTful APIs</a:t>
            </a:r>
            <a:endParaRPr/>
          </a:p>
        </p:txBody>
      </p:sp>
      <p:graphicFrame>
        <p:nvGraphicFramePr>
          <p:cNvPr id="156" name="Google Shape;156;p4"/>
          <p:cNvGraphicFramePr/>
          <p:nvPr/>
        </p:nvGraphicFramePr>
        <p:xfrm>
          <a:off x="3467713" y="25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{4F149414-6BCF-4A64-ADA7-FAB38F431C97}</a:tableStyleId>
              </a:tblPr>
              <a:tblGrid>
                <a:gridCol w="4389550"/>
                <a:gridCol w="4389550"/>
                <a:gridCol w="4389550"/>
              </a:tblGrid>
              <a:tr h="10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FFFFFF"/>
                          </a:solidFill>
                        </a:rPr>
                        <a:t>HTTP METHOD</a:t>
                      </a:r>
                      <a:endParaRPr b="1" sz="2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 anchor="ctr">
                    <a:solidFill>
                      <a:srgbClr val="70278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FFFFFF"/>
                          </a:solidFill>
                        </a:rPr>
                        <a:t>CRUD</a:t>
                      </a:r>
                      <a:endParaRPr b="1" sz="2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 anchor="ctr">
                    <a:solidFill>
                      <a:srgbClr val="70278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FFFFFF"/>
                          </a:solidFill>
                        </a:rPr>
                        <a:t>RETURN</a:t>
                      </a:r>
                      <a:endParaRPr b="1" sz="2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 anchor="ctr">
                    <a:solidFill>
                      <a:srgbClr val="702785"/>
                    </a:solidFill>
                  </a:tcPr>
                </a:tc>
              </a:tr>
              <a:tr h="10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POST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Create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201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</a:tr>
              <a:tr h="10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GET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Read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200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</a:tr>
              <a:tr h="153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PUT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Update/Replace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200 (OK) | 204 (No Content) | 404 Not Found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</a:tr>
              <a:tr h="153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PATCH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Partial Update/ Modify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200 (OK) | 204 (No Content) | 404 Not Found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</a:tr>
              <a:tr h="10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DELETE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Delete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2500" u="none" cap="none" strike="noStrike">
                          <a:solidFill>
                            <a:srgbClr val="172740"/>
                          </a:solidFill>
                        </a:rPr>
                        <a:t>200 (OK) | 404 Not Found</a:t>
                      </a:r>
                      <a:endParaRPr b="1" sz="2500" u="none" cap="none" strike="noStrike">
                        <a:solidFill>
                          <a:srgbClr val="172740"/>
                        </a:solidFill>
                      </a:endParaRPr>
                    </a:p>
                  </a:txBody>
                  <a:tcPr marT="68575" marB="68575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16d325c27_0_14"/>
          <p:cNvSpPr txBox="1"/>
          <p:nvPr>
            <p:ph type="title"/>
          </p:nvPr>
        </p:nvSpPr>
        <p:spPr>
          <a:xfrm>
            <a:off x="1419290" y="849624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Component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67630E-62BF-4EBB-ADE4-13F16AD569E9}"/>
</file>

<file path=customXml/itemProps2.xml><?xml version="1.0" encoding="utf-8"?>
<ds:datastoreItem xmlns:ds="http://schemas.openxmlformats.org/officeDocument/2006/customXml" ds:itemID="{A30B2CE1-DF54-4B94-9D95-B5AAC641FA9C}"/>
</file>

<file path=customXml/itemProps3.xml><?xml version="1.0" encoding="utf-8"?>
<ds:datastoreItem xmlns:ds="http://schemas.openxmlformats.org/officeDocument/2006/customXml" ds:itemID="{36FB10AC-F291-436A-B28D-E81BC530D9D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USRVI-LC3</dc:creator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</Properties>
</file>