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0" r:id="rId6"/>
    <p:sldId id="265" r:id="rId7"/>
    <p:sldId id="267" r:id="rId8"/>
    <p:sldId id="268" r:id="rId9"/>
    <p:sldId id="269" r:id="rId10"/>
    <p:sldId id="270" r:id="rId11"/>
    <p:sldId id="262" r:id="rId12"/>
    <p:sldId id="281" r:id="rId13"/>
    <p:sldId id="282" r:id="rId14"/>
    <p:sldId id="283" r:id="rId15"/>
    <p:sldId id="274" r:id="rId16"/>
    <p:sldId id="278" r:id="rId17"/>
    <p:sldId id="277" r:id="rId18"/>
    <p:sldId id="280"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5369"/>
    <a:srgbClr val="E6BF31"/>
    <a:srgbClr val="353535"/>
    <a:srgbClr val="BFBFBF"/>
    <a:srgbClr val="0F5E7C"/>
    <a:srgbClr val="E8DF28"/>
    <a:srgbClr val="0887B8"/>
    <a:srgbClr val="4162AD"/>
    <a:srgbClr val="FCF6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p:scale>
          <a:sx n="100" d="100"/>
          <a:sy n="100" d="100"/>
        </p:scale>
        <p:origin x="936" y="45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38DD40-0561-42CB-A23C-8E600B2AC4A8}" type="doc">
      <dgm:prSet loTypeId="urn:microsoft.com/office/officeart/2011/layout/RadialPictureList" loCatId="picture" qsTypeId="urn:microsoft.com/office/officeart/2005/8/quickstyle/simple4" qsCatId="simple" csTypeId="urn:microsoft.com/office/officeart/2005/8/colors/accent2_4" csCatId="accent2" phldr="1"/>
      <dgm:spPr/>
      <dgm:t>
        <a:bodyPr/>
        <a:lstStyle/>
        <a:p>
          <a:endParaRPr lang="en-US"/>
        </a:p>
      </dgm:t>
    </dgm:pt>
    <dgm:pt modelId="{ED140437-CC5A-479A-9242-7D31F20F0993}">
      <dgm:prSet phldrT="[Text]" phldr="1"/>
      <dgm:spPr>
        <a:blipFill dpi="0" rotWithShape="0">
          <a:blip xmlns:r="http://schemas.openxmlformats.org/officeDocument/2006/relationships" r:embed="rId1">
            <a:alphaModFix amt="80000"/>
          </a:blip>
          <a:srcRect/>
          <a:stretch>
            <a:fillRect/>
          </a:stretch>
        </a:blipFill>
      </dgm:spPr>
      <dgm:t>
        <a:bodyPr/>
        <a:lstStyle/>
        <a:p>
          <a:pPr algn="l"/>
          <a:endParaRPr lang="en-US" dirty="0"/>
        </a:p>
      </dgm:t>
    </dgm:pt>
    <dgm:pt modelId="{879F203E-0E6A-4FC5-9992-7AD68CDBDB31}" type="parTrans" cxnId="{F06691FF-D680-4F47-B2FA-B2088A7D9C89}">
      <dgm:prSet/>
      <dgm:spPr/>
      <dgm:t>
        <a:bodyPr/>
        <a:lstStyle/>
        <a:p>
          <a:pPr algn="l"/>
          <a:endParaRPr lang="en-US"/>
        </a:p>
      </dgm:t>
    </dgm:pt>
    <dgm:pt modelId="{A78F152A-19D1-4792-B575-2B9AC5250276}" type="sibTrans" cxnId="{F06691FF-D680-4F47-B2FA-B2088A7D9C89}">
      <dgm:prSet/>
      <dgm:spPr/>
      <dgm:t>
        <a:bodyPr/>
        <a:lstStyle/>
        <a:p>
          <a:pPr algn="l"/>
          <a:endParaRPr lang="en-US"/>
        </a:p>
      </dgm:t>
    </dgm:pt>
    <dgm:pt modelId="{F28FEFE8-F266-48B4-9B0A-66D2117868E0}">
      <dgm:prSet phldrT="[Text]" custT="1"/>
      <dgm:spPr/>
      <dgm:t>
        <a:bodyPr/>
        <a:lstStyle/>
        <a:p>
          <a:pPr algn="l"/>
          <a:r>
            <a:rPr lang="sr-Latn-BA" sz="1600" dirty="0" smtClean="0"/>
            <a:t>Administrator</a:t>
          </a:r>
          <a:endParaRPr lang="sr-Latn-BA" sz="1300" dirty="0" smtClean="0"/>
        </a:p>
      </dgm:t>
    </dgm:pt>
    <dgm:pt modelId="{A08D6C51-CDC7-418F-8652-F677631D79E2}" type="parTrans" cxnId="{C6F4479F-9B21-4AA6-A69D-206D92E66C17}">
      <dgm:prSet/>
      <dgm:spPr/>
      <dgm:t>
        <a:bodyPr/>
        <a:lstStyle/>
        <a:p>
          <a:pPr algn="l"/>
          <a:endParaRPr lang="en-US"/>
        </a:p>
      </dgm:t>
    </dgm:pt>
    <dgm:pt modelId="{8794AE50-DC24-4525-AE7B-77F17207D464}" type="sibTrans" cxnId="{C6F4479F-9B21-4AA6-A69D-206D92E66C17}">
      <dgm:prSet/>
      <dgm:spPr/>
      <dgm:t>
        <a:bodyPr/>
        <a:lstStyle/>
        <a:p>
          <a:pPr algn="l"/>
          <a:endParaRPr lang="en-US"/>
        </a:p>
      </dgm:t>
    </dgm:pt>
    <dgm:pt modelId="{3C9632B2-B54D-41C3-BAEB-40A97EE4A4B6}">
      <dgm:prSet phldrT="[Text]" custT="1"/>
      <dgm:spPr/>
      <dgm:t>
        <a:bodyPr/>
        <a:lstStyle/>
        <a:p>
          <a:pPr algn="l"/>
          <a:r>
            <a:rPr lang="sr-Latn-BA" sz="1600" dirty="0" smtClean="0"/>
            <a:t>Radnik</a:t>
          </a:r>
          <a:endParaRPr lang="en-US" sz="1300" dirty="0"/>
        </a:p>
      </dgm:t>
    </dgm:pt>
    <dgm:pt modelId="{BE91F018-F44C-408A-AA24-3FB64072697B}" type="parTrans" cxnId="{3E378A20-05E6-4B3B-BFFA-10B0017BAF3D}">
      <dgm:prSet/>
      <dgm:spPr/>
      <dgm:t>
        <a:bodyPr/>
        <a:lstStyle/>
        <a:p>
          <a:pPr algn="l"/>
          <a:endParaRPr lang="en-US"/>
        </a:p>
      </dgm:t>
    </dgm:pt>
    <dgm:pt modelId="{7DF5A5D8-98E8-4AD2-8889-FBE2B5D73587}" type="sibTrans" cxnId="{3E378A20-05E6-4B3B-BFFA-10B0017BAF3D}">
      <dgm:prSet/>
      <dgm:spPr/>
      <dgm:t>
        <a:bodyPr/>
        <a:lstStyle/>
        <a:p>
          <a:pPr algn="l"/>
          <a:endParaRPr lang="en-US"/>
        </a:p>
      </dgm:t>
    </dgm:pt>
    <dgm:pt modelId="{E4A6A259-9F5C-4FF8-87DD-6824F0AD4F50}">
      <dgm:prSet phldrT="[Text]" custT="1"/>
      <dgm:spPr/>
      <dgm:t>
        <a:bodyPr/>
        <a:lstStyle/>
        <a:p>
          <a:pPr algn="l"/>
          <a:r>
            <a:rPr lang="sr-Latn-BA" sz="1600" dirty="0" smtClean="0"/>
            <a:t>Registrovani</a:t>
          </a:r>
          <a:r>
            <a:rPr lang="sr-Latn-BA" sz="1300" dirty="0" smtClean="0"/>
            <a:t> </a:t>
          </a:r>
          <a:r>
            <a:rPr lang="sr-Latn-BA" sz="1600" dirty="0" smtClean="0"/>
            <a:t>korisnik</a:t>
          </a:r>
          <a:endParaRPr lang="en-US" sz="1300" dirty="0"/>
        </a:p>
      </dgm:t>
    </dgm:pt>
    <dgm:pt modelId="{46C9B1D4-FB96-43AF-87F1-D61CD7B39C20}" type="parTrans" cxnId="{5FF9FF90-C8AA-4F57-AA0D-59AE65B44627}">
      <dgm:prSet/>
      <dgm:spPr/>
      <dgm:t>
        <a:bodyPr/>
        <a:lstStyle/>
        <a:p>
          <a:pPr algn="l"/>
          <a:endParaRPr lang="en-US"/>
        </a:p>
      </dgm:t>
    </dgm:pt>
    <dgm:pt modelId="{107A581C-5090-4088-A8BA-36159A4AC4B0}" type="sibTrans" cxnId="{5FF9FF90-C8AA-4F57-AA0D-59AE65B44627}">
      <dgm:prSet/>
      <dgm:spPr/>
      <dgm:t>
        <a:bodyPr/>
        <a:lstStyle/>
        <a:p>
          <a:pPr algn="l"/>
          <a:endParaRPr lang="en-US"/>
        </a:p>
      </dgm:t>
    </dgm:pt>
    <dgm:pt modelId="{63CFE206-60E1-499B-AF40-E82A8F2B16BB}">
      <dgm:prSet phldrT="[Text]" custT="1"/>
      <dgm:spPr/>
      <dgm:t>
        <a:bodyPr/>
        <a:lstStyle/>
        <a:p>
          <a:pPr algn="l"/>
          <a:r>
            <a:rPr lang="sr-Latn-BA" sz="1600" dirty="0" smtClean="0"/>
            <a:t>Neregistrovani korisnik</a:t>
          </a:r>
          <a:endParaRPr lang="en-US" sz="1600" dirty="0"/>
        </a:p>
      </dgm:t>
    </dgm:pt>
    <dgm:pt modelId="{74C48C96-BCE5-455D-ADA4-3DAB328469A0}" type="parTrans" cxnId="{481BB45D-7FFB-4B4F-9908-2EF5EED2B82A}">
      <dgm:prSet/>
      <dgm:spPr/>
      <dgm:t>
        <a:bodyPr/>
        <a:lstStyle/>
        <a:p>
          <a:pPr algn="l"/>
          <a:endParaRPr lang="en-US"/>
        </a:p>
      </dgm:t>
    </dgm:pt>
    <dgm:pt modelId="{F8EA4754-FC85-4EBC-8083-B7EF58AC5DDD}" type="sibTrans" cxnId="{481BB45D-7FFB-4B4F-9908-2EF5EED2B82A}">
      <dgm:prSet/>
      <dgm:spPr/>
      <dgm:t>
        <a:bodyPr/>
        <a:lstStyle/>
        <a:p>
          <a:pPr algn="l"/>
          <a:endParaRPr lang="en-US"/>
        </a:p>
      </dgm:t>
    </dgm:pt>
    <dgm:pt modelId="{6DA970A2-B645-47FD-BBAC-CE701335416A}" type="pres">
      <dgm:prSet presAssocID="{1E38DD40-0561-42CB-A23C-8E600B2AC4A8}" presName="Name0" presStyleCnt="0">
        <dgm:presLayoutVars>
          <dgm:chMax val="1"/>
          <dgm:chPref val="1"/>
          <dgm:dir/>
          <dgm:resizeHandles/>
        </dgm:presLayoutVars>
      </dgm:prSet>
      <dgm:spPr/>
      <dgm:t>
        <a:bodyPr/>
        <a:lstStyle/>
        <a:p>
          <a:endParaRPr lang="en-US"/>
        </a:p>
      </dgm:t>
    </dgm:pt>
    <dgm:pt modelId="{E7461C9D-04A8-462D-9119-52125F9BCC03}" type="pres">
      <dgm:prSet presAssocID="{ED140437-CC5A-479A-9242-7D31F20F0993}" presName="Parent" presStyleLbl="node1" presStyleIdx="0" presStyleCnt="2" custLinFactNeighborX="-37433">
        <dgm:presLayoutVars>
          <dgm:chMax val="4"/>
          <dgm:chPref val="3"/>
        </dgm:presLayoutVars>
      </dgm:prSet>
      <dgm:spPr/>
      <dgm:t>
        <a:bodyPr/>
        <a:lstStyle/>
        <a:p>
          <a:endParaRPr lang="en-US"/>
        </a:p>
      </dgm:t>
    </dgm:pt>
    <dgm:pt modelId="{AE5E8BD5-32CA-4BD5-AB37-94D4985DB142}" type="pres">
      <dgm:prSet presAssocID="{F28FEFE8-F266-48B4-9B0A-66D2117868E0}" presName="Accent" presStyleLbl="node1" presStyleIdx="1" presStyleCnt="2" custLinFactNeighborX="-18568"/>
      <dgm:spPr>
        <a:gradFill rotWithShape="0">
          <a:gsLst>
            <a:gs pos="0">
              <a:schemeClr val="accent2">
                <a:shade val="50000"/>
                <a:hueOff val="470629"/>
                <a:satOff val="1001"/>
                <a:lumOff val="47069"/>
                <a:alphaOff val="0"/>
                <a:tint val="96000"/>
                <a:lumMod val="104000"/>
              </a:schemeClr>
            </a:gs>
            <a:gs pos="100000">
              <a:schemeClr val="accent2">
                <a:lumMod val="60000"/>
                <a:lumOff val="40000"/>
              </a:schemeClr>
            </a:gs>
          </a:gsLst>
        </a:gradFill>
      </dgm:spPr>
      <dgm:t>
        <a:bodyPr/>
        <a:lstStyle/>
        <a:p>
          <a:endParaRPr lang="en-US"/>
        </a:p>
      </dgm:t>
    </dgm:pt>
    <dgm:pt modelId="{622460FE-6598-4767-9053-4FD53CDA6626}" type="pres">
      <dgm:prSet presAssocID="{F28FEFE8-F266-48B4-9B0A-66D2117868E0}" presName="Image1" presStyleLbl="fgImgPlace1" presStyleIdx="0" presStyleCnt="4" custScaleX="66183" custScaleY="66183" custLinFactNeighborX="-69861"/>
      <dgm:spPr>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t="-9000" b="-9000"/>
          </a:stretch>
        </a:blipFill>
      </dgm:spPr>
      <dgm:t>
        <a:bodyPr/>
        <a:lstStyle/>
        <a:p>
          <a:endParaRPr lang="en-US"/>
        </a:p>
      </dgm:t>
    </dgm:pt>
    <dgm:pt modelId="{EC2B18CF-F68F-401A-8258-A481666F1E49}" type="pres">
      <dgm:prSet presAssocID="{F28FEFE8-F266-48B4-9B0A-66D2117868E0}" presName="Child1" presStyleLbl="revTx" presStyleIdx="0" presStyleCnt="4" custScaleX="124331">
        <dgm:presLayoutVars>
          <dgm:chMax val="0"/>
          <dgm:chPref val="0"/>
          <dgm:bulletEnabled val="1"/>
        </dgm:presLayoutVars>
      </dgm:prSet>
      <dgm:spPr/>
      <dgm:t>
        <a:bodyPr/>
        <a:lstStyle/>
        <a:p>
          <a:endParaRPr lang="en-US"/>
        </a:p>
      </dgm:t>
    </dgm:pt>
    <dgm:pt modelId="{6A9A7664-23FE-48F3-B8C1-4547644B919D}" type="pres">
      <dgm:prSet presAssocID="{3C9632B2-B54D-41C3-BAEB-40A97EE4A4B6}" presName="Image2" presStyleCnt="0"/>
      <dgm:spPr/>
      <dgm:t>
        <a:bodyPr/>
        <a:lstStyle/>
        <a:p>
          <a:endParaRPr lang="en-US"/>
        </a:p>
      </dgm:t>
    </dgm:pt>
    <dgm:pt modelId="{AE2532A5-34F4-4ABB-AE74-5DFF47C6F9F1}" type="pres">
      <dgm:prSet presAssocID="{3C9632B2-B54D-41C3-BAEB-40A97EE4A4B6}" presName="Image" presStyleLbl="fgImgPlace1" presStyleIdx="1" presStyleCnt="4" custScaleX="63473" custScaleY="63472" custLinFactNeighborX="-69861"/>
      <dgm:spPr>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t>
        <a:bodyPr/>
        <a:lstStyle/>
        <a:p>
          <a:endParaRPr lang="en-US"/>
        </a:p>
      </dgm:t>
    </dgm:pt>
    <dgm:pt modelId="{4F9F5666-0E35-4AA9-9D80-F32B4E869FBD}" type="pres">
      <dgm:prSet presAssocID="{3C9632B2-B54D-41C3-BAEB-40A97EE4A4B6}" presName="Child2" presStyleLbl="revTx" presStyleIdx="1" presStyleCnt="4">
        <dgm:presLayoutVars>
          <dgm:chMax val="0"/>
          <dgm:chPref val="0"/>
          <dgm:bulletEnabled val="1"/>
        </dgm:presLayoutVars>
      </dgm:prSet>
      <dgm:spPr/>
      <dgm:t>
        <a:bodyPr/>
        <a:lstStyle/>
        <a:p>
          <a:endParaRPr lang="en-US"/>
        </a:p>
      </dgm:t>
    </dgm:pt>
    <dgm:pt modelId="{4DBF41BD-D993-43F1-9C68-54E97DEA7322}" type="pres">
      <dgm:prSet presAssocID="{E4A6A259-9F5C-4FF8-87DD-6824F0AD4F50}" presName="Image3" presStyleCnt="0"/>
      <dgm:spPr/>
      <dgm:t>
        <a:bodyPr/>
        <a:lstStyle/>
        <a:p>
          <a:endParaRPr lang="en-US"/>
        </a:p>
      </dgm:t>
    </dgm:pt>
    <dgm:pt modelId="{2FFC460E-85CE-4127-89AB-2EE4BB6B386C}" type="pres">
      <dgm:prSet presAssocID="{E4A6A259-9F5C-4FF8-87DD-6824F0AD4F50}" presName="Image" presStyleLbl="fgImgPlace1" presStyleIdx="2" presStyleCnt="4" custScaleX="58662" custScaleY="58662" custLinFactNeighborX="-69861"/>
      <dgm:spPr>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dgm:spPr>
      <dgm:t>
        <a:bodyPr/>
        <a:lstStyle/>
        <a:p>
          <a:endParaRPr lang="en-US"/>
        </a:p>
      </dgm:t>
    </dgm:pt>
    <dgm:pt modelId="{30891A23-2DCF-424C-98D8-20DED18605DF}" type="pres">
      <dgm:prSet presAssocID="{E4A6A259-9F5C-4FF8-87DD-6824F0AD4F50}" presName="Child3" presStyleLbl="revTx" presStyleIdx="2" presStyleCnt="4" custScaleX="125189">
        <dgm:presLayoutVars>
          <dgm:chMax val="0"/>
          <dgm:chPref val="0"/>
          <dgm:bulletEnabled val="1"/>
        </dgm:presLayoutVars>
      </dgm:prSet>
      <dgm:spPr/>
      <dgm:t>
        <a:bodyPr/>
        <a:lstStyle/>
        <a:p>
          <a:endParaRPr lang="en-US"/>
        </a:p>
      </dgm:t>
    </dgm:pt>
    <dgm:pt modelId="{E36BDBF5-C2F6-47CD-AC29-41468D29714F}" type="pres">
      <dgm:prSet presAssocID="{63CFE206-60E1-499B-AF40-E82A8F2B16BB}" presName="Image4" presStyleCnt="0"/>
      <dgm:spPr/>
      <dgm:t>
        <a:bodyPr/>
        <a:lstStyle/>
        <a:p>
          <a:endParaRPr lang="en-US"/>
        </a:p>
      </dgm:t>
    </dgm:pt>
    <dgm:pt modelId="{6D18923C-0A76-462F-AC28-8FDE4EF4C870}" type="pres">
      <dgm:prSet presAssocID="{63CFE206-60E1-499B-AF40-E82A8F2B16BB}" presName="Image" presStyleLbl="fgImgPlace1" presStyleIdx="3" presStyleCnt="4" custScaleX="60606" custScaleY="60606" custLinFactNeighborX="-69861" custLinFactNeighborY="-7525"/>
      <dgm:spPr>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dgm:spPr>
      <dgm:t>
        <a:bodyPr/>
        <a:lstStyle/>
        <a:p>
          <a:endParaRPr lang="en-US"/>
        </a:p>
      </dgm:t>
    </dgm:pt>
    <dgm:pt modelId="{96ED8390-1DF1-4967-880A-465FD76D0DE8}" type="pres">
      <dgm:prSet presAssocID="{63CFE206-60E1-499B-AF40-E82A8F2B16BB}" presName="Child4" presStyleLbl="revTx" presStyleIdx="3" presStyleCnt="4" custScaleX="144954">
        <dgm:presLayoutVars>
          <dgm:chMax val="0"/>
          <dgm:chPref val="0"/>
          <dgm:bulletEnabled val="1"/>
        </dgm:presLayoutVars>
      </dgm:prSet>
      <dgm:spPr/>
      <dgm:t>
        <a:bodyPr/>
        <a:lstStyle/>
        <a:p>
          <a:endParaRPr lang="en-US"/>
        </a:p>
      </dgm:t>
    </dgm:pt>
  </dgm:ptLst>
  <dgm:cxnLst>
    <dgm:cxn modelId="{F06691FF-D680-4F47-B2FA-B2088A7D9C89}" srcId="{1E38DD40-0561-42CB-A23C-8E600B2AC4A8}" destId="{ED140437-CC5A-479A-9242-7D31F20F0993}" srcOrd="0" destOrd="0" parTransId="{879F203E-0E6A-4FC5-9992-7AD68CDBDB31}" sibTransId="{A78F152A-19D1-4792-B575-2B9AC5250276}"/>
    <dgm:cxn modelId="{D1592743-53EF-45A6-8102-F68ED7E9FE7A}" type="presOf" srcId="{F28FEFE8-F266-48B4-9B0A-66D2117868E0}" destId="{EC2B18CF-F68F-401A-8258-A481666F1E49}" srcOrd="0" destOrd="0" presId="urn:microsoft.com/office/officeart/2011/layout/RadialPictureList"/>
    <dgm:cxn modelId="{C6F4479F-9B21-4AA6-A69D-206D92E66C17}" srcId="{ED140437-CC5A-479A-9242-7D31F20F0993}" destId="{F28FEFE8-F266-48B4-9B0A-66D2117868E0}" srcOrd="0" destOrd="0" parTransId="{A08D6C51-CDC7-418F-8652-F677631D79E2}" sibTransId="{8794AE50-DC24-4525-AE7B-77F17207D464}"/>
    <dgm:cxn modelId="{1D91A92C-C51C-4AE2-AC7F-B149B234B892}" type="presOf" srcId="{63CFE206-60E1-499B-AF40-E82A8F2B16BB}" destId="{96ED8390-1DF1-4967-880A-465FD76D0DE8}" srcOrd="0" destOrd="0" presId="urn:microsoft.com/office/officeart/2011/layout/RadialPictureList"/>
    <dgm:cxn modelId="{28B96332-11B1-4694-B88E-88F8ADEB0F0A}" type="presOf" srcId="{ED140437-CC5A-479A-9242-7D31F20F0993}" destId="{E7461C9D-04A8-462D-9119-52125F9BCC03}" srcOrd="0" destOrd="0" presId="urn:microsoft.com/office/officeart/2011/layout/RadialPictureList"/>
    <dgm:cxn modelId="{F4FCA6E5-57C7-435E-BCFA-F9A069B81BBE}" type="presOf" srcId="{E4A6A259-9F5C-4FF8-87DD-6824F0AD4F50}" destId="{30891A23-2DCF-424C-98D8-20DED18605DF}" srcOrd="0" destOrd="0" presId="urn:microsoft.com/office/officeart/2011/layout/RadialPictureList"/>
    <dgm:cxn modelId="{FCF79C25-95A3-43EB-9E36-E5A8D224D0B3}" type="presOf" srcId="{3C9632B2-B54D-41C3-BAEB-40A97EE4A4B6}" destId="{4F9F5666-0E35-4AA9-9D80-F32B4E869FBD}" srcOrd="0" destOrd="0" presId="urn:microsoft.com/office/officeart/2011/layout/RadialPictureList"/>
    <dgm:cxn modelId="{6618ADEC-199C-49D7-9753-D728DCCE1CB5}" type="presOf" srcId="{1E38DD40-0561-42CB-A23C-8E600B2AC4A8}" destId="{6DA970A2-B645-47FD-BBAC-CE701335416A}" srcOrd="0" destOrd="0" presId="urn:microsoft.com/office/officeart/2011/layout/RadialPictureList"/>
    <dgm:cxn modelId="{481BB45D-7FFB-4B4F-9908-2EF5EED2B82A}" srcId="{ED140437-CC5A-479A-9242-7D31F20F0993}" destId="{63CFE206-60E1-499B-AF40-E82A8F2B16BB}" srcOrd="3" destOrd="0" parTransId="{74C48C96-BCE5-455D-ADA4-3DAB328469A0}" sibTransId="{F8EA4754-FC85-4EBC-8083-B7EF58AC5DDD}"/>
    <dgm:cxn modelId="{3E378A20-05E6-4B3B-BFFA-10B0017BAF3D}" srcId="{ED140437-CC5A-479A-9242-7D31F20F0993}" destId="{3C9632B2-B54D-41C3-BAEB-40A97EE4A4B6}" srcOrd="1" destOrd="0" parTransId="{BE91F018-F44C-408A-AA24-3FB64072697B}" sibTransId="{7DF5A5D8-98E8-4AD2-8889-FBE2B5D73587}"/>
    <dgm:cxn modelId="{5FF9FF90-C8AA-4F57-AA0D-59AE65B44627}" srcId="{ED140437-CC5A-479A-9242-7D31F20F0993}" destId="{E4A6A259-9F5C-4FF8-87DD-6824F0AD4F50}" srcOrd="2" destOrd="0" parTransId="{46C9B1D4-FB96-43AF-87F1-D61CD7B39C20}" sibTransId="{107A581C-5090-4088-A8BA-36159A4AC4B0}"/>
    <dgm:cxn modelId="{E34D592B-FDC9-41CF-B2A3-24473F0C8030}" type="presParOf" srcId="{6DA970A2-B645-47FD-BBAC-CE701335416A}" destId="{E7461C9D-04A8-462D-9119-52125F9BCC03}" srcOrd="0" destOrd="0" presId="urn:microsoft.com/office/officeart/2011/layout/RadialPictureList"/>
    <dgm:cxn modelId="{BC8201B6-E07C-4F15-9C92-8B629C0D2592}" type="presParOf" srcId="{6DA970A2-B645-47FD-BBAC-CE701335416A}" destId="{AE5E8BD5-32CA-4BD5-AB37-94D4985DB142}" srcOrd="1" destOrd="0" presId="urn:microsoft.com/office/officeart/2011/layout/RadialPictureList"/>
    <dgm:cxn modelId="{8380C32C-8F75-49F3-90D0-52B1E1A6E79A}" type="presParOf" srcId="{6DA970A2-B645-47FD-BBAC-CE701335416A}" destId="{622460FE-6598-4767-9053-4FD53CDA6626}" srcOrd="2" destOrd="0" presId="urn:microsoft.com/office/officeart/2011/layout/RadialPictureList"/>
    <dgm:cxn modelId="{B9DE214F-D585-4B44-AC2F-535F21807EEC}" type="presParOf" srcId="{6DA970A2-B645-47FD-BBAC-CE701335416A}" destId="{EC2B18CF-F68F-401A-8258-A481666F1E49}" srcOrd="3" destOrd="0" presId="urn:microsoft.com/office/officeart/2011/layout/RadialPictureList"/>
    <dgm:cxn modelId="{B14C1BA9-1666-4396-A09E-DDCA507B039C}" type="presParOf" srcId="{6DA970A2-B645-47FD-BBAC-CE701335416A}" destId="{6A9A7664-23FE-48F3-B8C1-4547644B919D}" srcOrd="4" destOrd="0" presId="urn:microsoft.com/office/officeart/2011/layout/RadialPictureList"/>
    <dgm:cxn modelId="{1C334E5C-415D-4126-9F06-9C691A1410A0}" type="presParOf" srcId="{6A9A7664-23FE-48F3-B8C1-4547644B919D}" destId="{AE2532A5-34F4-4ABB-AE74-5DFF47C6F9F1}" srcOrd="0" destOrd="0" presId="urn:microsoft.com/office/officeart/2011/layout/RadialPictureList"/>
    <dgm:cxn modelId="{DC4B8706-6C08-4EF7-B1F5-04CC9989C575}" type="presParOf" srcId="{6DA970A2-B645-47FD-BBAC-CE701335416A}" destId="{4F9F5666-0E35-4AA9-9D80-F32B4E869FBD}" srcOrd="5" destOrd="0" presId="urn:microsoft.com/office/officeart/2011/layout/RadialPictureList"/>
    <dgm:cxn modelId="{D411DB84-DFFA-4A46-8DF7-D374A402923F}" type="presParOf" srcId="{6DA970A2-B645-47FD-BBAC-CE701335416A}" destId="{4DBF41BD-D993-43F1-9C68-54E97DEA7322}" srcOrd="6" destOrd="0" presId="urn:microsoft.com/office/officeart/2011/layout/RadialPictureList"/>
    <dgm:cxn modelId="{48D8B780-B710-4BEC-9D1E-927B7385A3A7}" type="presParOf" srcId="{4DBF41BD-D993-43F1-9C68-54E97DEA7322}" destId="{2FFC460E-85CE-4127-89AB-2EE4BB6B386C}" srcOrd="0" destOrd="0" presId="urn:microsoft.com/office/officeart/2011/layout/RadialPictureList"/>
    <dgm:cxn modelId="{7EA17A49-6530-47F0-A678-106BC7AD99B3}" type="presParOf" srcId="{6DA970A2-B645-47FD-BBAC-CE701335416A}" destId="{30891A23-2DCF-424C-98D8-20DED18605DF}" srcOrd="7" destOrd="0" presId="urn:microsoft.com/office/officeart/2011/layout/RadialPictureList"/>
    <dgm:cxn modelId="{4411AE52-FA84-49EF-8004-9A5B9E9B7E09}" type="presParOf" srcId="{6DA970A2-B645-47FD-BBAC-CE701335416A}" destId="{E36BDBF5-C2F6-47CD-AC29-41468D29714F}" srcOrd="8" destOrd="0" presId="urn:microsoft.com/office/officeart/2011/layout/RadialPictureList"/>
    <dgm:cxn modelId="{DACD3468-A45D-4CF8-9CAF-BA38972CB68F}" type="presParOf" srcId="{E36BDBF5-C2F6-47CD-AC29-41468D29714F}" destId="{6D18923C-0A76-462F-AC28-8FDE4EF4C870}" srcOrd="0" destOrd="0" presId="urn:microsoft.com/office/officeart/2011/layout/RadialPictureList"/>
    <dgm:cxn modelId="{80813262-2FE0-493F-931D-4A6965D68CE0}" type="presParOf" srcId="{6DA970A2-B645-47FD-BBAC-CE701335416A}" destId="{96ED8390-1DF1-4967-880A-465FD76D0DE8}" srcOrd="9"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61C9D-04A8-462D-9119-52125F9BCC03}">
      <dsp:nvSpPr>
        <dsp:cNvPr id="0" name=""/>
        <dsp:cNvSpPr/>
      </dsp:nvSpPr>
      <dsp:spPr>
        <a:xfrm>
          <a:off x="1422704" y="1055454"/>
          <a:ext cx="1653887" cy="1653740"/>
        </a:xfrm>
        <a:prstGeom prst="ellipse">
          <a:avLst/>
        </a:prstGeom>
        <a:blipFill dpi="0" rotWithShape="0">
          <a:blip xmlns:r="http://schemas.openxmlformats.org/officeDocument/2006/relationships" r:embed="rId1">
            <a:alphaModFix amt="80000"/>
          </a:blip>
          <a:srcRect/>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l" defTabSz="1422400">
            <a:lnSpc>
              <a:spcPct val="90000"/>
            </a:lnSpc>
            <a:spcBef>
              <a:spcPct val="0"/>
            </a:spcBef>
            <a:spcAft>
              <a:spcPct val="35000"/>
            </a:spcAft>
          </a:pPr>
          <a:endParaRPr lang="en-US" sz="3200" kern="1200" dirty="0"/>
        </a:p>
      </dsp:txBody>
      <dsp:txXfrm>
        <a:off x="1664910" y="1297639"/>
        <a:ext cx="1169475" cy="1169370"/>
      </dsp:txXfrm>
    </dsp:sp>
    <dsp:sp modelId="{AE5E8BD5-32CA-4BD5-AB37-94D4985DB142}">
      <dsp:nvSpPr>
        <dsp:cNvPr id="0" name=""/>
        <dsp:cNvSpPr/>
      </dsp:nvSpPr>
      <dsp:spPr>
        <a:xfrm>
          <a:off x="570158" y="135828"/>
          <a:ext cx="3333511" cy="3474856"/>
        </a:xfrm>
        <a:prstGeom prst="blockArc">
          <a:avLst>
            <a:gd name="adj1" fmla="val 16509444"/>
            <a:gd name="adj2" fmla="val 5088054"/>
            <a:gd name="adj3" fmla="val 5240"/>
          </a:avLst>
        </a:prstGeom>
        <a:gradFill rotWithShape="0">
          <a:gsLst>
            <a:gs pos="0">
              <a:schemeClr val="accent2">
                <a:shade val="50000"/>
                <a:hueOff val="470629"/>
                <a:satOff val="1001"/>
                <a:lumOff val="47069"/>
                <a:alphaOff val="0"/>
                <a:tint val="96000"/>
                <a:lumMod val="104000"/>
              </a:schemeClr>
            </a:gs>
            <a:gs pos="100000">
              <a:schemeClr val="accent2">
                <a:lumMod val="60000"/>
                <a:lumOff val="40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22460FE-6598-4767-9053-4FD53CDA6626}">
      <dsp:nvSpPr>
        <dsp:cNvPr id="0" name=""/>
        <dsp:cNvSpPr/>
      </dsp:nvSpPr>
      <dsp:spPr>
        <a:xfrm>
          <a:off x="2783585" y="149242"/>
          <a:ext cx="586503" cy="586381"/>
        </a:xfrm>
        <a:prstGeom prst="ellipse">
          <a:avLst/>
        </a:prstGeom>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t="-9000" b="-9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EC2B18CF-F68F-401A-8258-A481666F1E49}">
      <dsp:nvSpPr>
        <dsp:cNvPr id="0" name=""/>
        <dsp:cNvSpPr/>
      </dsp:nvSpPr>
      <dsp:spPr>
        <a:xfrm>
          <a:off x="4062206" y="10768"/>
          <a:ext cx="1474905"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Administrator</a:t>
          </a:r>
          <a:endParaRPr lang="sr-Latn-BA" sz="1300" kern="1200" dirty="0" smtClean="0"/>
        </a:p>
      </dsp:txBody>
      <dsp:txXfrm>
        <a:off x="4062206" y="10768"/>
        <a:ext cx="1474905" cy="857662"/>
      </dsp:txXfrm>
    </dsp:sp>
    <dsp:sp modelId="{AE2532A5-34F4-4ABB-AE74-5DFF47C6F9F1}">
      <dsp:nvSpPr>
        <dsp:cNvPr id="0" name=""/>
        <dsp:cNvSpPr/>
      </dsp:nvSpPr>
      <dsp:spPr>
        <a:xfrm>
          <a:off x="3450155" y="986422"/>
          <a:ext cx="562488" cy="562361"/>
        </a:xfrm>
        <a:prstGeom prst="ellipse">
          <a:avLst/>
        </a:prstGeom>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4F9F5666-0E35-4AA9-9D80-F32B4E869FBD}">
      <dsp:nvSpPr>
        <dsp:cNvPr id="0" name=""/>
        <dsp:cNvSpPr/>
      </dsp:nvSpPr>
      <dsp:spPr>
        <a:xfrm>
          <a:off x="4858657" y="840093"/>
          <a:ext cx="1186273"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Radnik</a:t>
          </a:r>
          <a:endParaRPr lang="en-US" sz="1300" kern="1200" dirty="0"/>
        </a:p>
      </dsp:txBody>
      <dsp:txXfrm>
        <a:off x="4858657" y="840093"/>
        <a:ext cx="1186273" cy="857662"/>
      </dsp:txXfrm>
    </dsp:sp>
    <dsp:sp modelId="{2FFC460E-85CE-4127-89AB-2EE4BB6B386C}">
      <dsp:nvSpPr>
        <dsp:cNvPr id="0" name=""/>
        <dsp:cNvSpPr/>
      </dsp:nvSpPr>
      <dsp:spPr>
        <a:xfrm>
          <a:off x="3468074" y="2220926"/>
          <a:ext cx="519853" cy="519745"/>
        </a:xfrm>
        <a:prstGeom prst="ellipse">
          <a:avLst/>
        </a:prstGeom>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30891A23-2DCF-424C-98D8-20DED18605DF}">
      <dsp:nvSpPr>
        <dsp:cNvPr id="0" name=""/>
        <dsp:cNvSpPr/>
      </dsp:nvSpPr>
      <dsp:spPr>
        <a:xfrm>
          <a:off x="4709252" y="2052156"/>
          <a:ext cx="1485084"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Registrovani</a:t>
          </a:r>
          <a:r>
            <a:rPr lang="sr-Latn-BA" sz="1300" kern="1200" dirty="0" smtClean="0"/>
            <a:t> </a:t>
          </a:r>
          <a:r>
            <a:rPr lang="sr-Latn-BA" sz="1600" kern="1200" dirty="0" smtClean="0"/>
            <a:t>korisnik</a:t>
          </a:r>
          <a:endParaRPr lang="en-US" sz="1300" kern="1200" dirty="0"/>
        </a:p>
      </dsp:txBody>
      <dsp:txXfrm>
        <a:off x="4709252" y="2052156"/>
        <a:ext cx="1485084" cy="857662"/>
      </dsp:txXfrm>
    </dsp:sp>
    <dsp:sp modelId="{6D18923C-0A76-462F-AC28-8FDE4EF4C870}">
      <dsp:nvSpPr>
        <dsp:cNvPr id="0" name=""/>
        <dsp:cNvSpPr/>
      </dsp:nvSpPr>
      <dsp:spPr>
        <a:xfrm>
          <a:off x="2808296" y="2999527"/>
          <a:ext cx="537081" cy="536968"/>
        </a:xfrm>
        <a:prstGeom prst="ellipse">
          <a:avLst/>
        </a:prstGeom>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96ED8390-1DF1-4967-880A-465FD76D0DE8}">
      <dsp:nvSpPr>
        <dsp:cNvPr id="0" name=""/>
        <dsp:cNvSpPr/>
      </dsp:nvSpPr>
      <dsp:spPr>
        <a:xfrm>
          <a:off x="3939884" y="2909819"/>
          <a:ext cx="1719551"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Neregistrovani korisnik</a:t>
          </a:r>
          <a:endParaRPr lang="en-US" sz="1600" kern="1200" dirty="0"/>
        </a:p>
      </dsp:txBody>
      <dsp:txXfrm>
        <a:off x="3939884" y="2909819"/>
        <a:ext cx="1719551" cy="857662"/>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Ticketeer</a:t>
            </a:r>
            <a:endParaRPr lang="sr-Latn-BA" dirty="0"/>
          </a:p>
        </p:txBody>
      </p:sp>
      <p:sp>
        <p:nvSpPr>
          <p:cNvPr id="3" name="Subtitle 2"/>
          <p:cNvSpPr>
            <a:spLocks noGrp="1"/>
          </p:cNvSpPr>
          <p:nvPr>
            <p:ph type="subTitle" idx="1"/>
          </p:nvPr>
        </p:nvSpPr>
        <p:spPr/>
        <p:txBody>
          <a:bodyPr/>
          <a:lstStyle/>
          <a:p>
            <a:r>
              <a:rPr lang="sr-Latn-BA" dirty="0" smtClean="0"/>
              <a:t>Sistem za online rezervaciju ulaznica</a:t>
            </a:r>
            <a:endParaRPr lang="sr-Latn-BA" dirty="0"/>
          </a:p>
        </p:txBody>
      </p:sp>
    </p:spTree>
    <p:extLst>
      <p:ext uri="{BB962C8B-B14F-4D97-AF65-F5344CB8AC3E}">
        <p14:creationId xmlns:p14="http://schemas.microsoft.com/office/powerpoint/2010/main" val="20478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Neregistrovani korisnik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Kreiranje naloga</a:t>
            </a:r>
          </a:p>
          <a:p>
            <a:pPr>
              <a:lnSpc>
                <a:spcPct val="200000"/>
              </a:lnSpc>
            </a:pPr>
            <a:r>
              <a:rPr lang="sr-Latn-BA" dirty="0" smtClean="0"/>
              <a:t>Pregled repertoara i informacija o konkretnom događaju</a:t>
            </a:r>
            <a:endParaRPr lang="sr-Latn-BA" dirty="0"/>
          </a:p>
        </p:txBody>
      </p:sp>
    </p:spTree>
    <p:extLst>
      <p:ext uri="{BB962C8B-B14F-4D97-AF65-F5344CB8AC3E}">
        <p14:creationId xmlns:p14="http://schemas.microsoft.com/office/powerpoint/2010/main" val="325461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Korisnički interfejsi</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Korisnici sistema imaju istu formu za prijavu</a:t>
            </a:r>
            <a:r>
              <a:rPr lang="sr-Latn-BA" dirty="0"/>
              <a:t> </a:t>
            </a:r>
            <a:r>
              <a:rPr lang="sr-Latn-BA" dirty="0" smtClean="0"/>
              <a:t>(osim neregistrovanih korisnika)</a:t>
            </a:r>
          </a:p>
          <a:p>
            <a:pPr>
              <a:lnSpc>
                <a:spcPct val="200000"/>
              </a:lnSpc>
            </a:pPr>
            <a:r>
              <a:rPr lang="sr-Latn-BA" dirty="0" smtClean="0"/>
              <a:t>U zavisnosti od vrste korisnika, nakon prijave na sistem, prikazuje im se odgovarajuća forma</a:t>
            </a:r>
          </a:p>
        </p:txBody>
      </p:sp>
    </p:spTree>
    <p:extLst>
      <p:ext uri="{BB962C8B-B14F-4D97-AF65-F5344CB8AC3E}">
        <p14:creationId xmlns:p14="http://schemas.microsoft.com/office/powerpoint/2010/main" val="308821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644" y="766763"/>
            <a:ext cx="7986713" cy="5324475"/>
          </a:xfrm>
          <a:prstGeom prst="rect">
            <a:avLst/>
          </a:prstGeom>
        </p:spPr>
      </p:pic>
      <p:sp>
        <p:nvSpPr>
          <p:cNvPr id="3" name="TextBox 2"/>
          <p:cNvSpPr txBox="1"/>
          <p:nvPr/>
        </p:nvSpPr>
        <p:spPr>
          <a:xfrm>
            <a:off x="4864894" y="6181725"/>
            <a:ext cx="2462212" cy="307777"/>
          </a:xfrm>
          <a:prstGeom prst="rect">
            <a:avLst/>
          </a:prstGeom>
          <a:noFill/>
        </p:spPr>
        <p:txBody>
          <a:bodyPr wrap="square" rtlCol="0">
            <a:spAutoFit/>
          </a:bodyPr>
          <a:lstStyle/>
          <a:p>
            <a:r>
              <a:rPr lang="sr-Latn-BA" sz="1400" i="1" dirty="0" smtClean="0">
                <a:solidFill>
                  <a:srgbClr val="2E5369"/>
                </a:solidFill>
              </a:rPr>
              <a:t>Primjer izgleda login forme</a:t>
            </a:r>
            <a:endParaRPr lang="sr-Latn-BA" sz="1400" i="1" dirty="0">
              <a:solidFill>
                <a:srgbClr val="2E5369"/>
              </a:solidFill>
            </a:endParaRPr>
          </a:p>
        </p:txBody>
      </p:sp>
    </p:spTree>
    <p:extLst>
      <p:ext uri="{BB962C8B-B14F-4D97-AF65-F5344CB8AC3E}">
        <p14:creationId xmlns:p14="http://schemas.microsoft.com/office/powerpoint/2010/main" val="1894675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644" y="772297"/>
            <a:ext cx="7986713" cy="5313405"/>
          </a:xfrm>
          <a:prstGeom prst="rect">
            <a:avLst/>
          </a:prstGeom>
        </p:spPr>
      </p:pic>
      <p:sp>
        <p:nvSpPr>
          <p:cNvPr id="3" name="TextBox 2"/>
          <p:cNvSpPr txBox="1"/>
          <p:nvPr/>
        </p:nvSpPr>
        <p:spPr>
          <a:xfrm>
            <a:off x="4482704" y="6181725"/>
            <a:ext cx="3226593" cy="307777"/>
          </a:xfrm>
          <a:prstGeom prst="rect">
            <a:avLst/>
          </a:prstGeom>
          <a:noFill/>
        </p:spPr>
        <p:txBody>
          <a:bodyPr wrap="square" rtlCol="0">
            <a:spAutoFit/>
          </a:bodyPr>
          <a:lstStyle/>
          <a:p>
            <a:r>
              <a:rPr lang="sr-Latn-BA" sz="1400" i="1" dirty="0" smtClean="0">
                <a:solidFill>
                  <a:srgbClr val="2E5369"/>
                </a:solidFill>
              </a:rPr>
              <a:t>Primjer izgleda forme za rezervacije</a:t>
            </a:r>
            <a:endParaRPr lang="sr-Latn-BA" sz="1400" i="1" dirty="0">
              <a:solidFill>
                <a:srgbClr val="2E5369"/>
              </a:solidFill>
            </a:endParaRPr>
          </a:p>
        </p:txBody>
      </p:sp>
    </p:spTree>
    <p:extLst>
      <p:ext uri="{BB962C8B-B14F-4D97-AF65-F5344CB8AC3E}">
        <p14:creationId xmlns:p14="http://schemas.microsoft.com/office/powerpoint/2010/main" val="710824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267" y="772297"/>
            <a:ext cx="6219466" cy="5313405"/>
          </a:xfrm>
          <a:prstGeom prst="rect">
            <a:avLst/>
          </a:prstGeom>
        </p:spPr>
      </p:pic>
      <p:sp>
        <p:nvSpPr>
          <p:cNvPr id="3" name="TextBox 2"/>
          <p:cNvSpPr txBox="1"/>
          <p:nvPr/>
        </p:nvSpPr>
        <p:spPr>
          <a:xfrm>
            <a:off x="4539854" y="6181725"/>
            <a:ext cx="3112293" cy="307777"/>
          </a:xfrm>
          <a:prstGeom prst="rect">
            <a:avLst/>
          </a:prstGeom>
          <a:noFill/>
        </p:spPr>
        <p:txBody>
          <a:bodyPr wrap="square" rtlCol="0">
            <a:spAutoFit/>
          </a:bodyPr>
          <a:lstStyle/>
          <a:p>
            <a:r>
              <a:rPr lang="sr-Latn-BA" sz="1400" i="1" dirty="0" smtClean="0">
                <a:solidFill>
                  <a:srgbClr val="2E5369"/>
                </a:solidFill>
              </a:rPr>
              <a:t>Primjer izgleda korisničkog naloga</a:t>
            </a:r>
            <a:endParaRPr lang="sr-Latn-BA" sz="1400" i="1" dirty="0">
              <a:solidFill>
                <a:srgbClr val="2E5369"/>
              </a:solidFill>
            </a:endParaRPr>
          </a:p>
        </p:txBody>
      </p:sp>
    </p:spTree>
    <p:extLst>
      <p:ext uri="{BB962C8B-B14F-4D97-AF65-F5344CB8AC3E}">
        <p14:creationId xmlns:p14="http://schemas.microsoft.com/office/powerpoint/2010/main" val="369913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Scenario korišćenja</a:t>
            </a:r>
            <a:endParaRPr lang="sr-Latn-BA" dirty="0"/>
          </a:p>
        </p:txBody>
      </p:sp>
      <p:pic>
        <p:nvPicPr>
          <p:cNvPr id="3" name="Picture 2"/>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06602" y="1970213"/>
            <a:ext cx="956727" cy="1133245"/>
          </a:xfrm>
          <a:prstGeom prst="rect">
            <a:avLst/>
          </a:prstGeom>
          <a:effectLst>
            <a:outerShdw blurRad="63500" sx="102000" sy="102000" algn="ctr" rotWithShape="0">
              <a:prstClr val="black">
                <a:alpha val="40000"/>
              </a:prstClr>
            </a:outerShdw>
          </a:effectLst>
        </p:spPr>
      </p:pic>
      <p:pic>
        <p:nvPicPr>
          <p:cNvPr id="7" name="Picture 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92925" y="4205824"/>
            <a:ext cx="1029750" cy="1029750"/>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2194" y="4131537"/>
            <a:ext cx="1137830" cy="1244169"/>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57987" y="1804086"/>
            <a:ext cx="655098" cy="553194"/>
          </a:xfrm>
          <a:prstGeom prst="rect">
            <a:avLst/>
          </a:prstGeom>
        </p:spPr>
      </p:pic>
      <p:pic>
        <p:nvPicPr>
          <p:cNvPr id="10" name="Picture 9"/>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318668" y="3574737"/>
            <a:ext cx="951770" cy="78055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1845" y="4075026"/>
            <a:ext cx="370349" cy="280264"/>
          </a:xfrm>
          <a:prstGeom prst="rect">
            <a:avLst/>
          </a:prstGeom>
        </p:spPr>
      </p:pic>
      <p:sp>
        <p:nvSpPr>
          <p:cNvPr id="15" name="Right Arrow 14"/>
          <p:cNvSpPr/>
          <p:nvPr/>
        </p:nvSpPr>
        <p:spPr>
          <a:xfrm>
            <a:off x="4351927" y="4720698"/>
            <a:ext cx="3452684" cy="270402"/>
          </a:xfrm>
          <a:prstGeom prst="rightArrow">
            <a:avLst>
              <a:gd name="adj1" fmla="val 50000"/>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 name="Right Arrow 15"/>
          <p:cNvSpPr/>
          <p:nvPr/>
        </p:nvSpPr>
        <p:spPr>
          <a:xfrm rot="10800000">
            <a:off x="4270439" y="4334389"/>
            <a:ext cx="3452684" cy="270402"/>
          </a:xfrm>
          <a:prstGeom prst="rightArrow">
            <a:avLst>
              <a:gd name="adj1" fmla="val 50000"/>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8" name="Picture 17"/>
          <p:cNvPicPr>
            <a:picLocks noChangeAspect="1"/>
          </p:cNvPicPr>
          <p:nvPr/>
        </p:nvPicPr>
        <p:blipFill>
          <a:blip r:embed="rId7">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a:off x="3622675" y="5095442"/>
            <a:ext cx="370349" cy="280264"/>
          </a:xfrm>
          <a:prstGeom prst="rect">
            <a:avLst/>
          </a:prstGeom>
        </p:spPr>
      </p:pic>
      <p:sp>
        <p:nvSpPr>
          <p:cNvPr id="12" name="Right Arrow 11"/>
          <p:cNvSpPr/>
          <p:nvPr/>
        </p:nvSpPr>
        <p:spPr>
          <a:xfrm rot="8665539">
            <a:off x="3843837" y="3346799"/>
            <a:ext cx="1519486" cy="270402"/>
          </a:xfrm>
          <a:prstGeom prst="rightArrow">
            <a:avLst>
              <a:gd name="adj1" fmla="val 32159"/>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 name="Right Arrow 13"/>
          <p:cNvSpPr/>
          <p:nvPr/>
        </p:nvSpPr>
        <p:spPr>
          <a:xfrm rot="13140188" flipH="1">
            <a:off x="7206607" y="3381681"/>
            <a:ext cx="1519486" cy="270402"/>
          </a:xfrm>
          <a:prstGeom prst="rightArrow">
            <a:avLst>
              <a:gd name="adj1" fmla="val 31416"/>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 name="TextBox 3"/>
          <p:cNvSpPr txBox="1"/>
          <p:nvPr/>
        </p:nvSpPr>
        <p:spPr>
          <a:xfrm>
            <a:off x="5692590" y="3186905"/>
            <a:ext cx="1184749" cy="276999"/>
          </a:xfrm>
          <a:prstGeom prst="rect">
            <a:avLst/>
          </a:prstGeom>
          <a:noFill/>
        </p:spPr>
        <p:txBody>
          <a:bodyPr wrap="square" rtlCol="0">
            <a:spAutoFit/>
          </a:bodyPr>
          <a:lstStyle/>
          <a:p>
            <a:r>
              <a:rPr lang="sr-Latn-BA" sz="1200" dirty="0" smtClean="0">
                <a:solidFill>
                  <a:srgbClr val="2E5369"/>
                </a:solidFill>
              </a:rPr>
              <a:t>Administrator</a:t>
            </a:r>
            <a:endParaRPr lang="sr-Latn-BA" sz="1200" dirty="0">
              <a:solidFill>
                <a:srgbClr val="2E5369"/>
              </a:solidFill>
            </a:endParaRPr>
          </a:p>
        </p:txBody>
      </p:sp>
      <p:sp>
        <p:nvSpPr>
          <p:cNvPr id="17" name="TextBox 16"/>
          <p:cNvSpPr txBox="1"/>
          <p:nvPr/>
        </p:nvSpPr>
        <p:spPr>
          <a:xfrm>
            <a:off x="2765312" y="5375706"/>
            <a:ext cx="684975" cy="276999"/>
          </a:xfrm>
          <a:prstGeom prst="rect">
            <a:avLst/>
          </a:prstGeom>
          <a:noFill/>
        </p:spPr>
        <p:txBody>
          <a:bodyPr wrap="square" rtlCol="0">
            <a:spAutoFit/>
          </a:bodyPr>
          <a:lstStyle/>
          <a:p>
            <a:r>
              <a:rPr lang="sr-Latn-BA" sz="1200" dirty="0" smtClean="0">
                <a:solidFill>
                  <a:srgbClr val="2E5369"/>
                </a:solidFill>
              </a:rPr>
              <a:t>Radnik</a:t>
            </a:r>
            <a:endParaRPr lang="sr-Latn-BA" sz="1200" dirty="0">
              <a:solidFill>
                <a:srgbClr val="2E5369"/>
              </a:solidFill>
            </a:endParaRPr>
          </a:p>
        </p:txBody>
      </p:sp>
      <p:sp>
        <p:nvSpPr>
          <p:cNvPr id="19" name="TextBox 18"/>
          <p:cNvSpPr txBox="1"/>
          <p:nvPr/>
        </p:nvSpPr>
        <p:spPr>
          <a:xfrm>
            <a:off x="9218844" y="5375706"/>
            <a:ext cx="724529" cy="276999"/>
          </a:xfrm>
          <a:prstGeom prst="rect">
            <a:avLst/>
          </a:prstGeom>
          <a:noFill/>
        </p:spPr>
        <p:txBody>
          <a:bodyPr wrap="square" rtlCol="0">
            <a:spAutoFit/>
          </a:bodyPr>
          <a:lstStyle/>
          <a:p>
            <a:r>
              <a:rPr lang="sr-Latn-BA" sz="1200" dirty="0" smtClean="0">
                <a:solidFill>
                  <a:srgbClr val="2E5369"/>
                </a:solidFill>
              </a:rPr>
              <a:t>Korisnik</a:t>
            </a:r>
            <a:endParaRPr lang="sr-Latn-BA" sz="1200" dirty="0">
              <a:solidFill>
                <a:srgbClr val="2E5369"/>
              </a:solidFill>
            </a:endParaRPr>
          </a:p>
        </p:txBody>
      </p:sp>
    </p:spTree>
    <p:extLst>
      <p:ext uri="{BB962C8B-B14F-4D97-AF65-F5344CB8AC3E}">
        <p14:creationId xmlns:p14="http://schemas.microsoft.com/office/powerpoint/2010/main" val="146092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right)">
                                      <p:cBhvr>
                                        <p:cTn id="32" dur="500"/>
                                        <p:tgtEl>
                                          <p:spTgt spid="1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1" fill="hold" grpId="1" nodeType="clickEffect">
                                  <p:stCondLst>
                                    <p:cond delay="0"/>
                                  </p:stCondLst>
                                  <p:childTnLst>
                                    <p:animEffect transition="out" filter="wipe(up)">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par>
                                <p:cTn id="41" presetID="22" presetClass="exit" presetSubtype="1" fill="hold" grpId="1" nodeType="withEffect">
                                  <p:stCondLst>
                                    <p:cond delay="0"/>
                                  </p:stCondLst>
                                  <p:childTnLst>
                                    <p:animEffect transition="out" filter="wipe(up)">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par>
                          <p:cTn id="54" fill="hold">
                            <p:stCondLst>
                              <p:cond delay="500"/>
                            </p:stCondLst>
                            <p:childTnLst>
                              <p:par>
                                <p:cTn id="55" presetID="22" presetClass="entr" presetSubtype="2"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right)">
                                      <p:cBhvr>
                                        <p:cTn id="57" dur="500"/>
                                        <p:tgtEl>
                                          <p:spTgt spid="16"/>
                                        </p:tgtEl>
                                      </p:cBhvr>
                                    </p:animEffect>
                                  </p:childTnLst>
                                </p:cTn>
                              </p:par>
                            </p:childTnLst>
                          </p:cTn>
                        </p:par>
                        <p:par>
                          <p:cTn id="58" fill="hold">
                            <p:stCondLst>
                              <p:cond delay="1000"/>
                            </p:stCondLst>
                            <p:childTnLst>
                              <p:par>
                                <p:cTn id="59" presetID="42" presetClass="path" presetSubtype="0" accel="50000" decel="50000" fill="hold" nodeType="afterEffect">
                                  <p:stCondLst>
                                    <p:cond delay="0"/>
                                  </p:stCondLst>
                                  <p:childTnLst>
                                    <p:animMotion origin="layout" path="M 1.66667E-6 -3.33333E-6 L -0.4125 -0.00139 " pathEditMode="relative" rAng="0" ptsTypes="AA">
                                      <p:cBhvr>
                                        <p:cTn id="60" dur="2000" fill="hold"/>
                                        <p:tgtEl>
                                          <p:spTgt spid="11"/>
                                        </p:tgtEl>
                                        <p:attrNameLst>
                                          <p:attrName>ppt_x</p:attrName>
                                          <p:attrName>ppt_y</p:attrName>
                                        </p:attrNameLst>
                                      </p:cBhvr>
                                      <p:rCtr x="-20625" y="-69"/>
                                    </p:animMotion>
                                  </p:childTnLst>
                                </p:cTn>
                              </p:par>
                            </p:childTnLst>
                          </p:cTn>
                        </p:par>
                        <p:par>
                          <p:cTn id="61" fill="hold">
                            <p:stCondLst>
                              <p:cond delay="3000"/>
                            </p:stCondLst>
                            <p:childTnLst>
                              <p:par>
                                <p:cTn id="62" presetID="22" presetClass="exit" presetSubtype="2" fill="hold" grpId="1" nodeType="afterEffect">
                                  <p:stCondLst>
                                    <p:cond delay="0"/>
                                  </p:stCondLst>
                                  <p:childTnLst>
                                    <p:animEffect transition="out" filter="wipe(right)">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childTnLst>
                          </p:cTn>
                        </p:par>
                        <p:par>
                          <p:cTn id="65" fill="hold">
                            <p:stCondLst>
                              <p:cond delay="3500"/>
                            </p:stCondLst>
                            <p:childTnLst>
                              <p:par>
                                <p:cTn id="66" presetID="10" presetClass="exit" presetSubtype="0" fill="hold" nodeType="afterEffect">
                                  <p:stCondLst>
                                    <p:cond delay="0"/>
                                  </p:stCondLst>
                                  <p:childTnLst>
                                    <p:animEffect transition="out" filter="fade">
                                      <p:cBhvr>
                                        <p:cTn id="67" dur="500"/>
                                        <p:tgtEl>
                                          <p:spTgt spid="11"/>
                                        </p:tgtEl>
                                      </p:cBhvr>
                                    </p:animEffect>
                                    <p:set>
                                      <p:cBhvr>
                                        <p:cTn id="68" dur="1" fill="hold">
                                          <p:stCondLst>
                                            <p:cond delay="499"/>
                                          </p:stCondLst>
                                        </p:cTn>
                                        <p:tgtEl>
                                          <p:spTgt spid="11"/>
                                        </p:tgtEl>
                                        <p:attrNameLst>
                                          <p:attrName>style.visibility</p:attrName>
                                        </p:attrNameLst>
                                      </p:cBhvr>
                                      <p:to>
                                        <p:strVal val="hidden"/>
                                      </p:to>
                                    </p:set>
                                  </p:childTnLst>
                                </p:cTn>
                              </p:par>
                            </p:childTnLst>
                          </p:cTn>
                        </p:par>
                        <p:par>
                          <p:cTn id="69" fill="hold">
                            <p:stCondLst>
                              <p:cond delay="4000"/>
                            </p:stCondLst>
                            <p:childTnLst>
                              <p:par>
                                <p:cTn id="70" presetID="22" presetClass="entr" presetSubtype="4" fill="hold" nodeType="after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down)">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10"/>
                                        </p:tgtEl>
                                      </p:cBhvr>
                                    </p:animEffect>
                                    <p:set>
                                      <p:cBhvr>
                                        <p:cTn id="77" dur="1" fill="hold">
                                          <p:stCondLst>
                                            <p:cond delay="499"/>
                                          </p:stCondLst>
                                        </p:cTn>
                                        <p:tgtEl>
                                          <p:spTgt spid="10"/>
                                        </p:tgtEl>
                                        <p:attrNameLst>
                                          <p:attrName>style.visibility</p:attrName>
                                        </p:attrNameLst>
                                      </p:cBhvr>
                                      <p:to>
                                        <p:strVal val="hidden"/>
                                      </p:to>
                                    </p:set>
                                  </p:childTnLst>
                                </p:cTn>
                              </p:par>
                            </p:childTnLst>
                          </p:cTn>
                        </p:par>
                        <p:par>
                          <p:cTn id="78" fill="hold">
                            <p:stCondLst>
                              <p:cond delay="500"/>
                            </p:stCondLst>
                            <p:childTnLst>
                              <p:par>
                                <p:cTn id="79" presetID="22" presetClass="entr" presetSubtype="4" fill="hold" nodeType="after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wipe(down)">
                                      <p:cBhvr>
                                        <p:cTn id="81" dur="500"/>
                                        <p:tgtEl>
                                          <p:spTgt spid="18"/>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left)">
                                      <p:cBhvr>
                                        <p:cTn id="85" dur="500"/>
                                        <p:tgtEl>
                                          <p:spTgt spid="15"/>
                                        </p:tgtEl>
                                      </p:cBhvr>
                                    </p:animEffect>
                                  </p:childTnLst>
                                </p:cTn>
                              </p:par>
                            </p:childTnLst>
                          </p:cTn>
                        </p:par>
                        <p:par>
                          <p:cTn id="86" fill="hold">
                            <p:stCondLst>
                              <p:cond delay="1500"/>
                            </p:stCondLst>
                            <p:childTnLst>
                              <p:par>
                                <p:cTn id="87" presetID="42" presetClass="path" presetSubtype="0" accel="50000" decel="50000" fill="hold" nodeType="afterEffect">
                                  <p:stCondLst>
                                    <p:cond delay="0"/>
                                  </p:stCondLst>
                                  <p:childTnLst>
                                    <p:animMotion origin="layout" path="M 4.16667E-7 4.07407E-6 L 0.41172 4.07407E-6 " pathEditMode="relative" rAng="0" ptsTypes="AA">
                                      <p:cBhvr>
                                        <p:cTn id="88" dur="2000" fill="hold"/>
                                        <p:tgtEl>
                                          <p:spTgt spid="18"/>
                                        </p:tgtEl>
                                        <p:attrNameLst>
                                          <p:attrName>ppt_x</p:attrName>
                                          <p:attrName>ppt_y</p:attrName>
                                        </p:attrNameLst>
                                      </p:cBhvr>
                                      <p:rCtr x="20586" y="0"/>
                                    </p:animMotion>
                                  </p:childTnLst>
                                </p:cTn>
                              </p:par>
                            </p:childTnLst>
                          </p:cTn>
                        </p:par>
                        <p:par>
                          <p:cTn id="89" fill="hold">
                            <p:stCondLst>
                              <p:cond delay="3500"/>
                            </p:stCondLst>
                            <p:childTnLst>
                              <p:par>
                                <p:cTn id="90" presetID="22" presetClass="exit" presetSubtype="8" fill="hold" grpId="1" nodeType="afterEffect">
                                  <p:stCondLst>
                                    <p:cond delay="0"/>
                                  </p:stCondLst>
                                  <p:childTnLst>
                                    <p:animEffect transition="out" filter="wipe(left)">
                                      <p:cBhvr>
                                        <p:cTn id="91" dur="500"/>
                                        <p:tgtEl>
                                          <p:spTgt spid="15"/>
                                        </p:tgtEl>
                                      </p:cBhvr>
                                    </p:animEffect>
                                    <p:set>
                                      <p:cBhvr>
                                        <p:cTn id="92" dur="1" fill="hold">
                                          <p:stCondLst>
                                            <p:cond delay="499"/>
                                          </p:stCondLst>
                                        </p:cTn>
                                        <p:tgtEl>
                                          <p:spTgt spid="1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500"/>
                                        <p:tgtEl>
                                          <p:spTgt spid="18"/>
                                        </p:tgtEl>
                                      </p:cBhvr>
                                    </p:animEffect>
                                    <p:set>
                                      <p:cBhvr>
                                        <p:cTn id="97"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2" grpId="0" animBg="1"/>
      <p:bldP spid="12" grpId="1" animBg="1"/>
      <p:bldP spid="14" grpId="0" animBg="1"/>
      <p:bldP spid="14" grpId="1" animBg="1"/>
      <p:bldP spid="4" grpId="0"/>
      <p:bldP spid="17"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79" name="Group 78"/>
          <p:cNvGrpSpPr/>
          <p:nvPr/>
        </p:nvGrpSpPr>
        <p:grpSpPr>
          <a:xfrm>
            <a:off x="0" y="0"/>
            <a:ext cx="2225615" cy="6858000"/>
            <a:chOff x="0" y="0"/>
            <a:chExt cx="2225615" cy="6858000"/>
          </a:xfrm>
        </p:grpSpPr>
        <p:sp>
          <p:nvSpPr>
            <p:cNvPr id="80" name="Rectangle 79"/>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81" name="TextBox 80"/>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82" name="Rectangle 81"/>
            <p:cNvSpPr/>
            <p:nvPr/>
          </p:nvSpPr>
          <p:spPr>
            <a:xfrm>
              <a:off x="0" y="136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Sale</a:t>
              </a:r>
              <a:endParaRPr lang="sr-Latn-BA" sz="1400" dirty="0"/>
            </a:p>
          </p:txBody>
        </p:sp>
        <p:sp>
          <p:nvSpPr>
            <p:cNvPr id="83" name="Rectangle 82"/>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84" name="Rectangle 83"/>
            <p:cNvSpPr/>
            <p:nvPr/>
          </p:nvSpPr>
          <p:spPr>
            <a:xfrm>
              <a:off x="0" y="190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Događaji</a:t>
              </a:r>
              <a:endParaRPr lang="sr-Latn-BA" sz="1400" dirty="0">
                <a:solidFill>
                  <a:schemeClr val="tx1"/>
                </a:solidFill>
              </a:endParaRPr>
            </a:p>
          </p:txBody>
        </p:sp>
        <p:sp>
          <p:nvSpPr>
            <p:cNvPr id="85" name="Rectangle 84"/>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86" name="Rectangle 85"/>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0" name="Rectangle 109"/>
            <p:cNvSpPr/>
            <p:nvPr/>
          </p:nvSpPr>
          <p:spPr>
            <a:xfrm>
              <a:off x="0" y="2960167"/>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t>Korisnici</a:t>
              </a:r>
              <a:endParaRPr lang="sr-Latn-BA" sz="1400" dirty="0"/>
            </a:p>
          </p:txBody>
        </p:sp>
      </p:grpSp>
      <p:grpSp>
        <p:nvGrpSpPr>
          <p:cNvPr id="13" name="Group 12"/>
          <p:cNvGrpSpPr/>
          <p:nvPr/>
        </p:nvGrpSpPr>
        <p:grpSpPr>
          <a:xfrm>
            <a:off x="2224464" y="828675"/>
            <a:ext cx="10710492" cy="6029325"/>
            <a:chOff x="2224464" y="828675"/>
            <a:chExt cx="10710492" cy="6029325"/>
          </a:xfrm>
        </p:grpSpPr>
        <p:sp>
          <p:nvSpPr>
            <p:cNvPr id="21" name="Rectangle 20"/>
            <p:cNvSpPr/>
            <p:nvPr/>
          </p:nvSpPr>
          <p:spPr>
            <a:xfrm>
              <a:off x="2225615" y="1908675"/>
              <a:ext cx="9966385" cy="49493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 name="Rectangle 22"/>
            <p:cNvSpPr/>
            <p:nvPr/>
          </p:nvSpPr>
          <p:spPr>
            <a:xfrm>
              <a:off x="2225615" y="828675"/>
              <a:ext cx="9966385"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22" name="Group 21"/>
            <p:cNvGrpSpPr/>
            <p:nvPr/>
          </p:nvGrpSpPr>
          <p:grpSpPr>
            <a:xfrm>
              <a:off x="2224464" y="1112074"/>
              <a:ext cx="10710492" cy="5636893"/>
              <a:chOff x="1613344" y="802755"/>
              <a:chExt cx="10710492" cy="5636893"/>
            </a:xfrm>
          </p:grpSpPr>
          <p:sp>
            <p:nvSpPr>
              <p:cNvPr id="25" name="TextBox 24"/>
              <p:cNvSpPr txBox="1"/>
              <p:nvPr/>
            </p:nvSpPr>
            <p:spPr>
              <a:xfrm>
                <a:off x="1876490" y="802755"/>
                <a:ext cx="1473327" cy="369332"/>
              </a:xfrm>
              <a:prstGeom prst="rect">
                <a:avLst/>
              </a:prstGeom>
              <a:noFill/>
            </p:spPr>
            <p:txBody>
              <a:bodyPr wrap="square" rtlCol="0">
                <a:spAutoFit/>
              </a:bodyPr>
              <a:lstStyle/>
              <a:p>
                <a:r>
                  <a:rPr lang="sr-Latn-BA" dirty="0" smtClean="0"/>
                  <a:t>Događaji</a:t>
                </a:r>
                <a:endParaRPr lang="sr-Latn-BA" dirty="0"/>
              </a:p>
            </p:txBody>
          </p:sp>
          <p:sp>
            <p:nvSpPr>
              <p:cNvPr id="27" name="Rectangle 26"/>
              <p:cNvSpPr/>
              <p:nvPr/>
            </p:nvSpPr>
            <p:spPr>
              <a:xfrm>
                <a:off x="1614256" y="1580911"/>
                <a:ext cx="9968209" cy="5399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 name="Rectangle 27"/>
              <p:cNvSpPr/>
              <p:nvPr/>
            </p:nvSpPr>
            <p:spPr>
              <a:xfrm>
                <a:off x="1614256" y="2120493"/>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 name="Rectangle 28"/>
              <p:cNvSpPr/>
              <p:nvPr/>
            </p:nvSpPr>
            <p:spPr>
              <a:xfrm>
                <a:off x="1614256" y="2660492"/>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 name="Rectangle 29"/>
              <p:cNvSpPr/>
              <p:nvPr/>
            </p:nvSpPr>
            <p:spPr>
              <a:xfrm>
                <a:off x="1613344" y="3200491"/>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 name="Rectangle 30"/>
              <p:cNvSpPr/>
              <p:nvPr/>
            </p:nvSpPr>
            <p:spPr>
              <a:xfrm>
                <a:off x="1613344" y="3740490"/>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 name="Rectangle 31"/>
              <p:cNvSpPr/>
              <p:nvPr/>
            </p:nvSpPr>
            <p:spPr>
              <a:xfrm>
                <a:off x="1615168" y="4280069"/>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 name="Rectangle 32"/>
              <p:cNvSpPr/>
              <p:nvPr/>
            </p:nvSpPr>
            <p:spPr>
              <a:xfrm>
                <a:off x="1615168" y="4819651"/>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 name="Rectangle 33"/>
              <p:cNvSpPr/>
              <p:nvPr/>
            </p:nvSpPr>
            <p:spPr>
              <a:xfrm>
                <a:off x="1615168" y="5359650"/>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 name="Rectangle 34"/>
              <p:cNvSpPr/>
              <p:nvPr/>
            </p:nvSpPr>
            <p:spPr>
              <a:xfrm>
                <a:off x="1614256" y="5899649"/>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 name="TextBox 35"/>
              <p:cNvSpPr txBox="1"/>
              <p:nvPr/>
            </p:nvSpPr>
            <p:spPr>
              <a:xfrm>
                <a:off x="1875578" y="1712411"/>
                <a:ext cx="1638831" cy="276999"/>
              </a:xfrm>
              <a:prstGeom prst="rect">
                <a:avLst/>
              </a:prstGeom>
              <a:noFill/>
            </p:spPr>
            <p:txBody>
              <a:bodyPr wrap="square" rtlCol="0">
                <a:spAutoFit/>
              </a:bodyPr>
              <a:lstStyle/>
              <a:p>
                <a:r>
                  <a:rPr lang="sr-Latn-BA" sz="1200" b="1" dirty="0" smtClean="0"/>
                  <a:t>Naziv događaja</a:t>
                </a:r>
                <a:endParaRPr lang="sr-Latn-BA" sz="1200" b="1" dirty="0"/>
              </a:p>
            </p:txBody>
          </p:sp>
          <p:sp>
            <p:nvSpPr>
              <p:cNvPr id="37" name="TextBox 36"/>
              <p:cNvSpPr txBox="1"/>
              <p:nvPr/>
            </p:nvSpPr>
            <p:spPr>
              <a:xfrm>
                <a:off x="4743515" y="1712411"/>
                <a:ext cx="1638831" cy="276999"/>
              </a:xfrm>
              <a:prstGeom prst="rect">
                <a:avLst/>
              </a:prstGeom>
              <a:noFill/>
            </p:spPr>
            <p:txBody>
              <a:bodyPr wrap="square" rtlCol="0">
                <a:spAutoFit/>
              </a:bodyPr>
              <a:lstStyle/>
              <a:p>
                <a:r>
                  <a:rPr lang="sr-Latn-BA" sz="1200" b="1" dirty="0" smtClean="0"/>
                  <a:t>Lokacija</a:t>
                </a:r>
                <a:endParaRPr lang="sr-Latn-BA" sz="1200" b="1" dirty="0"/>
              </a:p>
            </p:txBody>
          </p:sp>
          <p:sp>
            <p:nvSpPr>
              <p:cNvPr id="38" name="TextBox 37"/>
              <p:cNvSpPr txBox="1"/>
              <p:nvPr/>
            </p:nvSpPr>
            <p:spPr>
              <a:xfrm>
                <a:off x="10198182" y="1712204"/>
                <a:ext cx="994685" cy="276999"/>
              </a:xfrm>
              <a:prstGeom prst="rect">
                <a:avLst/>
              </a:prstGeom>
              <a:noFill/>
            </p:spPr>
            <p:txBody>
              <a:bodyPr wrap="square" rtlCol="0">
                <a:spAutoFit/>
              </a:bodyPr>
              <a:lstStyle/>
              <a:p>
                <a:r>
                  <a:rPr lang="sr-Latn-BA" sz="1200" b="1" dirty="0" smtClean="0"/>
                  <a:t>Datum</a:t>
                </a:r>
                <a:endParaRPr lang="sr-Latn-BA" sz="1200" b="1" dirty="0"/>
              </a:p>
            </p:txBody>
          </p:sp>
          <p:sp>
            <p:nvSpPr>
              <p:cNvPr id="39" name="TextBox 38"/>
              <p:cNvSpPr txBox="1"/>
              <p:nvPr/>
            </p:nvSpPr>
            <p:spPr>
              <a:xfrm>
                <a:off x="1875578" y="2251665"/>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1</a:t>
                </a:r>
                <a:endParaRPr lang="sr-Latn-BA" sz="1200" dirty="0">
                  <a:solidFill>
                    <a:schemeClr val="accent2">
                      <a:lumMod val="75000"/>
                    </a:schemeClr>
                  </a:solidFill>
                </a:endParaRPr>
              </a:p>
            </p:txBody>
          </p:sp>
          <p:sp>
            <p:nvSpPr>
              <p:cNvPr id="40" name="TextBox 39"/>
              <p:cNvSpPr txBox="1"/>
              <p:nvPr/>
            </p:nvSpPr>
            <p:spPr>
              <a:xfrm>
                <a:off x="1875578" y="279124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2</a:t>
                </a:r>
                <a:endParaRPr lang="sr-Latn-BA" sz="1200" dirty="0">
                  <a:solidFill>
                    <a:schemeClr val="accent2">
                      <a:lumMod val="75000"/>
                    </a:schemeClr>
                  </a:solidFill>
                </a:endParaRPr>
              </a:p>
            </p:txBody>
          </p:sp>
          <p:sp>
            <p:nvSpPr>
              <p:cNvPr id="41" name="TextBox 40"/>
              <p:cNvSpPr txBox="1"/>
              <p:nvPr/>
            </p:nvSpPr>
            <p:spPr>
              <a:xfrm>
                <a:off x="1875578" y="3349340"/>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3</a:t>
                </a:r>
                <a:endParaRPr lang="sr-Latn-BA" sz="1200" dirty="0">
                  <a:solidFill>
                    <a:schemeClr val="accent2">
                      <a:lumMod val="75000"/>
                    </a:schemeClr>
                  </a:solidFill>
                </a:endParaRPr>
              </a:p>
            </p:txBody>
          </p:sp>
          <p:sp>
            <p:nvSpPr>
              <p:cNvPr id="42" name="TextBox 41"/>
              <p:cNvSpPr txBox="1"/>
              <p:nvPr/>
            </p:nvSpPr>
            <p:spPr>
              <a:xfrm>
                <a:off x="1875578" y="388891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4</a:t>
                </a:r>
                <a:endParaRPr lang="sr-Latn-BA" sz="1200" dirty="0">
                  <a:solidFill>
                    <a:schemeClr val="accent2">
                      <a:lumMod val="75000"/>
                    </a:schemeClr>
                  </a:solidFill>
                </a:endParaRPr>
              </a:p>
            </p:txBody>
          </p:sp>
          <p:sp>
            <p:nvSpPr>
              <p:cNvPr id="43" name="TextBox 42"/>
              <p:cNvSpPr txBox="1"/>
              <p:nvPr/>
            </p:nvSpPr>
            <p:spPr>
              <a:xfrm>
                <a:off x="1875578" y="441082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5</a:t>
                </a:r>
                <a:endParaRPr lang="sr-Latn-BA" sz="1200" dirty="0">
                  <a:solidFill>
                    <a:schemeClr val="accent2">
                      <a:lumMod val="75000"/>
                    </a:schemeClr>
                  </a:solidFill>
                </a:endParaRPr>
              </a:p>
            </p:txBody>
          </p:sp>
          <p:sp>
            <p:nvSpPr>
              <p:cNvPr id="44" name="TextBox 43"/>
              <p:cNvSpPr txBox="1"/>
              <p:nvPr/>
            </p:nvSpPr>
            <p:spPr>
              <a:xfrm>
                <a:off x="1875578" y="495040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6</a:t>
                </a:r>
                <a:endParaRPr lang="sr-Latn-BA" sz="1200" dirty="0">
                  <a:solidFill>
                    <a:schemeClr val="accent2">
                      <a:lumMod val="75000"/>
                    </a:schemeClr>
                  </a:solidFill>
                </a:endParaRPr>
              </a:p>
            </p:txBody>
          </p:sp>
          <p:sp>
            <p:nvSpPr>
              <p:cNvPr id="45" name="TextBox 44"/>
              <p:cNvSpPr txBox="1"/>
              <p:nvPr/>
            </p:nvSpPr>
            <p:spPr>
              <a:xfrm>
                <a:off x="1875578" y="550849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7</a:t>
                </a:r>
                <a:endParaRPr lang="sr-Latn-BA" sz="1200" dirty="0">
                  <a:solidFill>
                    <a:schemeClr val="accent2">
                      <a:lumMod val="75000"/>
                    </a:schemeClr>
                  </a:solidFill>
                </a:endParaRPr>
              </a:p>
            </p:txBody>
          </p:sp>
          <p:sp>
            <p:nvSpPr>
              <p:cNvPr id="46" name="TextBox 45"/>
              <p:cNvSpPr txBox="1"/>
              <p:nvPr/>
            </p:nvSpPr>
            <p:spPr>
              <a:xfrm>
                <a:off x="1875578" y="604807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8</a:t>
                </a:r>
                <a:endParaRPr lang="sr-Latn-BA" sz="1200" dirty="0">
                  <a:solidFill>
                    <a:schemeClr val="accent2">
                      <a:lumMod val="75000"/>
                    </a:schemeClr>
                  </a:solidFill>
                </a:endParaRPr>
              </a:p>
            </p:txBody>
          </p:sp>
          <p:sp>
            <p:nvSpPr>
              <p:cNvPr id="47" name="TextBox 46"/>
              <p:cNvSpPr txBox="1"/>
              <p:nvPr/>
            </p:nvSpPr>
            <p:spPr>
              <a:xfrm>
                <a:off x="4743515" y="2251993"/>
                <a:ext cx="2125654" cy="276999"/>
              </a:xfrm>
              <a:prstGeom prst="rect">
                <a:avLst/>
              </a:prstGeom>
              <a:noFill/>
            </p:spPr>
            <p:txBody>
              <a:bodyPr wrap="square" rtlCol="0">
                <a:spAutoFit/>
              </a:bodyPr>
              <a:lstStyle/>
              <a:p>
                <a:r>
                  <a:rPr lang="sr-Latn-BA" sz="1200" dirty="0" smtClean="0">
                    <a:solidFill>
                      <a:schemeClr val="bg1">
                        <a:lumMod val="50000"/>
                      </a:schemeClr>
                    </a:solidFill>
                  </a:rPr>
                  <a:t>Banja Luka</a:t>
                </a:r>
                <a:endParaRPr lang="sr-Latn-BA" sz="1200" dirty="0">
                  <a:solidFill>
                    <a:schemeClr val="bg1">
                      <a:lumMod val="50000"/>
                    </a:schemeClr>
                  </a:solidFill>
                </a:endParaRPr>
              </a:p>
            </p:txBody>
          </p:sp>
          <p:sp>
            <p:nvSpPr>
              <p:cNvPr id="48" name="TextBox 47"/>
              <p:cNvSpPr txBox="1"/>
              <p:nvPr/>
            </p:nvSpPr>
            <p:spPr>
              <a:xfrm>
                <a:off x="4743515" y="2791244"/>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49" name="TextBox 48"/>
              <p:cNvSpPr txBox="1"/>
              <p:nvPr/>
            </p:nvSpPr>
            <p:spPr>
              <a:xfrm>
                <a:off x="4743515" y="3349340"/>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0" name="TextBox 49"/>
              <p:cNvSpPr txBox="1"/>
              <p:nvPr/>
            </p:nvSpPr>
            <p:spPr>
              <a:xfrm>
                <a:off x="4743515" y="388891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 name="TextBox 50"/>
              <p:cNvSpPr txBox="1"/>
              <p:nvPr/>
            </p:nvSpPr>
            <p:spPr>
              <a:xfrm>
                <a:off x="4743515" y="4410824"/>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2" name="TextBox 51"/>
              <p:cNvSpPr txBox="1"/>
              <p:nvPr/>
            </p:nvSpPr>
            <p:spPr>
              <a:xfrm>
                <a:off x="4743515" y="495040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3" name="TextBox 52"/>
              <p:cNvSpPr txBox="1"/>
              <p:nvPr/>
            </p:nvSpPr>
            <p:spPr>
              <a:xfrm>
                <a:off x="4743515" y="550849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4" name="TextBox 53"/>
              <p:cNvSpPr txBox="1"/>
              <p:nvPr/>
            </p:nvSpPr>
            <p:spPr>
              <a:xfrm>
                <a:off x="4743515" y="604807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5" name="TextBox 54"/>
              <p:cNvSpPr txBox="1"/>
              <p:nvPr/>
            </p:nvSpPr>
            <p:spPr>
              <a:xfrm>
                <a:off x="10198182" y="2251665"/>
                <a:ext cx="2125654" cy="276999"/>
              </a:xfrm>
              <a:prstGeom prst="rect">
                <a:avLst/>
              </a:prstGeom>
              <a:noFill/>
            </p:spPr>
            <p:txBody>
              <a:bodyPr wrap="square" rtlCol="0">
                <a:spAutoFit/>
              </a:bodyPr>
              <a:lstStyle/>
              <a:p>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56" name="TextBox 55"/>
              <p:cNvSpPr txBox="1"/>
              <p:nvPr/>
            </p:nvSpPr>
            <p:spPr>
              <a:xfrm>
                <a:off x="10198182" y="2791244"/>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7" name="TextBox 56"/>
              <p:cNvSpPr txBox="1"/>
              <p:nvPr/>
            </p:nvSpPr>
            <p:spPr>
              <a:xfrm>
                <a:off x="10198182" y="3349340"/>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8" name="TextBox 57"/>
              <p:cNvSpPr txBox="1"/>
              <p:nvPr/>
            </p:nvSpPr>
            <p:spPr>
              <a:xfrm>
                <a:off x="10198182" y="3888919"/>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9" name="TextBox 58"/>
              <p:cNvSpPr txBox="1"/>
              <p:nvPr/>
            </p:nvSpPr>
            <p:spPr>
              <a:xfrm>
                <a:off x="10198182" y="4410824"/>
                <a:ext cx="2125654" cy="276999"/>
              </a:xfrm>
              <a:prstGeom prst="rect">
                <a:avLst/>
              </a:prstGeom>
              <a:noFill/>
            </p:spPr>
            <p:txBody>
              <a:bodyPr wrap="square" rtlCol="0">
                <a:spAutoFit/>
              </a:bodyPr>
              <a:lstStyle/>
              <a:p>
                <a:r>
                  <a:rPr lang="sr-Latn-BA" sz="1200" dirty="0" smtClean="0">
                    <a:solidFill>
                      <a:schemeClr val="bg1">
                        <a:lumMod val="50000"/>
                      </a:schemeClr>
                    </a:solidFill>
                  </a:rPr>
                  <a:t>22/07/2019</a:t>
                </a:r>
                <a:endParaRPr lang="sr-Latn-BA" sz="1200" dirty="0">
                  <a:solidFill>
                    <a:schemeClr val="bg1">
                      <a:lumMod val="50000"/>
                    </a:schemeClr>
                  </a:solidFill>
                </a:endParaRPr>
              </a:p>
            </p:txBody>
          </p:sp>
          <p:sp>
            <p:nvSpPr>
              <p:cNvPr id="60" name="TextBox 59"/>
              <p:cNvSpPr txBox="1"/>
              <p:nvPr/>
            </p:nvSpPr>
            <p:spPr>
              <a:xfrm>
                <a:off x="10198182" y="4950403"/>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61" name="TextBox 60"/>
              <p:cNvSpPr txBox="1"/>
              <p:nvPr/>
            </p:nvSpPr>
            <p:spPr>
              <a:xfrm>
                <a:off x="10198182" y="5508499"/>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62" name="TextBox 61"/>
              <p:cNvSpPr txBox="1"/>
              <p:nvPr/>
            </p:nvSpPr>
            <p:spPr>
              <a:xfrm>
                <a:off x="10198182" y="6048078"/>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grpSp>
        <p:sp>
          <p:nvSpPr>
            <p:cNvPr id="3" name="Cross 2"/>
            <p:cNvSpPr/>
            <p:nvPr/>
          </p:nvSpPr>
          <p:spPr>
            <a:xfrm>
              <a:off x="2614970" y="1598005"/>
              <a:ext cx="152670" cy="152670"/>
            </a:xfrm>
            <a:prstGeom prst="plus">
              <a:avLst>
                <a:gd name="adj" fmla="val 3559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788" y="1590382"/>
              <a:ext cx="148862" cy="16791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798" y="1554577"/>
              <a:ext cx="212347" cy="239527"/>
            </a:xfrm>
            <a:prstGeom prst="rect">
              <a:avLst/>
            </a:prstGeom>
          </p:spPr>
        </p:pic>
      </p:grpSp>
      <p:grpSp>
        <p:nvGrpSpPr>
          <p:cNvPr id="7" name="Group 6"/>
          <p:cNvGrpSpPr/>
          <p:nvPr/>
        </p:nvGrpSpPr>
        <p:grpSpPr>
          <a:xfrm>
            <a:off x="2224464" y="828537"/>
            <a:ext cx="9967536" cy="6029325"/>
            <a:chOff x="2224464" y="828537"/>
            <a:chExt cx="9967536" cy="6029325"/>
          </a:xfrm>
        </p:grpSpPr>
        <p:grpSp>
          <p:nvGrpSpPr>
            <p:cNvPr id="131" name="Group 130"/>
            <p:cNvGrpSpPr/>
            <p:nvPr/>
          </p:nvGrpSpPr>
          <p:grpSpPr>
            <a:xfrm>
              <a:off x="2225615" y="828537"/>
              <a:ext cx="9966385" cy="6029325"/>
              <a:chOff x="2213787" y="828674"/>
              <a:chExt cx="9966385" cy="5891895"/>
            </a:xfrm>
          </p:grpSpPr>
          <p:sp>
            <p:nvSpPr>
              <p:cNvPr id="89" name="Rectangle 88"/>
              <p:cNvSpPr/>
              <p:nvPr/>
            </p:nvSpPr>
            <p:spPr>
              <a:xfrm>
                <a:off x="2213787" y="828674"/>
                <a:ext cx="9966385" cy="58918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94" name="TextBox 93"/>
              <p:cNvSpPr txBox="1"/>
              <p:nvPr/>
            </p:nvSpPr>
            <p:spPr>
              <a:xfrm>
                <a:off x="2475782" y="1112074"/>
                <a:ext cx="1473327" cy="369332"/>
              </a:xfrm>
              <a:prstGeom prst="rect">
                <a:avLst/>
              </a:prstGeom>
              <a:noFill/>
            </p:spPr>
            <p:txBody>
              <a:bodyPr wrap="square" rtlCol="0">
                <a:spAutoFit/>
              </a:bodyPr>
              <a:lstStyle/>
              <a:p>
                <a:r>
                  <a:rPr lang="sr-Latn-BA" dirty="0" smtClean="0"/>
                  <a:t>Događaji</a:t>
                </a:r>
                <a:endParaRPr lang="sr-Latn-BA" dirty="0"/>
              </a:p>
            </p:txBody>
          </p:sp>
        </p:grpSp>
        <p:sp>
          <p:nvSpPr>
            <p:cNvPr id="132" name="TextBox 131"/>
            <p:cNvSpPr txBox="1"/>
            <p:nvPr/>
          </p:nvSpPr>
          <p:spPr>
            <a:xfrm>
              <a:off x="2486026" y="1404816"/>
              <a:ext cx="1639504" cy="276999"/>
            </a:xfrm>
            <a:prstGeom prst="rect">
              <a:avLst/>
            </a:prstGeom>
            <a:noFill/>
          </p:spPr>
          <p:txBody>
            <a:bodyPr wrap="square" rtlCol="0">
              <a:spAutoFit/>
            </a:bodyPr>
            <a:lstStyle/>
            <a:p>
              <a:r>
                <a:rPr lang="de-DE" sz="1200" dirty="0" smtClean="0"/>
                <a:t>Kreiranje doga</a:t>
              </a:r>
              <a:r>
                <a:rPr lang="sr-Latn-BA" sz="1200" dirty="0" smtClean="0"/>
                <a:t>đaja</a:t>
              </a:r>
              <a:endParaRPr lang="sr-Latn-BA" sz="1200" dirty="0"/>
            </a:p>
          </p:txBody>
        </p:sp>
        <p:cxnSp>
          <p:nvCxnSpPr>
            <p:cNvPr id="134" name="Straight Connector 133"/>
            <p:cNvCxnSpPr/>
            <p:nvPr/>
          </p:nvCxnSpPr>
          <p:spPr>
            <a:xfrm>
              <a:off x="2224464" y="1899617"/>
              <a:ext cx="9967536"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444309" y="2200044"/>
              <a:ext cx="2128480" cy="338554"/>
            </a:xfrm>
            <a:prstGeom prst="rect">
              <a:avLst/>
            </a:prstGeom>
            <a:noFill/>
          </p:spPr>
          <p:txBody>
            <a:bodyPr wrap="square" rtlCol="0">
              <a:spAutoFit/>
            </a:bodyPr>
            <a:lstStyle/>
            <a:p>
              <a:r>
                <a:rPr lang="sr-Latn-BA" sz="1600" dirty="0" smtClean="0"/>
                <a:t>Naziv događaja: </a:t>
              </a:r>
              <a:endParaRPr lang="sr-Latn-BA" sz="1600" dirty="0"/>
            </a:p>
          </p:txBody>
        </p:sp>
        <p:sp>
          <p:nvSpPr>
            <p:cNvPr id="138" name="TextBox 137"/>
            <p:cNvSpPr txBox="1"/>
            <p:nvPr/>
          </p:nvSpPr>
          <p:spPr>
            <a:xfrm>
              <a:off x="2444309" y="2557801"/>
              <a:ext cx="2128480" cy="338554"/>
            </a:xfrm>
            <a:prstGeom prst="rect">
              <a:avLst/>
            </a:prstGeom>
            <a:noFill/>
          </p:spPr>
          <p:txBody>
            <a:bodyPr wrap="square" rtlCol="0">
              <a:spAutoFit/>
            </a:bodyPr>
            <a:lstStyle/>
            <a:p>
              <a:r>
                <a:rPr lang="sr-Latn-BA" sz="1600" dirty="0" smtClean="0"/>
                <a:t>Lokacija: </a:t>
              </a:r>
              <a:endParaRPr lang="sr-Latn-BA" sz="1600" dirty="0"/>
            </a:p>
          </p:txBody>
        </p:sp>
        <p:cxnSp>
          <p:nvCxnSpPr>
            <p:cNvPr id="140" name="Straight Connector 139"/>
            <p:cNvCxnSpPr/>
            <p:nvPr/>
          </p:nvCxnSpPr>
          <p:spPr>
            <a:xfrm>
              <a:off x="4324350" y="2448537"/>
              <a:ext cx="254713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4324350" y="2837037"/>
              <a:ext cx="254713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2444309" y="2963183"/>
              <a:ext cx="2128480" cy="338554"/>
            </a:xfrm>
            <a:prstGeom prst="rect">
              <a:avLst/>
            </a:prstGeom>
            <a:noFill/>
          </p:spPr>
          <p:txBody>
            <a:bodyPr wrap="square" rtlCol="0">
              <a:spAutoFit/>
            </a:bodyPr>
            <a:lstStyle/>
            <a:p>
              <a:r>
                <a:rPr lang="sr-Latn-BA" sz="1600" dirty="0" smtClean="0"/>
                <a:t>Datum:</a:t>
              </a:r>
              <a:endParaRPr lang="sr-Latn-BA" sz="1600" dirty="0"/>
            </a:p>
          </p:txBody>
        </p:sp>
        <p:cxnSp>
          <p:nvCxnSpPr>
            <p:cNvPr id="144" name="Straight Connector 143"/>
            <p:cNvCxnSpPr/>
            <p:nvPr/>
          </p:nvCxnSpPr>
          <p:spPr>
            <a:xfrm>
              <a:off x="4324350" y="3225537"/>
              <a:ext cx="13811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6" name="Picture 1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3225" y="3008721"/>
              <a:ext cx="195263" cy="220257"/>
            </a:xfrm>
            <a:prstGeom prst="rect">
              <a:avLst/>
            </a:prstGeom>
          </p:spPr>
        </p:pic>
        <p:sp>
          <p:nvSpPr>
            <p:cNvPr id="149" name="Rectangle 148"/>
            <p:cNvSpPr/>
            <p:nvPr/>
          </p:nvSpPr>
          <p:spPr>
            <a:xfrm>
              <a:off x="5963438" y="3347510"/>
              <a:ext cx="908047" cy="248802"/>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050" dirty="0" smtClean="0"/>
                <a:t>Dodaj</a:t>
              </a:r>
              <a:endParaRPr lang="sr-Latn-BA" sz="1050" dirty="0"/>
            </a:p>
          </p:txBody>
        </p:sp>
        <p:sp>
          <p:nvSpPr>
            <p:cNvPr id="150" name="TextBox 149"/>
            <p:cNvSpPr txBox="1"/>
            <p:nvPr/>
          </p:nvSpPr>
          <p:spPr>
            <a:xfrm>
              <a:off x="2444309" y="3368565"/>
              <a:ext cx="2128480" cy="338554"/>
            </a:xfrm>
            <a:prstGeom prst="rect">
              <a:avLst/>
            </a:prstGeom>
            <a:noFill/>
          </p:spPr>
          <p:txBody>
            <a:bodyPr wrap="square" rtlCol="0">
              <a:spAutoFit/>
            </a:bodyPr>
            <a:lstStyle/>
            <a:p>
              <a:r>
                <a:rPr lang="sr-Latn-BA" sz="1600" dirty="0" smtClean="0"/>
                <a:t>Termini:</a:t>
              </a:r>
              <a:endParaRPr lang="sr-Latn-BA" sz="1600" dirty="0"/>
            </a:p>
          </p:txBody>
        </p:sp>
        <p:cxnSp>
          <p:nvCxnSpPr>
            <p:cNvPr id="151" name="Straight Connector 150"/>
            <p:cNvCxnSpPr/>
            <p:nvPr/>
          </p:nvCxnSpPr>
          <p:spPr>
            <a:xfrm>
              <a:off x="4324350" y="3585254"/>
              <a:ext cx="13811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7735750" y="2298384"/>
              <a:ext cx="4136380" cy="319724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TextBox 165"/>
            <p:cNvSpPr txBox="1"/>
            <p:nvPr/>
          </p:nvSpPr>
          <p:spPr>
            <a:xfrm>
              <a:off x="2444309" y="3769019"/>
              <a:ext cx="2128480" cy="338554"/>
            </a:xfrm>
            <a:prstGeom prst="rect">
              <a:avLst/>
            </a:prstGeom>
            <a:noFill/>
          </p:spPr>
          <p:txBody>
            <a:bodyPr wrap="square" rtlCol="0">
              <a:spAutoFit/>
            </a:bodyPr>
            <a:lstStyle/>
            <a:p>
              <a:r>
                <a:rPr lang="sr-Latn-BA" sz="1600" dirty="0" smtClean="0"/>
                <a:t>Opis:</a:t>
              </a:r>
              <a:endParaRPr lang="sr-Latn-BA" sz="1600" dirty="0"/>
            </a:p>
          </p:txBody>
        </p:sp>
        <p:sp>
          <p:nvSpPr>
            <p:cNvPr id="167" name="Rectangle 166"/>
            <p:cNvSpPr/>
            <p:nvPr/>
          </p:nvSpPr>
          <p:spPr>
            <a:xfrm>
              <a:off x="4324044" y="3933950"/>
              <a:ext cx="2544160" cy="156167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2614970" y="5937397"/>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170" name="Rectangle 169"/>
            <p:cNvSpPr/>
            <p:nvPr/>
          </p:nvSpPr>
          <p:spPr>
            <a:xfrm>
              <a:off x="3616257" y="5945663"/>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158" name="Rectangle 157"/>
            <p:cNvSpPr/>
            <p:nvPr/>
          </p:nvSpPr>
          <p:spPr>
            <a:xfrm>
              <a:off x="7735750" y="2298001"/>
              <a:ext cx="1000793" cy="100079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59" name="Picture 1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9350" y="2315884"/>
              <a:ext cx="813591" cy="917731"/>
            </a:xfrm>
            <a:prstGeom prst="rect">
              <a:avLst/>
            </a:prstGeom>
          </p:spPr>
        </p:pic>
        <p:sp>
          <p:nvSpPr>
            <p:cNvPr id="163" name="TextBox 162"/>
            <p:cNvSpPr txBox="1"/>
            <p:nvPr/>
          </p:nvSpPr>
          <p:spPr>
            <a:xfrm>
              <a:off x="7777810" y="3480312"/>
              <a:ext cx="1419959" cy="276999"/>
            </a:xfrm>
            <a:prstGeom prst="rect">
              <a:avLst/>
            </a:prstGeom>
            <a:noFill/>
          </p:spPr>
          <p:txBody>
            <a:bodyPr wrap="square" rtlCol="0">
              <a:spAutoFit/>
            </a:bodyPr>
            <a:lstStyle/>
            <a:p>
              <a:r>
                <a:rPr lang="sr-Latn-BA" sz="1200" b="1" dirty="0" smtClean="0">
                  <a:solidFill>
                    <a:schemeClr val="bg1">
                      <a:lumMod val="50000"/>
                    </a:schemeClr>
                  </a:solidFill>
                </a:rPr>
                <a:t>Datum</a:t>
              </a:r>
              <a:endParaRPr lang="sr-Latn-BA" sz="1200" b="1" dirty="0">
                <a:solidFill>
                  <a:schemeClr val="bg1">
                    <a:lumMod val="50000"/>
                  </a:schemeClr>
                </a:solidFill>
              </a:endParaRPr>
            </a:p>
          </p:txBody>
        </p:sp>
        <p:sp>
          <p:nvSpPr>
            <p:cNvPr id="164" name="TextBox 163"/>
            <p:cNvSpPr txBox="1"/>
            <p:nvPr/>
          </p:nvSpPr>
          <p:spPr>
            <a:xfrm>
              <a:off x="7777810" y="3785512"/>
              <a:ext cx="1419959" cy="276999"/>
            </a:xfrm>
            <a:prstGeom prst="rect">
              <a:avLst/>
            </a:prstGeom>
            <a:noFill/>
          </p:spPr>
          <p:txBody>
            <a:bodyPr wrap="square" rtlCol="0">
              <a:spAutoFit/>
            </a:bodyPr>
            <a:lstStyle/>
            <a:p>
              <a:r>
                <a:rPr lang="sr-Latn-BA" sz="1200" b="1" dirty="0" smtClean="0">
                  <a:solidFill>
                    <a:schemeClr val="bg1">
                      <a:lumMod val="50000"/>
                    </a:schemeClr>
                  </a:solidFill>
                </a:rPr>
                <a:t>Termini</a:t>
              </a:r>
              <a:endParaRPr lang="sr-Latn-BA" sz="1200" b="1" dirty="0">
                <a:solidFill>
                  <a:schemeClr val="bg1">
                    <a:lumMod val="50000"/>
                  </a:schemeClr>
                </a:solidFill>
              </a:endParaRPr>
            </a:p>
          </p:txBody>
        </p:sp>
        <p:sp>
          <p:nvSpPr>
            <p:cNvPr id="165" name="TextBox 164"/>
            <p:cNvSpPr txBox="1"/>
            <p:nvPr/>
          </p:nvSpPr>
          <p:spPr>
            <a:xfrm>
              <a:off x="7777810" y="4090711"/>
              <a:ext cx="1419959" cy="276999"/>
            </a:xfrm>
            <a:prstGeom prst="rect">
              <a:avLst/>
            </a:prstGeom>
            <a:noFill/>
          </p:spPr>
          <p:txBody>
            <a:bodyPr wrap="square" rtlCol="0">
              <a:spAutoFit/>
            </a:bodyPr>
            <a:lstStyle/>
            <a:p>
              <a:r>
                <a:rPr lang="sr-Latn-BA" sz="1200" b="1" dirty="0" smtClean="0">
                  <a:solidFill>
                    <a:schemeClr val="bg1">
                      <a:lumMod val="50000"/>
                    </a:schemeClr>
                  </a:solidFill>
                </a:rPr>
                <a:t>Opis</a:t>
              </a:r>
              <a:endParaRPr lang="sr-Latn-BA" sz="1200" b="1" dirty="0">
                <a:solidFill>
                  <a:schemeClr val="bg1">
                    <a:lumMod val="50000"/>
                  </a:schemeClr>
                </a:solidFill>
              </a:endParaRPr>
            </a:p>
          </p:txBody>
        </p:sp>
        <p:sp>
          <p:nvSpPr>
            <p:cNvPr id="98" name="Rectangle 97"/>
            <p:cNvSpPr/>
            <p:nvPr/>
          </p:nvSpPr>
          <p:spPr>
            <a:xfrm>
              <a:off x="8479737" y="4162400"/>
              <a:ext cx="3276310" cy="121407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161" name="TextBox 160"/>
          <p:cNvSpPr txBox="1"/>
          <p:nvPr/>
        </p:nvSpPr>
        <p:spPr>
          <a:xfrm>
            <a:off x="8827571" y="2385688"/>
            <a:ext cx="1419959" cy="276999"/>
          </a:xfrm>
          <a:prstGeom prst="rect">
            <a:avLst/>
          </a:prstGeom>
          <a:noFill/>
        </p:spPr>
        <p:txBody>
          <a:bodyPr wrap="square" rtlCol="0">
            <a:spAutoFit/>
          </a:bodyPr>
          <a:lstStyle/>
          <a:p>
            <a:r>
              <a:rPr lang="sr-Latn-BA" sz="1200" b="1" dirty="0" smtClean="0">
                <a:solidFill>
                  <a:schemeClr val="bg1">
                    <a:lumMod val="50000"/>
                  </a:schemeClr>
                </a:solidFill>
              </a:rPr>
              <a:t>Naziv</a:t>
            </a:r>
            <a:endParaRPr lang="sr-Latn-BA" sz="1200" b="1" dirty="0">
              <a:solidFill>
                <a:schemeClr val="bg1">
                  <a:lumMod val="50000"/>
                </a:schemeClr>
              </a:solidFill>
            </a:endParaRPr>
          </a:p>
        </p:txBody>
      </p:sp>
      <p:sp>
        <p:nvSpPr>
          <p:cNvPr id="162" name="TextBox 161"/>
          <p:cNvSpPr txBox="1"/>
          <p:nvPr/>
        </p:nvSpPr>
        <p:spPr>
          <a:xfrm>
            <a:off x="8827571" y="2699760"/>
            <a:ext cx="1419959" cy="276999"/>
          </a:xfrm>
          <a:prstGeom prst="rect">
            <a:avLst/>
          </a:prstGeom>
          <a:noFill/>
        </p:spPr>
        <p:txBody>
          <a:bodyPr wrap="square" rtlCol="0">
            <a:spAutoFit/>
          </a:bodyPr>
          <a:lstStyle/>
          <a:p>
            <a:r>
              <a:rPr lang="sr-Latn-BA" sz="1200" b="1" dirty="0">
                <a:solidFill>
                  <a:schemeClr val="bg1">
                    <a:lumMod val="50000"/>
                  </a:schemeClr>
                </a:solidFill>
              </a:rPr>
              <a:t>Lokacija</a:t>
            </a:r>
          </a:p>
        </p:txBody>
      </p:sp>
      <p:sp>
        <p:nvSpPr>
          <p:cNvPr id="171" name="TextBox 170"/>
          <p:cNvSpPr txBox="1"/>
          <p:nvPr/>
        </p:nvSpPr>
        <p:spPr>
          <a:xfrm>
            <a:off x="4972050" y="2163663"/>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Događaj 1</a:t>
            </a:r>
            <a:endParaRPr lang="sr-Latn-BA" sz="1200" dirty="0">
              <a:solidFill>
                <a:schemeClr val="tx1">
                  <a:lumMod val="65000"/>
                  <a:lumOff val="35000"/>
                </a:schemeClr>
              </a:solidFill>
            </a:endParaRPr>
          </a:p>
        </p:txBody>
      </p:sp>
      <p:sp>
        <p:nvSpPr>
          <p:cNvPr id="172" name="TextBox 171"/>
          <p:cNvSpPr txBox="1"/>
          <p:nvPr/>
        </p:nvSpPr>
        <p:spPr>
          <a:xfrm>
            <a:off x="4972050" y="2535588"/>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Banja Luka</a:t>
            </a:r>
            <a:endParaRPr lang="sr-Latn-BA" sz="1200" dirty="0">
              <a:solidFill>
                <a:schemeClr val="tx1">
                  <a:lumMod val="65000"/>
                  <a:lumOff val="35000"/>
                </a:schemeClr>
              </a:solidFill>
            </a:endParaRPr>
          </a:p>
        </p:txBody>
      </p:sp>
      <p:sp>
        <p:nvSpPr>
          <p:cNvPr id="173" name="TextBox 172"/>
          <p:cNvSpPr txBox="1"/>
          <p:nvPr/>
        </p:nvSpPr>
        <p:spPr>
          <a:xfrm>
            <a:off x="4368272" y="2946106"/>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178" name="TextBox 177"/>
          <p:cNvSpPr txBox="1"/>
          <p:nvPr/>
        </p:nvSpPr>
        <p:spPr>
          <a:xfrm>
            <a:off x="4368272" y="3327256"/>
            <a:ext cx="1069401" cy="276999"/>
          </a:xfrm>
          <a:prstGeom prst="rect">
            <a:avLst/>
          </a:prstGeom>
          <a:noFill/>
        </p:spPr>
        <p:txBody>
          <a:bodyPr wrap="square" rtlCol="0">
            <a:spAutoFit/>
          </a:bodyPr>
          <a:lstStyle/>
          <a:p>
            <a:pPr algn="ctr"/>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sp>
        <p:nvSpPr>
          <p:cNvPr id="174" name="TextBox 173"/>
          <p:cNvSpPr txBox="1"/>
          <p:nvPr/>
        </p:nvSpPr>
        <p:spPr>
          <a:xfrm>
            <a:off x="8858105" y="2385688"/>
            <a:ext cx="1419959" cy="276999"/>
          </a:xfrm>
          <a:prstGeom prst="rect">
            <a:avLst/>
          </a:prstGeom>
          <a:noFill/>
        </p:spPr>
        <p:txBody>
          <a:bodyPr wrap="square" rtlCol="0">
            <a:spAutoFit/>
          </a:bodyPr>
          <a:lstStyle/>
          <a:p>
            <a:r>
              <a:rPr lang="sr-Latn-BA" sz="1200" b="1" dirty="0" smtClean="0">
                <a:solidFill>
                  <a:schemeClr val="bg1">
                    <a:lumMod val="50000"/>
                  </a:schemeClr>
                </a:solidFill>
              </a:rPr>
              <a:t>Događaj 1</a:t>
            </a:r>
            <a:endParaRPr lang="sr-Latn-BA" sz="1200" b="1" dirty="0">
              <a:solidFill>
                <a:schemeClr val="bg1">
                  <a:lumMod val="50000"/>
                </a:schemeClr>
              </a:solidFill>
            </a:endParaRPr>
          </a:p>
        </p:txBody>
      </p:sp>
      <p:sp>
        <p:nvSpPr>
          <p:cNvPr id="175" name="TextBox 174"/>
          <p:cNvSpPr txBox="1"/>
          <p:nvPr/>
        </p:nvSpPr>
        <p:spPr>
          <a:xfrm>
            <a:off x="8858105" y="2699164"/>
            <a:ext cx="1419959" cy="276999"/>
          </a:xfrm>
          <a:prstGeom prst="rect">
            <a:avLst/>
          </a:prstGeom>
          <a:noFill/>
        </p:spPr>
        <p:txBody>
          <a:bodyPr wrap="square" rtlCol="0">
            <a:spAutoFit/>
          </a:bodyPr>
          <a:lstStyle/>
          <a:p>
            <a:r>
              <a:rPr lang="sr-Latn-BA" sz="1200" b="1" dirty="0" smtClean="0">
                <a:solidFill>
                  <a:schemeClr val="bg1">
                    <a:lumMod val="50000"/>
                  </a:schemeClr>
                </a:solidFill>
              </a:rPr>
              <a:t>Banja Luka</a:t>
            </a:r>
            <a:endParaRPr lang="sr-Latn-BA" sz="1200" b="1" dirty="0">
              <a:solidFill>
                <a:schemeClr val="bg1">
                  <a:lumMod val="50000"/>
                </a:schemeClr>
              </a:solidFill>
            </a:endParaRPr>
          </a:p>
        </p:txBody>
      </p:sp>
      <p:sp>
        <p:nvSpPr>
          <p:cNvPr id="177" name="TextBox 176"/>
          <p:cNvSpPr txBox="1"/>
          <p:nvPr/>
        </p:nvSpPr>
        <p:spPr>
          <a:xfrm>
            <a:off x="8399835" y="3480311"/>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179" name="TextBox 178"/>
          <p:cNvSpPr txBox="1"/>
          <p:nvPr/>
        </p:nvSpPr>
        <p:spPr>
          <a:xfrm>
            <a:off x="8399835" y="3804837"/>
            <a:ext cx="599182" cy="276999"/>
          </a:xfrm>
          <a:prstGeom prst="rect">
            <a:avLst/>
          </a:prstGeom>
          <a:noFill/>
        </p:spPr>
        <p:txBody>
          <a:bodyPr wrap="square" rtlCol="0">
            <a:spAutoFit/>
          </a:bodyPr>
          <a:lstStyle/>
          <a:p>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grpSp>
        <p:nvGrpSpPr>
          <p:cNvPr id="100" name="Group 99"/>
          <p:cNvGrpSpPr/>
          <p:nvPr/>
        </p:nvGrpSpPr>
        <p:grpSpPr>
          <a:xfrm>
            <a:off x="2225615" y="1"/>
            <a:ext cx="9966385" cy="828674"/>
            <a:chOff x="2225615" y="1"/>
            <a:chExt cx="9966385" cy="828674"/>
          </a:xfrm>
        </p:grpSpPr>
        <p:sp>
          <p:nvSpPr>
            <p:cNvPr id="101" name="Rectangle 100"/>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TextBox 101"/>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103" name="Oval 102"/>
            <p:cNvSpPr/>
            <p:nvPr/>
          </p:nvSpPr>
          <p:spPr>
            <a:xfrm>
              <a:off x="11604381" y="273661"/>
              <a:ext cx="281353" cy="281353"/>
            </a:xfrm>
            <a:prstGeom prst="ellipse">
              <a:avLst/>
            </a:prstGeom>
            <a:blipFill dpi="0" rotWithShape="1">
              <a:blip r:embed="rId6"/>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104" name="Group 103"/>
            <p:cNvGrpSpPr/>
            <p:nvPr/>
          </p:nvGrpSpPr>
          <p:grpSpPr>
            <a:xfrm>
              <a:off x="2486025" y="283620"/>
              <a:ext cx="2867025" cy="276225"/>
              <a:chOff x="2486025" y="283620"/>
              <a:chExt cx="2867025" cy="276225"/>
            </a:xfrm>
          </p:grpSpPr>
          <p:sp>
            <p:nvSpPr>
              <p:cNvPr id="105" name="Rectangle 104"/>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106" name="Rectangle 105"/>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07" name="Picture 10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pic>
        <p:nvPicPr>
          <p:cNvPr id="16" name="Picture 15"/>
          <p:cNvPicPr>
            <a:picLocks noChangeAspect="1"/>
          </p:cNvPicPr>
          <p:nvPr/>
        </p:nvPicPr>
        <p:blipFill>
          <a:blip r:embed="rId8">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5" name="Oval 4"/>
          <p:cNvSpPr/>
          <p:nvPr/>
        </p:nvSpPr>
        <p:spPr>
          <a:xfrm>
            <a:off x="2348236" y="1325325"/>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Oval 107"/>
          <p:cNvSpPr/>
          <p:nvPr/>
        </p:nvSpPr>
        <p:spPr>
          <a:xfrm>
            <a:off x="6088259" y="315652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Oval 108"/>
          <p:cNvSpPr/>
          <p:nvPr/>
        </p:nvSpPr>
        <p:spPr>
          <a:xfrm>
            <a:off x="2703655" y="5773723"/>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Tree>
    <p:extLst>
      <p:ext uri="{BB962C8B-B14F-4D97-AF65-F5344CB8AC3E}">
        <p14:creationId xmlns:p14="http://schemas.microsoft.com/office/powerpoint/2010/main" val="366558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0.00013 -0.0007 L -0.04271 -0.04653 C -0.05299 -0.05695 -0.12734 -0.17037 -0.14974 -0.21134 C -0.17955 -0.28218 -0.23971 -0.48611 -0.23971 -0.49306 C -0.24179 -0.49792 -0.2638 -0.60301 -0.26992 -0.65093 " pathEditMode="relative" rAng="9960000" ptsTypes="AAAAA">
                                      <p:cBhvr>
                                        <p:cTn id="6" dur="1500" fill="hold"/>
                                        <p:tgtEl>
                                          <p:spTgt spid="16"/>
                                        </p:tgtEl>
                                        <p:attrNameLst>
                                          <p:attrName>ppt_x</p:attrName>
                                          <p:attrName>ppt_y</p:attrName>
                                        </p:attrNameLst>
                                      </p:cBhvr>
                                      <p:rCtr x="-13477" y="-32500"/>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32"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250"/>
                                        <p:tgtEl>
                                          <p:spTgt spid="5"/>
                                        </p:tgtEl>
                                      </p:cBhvr>
                                    </p:animEffect>
                                  </p:childTnLst>
                                </p:cTn>
                              </p:par>
                              <p:par>
                                <p:cTn id="12" presetID="6" presetClass="exit" presetSubtype="32" fill="hold" grpId="1" nodeType="withEffect">
                                  <p:stCondLst>
                                    <p:cond delay="250"/>
                                  </p:stCondLst>
                                  <p:childTnLst>
                                    <p:animEffect transition="out" filter="circle(out)">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par>
                          <p:cTn id="15" fill="hold">
                            <p:stCondLst>
                              <p:cond delay="750"/>
                            </p:stCondLst>
                            <p:childTnLst>
                              <p:par>
                                <p:cTn id="16" presetID="10" presetClass="exit" presetSubtype="0" fill="hold" nodeType="after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par>
                          <p:cTn id="19" fill="hold">
                            <p:stCondLst>
                              <p:cond delay="125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fade">
                                      <p:cBhvr>
                                        <p:cTn id="25" dur="500"/>
                                        <p:tgtEl>
                                          <p:spTgt spid="16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2"/>
                                        </p:tgtEl>
                                        <p:attrNameLst>
                                          <p:attrName>style.visibility</p:attrName>
                                        </p:attrNameLst>
                                      </p:cBhvr>
                                      <p:to>
                                        <p:strVal val="visible"/>
                                      </p:to>
                                    </p:set>
                                    <p:animEffect transition="in" filter="fade">
                                      <p:cBhvr>
                                        <p:cTn id="28" dur="500"/>
                                        <p:tgtEl>
                                          <p:spTgt spid="16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1"/>
                                        </p:tgtEl>
                                        <p:attrNameLst>
                                          <p:attrName>style.visibility</p:attrName>
                                        </p:attrNameLst>
                                      </p:cBhvr>
                                      <p:to>
                                        <p:strVal val="visible"/>
                                      </p:to>
                                    </p:set>
                                    <p:animEffect transition="in" filter="wipe(left)">
                                      <p:cBhvr>
                                        <p:cTn id="33" dur="500"/>
                                        <p:tgtEl>
                                          <p:spTgt spid="171"/>
                                        </p:tgtEl>
                                      </p:cBhvr>
                                    </p:animEffect>
                                  </p:childTnLst>
                                </p:cTn>
                              </p:par>
                              <p:par>
                                <p:cTn id="34" presetID="22" presetClass="exit" presetSubtype="8" fill="hold" grpId="1" nodeType="withEffect">
                                  <p:stCondLst>
                                    <p:cond delay="0"/>
                                  </p:stCondLst>
                                  <p:childTnLst>
                                    <p:animEffect transition="out" filter="wipe(left)">
                                      <p:cBhvr>
                                        <p:cTn id="35" dur="500"/>
                                        <p:tgtEl>
                                          <p:spTgt spid="161"/>
                                        </p:tgtEl>
                                      </p:cBhvr>
                                    </p:animEffect>
                                    <p:set>
                                      <p:cBhvr>
                                        <p:cTn id="36" dur="1" fill="hold">
                                          <p:stCondLst>
                                            <p:cond delay="499"/>
                                          </p:stCondLst>
                                        </p:cTn>
                                        <p:tgtEl>
                                          <p:spTgt spid="161"/>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174"/>
                                        </p:tgtEl>
                                        <p:attrNameLst>
                                          <p:attrName>style.visibility</p:attrName>
                                        </p:attrNameLst>
                                      </p:cBhvr>
                                      <p:to>
                                        <p:strVal val="visible"/>
                                      </p:to>
                                    </p:set>
                                    <p:animEffect transition="in" filter="wipe(left)">
                                      <p:cBhvr>
                                        <p:cTn id="39" dur="500"/>
                                        <p:tgtEl>
                                          <p:spTgt spid="17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2"/>
                                        </p:tgtEl>
                                        <p:attrNameLst>
                                          <p:attrName>style.visibility</p:attrName>
                                        </p:attrNameLst>
                                      </p:cBhvr>
                                      <p:to>
                                        <p:strVal val="visible"/>
                                      </p:to>
                                    </p:set>
                                    <p:animEffect transition="in" filter="wipe(left)">
                                      <p:cBhvr>
                                        <p:cTn id="44" dur="500"/>
                                        <p:tgtEl>
                                          <p:spTgt spid="172"/>
                                        </p:tgtEl>
                                      </p:cBhvr>
                                    </p:animEffect>
                                  </p:childTnLst>
                                </p:cTn>
                              </p:par>
                              <p:par>
                                <p:cTn id="45" presetID="22" presetClass="exit" presetSubtype="8" fill="hold" grpId="1" nodeType="withEffect">
                                  <p:stCondLst>
                                    <p:cond delay="0"/>
                                  </p:stCondLst>
                                  <p:childTnLst>
                                    <p:animEffect transition="out" filter="wipe(left)">
                                      <p:cBhvr>
                                        <p:cTn id="46" dur="500"/>
                                        <p:tgtEl>
                                          <p:spTgt spid="162"/>
                                        </p:tgtEl>
                                      </p:cBhvr>
                                    </p:animEffect>
                                    <p:set>
                                      <p:cBhvr>
                                        <p:cTn id="47" dur="1" fill="hold">
                                          <p:stCondLst>
                                            <p:cond delay="499"/>
                                          </p:stCondLst>
                                        </p:cTn>
                                        <p:tgtEl>
                                          <p:spTgt spid="162"/>
                                        </p:tgtEl>
                                        <p:attrNameLst>
                                          <p:attrName>style.visibility</p:attrName>
                                        </p:attrNameLst>
                                      </p:cBhvr>
                                      <p:to>
                                        <p:strVal val="hidden"/>
                                      </p:to>
                                    </p:set>
                                  </p:childTnLst>
                                </p:cTn>
                              </p:par>
                              <p:par>
                                <p:cTn id="48" presetID="22" presetClass="entr" presetSubtype="8" fill="hold" grpId="0" nodeType="withEffect">
                                  <p:stCondLst>
                                    <p:cond delay="0"/>
                                  </p:stCondLst>
                                  <p:childTnLst>
                                    <p:set>
                                      <p:cBhvr>
                                        <p:cTn id="49" dur="1" fill="hold">
                                          <p:stCondLst>
                                            <p:cond delay="0"/>
                                          </p:stCondLst>
                                        </p:cTn>
                                        <p:tgtEl>
                                          <p:spTgt spid="175"/>
                                        </p:tgtEl>
                                        <p:attrNameLst>
                                          <p:attrName>style.visibility</p:attrName>
                                        </p:attrNameLst>
                                      </p:cBhvr>
                                      <p:to>
                                        <p:strVal val="visible"/>
                                      </p:to>
                                    </p:set>
                                    <p:animEffect transition="in" filter="wipe(left)">
                                      <p:cBhvr>
                                        <p:cTn id="50" dur="500"/>
                                        <p:tgtEl>
                                          <p:spTgt spid="17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73"/>
                                        </p:tgtEl>
                                        <p:attrNameLst>
                                          <p:attrName>style.visibility</p:attrName>
                                        </p:attrNameLst>
                                      </p:cBhvr>
                                      <p:to>
                                        <p:strVal val="visible"/>
                                      </p:to>
                                    </p:set>
                                    <p:animEffect transition="in" filter="wipe(left)">
                                      <p:cBhvr>
                                        <p:cTn id="55" dur="500"/>
                                        <p:tgtEl>
                                          <p:spTgt spid="17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77"/>
                                        </p:tgtEl>
                                        <p:attrNameLst>
                                          <p:attrName>style.visibility</p:attrName>
                                        </p:attrNameLst>
                                      </p:cBhvr>
                                      <p:to>
                                        <p:strVal val="visible"/>
                                      </p:to>
                                    </p:set>
                                    <p:animEffect transition="in" filter="wipe(left)">
                                      <p:cBhvr>
                                        <p:cTn id="58" dur="500"/>
                                        <p:tgtEl>
                                          <p:spTgt spid="17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78"/>
                                        </p:tgtEl>
                                        <p:attrNameLst>
                                          <p:attrName>style.visibility</p:attrName>
                                        </p:attrNameLst>
                                      </p:cBhvr>
                                      <p:to>
                                        <p:strVal val="visible"/>
                                      </p:to>
                                    </p:set>
                                    <p:animEffect transition="in" filter="wipe(left)">
                                      <p:cBhvr>
                                        <p:cTn id="63" dur="500"/>
                                        <p:tgtEl>
                                          <p:spTgt spid="178"/>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nodeType="clickEffect">
                                  <p:stCondLst>
                                    <p:cond delay="0"/>
                                  </p:stCondLst>
                                  <p:childTnLst>
                                    <p:animMotion origin="layout" path="M -0.26992 -0.65093 L 0.03607 -0.37593 " pathEditMode="relative" rAng="0" ptsTypes="AA">
                                      <p:cBhvr>
                                        <p:cTn id="67" dur="1500" fill="hold"/>
                                        <p:tgtEl>
                                          <p:spTgt spid="16"/>
                                        </p:tgtEl>
                                        <p:attrNameLst>
                                          <p:attrName>ppt_x</p:attrName>
                                          <p:attrName>ppt_y</p:attrName>
                                        </p:attrNameLst>
                                      </p:cBhvr>
                                      <p:rCtr x="15156" y="13542"/>
                                    </p:animMotion>
                                  </p:childTnLst>
                                </p:cTn>
                              </p:par>
                            </p:childTnLst>
                          </p:cTn>
                        </p:par>
                        <p:par>
                          <p:cTn id="68" fill="hold">
                            <p:stCondLst>
                              <p:cond delay="1500"/>
                            </p:stCondLst>
                            <p:childTnLst>
                              <p:par>
                                <p:cTn id="69" presetID="6" presetClass="entr" presetSubtype="32" fill="hold" grpId="0" nodeType="afterEffect">
                                  <p:stCondLst>
                                    <p:cond delay="0"/>
                                  </p:stCondLst>
                                  <p:childTnLst>
                                    <p:set>
                                      <p:cBhvr>
                                        <p:cTn id="70" dur="1" fill="hold">
                                          <p:stCondLst>
                                            <p:cond delay="0"/>
                                          </p:stCondLst>
                                        </p:cTn>
                                        <p:tgtEl>
                                          <p:spTgt spid="108"/>
                                        </p:tgtEl>
                                        <p:attrNameLst>
                                          <p:attrName>style.visibility</p:attrName>
                                        </p:attrNameLst>
                                      </p:cBhvr>
                                      <p:to>
                                        <p:strVal val="visible"/>
                                      </p:to>
                                    </p:set>
                                    <p:animEffect transition="in" filter="circle(out)">
                                      <p:cBhvr>
                                        <p:cTn id="71" dur="250"/>
                                        <p:tgtEl>
                                          <p:spTgt spid="108"/>
                                        </p:tgtEl>
                                      </p:cBhvr>
                                    </p:animEffect>
                                  </p:childTnLst>
                                </p:cTn>
                              </p:par>
                              <p:par>
                                <p:cTn id="72" presetID="6" presetClass="exit" presetSubtype="32" fill="hold" grpId="1" nodeType="withEffect">
                                  <p:stCondLst>
                                    <p:cond delay="250"/>
                                  </p:stCondLst>
                                  <p:childTnLst>
                                    <p:animEffect transition="out" filter="circle(out)">
                                      <p:cBhvr>
                                        <p:cTn id="73" dur="500"/>
                                        <p:tgtEl>
                                          <p:spTgt spid="108"/>
                                        </p:tgtEl>
                                      </p:cBhvr>
                                    </p:animEffect>
                                    <p:set>
                                      <p:cBhvr>
                                        <p:cTn id="74" dur="1" fill="hold">
                                          <p:stCondLst>
                                            <p:cond delay="499"/>
                                          </p:stCondLst>
                                        </p:cTn>
                                        <p:tgtEl>
                                          <p:spTgt spid="108"/>
                                        </p:tgtEl>
                                        <p:attrNameLst>
                                          <p:attrName>style.visibility</p:attrName>
                                        </p:attrNameLst>
                                      </p:cBhvr>
                                      <p:to>
                                        <p:strVal val="hidden"/>
                                      </p:to>
                                    </p:set>
                                  </p:childTnLst>
                                </p:cTn>
                              </p:par>
                            </p:childTnLst>
                          </p:cTn>
                        </p:par>
                        <p:par>
                          <p:cTn id="75" fill="hold">
                            <p:stCondLst>
                              <p:cond delay="2250"/>
                            </p:stCondLst>
                            <p:childTnLst>
                              <p:par>
                                <p:cTn id="76" presetID="22" presetClass="entr" presetSubtype="8" fill="hold" grpId="0" nodeType="afterEffect">
                                  <p:stCondLst>
                                    <p:cond delay="0"/>
                                  </p:stCondLst>
                                  <p:childTnLst>
                                    <p:set>
                                      <p:cBhvr>
                                        <p:cTn id="77" dur="1" fill="hold">
                                          <p:stCondLst>
                                            <p:cond delay="0"/>
                                          </p:stCondLst>
                                        </p:cTn>
                                        <p:tgtEl>
                                          <p:spTgt spid="179"/>
                                        </p:tgtEl>
                                        <p:attrNameLst>
                                          <p:attrName>style.visibility</p:attrName>
                                        </p:attrNameLst>
                                      </p:cBhvr>
                                      <p:to>
                                        <p:strVal val="visible"/>
                                      </p:to>
                                    </p:set>
                                    <p:animEffect transition="in" filter="wipe(left)">
                                      <p:cBhvr>
                                        <p:cTn id="78" dur="500"/>
                                        <p:tgtEl>
                                          <p:spTgt spid="179"/>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0.03607 -0.37593 L -0.24231 0.00301 " pathEditMode="relative" rAng="0" ptsTypes="AA">
                                      <p:cBhvr>
                                        <p:cTn id="82" dur="1500" fill="hold"/>
                                        <p:tgtEl>
                                          <p:spTgt spid="16"/>
                                        </p:tgtEl>
                                        <p:attrNameLst>
                                          <p:attrName>ppt_x</p:attrName>
                                          <p:attrName>ppt_y</p:attrName>
                                        </p:attrNameLst>
                                      </p:cBhvr>
                                      <p:rCtr x="-13919" y="18935"/>
                                    </p:animMotion>
                                  </p:childTnLst>
                                </p:cTn>
                              </p:par>
                            </p:childTnLst>
                          </p:cTn>
                        </p:par>
                        <p:par>
                          <p:cTn id="83" fill="hold">
                            <p:stCondLst>
                              <p:cond delay="1500"/>
                            </p:stCondLst>
                            <p:childTnLst>
                              <p:par>
                                <p:cTn id="84" presetID="6" presetClass="entr" presetSubtype="32" fill="hold" grpId="0" nodeType="after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circle(out)">
                                      <p:cBhvr>
                                        <p:cTn id="86" dur="250"/>
                                        <p:tgtEl>
                                          <p:spTgt spid="109"/>
                                        </p:tgtEl>
                                      </p:cBhvr>
                                    </p:animEffect>
                                  </p:childTnLst>
                                </p:cTn>
                              </p:par>
                              <p:par>
                                <p:cTn id="87" presetID="6" presetClass="exit" presetSubtype="32" fill="hold" grpId="1" nodeType="withEffect">
                                  <p:stCondLst>
                                    <p:cond delay="250"/>
                                  </p:stCondLst>
                                  <p:childTnLst>
                                    <p:animEffect transition="out" filter="circle(out)">
                                      <p:cBhvr>
                                        <p:cTn id="88" dur="500"/>
                                        <p:tgtEl>
                                          <p:spTgt spid="109"/>
                                        </p:tgtEl>
                                      </p:cBhvr>
                                    </p:animEffect>
                                    <p:set>
                                      <p:cBhvr>
                                        <p:cTn id="89" dur="1" fill="hold">
                                          <p:stCondLst>
                                            <p:cond delay="499"/>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161" grpId="1"/>
      <p:bldP spid="162" grpId="0"/>
      <p:bldP spid="162" grpId="1"/>
      <p:bldP spid="171" grpId="0"/>
      <p:bldP spid="172" grpId="0"/>
      <p:bldP spid="173" grpId="0"/>
      <p:bldP spid="178" grpId="0"/>
      <p:bldP spid="174" grpId="0"/>
      <p:bldP spid="175" grpId="0"/>
      <p:bldP spid="177" grpId="0"/>
      <p:bldP spid="179" grpId="0"/>
      <p:bldP spid="5" grpId="0" animBg="1"/>
      <p:bldP spid="5" grpId="1" animBg="1"/>
      <p:bldP spid="108" grpId="0" animBg="1"/>
      <p:bldP spid="108" grpId="1" animBg="1"/>
      <p:bldP spid="109" grpId="0" animBg="1"/>
      <p:bldP spid="10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13" name="Group 12"/>
          <p:cNvGrpSpPr/>
          <p:nvPr/>
        </p:nvGrpSpPr>
        <p:grpSpPr>
          <a:xfrm>
            <a:off x="2220139" y="1102335"/>
            <a:ext cx="10710492" cy="5636893"/>
            <a:chOff x="2224464" y="1112074"/>
            <a:chExt cx="10710492" cy="5636893"/>
          </a:xfrm>
        </p:grpSpPr>
        <p:sp>
          <p:nvSpPr>
            <p:cNvPr id="489" name="TextBox 488"/>
            <p:cNvSpPr txBox="1"/>
            <p:nvPr/>
          </p:nvSpPr>
          <p:spPr>
            <a:xfrm>
              <a:off x="2487610" y="1112074"/>
              <a:ext cx="1473327" cy="369332"/>
            </a:xfrm>
            <a:prstGeom prst="rect">
              <a:avLst/>
            </a:prstGeom>
            <a:noFill/>
          </p:spPr>
          <p:txBody>
            <a:bodyPr wrap="square" rtlCol="0">
              <a:spAutoFit/>
            </a:bodyPr>
            <a:lstStyle/>
            <a:p>
              <a:r>
                <a:rPr lang="sr-Latn-BA" dirty="0" smtClean="0"/>
                <a:t>Događaji</a:t>
              </a:r>
              <a:endParaRPr lang="sr-Latn-BA" dirty="0"/>
            </a:p>
          </p:txBody>
        </p:sp>
        <p:sp>
          <p:nvSpPr>
            <p:cNvPr id="490" name="TextBox 489"/>
            <p:cNvSpPr txBox="1"/>
            <p:nvPr/>
          </p:nvSpPr>
          <p:spPr>
            <a:xfrm>
              <a:off x="2486698" y="1433569"/>
              <a:ext cx="1842453" cy="253916"/>
            </a:xfrm>
            <a:prstGeom prst="rect">
              <a:avLst/>
            </a:prstGeom>
            <a:noFill/>
          </p:spPr>
          <p:txBody>
            <a:bodyPr wrap="square" rtlCol="0">
              <a:spAutoFit/>
            </a:bodyPr>
            <a:lstStyle/>
            <a:p>
              <a:r>
                <a:rPr lang="sr-Latn-BA" sz="1050" dirty="0" smtClean="0"/>
                <a:t>Izbor događaja</a:t>
              </a:r>
              <a:endParaRPr lang="sr-Latn-BA" sz="1050" dirty="0"/>
            </a:p>
          </p:txBody>
        </p:sp>
        <p:sp>
          <p:nvSpPr>
            <p:cNvPr id="491" name="Rectangle 490"/>
            <p:cNvSpPr/>
            <p:nvPr/>
          </p:nvSpPr>
          <p:spPr>
            <a:xfrm>
              <a:off x="2225376" y="1890230"/>
              <a:ext cx="9968209" cy="5399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2" name="Rectangle 491"/>
            <p:cNvSpPr/>
            <p:nvPr/>
          </p:nvSpPr>
          <p:spPr>
            <a:xfrm>
              <a:off x="2225376" y="2429812"/>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3" name="Rectangle 492"/>
            <p:cNvSpPr/>
            <p:nvPr/>
          </p:nvSpPr>
          <p:spPr>
            <a:xfrm>
              <a:off x="2225376" y="2969811"/>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4" name="Rectangle 493"/>
            <p:cNvSpPr/>
            <p:nvPr/>
          </p:nvSpPr>
          <p:spPr>
            <a:xfrm>
              <a:off x="2224464" y="3509810"/>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5" name="Rectangle 494"/>
            <p:cNvSpPr/>
            <p:nvPr/>
          </p:nvSpPr>
          <p:spPr>
            <a:xfrm>
              <a:off x="2224464" y="4049809"/>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6" name="Rectangle 495"/>
            <p:cNvSpPr/>
            <p:nvPr/>
          </p:nvSpPr>
          <p:spPr>
            <a:xfrm>
              <a:off x="2226288" y="4589388"/>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7" name="Rectangle 496"/>
            <p:cNvSpPr/>
            <p:nvPr/>
          </p:nvSpPr>
          <p:spPr>
            <a:xfrm>
              <a:off x="2226288" y="5128970"/>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8" name="Rectangle 497"/>
            <p:cNvSpPr/>
            <p:nvPr/>
          </p:nvSpPr>
          <p:spPr>
            <a:xfrm>
              <a:off x="2226288" y="5668969"/>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9" name="Rectangle 498"/>
            <p:cNvSpPr/>
            <p:nvPr/>
          </p:nvSpPr>
          <p:spPr>
            <a:xfrm>
              <a:off x="2225376" y="6208968"/>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00" name="TextBox 499"/>
            <p:cNvSpPr txBox="1"/>
            <p:nvPr/>
          </p:nvSpPr>
          <p:spPr>
            <a:xfrm>
              <a:off x="2486698" y="2021730"/>
              <a:ext cx="1638831" cy="276999"/>
            </a:xfrm>
            <a:prstGeom prst="rect">
              <a:avLst/>
            </a:prstGeom>
            <a:noFill/>
          </p:spPr>
          <p:txBody>
            <a:bodyPr wrap="square" rtlCol="0">
              <a:spAutoFit/>
            </a:bodyPr>
            <a:lstStyle/>
            <a:p>
              <a:r>
                <a:rPr lang="sr-Latn-BA" sz="1200" b="1" dirty="0" smtClean="0"/>
                <a:t>Naziv događaja</a:t>
              </a:r>
              <a:endParaRPr lang="sr-Latn-BA" sz="1200" b="1" dirty="0"/>
            </a:p>
          </p:txBody>
        </p:sp>
        <p:sp>
          <p:nvSpPr>
            <p:cNvPr id="501" name="TextBox 500"/>
            <p:cNvSpPr txBox="1"/>
            <p:nvPr/>
          </p:nvSpPr>
          <p:spPr>
            <a:xfrm>
              <a:off x="5354635" y="2021730"/>
              <a:ext cx="1638831" cy="276999"/>
            </a:xfrm>
            <a:prstGeom prst="rect">
              <a:avLst/>
            </a:prstGeom>
            <a:noFill/>
          </p:spPr>
          <p:txBody>
            <a:bodyPr wrap="square" rtlCol="0">
              <a:spAutoFit/>
            </a:bodyPr>
            <a:lstStyle/>
            <a:p>
              <a:r>
                <a:rPr lang="sr-Latn-BA" sz="1200" b="1" dirty="0" smtClean="0"/>
                <a:t>Lokacija</a:t>
              </a:r>
              <a:endParaRPr lang="sr-Latn-BA" sz="1200" b="1" dirty="0"/>
            </a:p>
          </p:txBody>
        </p:sp>
        <p:sp>
          <p:nvSpPr>
            <p:cNvPr id="502" name="TextBox 501"/>
            <p:cNvSpPr txBox="1"/>
            <p:nvPr/>
          </p:nvSpPr>
          <p:spPr>
            <a:xfrm>
              <a:off x="10809302" y="2021523"/>
              <a:ext cx="994685" cy="276999"/>
            </a:xfrm>
            <a:prstGeom prst="rect">
              <a:avLst/>
            </a:prstGeom>
            <a:noFill/>
          </p:spPr>
          <p:txBody>
            <a:bodyPr wrap="square" rtlCol="0">
              <a:spAutoFit/>
            </a:bodyPr>
            <a:lstStyle/>
            <a:p>
              <a:r>
                <a:rPr lang="sr-Latn-BA" sz="1200" b="1" dirty="0" smtClean="0"/>
                <a:t>Datum</a:t>
              </a:r>
              <a:endParaRPr lang="sr-Latn-BA" sz="1200" b="1" dirty="0"/>
            </a:p>
          </p:txBody>
        </p:sp>
        <p:sp>
          <p:nvSpPr>
            <p:cNvPr id="503" name="TextBox 502"/>
            <p:cNvSpPr txBox="1"/>
            <p:nvPr/>
          </p:nvSpPr>
          <p:spPr>
            <a:xfrm>
              <a:off x="2486698" y="256098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1</a:t>
              </a:r>
              <a:endParaRPr lang="sr-Latn-BA" sz="1200" dirty="0">
                <a:solidFill>
                  <a:schemeClr val="accent2">
                    <a:lumMod val="75000"/>
                  </a:schemeClr>
                </a:solidFill>
              </a:endParaRPr>
            </a:p>
          </p:txBody>
        </p:sp>
        <p:sp>
          <p:nvSpPr>
            <p:cNvPr id="504" name="TextBox 503"/>
            <p:cNvSpPr txBox="1"/>
            <p:nvPr/>
          </p:nvSpPr>
          <p:spPr>
            <a:xfrm>
              <a:off x="2486698" y="310056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2</a:t>
              </a:r>
              <a:endParaRPr lang="sr-Latn-BA" sz="1200" dirty="0">
                <a:solidFill>
                  <a:schemeClr val="accent2">
                    <a:lumMod val="75000"/>
                  </a:schemeClr>
                </a:solidFill>
              </a:endParaRPr>
            </a:p>
          </p:txBody>
        </p:sp>
        <p:sp>
          <p:nvSpPr>
            <p:cNvPr id="505" name="TextBox 504"/>
            <p:cNvSpPr txBox="1"/>
            <p:nvPr/>
          </p:nvSpPr>
          <p:spPr>
            <a:xfrm>
              <a:off x="2486698" y="365865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3</a:t>
              </a:r>
              <a:endParaRPr lang="sr-Latn-BA" sz="1200" dirty="0">
                <a:solidFill>
                  <a:schemeClr val="accent2">
                    <a:lumMod val="75000"/>
                  </a:schemeClr>
                </a:solidFill>
              </a:endParaRPr>
            </a:p>
          </p:txBody>
        </p:sp>
        <p:sp>
          <p:nvSpPr>
            <p:cNvPr id="506" name="TextBox 505"/>
            <p:cNvSpPr txBox="1"/>
            <p:nvPr/>
          </p:nvSpPr>
          <p:spPr>
            <a:xfrm>
              <a:off x="2486698" y="419823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4</a:t>
              </a:r>
              <a:endParaRPr lang="sr-Latn-BA" sz="1200" dirty="0">
                <a:solidFill>
                  <a:schemeClr val="accent2">
                    <a:lumMod val="75000"/>
                  </a:schemeClr>
                </a:solidFill>
              </a:endParaRPr>
            </a:p>
          </p:txBody>
        </p:sp>
        <p:sp>
          <p:nvSpPr>
            <p:cNvPr id="507" name="TextBox 506"/>
            <p:cNvSpPr txBox="1"/>
            <p:nvPr/>
          </p:nvSpPr>
          <p:spPr>
            <a:xfrm>
              <a:off x="2486698" y="472014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5</a:t>
              </a:r>
              <a:endParaRPr lang="sr-Latn-BA" sz="1200" dirty="0">
                <a:solidFill>
                  <a:schemeClr val="accent2">
                    <a:lumMod val="75000"/>
                  </a:schemeClr>
                </a:solidFill>
              </a:endParaRPr>
            </a:p>
          </p:txBody>
        </p:sp>
        <p:sp>
          <p:nvSpPr>
            <p:cNvPr id="508" name="TextBox 507"/>
            <p:cNvSpPr txBox="1"/>
            <p:nvPr/>
          </p:nvSpPr>
          <p:spPr>
            <a:xfrm>
              <a:off x="2486698" y="5259722"/>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6</a:t>
              </a:r>
              <a:endParaRPr lang="sr-Latn-BA" sz="1200" dirty="0">
                <a:solidFill>
                  <a:schemeClr val="accent2">
                    <a:lumMod val="75000"/>
                  </a:schemeClr>
                </a:solidFill>
              </a:endParaRPr>
            </a:p>
          </p:txBody>
        </p:sp>
        <p:sp>
          <p:nvSpPr>
            <p:cNvPr id="509" name="TextBox 508"/>
            <p:cNvSpPr txBox="1"/>
            <p:nvPr/>
          </p:nvSpPr>
          <p:spPr>
            <a:xfrm>
              <a:off x="2486698" y="581781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7</a:t>
              </a:r>
              <a:endParaRPr lang="sr-Latn-BA" sz="1200" dirty="0">
                <a:solidFill>
                  <a:schemeClr val="accent2">
                    <a:lumMod val="75000"/>
                  </a:schemeClr>
                </a:solidFill>
              </a:endParaRPr>
            </a:p>
          </p:txBody>
        </p:sp>
        <p:sp>
          <p:nvSpPr>
            <p:cNvPr id="510" name="TextBox 509"/>
            <p:cNvSpPr txBox="1"/>
            <p:nvPr/>
          </p:nvSpPr>
          <p:spPr>
            <a:xfrm>
              <a:off x="2486698" y="6357397"/>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8</a:t>
              </a:r>
              <a:endParaRPr lang="sr-Latn-BA" sz="1200" dirty="0">
                <a:solidFill>
                  <a:schemeClr val="accent2">
                    <a:lumMod val="75000"/>
                  </a:schemeClr>
                </a:solidFill>
              </a:endParaRPr>
            </a:p>
          </p:txBody>
        </p:sp>
        <p:sp>
          <p:nvSpPr>
            <p:cNvPr id="511" name="TextBox 510"/>
            <p:cNvSpPr txBox="1"/>
            <p:nvPr/>
          </p:nvSpPr>
          <p:spPr>
            <a:xfrm>
              <a:off x="5354635" y="2561312"/>
              <a:ext cx="2125654" cy="276999"/>
            </a:xfrm>
            <a:prstGeom prst="rect">
              <a:avLst/>
            </a:prstGeom>
            <a:noFill/>
          </p:spPr>
          <p:txBody>
            <a:bodyPr wrap="square" rtlCol="0">
              <a:spAutoFit/>
            </a:bodyPr>
            <a:lstStyle/>
            <a:p>
              <a:r>
                <a:rPr lang="sr-Latn-BA" sz="1200" dirty="0" smtClean="0">
                  <a:solidFill>
                    <a:schemeClr val="bg1">
                      <a:lumMod val="50000"/>
                    </a:schemeClr>
                  </a:solidFill>
                </a:rPr>
                <a:t>Banja Luka</a:t>
              </a:r>
              <a:endParaRPr lang="sr-Latn-BA" sz="1200" dirty="0">
                <a:solidFill>
                  <a:schemeClr val="bg1">
                    <a:lumMod val="50000"/>
                  </a:schemeClr>
                </a:solidFill>
              </a:endParaRPr>
            </a:p>
          </p:txBody>
        </p:sp>
        <p:sp>
          <p:nvSpPr>
            <p:cNvPr id="512" name="TextBox 511"/>
            <p:cNvSpPr txBox="1"/>
            <p:nvPr/>
          </p:nvSpPr>
          <p:spPr>
            <a:xfrm>
              <a:off x="5354635" y="310056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3" name="TextBox 512"/>
            <p:cNvSpPr txBox="1"/>
            <p:nvPr/>
          </p:nvSpPr>
          <p:spPr>
            <a:xfrm>
              <a:off x="5354635" y="365865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4" name="TextBox 513"/>
            <p:cNvSpPr txBox="1"/>
            <p:nvPr/>
          </p:nvSpPr>
          <p:spPr>
            <a:xfrm>
              <a:off x="5354635" y="419823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5" name="TextBox 514"/>
            <p:cNvSpPr txBox="1"/>
            <p:nvPr/>
          </p:nvSpPr>
          <p:spPr>
            <a:xfrm>
              <a:off x="5354635" y="472014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6" name="TextBox 515"/>
            <p:cNvSpPr txBox="1"/>
            <p:nvPr/>
          </p:nvSpPr>
          <p:spPr>
            <a:xfrm>
              <a:off x="5354635" y="5259722"/>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7" name="TextBox 516"/>
            <p:cNvSpPr txBox="1"/>
            <p:nvPr/>
          </p:nvSpPr>
          <p:spPr>
            <a:xfrm>
              <a:off x="5354635" y="581781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8" name="TextBox 517"/>
            <p:cNvSpPr txBox="1"/>
            <p:nvPr/>
          </p:nvSpPr>
          <p:spPr>
            <a:xfrm>
              <a:off x="5354635" y="6357397"/>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9" name="TextBox 518"/>
            <p:cNvSpPr txBox="1"/>
            <p:nvPr/>
          </p:nvSpPr>
          <p:spPr>
            <a:xfrm>
              <a:off x="10809302" y="2560984"/>
              <a:ext cx="2125654" cy="276999"/>
            </a:xfrm>
            <a:prstGeom prst="rect">
              <a:avLst/>
            </a:prstGeom>
            <a:noFill/>
          </p:spPr>
          <p:txBody>
            <a:bodyPr wrap="square" rtlCol="0">
              <a:spAutoFit/>
            </a:bodyPr>
            <a:lstStyle/>
            <a:p>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520" name="TextBox 519"/>
            <p:cNvSpPr txBox="1"/>
            <p:nvPr/>
          </p:nvSpPr>
          <p:spPr>
            <a:xfrm>
              <a:off x="10809302" y="3100563"/>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1" name="TextBox 520"/>
            <p:cNvSpPr txBox="1"/>
            <p:nvPr/>
          </p:nvSpPr>
          <p:spPr>
            <a:xfrm>
              <a:off x="10809302" y="3658659"/>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2" name="TextBox 521"/>
            <p:cNvSpPr txBox="1"/>
            <p:nvPr/>
          </p:nvSpPr>
          <p:spPr>
            <a:xfrm>
              <a:off x="10809302" y="4198238"/>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3" name="TextBox 522"/>
            <p:cNvSpPr txBox="1"/>
            <p:nvPr/>
          </p:nvSpPr>
          <p:spPr>
            <a:xfrm>
              <a:off x="10809302" y="4720143"/>
              <a:ext cx="2125654" cy="276999"/>
            </a:xfrm>
            <a:prstGeom prst="rect">
              <a:avLst/>
            </a:prstGeom>
            <a:noFill/>
          </p:spPr>
          <p:txBody>
            <a:bodyPr wrap="square" rtlCol="0">
              <a:spAutoFit/>
            </a:bodyPr>
            <a:lstStyle/>
            <a:p>
              <a:r>
                <a:rPr lang="sr-Latn-BA" sz="1200" dirty="0" smtClean="0">
                  <a:solidFill>
                    <a:schemeClr val="bg1">
                      <a:lumMod val="50000"/>
                    </a:schemeClr>
                  </a:solidFill>
                </a:rPr>
                <a:t>22/07/2019</a:t>
              </a:r>
              <a:endParaRPr lang="sr-Latn-BA" sz="1200" dirty="0">
                <a:solidFill>
                  <a:schemeClr val="bg1">
                    <a:lumMod val="50000"/>
                  </a:schemeClr>
                </a:solidFill>
              </a:endParaRPr>
            </a:p>
          </p:txBody>
        </p:sp>
        <p:sp>
          <p:nvSpPr>
            <p:cNvPr id="524" name="TextBox 523"/>
            <p:cNvSpPr txBox="1"/>
            <p:nvPr/>
          </p:nvSpPr>
          <p:spPr>
            <a:xfrm>
              <a:off x="10809302" y="5259722"/>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525" name="TextBox 524"/>
            <p:cNvSpPr txBox="1"/>
            <p:nvPr/>
          </p:nvSpPr>
          <p:spPr>
            <a:xfrm>
              <a:off x="10809302" y="5817818"/>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526" name="TextBox 525"/>
            <p:cNvSpPr txBox="1"/>
            <p:nvPr/>
          </p:nvSpPr>
          <p:spPr>
            <a:xfrm>
              <a:off x="10809302" y="6357397"/>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grpSp>
      <p:grpSp>
        <p:nvGrpSpPr>
          <p:cNvPr id="29" name="Group 28"/>
          <p:cNvGrpSpPr/>
          <p:nvPr/>
        </p:nvGrpSpPr>
        <p:grpSpPr>
          <a:xfrm>
            <a:off x="2482373" y="1094923"/>
            <a:ext cx="9403361" cy="5644305"/>
            <a:chOff x="2482373" y="1094923"/>
            <a:chExt cx="9403361" cy="5644305"/>
          </a:xfrm>
        </p:grpSpPr>
        <p:grpSp>
          <p:nvGrpSpPr>
            <p:cNvPr id="9" name="Group 8"/>
            <p:cNvGrpSpPr/>
            <p:nvPr/>
          </p:nvGrpSpPr>
          <p:grpSpPr>
            <a:xfrm>
              <a:off x="2482373" y="1094923"/>
              <a:ext cx="9403361" cy="5644305"/>
              <a:chOff x="2482373" y="1094923"/>
              <a:chExt cx="9403361" cy="5644305"/>
            </a:xfrm>
          </p:grpSpPr>
          <p:sp>
            <p:nvSpPr>
              <p:cNvPr id="527" name="TextBox 526"/>
              <p:cNvSpPr txBox="1"/>
              <p:nvPr/>
            </p:nvSpPr>
            <p:spPr>
              <a:xfrm>
                <a:off x="2483285" y="1094923"/>
                <a:ext cx="1473327" cy="369332"/>
              </a:xfrm>
              <a:prstGeom prst="rect">
                <a:avLst/>
              </a:prstGeom>
              <a:noFill/>
            </p:spPr>
            <p:txBody>
              <a:bodyPr wrap="square" rtlCol="0">
                <a:spAutoFit/>
              </a:bodyPr>
              <a:lstStyle/>
              <a:p>
                <a:r>
                  <a:rPr lang="sr-Latn-BA" dirty="0" smtClean="0"/>
                  <a:t>Događaji</a:t>
                </a:r>
                <a:endParaRPr lang="sr-Latn-BA" dirty="0"/>
              </a:p>
            </p:txBody>
          </p:sp>
          <p:sp>
            <p:nvSpPr>
              <p:cNvPr id="528" name="TextBox 527"/>
              <p:cNvSpPr txBox="1"/>
              <p:nvPr/>
            </p:nvSpPr>
            <p:spPr>
              <a:xfrm>
                <a:off x="2482373" y="1416418"/>
                <a:ext cx="1842453" cy="253916"/>
              </a:xfrm>
              <a:prstGeom prst="rect">
                <a:avLst/>
              </a:prstGeom>
              <a:noFill/>
            </p:spPr>
            <p:txBody>
              <a:bodyPr wrap="square" rtlCol="0">
                <a:spAutoFit/>
              </a:bodyPr>
              <a:lstStyle/>
              <a:p>
                <a:r>
                  <a:rPr lang="en-US" sz="1050" dirty="0" err="1" smtClean="0"/>
                  <a:t>Pregled</a:t>
                </a:r>
                <a:r>
                  <a:rPr lang="sr-Latn-BA" sz="1050" dirty="0" smtClean="0"/>
                  <a:t> događaja</a:t>
                </a:r>
                <a:endParaRPr lang="sr-Latn-BA" sz="1050" dirty="0"/>
              </a:p>
            </p:txBody>
          </p:sp>
          <p:sp>
            <p:nvSpPr>
              <p:cNvPr id="529" name="Rectangle 528"/>
              <p:cNvSpPr/>
              <p:nvPr/>
            </p:nvSpPr>
            <p:spPr>
              <a:xfrm>
                <a:off x="2544556" y="1864722"/>
                <a:ext cx="9341178" cy="487450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30" name="Rectangle 529"/>
              <p:cNvSpPr/>
              <p:nvPr/>
            </p:nvSpPr>
            <p:spPr>
              <a:xfrm>
                <a:off x="2544556" y="1864339"/>
                <a:ext cx="1000793" cy="100079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531" name="Picture 5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156" y="1882222"/>
                <a:ext cx="813591" cy="917731"/>
              </a:xfrm>
              <a:prstGeom prst="rect">
                <a:avLst/>
              </a:prstGeom>
            </p:spPr>
          </p:pic>
          <p:sp>
            <p:nvSpPr>
              <p:cNvPr id="532" name="TextBox 531"/>
              <p:cNvSpPr txBox="1"/>
              <p:nvPr/>
            </p:nvSpPr>
            <p:spPr>
              <a:xfrm>
                <a:off x="4946373" y="2043132"/>
                <a:ext cx="1419959" cy="276999"/>
              </a:xfrm>
              <a:prstGeom prst="rect">
                <a:avLst/>
              </a:prstGeom>
              <a:noFill/>
            </p:spPr>
            <p:txBody>
              <a:bodyPr wrap="square" rtlCol="0">
                <a:spAutoFit/>
              </a:bodyPr>
              <a:lstStyle/>
              <a:p>
                <a:r>
                  <a:rPr lang="sr-Latn-BA" sz="1200" b="1" dirty="0" smtClean="0">
                    <a:solidFill>
                      <a:schemeClr val="bg1">
                        <a:lumMod val="50000"/>
                      </a:schemeClr>
                    </a:solidFill>
                  </a:rPr>
                  <a:t>Datum</a:t>
                </a:r>
                <a:endParaRPr lang="sr-Latn-BA" sz="1200" b="1" dirty="0">
                  <a:solidFill>
                    <a:schemeClr val="bg1">
                      <a:lumMod val="50000"/>
                    </a:schemeClr>
                  </a:solidFill>
                </a:endParaRPr>
              </a:p>
            </p:txBody>
          </p:sp>
          <p:sp>
            <p:nvSpPr>
              <p:cNvPr id="533" name="TextBox 532"/>
              <p:cNvSpPr txBox="1"/>
              <p:nvPr/>
            </p:nvSpPr>
            <p:spPr>
              <a:xfrm>
                <a:off x="4946373" y="2348332"/>
                <a:ext cx="1419959" cy="276999"/>
              </a:xfrm>
              <a:prstGeom prst="rect">
                <a:avLst/>
              </a:prstGeom>
              <a:noFill/>
            </p:spPr>
            <p:txBody>
              <a:bodyPr wrap="square" rtlCol="0">
                <a:spAutoFit/>
              </a:bodyPr>
              <a:lstStyle/>
              <a:p>
                <a:r>
                  <a:rPr lang="sr-Latn-BA" sz="1200" b="1" dirty="0" smtClean="0">
                    <a:solidFill>
                      <a:schemeClr val="bg1">
                        <a:lumMod val="50000"/>
                      </a:schemeClr>
                    </a:solidFill>
                  </a:rPr>
                  <a:t>Termini</a:t>
                </a:r>
                <a:endParaRPr lang="sr-Latn-BA" sz="1200" b="1" dirty="0">
                  <a:solidFill>
                    <a:schemeClr val="bg1">
                      <a:lumMod val="50000"/>
                    </a:schemeClr>
                  </a:solidFill>
                </a:endParaRPr>
              </a:p>
            </p:txBody>
          </p:sp>
          <p:sp>
            <p:nvSpPr>
              <p:cNvPr id="534" name="TextBox 533"/>
              <p:cNvSpPr txBox="1"/>
              <p:nvPr/>
            </p:nvSpPr>
            <p:spPr>
              <a:xfrm>
                <a:off x="3288196" y="3251039"/>
                <a:ext cx="1419959" cy="276999"/>
              </a:xfrm>
              <a:prstGeom prst="rect">
                <a:avLst/>
              </a:prstGeom>
              <a:noFill/>
            </p:spPr>
            <p:txBody>
              <a:bodyPr wrap="square" rtlCol="0">
                <a:spAutoFit/>
              </a:bodyPr>
              <a:lstStyle/>
              <a:p>
                <a:r>
                  <a:rPr lang="sr-Latn-BA" sz="1200" b="1" dirty="0" smtClean="0">
                    <a:solidFill>
                      <a:schemeClr val="bg1">
                        <a:lumMod val="50000"/>
                      </a:schemeClr>
                    </a:solidFill>
                  </a:rPr>
                  <a:t>Opis</a:t>
                </a:r>
                <a:endParaRPr lang="sr-Latn-BA" sz="1200" b="1" dirty="0">
                  <a:solidFill>
                    <a:schemeClr val="bg1">
                      <a:lumMod val="50000"/>
                    </a:schemeClr>
                  </a:solidFill>
                </a:endParaRPr>
              </a:p>
            </p:txBody>
          </p:sp>
          <p:sp>
            <p:nvSpPr>
              <p:cNvPr id="535" name="Rectangle 534"/>
              <p:cNvSpPr/>
              <p:nvPr/>
            </p:nvSpPr>
            <p:spPr>
              <a:xfrm>
                <a:off x="3288542" y="3562211"/>
                <a:ext cx="7925557" cy="2097017"/>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36" name="Rectangle 535"/>
              <p:cNvSpPr/>
              <p:nvPr/>
            </p:nvSpPr>
            <p:spPr>
              <a:xfrm>
                <a:off x="3293668" y="6024264"/>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Rezervi</a:t>
                </a:r>
                <a:r>
                  <a:rPr lang="sr-Latn-BA" sz="1200" dirty="0" smtClean="0"/>
                  <a:t>ši</a:t>
                </a:r>
                <a:endParaRPr lang="sr-Latn-BA" sz="1200" dirty="0"/>
              </a:p>
            </p:txBody>
          </p:sp>
          <p:sp>
            <p:nvSpPr>
              <p:cNvPr id="537" name="Rectangle 536"/>
              <p:cNvSpPr/>
              <p:nvPr/>
            </p:nvSpPr>
            <p:spPr>
              <a:xfrm>
                <a:off x="4294955" y="6032530"/>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538" name="TextBox 537"/>
              <p:cNvSpPr txBox="1"/>
              <p:nvPr/>
            </p:nvSpPr>
            <p:spPr>
              <a:xfrm>
                <a:off x="3805487" y="2044943"/>
                <a:ext cx="1419959" cy="276999"/>
              </a:xfrm>
              <a:prstGeom prst="rect">
                <a:avLst/>
              </a:prstGeom>
              <a:noFill/>
            </p:spPr>
            <p:txBody>
              <a:bodyPr wrap="square" rtlCol="0">
                <a:spAutoFit/>
              </a:bodyPr>
              <a:lstStyle/>
              <a:p>
                <a:r>
                  <a:rPr lang="sr-Latn-BA" sz="1200" b="1" dirty="0" smtClean="0">
                    <a:solidFill>
                      <a:schemeClr val="bg1">
                        <a:lumMod val="50000"/>
                      </a:schemeClr>
                    </a:solidFill>
                  </a:rPr>
                  <a:t>Događaj </a:t>
                </a:r>
                <a:r>
                  <a:rPr lang="en-US" sz="1200" b="1" dirty="0" smtClean="0">
                    <a:solidFill>
                      <a:schemeClr val="bg1">
                        <a:lumMod val="50000"/>
                      </a:schemeClr>
                    </a:solidFill>
                  </a:rPr>
                  <a:t>3</a:t>
                </a:r>
                <a:endParaRPr lang="sr-Latn-BA" sz="1200" b="1" dirty="0">
                  <a:solidFill>
                    <a:schemeClr val="bg1">
                      <a:lumMod val="50000"/>
                    </a:schemeClr>
                  </a:solidFill>
                </a:endParaRPr>
              </a:p>
            </p:txBody>
          </p:sp>
          <p:sp>
            <p:nvSpPr>
              <p:cNvPr id="539" name="TextBox 538"/>
              <p:cNvSpPr txBox="1"/>
              <p:nvPr/>
            </p:nvSpPr>
            <p:spPr>
              <a:xfrm>
                <a:off x="3805487" y="2358419"/>
                <a:ext cx="1419959" cy="276999"/>
              </a:xfrm>
              <a:prstGeom prst="rect">
                <a:avLst/>
              </a:prstGeom>
              <a:noFill/>
            </p:spPr>
            <p:txBody>
              <a:bodyPr wrap="square" rtlCol="0">
                <a:spAutoFit/>
              </a:bodyPr>
              <a:lstStyle/>
              <a:p>
                <a:r>
                  <a:rPr lang="sr-Latn-BA" sz="1200" b="1" dirty="0" smtClean="0">
                    <a:solidFill>
                      <a:schemeClr val="bg1">
                        <a:lumMod val="50000"/>
                      </a:schemeClr>
                    </a:solidFill>
                  </a:rPr>
                  <a:t>Banja Luka</a:t>
                </a:r>
                <a:endParaRPr lang="sr-Latn-BA" sz="1200" b="1" dirty="0">
                  <a:solidFill>
                    <a:schemeClr val="bg1">
                      <a:lumMod val="50000"/>
                    </a:schemeClr>
                  </a:solidFill>
                </a:endParaRPr>
              </a:p>
            </p:txBody>
          </p:sp>
          <p:sp>
            <p:nvSpPr>
              <p:cNvPr id="540" name="TextBox 539"/>
              <p:cNvSpPr txBox="1"/>
              <p:nvPr/>
            </p:nvSpPr>
            <p:spPr>
              <a:xfrm>
                <a:off x="5606664" y="2044626"/>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541" name="TextBox 540"/>
              <p:cNvSpPr txBox="1"/>
              <p:nvPr/>
            </p:nvSpPr>
            <p:spPr>
              <a:xfrm>
                <a:off x="5606664" y="2369152"/>
                <a:ext cx="599182" cy="276999"/>
              </a:xfrm>
              <a:prstGeom prst="rect">
                <a:avLst/>
              </a:prstGeom>
              <a:noFill/>
            </p:spPr>
            <p:txBody>
              <a:bodyPr wrap="square" rtlCol="0">
                <a:spAutoFit/>
              </a:bodyPr>
              <a:lstStyle/>
              <a:p>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grpSp>
        <p:sp>
          <p:nvSpPr>
            <p:cNvPr id="12" name="TextBox 11"/>
            <p:cNvSpPr txBox="1"/>
            <p:nvPr/>
          </p:nvSpPr>
          <p:spPr>
            <a:xfrm>
              <a:off x="3403599" y="3770070"/>
              <a:ext cx="7699830" cy="1015663"/>
            </a:xfrm>
            <a:prstGeom prst="rect">
              <a:avLst/>
            </a:prstGeom>
            <a:noFill/>
          </p:spPr>
          <p:txBody>
            <a:bodyPr wrap="square" rtlCol="0">
              <a:spAutoFit/>
            </a:bodyPr>
            <a:lstStyle/>
            <a:p>
              <a:r>
                <a:rPr lang="sr-Latn-BA" sz="12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grpSp>
      <p:sp>
        <p:nvSpPr>
          <p:cNvPr id="2" name="Rectangle 1"/>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5" name="TextBox 4"/>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16" name="Rectangle 15"/>
          <p:cNvSpPr/>
          <p:nvPr/>
        </p:nvSpPr>
        <p:spPr>
          <a:xfrm>
            <a:off x="0" y="136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Rezervacije</a:t>
            </a:r>
            <a:endParaRPr lang="sr-Latn-BA" sz="1400" dirty="0"/>
          </a:p>
        </p:txBody>
      </p:sp>
      <p:sp>
        <p:nvSpPr>
          <p:cNvPr id="17" name="Rectangle 16"/>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18" name="Rectangle 17"/>
          <p:cNvSpPr/>
          <p:nvPr/>
        </p:nvSpPr>
        <p:spPr>
          <a:xfrm>
            <a:off x="0" y="190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Događaji</a:t>
            </a:r>
            <a:endParaRPr lang="sr-Latn-BA" sz="1400" dirty="0">
              <a:solidFill>
                <a:schemeClr val="tx1"/>
              </a:solidFill>
            </a:endParaRPr>
          </a:p>
        </p:txBody>
      </p:sp>
      <p:sp>
        <p:nvSpPr>
          <p:cNvPr id="19" name="Rectangle 18"/>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20" name="Rectangle 19"/>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3" name="Group 2"/>
          <p:cNvGrpSpPr/>
          <p:nvPr/>
        </p:nvGrpSpPr>
        <p:grpSpPr>
          <a:xfrm>
            <a:off x="2225615" y="826464"/>
            <a:ext cx="9969121" cy="6029326"/>
            <a:chOff x="2225615" y="826464"/>
            <a:chExt cx="9969121" cy="6029326"/>
          </a:xfrm>
        </p:grpSpPr>
        <p:sp>
          <p:nvSpPr>
            <p:cNvPr id="21" name="Rectangle 20"/>
            <p:cNvSpPr/>
            <p:nvPr/>
          </p:nvSpPr>
          <p:spPr>
            <a:xfrm>
              <a:off x="2227439" y="826464"/>
              <a:ext cx="9966385" cy="6029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23" name="Rectangle 22"/>
            <p:cNvSpPr/>
            <p:nvPr/>
          </p:nvSpPr>
          <p:spPr>
            <a:xfrm>
              <a:off x="2226527" y="826464"/>
              <a:ext cx="9968209"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 name="TextBox 24"/>
            <p:cNvSpPr txBox="1"/>
            <p:nvPr/>
          </p:nvSpPr>
          <p:spPr>
            <a:xfrm>
              <a:off x="2487849" y="1131645"/>
              <a:ext cx="1473327" cy="369332"/>
            </a:xfrm>
            <a:prstGeom prst="rect">
              <a:avLst/>
            </a:prstGeom>
            <a:noFill/>
          </p:spPr>
          <p:txBody>
            <a:bodyPr wrap="square" rtlCol="0">
              <a:spAutoFit/>
            </a:bodyPr>
            <a:lstStyle/>
            <a:p>
              <a:r>
                <a:rPr lang="en-US" dirty="0" err="1" smtClean="0"/>
                <a:t>Rezervacij</a:t>
              </a:r>
              <a:r>
                <a:rPr lang="sr-Latn-BA" dirty="0"/>
                <a:t>e</a:t>
              </a:r>
            </a:p>
          </p:txBody>
        </p:sp>
        <p:sp>
          <p:nvSpPr>
            <p:cNvPr id="26" name="TextBox 25"/>
            <p:cNvSpPr txBox="1"/>
            <p:nvPr/>
          </p:nvSpPr>
          <p:spPr>
            <a:xfrm>
              <a:off x="2487849" y="1449804"/>
              <a:ext cx="1842453" cy="253916"/>
            </a:xfrm>
            <a:prstGeom prst="rect">
              <a:avLst/>
            </a:prstGeom>
            <a:noFill/>
          </p:spPr>
          <p:txBody>
            <a:bodyPr wrap="square" rtlCol="0">
              <a:spAutoFit/>
            </a:bodyPr>
            <a:lstStyle/>
            <a:p>
              <a:r>
                <a:rPr lang="sr-Latn-BA" sz="1050" dirty="0" smtClean="0"/>
                <a:t>Kreiranje rezervacije</a:t>
              </a:r>
              <a:endParaRPr lang="sr-Latn-BA" sz="1050" dirty="0"/>
            </a:p>
          </p:txBody>
        </p:sp>
        <p:sp>
          <p:nvSpPr>
            <p:cNvPr id="38" name="Rectangle 37"/>
            <p:cNvSpPr/>
            <p:nvPr/>
          </p:nvSpPr>
          <p:spPr>
            <a:xfrm>
              <a:off x="2225615" y="6765202"/>
              <a:ext cx="9968209" cy="9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2" name="TextBox 71"/>
            <p:cNvSpPr txBox="1"/>
            <p:nvPr/>
          </p:nvSpPr>
          <p:spPr>
            <a:xfrm>
              <a:off x="2487849" y="2188560"/>
              <a:ext cx="2583172" cy="276999"/>
            </a:xfrm>
            <a:prstGeom prst="rect">
              <a:avLst/>
            </a:prstGeom>
            <a:noFill/>
          </p:spPr>
          <p:txBody>
            <a:bodyPr wrap="square" rtlCol="0">
              <a:spAutoFit/>
            </a:bodyPr>
            <a:lstStyle/>
            <a:p>
              <a:r>
                <a:rPr lang="sr-Latn-BA" sz="1200" dirty="0" smtClean="0"/>
                <a:t>Naziv događaja: Događaj 3</a:t>
              </a:r>
              <a:endParaRPr lang="sr-Latn-BA" sz="1200" dirty="0"/>
            </a:p>
          </p:txBody>
        </p:sp>
        <p:sp>
          <p:nvSpPr>
            <p:cNvPr id="73" name="TextBox 72"/>
            <p:cNvSpPr txBox="1"/>
            <p:nvPr/>
          </p:nvSpPr>
          <p:spPr>
            <a:xfrm>
              <a:off x="2487849" y="2534779"/>
              <a:ext cx="2583172" cy="277000"/>
            </a:xfrm>
            <a:prstGeom prst="rect">
              <a:avLst/>
            </a:prstGeom>
            <a:noFill/>
          </p:spPr>
          <p:txBody>
            <a:bodyPr wrap="square" rtlCol="0">
              <a:spAutoFit/>
            </a:bodyPr>
            <a:lstStyle/>
            <a:p>
              <a:r>
                <a:rPr lang="sr-Latn-BA" sz="1200" dirty="0" smtClean="0"/>
                <a:t>Datum: </a:t>
              </a:r>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74" name="TextBox 73"/>
            <p:cNvSpPr txBox="1"/>
            <p:nvPr/>
          </p:nvSpPr>
          <p:spPr>
            <a:xfrm>
              <a:off x="4271140" y="2534780"/>
              <a:ext cx="2583172" cy="277000"/>
            </a:xfrm>
            <a:prstGeom prst="rect">
              <a:avLst/>
            </a:prstGeom>
            <a:noFill/>
          </p:spPr>
          <p:txBody>
            <a:bodyPr wrap="square" rtlCol="0">
              <a:spAutoFit/>
            </a:bodyPr>
            <a:lstStyle/>
            <a:p>
              <a:r>
                <a:rPr lang="sr-Latn-BA" sz="1200" dirty="0" smtClean="0"/>
                <a:t>Termin: </a:t>
              </a:r>
              <a:endParaRPr lang="sr-Latn-BA" sz="1200" dirty="0">
                <a:solidFill>
                  <a:schemeClr val="bg1">
                    <a:lumMod val="50000"/>
                  </a:schemeClr>
                </a:solidFill>
              </a:endParaRPr>
            </a:p>
          </p:txBody>
        </p:sp>
        <p:sp>
          <p:nvSpPr>
            <p:cNvPr id="75" name="Rectangle 74"/>
            <p:cNvSpPr/>
            <p:nvPr/>
          </p:nvSpPr>
          <p:spPr>
            <a:xfrm>
              <a:off x="4991302" y="2527499"/>
              <a:ext cx="1052945" cy="27182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85" name="Group 484"/>
            <p:cNvGrpSpPr/>
            <p:nvPr/>
          </p:nvGrpSpPr>
          <p:grpSpPr>
            <a:xfrm>
              <a:off x="5722857" y="2534779"/>
              <a:ext cx="321390" cy="264540"/>
              <a:chOff x="5721033" y="2536990"/>
              <a:chExt cx="321390" cy="264540"/>
            </a:xfrm>
          </p:grpSpPr>
          <p:sp>
            <p:nvSpPr>
              <p:cNvPr id="76" name="Rectangle 75"/>
              <p:cNvSpPr/>
              <p:nvPr/>
            </p:nvSpPr>
            <p:spPr>
              <a:xfrm>
                <a:off x="5721033" y="2536990"/>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7" name="Down Arrow 76"/>
              <p:cNvSpPr/>
              <p:nvPr/>
            </p:nvSpPr>
            <p:spPr>
              <a:xfrm>
                <a:off x="5842854" y="2633065"/>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87" name="Group 486"/>
            <p:cNvGrpSpPr/>
            <p:nvPr/>
          </p:nvGrpSpPr>
          <p:grpSpPr>
            <a:xfrm>
              <a:off x="2649314" y="3372500"/>
              <a:ext cx="9122635" cy="3262562"/>
              <a:chOff x="2647490" y="3293687"/>
              <a:chExt cx="9122635" cy="3262561"/>
            </a:xfrm>
          </p:grpSpPr>
          <p:grpSp>
            <p:nvGrpSpPr>
              <p:cNvPr id="209" name="Group 208"/>
              <p:cNvGrpSpPr/>
              <p:nvPr/>
            </p:nvGrpSpPr>
            <p:grpSpPr>
              <a:xfrm>
                <a:off x="2647490" y="3293687"/>
                <a:ext cx="9122635" cy="237744"/>
                <a:chOff x="2598448" y="3293687"/>
                <a:chExt cx="9122635" cy="237744"/>
              </a:xfrm>
            </p:grpSpPr>
            <p:sp>
              <p:nvSpPr>
                <p:cNvPr id="80" name="Rectangle 79"/>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1" name="Rectangle 80"/>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2" name="Rectangle 81"/>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3" name="Rectangle 82"/>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4" name="Rectangle 83"/>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5" name="Rectangle 84"/>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6" name="Rectangle 85"/>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7" name="Rectangle 86"/>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8" name="Rectangle 87"/>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9" name="Rectangle 88"/>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0" name="Rectangle 89"/>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1" name="Rectangle 90"/>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2" name="Rectangle 91"/>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3" name="Rectangle 92"/>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4" name="Rectangle 93"/>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5" name="Rectangle 94"/>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6" name="Rectangle 95"/>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7" name="Rectangle 96"/>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8" name="Rectangle 97"/>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9" name="Rectangle 98"/>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0" name="Rectangle 99"/>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1" name="Rectangle 100"/>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Rectangle 101"/>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3" name="Rectangle 102"/>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4" name="Rectangle 103"/>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5" name="Rectangle 104"/>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6" name="Rectangle 105"/>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7" name="Rectangle 106"/>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Rectangle 107"/>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Rectangle 108"/>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0" name="Rectangle 109"/>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1" name="Rectangle 110"/>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0" name="Group 209"/>
              <p:cNvGrpSpPr/>
              <p:nvPr/>
            </p:nvGrpSpPr>
            <p:grpSpPr>
              <a:xfrm>
                <a:off x="2647490" y="3588794"/>
                <a:ext cx="9122635" cy="237744"/>
                <a:chOff x="2598448" y="3569482"/>
                <a:chExt cx="9122635" cy="237744"/>
              </a:xfrm>
            </p:grpSpPr>
            <p:sp>
              <p:nvSpPr>
                <p:cNvPr id="112" name="Rectangle 111"/>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3" name="Rectangle 112"/>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4" name="Rectangle 113"/>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5" name="Rectangle 114"/>
                <p:cNvSpPr/>
                <p:nvPr/>
              </p:nvSpPr>
              <p:spPr>
                <a:xfrm>
                  <a:off x="345827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6" name="Rectangle 115"/>
                <p:cNvSpPr/>
                <p:nvPr/>
              </p:nvSpPr>
              <p:spPr>
                <a:xfrm>
                  <a:off x="374488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7" name="Rectangle 116"/>
                <p:cNvSpPr/>
                <p:nvPr/>
              </p:nvSpPr>
              <p:spPr>
                <a:xfrm>
                  <a:off x="403149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8" name="Rectangle 117"/>
                <p:cNvSpPr/>
                <p:nvPr/>
              </p:nvSpPr>
              <p:spPr>
                <a:xfrm>
                  <a:off x="431810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9" name="Rectangle 118"/>
                <p:cNvSpPr/>
                <p:nvPr/>
              </p:nvSpPr>
              <p:spPr>
                <a:xfrm>
                  <a:off x="460471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0" name="Rectangle 119"/>
                <p:cNvSpPr/>
                <p:nvPr/>
              </p:nvSpPr>
              <p:spPr>
                <a:xfrm>
                  <a:off x="4891320"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1" name="Rectangle 120"/>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2" name="Rectangle 121"/>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3" name="Rectangle 122"/>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4" name="Rectangle 123"/>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5" name="Rectangle 124"/>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6" name="Rectangle 125"/>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7" name="Rectangle 126"/>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8" name="Rectangle 127"/>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9" name="Rectangle 128"/>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0" name="Rectangle 129"/>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1" name="Rectangle 130"/>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2" name="Rectangle 131"/>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3" name="Rectangle 132"/>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4" name="Rectangle 133"/>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5" name="Rectangle 134"/>
                <p:cNvSpPr/>
                <p:nvPr/>
              </p:nvSpPr>
              <p:spPr>
                <a:xfrm>
                  <a:off x="919045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6" name="Rectangle 135"/>
                <p:cNvSpPr/>
                <p:nvPr/>
              </p:nvSpPr>
              <p:spPr>
                <a:xfrm>
                  <a:off x="947706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7" name="Rectangle 136"/>
                <p:cNvSpPr/>
                <p:nvPr/>
              </p:nvSpPr>
              <p:spPr>
                <a:xfrm>
                  <a:off x="976367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8" name="Rectangle 137"/>
                <p:cNvSpPr/>
                <p:nvPr/>
              </p:nvSpPr>
              <p:spPr>
                <a:xfrm>
                  <a:off x="1005028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9" name="Rectangle 138"/>
                <p:cNvSpPr/>
                <p:nvPr/>
              </p:nvSpPr>
              <p:spPr>
                <a:xfrm>
                  <a:off x="1033689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0" name="Rectangle 139"/>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1" name="Rectangle 140"/>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2" name="Rectangle 141"/>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3" name="Rectangle 142"/>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1" name="Group 210"/>
              <p:cNvGrpSpPr/>
              <p:nvPr/>
            </p:nvGrpSpPr>
            <p:grpSpPr>
              <a:xfrm>
                <a:off x="2647490" y="3883901"/>
                <a:ext cx="9122635" cy="237744"/>
                <a:chOff x="2616598" y="3845277"/>
                <a:chExt cx="9122635" cy="237744"/>
              </a:xfrm>
            </p:grpSpPr>
            <p:sp>
              <p:nvSpPr>
                <p:cNvPr id="144" name="Rectangle 143"/>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5" name="Rectangle 144"/>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6" name="Rectangle 145"/>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7" name="Rectangle 146"/>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8" name="Rectangle 147"/>
                <p:cNvSpPr/>
                <p:nvPr/>
              </p:nvSpPr>
              <p:spPr>
                <a:xfrm>
                  <a:off x="3763034"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9" name="Rectangle 148"/>
                <p:cNvSpPr/>
                <p:nvPr/>
              </p:nvSpPr>
              <p:spPr>
                <a:xfrm>
                  <a:off x="4049643"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0" name="Rectangle 149"/>
                <p:cNvSpPr/>
                <p:nvPr/>
              </p:nvSpPr>
              <p:spPr>
                <a:xfrm>
                  <a:off x="4336252"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1" name="Rectangle 150"/>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2" name="Rectangle 151"/>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3" name="Rectangle 152"/>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4" name="Rectangle 153"/>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5" name="Rectangle 154"/>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6" name="Rectangle 155"/>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7" name="Rectangle 156"/>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8" name="Rectangle 157"/>
                <p:cNvSpPr/>
                <p:nvPr/>
              </p:nvSpPr>
              <p:spPr>
                <a:xfrm>
                  <a:off x="6629124"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9" name="Rectangle 158"/>
                <p:cNvSpPr/>
                <p:nvPr/>
              </p:nvSpPr>
              <p:spPr>
                <a:xfrm>
                  <a:off x="6915733"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0" name="Rectangle 159"/>
                <p:cNvSpPr/>
                <p:nvPr/>
              </p:nvSpPr>
              <p:spPr>
                <a:xfrm>
                  <a:off x="7202342"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1" name="Rectangle 160"/>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2" name="Rectangle 161"/>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3" name="Rectangle 162"/>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4" name="Rectangle 163"/>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5" name="Rectangle 164"/>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Rectangle 165"/>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7" name="Rectangle 166"/>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8" name="Rectangle 167"/>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0" name="Rectangle 169"/>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1" name="Rectangle 170"/>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2" name="Rectangle 171"/>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3" name="Rectangle 172"/>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4" name="Rectangle 173"/>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5" name="Rectangle 174"/>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08" name="Group 207"/>
              <p:cNvGrpSpPr/>
              <p:nvPr/>
            </p:nvGrpSpPr>
            <p:grpSpPr>
              <a:xfrm>
                <a:off x="2647490" y="4179007"/>
                <a:ext cx="9122635" cy="237744"/>
                <a:chOff x="2598448" y="4179007"/>
                <a:chExt cx="9122635" cy="237744"/>
              </a:xfrm>
            </p:grpSpPr>
            <p:sp>
              <p:nvSpPr>
                <p:cNvPr id="176" name="Rectangle 175"/>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7" name="Rectangle 176"/>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8" name="Rectangle 177"/>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9" name="Rectangle 178"/>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0" name="Rectangle 179"/>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1" name="Rectangle 180"/>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2" name="Rectangle 181"/>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3" name="Rectangle 182"/>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4" name="Rectangle 183"/>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5" name="Rectangle 184"/>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6" name="Rectangle 185"/>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7" name="Rectangle 186"/>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8" name="Rectangle 187"/>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9" name="Rectangle 188"/>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0" name="Rectangle 189"/>
                <p:cNvSpPr/>
                <p:nvPr/>
              </p:nvSpPr>
              <p:spPr>
                <a:xfrm>
                  <a:off x="661097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1" name="Rectangle 190"/>
                <p:cNvSpPr/>
                <p:nvPr/>
              </p:nvSpPr>
              <p:spPr>
                <a:xfrm>
                  <a:off x="689758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2" name="Rectangle 191"/>
                <p:cNvSpPr/>
                <p:nvPr/>
              </p:nvSpPr>
              <p:spPr>
                <a:xfrm>
                  <a:off x="718419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3" name="Rectangle 192"/>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4" name="Rectangle 193"/>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5" name="Rectangle 194"/>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6" name="Rectangle 195"/>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7" name="Rectangle 196"/>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8" name="Rectangle 197"/>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9" name="Rectangle 198"/>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0" name="Rectangle 199"/>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1" name="Rectangle 200"/>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2" name="Rectangle 201"/>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3" name="Rectangle 202"/>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4" name="Rectangle 203"/>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5" name="Rectangle 204"/>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6" name="Rectangle 205"/>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7" name="Rectangle 206"/>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2" name="Group 211"/>
              <p:cNvGrpSpPr/>
              <p:nvPr/>
            </p:nvGrpSpPr>
            <p:grpSpPr>
              <a:xfrm>
                <a:off x="2647490" y="4467640"/>
                <a:ext cx="9122635" cy="237744"/>
                <a:chOff x="2598448" y="3293687"/>
                <a:chExt cx="9122635" cy="237744"/>
              </a:xfrm>
            </p:grpSpPr>
            <p:sp>
              <p:nvSpPr>
                <p:cNvPr id="213" name="Rectangle 212"/>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4" name="Rectangle 213"/>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5" name="Rectangle 214"/>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6" name="Rectangle 215"/>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7" name="Rectangle 216"/>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8" name="Rectangle 217"/>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9" name="Rectangle 218"/>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0" name="Rectangle 219"/>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1" name="Rectangle 220"/>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2" name="Rectangle 221"/>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3" name="Rectangle 222"/>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4" name="Rectangle 223"/>
                <p:cNvSpPr/>
                <p:nvPr/>
              </p:nvSpPr>
              <p:spPr>
                <a:xfrm>
                  <a:off x="5751147"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5" name="Rectangle 224"/>
                <p:cNvSpPr/>
                <p:nvPr/>
              </p:nvSpPr>
              <p:spPr>
                <a:xfrm>
                  <a:off x="6037756"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6" name="Rectangle 225"/>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7" name="Rectangle 226"/>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8" name="Rectangle 227"/>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9" name="Rectangle 228"/>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0" name="Rectangle 229"/>
                <p:cNvSpPr/>
                <p:nvPr/>
              </p:nvSpPr>
              <p:spPr>
                <a:xfrm>
                  <a:off x="7470801"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1" name="Rectangle 230"/>
                <p:cNvSpPr/>
                <p:nvPr/>
              </p:nvSpPr>
              <p:spPr>
                <a:xfrm>
                  <a:off x="7757410"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2" name="Rectangle 231"/>
                <p:cNvSpPr/>
                <p:nvPr/>
              </p:nvSpPr>
              <p:spPr>
                <a:xfrm>
                  <a:off x="8044019"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3" name="Rectangle 232"/>
                <p:cNvSpPr/>
                <p:nvPr/>
              </p:nvSpPr>
              <p:spPr>
                <a:xfrm>
                  <a:off x="8330628"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4" name="Rectangle 233"/>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5" name="Rectangle 234"/>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6" name="Rectangle 235"/>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7" name="Rectangle 236"/>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8" name="Rectangle 237"/>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9" name="Rectangle 238"/>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0" name="Rectangle 239"/>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1" name="Rectangle 240"/>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2" name="Rectangle 241"/>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3" name="Rectangle 242"/>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4" name="Rectangle 243"/>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45" name="Group 244"/>
              <p:cNvGrpSpPr/>
              <p:nvPr/>
            </p:nvGrpSpPr>
            <p:grpSpPr>
              <a:xfrm>
                <a:off x="2647490" y="4762747"/>
                <a:ext cx="9122635" cy="237744"/>
                <a:chOff x="2598448" y="3569482"/>
                <a:chExt cx="9122635" cy="237744"/>
              </a:xfrm>
            </p:grpSpPr>
            <p:sp>
              <p:nvSpPr>
                <p:cNvPr id="246" name="Rectangle 245"/>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7" name="Rectangle 246"/>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8" name="Rectangle 247"/>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9" name="Rectangle 248"/>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0" name="Rectangle 249"/>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1" name="Rectangle 250"/>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2" name="Rectangle 251"/>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3" name="Rectangle 252"/>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4" name="Rectangle 253"/>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5" name="Rectangle 254"/>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6" name="Rectangle 255"/>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7" name="Rectangle 256"/>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8" name="Rectangle 257"/>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9" name="Rectangle 258"/>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0" name="Rectangle 259"/>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1" name="Rectangle 260"/>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2" name="Rectangle 261"/>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3" name="Rectangle 262"/>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4" name="Rectangle 263"/>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5" name="Rectangle 264"/>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6" name="Rectangle 265"/>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7" name="Rectangle 266"/>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8" name="Rectangle 267"/>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9" name="Rectangle 268"/>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0" name="Rectangle 269"/>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1" name="Rectangle 270"/>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2" name="Rectangle 271"/>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3" name="Rectangle 272"/>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4" name="Rectangle 273"/>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5" name="Rectangle 274"/>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6" name="Rectangle 275"/>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7" name="Rectangle 276"/>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78" name="Group 277"/>
              <p:cNvGrpSpPr/>
              <p:nvPr/>
            </p:nvGrpSpPr>
            <p:grpSpPr>
              <a:xfrm>
                <a:off x="2647490" y="5057854"/>
                <a:ext cx="9122635" cy="237744"/>
                <a:chOff x="2616598" y="3845277"/>
                <a:chExt cx="9122635" cy="237744"/>
              </a:xfrm>
            </p:grpSpPr>
            <p:sp>
              <p:nvSpPr>
                <p:cNvPr id="279" name="Rectangle 278"/>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0" name="Rectangle 279"/>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1" name="Rectangle 280"/>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2" name="Rectangle 281"/>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3" name="Rectangle 282"/>
                <p:cNvSpPr/>
                <p:nvPr/>
              </p:nvSpPr>
              <p:spPr>
                <a:xfrm>
                  <a:off x="376303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4" name="Rectangle 283"/>
                <p:cNvSpPr/>
                <p:nvPr/>
              </p:nvSpPr>
              <p:spPr>
                <a:xfrm>
                  <a:off x="404964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5" name="Rectangle 284"/>
                <p:cNvSpPr/>
                <p:nvPr/>
              </p:nvSpPr>
              <p:spPr>
                <a:xfrm>
                  <a:off x="433625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6" name="Rectangle 285"/>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7" name="Rectangle 286"/>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8" name="Rectangle 287"/>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9" name="Rectangle 288"/>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0" name="Rectangle 289"/>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1" name="Rectangle 290"/>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2" name="Rectangle 291"/>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3" name="Rectangle 292"/>
                <p:cNvSpPr/>
                <p:nvPr/>
              </p:nvSpPr>
              <p:spPr>
                <a:xfrm>
                  <a:off x="662912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4" name="Rectangle 293"/>
                <p:cNvSpPr/>
                <p:nvPr/>
              </p:nvSpPr>
              <p:spPr>
                <a:xfrm>
                  <a:off x="691573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5" name="Rectangle 294"/>
                <p:cNvSpPr/>
                <p:nvPr/>
              </p:nvSpPr>
              <p:spPr>
                <a:xfrm>
                  <a:off x="720234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6" name="Rectangle 295"/>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7" name="Rectangle 296"/>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8" name="Rectangle 297"/>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9" name="Rectangle 298"/>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0" name="Rectangle 299"/>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1" name="Rectangle 300"/>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2" name="Rectangle 301"/>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3" name="Rectangle 302"/>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4" name="Rectangle 303"/>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5" name="Rectangle 304"/>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6" name="Rectangle 305"/>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7" name="Rectangle 306"/>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8" name="Rectangle 307"/>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9" name="Rectangle 308"/>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0" name="Rectangle 309"/>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11" name="Group 310"/>
              <p:cNvGrpSpPr/>
              <p:nvPr/>
            </p:nvGrpSpPr>
            <p:grpSpPr>
              <a:xfrm>
                <a:off x="2647490" y="5352960"/>
                <a:ext cx="9122635" cy="237744"/>
                <a:chOff x="2598448" y="4179007"/>
                <a:chExt cx="9122635" cy="237744"/>
              </a:xfrm>
            </p:grpSpPr>
            <p:sp>
              <p:nvSpPr>
                <p:cNvPr id="312" name="Rectangle 311"/>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3" name="Rectangle 312"/>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4" name="Rectangle 313"/>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5" name="Rectangle 314"/>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6" name="Rectangle 315"/>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7" name="Rectangle 316"/>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8" name="Rectangle 317"/>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9" name="Rectangle 318"/>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0" name="Rectangle 319"/>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1" name="Rectangle 320"/>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2" name="Rectangle 321"/>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3" name="Rectangle 322"/>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4" name="Rectangle 323"/>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5" name="Rectangle 324"/>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6" name="Rectangle 325"/>
                <p:cNvSpPr/>
                <p:nvPr/>
              </p:nvSpPr>
              <p:spPr>
                <a:xfrm>
                  <a:off x="6610974"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7" name="Rectangle 326"/>
                <p:cNvSpPr/>
                <p:nvPr/>
              </p:nvSpPr>
              <p:spPr>
                <a:xfrm>
                  <a:off x="6897583"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8" name="Rectangle 327"/>
                <p:cNvSpPr/>
                <p:nvPr/>
              </p:nvSpPr>
              <p:spPr>
                <a:xfrm>
                  <a:off x="7184192"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9" name="Rectangle 328"/>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0" name="Rectangle 329"/>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1" name="Rectangle 330"/>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2" name="Rectangle 331"/>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3" name="Rectangle 332"/>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4" name="Rectangle 333"/>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5" name="Rectangle 334"/>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6" name="Rectangle 335"/>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7" name="Rectangle 336"/>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8" name="Rectangle 337"/>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9" name="Rectangle 338"/>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0" name="Rectangle 339"/>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1" name="Rectangle 340"/>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2" name="Rectangle 341"/>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3" name="Rectangle 342"/>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44" name="Group 343"/>
              <p:cNvGrpSpPr/>
              <p:nvPr/>
            </p:nvGrpSpPr>
            <p:grpSpPr>
              <a:xfrm>
                <a:off x="2647490" y="5641593"/>
                <a:ext cx="9122635" cy="237744"/>
                <a:chOff x="2598448" y="3293687"/>
                <a:chExt cx="9122635" cy="237744"/>
              </a:xfrm>
            </p:grpSpPr>
            <p:sp>
              <p:nvSpPr>
                <p:cNvPr id="345" name="Rectangle 344"/>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6" name="Rectangle 345"/>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7" name="Rectangle 346"/>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8" name="Rectangle 347"/>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9" name="Rectangle 348"/>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0" name="Rectangle 349"/>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1" name="Rectangle 350"/>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2" name="Rectangle 351"/>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3" name="Rectangle 352"/>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4" name="Rectangle 353"/>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5" name="Rectangle 354"/>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6" name="Rectangle 355"/>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7" name="Rectangle 356"/>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8" name="Rectangle 357"/>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9" name="Rectangle 358"/>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0" name="Rectangle 359"/>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1" name="Rectangle 360"/>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2" name="Rectangle 361"/>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3" name="Rectangle 362"/>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4" name="Rectangle 363"/>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5" name="Rectangle 364"/>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6" name="Rectangle 365"/>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7" name="Rectangle 366"/>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8" name="Rectangle 367"/>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9" name="Rectangle 368"/>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0" name="Rectangle 369"/>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1" name="Rectangle 370"/>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2" name="Rectangle 371"/>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3" name="Rectangle 372"/>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4" name="Rectangle 373"/>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5" name="Rectangle 374"/>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6" name="Rectangle 375"/>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77" name="Group 376"/>
              <p:cNvGrpSpPr/>
              <p:nvPr/>
            </p:nvGrpSpPr>
            <p:grpSpPr>
              <a:xfrm>
                <a:off x="2647490" y="5936700"/>
                <a:ext cx="9122635" cy="237744"/>
                <a:chOff x="2598448" y="3569482"/>
                <a:chExt cx="9122635" cy="237744"/>
              </a:xfrm>
            </p:grpSpPr>
            <p:sp>
              <p:nvSpPr>
                <p:cNvPr id="378" name="Rectangle 377"/>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9" name="Rectangle 378"/>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0" name="Rectangle 379"/>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1" name="Rectangle 380"/>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2" name="Rectangle 381"/>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3" name="Rectangle 382"/>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4" name="Rectangle 383"/>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5" name="Rectangle 384"/>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6" name="Rectangle 385"/>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7" name="Rectangle 386"/>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8" name="Rectangle 387"/>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9" name="Rectangle 388"/>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0" name="Rectangle 389"/>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1" name="Rectangle 390"/>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2" name="Rectangle 391"/>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3" name="Rectangle 392"/>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4" name="Rectangle 393"/>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5" name="Rectangle 394"/>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6" name="Rectangle 395"/>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7" name="Rectangle 396"/>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8" name="Rectangle 397"/>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9" name="Rectangle 398"/>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0" name="Rectangle 399"/>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1" name="Rectangle 400"/>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2" name="Rectangle 401"/>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3" name="Rectangle 402"/>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4" name="Rectangle 403"/>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5" name="Rectangle 404"/>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6" name="Rectangle 405"/>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7" name="Rectangle 406"/>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8" name="Rectangle 407"/>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9" name="Rectangle 408"/>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76" name="Rectangle 475"/>
              <p:cNvSpPr/>
              <p:nvPr/>
            </p:nvSpPr>
            <p:spPr>
              <a:xfrm>
                <a:off x="5245265" y="6437376"/>
                <a:ext cx="3963661" cy="1188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77" name="Rectangle 476"/>
            <p:cNvSpPr/>
            <p:nvPr/>
          </p:nvSpPr>
          <p:spPr>
            <a:xfrm>
              <a:off x="9819761" y="2514478"/>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479" name="Rectangle 478"/>
            <p:cNvSpPr/>
            <p:nvPr/>
          </p:nvSpPr>
          <p:spPr>
            <a:xfrm>
              <a:off x="10821048" y="2522744"/>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480" name="TextBox 479"/>
            <p:cNvSpPr txBox="1"/>
            <p:nvPr/>
          </p:nvSpPr>
          <p:spPr>
            <a:xfrm>
              <a:off x="2487849" y="2880275"/>
              <a:ext cx="2583172" cy="277000"/>
            </a:xfrm>
            <a:prstGeom prst="rect">
              <a:avLst/>
            </a:prstGeom>
            <a:noFill/>
          </p:spPr>
          <p:txBody>
            <a:bodyPr wrap="square" rtlCol="0">
              <a:spAutoFit/>
            </a:bodyPr>
            <a:lstStyle/>
            <a:p>
              <a:r>
                <a:rPr lang="sr-Latn-BA" sz="1200" dirty="0" smtClean="0"/>
                <a:t>Broj karata:</a:t>
              </a:r>
              <a:endParaRPr lang="sr-Latn-BA" sz="1200" dirty="0">
                <a:solidFill>
                  <a:schemeClr val="bg1">
                    <a:lumMod val="50000"/>
                  </a:schemeClr>
                </a:solidFill>
              </a:endParaRPr>
            </a:p>
          </p:txBody>
        </p:sp>
        <p:sp>
          <p:nvSpPr>
            <p:cNvPr id="481" name="Rectangle 480"/>
            <p:cNvSpPr/>
            <p:nvPr/>
          </p:nvSpPr>
          <p:spPr>
            <a:xfrm>
              <a:off x="3509141" y="2877656"/>
              <a:ext cx="741743" cy="26454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86" name="Group 485"/>
            <p:cNvGrpSpPr/>
            <p:nvPr/>
          </p:nvGrpSpPr>
          <p:grpSpPr>
            <a:xfrm>
              <a:off x="3929494" y="2877658"/>
              <a:ext cx="321390" cy="264540"/>
              <a:chOff x="4273243" y="2879869"/>
              <a:chExt cx="321390" cy="264540"/>
            </a:xfrm>
          </p:grpSpPr>
          <p:sp>
            <p:nvSpPr>
              <p:cNvPr id="482" name="Rectangle 481"/>
              <p:cNvSpPr/>
              <p:nvPr/>
            </p:nvSpPr>
            <p:spPr>
              <a:xfrm>
                <a:off x="4273243" y="2879869"/>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83" name="Down Arrow 482"/>
              <p:cNvSpPr/>
              <p:nvPr/>
            </p:nvSpPr>
            <p:spPr>
              <a:xfrm>
                <a:off x="4395064" y="2975944"/>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53" name="TextBox 452"/>
            <p:cNvSpPr txBox="1"/>
            <p:nvPr/>
          </p:nvSpPr>
          <p:spPr>
            <a:xfrm>
              <a:off x="6348953" y="2518844"/>
              <a:ext cx="1410458" cy="276999"/>
            </a:xfrm>
            <a:prstGeom prst="rect">
              <a:avLst/>
            </a:prstGeom>
            <a:noFill/>
          </p:spPr>
          <p:txBody>
            <a:bodyPr wrap="square" rtlCol="0">
              <a:spAutoFit/>
            </a:bodyPr>
            <a:lstStyle/>
            <a:p>
              <a:r>
                <a:rPr lang="en-US" sz="1200" dirty="0" smtClean="0"/>
                <a:t>Na</a:t>
              </a:r>
              <a:r>
                <a:rPr lang="sr-Latn-BA" sz="1200" dirty="0" smtClean="0"/>
                <a:t>čin plaćanja: </a:t>
              </a:r>
              <a:endParaRPr lang="sr-Latn-BA" sz="1200" dirty="0">
                <a:solidFill>
                  <a:schemeClr val="bg1">
                    <a:lumMod val="50000"/>
                  </a:schemeClr>
                </a:solidFill>
              </a:endParaRPr>
            </a:p>
          </p:txBody>
        </p:sp>
        <p:sp>
          <p:nvSpPr>
            <p:cNvPr id="459" name="Rectangle 458"/>
            <p:cNvSpPr/>
            <p:nvPr/>
          </p:nvSpPr>
          <p:spPr>
            <a:xfrm>
              <a:off x="7678301" y="2525073"/>
              <a:ext cx="1005557" cy="26454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10" name="Group 9"/>
            <p:cNvGrpSpPr/>
            <p:nvPr/>
          </p:nvGrpSpPr>
          <p:grpSpPr>
            <a:xfrm>
              <a:off x="8362468" y="2525073"/>
              <a:ext cx="321390" cy="264540"/>
              <a:chOff x="8361317" y="2506740"/>
              <a:chExt cx="321390" cy="264540"/>
            </a:xfrm>
          </p:grpSpPr>
          <p:sp>
            <p:nvSpPr>
              <p:cNvPr id="454" name="Rectangle 453"/>
              <p:cNvSpPr/>
              <p:nvPr/>
            </p:nvSpPr>
            <p:spPr>
              <a:xfrm>
                <a:off x="8361317" y="2506740"/>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56" name="Down Arrow 455"/>
              <p:cNvSpPr/>
              <p:nvPr/>
            </p:nvSpPr>
            <p:spPr>
              <a:xfrm>
                <a:off x="8483156" y="2599183"/>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sp>
        <p:nvSpPr>
          <p:cNvPr id="78" name="TextBox 77"/>
          <p:cNvSpPr txBox="1"/>
          <p:nvPr/>
        </p:nvSpPr>
        <p:spPr>
          <a:xfrm>
            <a:off x="4973874" y="2534779"/>
            <a:ext cx="723966" cy="284281"/>
          </a:xfrm>
          <a:prstGeom prst="rect">
            <a:avLst/>
          </a:prstGeom>
          <a:noFill/>
        </p:spPr>
        <p:txBody>
          <a:bodyPr wrap="square" rtlCol="0">
            <a:spAutoFit/>
          </a:bodyPr>
          <a:lstStyle/>
          <a:p>
            <a:pPr algn="ctr"/>
            <a:r>
              <a:rPr lang="sr-Latn-BA" sz="1200" dirty="0" smtClean="0"/>
              <a:t>18:30</a:t>
            </a:r>
            <a:endParaRPr lang="sr-Latn-BA" sz="1200" dirty="0"/>
          </a:p>
        </p:txBody>
      </p:sp>
      <p:sp>
        <p:nvSpPr>
          <p:cNvPr id="484" name="TextBox 483"/>
          <p:cNvSpPr txBox="1"/>
          <p:nvPr/>
        </p:nvSpPr>
        <p:spPr>
          <a:xfrm>
            <a:off x="3533797" y="2877658"/>
            <a:ext cx="395336" cy="284281"/>
          </a:xfrm>
          <a:prstGeom prst="rect">
            <a:avLst/>
          </a:prstGeom>
          <a:noFill/>
        </p:spPr>
        <p:txBody>
          <a:bodyPr wrap="square" rtlCol="0">
            <a:spAutoFit/>
          </a:bodyPr>
          <a:lstStyle/>
          <a:p>
            <a:pPr algn="ctr"/>
            <a:r>
              <a:rPr lang="sr-Latn-BA" sz="1200" dirty="0" smtClean="0"/>
              <a:t>3</a:t>
            </a:r>
            <a:endParaRPr lang="sr-Latn-BA" sz="1200" dirty="0"/>
          </a:p>
        </p:txBody>
      </p:sp>
      <p:sp>
        <p:nvSpPr>
          <p:cNvPr id="455" name="TextBox 454"/>
          <p:cNvSpPr txBox="1"/>
          <p:nvPr/>
        </p:nvSpPr>
        <p:spPr>
          <a:xfrm>
            <a:off x="7613485" y="2515203"/>
            <a:ext cx="723966" cy="284281"/>
          </a:xfrm>
          <a:prstGeom prst="rect">
            <a:avLst/>
          </a:prstGeom>
          <a:noFill/>
        </p:spPr>
        <p:txBody>
          <a:bodyPr wrap="square" rtlCol="0">
            <a:spAutoFit/>
          </a:bodyPr>
          <a:lstStyle/>
          <a:p>
            <a:pPr algn="ctr"/>
            <a:r>
              <a:rPr lang="sr-Latn-BA" sz="1200" dirty="0" smtClean="0"/>
              <a:t>Novac</a:t>
            </a:r>
            <a:endParaRPr lang="sr-Latn-BA" sz="1200" dirty="0"/>
          </a:p>
        </p:txBody>
      </p:sp>
      <p:grpSp>
        <p:nvGrpSpPr>
          <p:cNvPr id="27" name="Group 26"/>
          <p:cNvGrpSpPr/>
          <p:nvPr/>
        </p:nvGrpSpPr>
        <p:grpSpPr>
          <a:xfrm>
            <a:off x="2225615" y="1"/>
            <a:ext cx="9966385" cy="828674"/>
            <a:chOff x="2225615" y="1"/>
            <a:chExt cx="9966385" cy="828674"/>
          </a:xfrm>
        </p:grpSpPr>
        <p:sp>
          <p:nvSpPr>
            <p:cNvPr id="6" name="Rectangle 5"/>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 name="TextBox 13"/>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15" name="Oval 14"/>
            <p:cNvSpPr/>
            <p:nvPr/>
          </p:nvSpPr>
          <p:spPr>
            <a:xfrm>
              <a:off x="11604381" y="273661"/>
              <a:ext cx="281353" cy="281353"/>
            </a:xfrm>
            <a:prstGeom prst="ellipse">
              <a:avLst/>
            </a:prstGeom>
            <a:blipFill dpi="0" rotWithShape="1">
              <a:blip r:embed="rId3"/>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24" name="Group 23"/>
            <p:cNvGrpSpPr/>
            <p:nvPr/>
          </p:nvGrpSpPr>
          <p:grpSpPr>
            <a:xfrm>
              <a:off x="2486025" y="283620"/>
              <a:ext cx="2867025" cy="276225"/>
              <a:chOff x="2486025" y="283620"/>
              <a:chExt cx="2867025" cy="276225"/>
            </a:xfrm>
          </p:grpSpPr>
          <p:sp>
            <p:nvSpPr>
              <p:cNvPr id="7" name="Rectangle 6"/>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8" name="Rectangle 7"/>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sp>
        <p:nvSpPr>
          <p:cNvPr id="422" name="Oval 421"/>
          <p:cNvSpPr/>
          <p:nvPr/>
        </p:nvSpPr>
        <p:spPr>
          <a:xfrm>
            <a:off x="2644684" y="3479419"/>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4" name="Oval 423"/>
          <p:cNvSpPr/>
          <p:nvPr/>
        </p:nvSpPr>
        <p:spPr>
          <a:xfrm>
            <a:off x="6429642" y="370702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5" name="Oval 424"/>
          <p:cNvSpPr/>
          <p:nvPr/>
        </p:nvSpPr>
        <p:spPr>
          <a:xfrm>
            <a:off x="6703010" y="3718650"/>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6" name="Oval 425"/>
          <p:cNvSpPr/>
          <p:nvPr/>
        </p:nvSpPr>
        <p:spPr>
          <a:xfrm>
            <a:off x="7046012" y="3717489"/>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73" name="Rectangle 472"/>
          <p:cNvSpPr/>
          <p:nvPr/>
        </p:nvSpPr>
        <p:spPr>
          <a:xfrm>
            <a:off x="6661569"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74" name="Rectangle 473"/>
          <p:cNvSpPr/>
          <p:nvPr/>
        </p:nvSpPr>
        <p:spPr>
          <a:xfrm>
            <a:off x="6949030"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475" name="Rectangle 474"/>
          <p:cNvSpPr/>
          <p:nvPr/>
        </p:nvSpPr>
        <p:spPr>
          <a:xfrm>
            <a:off x="7234111"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421" name="Picture 420"/>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478" name="Oval 477"/>
          <p:cNvSpPr/>
          <p:nvPr/>
        </p:nvSpPr>
        <p:spPr>
          <a:xfrm>
            <a:off x="9949380" y="2371933"/>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42" name="Oval 541"/>
          <p:cNvSpPr/>
          <p:nvPr/>
        </p:nvSpPr>
        <p:spPr>
          <a:xfrm>
            <a:off x="3454435" y="585003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Tree>
    <p:extLst>
      <p:ext uri="{BB962C8B-B14F-4D97-AF65-F5344CB8AC3E}">
        <p14:creationId xmlns:p14="http://schemas.microsoft.com/office/powerpoint/2010/main" val="1917907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1.48148E-6 L -0.24544 -0.33125 " pathEditMode="relative" rAng="0" ptsTypes="AA">
                                      <p:cBhvr>
                                        <p:cTn id="6" dur="1400" fill="hold"/>
                                        <p:tgtEl>
                                          <p:spTgt spid="421"/>
                                        </p:tgtEl>
                                        <p:attrNameLst>
                                          <p:attrName>ppt_x</p:attrName>
                                          <p:attrName>ppt_y</p:attrName>
                                        </p:attrNameLst>
                                      </p:cBhvr>
                                      <p:rCtr x="-12279" y="-16574"/>
                                    </p:animMotion>
                                  </p:childTnLst>
                                </p:cTn>
                              </p:par>
                            </p:childTnLst>
                          </p:cTn>
                        </p:par>
                        <p:par>
                          <p:cTn id="7" fill="hold">
                            <p:stCondLst>
                              <p:cond delay="1400"/>
                            </p:stCondLst>
                            <p:childTnLst>
                              <p:par>
                                <p:cTn id="8" presetID="6" presetClass="entr" presetSubtype="32" fill="hold" grpId="0" nodeType="afterEffect">
                                  <p:stCondLst>
                                    <p:cond delay="0"/>
                                  </p:stCondLst>
                                  <p:childTnLst>
                                    <p:set>
                                      <p:cBhvr>
                                        <p:cTn id="9" dur="1" fill="hold">
                                          <p:stCondLst>
                                            <p:cond delay="0"/>
                                          </p:stCondLst>
                                        </p:cTn>
                                        <p:tgtEl>
                                          <p:spTgt spid="422"/>
                                        </p:tgtEl>
                                        <p:attrNameLst>
                                          <p:attrName>style.visibility</p:attrName>
                                        </p:attrNameLst>
                                      </p:cBhvr>
                                      <p:to>
                                        <p:strVal val="visible"/>
                                      </p:to>
                                    </p:set>
                                    <p:animEffect transition="in" filter="circle(out)">
                                      <p:cBhvr>
                                        <p:cTn id="10" dur="250"/>
                                        <p:tgtEl>
                                          <p:spTgt spid="422"/>
                                        </p:tgtEl>
                                      </p:cBhvr>
                                    </p:animEffect>
                                  </p:childTnLst>
                                </p:cTn>
                              </p:par>
                              <p:par>
                                <p:cTn id="11" presetID="6" presetClass="exit" presetSubtype="32" fill="hold" grpId="1" nodeType="withEffect">
                                  <p:stCondLst>
                                    <p:cond delay="0"/>
                                  </p:stCondLst>
                                  <p:childTnLst>
                                    <p:animEffect transition="out" filter="circle(out)">
                                      <p:cBhvr>
                                        <p:cTn id="12" dur="500"/>
                                        <p:tgtEl>
                                          <p:spTgt spid="422"/>
                                        </p:tgtEl>
                                      </p:cBhvr>
                                    </p:animEffect>
                                    <p:set>
                                      <p:cBhvr>
                                        <p:cTn id="13" dur="1" fill="hold">
                                          <p:stCondLst>
                                            <p:cond delay="499"/>
                                          </p:stCondLst>
                                        </p:cTn>
                                        <p:tgtEl>
                                          <p:spTgt spid="422"/>
                                        </p:tgtEl>
                                        <p:attrNameLst>
                                          <p:attrName>style.visibility</p:attrName>
                                        </p:attrNameLst>
                                      </p:cBhvr>
                                      <p:to>
                                        <p:strVal val="hidden"/>
                                      </p:to>
                                    </p:set>
                                  </p:childTnLst>
                                </p:cTn>
                              </p:par>
                            </p:childTnLst>
                          </p:cTn>
                        </p:par>
                        <p:par>
                          <p:cTn id="14" fill="hold">
                            <p:stCondLst>
                              <p:cond delay="1900"/>
                            </p:stCondLst>
                            <p:childTnLst>
                              <p:par>
                                <p:cTn id="15" presetID="10" presetClass="exit" presetSubtype="0" fill="hold" nodeType="after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par>
                          <p:cTn id="18" fill="hold">
                            <p:stCondLst>
                              <p:cond delay="2400"/>
                            </p:stCondLst>
                            <p:childTnLst>
                              <p:par>
                                <p:cTn id="19" presetID="10" presetClass="entr" presetSubtype="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24544 -0.33125 L -0.18034 0.01435 " pathEditMode="relative" rAng="0" ptsTypes="AA">
                                      <p:cBhvr>
                                        <p:cTn id="25" dur="1500" fill="hold"/>
                                        <p:tgtEl>
                                          <p:spTgt spid="421"/>
                                        </p:tgtEl>
                                        <p:attrNameLst>
                                          <p:attrName>ppt_x</p:attrName>
                                          <p:attrName>ppt_y</p:attrName>
                                        </p:attrNameLst>
                                      </p:cBhvr>
                                      <p:rCtr x="3255" y="17269"/>
                                    </p:animMotion>
                                  </p:childTnLst>
                                </p:cTn>
                              </p:par>
                            </p:childTnLst>
                          </p:cTn>
                        </p:par>
                        <p:par>
                          <p:cTn id="26" fill="hold">
                            <p:stCondLst>
                              <p:cond delay="1500"/>
                            </p:stCondLst>
                            <p:childTnLst>
                              <p:par>
                                <p:cTn id="27" presetID="6" presetClass="entr" presetSubtype="32" fill="hold" grpId="0" nodeType="afterEffect">
                                  <p:stCondLst>
                                    <p:cond delay="0"/>
                                  </p:stCondLst>
                                  <p:childTnLst>
                                    <p:set>
                                      <p:cBhvr>
                                        <p:cTn id="28" dur="1" fill="hold">
                                          <p:stCondLst>
                                            <p:cond delay="0"/>
                                          </p:stCondLst>
                                        </p:cTn>
                                        <p:tgtEl>
                                          <p:spTgt spid="542"/>
                                        </p:tgtEl>
                                        <p:attrNameLst>
                                          <p:attrName>style.visibility</p:attrName>
                                        </p:attrNameLst>
                                      </p:cBhvr>
                                      <p:to>
                                        <p:strVal val="visible"/>
                                      </p:to>
                                    </p:set>
                                    <p:animEffect transition="in" filter="circle(out)">
                                      <p:cBhvr>
                                        <p:cTn id="29" dur="250"/>
                                        <p:tgtEl>
                                          <p:spTgt spid="542"/>
                                        </p:tgtEl>
                                      </p:cBhvr>
                                    </p:animEffect>
                                  </p:childTnLst>
                                </p:cTn>
                              </p:par>
                              <p:par>
                                <p:cTn id="30" presetID="6" presetClass="exit" presetSubtype="32" fill="hold" grpId="1" nodeType="withEffect">
                                  <p:stCondLst>
                                    <p:cond delay="0"/>
                                  </p:stCondLst>
                                  <p:childTnLst>
                                    <p:animEffect transition="out" filter="circle(out)">
                                      <p:cBhvr>
                                        <p:cTn id="31" dur="500"/>
                                        <p:tgtEl>
                                          <p:spTgt spid="542"/>
                                        </p:tgtEl>
                                      </p:cBhvr>
                                    </p:animEffect>
                                    <p:set>
                                      <p:cBhvr>
                                        <p:cTn id="32" dur="1" fill="hold">
                                          <p:stCondLst>
                                            <p:cond delay="499"/>
                                          </p:stCondLst>
                                        </p:cTn>
                                        <p:tgtEl>
                                          <p:spTgt spid="542"/>
                                        </p:tgtEl>
                                        <p:attrNameLst>
                                          <p:attrName>style.visibility</p:attrName>
                                        </p:attrNameLst>
                                      </p:cBhvr>
                                      <p:to>
                                        <p:strVal val="hidden"/>
                                      </p:to>
                                    </p:set>
                                  </p:childTnLst>
                                </p:cTn>
                              </p:par>
                            </p:childTnLst>
                          </p:cTn>
                        </p:par>
                        <p:par>
                          <p:cTn id="33" fill="hold">
                            <p:stCondLst>
                              <p:cond delay="2000"/>
                            </p:stCondLst>
                            <p:childTnLst>
                              <p:par>
                                <p:cTn id="34" presetID="10" presetClass="exit" presetSubtype="0" fill="hold" nodeType="afterEffect">
                                  <p:stCondLst>
                                    <p:cond delay="0"/>
                                  </p:stCondLst>
                                  <p:childTnLst>
                                    <p:animEffect transition="out" filter="fade">
                                      <p:cBhvr>
                                        <p:cTn id="35" dur="500"/>
                                        <p:tgtEl>
                                          <p:spTgt spid="29"/>
                                        </p:tgtEl>
                                      </p:cBhvr>
                                    </p:animEffect>
                                    <p:set>
                                      <p:cBhvr>
                                        <p:cTn id="36" dur="1" fill="hold">
                                          <p:stCondLst>
                                            <p:cond delay="499"/>
                                          </p:stCondLst>
                                        </p:cTn>
                                        <p:tgtEl>
                                          <p:spTgt spid="29"/>
                                        </p:tgtEl>
                                        <p:attrNameLst>
                                          <p:attrName>style.visibility</p:attrName>
                                        </p:attrNameLst>
                                      </p:cBhvr>
                                      <p:to>
                                        <p:strVal val="hidden"/>
                                      </p:to>
                                    </p:set>
                                  </p:childTnLst>
                                </p:cTn>
                              </p:par>
                            </p:childTnLst>
                          </p:cTn>
                        </p:par>
                        <p:par>
                          <p:cTn id="37" fill="hold">
                            <p:stCondLst>
                              <p:cond delay="2500"/>
                            </p:stCondLst>
                            <p:childTnLst>
                              <p:par>
                                <p:cTn id="38" presetID="1" presetClass="emph" presetSubtype="2" fill="hold" nodeType="afterEffect">
                                  <p:stCondLst>
                                    <p:cond delay="0"/>
                                  </p:stCondLst>
                                  <p:childTnLst>
                                    <p:animClr clrSpc="rgb" dir="cw">
                                      <p:cBhvr>
                                        <p:cTn id="39" dur="500" fill="hold"/>
                                        <p:tgtEl>
                                          <p:spTgt spid="16"/>
                                        </p:tgtEl>
                                        <p:attrNameLst>
                                          <p:attrName>fillcolor</p:attrName>
                                        </p:attrNameLst>
                                      </p:cBhvr>
                                      <p:to>
                                        <a:srgbClr val="E6BF31"/>
                                      </p:to>
                                    </p:animClr>
                                    <p:set>
                                      <p:cBhvr>
                                        <p:cTn id="40" dur="500" fill="hold"/>
                                        <p:tgtEl>
                                          <p:spTgt spid="16"/>
                                        </p:tgtEl>
                                        <p:attrNameLst>
                                          <p:attrName>fill.type</p:attrName>
                                        </p:attrNameLst>
                                      </p:cBhvr>
                                      <p:to>
                                        <p:strVal val="solid"/>
                                      </p:to>
                                    </p:set>
                                    <p:set>
                                      <p:cBhvr>
                                        <p:cTn id="41" dur="500" fill="hold"/>
                                        <p:tgtEl>
                                          <p:spTgt spid="16"/>
                                        </p:tgtEl>
                                        <p:attrNameLst>
                                          <p:attrName>fill.on</p:attrName>
                                        </p:attrNameLst>
                                      </p:cBhvr>
                                      <p:to>
                                        <p:strVal val="true"/>
                                      </p:to>
                                    </p:set>
                                  </p:childTnLst>
                                </p:cTn>
                              </p:par>
                            </p:childTnLst>
                          </p:cTn>
                        </p:par>
                        <p:par>
                          <p:cTn id="42" fill="hold">
                            <p:stCondLst>
                              <p:cond delay="3000"/>
                            </p:stCondLst>
                            <p:childTnLst>
                              <p:par>
                                <p:cTn id="43" presetID="19" presetClass="emph" presetSubtype="0" fill="hold" grpId="0" nodeType="afterEffect">
                                  <p:stCondLst>
                                    <p:cond delay="0"/>
                                  </p:stCondLst>
                                  <p:childTnLst>
                                    <p:animClr clrSpc="rgb" dir="cw">
                                      <p:cBhvr override="childStyle">
                                        <p:cTn id="44" dur="250" fill="hold"/>
                                        <p:tgtEl>
                                          <p:spTgt spid="18"/>
                                        </p:tgtEl>
                                        <p:attrNameLst>
                                          <p:attrName>style.color</p:attrName>
                                        </p:attrNameLst>
                                      </p:cBhvr>
                                      <p:to>
                                        <a:srgbClr val="353535"/>
                                      </p:to>
                                    </p:animClr>
                                    <p:animClr clrSpc="rgb" dir="cw">
                                      <p:cBhvr>
                                        <p:cTn id="45" dur="250" fill="hold"/>
                                        <p:tgtEl>
                                          <p:spTgt spid="18"/>
                                        </p:tgtEl>
                                        <p:attrNameLst>
                                          <p:attrName>fillcolor</p:attrName>
                                        </p:attrNameLst>
                                      </p:cBhvr>
                                      <p:to>
                                        <a:srgbClr val="353535"/>
                                      </p:to>
                                    </p:animClr>
                                    <p:set>
                                      <p:cBhvr>
                                        <p:cTn id="46" dur="250" fill="hold"/>
                                        <p:tgtEl>
                                          <p:spTgt spid="18"/>
                                        </p:tgtEl>
                                        <p:attrNameLst>
                                          <p:attrName>fill.type</p:attrName>
                                        </p:attrNameLst>
                                      </p:cBhvr>
                                      <p:to>
                                        <p:strVal val="solid"/>
                                      </p:to>
                                    </p:set>
                                    <p:set>
                                      <p:cBhvr>
                                        <p:cTn id="47" dur="250" fill="hold"/>
                                        <p:tgtEl>
                                          <p:spTgt spid="18"/>
                                        </p:tgtEl>
                                        <p:attrNameLst>
                                          <p:attrName>fill.on</p:attrName>
                                        </p:attrNameLst>
                                      </p:cBhvr>
                                      <p:to>
                                        <p:strVal val="true"/>
                                      </p:to>
                                    </p:set>
                                  </p:childTnLst>
                                </p:cTn>
                              </p:par>
                            </p:childTnLst>
                          </p:cTn>
                        </p:par>
                        <p:par>
                          <p:cTn id="48" fill="hold">
                            <p:stCondLst>
                              <p:cond delay="3250"/>
                            </p:stCondLst>
                            <p:childTnLst>
                              <p:par>
                                <p:cTn id="49" presetID="3" presetClass="emph" presetSubtype="2" fill="hold" grpId="1" nodeType="afterEffect">
                                  <p:stCondLst>
                                    <p:cond delay="0"/>
                                  </p:stCondLst>
                                  <p:childTnLst>
                                    <p:animClr clrSpc="rgb" dir="cw">
                                      <p:cBhvr override="childStyle">
                                        <p:cTn id="50" dur="250" fill="hold"/>
                                        <p:tgtEl>
                                          <p:spTgt spid="18"/>
                                        </p:tgtEl>
                                        <p:attrNameLst>
                                          <p:attrName>style.color</p:attrName>
                                        </p:attrNameLst>
                                      </p:cBhvr>
                                      <p:to>
                                        <a:srgbClr val="FFFFFF"/>
                                      </p:to>
                                    </p:animClr>
                                  </p:childTnLst>
                                </p:cTn>
                              </p:par>
                              <p:par>
                                <p:cTn id="51" presetID="10" presetClass="entr" presetSubtype="0" fill="hold" nodeType="with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47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7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7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78"/>
                                        </p:tgtEl>
                                        <p:attrNameLst>
                                          <p:attrName>style.visibility</p:attrName>
                                        </p:attrNameLst>
                                      </p:cBhvr>
                                      <p:to>
                                        <p:strVal val="visible"/>
                                      </p:to>
                                    </p:set>
                                    <p:animEffect transition="in" filter="wipe(up)">
                                      <p:cBhvr>
                                        <p:cTn id="64" dur="500"/>
                                        <p:tgtEl>
                                          <p:spTgt spid="7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455"/>
                                        </p:tgtEl>
                                        <p:attrNameLst>
                                          <p:attrName>style.visibility</p:attrName>
                                        </p:attrNameLst>
                                      </p:cBhvr>
                                      <p:to>
                                        <p:strVal val="visible"/>
                                      </p:to>
                                    </p:set>
                                    <p:animEffect transition="in" filter="wipe(up)">
                                      <p:cBhvr>
                                        <p:cTn id="69" dur="500"/>
                                        <p:tgtEl>
                                          <p:spTgt spid="45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484"/>
                                        </p:tgtEl>
                                        <p:attrNameLst>
                                          <p:attrName>style.visibility</p:attrName>
                                        </p:attrNameLst>
                                      </p:cBhvr>
                                      <p:to>
                                        <p:strVal val="visible"/>
                                      </p:to>
                                    </p:set>
                                    <p:animEffect transition="in" filter="wipe(up)">
                                      <p:cBhvr>
                                        <p:cTn id="74" dur="500"/>
                                        <p:tgtEl>
                                          <p:spTgt spid="484"/>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nodeType="clickEffect">
                                  <p:stCondLst>
                                    <p:cond delay="0"/>
                                  </p:stCondLst>
                                  <p:childTnLst>
                                    <p:animMotion origin="layout" path="M -0.18033 0.01436 L 0.06511 -0.29537 " pathEditMode="relative" rAng="0" ptsTypes="AA">
                                      <p:cBhvr>
                                        <p:cTn id="78" dur="1500" fill="hold"/>
                                        <p:tgtEl>
                                          <p:spTgt spid="421"/>
                                        </p:tgtEl>
                                        <p:attrNameLst>
                                          <p:attrName>ppt_x</p:attrName>
                                          <p:attrName>ppt_y</p:attrName>
                                        </p:attrNameLst>
                                      </p:cBhvr>
                                      <p:rCtr x="11927" y="-16088"/>
                                    </p:animMotion>
                                  </p:childTnLst>
                                </p:cTn>
                              </p:par>
                            </p:childTnLst>
                          </p:cTn>
                        </p:par>
                        <p:par>
                          <p:cTn id="79" fill="hold">
                            <p:stCondLst>
                              <p:cond delay="1500"/>
                            </p:stCondLst>
                            <p:childTnLst>
                              <p:par>
                                <p:cTn id="80" presetID="6" presetClass="entr" presetSubtype="32" fill="hold" grpId="0" nodeType="afterEffect">
                                  <p:stCondLst>
                                    <p:cond delay="0"/>
                                  </p:stCondLst>
                                  <p:childTnLst>
                                    <p:set>
                                      <p:cBhvr>
                                        <p:cTn id="81" dur="1" fill="hold">
                                          <p:stCondLst>
                                            <p:cond delay="0"/>
                                          </p:stCondLst>
                                        </p:cTn>
                                        <p:tgtEl>
                                          <p:spTgt spid="424"/>
                                        </p:tgtEl>
                                        <p:attrNameLst>
                                          <p:attrName>style.visibility</p:attrName>
                                        </p:attrNameLst>
                                      </p:cBhvr>
                                      <p:to>
                                        <p:strVal val="visible"/>
                                      </p:to>
                                    </p:set>
                                    <p:animEffect transition="in" filter="circle(out)">
                                      <p:cBhvr>
                                        <p:cTn id="82" dur="250"/>
                                        <p:tgtEl>
                                          <p:spTgt spid="424"/>
                                        </p:tgtEl>
                                      </p:cBhvr>
                                    </p:animEffect>
                                  </p:childTnLst>
                                </p:cTn>
                              </p:par>
                              <p:par>
                                <p:cTn id="83" presetID="6" presetClass="exit" presetSubtype="32" fill="hold" grpId="1" nodeType="withEffect">
                                  <p:stCondLst>
                                    <p:cond delay="250"/>
                                  </p:stCondLst>
                                  <p:childTnLst>
                                    <p:animEffect transition="out" filter="circle(out)">
                                      <p:cBhvr>
                                        <p:cTn id="84" dur="500"/>
                                        <p:tgtEl>
                                          <p:spTgt spid="424"/>
                                        </p:tgtEl>
                                      </p:cBhvr>
                                    </p:animEffect>
                                    <p:set>
                                      <p:cBhvr>
                                        <p:cTn id="85" dur="1" fill="hold">
                                          <p:stCondLst>
                                            <p:cond delay="499"/>
                                          </p:stCondLst>
                                        </p:cTn>
                                        <p:tgtEl>
                                          <p:spTgt spid="424"/>
                                        </p:tgtEl>
                                        <p:attrNameLst>
                                          <p:attrName>style.visibility</p:attrName>
                                        </p:attrNameLst>
                                      </p:cBhvr>
                                      <p:to>
                                        <p:strVal val="hidden"/>
                                      </p:to>
                                    </p:set>
                                  </p:childTnLst>
                                </p:cTn>
                              </p:par>
                              <p:par>
                                <p:cTn id="86" presetID="10" presetClass="exit" presetSubtype="0" fill="hold" grpId="1" nodeType="withEffect">
                                  <p:stCondLst>
                                    <p:cond delay="250"/>
                                  </p:stCondLst>
                                  <p:childTnLst>
                                    <p:animEffect transition="out" filter="fade">
                                      <p:cBhvr>
                                        <p:cTn id="87" dur="250"/>
                                        <p:tgtEl>
                                          <p:spTgt spid="473"/>
                                        </p:tgtEl>
                                      </p:cBhvr>
                                    </p:animEffect>
                                    <p:set>
                                      <p:cBhvr>
                                        <p:cTn id="88" dur="1" fill="hold">
                                          <p:stCondLst>
                                            <p:cond delay="249"/>
                                          </p:stCondLst>
                                        </p:cTn>
                                        <p:tgtEl>
                                          <p:spTgt spid="473"/>
                                        </p:tgtEl>
                                        <p:attrNameLst>
                                          <p:attrName>style.visibility</p:attrName>
                                        </p:attrNameLst>
                                      </p:cBhvr>
                                      <p:to>
                                        <p:strVal val="hidden"/>
                                      </p:to>
                                    </p:set>
                                  </p:childTnLst>
                                </p:cTn>
                              </p:par>
                            </p:childTnLst>
                          </p:cTn>
                        </p:par>
                        <p:par>
                          <p:cTn id="89" fill="hold">
                            <p:stCondLst>
                              <p:cond delay="2250"/>
                            </p:stCondLst>
                            <p:childTnLst>
                              <p:par>
                                <p:cTn id="90" presetID="42" presetClass="path" presetSubtype="0" accel="50000" decel="50000" fill="hold" nodeType="afterEffect">
                                  <p:stCondLst>
                                    <p:cond delay="0"/>
                                  </p:stCondLst>
                                  <p:childTnLst>
                                    <p:animMotion origin="layout" path="M 0.06511 -0.29537 L 0.08868 -0.29144 " pathEditMode="relative" rAng="0" ptsTypes="AA">
                                      <p:cBhvr>
                                        <p:cTn id="91" dur="750" fill="hold"/>
                                        <p:tgtEl>
                                          <p:spTgt spid="421"/>
                                        </p:tgtEl>
                                        <p:attrNameLst>
                                          <p:attrName>ppt_x</p:attrName>
                                          <p:attrName>ppt_y</p:attrName>
                                        </p:attrNameLst>
                                      </p:cBhvr>
                                      <p:rCtr x="1172" y="185"/>
                                    </p:animMotion>
                                  </p:childTnLst>
                                </p:cTn>
                              </p:par>
                            </p:childTnLst>
                          </p:cTn>
                        </p:par>
                        <p:par>
                          <p:cTn id="92" fill="hold">
                            <p:stCondLst>
                              <p:cond delay="3000"/>
                            </p:stCondLst>
                            <p:childTnLst>
                              <p:par>
                                <p:cTn id="93" presetID="6" presetClass="entr" presetSubtype="32" fill="hold" grpId="0" nodeType="afterEffect">
                                  <p:stCondLst>
                                    <p:cond delay="0"/>
                                  </p:stCondLst>
                                  <p:childTnLst>
                                    <p:set>
                                      <p:cBhvr>
                                        <p:cTn id="94" dur="1" fill="hold">
                                          <p:stCondLst>
                                            <p:cond delay="0"/>
                                          </p:stCondLst>
                                        </p:cTn>
                                        <p:tgtEl>
                                          <p:spTgt spid="425"/>
                                        </p:tgtEl>
                                        <p:attrNameLst>
                                          <p:attrName>style.visibility</p:attrName>
                                        </p:attrNameLst>
                                      </p:cBhvr>
                                      <p:to>
                                        <p:strVal val="visible"/>
                                      </p:to>
                                    </p:set>
                                    <p:animEffect transition="in" filter="circle(out)">
                                      <p:cBhvr>
                                        <p:cTn id="95" dur="250"/>
                                        <p:tgtEl>
                                          <p:spTgt spid="425"/>
                                        </p:tgtEl>
                                      </p:cBhvr>
                                    </p:animEffect>
                                  </p:childTnLst>
                                </p:cTn>
                              </p:par>
                              <p:par>
                                <p:cTn id="96" presetID="6" presetClass="exit" presetSubtype="32" fill="hold" grpId="1" nodeType="withEffect">
                                  <p:stCondLst>
                                    <p:cond delay="250"/>
                                  </p:stCondLst>
                                  <p:childTnLst>
                                    <p:animEffect transition="out" filter="circle(out)">
                                      <p:cBhvr>
                                        <p:cTn id="97" dur="500"/>
                                        <p:tgtEl>
                                          <p:spTgt spid="425"/>
                                        </p:tgtEl>
                                      </p:cBhvr>
                                    </p:animEffect>
                                    <p:set>
                                      <p:cBhvr>
                                        <p:cTn id="98" dur="1" fill="hold">
                                          <p:stCondLst>
                                            <p:cond delay="499"/>
                                          </p:stCondLst>
                                        </p:cTn>
                                        <p:tgtEl>
                                          <p:spTgt spid="425"/>
                                        </p:tgtEl>
                                        <p:attrNameLst>
                                          <p:attrName>style.visibility</p:attrName>
                                        </p:attrNameLst>
                                      </p:cBhvr>
                                      <p:to>
                                        <p:strVal val="hidden"/>
                                      </p:to>
                                    </p:set>
                                  </p:childTnLst>
                                </p:cTn>
                              </p:par>
                              <p:par>
                                <p:cTn id="99" presetID="10" presetClass="exit" presetSubtype="0" fill="hold" grpId="1" nodeType="withEffect">
                                  <p:stCondLst>
                                    <p:cond delay="250"/>
                                  </p:stCondLst>
                                  <p:childTnLst>
                                    <p:animEffect transition="out" filter="fade">
                                      <p:cBhvr>
                                        <p:cTn id="100" dur="250"/>
                                        <p:tgtEl>
                                          <p:spTgt spid="474"/>
                                        </p:tgtEl>
                                      </p:cBhvr>
                                    </p:animEffect>
                                    <p:set>
                                      <p:cBhvr>
                                        <p:cTn id="101" dur="1" fill="hold">
                                          <p:stCondLst>
                                            <p:cond delay="249"/>
                                          </p:stCondLst>
                                        </p:cTn>
                                        <p:tgtEl>
                                          <p:spTgt spid="474"/>
                                        </p:tgtEl>
                                        <p:attrNameLst>
                                          <p:attrName>style.visibility</p:attrName>
                                        </p:attrNameLst>
                                      </p:cBhvr>
                                      <p:to>
                                        <p:strVal val="hidden"/>
                                      </p:to>
                                    </p:set>
                                  </p:childTnLst>
                                </p:cTn>
                              </p:par>
                            </p:childTnLst>
                          </p:cTn>
                        </p:par>
                        <p:par>
                          <p:cTn id="102" fill="hold">
                            <p:stCondLst>
                              <p:cond delay="3750"/>
                            </p:stCondLst>
                            <p:childTnLst>
                              <p:par>
                                <p:cTn id="103" presetID="42" presetClass="path" presetSubtype="0" accel="50000" decel="50000" fill="hold" nodeType="afterEffect">
                                  <p:stCondLst>
                                    <p:cond delay="0"/>
                                  </p:stCondLst>
                                  <p:childTnLst>
                                    <p:animMotion origin="layout" path="M 0.08933 -0.29121 L 0.11563 -0.28704 " pathEditMode="relative" rAng="0" ptsTypes="AA">
                                      <p:cBhvr>
                                        <p:cTn id="104" dur="750" fill="hold"/>
                                        <p:tgtEl>
                                          <p:spTgt spid="421"/>
                                        </p:tgtEl>
                                        <p:attrNameLst>
                                          <p:attrName>ppt_x</p:attrName>
                                          <p:attrName>ppt_y</p:attrName>
                                        </p:attrNameLst>
                                      </p:cBhvr>
                                      <p:rCtr x="1315" y="208"/>
                                    </p:animMotion>
                                  </p:childTnLst>
                                </p:cTn>
                              </p:par>
                            </p:childTnLst>
                          </p:cTn>
                        </p:par>
                        <p:par>
                          <p:cTn id="105" fill="hold">
                            <p:stCondLst>
                              <p:cond delay="4500"/>
                            </p:stCondLst>
                            <p:childTnLst>
                              <p:par>
                                <p:cTn id="106" presetID="6" presetClass="entr" presetSubtype="32" fill="hold" grpId="0" nodeType="afterEffect">
                                  <p:stCondLst>
                                    <p:cond delay="0"/>
                                  </p:stCondLst>
                                  <p:childTnLst>
                                    <p:set>
                                      <p:cBhvr>
                                        <p:cTn id="107" dur="1" fill="hold">
                                          <p:stCondLst>
                                            <p:cond delay="0"/>
                                          </p:stCondLst>
                                        </p:cTn>
                                        <p:tgtEl>
                                          <p:spTgt spid="426"/>
                                        </p:tgtEl>
                                        <p:attrNameLst>
                                          <p:attrName>style.visibility</p:attrName>
                                        </p:attrNameLst>
                                      </p:cBhvr>
                                      <p:to>
                                        <p:strVal val="visible"/>
                                      </p:to>
                                    </p:set>
                                    <p:animEffect transition="in" filter="circle(out)">
                                      <p:cBhvr>
                                        <p:cTn id="108" dur="250"/>
                                        <p:tgtEl>
                                          <p:spTgt spid="426"/>
                                        </p:tgtEl>
                                      </p:cBhvr>
                                    </p:animEffect>
                                  </p:childTnLst>
                                </p:cTn>
                              </p:par>
                              <p:par>
                                <p:cTn id="109" presetID="6" presetClass="exit" presetSubtype="32" fill="hold" grpId="1" nodeType="withEffect">
                                  <p:stCondLst>
                                    <p:cond delay="250"/>
                                  </p:stCondLst>
                                  <p:childTnLst>
                                    <p:animEffect transition="out" filter="circle(out)">
                                      <p:cBhvr>
                                        <p:cTn id="110" dur="500"/>
                                        <p:tgtEl>
                                          <p:spTgt spid="426"/>
                                        </p:tgtEl>
                                      </p:cBhvr>
                                    </p:animEffect>
                                    <p:set>
                                      <p:cBhvr>
                                        <p:cTn id="111" dur="1" fill="hold">
                                          <p:stCondLst>
                                            <p:cond delay="499"/>
                                          </p:stCondLst>
                                        </p:cTn>
                                        <p:tgtEl>
                                          <p:spTgt spid="426"/>
                                        </p:tgtEl>
                                        <p:attrNameLst>
                                          <p:attrName>style.visibility</p:attrName>
                                        </p:attrNameLst>
                                      </p:cBhvr>
                                      <p:to>
                                        <p:strVal val="hidden"/>
                                      </p:to>
                                    </p:set>
                                  </p:childTnLst>
                                </p:cTn>
                              </p:par>
                              <p:par>
                                <p:cTn id="112" presetID="10" presetClass="exit" presetSubtype="0" fill="hold" grpId="1" nodeType="withEffect">
                                  <p:stCondLst>
                                    <p:cond delay="250"/>
                                  </p:stCondLst>
                                  <p:childTnLst>
                                    <p:animEffect transition="out" filter="fade">
                                      <p:cBhvr>
                                        <p:cTn id="113" dur="250"/>
                                        <p:tgtEl>
                                          <p:spTgt spid="475"/>
                                        </p:tgtEl>
                                      </p:cBhvr>
                                    </p:animEffect>
                                    <p:set>
                                      <p:cBhvr>
                                        <p:cTn id="114" dur="1" fill="hold">
                                          <p:stCondLst>
                                            <p:cond delay="249"/>
                                          </p:stCondLst>
                                        </p:cTn>
                                        <p:tgtEl>
                                          <p:spTgt spid="475"/>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nodeType="clickEffect">
                                  <p:stCondLst>
                                    <p:cond delay="0"/>
                                  </p:stCondLst>
                                  <p:childTnLst>
                                    <p:animMotion origin="layout" path="M 0.11563 -0.28703 L 0.35131 -0.49074 " pathEditMode="relative" rAng="0" ptsTypes="AA">
                                      <p:cBhvr>
                                        <p:cTn id="118" dur="1500" fill="hold"/>
                                        <p:tgtEl>
                                          <p:spTgt spid="421"/>
                                        </p:tgtEl>
                                        <p:attrNameLst>
                                          <p:attrName>ppt_x</p:attrName>
                                          <p:attrName>ppt_y</p:attrName>
                                        </p:attrNameLst>
                                      </p:cBhvr>
                                      <p:rCtr x="11732" y="-10162"/>
                                    </p:animMotion>
                                  </p:childTnLst>
                                </p:cTn>
                              </p:par>
                            </p:childTnLst>
                          </p:cTn>
                        </p:par>
                        <p:par>
                          <p:cTn id="119" fill="hold">
                            <p:stCondLst>
                              <p:cond delay="1500"/>
                            </p:stCondLst>
                            <p:childTnLst>
                              <p:par>
                                <p:cTn id="120" presetID="6" presetClass="entr" presetSubtype="32" fill="hold" grpId="0" nodeType="afterEffect">
                                  <p:stCondLst>
                                    <p:cond delay="0"/>
                                  </p:stCondLst>
                                  <p:childTnLst>
                                    <p:set>
                                      <p:cBhvr>
                                        <p:cTn id="121" dur="1" fill="hold">
                                          <p:stCondLst>
                                            <p:cond delay="0"/>
                                          </p:stCondLst>
                                        </p:cTn>
                                        <p:tgtEl>
                                          <p:spTgt spid="478"/>
                                        </p:tgtEl>
                                        <p:attrNameLst>
                                          <p:attrName>style.visibility</p:attrName>
                                        </p:attrNameLst>
                                      </p:cBhvr>
                                      <p:to>
                                        <p:strVal val="visible"/>
                                      </p:to>
                                    </p:set>
                                    <p:animEffect transition="in" filter="circle(out)">
                                      <p:cBhvr>
                                        <p:cTn id="122" dur="250"/>
                                        <p:tgtEl>
                                          <p:spTgt spid="478"/>
                                        </p:tgtEl>
                                      </p:cBhvr>
                                    </p:animEffect>
                                  </p:childTnLst>
                                </p:cTn>
                              </p:par>
                              <p:par>
                                <p:cTn id="123" presetID="6" presetClass="exit" presetSubtype="32" fill="hold" grpId="1" nodeType="withEffect">
                                  <p:stCondLst>
                                    <p:cond delay="0"/>
                                  </p:stCondLst>
                                  <p:childTnLst>
                                    <p:animEffect transition="out" filter="circle(out)">
                                      <p:cBhvr>
                                        <p:cTn id="124" dur="500"/>
                                        <p:tgtEl>
                                          <p:spTgt spid="478"/>
                                        </p:tgtEl>
                                      </p:cBhvr>
                                    </p:animEffect>
                                    <p:set>
                                      <p:cBhvr>
                                        <p:cTn id="125" dur="1" fill="hold">
                                          <p:stCondLst>
                                            <p:cond delay="499"/>
                                          </p:stCondLst>
                                        </p:cTn>
                                        <p:tgtEl>
                                          <p:spTgt spid="4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78" grpId="0"/>
      <p:bldP spid="484" grpId="0"/>
      <p:bldP spid="455" grpId="0"/>
      <p:bldP spid="422" grpId="0" animBg="1"/>
      <p:bldP spid="422" grpId="1" animBg="1"/>
      <p:bldP spid="424" grpId="0" animBg="1"/>
      <p:bldP spid="424" grpId="1" animBg="1"/>
      <p:bldP spid="425" grpId="0" animBg="1"/>
      <p:bldP spid="425" grpId="1" animBg="1"/>
      <p:bldP spid="426" grpId="0" animBg="1"/>
      <p:bldP spid="426" grpId="1" animBg="1"/>
      <p:bldP spid="473" grpId="0" animBg="1"/>
      <p:bldP spid="473" grpId="1" animBg="1"/>
      <p:bldP spid="474" grpId="0" animBg="1"/>
      <p:bldP spid="474" grpId="1" animBg="1"/>
      <p:bldP spid="475" grpId="0" animBg="1"/>
      <p:bldP spid="475" grpId="1" animBg="1"/>
      <p:bldP spid="478" grpId="0" animBg="1"/>
      <p:bldP spid="478" grpId="1" animBg="1"/>
      <p:bldP spid="542" grpId="0" animBg="1"/>
      <p:bldP spid="54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3" name="Group 2"/>
          <p:cNvGrpSpPr/>
          <p:nvPr/>
        </p:nvGrpSpPr>
        <p:grpSpPr>
          <a:xfrm>
            <a:off x="0" y="0"/>
            <a:ext cx="2225615" cy="6858000"/>
            <a:chOff x="0" y="0"/>
            <a:chExt cx="2225615" cy="6858000"/>
          </a:xfrm>
        </p:grpSpPr>
        <p:sp>
          <p:nvSpPr>
            <p:cNvPr id="4" name="Rectangle 3"/>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5" name="TextBox 4"/>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6" name="Rectangle 5"/>
            <p:cNvSpPr/>
            <p:nvPr/>
          </p:nvSpPr>
          <p:spPr>
            <a:xfrm>
              <a:off x="0" y="136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Rezervacije</a:t>
              </a:r>
              <a:endParaRPr lang="sr-Latn-BA" sz="1400" dirty="0">
                <a:solidFill>
                  <a:schemeClr val="tx1"/>
                </a:solidFill>
              </a:endParaRPr>
            </a:p>
          </p:txBody>
        </p:sp>
        <p:sp>
          <p:nvSpPr>
            <p:cNvPr id="7" name="Rectangle 6"/>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8" name="Rectangle 7"/>
            <p:cNvSpPr/>
            <p:nvPr/>
          </p:nvSpPr>
          <p:spPr>
            <a:xfrm>
              <a:off x="0" y="190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Događaji</a:t>
              </a:r>
              <a:endParaRPr lang="sr-Latn-BA" sz="1400" dirty="0"/>
            </a:p>
          </p:txBody>
        </p:sp>
        <p:sp>
          <p:nvSpPr>
            <p:cNvPr id="9" name="Rectangle 8"/>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10" name="Rectangle 9"/>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7" name="Group 36"/>
          <p:cNvGrpSpPr/>
          <p:nvPr/>
        </p:nvGrpSpPr>
        <p:grpSpPr>
          <a:xfrm>
            <a:off x="2225615" y="828674"/>
            <a:ext cx="9969121" cy="6029326"/>
            <a:chOff x="2224464" y="828675"/>
            <a:chExt cx="9969121" cy="6029326"/>
          </a:xfrm>
        </p:grpSpPr>
        <p:grpSp>
          <p:nvGrpSpPr>
            <p:cNvPr id="21" name="Group 20"/>
            <p:cNvGrpSpPr/>
            <p:nvPr/>
          </p:nvGrpSpPr>
          <p:grpSpPr>
            <a:xfrm>
              <a:off x="2224464" y="828675"/>
              <a:ext cx="9969121" cy="6029326"/>
              <a:chOff x="2223791" y="828675"/>
              <a:chExt cx="9969121" cy="6029326"/>
            </a:xfrm>
          </p:grpSpPr>
          <p:sp>
            <p:nvSpPr>
              <p:cNvPr id="22" name="Rectangle 21"/>
              <p:cNvSpPr/>
              <p:nvPr/>
            </p:nvSpPr>
            <p:spPr>
              <a:xfrm>
                <a:off x="2225615" y="828675"/>
                <a:ext cx="9966385" cy="6029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23" name="Rectangle 22"/>
              <p:cNvSpPr/>
              <p:nvPr/>
            </p:nvSpPr>
            <p:spPr>
              <a:xfrm>
                <a:off x="2224703" y="828675"/>
                <a:ext cx="9968209"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 name="TextBox 23"/>
              <p:cNvSpPr txBox="1"/>
              <p:nvPr/>
            </p:nvSpPr>
            <p:spPr>
              <a:xfrm>
                <a:off x="2486025" y="1133856"/>
                <a:ext cx="1473327" cy="369332"/>
              </a:xfrm>
              <a:prstGeom prst="rect">
                <a:avLst/>
              </a:prstGeom>
              <a:noFill/>
              <a:ln>
                <a:noFill/>
              </a:ln>
            </p:spPr>
            <p:txBody>
              <a:bodyPr wrap="square" rtlCol="0">
                <a:spAutoFit/>
              </a:bodyPr>
              <a:lstStyle/>
              <a:p>
                <a:r>
                  <a:rPr lang="en-US" dirty="0" err="1" smtClean="0"/>
                  <a:t>Rezervacij</a:t>
                </a:r>
                <a:r>
                  <a:rPr lang="sr-Latn-BA" dirty="0"/>
                  <a:t>e</a:t>
                </a:r>
              </a:p>
            </p:txBody>
          </p:sp>
          <p:sp>
            <p:nvSpPr>
              <p:cNvPr id="25" name="TextBox 24"/>
              <p:cNvSpPr txBox="1"/>
              <p:nvPr/>
            </p:nvSpPr>
            <p:spPr>
              <a:xfrm>
                <a:off x="2486025" y="1452015"/>
                <a:ext cx="1842453" cy="253916"/>
              </a:xfrm>
              <a:prstGeom prst="rect">
                <a:avLst/>
              </a:prstGeom>
              <a:noFill/>
              <a:ln>
                <a:noFill/>
              </a:ln>
            </p:spPr>
            <p:txBody>
              <a:bodyPr wrap="square" rtlCol="0">
                <a:spAutoFit/>
              </a:bodyPr>
              <a:lstStyle/>
              <a:p>
                <a:r>
                  <a:rPr lang="sr-Latn-BA" sz="1050" dirty="0" smtClean="0"/>
                  <a:t>Obrada rezervacije</a:t>
                </a:r>
                <a:endParaRPr lang="sr-Latn-BA" sz="1050" dirty="0"/>
              </a:p>
            </p:txBody>
          </p:sp>
          <p:sp>
            <p:nvSpPr>
              <p:cNvPr id="26" name="Rectangle 25"/>
              <p:cNvSpPr/>
              <p:nvPr/>
            </p:nvSpPr>
            <p:spPr>
              <a:xfrm>
                <a:off x="2223791" y="6767413"/>
                <a:ext cx="9968209" cy="9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 name="TextBox 26"/>
              <p:cNvSpPr txBox="1"/>
              <p:nvPr/>
            </p:nvSpPr>
            <p:spPr>
              <a:xfrm>
                <a:off x="2486025" y="2190771"/>
                <a:ext cx="2583172" cy="276999"/>
              </a:xfrm>
              <a:prstGeom prst="rect">
                <a:avLst/>
              </a:prstGeom>
              <a:noFill/>
              <a:ln>
                <a:noFill/>
              </a:ln>
            </p:spPr>
            <p:txBody>
              <a:bodyPr wrap="square" rtlCol="0">
                <a:spAutoFit/>
              </a:bodyPr>
              <a:lstStyle/>
              <a:p>
                <a:r>
                  <a:rPr lang="sr-Latn-BA" sz="1200" dirty="0" smtClean="0"/>
                  <a:t>Naziv događaja: </a:t>
                </a:r>
                <a:r>
                  <a:rPr lang="sr-Latn-BA" sz="1200" dirty="0" smtClean="0">
                    <a:solidFill>
                      <a:schemeClr val="bg1">
                        <a:lumMod val="50000"/>
                      </a:schemeClr>
                    </a:solidFill>
                  </a:rPr>
                  <a:t>Događaj 3</a:t>
                </a:r>
                <a:endParaRPr lang="sr-Latn-BA" sz="1200" dirty="0">
                  <a:solidFill>
                    <a:schemeClr val="bg1">
                      <a:lumMod val="50000"/>
                    </a:schemeClr>
                  </a:solidFill>
                </a:endParaRPr>
              </a:p>
            </p:txBody>
          </p:sp>
          <p:sp>
            <p:nvSpPr>
              <p:cNvPr id="28" name="TextBox 27"/>
              <p:cNvSpPr txBox="1"/>
              <p:nvPr/>
            </p:nvSpPr>
            <p:spPr>
              <a:xfrm>
                <a:off x="2486025" y="2536990"/>
                <a:ext cx="2583172" cy="277000"/>
              </a:xfrm>
              <a:prstGeom prst="rect">
                <a:avLst/>
              </a:prstGeom>
              <a:noFill/>
              <a:ln>
                <a:noFill/>
              </a:ln>
            </p:spPr>
            <p:txBody>
              <a:bodyPr wrap="square" rtlCol="0">
                <a:spAutoFit/>
              </a:bodyPr>
              <a:lstStyle/>
              <a:p>
                <a:r>
                  <a:rPr lang="sr-Latn-BA" sz="1200" dirty="0" smtClean="0"/>
                  <a:t>Datum: </a:t>
                </a:r>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29" name="TextBox 28"/>
              <p:cNvSpPr txBox="1"/>
              <p:nvPr/>
            </p:nvSpPr>
            <p:spPr>
              <a:xfrm>
                <a:off x="4269316" y="2536991"/>
                <a:ext cx="2583172" cy="277000"/>
              </a:xfrm>
              <a:prstGeom prst="rect">
                <a:avLst/>
              </a:prstGeom>
              <a:noFill/>
              <a:ln>
                <a:noFill/>
              </a:ln>
            </p:spPr>
            <p:txBody>
              <a:bodyPr wrap="square" rtlCol="0">
                <a:spAutoFit/>
              </a:bodyPr>
              <a:lstStyle/>
              <a:p>
                <a:r>
                  <a:rPr lang="sr-Latn-BA" sz="1200" dirty="0" smtClean="0"/>
                  <a:t>Termin: </a:t>
                </a:r>
                <a:endParaRPr lang="sr-Latn-BA" sz="1200" dirty="0">
                  <a:solidFill>
                    <a:schemeClr val="bg1">
                      <a:lumMod val="50000"/>
                    </a:schemeClr>
                  </a:solidFill>
                </a:endParaRPr>
              </a:p>
            </p:txBody>
          </p:sp>
          <p:sp>
            <p:nvSpPr>
              <p:cNvPr id="32" name="TextBox 31"/>
              <p:cNvSpPr txBox="1"/>
              <p:nvPr/>
            </p:nvSpPr>
            <p:spPr>
              <a:xfrm>
                <a:off x="4740749" y="2536990"/>
                <a:ext cx="72396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18:30</a:t>
                </a:r>
                <a:endParaRPr lang="sr-Latn-BA" sz="1200" dirty="0">
                  <a:solidFill>
                    <a:schemeClr val="bg1">
                      <a:lumMod val="50000"/>
                    </a:schemeClr>
                  </a:solidFill>
                </a:endParaRPr>
              </a:p>
            </p:txBody>
          </p:sp>
          <p:grpSp>
            <p:nvGrpSpPr>
              <p:cNvPr id="33" name="Group 32"/>
              <p:cNvGrpSpPr/>
              <p:nvPr/>
            </p:nvGrpSpPr>
            <p:grpSpPr>
              <a:xfrm>
                <a:off x="2647490" y="3374711"/>
                <a:ext cx="9122635" cy="3262562"/>
                <a:chOff x="2647490" y="3293687"/>
                <a:chExt cx="9122635" cy="3262561"/>
              </a:xfrm>
            </p:grpSpPr>
            <p:grpSp>
              <p:nvGrpSpPr>
                <p:cNvPr id="42" name="Group 41"/>
                <p:cNvGrpSpPr/>
                <p:nvPr/>
              </p:nvGrpSpPr>
              <p:grpSpPr>
                <a:xfrm>
                  <a:off x="2647490" y="3293687"/>
                  <a:ext cx="9122635" cy="237744"/>
                  <a:chOff x="2598448" y="3293687"/>
                  <a:chExt cx="9122635" cy="237744"/>
                </a:xfrm>
              </p:grpSpPr>
              <p:sp>
                <p:nvSpPr>
                  <p:cNvPr id="341" name="Rectangle 340"/>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2" name="Rectangle 341"/>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3" name="Rectangle 342"/>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4" name="Rectangle 343"/>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5" name="Rectangle 344"/>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6" name="Rectangle 345"/>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7" name="Rectangle 346"/>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8" name="Rectangle 347"/>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9" name="Rectangle 348"/>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0" name="Rectangle 349"/>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1" name="Rectangle 350"/>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2" name="Rectangle 351"/>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3" name="Rectangle 352"/>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4" name="Rectangle 353"/>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5" name="Rectangle 354"/>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6" name="Rectangle 355"/>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7" name="Rectangle 356"/>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8" name="Rectangle 357"/>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9" name="Rectangle 358"/>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0" name="Rectangle 359"/>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1" name="Rectangle 360"/>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2" name="Rectangle 361"/>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3" name="Rectangle 362"/>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4" name="Rectangle 363"/>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5" name="Rectangle 364"/>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6" name="Rectangle 365"/>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7" name="Rectangle 366"/>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8" name="Rectangle 367"/>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9" name="Rectangle 368"/>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0" name="Rectangle 369"/>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1" name="Rectangle 370"/>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2" name="Rectangle 371"/>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3" name="Group 42"/>
                <p:cNvGrpSpPr/>
                <p:nvPr/>
              </p:nvGrpSpPr>
              <p:grpSpPr>
                <a:xfrm>
                  <a:off x="2647490" y="3588794"/>
                  <a:ext cx="9122635" cy="237744"/>
                  <a:chOff x="2598448" y="3569482"/>
                  <a:chExt cx="9122635" cy="237744"/>
                </a:xfrm>
              </p:grpSpPr>
              <p:sp>
                <p:nvSpPr>
                  <p:cNvPr id="309" name="Rectangle 308"/>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0" name="Rectangle 309"/>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1" name="Rectangle 310"/>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2" name="Rectangle 311"/>
                  <p:cNvSpPr/>
                  <p:nvPr/>
                </p:nvSpPr>
                <p:spPr>
                  <a:xfrm>
                    <a:off x="345827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3" name="Rectangle 312"/>
                  <p:cNvSpPr/>
                  <p:nvPr/>
                </p:nvSpPr>
                <p:spPr>
                  <a:xfrm>
                    <a:off x="374488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4" name="Rectangle 313"/>
                  <p:cNvSpPr/>
                  <p:nvPr/>
                </p:nvSpPr>
                <p:spPr>
                  <a:xfrm>
                    <a:off x="403149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5" name="Rectangle 314"/>
                  <p:cNvSpPr/>
                  <p:nvPr/>
                </p:nvSpPr>
                <p:spPr>
                  <a:xfrm>
                    <a:off x="431810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6" name="Rectangle 315"/>
                  <p:cNvSpPr/>
                  <p:nvPr/>
                </p:nvSpPr>
                <p:spPr>
                  <a:xfrm>
                    <a:off x="460471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7" name="Rectangle 316"/>
                  <p:cNvSpPr/>
                  <p:nvPr/>
                </p:nvSpPr>
                <p:spPr>
                  <a:xfrm>
                    <a:off x="4891320"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8" name="Rectangle 317"/>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9" name="Rectangle 318"/>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0" name="Rectangle 319"/>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1" name="Rectangle 320"/>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2" name="Rectangle 321"/>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3" name="Rectangle 322"/>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4" name="Rectangle 323"/>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5" name="Rectangle 324"/>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6" name="Rectangle 325"/>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7" name="Rectangle 326"/>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8" name="Rectangle 327"/>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9" name="Rectangle 328"/>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0" name="Rectangle 329"/>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1" name="Rectangle 330"/>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2" name="Rectangle 331"/>
                  <p:cNvSpPr/>
                  <p:nvPr/>
                </p:nvSpPr>
                <p:spPr>
                  <a:xfrm>
                    <a:off x="919045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3" name="Rectangle 332"/>
                  <p:cNvSpPr/>
                  <p:nvPr/>
                </p:nvSpPr>
                <p:spPr>
                  <a:xfrm>
                    <a:off x="947706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4" name="Rectangle 333"/>
                  <p:cNvSpPr/>
                  <p:nvPr/>
                </p:nvSpPr>
                <p:spPr>
                  <a:xfrm>
                    <a:off x="976367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5" name="Rectangle 334"/>
                  <p:cNvSpPr/>
                  <p:nvPr/>
                </p:nvSpPr>
                <p:spPr>
                  <a:xfrm>
                    <a:off x="1005028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6" name="Rectangle 335"/>
                  <p:cNvSpPr/>
                  <p:nvPr/>
                </p:nvSpPr>
                <p:spPr>
                  <a:xfrm>
                    <a:off x="1033689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7" name="Rectangle 336"/>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8" name="Rectangle 337"/>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9" name="Rectangle 338"/>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0" name="Rectangle 339"/>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4" name="Group 43"/>
                <p:cNvGrpSpPr/>
                <p:nvPr/>
              </p:nvGrpSpPr>
              <p:grpSpPr>
                <a:xfrm>
                  <a:off x="2647490" y="3883901"/>
                  <a:ext cx="9122635" cy="237744"/>
                  <a:chOff x="2616598" y="3845277"/>
                  <a:chExt cx="9122635" cy="237744"/>
                </a:xfrm>
              </p:grpSpPr>
              <p:sp>
                <p:nvSpPr>
                  <p:cNvPr id="277" name="Rectangle 276"/>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8" name="Rectangle 277"/>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9" name="Rectangle 278"/>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0" name="Rectangle 279"/>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1" name="Rectangle 280"/>
                  <p:cNvSpPr/>
                  <p:nvPr/>
                </p:nvSpPr>
                <p:spPr>
                  <a:xfrm>
                    <a:off x="3763034"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2" name="Rectangle 281"/>
                  <p:cNvSpPr/>
                  <p:nvPr/>
                </p:nvSpPr>
                <p:spPr>
                  <a:xfrm>
                    <a:off x="4049643"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3" name="Rectangle 282"/>
                  <p:cNvSpPr/>
                  <p:nvPr/>
                </p:nvSpPr>
                <p:spPr>
                  <a:xfrm>
                    <a:off x="4336252"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4" name="Rectangle 283"/>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5" name="Rectangle 284"/>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6" name="Rectangle 285"/>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7" name="Rectangle 286"/>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8" name="Rectangle 287"/>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9" name="Rectangle 288"/>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0" name="Rectangle 289"/>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1" name="Rectangle 290"/>
                  <p:cNvSpPr/>
                  <p:nvPr/>
                </p:nvSpPr>
                <p:spPr>
                  <a:xfrm>
                    <a:off x="6629124" y="3845277"/>
                    <a:ext cx="237744" cy="237744"/>
                  </a:xfrm>
                  <a:prstGeom prst="rect">
                    <a:avLst/>
                  </a:prstGeom>
                  <a:solidFill>
                    <a:srgbClr val="F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2" name="Rectangle 291"/>
                  <p:cNvSpPr/>
                  <p:nvPr/>
                </p:nvSpPr>
                <p:spPr>
                  <a:xfrm>
                    <a:off x="6915733" y="3845277"/>
                    <a:ext cx="237744" cy="237744"/>
                  </a:xfrm>
                  <a:prstGeom prst="rect">
                    <a:avLst/>
                  </a:prstGeom>
                  <a:solidFill>
                    <a:srgbClr val="F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3" name="Rectangle 292"/>
                  <p:cNvSpPr/>
                  <p:nvPr/>
                </p:nvSpPr>
                <p:spPr>
                  <a:xfrm>
                    <a:off x="7202342" y="3845277"/>
                    <a:ext cx="237744" cy="237744"/>
                  </a:xfrm>
                  <a:prstGeom prst="rect">
                    <a:avLst/>
                  </a:prstGeom>
                  <a:solidFill>
                    <a:srgbClr val="F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4" name="Rectangle 293"/>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5" name="Rectangle 294"/>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6" name="Rectangle 295"/>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7" name="Rectangle 296"/>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8" name="Rectangle 297"/>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9" name="Rectangle 298"/>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0" name="Rectangle 299"/>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1" name="Rectangle 300"/>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2" name="Rectangle 301"/>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3" name="Rectangle 302"/>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4" name="Rectangle 303"/>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5" name="Rectangle 304"/>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6" name="Rectangle 305"/>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7" name="Rectangle 306"/>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8" name="Rectangle 307"/>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5" name="Group 44"/>
                <p:cNvGrpSpPr/>
                <p:nvPr/>
              </p:nvGrpSpPr>
              <p:grpSpPr>
                <a:xfrm>
                  <a:off x="2647490" y="4179007"/>
                  <a:ext cx="9122635" cy="237744"/>
                  <a:chOff x="2598448" y="4179007"/>
                  <a:chExt cx="9122635" cy="237744"/>
                </a:xfrm>
              </p:grpSpPr>
              <p:sp>
                <p:nvSpPr>
                  <p:cNvPr id="245" name="Rectangle 244"/>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6" name="Rectangle 245"/>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7" name="Rectangle 246"/>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8" name="Rectangle 247"/>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9" name="Rectangle 248"/>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0" name="Rectangle 249"/>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1" name="Rectangle 250"/>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2" name="Rectangle 251"/>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3" name="Rectangle 252"/>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4" name="Rectangle 253"/>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5" name="Rectangle 254"/>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6" name="Rectangle 255"/>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7" name="Rectangle 256"/>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8" name="Rectangle 257"/>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9" name="Rectangle 258"/>
                  <p:cNvSpPr/>
                  <p:nvPr/>
                </p:nvSpPr>
                <p:spPr>
                  <a:xfrm>
                    <a:off x="661097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0" name="Rectangle 259"/>
                  <p:cNvSpPr/>
                  <p:nvPr/>
                </p:nvSpPr>
                <p:spPr>
                  <a:xfrm>
                    <a:off x="689758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1" name="Rectangle 260"/>
                  <p:cNvSpPr/>
                  <p:nvPr/>
                </p:nvSpPr>
                <p:spPr>
                  <a:xfrm>
                    <a:off x="718419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2" name="Rectangle 261"/>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3" name="Rectangle 262"/>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4" name="Rectangle 263"/>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5" name="Rectangle 264"/>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6" name="Rectangle 265"/>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7" name="Rectangle 266"/>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8" name="Rectangle 267"/>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9" name="Rectangle 268"/>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0" name="Rectangle 269"/>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1" name="Rectangle 270"/>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2" name="Rectangle 271"/>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3" name="Rectangle 272"/>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4" name="Rectangle 273"/>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5" name="Rectangle 274"/>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6" name="Rectangle 275"/>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6" name="Group 45"/>
                <p:cNvGrpSpPr/>
                <p:nvPr/>
              </p:nvGrpSpPr>
              <p:grpSpPr>
                <a:xfrm>
                  <a:off x="2647490" y="4467640"/>
                  <a:ext cx="9122635" cy="237744"/>
                  <a:chOff x="2598448" y="3293687"/>
                  <a:chExt cx="9122635" cy="237744"/>
                </a:xfrm>
              </p:grpSpPr>
              <p:sp>
                <p:nvSpPr>
                  <p:cNvPr id="213" name="Rectangle 212"/>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4" name="Rectangle 213"/>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5" name="Rectangle 214"/>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6" name="Rectangle 215"/>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7" name="Rectangle 216"/>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8" name="Rectangle 217"/>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9" name="Rectangle 218"/>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0" name="Rectangle 219"/>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1" name="Rectangle 220"/>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2" name="Rectangle 221"/>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3" name="Rectangle 222"/>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4" name="Rectangle 223"/>
                  <p:cNvSpPr/>
                  <p:nvPr/>
                </p:nvSpPr>
                <p:spPr>
                  <a:xfrm>
                    <a:off x="5751147"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5" name="Rectangle 224"/>
                  <p:cNvSpPr/>
                  <p:nvPr/>
                </p:nvSpPr>
                <p:spPr>
                  <a:xfrm>
                    <a:off x="6037756"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6" name="Rectangle 225"/>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7" name="Rectangle 226"/>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8" name="Rectangle 227"/>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9" name="Rectangle 228"/>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0" name="Rectangle 229"/>
                  <p:cNvSpPr/>
                  <p:nvPr/>
                </p:nvSpPr>
                <p:spPr>
                  <a:xfrm>
                    <a:off x="7470801"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1" name="Rectangle 230"/>
                  <p:cNvSpPr/>
                  <p:nvPr/>
                </p:nvSpPr>
                <p:spPr>
                  <a:xfrm>
                    <a:off x="7757410"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2" name="Rectangle 231"/>
                  <p:cNvSpPr/>
                  <p:nvPr/>
                </p:nvSpPr>
                <p:spPr>
                  <a:xfrm>
                    <a:off x="8044019"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3" name="Rectangle 232"/>
                  <p:cNvSpPr/>
                  <p:nvPr/>
                </p:nvSpPr>
                <p:spPr>
                  <a:xfrm>
                    <a:off x="8330628"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4" name="Rectangle 233"/>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5" name="Rectangle 234"/>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6" name="Rectangle 235"/>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7" name="Rectangle 236"/>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8" name="Rectangle 237"/>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9" name="Rectangle 238"/>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0" name="Rectangle 239"/>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1" name="Rectangle 240"/>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2" name="Rectangle 241"/>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3" name="Rectangle 242"/>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4" name="Rectangle 243"/>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7" name="Group 46"/>
                <p:cNvGrpSpPr/>
                <p:nvPr/>
              </p:nvGrpSpPr>
              <p:grpSpPr>
                <a:xfrm>
                  <a:off x="2647490" y="4762747"/>
                  <a:ext cx="9122635" cy="237744"/>
                  <a:chOff x="2598448" y="3569482"/>
                  <a:chExt cx="9122635" cy="237744"/>
                </a:xfrm>
              </p:grpSpPr>
              <p:sp>
                <p:nvSpPr>
                  <p:cNvPr id="181" name="Rectangle 180"/>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2" name="Rectangle 181"/>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3" name="Rectangle 182"/>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4" name="Rectangle 183"/>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5" name="Rectangle 184"/>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6" name="Rectangle 185"/>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7" name="Rectangle 186"/>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8" name="Rectangle 187"/>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9" name="Rectangle 188"/>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0" name="Rectangle 189"/>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1" name="Rectangle 190"/>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2" name="Rectangle 191"/>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3" name="Rectangle 192"/>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4" name="Rectangle 193"/>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5" name="Rectangle 194"/>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6" name="Rectangle 195"/>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7" name="Rectangle 196"/>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8" name="Rectangle 197"/>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9" name="Rectangle 198"/>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0" name="Rectangle 199"/>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1" name="Rectangle 200"/>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2" name="Rectangle 201"/>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3" name="Rectangle 202"/>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4" name="Rectangle 203"/>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5" name="Rectangle 204"/>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6" name="Rectangle 205"/>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7" name="Rectangle 206"/>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8" name="Rectangle 207"/>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9" name="Rectangle 208"/>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0" name="Rectangle 209"/>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1" name="Rectangle 210"/>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2" name="Rectangle 211"/>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8" name="Group 47"/>
                <p:cNvGrpSpPr/>
                <p:nvPr/>
              </p:nvGrpSpPr>
              <p:grpSpPr>
                <a:xfrm>
                  <a:off x="2647490" y="5057854"/>
                  <a:ext cx="9122635" cy="237744"/>
                  <a:chOff x="2616598" y="3845277"/>
                  <a:chExt cx="9122635" cy="237744"/>
                </a:xfrm>
              </p:grpSpPr>
              <p:sp>
                <p:nvSpPr>
                  <p:cNvPr id="149" name="Rectangle 148"/>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0" name="Rectangle 149"/>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1" name="Rectangle 150"/>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2" name="Rectangle 151"/>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3" name="Rectangle 152"/>
                  <p:cNvSpPr/>
                  <p:nvPr/>
                </p:nvSpPr>
                <p:spPr>
                  <a:xfrm>
                    <a:off x="376303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4" name="Rectangle 153"/>
                  <p:cNvSpPr/>
                  <p:nvPr/>
                </p:nvSpPr>
                <p:spPr>
                  <a:xfrm>
                    <a:off x="404964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5" name="Rectangle 154"/>
                  <p:cNvSpPr/>
                  <p:nvPr/>
                </p:nvSpPr>
                <p:spPr>
                  <a:xfrm>
                    <a:off x="433625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6" name="Rectangle 155"/>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7" name="Rectangle 156"/>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8" name="Rectangle 157"/>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9" name="Rectangle 158"/>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0" name="Rectangle 159"/>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1" name="Rectangle 160"/>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2" name="Rectangle 161"/>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3" name="Rectangle 162"/>
                  <p:cNvSpPr/>
                  <p:nvPr/>
                </p:nvSpPr>
                <p:spPr>
                  <a:xfrm>
                    <a:off x="662912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4" name="Rectangle 163"/>
                  <p:cNvSpPr/>
                  <p:nvPr/>
                </p:nvSpPr>
                <p:spPr>
                  <a:xfrm>
                    <a:off x="691573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5" name="Rectangle 164"/>
                  <p:cNvSpPr/>
                  <p:nvPr/>
                </p:nvSpPr>
                <p:spPr>
                  <a:xfrm>
                    <a:off x="720234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Rectangle 165"/>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7" name="Rectangle 166"/>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8" name="Rectangle 167"/>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0" name="Rectangle 169"/>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1" name="Rectangle 170"/>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2" name="Rectangle 171"/>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3" name="Rectangle 172"/>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4" name="Rectangle 173"/>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5" name="Rectangle 174"/>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6" name="Rectangle 175"/>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7" name="Rectangle 176"/>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8" name="Rectangle 177"/>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9" name="Rectangle 178"/>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0" name="Rectangle 179"/>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9" name="Group 48"/>
                <p:cNvGrpSpPr/>
                <p:nvPr/>
              </p:nvGrpSpPr>
              <p:grpSpPr>
                <a:xfrm>
                  <a:off x="2647490" y="5352960"/>
                  <a:ext cx="9122635" cy="237744"/>
                  <a:chOff x="2598448" y="4179007"/>
                  <a:chExt cx="9122635" cy="237744"/>
                </a:xfrm>
              </p:grpSpPr>
              <p:sp>
                <p:nvSpPr>
                  <p:cNvPr id="117" name="Rectangle 116"/>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8" name="Rectangle 117"/>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9" name="Rectangle 118"/>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0" name="Rectangle 119"/>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1" name="Rectangle 120"/>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2" name="Rectangle 121"/>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3" name="Rectangle 122"/>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4" name="Rectangle 123"/>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5" name="Rectangle 124"/>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6" name="Rectangle 125"/>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7" name="Rectangle 126"/>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8" name="Rectangle 127"/>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9" name="Rectangle 128"/>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0" name="Rectangle 129"/>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1" name="Rectangle 130"/>
                  <p:cNvSpPr/>
                  <p:nvPr/>
                </p:nvSpPr>
                <p:spPr>
                  <a:xfrm>
                    <a:off x="6610974"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2" name="Rectangle 131"/>
                  <p:cNvSpPr/>
                  <p:nvPr/>
                </p:nvSpPr>
                <p:spPr>
                  <a:xfrm>
                    <a:off x="6897583"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3" name="Rectangle 132"/>
                  <p:cNvSpPr/>
                  <p:nvPr/>
                </p:nvSpPr>
                <p:spPr>
                  <a:xfrm>
                    <a:off x="7184192"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4" name="Rectangle 133"/>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5" name="Rectangle 134"/>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6" name="Rectangle 135"/>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7" name="Rectangle 136"/>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8" name="Rectangle 137"/>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9" name="Rectangle 138"/>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0" name="Rectangle 139"/>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1" name="Rectangle 140"/>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2" name="Rectangle 141"/>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3" name="Rectangle 142"/>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4" name="Rectangle 143"/>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5" name="Rectangle 144"/>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6" name="Rectangle 145"/>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7" name="Rectangle 146"/>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8" name="Rectangle 147"/>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50" name="Group 49"/>
                <p:cNvGrpSpPr/>
                <p:nvPr/>
              </p:nvGrpSpPr>
              <p:grpSpPr>
                <a:xfrm>
                  <a:off x="2647490" y="5641593"/>
                  <a:ext cx="9122635" cy="237744"/>
                  <a:chOff x="2598448" y="3293687"/>
                  <a:chExt cx="9122635" cy="237744"/>
                </a:xfrm>
              </p:grpSpPr>
              <p:sp>
                <p:nvSpPr>
                  <p:cNvPr id="85" name="Rectangle 84"/>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6" name="Rectangle 85"/>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7" name="Rectangle 86"/>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8" name="Rectangle 87"/>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9" name="Rectangle 88"/>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0" name="Rectangle 89"/>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1" name="Rectangle 90"/>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2" name="Rectangle 91"/>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3" name="Rectangle 92"/>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4" name="Rectangle 93"/>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5" name="Rectangle 94"/>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6" name="Rectangle 95"/>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7" name="Rectangle 96"/>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8" name="Rectangle 97"/>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9" name="Rectangle 98"/>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0" name="Rectangle 99"/>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1" name="Rectangle 100"/>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Rectangle 101"/>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3" name="Rectangle 102"/>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4" name="Rectangle 103"/>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5" name="Rectangle 104"/>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6" name="Rectangle 105"/>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7" name="Rectangle 106"/>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Rectangle 107"/>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Rectangle 108"/>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0" name="Rectangle 109"/>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1" name="Rectangle 110"/>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2" name="Rectangle 111"/>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3" name="Rectangle 112"/>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4" name="Rectangle 113"/>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5" name="Rectangle 114"/>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6" name="Rectangle 115"/>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51" name="Group 50"/>
                <p:cNvGrpSpPr/>
                <p:nvPr/>
              </p:nvGrpSpPr>
              <p:grpSpPr>
                <a:xfrm>
                  <a:off x="2647490" y="5936700"/>
                  <a:ext cx="9122635" cy="237744"/>
                  <a:chOff x="2598448" y="3569482"/>
                  <a:chExt cx="9122635" cy="237744"/>
                </a:xfrm>
              </p:grpSpPr>
              <p:sp>
                <p:nvSpPr>
                  <p:cNvPr id="53" name="Rectangle 52"/>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4" name="Rectangle 53"/>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5" name="Rectangle 54"/>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6" name="Rectangle 55"/>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7" name="Rectangle 56"/>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8" name="Rectangle 57"/>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9" name="Rectangle 58"/>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0" name="Rectangle 59"/>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1" name="Rectangle 60"/>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2" name="Rectangle 61"/>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3" name="Rectangle 62"/>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4" name="Rectangle 63"/>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5" name="Rectangle 64"/>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6" name="Rectangle 65"/>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7" name="Rectangle 66"/>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8" name="Rectangle 67"/>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9" name="Rectangle 68"/>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0" name="Rectangle 69"/>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1" name="Rectangle 70"/>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2" name="Rectangle 71"/>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3" name="Rectangle 72"/>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4" name="Rectangle 73"/>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5" name="Rectangle 74"/>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6" name="Rectangle 75"/>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7" name="Rectangle 76"/>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8" name="Rectangle 77"/>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9" name="Rectangle 78"/>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0" name="Rectangle 79"/>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1" name="Rectangle 80"/>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2" name="Rectangle 81"/>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3" name="Rectangle 82"/>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4" name="Rectangle 83"/>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52" name="Rectangle 51"/>
                <p:cNvSpPr/>
                <p:nvPr/>
              </p:nvSpPr>
              <p:spPr>
                <a:xfrm>
                  <a:off x="5245265" y="6437376"/>
                  <a:ext cx="3963661" cy="1188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34" name="Rectangle 33"/>
              <p:cNvSpPr/>
              <p:nvPr/>
            </p:nvSpPr>
            <p:spPr>
              <a:xfrm>
                <a:off x="9817937" y="2516689"/>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35" name="Rectangle 34"/>
              <p:cNvSpPr/>
              <p:nvPr/>
            </p:nvSpPr>
            <p:spPr>
              <a:xfrm>
                <a:off x="10819224" y="2524955"/>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36" name="TextBox 35"/>
              <p:cNvSpPr txBox="1"/>
              <p:nvPr/>
            </p:nvSpPr>
            <p:spPr>
              <a:xfrm>
                <a:off x="2486025" y="2882486"/>
                <a:ext cx="2583172" cy="277000"/>
              </a:xfrm>
              <a:prstGeom prst="rect">
                <a:avLst/>
              </a:prstGeom>
              <a:noFill/>
              <a:ln>
                <a:noFill/>
              </a:ln>
            </p:spPr>
            <p:txBody>
              <a:bodyPr wrap="square" rtlCol="0">
                <a:spAutoFit/>
              </a:bodyPr>
              <a:lstStyle/>
              <a:p>
                <a:r>
                  <a:rPr lang="sr-Latn-BA" sz="1200" dirty="0" smtClean="0"/>
                  <a:t>Broj karata:</a:t>
                </a:r>
                <a:endParaRPr lang="sr-Latn-BA" sz="1200" dirty="0">
                  <a:solidFill>
                    <a:schemeClr val="bg1">
                      <a:lumMod val="50000"/>
                    </a:schemeClr>
                  </a:solidFill>
                </a:endParaRPr>
              </a:p>
            </p:txBody>
          </p:sp>
          <p:sp>
            <p:nvSpPr>
              <p:cNvPr id="39" name="TextBox 38"/>
              <p:cNvSpPr txBox="1"/>
              <p:nvPr/>
            </p:nvSpPr>
            <p:spPr>
              <a:xfrm>
                <a:off x="3321967" y="2879869"/>
                <a:ext cx="39533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3</a:t>
                </a:r>
                <a:endParaRPr lang="sr-Latn-BA" sz="1200" dirty="0">
                  <a:solidFill>
                    <a:schemeClr val="bg1">
                      <a:lumMod val="50000"/>
                    </a:schemeClr>
                  </a:solidFill>
                </a:endParaRPr>
              </a:p>
            </p:txBody>
          </p:sp>
        </p:grpSp>
        <p:sp>
          <p:nvSpPr>
            <p:cNvPr id="375" name="TextBox 374"/>
            <p:cNvSpPr txBox="1"/>
            <p:nvPr/>
          </p:nvSpPr>
          <p:spPr>
            <a:xfrm>
              <a:off x="6347802" y="2526993"/>
              <a:ext cx="1410458" cy="276999"/>
            </a:xfrm>
            <a:prstGeom prst="rect">
              <a:avLst/>
            </a:prstGeom>
            <a:noFill/>
            <a:ln>
              <a:noFill/>
            </a:ln>
          </p:spPr>
          <p:txBody>
            <a:bodyPr wrap="square" rtlCol="0">
              <a:spAutoFit/>
            </a:bodyPr>
            <a:lstStyle/>
            <a:p>
              <a:r>
                <a:rPr lang="en-US" sz="1200" dirty="0" smtClean="0"/>
                <a:t>Na</a:t>
              </a:r>
              <a:r>
                <a:rPr lang="sr-Latn-BA" sz="1200" dirty="0" smtClean="0"/>
                <a:t>čin plaćanja: </a:t>
              </a:r>
              <a:endParaRPr lang="sr-Latn-BA" sz="1200" dirty="0">
                <a:solidFill>
                  <a:schemeClr val="bg1">
                    <a:lumMod val="50000"/>
                  </a:schemeClr>
                </a:solidFill>
              </a:endParaRPr>
            </a:p>
          </p:txBody>
        </p:sp>
        <p:sp>
          <p:nvSpPr>
            <p:cNvPr id="377" name="TextBox 376"/>
            <p:cNvSpPr txBox="1"/>
            <p:nvPr/>
          </p:nvSpPr>
          <p:spPr>
            <a:xfrm>
              <a:off x="7577393" y="2523352"/>
              <a:ext cx="72396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Novac</a:t>
              </a:r>
              <a:endParaRPr lang="sr-Latn-BA" sz="1200" dirty="0">
                <a:solidFill>
                  <a:schemeClr val="bg1">
                    <a:lumMod val="50000"/>
                  </a:schemeClr>
                </a:solidFill>
              </a:endParaRPr>
            </a:p>
          </p:txBody>
        </p:sp>
        <p:sp>
          <p:nvSpPr>
            <p:cNvPr id="373" name="TextBox 372"/>
            <p:cNvSpPr txBox="1"/>
            <p:nvPr/>
          </p:nvSpPr>
          <p:spPr>
            <a:xfrm>
              <a:off x="6347802" y="2190512"/>
              <a:ext cx="1410458" cy="276999"/>
            </a:xfrm>
            <a:prstGeom prst="rect">
              <a:avLst/>
            </a:prstGeom>
            <a:noFill/>
            <a:ln>
              <a:noFill/>
            </a:ln>
          </p:spPr>
          <p:txBody>
            <a:bodyPr wrap="square" rtlCol="0">
              <a:spAutoFit/>
            </a:bodyPr>
            <a:lstStyle/>
            <a:p>
              <a:r>
                <a:rPr lang="sr-Latn-BA" sz="1200" dirty="0" smtClean="0"/>
                <a:t>Korisnik:</a:t>
              </a:r>
              <a:endParaRPr lang="sr-Latn-BA" sz="1200" dirty="0">
                <a:solidFill>
                  <a:schemeClr val="bg1">
                    <a:lumMod val="50000"/>
                  </a:schemeClr>
                </a:solidFill>
              </a:endParaRPr>
            </a:p>
          </p:txBody>
        </p:sp>
        <p:sp>
          <p:nvSpPr>
            <p:cNvPr id="376" name="TextBox 375"/>
            <p:cNvSpPr txBox="1"/>
            <p:nvPr/>
          </p:nvSpPr>
          <p:spPr>
            <a:xfrm>
              <a:off x="6957998" y="2190512"/>
              <a:ext cx="869114" cy="276999"/>
            </a:xfrm>
            <a:prstGeom prst="rect">
              <a:avLst/>
            </a:prstGeom>
            <a:noFill/>
            <a:ln>
              <a:noFill/>
            </a:ln>
          </p:spPr>
          <p:txBody>
            <a:bodyPr wrap="square" rtlCol="0">
              <a:spAutoFit/>
            </a:bodyPr>
            <a:lstStyle/>
            <a:p>
              <a:pPr algn="ctr"/>
              <a:r>
                <a:rPr lang="sr-Latn-BA" sz="1200" dirty="0" smtClean="0">
                  <a:solidFill>
                    <a:schemeClr val="bg1">
                      <a:lumMod val="50000"/>
                    </a:schemeClr>
                  </a:solidFill>
                </a:rPr>
                <a:t>Korisnik 1</a:t>
              </a:r>
              <a:endParaRPr lang="sr-Latn-BA" sz="1200" dirty="0">
                <a:solidFill>
                  <a:schemeClr val="bg1">
                    <a:lumMod val="50000"/>
                  </a:schemeClr>
                </a:solidFill>
              </a:endParaRPr>
            </a:p>
          </p:txBody>
        </p:sp>
      </p:grpSp>
      <p:grpSp>
        <p:nvGrpSpPr>
          <p:cNvPr id="460" name="Group 459"/>
          <p:cNvGrpSpPr/>
          <p:nvPr/>
        </p:nvGrpSpPr>
        <p:grpSpPr>
          <a:xfrm>
            <a:off x="2225615" y="1"/>
            <a:ext cx="9966385" cy="828674"/>
            <a:chOff x="2225615" y="1"/>
            <a:chExt cx="9966385" cy="828674"/>
          </a:xfrm>
        </p:grpSpPr>
        <p:sp>
          <p:nvSpPr>
            <p:cNvPr id="461" name="Rectangle 460"/>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62" name="TextBox 461"/>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463" name="Oval 462"/>
            <p:cNvSpPr/>
            <p:nvPr/>
          </p:nvSpPr>
          <p:spPr>
            <a:xfrm>
              <a:off x="11604381" y="273661"/>
              <a:ext cx="281353" cy="281353"/>
            </a:xfrm>
            <a:prstGeom prst="ellipse">
              <a:avLst/>
            </a:prstGeom>
            <a:blipFill dpi="0" rotWithShape="1">
              <a:blip r:embed="rId2"/>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64" name="Group 463"/>
            <p:cNvGrpSpPr/>
            <p:nvPr/>
          </p:nvGrpSpPr>
          <p:grpSpPr>
            <a:xfrm>
              <a:off x="2486025" y="283620"/>
              <a:ext cx="2867025" cy="276225"/>
              <a:chOff x="2486025" y="283620"/>
              <a:chExt cx="2867025" cy="276225"/>
            </a:xfrm>
          </p:grpSpPr>
          <p:sp>
            <p:nvSpPr>
              <p:cNvPr id="465" name="Rectangle 464"/>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466" name="Rectangle 465"/>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467" name="Picture 4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pic>
        <p:nvPicPr>
          <p:cNvPr id="468" name="Picture 467"/>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410" name="Oval 409"/>
          <p:cNvSpPr/>
          <p:nvPr/>
        </p:nvSpPr>
        <p:spPr>
          <a:xfrm>
            <a:off x="9888613" y="2353014"/>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4" name="Rectangle 373"/>
          <p:cNvSpPr/>
          <p:nvPr/>
        </p:nvSpPr>
        <p:spPr>
          <a:xfrm>
            <a:off x="0" y="2960167"/>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t>Korisnici</a:t>
            </a:r>
            <a:endParaRPr lang="sr-Latn-BA" sz="1400" dirty="0"/>
          </a:p>
        </p:txBody>
      </p:sp>
    </p:spTree>
    <p:extLst>
      <p:ext uri="{BB962C8B-B14F-4D97-AF65-F5344CB8AC3E}">
        <p14:creationId xmlns:p14="http://schemas.microsoft.com/office/powerpoint/2010/main" val="200378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1.48148E-6 L 0.34532 -0.49352 " pathEditMode="relative" rAng="0" ptsTypes="AA">
                                      <p:cBhvr>
                                        <p:cTn id="6" dur="2000" fill="hold"/>
                                        <p:tgtEl>
                                          <p:spTgt spid="468"/>
                                        </p:tgtEl>
                                        <p:attrNameLst>
                                          <p:attrName>ppt_x</p:attrName>
                                          <p:attrName>ppt_y</p:attrName>
                                        </p:attrNameLst>
                                      </p:cBhvr>
                                      <p:rCtr x="17266" y="-24676"/>
                                    </p:animMotion>
                                  </p:childTnLst>
                                </p:cTn>
                              </p:par>
                            </p:childTnLst>
                          </p:cTn>
                        </p:par>
                        <p:par>
                          <p:cTn id="7" fill="hold">
                            <p:stCondLst>
                              <p:cond delay="2000"/>
                            </p:stCondLst>
                            <p:childTnLst>
                              <p:par>
                                <p:cTn id="8" presetID="6" presetClass="entr" presetSubtype="32" fill="hold" grpId="0" nodeType="afterEffect">
                                  <p:stCondLst>
                                    <p:cond delay="0"/>
                                  </p:stCondLst>
                                  <p:childTnLst>
                                    <p:set>
                                      <p:cBhvr>
                                        <p:cTn id="9" dur="1" fill="hold">
                                          <p:stCondLst>
                                            <p:cond delay="0"/>
                                          </p:stCondLst>
                                        </p:cTn>
                                        <p:tgtEl>
                                          <p:spTgt spid="410"/>
                                        </p:tgtEl>
                                        <p:attrNameLst>
                                          <p:attrName>style.visibility</p:attrName>
                                        </p:attrNameLst>
                                      </p:cBhvr>
                                      <p:to>
                                        <p:strVal val="visible"/>
                                      </p:to>
                                    </p:set>
                                    <p:animEffect transition="in" filter="circle(out)">
                                      <p:cBhvr>
                                        <p:cTn id="10" dur="250"/>
                                        <p:tgtEl>
                                          <p:spTgt spid="410"/>
                                        </p:tgtEl>
                                      </p:cBhvr>
                                    </p:animEffect>
                                  </p:childTnLst>
                                </p:cTn>
                              </p:par>
                              <p:par>
                                <p:cTn id="11" presetID="6" presetClass="exit" presetSubtype="32" fill="hold" grpId="1" nodeType="withEffect">
                                  <p:stCondLst>
                                    <p:cond delay="0"/>
                                  </p:stCondLst>
                                  <p:childTnLst>
                                    <p:animEffect transition="out" filter="circle(out)">
                                      <p:cBhvr>
                                        <p:cTn id="12" dur="500"/>
                                        <p:tgtEl>
                                          <p:spTgt spid="410"/>
                                        </p:tgtEl>
                                      </p:cBhvr>
                                    </p:animEffect>
                                    <p:set>
                                      <p:cBhvr>
                                        <p:cTn id="13" dur="1" fill="hold">
                                          <p:stCondLst>
                                            <p:cond delay="499"/>
                                          </p:stCondLst>
                                        </p:cTn>
                                        <p:tgtEl>
                                          <p:spTgt spid="4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 grpId="0" animBg="1"/>
      <p:bldP spid="4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Članovi tima</a:t>
            </a:r>
            <a:endParaRPr lang="sr-Latn-BA" dirty="0"/>
          </a:p>
        </p:txBody>
      </p:sp>
      <p:sp>
        <p:nvSpPr>
          <p:cNvPr id="3" name="Content Placeholder 2"/>
          <p:cNvSpPr>
            <a:spLocks noGrp="1"/>
          </p:cNvSpPr>
          <p:nvPr>
            <p:ph idx="1"/>
          </p:nvPr>
        </p:nvSpPr>
        <p:spPr/>
        <p:txBody>
          <a:bodyPr/>
          <a:lstStyle/>
          <a:p>
            <a:r>
              <a:rPr lang="sr-Latn-BA" dirty="0" smtClean="0"/>
              <a:t>Branka Stanković</a:t>
            </a:r>
          </a:p>
          <a:p>
            <a:r>
              <a:rPr lang="sr-Latn-BA" dirty="0" smtClean="0"/>
              <a:t>Filip Adamović</a:t>
            </a:r>
          </a:p>
          <a:p>
            <a:r>
              <a:rPr lang="sr-Latn-BA" dirty="0" smtClean="0"/>
              <a:t>Miloš Sukara</a:t>
            </a:r>
          </a:p>
          <a:p>
            <a:r>
              <a:rPr lang="sr-Latn-BA" dirty="0" smtClean="0"/>
              <a:t>Nikola Blagojević</a:t>
            </a:r>
            <a:endParaRPr lang="sr-Latn-BA" dirty="0"/>
          </a:p>
        </p:txBody>
      </p:sp>
    </p:spTree>
    <p:extLst>
      <p:ext uri="{BB962C8B-B14F-4D97-AF65-F5344CB8AC3E}">
        <p14:creationId xmlns:p14="http://schemas.microsoft.com/office/powerpoint/2010/main" val="2068163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Šta je Ticketeer?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Ticketeer je sistem za online rezervaciju ulaznica</a:t>
            </a:r>
          </a:p>
          <a:p>
            <a:pPr>
              <a:lnSpc>
                <a:spcPct val="200000"/>
              </a:lnSpc>
            </a:pPr>
            <a:r>
              <a:rPr lang="sr-Latn-BA" dirty="0" smtClean="0"/>
              <a:t>Sistem je namijenjen za sve organizatore kulturnih dešavanja koji žele da pruže svojim korisnicima mogućnost online rezervacije ulaznica</a:t>
            </a:r>
          </a:p>
          <a:p>
            <a:pPr>
              <a:lnSpc>
                <a:spcPct val="200000"/>
              </a:lnSpc>
            </a:pPr>
            <a:r>
              <a:rPr lang="sr-Latn-BA" dirty="0" smtClean="0"/>
              <a:t>Rezultat je analize postojećih sistema i njihovih nedostataka</a:t>
            </a:r>
          </a:p>
          <a:p>
            <a:pPr>
              <a:lnSpc>
                <a:spcPct val="200000"/>
              </a:lnSpc>
            </a:pPr>
            <a:r>
              <a:rPr lang="sr-Latn-BA" dirty="0" smtClean="0"/>
              <a:t>Osmišljen je kao jednostavno, brzo i sigurno rješenje, sa velikim nivoom prilagodljivosti željama naručioca</a:t>
            </a:r>
            <a:endParaRPr lang="sr-Latn-BA" dirty="0"/>
          </a:p>
        </p:txBody>
      </p:sp>
    </p:spTree>
    <p:extLst>
      <p:ext uri="{BB962C8B-B14F-4D97-AF65-F5344CB8AC3E}">
        <p14:creationId xmlns:p14="http://schemas.microsoft.com/office/powerpoint/2010/main" val="62861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smtClean="0"/>
              <a:t>Hvala na pažnji!</a:t>
            </a:r>
            <a:endParaRPr lang="sr-Latn-BA" dirty="0"/>
          </a:p>
        </p:txBody>
      </p:sp>
    </p:spTree>
    <p:extLst>
      <p:ext uri="{BB962C8B-B14F-4D97-AF65-F5344CB8AC3E}">
        <p14:creationId xmlns:p14="http://schemas.microsoft.com/office/powerpoint/2010/main" val="823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Zašto Ticketeer?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Sve veća popularnost online usluga</a:t>
            </a:r>
          </a:p>
          <a:p>
            <a:pPr>
              <a:lnSpc>
                <a:spcPct val="200000"/>
              </a:lnSpc>
            </a:pPr>
            <a:r>
              <a:rPr lang="sr-Latn-BA" dirty="0" smtClean="0"/>
              <a:t>Rasterećrnje postojećih načina za rezervaciju</a:t>
            </a:r>
          </a:p>
          <a:p>
            <a:pPr>
              <a:lnSpc>
                <a:spcPct val="200000"/>
              </a:lnSpc>
            </a:pPr>
            <a:r>
              <a:rPr lang="sr-Latn-BA" dirty="0" smtClean="0"/>
              <a:t>Smanjenje gužvi i redova na blagajnama</a:t>
            </a:r>
          </a:p>
          <a:p>
            <a:pPr>
              <a:lnSpc>
                <a:spcPct val="200000"/>
              </a:lnSpc>
            </a:pPr>
            <a:r>
              <a:rPr lang="sr-Latn-BA" dirty="0" smtClean="0"/>
              <a:t>Povećanje dostupnosti (rezervacije, informacije o događajima, online kupovina...)</a:t>
            </a:r>
          </a:p>
          <a:p>
            <a:pPr>
              <a:lnSpc>
                <a:spcPct val="200000"/>
              </a:lnSpc>
            </a:pPr>
            <a:endParaRPr lang="sr-Latn-BA" dirty="0"/>
          </a:p>
        </p:txBody>
      </p:sp>
    </p:spTree>
    <p:extLst>
      <p:ext uri="{BB962C8B-B14F-4D97-AF65-F5344CB8AC3E}">
        <p14:creationId xmlns:p14="http://schemas.microsoft.com/office/powerpoint/2010/main" val="429399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Ciljevi sistema</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Jednostavno rješenje za online rezervacije</a:t>
            </a:r>
          </a:p>
          <a:p>
            <a:pPr>
              <a:lnSpc>
                <a:spcPct val="200000"/>
              </a:lnSpc>
            </a:pPr>
            <a:r>
              <a:rPr lang="sr-Latn-BA" dirty="0" smtClean="0"/>
              <a:t>Smanjenje vremena potrebnog za rezervaciju ulaznice</a:t>
            </a:r>
          </a:p>
          <a:p>
            <a:pPr>
              <a:lnSpc>
                <a:spcPct val="200000"/>
              </a:lnSpc>
            </a:pPr>
            <a:r>
              <a:rPr lang="sr-Latn-BA" dirty="0" smtClean="0"/>
              <a:t>Univerzalnost (primjenjljiv za različite tipove događaja)</a:t>
            </a:r>
          </a:p>
          <a:p>
            <a:pPr>
              <a:lnSpc>
                <a:spcPct val="200000"/>
              </a:lnSpc>
            </a:pPr>
            <a:r>
              <a:rPr lang="sr-Latn-BA" dirty="0" smtClean="0"/>
              <a:t>Prilagodljivost različitim željama naručioca</a:t>
            </a:r>
          </a:p>
          <a:p>
            <a:pPr>
              <a:lnSpc>
                <a:spcPct val="200000"/>
              </a:lnSpc>
            </a:pPr>
            <a:r>
              <a:rPr lang="sr-Latn-BA" dirty="0" smtClean="0"/>
              <a:t>Omogućavanje uvida u istoriju rezervacija</a:t>
            </a:r>
          </a:p>
        </p:txBody>
      </p:sp>
    </p:spTree>
    <p:extLst>
      <p:ext uri="{BB962C8B-B14F-4D97-AF65-F5344CB8AC3E}">
        <p14:creationId xmlns:p14="http://schemas.microsoft.com/office/powerpoint/2010/main" val="136994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Organizacija sistema</a:t>
            </a:r>
            <a:endParaRPr lang="sr-Latn-BA" dirty="0"/>
          </a:p>
        </p:txBody>
      </p:sp>
      <p:sp>
        <p:nvSpPr>
          <p:cNvPr id="3" name="Content Placeholder 2"/>
          <p:cNvSpPr>
            <a:spLocks noGrp="1"/>
          </p:cNvSpPr>
          <p:nvPr>
            <p:ph idx="1"/>
          </p:nvPr>
        </p:nvSpPr>
        <p:spPr/>
        <p:txBody>
          <a:bodyPr/>
          <a:lstStyle/>
          <a:p>
            <a:r>
              <a:rPr lang="sr-Latn-BA" dirty="0" smtClean="0"/>
              <a:t>Ticketeer je web aplikacija sa klijent-server arhitekturom</a:t>
            </a:r>
            <a:endParaRPr lang="sr-Latn-BA" dirty="0"/>
          </a:p>
        </p:txBody>
      </p:sp>
      <p:sp>
        <p:nvSpPr>
          <p:cNvPr id="7" name="Left-Right Arrow 6"/>
          <p:cNvSpPr/>
          <p:nvPr/>
        </p:nvSpPr>
        <p:spPr>
          <a:xfrm>
            <a:off x="3786883" y="4858336"/>
            <a:ext cx="1181819" cy="125887"/>
          </a:xfrm>
          <a:prstGeom prst="leftRightArrow">
            <a:avLst/>
          </a:prstGeom>
          <a:solidFill>
            <a:srgbClr val="416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 name="Left-Right Arrow 7"/>
          <p:cNvSpPr/>
          <p:nvPr/>
        </p:nvSpPr>
        <p:spPr>
          <a:xfrm>
            <a:off x="6854067" y="4858335"/>
            <a:ext cx="1181819" cy="125887"/>
          </a:xfrm>
          <a:prstGeom prst="leftRightArrow">
            <a:avLst/>
          </a:prstGeom>
          <a:solidFill>
            <a:srgbClr val="416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4" name="Picture 13"/>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83256" y="4249765"/>
            <a:ext cx="1559857" cy="1559857"/>
          </a:xfrm>
          <a:prstGeom prst="rect">
            <a:avLst/>
          </a:prstGeom>
          <a:effectLst>
            <a:reflection blurRad="6350" stA="52000" endA="300" endPos="35000" dir="5400000" sy="-100000" algn="bl" rotWithShape="0"/>
          </a:effectLst>
        </p:spPr>
      </p:pic>
      <p:pic>
        <p:nvPicPr>
          <p:cNvPr id="15" name="Picture 1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16072" y="4249765"/>
            <a:ext cx="1190625" cy="1343025"/>
          </a:xfrm>
          <a:prstGeom prst="rect">
            <a:avLst/>
          </a:prstGeom>
          <a:effectLst>
            <a:reflection blurRad="6350" stA="52000" endA="300" endPos="35000" dir="5400000" sy="-100000" algn="bl" rotWithShape="0"/>
          </a:effectLst>
        </p:spPr>
      </p:pic>
      <p:pic>
        <p:nvPicPr>
          <p:cNvPr id="16" name="Picture 15"/>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48888" y="4260346"/>
            <a:ext cx="1190625" cy="1343025"/>
          </a:xfrm>
          <a:prstGeom prst="rect">
            <a:avLst/>
          </a:prstGeom>
          <a:effectLst>
            <a:reflection blurRad="6350" stA="52000" endA="300" endPos="35000" dir="5400000" sy="-100000" algn="bl" rotWithShape="0"/>
          </a:effectLst>
        </p:spPr>
      </p:pic>
      <p:sp>
        <p:nvSpPr>
          <p:cNvPr id="19" name="TextBox 18"/>
          <p:cNvSpPr txBox="1"/>
          <p:nvPr/>
        </p:nvSpPr>
        <p:spPr>
          <a:xfrm>
            <a:off x="2056801" y="3900206"/>
            <a:ext cx="1574800" cy="307777"/>
          </a:xfrm>
          <a:prstGeom prst="rect">
            <a:avLst/>
          </a:prstGeom>
          <a:noFill/>
        </p:spPr>
        <p:txBody>
          <a:bodyPr wrap="square" rtlCol="0">
            <a:spAutoFit/>
          </a:bodyPr>
          <a:lstStyle/>
          <a:p>
            <a:r>
              <a:rPr lang="sr-Latn-BA" sz="1400" dirty="0" smtClean="0">
                <a:solidFill>
                  <a:schemeClr val="accent2">
                    <a:lumMod val="50000"/>
                  </a:schemeClr>
                </a:solidFill>
              </a:rPr>
              <a:t>Baza podataka</a:t>
            </a:r>
            <a:endParaRPr lang="sr-Latn-BA" sz="1400" dirty="0">
              <a:solidFill>
                <a:schemeClr val="accent2">
                  <a:lumMod val="50000"/>
                </a:schemeClr>
              </a:solidFill>
            </a:endParaRPr>
          </a:p>
        </p:txBody>
      </p:sp>
      <p:sp>
        <p:nvSpPr>
          <p:cNvPr id="20" name="TextBox 19"/>
          <p:cNvSpPr txBox="1"/>
          <p:nvPr/>
        </p:nvSpPr>
        <p:spPr>
          <a:xfrm>
            <a:off x="5508160" y="3900206"/>
            <a:ext cx="718016" cy="307777"/>
          </a:xfrm>
          <a:prstGeom prst="rect">
            <a:avLst/>
          </a:prstGeom>
          <a:noFill/>
        </p:spPr>
        <p:txBody>
          <a:bodyPr wrap="square" rtlCol="0">
            <a:spAutoFit/>
          </a:bodyPr>
          <a:lstStyle/>
          <a:p>
            <a:r>
              <a:rPr lang="sr-Latn-BA" sz="1400" dirty="0" smtClean="0">
                <a:solidFill>
                  <a:schemeClr val="accent2">
                    <a:lumMod val="50000"/>
                  </a:schemeClr>
                </a:solidFill>
              </a:rPr>
              <a:t>Server</a:t>
            </a:r>
            <a:endParaRPr lang="sr-Latn-BA" sz="1400" dirty="0">
              <a:solidFill>
                <a:schemeClr val="accent2">
                  <a:lumMod val="50000"/>
                </a:schemeClr>
              </a:solidFill>
            </a:endParaRPr>
          </a:p>
        </p:txBody>
      </p:sp>
      <p:sp>
        <p:nvSpPr>
          <p:cNvPr id="21" name="TextBox 20"/>
          <p:cNvSpPr txBox="1"/>
          <p:nvPr/>
        </p:nvSpPr>
        <p:spPr>
          <a:xfrm>
            <a:off x="8600768" y="3900206"/>
            <a:ext cx="855493" cy="307777"/>
          </a:xfrm>
          <a:prstGeom prst="rect">
            <a:avLst/>
          </a:prstGeom>
          <a:noFill/>
        </p:spPr>
        <p:txBody>
          <a:bodyPr wrap="square" rtlCol="0">
            <a:spAutoFit/>
          </a:bodyPr>
          <a:lstStyle/>
          <a:p>
            <a:r>
              <a:rPr lang="sr-Latn-BA" sz="1400" dirty="0" smtClean="0">
                <a:solidFill>
                  <a:schemeClr val="accent2">
                    <a:lumMod val="50000"/>
                  </a:schemeClr>
                </a:solidFill>
              </a:rPr>
              <a:t>Korisnik</a:t>
            </a:r>
            <a:endParaRPr lang="sr-Latn-BA" sz="1400" dirty="0">
              <a:solidFill>
                <a:schemeClr val="accent2">
                  <a:lumMod val="50000"/>
                </a:schemeClr>
              </a:solidFill>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347" y="4750123"/>
            <a:ext cx="452333" cy="342306"/>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6240" y="4498804"/>
            <a:ext cx="1030289" cy="844946"/>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1001" y="4750123"/>
            <a:ext cx="452333" cy="342306"/>
          </a:xfrm>
          <a:prstGeom prst="rect">
            <a:avLst/>
          </a:prstGeom>
        </p:spPr>
      </p:pic>
    </p:spTree>
    <p:extLst>
      <p:ext uri="{BB962C8B-B14F-4D97-AF65-F5344CB8AC3E}">
        <p14:creationId xmlns:p14="http://schemas.microsoft.com/office/powerpoint/2010/main" val="3332846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200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20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22" presetClass="entr" presetSubtype="2"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450"/>
                                        <p:tgtEl>
                                          <p:spTgt spid="7"/>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500"/>
                                        <p:tgtEl>
                                          <p:spTgt spid="13"/>
                                        </p:tgtEl>
                                      </p:cBhvr>
                                    </p:animEffect>
                                  </p:childTnLst>
                                </p:cTn>
                              </p:par>
                            </p:childTnLst>
                          </p:cTn>
                        </p:par>
                        <p:par>
                          <p:cTn id="40" fill="hold">
                            <p:stCondLst>
                              <p:cond delay="1500"/>
                            </p:stCondLst>
                            <p:childTnLst>
                              <p:par>
                                <p:cTn id="41" presetID="42" presetClass="path" presetSubtype="0" accel="50000" decel="50000" fill="hold" nodeType="afterEffect">
                                  <p:stCondLst>
                                    <p:cond delay="0"/>
                                  </p:stCondLst>
                                  <p:childTnLst>
                                    <p:animMotion origin="layout" path="M -4.79167E-6 -2.59259E-6 L -0.25872 0.00093 " pathEditMode="relative" rAng="0" ptsTypes="AA">
                                      <p:cBhvr>
                                        <p:cTn id="42" dur="1500" fill="hold"/>
                                        <p:tgtEl>
                                          <p:spTgt spid="13"/>
                                        </p:tgtEl>
                                        <p:attrNameLst>
                                          <p:attrName>ppt_x</p:attrName>
                                          <p:attrName>ppt_y</p:attrName>
                                        </p:attrNameLst>
                                      </p:cBhvr>
                                      <p:rCtr x="-12943" y="46"/>
                                    </p:animMotion>
                                  </p:childTnLst>
                                </p:cTn>
                              </p:par>
                            </p:childTnLst>
                          </p:cTn>
                        </p:par>
                        <p:par>
                          <p:cTn id="43" fill="hold">
                            <p:stCondLst>
                              <p:cond delay="3000"/>
                            </p:stCondLst>
                            <p:childTnLst>
                              <p:par>
                                <p:cTn id="44" presetID="10" presetClass="entr" presetSubtype="0" fill="hold" nodeType="afterEffect">
                                  <p:stCondLst>
                                    <p:cond delay="25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childTnLst>
                                </p:cTn>
                              </p:par>
                            </p:childTnLst>
                          </p:cTn>
                        </p:par>
                        <p:par>
                          <p:cTn id="47" fill="hold">
                            <p:stCondLst>
                              <p:cond delay="4250"/>
                            </p:stCondLst>
                            <p:childTnLst>
                              <p:par>
                                <p:cTn id="48" presetID="8" presetClass="emph" presetSubtype="0" fill="hold" nodeType="afterEffect">
                                  <p:stCondLst>
                                    <p:cond delay="250"/>
                                  </p:stCondLst>
                                  <p:childTnLst>
                                    <p:animRot by="21600000">
                                      <p:cBhvr>
                                        <p:cTn id="49" dur="2000" fill="hold"/>
                                        <p:tgtEl>
                                          <p:spTgt spid="23"/>
                                        </p:tgtEl>
                                        <p:attrNameLst>
                                          <p:attrName>r</p:attrName>
                                        </p:attrNameLst>
                                      </p:cBhvr>
                                    </p:animRot>
                                  </p:childTnLst>
                                </p:cTn>
                              </p:par>
                            </p:childTnLst>
                          </p:cTn>
                        </p:par>
                        <p:par>
                          <p:cTn id="50" fill="hold">
                            <p:stCondLst>
                              <p:cond delay="6500"/>
                            </p:stCondLst>
                            <p:childTnLst>
                              <p:par>
                                <p:cTn id="51" presetID="10" presetClass="exit" presetSubtype="0" fill="hold" nodeType="afterEffect">
                                  <p:stCondLst>
                                    <p:cond delay="250"/>
                                  </p:stCondLst>
                                  <p:childTnLst>
                                    <p:animEffect transition="out" filter="fade">
                                      <p:cBhvr>
                                        <p:cTn id="52" dur="500"/>
                                        <p:tgtEl>
                                          <p:spTgt spid="23"/>
                                        </p:tgtEl>
                                      </p:cBhvr>
                                    </p:animEffect>
                                    <p:set>
                                      <p:cBhvr>
                                        <p:cTn id="53" dur="1" fill="hold">
                                          <p:stCondLst>
                                            <p:cond delay="499"/>
                                          </p:stCondLst>
                                        </p:cTn>
                                        <p:tgtEl>
                                          <p:spTgt spid="23"/>
                                        </p:tgtEl>
                                        <p:attrNameLst>
                                          <p:attrName>style.visibility</p:attrName>
                                        </p:attrNameLst>
                                      </p:cBhvr>
                                      <p:to>
                                        <p:strVal val="hidden"/>
                                      </p:to>
                                    </p:set>
                                  </p:childTnLst>
                                </p:cTn>
                              </p:par>
                            </p:childTnLst>
                          </p:cTn>
                        </p:par>
                        <p:par>
                          <p:cTn id="54" fill="hold">
                            <p:stCondLst>
                              <p:cond delay="7250"/>
                            </p:stCondLst>
                            <p:childTnLst>
                              <p:par>
                                <p:cTn id="55" presetID="10" presetClass="entr" presetSubtype="0" fill="hold"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par>
                          <p:cTn id="58" fill="hold">
                            <p:stCondLst>
                              <p:cond delay="7750"/>
                            </p:stCondLst>
                            <p:childTnLst>
                              <p:par>
                                <p:cTn id="59" presetID="42" presetClass="path" presetSubtype="0" accel="50000" decel="50000" fill="hold" nodeType="afterEffect">
                                  <p:stCondLst>
                                    <p:cond delay="0"/>
                                  </p:stCondLst>
                                  <p:childTnLst>
                                    <p:animMotion origin="layout" path="M 2.08333E-7 -2.59259E-6 L -0.24466 -2.59259E-6 " pathEditMode="relative" rAng="0" ptsTypes="AA">
                                      <p:cBhvr>
                                        <p:cTn id="60" dur="1500" fill="hold"/>
                                        <p:tgtEl>
                                          <p:spTgt spid="24"/>
                                        </p:tgtEl>
                                        <p:attrNameLst>
                                          <p:attrName>ppt_x</p:attrName>
                                          <p:attrName>ppt_y</p:attrName>
                                        </p:attrNameLst>
                                      </p:cBhvr>
                                      <p:rCtr x="-12240" y="0"/>
                                    </p:animMotion>
                                  </p:childTnLst>
                                </p:cTn>
                              </p:par>
                              <p:par>
                                <p:cTn id="61" presetID="42" presetClass="path" presetSubtype="0" accel="50000" decel="50000" fill="hold" nodeType="withEffect">
                                  <p:stCondLst>
                                    <p:cond delay="0"/>
                                  </p:stCondLst>
                                  <p:childTnLst>
                                    <p:animMotion origin="layout" path="M -0.25872 0.00092 L -4.79167E-6 -2.59259E-6 " pathEditMode="relative" rAng="0" ptsTypes="AA">
                                      <p:cBhvr>
                                        <p:cTn id="62" dur="1500" fill="hold"/>
                                        <p:tgtEl>
                                          <p:spTgt spid="13"/>
                                        </p:tgtEl>
                                        <p:attrNameLst>
                                          <p:attrName>ppt_x</p:attrName>
                                          <p:attrName>ppt_y</p:attrName>
                                        </p:attrNameLst>
                                      </p:cBhvr>
                                      <p:rCtr x="12956" y="0"/>
                                    </p:animMotion>
                                  </p:childTnLst>
                                </p:cTn>
                              </p:par>
                            </p:childTnLst>
                          </p:cTn>
                        </p:par>
                        <p:par>
                          <p:cTn id="63" fill="hold">
                            <p:stCondLst>
                              <p:cond delay="9250"/>
                            </p:stCondLst>
                            <p:childTnLst>
                              <p:par>
                                <p:cTn id="64" presetID="10" presetClass="exit" presetSubtype="0" fill="hold" nodeType="afterEffect">
                                  <p:stCondLst>
                                    <p:cond delay="0"/>
                                  </p:stCondLst>
                                  <p:childTnLst>
                                    <p:animEffect transition="out" filter="fade">
                                      <p:cBhvr>
                                        <p:cTn id="65" dur="500"/>
                                        <p:tgtEl>
                                          <p:spTgt spid="24"/>
                                        </p:tgtEl>
                                      </p:cBhvr>
                                    </p:animEffect>
                                    <p:set>
                                      <p:cBhvr>
                                        <p:cTn id="66" dur="1" fill="hold">
                                          <p:stCondLst>
                                            <p:cond delay="499"/>
                                          </p:stCondLst>
                                        </p:cTn>
                                        <p:tgtEl>
                                          <p:spTgt spid="24"/>
                                        </p:tgtEl>
                                        <p:attrNameLst>
                                          <p:attrName>style.visibility</p:attrName>
                                        </p:attrNameLst>
                                      </p:cBhvr>
                                      <p:to>
                                        <p:strVal val="hidden"/>
                                      </p:to>
                                    </p:set>
                                  </p:childTnLst>
                                </p:cTn>
                              </p:par>
                            </p:childTnLst>
                          </p:cTn>
                        </p:par>
                        <p:par>
                          <p:cTn id="67" fill="hold">
                            <p:stCondLst>
                              <p:cond delay="9750"/>
                            </p:stCondLst>
                            <p:childTnLst>
                              <p:par>
                                <p:cTn id="68" presetID="10" presetClass="exit" presetSubtype="0" fill="hold" nodeType="afterEffect">
                                  <p:stCondLst>
                                    <p:cond delay="0"/>
                                  </p:stCondLst>
                                  <p:childTnLst>
                                    <p:animEffect transition="out" filter="fade">
                                      <p:cBhvr>
                                        <p:cTn id="69" dur="500"/>
                                        <p:tgtEl>
                                          <p:spTgt spid="13"/>
                                        </p:tgtEl>
                                      </p:cBhvr>
                                    </p:animEffect>
                                    <p:set>
                                      <p:cBhvr>
                                        <p:cTn id="7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Učesnici sistema</a:t>
            </a:r>
            <a:endParaRPr lang="sr-Latn-BA"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81993220"/>
              </p:ext>
            </p:extLst>
          </p:nvPr>
        </p:nvGraphicFramePr>
        <p:xfrm>
          <a:off x="2198689" y="1905000"/>
          <a:ext cx="7383461"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385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graphicEl>
                                              <a:dgm id="{E7461C9D-04A8-462D-9119-52125F9BCC03}"/>
                                            </p:graphicEl>
                                          </p:spTgt>
                                        </p:tgtEl>
                                        <p:attrNameLst>
                                          <p:attrName>style.visibility</p:attrName>
                                        </p:attrNameLst>
                                      </p:cBhvr>
                                      <p:to>
                                        <p:strVal val="visible"/>
                                      </p:to>
                                    </p:set>
                                    <p:animEffect transition="in" filter="wipe(up)">
                                      <p:cBhvr>
                                        <p:cTn id="7" dur="750"/>
                                        <p:tgtEl>
                                          <p:spTgt spid="9">
                                            <p:graphicEl>
                                              <a:dgm id="{E7461C9D-04A8-462D-9119-52125F9BCC03}"/>
                                            </p:graphicEl>
                                          </p:spTgt>
                                        </p:tgtEl>
                                      </p:cBhvr>
                                    </p:animEffect>
                                  </p:childTnLst>
                                </p:cTn>
                              </p:par>
                            </p:childTnLst>
                          </p:cTn>
                        </p:par>
                        <p:par>
                          <p:cTn id="8" fill="hold">
                            <p:stCondLst>
                              <p:cond delay="750"/>
                            </p:stCondLst>
                            <p:childTnLst>
                              <p:par>
                                <p:cTn id="9" presetID="22" presetClass="entr" presetSubtype="1" fill="hold" grpId="0" nodeType="afterEffect">
                                  <p:stCondLst>
                                    <p:cond delay="750"/>
                                  </p:stCondLst>
                                  <p:childTnLst>
                                    <p:set>
                                      <p:cBhvr>
                                        <p:cTn id="10" dur="1" fill="hold">
                                          <p:stCondLst>
                                            <p:cond delay="0"/>
                                          </p:stCondLst>
                                        </p:cTn>
                                        <p:tgtEl>
                                          <p:spTgt spid="9">
                                            <p:graphicEl>
                                              <a:dgm id="{622460FE-6598-4767-9053-4FD53CDA6626}"/>
                                            </p:graphicEl>
                                          </p:spTgt>
                                        </p:tgtEl>
                                        <p:attrNameLst>
                                          <p:attrName>style.visibility</p:attrName>
                                        </p:attrNameLst>
                                      </p:cBhvr>
                                      <p:to>
                                        <p:strVal val="visible"/>
                                      </p:to>
                                    </p:set>
                                    <p:animEffect transition="in" filter="wipe(up)">
                                      <p:cBhvr>
                                        <p:cTn id="11" dur="750"/>
                                        <p:tgtEl>
                                          <p:spTgt spid="9">
                                            <p:graphicEl>
                                              <a:dgm id="{622460FE-6598-4767-9053-4FD53CDA6626}"/>
                                            </p:graphicEl>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graphicEl>
                                              <a:dgm id="{AE5E8BD5-32CA-4BD5-AB37-94D4985DB142}"/>
                                            </p:graphicEl>
                                          </p:spTgt>
                                        </p:tgtEl>
                                        <p:attrNameLst>
                                          <p:attrName>style.visibility</p:attrName>
                                        </p:attrNameLst>
                                      </p:cBhvr>
                                      <p:to>
                                        <p:strVal val="visible"/>
                                      </p:to>
                                    </p:set>
                                    <p:animEffect transition="in" filter="wipe(up)">
                                      <p:cBhvr>
                                        <p:cTn id="14" dur="750"/>
                                        <p:tgtEl>
                                          <p:spTgt spid="9">
                                            <p:graphicEl>
                                              <a:dgm id="{AE5E8BD5-32CA-4BD5-AB37-94D4985DB142}"/>
                                            </p:graphicEl>
                                          </p:spTgt>
                                        </p:tgtEl>
                                      </p:cBhvr>
                                    </p:animEffect>
                                  </p:childTnLst>
                                </p:cTn>
                              </p:par>
                              <p:par>
                                <p:cTn id="15" presetID="22" presetClass="entr" presetSubtype="1" fill="hold" grpId="0" nodeType="withEffect">
                                  <p:stCondLst>
                                    <p:cond delay="750"/>
                                  </p:stCondLst>
                                  <p:childTnLst>
                                    <p:set>
                                      <p:cBhvr>
                                        <p:cTn id="16" dur="1" fill="hold">
                                          <p:stCondLst>
                                            <p:cond delay="0"/>
                                          </p:stCondLst>
                                        </p:cTn>
                                        <p:tgtEl>
                                          <p:spTgt spid="9">
                                            <p:graphicEl>
                                              <a:dgm id="{EC2B18CF-F68F-401A-8258-A481666F1E49}"/>
                                            </p:graphicEl>
                                          </p:spTgt>
                                        </p:tgtEl>
                                        <p:attrNameLst>
                                          <p:attrName>style.visibility</p:attrName>
                                        </p:attrNameLst>
                                      </p:cBhvr>
                                      <p:to>
                                        <p:strVal val="visible"/>
                                      </p:to>
                                    </p:set>
                                    <p:animEffect transition="in" filter="wipe(up)">
                                      <p:cBhvr>
                                        <p:cTn id="17" dur="750"/>
                                        <p:tgtEl>
                                          <p:spTgt spid="9">
                                            <p:graphicEl>
                                              <a:dgm id="{EC2B18CF-F68F-401A-8258-A481666F1E49}"/>
                                            </p:graphicEl>
                                          </p:spTgt>
                                        </p:tgtEl>
                                      </p:cBhvr>
                                    </p:animEffect>
                                  </p:childTnLst>
                                </p:cTn>
                              </p:par>
                            </p:childTnLst>
                          </p:cTn>
                        </p:par>
                        <p:par>
                          <p:cTn id="18" fill="hold">
                            <p:stCondLst>
                              <p:cond delay="2250"/>
                            </p:stCondLst>
                            <p:childTnLst>
                              <p:par>
                                <p:cTn id="19" presetID="22" presetClass="entr" presetSubtype="1" fill="hold" grpId="0" nodeType="afterEffect">
                                  <p:stCondLst>
                                    <p:cond delay="0"/>
                                  </p:stCondLst>
                                  <p:childTnLst>
                                    <p:set>
                                      <p:cBhvr>
                                        <p:cTn id="20" dur="1" fill="hold">
                                          <p:stCondLst>
                                            <p:cond delay="0"/>
                                          </p:stCondLst>
                                        </p:cTn>
                                        <p:tgtEl>
                                          <p:spTgt spid="9">
                                            <p:graphicEl>
                                              <a:dgm id="{AE2532A5-34F4-4ABB-AE74-5DFF47C6F9F1}"/>
                                            </p:graphicEl>
                                          </p:spTgt>
                                        </p:tgtEl>
                                        <p:attrNameLst>
                                          <p:attrName>style.visibility</p:attrName>
                                        </p:attrNameLst>
                                      </p:cBhvr>
                                      <p:to>
                                        <p:strVal val="visible"/>
                                      </p:to>
                                    </p:set>
                                    <p:animEffect transition="in" filter="wipe(up)">
                                      <p:cBhvr>
                                        <p:cTn id="21" dur="750"/>
                                        <p:tgtEl>
                                          <p:spTgt spid="9">
                                            <p:graphicEl>
                                              <a:dgm id="{AE2532A5-34F4-4ABB-AE74-5DFF47C6F9F1}"/>
                                            </p:graphic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9">
                                            <p:graphicEl>
                                              <a:dgm id="{4F9F5666-0E35-4AA9-9D80-F32B4E869FBD}"/>
                                            </p:graphicEl>
                                          </p:spTgt>
                                        </p:tgtEl>
                                        <p:attrNameLst>
                                          <p:attrName>style.visibility</p:attrName>
                                        </p:attrNameLst>
                                      </p:cBhvr>
                                      <p:to>
                                        <p:strVal val="visible"/>
                                      </p:to>
                                    </p:set>
                                    <p:animEffect transition="in" filter="wipe(up)">
                                      <p:cBhvr>
                                        <p:cTn id="24" dur="750"/>
                                        <p:tgtEl>
                                          <p:spTgt spid="9">
                                            <p:graphicEl>
                                              <a:dgm id="{4F9F5666-0E35-4AA9-9D80-F32B4E869FBD}"/>
                                            </p:graphicEl>
                                          </p:spTgt>
                                        </p:tgtEl>
                                      </p:cBhvr>
                                    </p:animEffect>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9">
                                            <p:graphicEl>
                                              <a:dgm id="{2FFC460E-85CE-4127-89AB-2EE4BB6B386C}"/>
                                            </p:graphicEl>
                                          </p:spTgt>
                                        </p:tgtEl>
                                        <p:attrNameLst>
                                          <p:attrName>style.visibility</p:attrName>
                                        </p:attrNameLst>
                                      </p:cBhvr>
                                      <p:to>
                                        <p:strVal val="visible"/>
                                      </p:to>
                                    </p:set>
                                    <p:animEffect transition="in" filter="wipe(up)">
                                      <p:cBhvr>
                                        <p:cTn id="28" dur="750"/>
                                        <p:tgtEl>
                                          <p:spTgt spid="9">
                                            <p:graphicEl>
                                              <a:dgm id="{2FFC460E-85CE-4127-89AB-2EE4BB6B386C}"/>
                                            </p:graphic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9">
                                            <p:graphicEl>
                                              <a:dgm id="{30891A23-2DCF-424C-98D8-20DED18605DF}"/>
                                            </p:graphicEl>
                                          </p:spTgt>
                                        </p:tgtEl>
                                        <p:attrNameLst>
                                          <p:attrName>style.visibility</p:attrName>
                                        </p:attrNameLst>
                                      </p:cBhvr>
                                      <p:to>
                                        <p:strVal val="visible"/>
                                      </p:to>
                                    </p:set>
                                    <p:animEffect transition="in" filter="wipe(up)">
                                      <p:cBhvr>
                                        <p:cTn id="31" dur="750"/>
                                        <p:tgtEl>
                                          <p:spTgt spid="9">
                                            <p:graphicEl>
                                              <a:dgm id="{30891A23-2DCF-424C-98D8-20DED18605DF}"/>
                                            </p:graphicEl>
                                          </p:spTgt>
                                        </p:tgtEl>
                                      </p:cBhvr>
                                    </p:animEffect>
                                  </p:childTnLst>
                                </p:cTn>
                              </p:par>
                            </p:childTnLst>
                          </p:cTn>
                        </p:par>
                        <p:par>
                          <p:cTn id="32" fill="hold">
                            <p:stCondLst>
                              <p:cond delay="3750"/>
                            </p:stCondLst>
                            <p:childTnLst>
                              <p:par>
                                <p:cTn id="33" presetID="22" presetClass="entr" presetSubtype="1" fill="hold" grpId="0" nodeType="afterEffect">
                                  <p:stCondLst>
                                    <p:cond delay="0"/>
                                  </p:stCondLst>
                                  <p:childTnLst>
                                    <p:set>
                                      <p:cBhvr>
                                        <p:cTn id="34" dur="1" fill="hold">
                                          <p:stCondLst>
                                            <p:cond delay="0"/>
                                          </p:stCondLst>
                                        </p:cTn>
                                        <p:tgtEl>
                                          <p:spTgt spid="9">
                                            <p:graphicEl>
                                              <a:dgm id="{6D18923C-0A76-462F-AC28-8FDE4EF4C870}"/>
                                            </p:graphicEl>
                                          </p:spTgt>
                                        </p:tgtEl>
                                        <p:attrNameLst>
                                          <p:attrName>style.visibility</p:attrName>
                                        </p:attrNameLst>
                                      </p:cBhvr>
                                      <p:to>
                                        <p:strVal val="visible"/>
                                      </p:to>
                                    </p:set>
                                    <p:animEffect transition="in" filter="wipe(up)">
                                      <p:cBhvr>
                                        <p:cTn id="35" dur="750"/>
                                        <p:tgtEl>
                                          <p:spTgt spid="9">
                                            <p:graphicEl>
                                              <a:dgm id="{6D18923C-0A76-462F-AC28-8FDE4EF4C870}"/>
                                            </p:graphic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9">
                                            <p:graphicEl>
                                              <a:dgm id="{96ED8390-1DF1-4967-880A-465FD76D0DE8}"/>
                                            </p:graphicEl>
                                          </p:spTgt>
                                        </p:tgtEl>
                                        <p:attrNameLst>
                                          <p:attrName>style.visibility</p:attrName>
                                        </p:attrNameLst>
                                      </p:cBhvr>
                                      <p:to>
                                        <p:strVal val="visible"/>
                                      </p:to>
                                    </p:set>
                                    <p:animEffect transition="in" filter="wipe(up)">
                                      <p:cBhvr>
                                        <p:cTn id="38" dur="750"/>
                                        <p:tgtEl>
                                          <p:spTgt spid="9">
                                            <p:graphicEl>
                                              <a:dgm id="{96ED8390-1DF1-4967-880A-465FD76D0DE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Administrator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Nadgleda i održava sistem</a:t>
            </a:r>
          </a:p>
          <a:p>
            <a:pPr>
              <a:lnSpc>
                <a:spcPct val="200000"/>
              </a:lnSpc>
            </a:pPr>
            <a:r>
              <a:rPr lang="sr-Latn-BA" dirty="0" smtClean="0"/>
              <a:t>Upravlja događajima, repertoarima i korisničkim nalozima</a:t>
            </a:r>
          </a:p>
          <a:p>
            <a:pPr>
              <a:lnSpc>
                <a:spcPct val="200000"/>
              </a:lnSpc>
            </a:pPr>
            <a:r>
              <a:rPr lang="sr-Latn-BA" dirty="0" smtClean="0"/>
              <a:t>Kreira i ažurira sale za događaje</a:t>
            </a:r>
          </a:p>
          <a:p>
            <a:pPr>
              <a:lnSpc>
                <a:spcPct val="200000"/>
              </a:lnSpc>
            </a:pPr>
            <a:r>
              <a:rPr lang="sr-Latn-BA" dirty="0" smtClean="0"/>
              <a:t>Određuje vrijednost kredita</a:t>
            </a:r>
            <a:endParaRPr lang="sr-Latn-BA" dirty="0"/>
          </a:p>
        </p:txBody>
      </p:sp>
    </p:spTree>
    <p:extLst>
      <p:ext uri="{BB962C8B-B14F-4D97-AF65-F5344CB8AC3E}">
        <p14:creationId xmlns:p14="http://schemas.microsoft.com/office/powerpoint/2010/main" val="88023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Radnik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Obrada zahtjeva za rezervaciju (privilegovani, neprivilegovani korisnici)</a:t>
            </a:r>
          </a:p>
          <a:p>
            <a:pPr>
              <a:lnSpc>
                <a:spcPct val="200000"/>
              </a:lnSpc>
            </a:pPr>
            <a:r>
              <a:rPr lang="sr-Latn-BA" dirty="0" smtClean="0"/>
              <a:t>Dopuna kredita</a:t>
            </a:r>
          </a:p>
          <a:p>
            <a:pPr>
              <a:lnSpc>
                <a:spcPct val="200000"/>
              </a:lnSpc>
            </a:pPr>
            <a:r>
              <a:rPr lang="sr-Latn-BA" dirty="0" smtClean="0"/>
              <a:t>Identifikacija korisnika</a:t>
            </a:r>
            <a:endParaRPr lang="sr-Latn-BA" dirty="0"/>
          </a:p>
          <a:p>
            <a:pPr>
              <a:lnSpc>
                <a:spcPct val="200000"/>
              </a:lnSpc>
            </a:pPr>
            <a:r>
              <a:rPr lang="sr-Latn-BA" dirty="0" smtClean="0"/>
              <a:t>Izmjena rezervacija</a:t>
            </a:r>
          </a:p>
        </p:txBody>
      </p:sp>
    </p:spTree>
    <p:extLst>
      <p:ext uri="{BB962C8B-B14F-4D97-AF65-F5344CB8AC3E}">
        <p14:creationId xmlns:p14="http://schemas.microsoft.com/office/powerpoint/2010/main" val="62401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Registrovani korisnik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Rezervacija ulaznice (sa mogućnošću otkazivanja)</a:t>
            </a:r>
          </a:p>
          <a:p>
            <a:pPr>
              <a:lnSpc>
                <a:spcPct val="200000"/>
              </a:lnSpc>
            </a:pPr>
            <a:r>
              <a:rPr lang="sr-Latn-BA" dirty="0" smtClean="0"/>
              <a:t>Biranje mjesta u sali</a:t>
            </a:r>
          </a:p>
          <a:p>
            <a:pPr>
              <a:lnSpc>
                <a:spcPct val="200000"/>
              </a:lnSpc>
            </a:pPr>
            <a:r>
              <a:rPr lang="sr-Latn-BA" dirty="0" smtClean="0"/>
              <a:t>Kupovina ulaznica putem kredita</a:t>
            </a:r>
          </a:p>
          <a:p>
            <a:pPr>
              <a:lnSpc>
                <a:spcPct val="200000"/>
              </a:lnSpc>
            </a:pPr>
            <a:r>
              <a:rPr lang="sr-Latn-BA" dirty="0" smtClean="0"/>
              <a:t>Pregled repertoara</a:t>
            </a:r>
          </a:p>
          <a:p>
            <a:pPr>
              <a:lnSpc>
                <a:spcPct val="200000"/>
              </a:lnSpc>
            </a:pPr>
            <a:r>
              <a:rPr lang="sr-Latn-BA" dirty="0" smtClean="0"/>
              <a:t>Ažuriranje sopstvenog naloga</a:t>
            </a:r>
          </a:p>
          <a:p>
            <a:endParaRPr lang="sr-Latn-BA" dirty="0"/>
          </a:p>
        </p:txBody>
      </p:sp>
    </p:spTree>
    <p:extLst>
      <p:ext uri="{BB962C8B-B14F-4D97-AF65-F5344CB8AC3E}">
        <p14:creationId xmlns:p14="http://schemas.microsoft.com/office/powerpoint/2010/main" val="231426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858</TotalTime>
  <Words>583</Words>
  <Application>Microsoft Office PowerPoint</Application>
  <PresentationFormat>Widescreen</PresentationFormat>
  <Paragraphs>204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Ticketeer</vt:lpstr>
      <vt:lpstr>Šta je Ticketeer?</vt:lpstr>
      <vt:lpstr>Zašto Ticketeer?</vt:lpstr>
      <vt:lpstr>Ciljevi sistema</vt:lpstr>
      <vt:lpstr>Organizacija sistema</vt:lpstr>
      <vt:lpstr>Učesnici sistema</vt:lpstr>
      <vt:lpstr>Administrator</vt:lpstr>
      <vt:lpstr>Radnik</vt:lpstr>
      <vt:lpstr>Registrovani korisnik</vt:lpstr>
      <vt:lpstr>Neregistrovani korisnik</vt:lpstr>
      <vt:lpstr>Korisnički interfejsi</vt:lpstr>
      <vt:lpstr>PowerPoint Presentation</vt:lpstr>
      <vt:lpstr>PowerPoint Presentation</vt:lpstr>
      <vt:lpstr>PowerPoint Presentation</vt:lpstr>
      <vt:lpstr>Scenario korišćenja</vt:lpstr>
      <vt:lpstr>PowerPoint Presentation</vt:lpstr>
      <vt:lpstr>PowerPoint Presentation</vt:lpstr>
      <vt:lpstr>PowerPoint Presentation</vt:lpstr>
      <vt:lpstr>Članovi tima</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Ticketeer</dc:title>
  <dc:creator>Korisnik</dc:creator>
  <cp:lastModifiedBy>Windows User</cp:lastModifiedBy>
  <cp:revision>106</cp:revision>
  <dcterms:created xsi:type="dcterms:W3CDTF">2019-05-04T11:57:58Z</dcterms:created>
  <dcterms:modified xsi:type="dcterms:W3CDTF">2019-05-08T01:09:08Z</dcterms:modified>
</cp:coreProperties>
</file>