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7" r:id="rId8"/>
    <p:sldId id="268" r:id="rId9"/>
    <p:sldId id="269" r:id="rId10"/>
    <p:sldId id="270" r:id="rId11"/>
    <p:sldId id="262" r:id="rId12"/>
    <p:sldId id="274" r:id="rId13"/>
    <p:sldId id="278" r:id="rId14"/>
    <p:sldId id="277" r:id="rId15"/>
    <p:sldId id="280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7B8"/>
    <a:srgbClr val="2E5369"/>
    <a:srgbClr val="4162AD"/>
    <a:srgbClr val="FCF600"/>
    <a:srgbClr val="FFFF66"/>
    <a:srgbClr val="FFFF99"/>
    <a:srgbClr val="00E668"/>
    <a:srgbClr val="353535"/>
    <a:srgbClr val="00D05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8DD40-0561-42CB-A23C-8E600B2AC4A8}" type="doc">
      <dgm:prSet loTypeId="urn:microsoft.com/office/officeart/2011/layout/RadialPictureList" loCatId="picture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D140437-CC5A-479A-9242-7D31F20F0993}">
      <dgm:prSet phldrT="[Text]" phldr="1"/>
      <dgm:spPr>
        <a:blipFill dpi="0" rotWithShape="0">
          <a:blip xmlns:r="http://schemas.openxmlformats.org/officeDocument/2006/relationships" r:embed="rId1">
            <a:alphaModFix amt="80000"/>
          </a:blip>
          <a:srcRect/>
          <a:stretch>
            <a:fillRect/>
          </a:stretch>
        </a:blipFill>
      </dgm:spPr>
      <dgm:t>
        <a:bodyPr/>
        <a:lstStyle/>
        <a:p>
          <a:pPr algn="l"/>
          <a:endParaRPr lang="en-US" dirty="0"/>
        </a:p>
      </dgm:t>
    </dgm:pt>
    <dgm:pt modelId="{879F203E-0E6A-4FC5-9992-7AD68CDBDB31}" type="par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A78F152A-19D1-4792-B575-2B9AC5250276}" type="sib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F28FEFE8-F266-48B4-9B0A-66D2117868E0}">
      <dgm:prSet phldrT="[Text]" custT="1"/>
      <dgm:spPr/>
      <dgm:t>
        <a:bodyPr/>
        <a:lstStyle/>
        <a:p>
          <a:pPr algn="l"/>
          <a:r>
            <a:rPr lang="sr-Latn-BA" sz="1600" dirty="0" smtClean="0"/>
            <a:t>Administrator</a:t>
          </a:r>
          <a:endParaRPr lang="sr-Latn-BA" sz="1300" dirty="0" smtClean="0"/>
        </a:p>
      </dgm:t>
    </dgm:pt>
    <dgm:pt modelId="{A08D6C51-CDC7-418F-8652-F677631D79E2}" type="par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8794AE50-DC24-4525-AE7B-77F17207D464}" type="sib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3C9632B2-B54D-41C3-BAEB-40A97EE4A4B6}">
      <dgm:prSet phldrT="[Text]" custT="1"/>
      <dgm:spPr/>
      <dgm:t>
        <a:bodyPr/>
        <a:lstStyle/>
        <a:p>
          <a:pPr algn="l"/>
          <a:r>
            <a:rPr lang="sr-Latn-BA" sz="1600" dirty="0" smtClean="0"/>
            <a:t>Radnik</a:t>
          </a:r>
          <a:endParaRPr lang="en-US" sz="1300" dirty="0"/>
        </a:p>
      </dgm:t>
    </dgm:pt>
    <dgm:pt modelId="{BE91F018-F44C-408A-AA24-3FB64072697B}" type="par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7DF5A5D8-98E8-4AD2-8889-FBE2B5D73587}" type="sib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E4A6A259-9F5C-4FF8-87DD-6824F0AD4F50}">
      <dgm:prSet phldrT="[Text]" custT="1"/>
      <dgm:spPr/>
      <dgm:t>
        <a:bodyPr/>
        <a:lstStyle/>
        <a:p>
          <a:pPr algn="l"/>
          <a:r>
            <a:rPr lang="sr-Latn-BA" sz="1600" dirty="0" smtClean="0"/>
            <a:t>Registrovani</a:t>
          </a:r>
          <a:r>
            <a:rPr lang="sr-Latn-BA" sz="1300" dirty="0" smtClean="0"/>
            <a:t> </a:t>
          </a:r>
          <a:r>
            <a:rPr lang="sr-Latn-BA" sz="1600" dirty="0" smtClean="0"/>
            <a:t>korisnik</a:t>
          </a:r>
          <a:endParaRPr lang="en-US" sz="1300" dirty="0"/>
        </a:p>
      </dgm:t>
    </dgm:pt>
    <dgm:pt modelId="{46C9B1D4-FB96-43AF-87F1-D61CD7B39C20}" type="par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107A581C-5090-4088-A8BA-36159A4AC4B0}" type="sib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63CFE206-60E1-499B-AF40-E82A8F2B16BB}">
      <dgm:prSet phldrT="[Text]" custT="1"/>
      <dgm:spPr/>
      <dgm:t>
        <a:bodyPr/>
        <a:lstStyle/>
        <a:p>
          <a:pPr algn="l"/>
          <a:r>
            <a:rPr lang="sr-Latn-BA" sz="1600" dirty="0" smtClean="0"/>
            <a:t>Neregistrovani korisnik</a:t>
          </a:r>
          <a:endParaRPr lang="en-US" sz="1600" dirty="0"/>
        </a:p>
      </dgm:t>
    </dgm:pt>
    <dgm:pt modelId="{74C48C96-BCE5-455D-ADA4-3DAB328469A0}" type="par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F8EA4754-FC85-4EBC-8083-B7EF58AC5DDD}" type="sib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6DA970A2-B645-47FD-BBAC-CE701335416A}" type="pres">
      <dgm:prSet presAssocID="{1E38DD40-0561-42CB-A23C-8E600B2AC4A8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7461C9D-04A8-462D-9119-52125F9BCC03}" type="pres">
      <dgm:prSet presAssocID="{ED140437-CC5A-479A-9242-7D31F20F0993}" presName="Parent" presStyleLbl="node1" presStyleIdx="0" presStyleCnt="2" custLinFactNeighborX="-37433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AE5E8BD5-32CA-4BD5-AB37-94D4985DB142}" type="pres">
      <dgm:prSet presAssocID="{F28FEFE8-F266-48B4-9B0A-66D2117868E0}" presName="Accent" presStyleLbl="node1" presStyleIdx="1" presStyleCnt="2" custLinFactNeighborX="-18568"/>
      <dgm:spPr>
        <a:gradFill rotWithShape="0">
          <a:gsLst>
            <a:gs pos="0">
              <a:schemeClr val="accent2">
                <a:shade val="50000"/>
                <a:hueOff val="470629"/>
                <a:satOff val="1001"/>
                <a:lumOff val="47069"/>
                <a:alphaOff val="0"/>
                <a:tint val="96000"/>
                <a:lumMod val="104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622460FE-6598-4767-9053-4FD53CDA6626}" type="pres">
      <dgm:prSet presAssocID="{F28FEFE8-F266-48B4-9B0A-66D2117868E0}" presName="Image1" presStyleLbl="fgImgPlace1" presStyleIdx="0" presStyleCnt="4" custScaleX="66183" custScaleY="66183" custLinFactNeighborX="-69861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EC2B18CF-F68F-401A-8258-A481666F1E49}" type="pres">
      <dgm:prSet presAssocID="{F28FEFE8-F266-48B4-9B0A-66D2117868E0}" presName="Child1" presStyleLbl="revTx" presStyleIdx="0" presStyleCnt="4" custScaleX="1243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7664-23FE-48F3-B8C1-4547644B919D}" type="pres">
      <dgm:prSet presAssocID="{3C9632B2-B54D-41C3-BAEB-40A97EE4A4B6}" presName="Image2" presStyleCnt="0"/>
      <dgm:spPr/>
      <dgm:t>
        <a:bodyPr/>
        <a:lstStyle/>
        <a:p>
          <a:endParaRPr lang="en-US"/>
        </a:p>
      </dgm:t>
    </dgm:pt>
    <dgm:pt modelId="{AE2532A5-34F4-4ABB-AE74-5DFF47C6F9F1}" type="pres">
      <dgm:prSet presAssocID="{3C9632B2-B54D-41C3-BAEB-40A97EE4A4B6}" presName="Image" presStyleLbl="fgImgPlace1" presStyleIdx="1" presStyleCnt="4" custScaleX="63473" custScaleY="63472" custLinFactNeighborX="-69861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F9F5666-0E35-4AA9-9D80-F32B4E869FBD}" type="pres">
      <dgm:prSet presAssocID="{3C9632B2-B54D-41C3-BAEB-40A97EE4A4B6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F41BD-D993-43F1-9C68-54E97DEA7322}" type="pres">
      <dgm:prSet presAssocID="{E4A6A259-9F5C-4FF8-87DD-6824F0AD4F50}" presName="Image3" presStyleCnt="0"/>
      <dgm:spPr/>
      <dgm:t>
        <a:bodyPr/>
        <a:lstStyle/>
        <a:p>
          <a:endParaRPr lang="en-US"/>
        </a:p>
      </dgm:t>
    </dgm:pt>
    <dgm:pt modelId="{2FFC460E-85CE-4127-89AB-2EE4BB6B386C}" type="pres">
      <dgm:prSet presAssocID="{E4A6A259-9F5C-4FF8-87DD-6824F0AD4F50}" presName="Image" presStyleLbl="fgImgPlace1" presStyleIdx="2" presStyleCnt="4" custScaleX="58662" custScaleY="58662" custLinFactNeighborX="-69861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30891A23-2DCF-424C-98D8-20DED18605DF}" type="pres">
      <dgm:prSet presAssocID="{E4A6A259-9F5C-4FF8-87DD-6824F0AD4F50}" presName="Child3" presStyleLbl="revTx" presStyleIdx="2" presStyleCnt="4" custScaleX="1251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BDBF5-C2F6-47CD-AC29-41468D29714F}" type="pres">
      <dgm:prSet presAssocID="{63CFE206-60E1-499B-AF40-E82A8F2B16BB}" presName="Image4" presStyleCnt="0"/>
      <dgm:spPr/>
      <dgm:t>
        <a:bodyPr/>
        <a:lstStyle/>
        <a:p>
          <a:endParaRPr lang="en-US"/>
        </a:p>
      </dgm:t>
    </dgm:pt>
    <dgm:pt modelId="{6D18923C-0A76-462F-AC28-8FDE4EF4C870}" type="pres">
      <dgm:prSet presAssocID="{63CFE206-60E1-499B-AF40-E82A8F2B16BB}" presName="Image" presStyleLbl="fgImgPlace1" presStyleIdx="3" presStyleCnt="4" custScaleX="60606" custScaleY="60606" custLinFactNeighborX="-69861" custLinFactNeighborY="-7525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96ED8390-1DF1-4967-880A-465FD76D0DE8}" type="pres">
      <dgm:prSet presAssocID="{63CFE206-60E1-499B-AF40-E82A8F2B16BB}" presName="Child4" presStyleLbl="revTx" presStyleIdx="3" presStyleCnt="4" custScaleX="1449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691FF-D680-4F47-B2FA-B2088A7D9C89}" srcId="{1E38DD40-0561-42CB-A23C-8E600B2AC4A8}" destId="{ED140437-CC5A-479A-9242-7D31F20F0993}" srcOrd="0" destOrd="0" parTransId="{879F203E-0E6A-4FC5-9992-7AD68CDBDB31}" sibTransId="{A78F152A-19D1-4792-B575-2B9AC5250276}"/>
    <dgm:cxn modelId="{D1592743-53EF-45A6-8102-F68ED7E9FE7A}" type="presOf" srcId="{F28FEFE8-F266-48B4-9B0A-66D2117868E0}" destId="{EC2B18CF-F68F-401A-8258-A481666F1E49}" srcOrd="0" destOrd="0" presId="urn:microsoft.com/office/officeart/2011/layout/RadialPictureList"/>
    <dgm:cxn modelId="{C6F4479F-9B21-4AA6-A69D-206D92E66C17}" srcId="{ED140437-CC5A-479A-9242-7D31F20F0993}" destId="{F28FEFE8-F266-48B4-9B0A-66D2117868E0}" srcOrd="0" destOrd="0" parTransId="{A08D6C51-CDC7-418F-8652-F677631D79E2}" sibTransId="{8794AE50-DC24-4525-AE7B-77F17207D464}"/>
    <dgm:cxn modelId="{1D91A92C-C51C-4AE2-AC7F-B149B234B892}" type="presOf" srcId="{63CFE206-60E1-499B-AF40-E82A8F2B16BB}" destId="{96ED8390-1DF1-4967-880A-465FD76D0DE8}" srcOrd="0" destOrd="0" presId="urn:microsoft.com/office/officeart/2011/layout/RadialPictureList"/>
    <dgm:cxn modelId="{28B96332-11B1-4694-B88E-88F8ADEB0F0A}" type="presOf" srcId="{ED140437-CC5A-479A-9242-7D31F20F0993}" destId="{E7461C9D-04A8-462D-9119-52125F9BCC03}" srcOrd="0" destOrd="0" presId="urn:microsoft.com/office/officeart/2011/layout/RadialPictureList"/>
    <dgm:cxn modelId="{F4FCA6E5-57C7-435E-BCFA-F9A069B81BBE}" type="presOf" srcId="{E4A6A259-9F5C-4FF8-87DD-6824F0AD4F50}" destId="{30891A23-2DCF-424C-98D8-20DED18605DF}" srcOrd="0" destOrd="0" presId="urn:microsoft.com/office/officeart/2011/layout/RadialPictureList"/>
    <dgm:cxn modelId="{FCF79C25-95A3-43EB-9E36-E5A8D224D0B3}" type="presOf" srcId="{3C9632B2-B54D-41C3-BAEB-40A97EE4A4B6}" destId="{4F9F5666-0E35-4AA9-9D80-F32B4E869FBD}" srcOrd="0" destOrd="0" presId="urn:microsoft.com/office/officeart/2011/layout/RadialPictureList"/>
    <dgm:cxn modelId="{6618ADEC-199C-49D7-9753-D728DCCE1CB5}" type="presOf" srcId="{1E38DD40-0561-42CB-A23C-8E600B2AC4A8}" destId="{6DA970A2-B645-47FD-BBAC-CE701335416A}" srcOrd="0" destOrd="0" presId="urn:microsoft.com/office/officeart/2011/layout/RadialPictureList"/>
    <dgm:cxn modelId="{481BB45D-7FFB-4B4F-9908-2EF5EED2B82A}" srcId="{ED140437-CC5A-479A-9242-7D31F20F0993}" destId="{63CFE206-60E1-499B-AF40-E82A8F2B16BB}" srcOrd="3" destOrd="0" parTransId="{74C48C96-BCE5-455D-ADA4-3DAB328469A0}" sibTransId="{F8EA4754-FC85-4EBC-8083-B7EF58AC5DDD}"/>
    <dgm:cxn modelId="{3E378A20-05E6-4B3B-BFFA-10B0017BAF3D}" srcId="{ED140437-CC5A-479A-9242-7D31F20F0993}" destId="{3C9632B2-B54D-41C3-BAEB-40A97EE4A4B6}" srcOrd="1" destOrd="0" parTransId="{BE91F018-F44C-408A-AA24-3FB64072697B}" sibTransId="{7DF5A5D8-98E8-4AD2-8889-FBE2B5D73587}"/>
    <dgm:cxn modelId="{5FF9FF90-C8AA-4F57-AA0D-59AE65B44627}" srcId="{ED140437-CC5A-479A-9242-7D31F20F0993}" destId="{E4A6A259-9F5C-4FF8-87DD-6824F0AD4F50}" srcOrd="2" destOrd="0" parTransId="{46C9B1D4-FB96-43AF-87F1-D61CD7B39C20}" sibTransId="{107A581C-5090-4088-A8BA-36159A4AC4B0}"/>
    <dgm:cxn modelId="{E34D592B-FDC9-41CF-B2A3-24473F0C8030}" type="presParOf" srcId="{6DA970A2-B645-47FD-BBAC-CE701335416A}" destId="{E7461C9D-04A8-462D-9119-52125F9BCC03}" srcOrd="0" destOrd="0" presId="urn:microsoft.com/office/officeart/2011/layout/RadialPictureList"/>
    <dgm:cxn modelId="{BC8201B6-E07C-4F15-9C92-8B629C0D2592}" type="presParOf" srcId="{6DA970A2-B645-47FD-BBAC-CE701335416A}" destId="{AE5E8BD5-32CA-4BD5-AB37-94D4985DB142}" srcOrd="1" destOrd="0" presId="urn:microsoft.com/office/officeart/2011/layout/RadialPictureList"/>
    <dgm:cxn modelId="{8380C32C-8F75-49F3-90D0-52B1E1A6E79A}" type="presParOf" srcId="{6DA970A2-B645-47FD-BBAC-CE701335416A}" destId="{622460FE-6598-4767-9053-4FD53CDA6626}" srcOrd="2" destOrd="0" presId="urn:microsoft.com/office/officeart/2011/layout/RadialPictureList"/>
    <dgm:cxn modelId="{B9DE214F-D585-4B44-AC2F-535F21807EEC}" type="presParOf" srcId="{6DA970A2-B645-47FD-BBAC-CE701335416A}" destId="{EC2B18CF-F68F-401A-8258-A481666F1E49}" srcOrd="3" destOrd="0" presId="urn:microsoft.com/office/officeart/2011/layout/RadialPictureList"/>
    <dgm:cxn modelId="{B14C1BA9-1666-4396-A09E-DDCA507B039C}" type="presParOf" srcId="{6DA970A2-B645-47FD-BBAC-CE701335416A}" destId="{6A9A7664-23FE-48F3-B8C1-4547644B919D}" srcOrd="4" destOrd="0" presId="urn:microsoft.com/office/officeart/2011/layout/RadialPictureList"/>
    <dgm:cxn modelId="{1C334E5C-415D-4126-9F06-9C691A1410A0}" type="presParOf" srcId="{6A9A7664-23FE-48F3-B8C1-4547644B919D}" destId="{AE2532A5-34F4-4ABB-AE74-5DFF47C6F9F1}" srcOrd="0" destOrd="0" presId="urn:microsoft.com/office/officeart/2011/layout/RadialPictureList"/>
    <dgm:cxn modelId="{DC4B8706-6C08-4EF7-B1F5-04CC9989C575}" type="presParOf" srcId="{6DA970A2-B645-47FD-BBAC-CE701335416A}" destId="{4F9F5666-0E35-4AA9-9D80-F32B4E869FBD}" srcOrd="5" destOrd="0" presId="urn:microsoft.com/office/officeart/2011/layout/RadialPictureList"/>
    <dgm:cxn modelId="{D411DB84-DFFA-4A46-8DF7-D374A402923F}" type="presParOf" srcId="{6DA970A2-B645-47FD-BBAC-CE701335416A}" destId="{4DBF41BD-D993-43F1-9C68-54E97DEA7322}" srcOrd="6" destOrd="0" presId="urn:microsoft.com/office/officeart/2011/layout/RadialPictureList"/>
    <dgm:cxn modelId="{48D8B780-B710-4BEC-9D1E-927B7385A3A7}" type="presParOf" srcId="{4DBF41BD-D993-43F1-9C68-54E97DEA7322}" destId="{2FFC460E-85CE-4127-89AB-2EE4BB6B386C}" srcOrd="0" destOrd="0" presId="urn:microsoft.com/office/officeart/2011/layout/RadialPictureList"/>
    <dgm:cxn modelId="{7EA17A49-6530-47F0-A678-106BC7AD99B3}" type="presParOf" srcId="{6DA970A2-B645-47FD-BBAC-CE701335416A}" destId="{30891A23-2DCF-424C-98D8-20DED18605DF}" srcOrd="7" destOrd="0" presId="urn:microsoft.com/office/officeart/2011/layout/RadialPictureList"/>
    <dgm:cxn modelId="{4411AE52-FA84-49EF-8004-9A5B9E9B7E09}" type="presParOf" srcId="{6DA970A2-B645-47FD-BBAC-CE701335416A}" destId="{E36BDBF5-C2F6-47CD-AC29-41468D29714F}" srcOrd="8" destOrd="0" presId="urn:microsoft.com/office/officeart/2011/layout/RadialPictureList"/>
    <dgm:cxn modelId="{DACD3468-A45D-4CF8-9CAF-BA38972CB68F}" type="presParOf" srcId="{E36BDBF5-C2F6-47CD-AC29-41468D29714F}" destId="{6D18923C-0A76-462F-AC28-8FDE4EF4C870}" srcOrd="0" destOrd="0" presId="urn:microsoft.com/office/officeart/2011/layout/RadialPictureList"/>
    <dgm:cxn modelId="{80813262-2FE0-493F-931D-4A6965D68CE0}" type="presParOf" srcId="{6DA970A2-B645-47FD-BBAC-CE701335416A}" destId="{96ED8390-1DF1-4967-880A-465FD76D0DE8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1C9D-04A8-462D-9119-52125F9BCC03}">
      <dsp:nvSpPr>
        <dsp:cNvPr id="0" name=""/>
        <dsp:cNvSpPr/>
      </dsp:nvSpPr>
      <dsp:spPr>
        <a:xfrm>
          <a:off x="1422704" y="1055454"/>
          <a:ext cx="1653887" cy="165374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80000"/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664910" y="1297639"/>
        <a:ext cx="1169475" cy="1169370"/>
      </dsp:txXfrm>
    </dsp:sp>
    <dsp:sp modelId="{AE5E8BD5-32CA-4BD5-AB37-94D4985DB142}">
      <dsp:nvSpPr>
        <dsp:cNvPr id="0" name=""/>
        <dsp:cNvSpPr/>
      </dsp:nvSpPr>
      <dsp:spPr>
        <a:xfrm>
          <a:off x="570158" y="135828"/>
          <a:ext cx="3333511" cy="3474856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accent2">
                <a:shade val="50000"/>
                <a:hueOff val="470629"/>
                <a:satOff val="1001"/>
                <a:lumOff val="47069"/>
                <a:alphaOff val="0"/>
                <a:tint val="96000"/>
                <a:lumMod val="104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460FE-6598-4767-9053-4FD53CDA6626}">
      <dsp:nvSpPr>
        <dsp:cNvPr id="0" name=""/>
        <dsp:cNvSpPr/>
      </dsp:nvSpPr>
      <dsp:spPr>
        <a:xfrm>
          <a:off x="2783585" y="149242"/>
          <a:ext cx="586503" cy="586381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2B18CF-F68F-401A-8258-A481666F1E49}">
      <dsp:nvSpPr>
        <dsp:cNvPr id="0" name=""/>
        <dsp:cNvSpPr/>
      </dsp:nvSpPr>
      <dsp:spPr>
        <a:xfrm>
          <a:off x="4062206" y="10768"/>
          <a:ext cx="1474905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Administrator</a:t>
          </a:r>
          <a:endParaRPr lang="sr-Latn-BA" sz="1300" kern="1200" dirty="0" smtClean="0"/>
        </a:p>
      </dsp:txBody>
      <dsp:txXfrm>
        <a:off x="4062206" y="10768"/>
        <a:ext cx="1474905" cy="857662"/>
      </dsp:txXfrm>
    </dsp:sp>
    <dsp:sp modelId="{AE2532A5-34F4-4ABB-AE74-5DFF47C6F9F1}">
      <dsp:nvSpPr>
        <dsp:cNvPr id="0" name=""/>
        <dsp:cNvSpPr/>
      </dsp:nvSpPr>
      <dsp:spPr>
        <a:xfrm>
          <a:off x="3450155" y="986422"/>
          <a:ext cx="562488" cy="562361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9F5666-0E35-4AA9-9D80-F32B4E869FBD}">
      <dsp:nvSpPr>
        <dsp:cNvPr id="0" name=""/>
        <dsp:cNvSpPr/>
      </dsp:nvSpPr>
      <dsp:spPr>
        <a:xfrm>
          <a:off x="4858657" y="840093"/>
          <a:ext cx="1186273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Radnik</a:t>
          </a:r>
          <a:endParaRPr lang="en-US" sz="1300" kern="1200" dirty="0"/>
        </a:p>
      </dsp:txBody>
      <dsp:txXfrm>
        <a:off x="4858657" y="840093"/>
        <a:ext cx="1186273" cy="857662"/>
      </dsp:txXfrm>
    </dsp:sp>
    <dsp:sp modelId="{2FFC460E-85CE-4127-89AB-2EE4BB6B386C}">
      <dsp:nvSpPr>
        <dsp:cNvPr id="0" name=""/>
        <dsp:cNvSpPr/>
      </dsp:nvSpPr>
      <dsp:spPr>
        <a:xfrm>
          <a:off x="3468074" y="2220926"/>
          <a:ext cx="519853" cy="519745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891A23-2DCF-424C-98D8-20DED18605DF}">
      <dsp:nvSpPr>
        <dsp:cNvPr id="0" name=""/>
        <dsp:cNvSpPr/>
      </dsp:nvSpPr>
      <dsp:spPr>
        <a:xfrm>
          <a:off x="4709252" y="2052156"/>
          <a:ext cx="1485084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Registrovani</a:t>
          </a:r>
          <a:r>
            <a:rPr lang="sr-Latn-BA" sz="1300" kern="1200" dirty="0" smtClean="0"/>
            <a:t> </a:t>
          </a:r>
          <a:r>
            <a:rPr lang="sr-Latn-BA" sz="1600" kern="1200" dirty="0" smtClean="0"/>
            <a:t>korisnik</a:t>
          </a:r>
          <a:endParaRPr lang="en-US" sz="1300" kern="1200" dirty="0"/>
        </a:p>
      </dsp:txBody>
      <dsp:txXfrm>
        <a:off x="4709252" y="2052156"/>
        <a:ext cx="1485084" cy="857662"/>
      </dsp:txXfrm>
    </dsp:sp>
    <dsp:sp modelId="{6D18923C-0A76-462F-AC28-8FDE4EF4C870}">
      <dsp:nvSpPr>
        <dsp:cNvPr id="0" name=""/>
        <dsp:cNvSpPr/>
      </dsp:nvSpPr>
      <dsp:spPr>
        <a:xfrm>
          <a:off x="2808296" y="2999527"/>
          <a:ext cx="537081" cy="536968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ED8390-1DF1-4967-880A-465FD76D0DE8}">
      <dsp:nvSpPr>
        <dsp:cNvPr id="0" name=""/>
        <dsp:cNvSpPr/>
      </dsp:nvSpPr>
      <dsp:spPr>
        <a:xfrm>
          <a:off x="3939884" y="2909819"/>
          <a:ext cx="1719551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Neregistrovani korisnik</a:t>
          </a:r>
          <a:endParaRPr lang="en-US" sz="1600" kern="1200" dirty="0"/>
        </a:p>
      </dsp:txBody>
      <dsp:txXfrm>
        <a:off x="3939884" y="2909819"/>
        <a:ext cx="1719551" cy="8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Ticketeer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Sistem za online rezervaciju ulaznica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47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Neregistrovani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Kreiranje naloga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 i informacija o konkretnom događaju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254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Korisnički interfejsi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Korisnici sistema imaju istu formu za prijavu</a:t>
            </a:r>
            <a:r>
              <a:rPr lang="sr-Latn-BA" dirty="0"/>
              <a:t> </a:t>
            </a:r>
            <a:r>
              <a:rPr lang="sr-Latn-BA" dirty="0" smtClean="0"/>
              <a:t>(osim neregistrovanih korisnika)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 zavisnosti od vrste korisnika, nakon prijave na sistem, prikazuje im se odgovarajuća forma</a:t>
            </a:r>
          </a:p>
        </p:txBody>
      </p:sp>
    </p:spTree>
    <p:extLst>
      <p:ext uri="{BB962C8B-B14F-4D97-AF65-F5344CB8AC3E}">
        <p14:creationId xmlns:p14="http://schemas.microsoft.com/office/powerpoint/2010/main" val="30882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Scenario korišćenja</a:t>
            </a:r>
            <a:endParaRPr lang="sr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73" y="1970213"/>
            <a:ext cx="956727" cy="11332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205824"/>
            <a:ext cx="1029750" cy="10297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94" y="4131537"/>
            <a:ext cx="1137830" cy="12441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7" y="1804086"/>
            <a:ext cx="655098" cy="553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68" y="3574737"/>
            <a:ext cx="951770" cy="7805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45" y="4075026"/>
            <a:ext cx="370349" cy="28026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351927" y="4720698"/>
            <a:ext cx="3452684" cy="270402"/>
          </a:xfrm>
          <a:prstGeom prst="rightArrow">
            <a:avLst>
              <a:gd name="adj1" fmla="val 50000"/>
              <a:gd name="adj2" fmla="val 122799"/>
            </a:avLst>
          </a:prstGeom>
          <a:solidFill>
            <a:srgbClr val="2E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6" name="Right Arrow 15"/>
          <p:cNvSpPr/>
          <p:nvPr/>
        </p:nvSpPr>
        <p:spPr>
          <a:xfrm rot="10800000">
            <a:off x="4270439" y="4334389"/>
            <a:ext cx="3452684" cy="270402"/>
          </a:xfrm>
          <a:prstGeom prst="rightArrow">
            <a:avLst>
              <a:gd name="adj1" fmla="val 50000"/>
              <a:gd name="adj2" fmla="val 122799"/>
            </a:avLst>
          </a:prstGeom>
          <a:solidFill>
            <a:srgbClr val="2E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5" y="5095442"/>
            <a:ext cx="370349" cy="2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79" name="Group 78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24464" y="828675"/>
            <a:ext cx="10710492" cy="6029325"/>
            <a:chOff x="2224464" y="828675"/>
            <a:chExt cx="10710492" cy="6029325"/>
          </a:xfrm>
        </p:grpSpPr>
        <p:sp>
          <p:nvSpPr>
            <p:cNvPr id="21" name="Rectangle 20"/>
            <p:cNvSpPr/>
            <p:nvPr/>
          </p:nvSpPr>
          <p:spPr>
            <a:xfrm>
              <a:off x="2225615" y="1908675"/>
              <a:ext cx="9966385" cy="4949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5615" y="828675"/>
              <a:ext cx="9966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24464" y="1112074"/>
              <a:ext cx="10710492" cy="5636893"/>
              <a:chOff x="1613344" y="802755"/>
              <a:chExt cx="10710492" cy="563689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876490" y="802755"/>
                <a:ext cx="147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dirty="0" smtClean="0"/>
                  <a:t>Događaji</a:t>
                </a:r>
                <a:endParaRPr lang="sr-Latn-BA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14256" y="1580911"/>
                <a:ext cx="9968209" cy="5399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14256" y="2120493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14256" y="2660492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13344" y="3200491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13344" y="3740490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15168" y="4280069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15168" y="4819651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15168" y="5359650"/>
                <a:ext cx="9968209" cy="539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14256" y="5899649"/>
                <a:ext cx="9968209" cy="539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75578" y="1712411"/>
                <a:ext cx="1638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Naziv događaja</a:t>
                </a:r>
                <a:endParaRPr lang="sr-Latn-BA" sz="12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43515" y="1712411"/>
                <a:ext cx="1638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Lokacija</a:t>
                </a:r>
                <a:endParaRPr lang="sr-Latn-BA" sz="12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198182" y="1712204"/>
                <a:ext cx="994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b="1" dirty="0" smtClean="0"/>
                  <a:t>Datum</a:t>
                </a:r>
                <a:endParaRPr lang="sr-Latn-BA" sz="12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578" y="2251665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1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5578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2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75578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3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75578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4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875578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5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75578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6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75578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7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875578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Događaj 8</a:t>
                </a:r>
                <a:endParaRPr lang="sr-Latn-BA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43515" y="225199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43515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43515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743515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43515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43515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43515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43515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Banja Luka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198182" y="2251665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198182" y="279124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98182" y="3349340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8182" y="388891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198182" y="4410824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98182" y="4950403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98182" y="5508499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198182" y="6048078"/>
                <a:ext cx="2125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>
                    <a:solidFill>
                      <a:schemeClr val="bg1">
                        <a:lumMod val="50000"/>
                      </a:schemeClr>
                    </a:solidFill>
                  </a:rPr>
                  <a:t>22/07/2019</a:t>
                </a:r>
              </a:p>
            </p:txBody>
          </p:sp>
        </p:grpSp>
        <p:sp>
          <p:nvSpPr>
            <p:cNvPr id="3" name="Cross 2"/>
            <p:cNvSpPr/>
            <p:nvPr/>
          </p:nvSpPr>
          <p:spPr>
            <a:xfrm>
              <a:off x="2614970" y="1598005"/>
              <a:ext cx="152670" cy="152670"/>
            </a:xfrm>
            <a:prstGeom prst="plus">
              <a:avLst>
                <a:gd name="adj" fmla="val 35599"/>
              </a:avLst>
            </a:prstGeom>
            <a:solidFill>
              <a:srgbClr val="00E6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788" y="1590382"/>
              <a:ext cx="148862" cy="1679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98" y="1554577"/>
              <a:ext cx="212347" cy="2395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224464" y="828675"/>
            <a:ext cx="9967536" cy="6029325"/>
            <a:chOff x="6819643" y="1494106"/>
            <a:chExt cx="9967536" cy="6029325"/>
          </a:xfrm>
        </p:grpSpPr>
        <p:grpSp>
          <p:nvGrpSpPr>
            <p:cNvPr id="131" name="Group 130"/>
            <p:cNvGrpSpPr/>
            <p:nvPr/>
          </p:nvGrpSpPr>
          <p:grpSpPr>
            <a:xfrm>
              <a:off x="6820794" y="1494106"/>
              <a:ext cx="9966385" cy="6029325"/>
              <a:chOff x="2213787" y="828674"/>
              <a:chExt cx="9966385" cy="589189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213787" y="828674"/>
                <a:ext cx="9966385" cy="5891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475782" y="1112074"/>
                <a:ext cx="147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BA" dirty="0" smtClean="0"/>
                  <a:t>Događaji</a:t>
                </a:r>
                <a:endParaRPr lang="sr-Latn-BA" dirty="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7081205" y="2070385"/>
              <a:ext cx="1639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Kreiranje doga</a:t>
              </a:r>
              <a:r>
                <a:rPr lang="sr-Latn-BA" sz="1200" dirty="0" smtClean="0"/>
                <a:t>đaja</a:t>
              </a:r>
              <a:endParaRPr lang="sr-Latn-BA" sz="12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6819643" y="2565186"/>
              <a:ext cx="99675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039488" y="2865613"/>
              <a:ext cx="212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600" dirty="0" smtClean="0"/>
                <a:t>Naziv događaja: </a:t>
              </a:r>
              <a:endParaRPr lang="sr-Latn-BA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039488" y="3223370"/>
              <a:ext cx="212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600" dirty="0" smtClean="0"/>
                <a:t>Lokacija: </a:t>
              </a:r>
              <a:endParaRPr lang="sr-Latn-BA" sz="1600" dirty="0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8919529" y="3114106"/>
              <a:ext cx="254713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8919529" y="3502606"/>
              <a:ext cx="254713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7039488" y="3628752"/>
              <a:ext cx="212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600" dirty="0" smtClean="0"/>
                <a:t>Datum:</a:t>
              </a:r>
              <a:endParaRPr lang="sr-Latn-BA" sz="1600" dirty="0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8919529" y="3891106"/>
              <a:ext cx="138112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8404" y="3674290"/>
              <a:ext cx="195263" cy="220257"/>
            </a:xfrm>
            <a:prstGeom prst="rect">
              <a:avLst/>
            </a:prstGeom>
          </p:spPr>
        </p:pic>
        <p:sp>
          <p:nvSpPr>
            <p:cNvPr id="149" name="Rectangle 148"/>
            <p:cNvSpPr/>
            <p:nvPr/>
          </p:nvSpPr>
          <p:spPr>
            <a:xfrm>
              <a:off x="10558617" y="4013079"/>
              <a:ext cx="908047" cy="2488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050" dirty="0" smtClean="0"/>
                <a:t>Dodaj</a:t>
              </a:r>
              <a:endParaRPr lang="sr-Latn-BA" sz="105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039488" y="4034134"/>
              <a:ext cx="212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600" dirty="0" smtClean="0"/>
                <a:t>Termini:</a:t>
              </a:r>
              <a:endParaRPr lang="sr-Latn-BA" sz="1600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8919529" y="4250823"/>
              <a:ext cx="138112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12330929" y="2963953"/>
              <a:ext cx="4136380" cy="3197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039488" y="4434588"/>
              <a:ext cx="212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600" dirty="0" smtClean="0"/>
                <a:t>Opis:</a:t>
              </a:r>
              <a:endParaRPr lang="sr-Latn-BA" sz="16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19223" y="4599519"/>
              <a:ext cx="2544160" cy="15616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210149" y="6602966"/>
              <a:ext cx="856139" cy="3228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Potvrdi</a:t>
              </a:r>
              <a:endParaRPr lang="sr-Latn-BA" sz="12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211436" y="6611232"/>
              <a:ext cx="952423" cy="32287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Odustani</a:t>
              </a:r>
              <a:endParaRPr lang="sr-Latn-BA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567229" y="2829232"/>
              <a:ext cx="106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Događaj 1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567229" y="3201157"/>
              <a:ext cx="106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963451" y="3611675"/>
              <a:ext cx="106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963451" y="3992825"/>
              <a:ext cx="106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18:30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2330929" y="2963570"/>
              <a:ext cx="1000793" cy="100079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4529" y="2981453"/>
              <a:ext cx="813591" cy="917731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13422750" y="3051257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Naziv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3422750" y="3365329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>
                  <a:solidFill>
                    <a:schemeClr val="bg1">
                      <a:lumMod val="50000"/>
                    </a:schemeClr>
                  </a:solidFill>
                </a:rPr>
                <a:t>Lokacija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2372989" y="4145881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Datum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372989" y="4451081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Termini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372989" y="4756280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Opis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4769345" y="3051257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Događaj 1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761611" y="3364733"/>
              <a:ext cx="141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995014" y="4145880"/>
              <a:ext cx="1069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2995014" y="4470406"/>
              <a:ext cx="59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18:30</a:t>
              </a:r>
              <a:endParaRPr lang="sr-Latn-BA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074916" y="4827969"/>
              <a:ext cx="3276310" cy="12140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101" name="Rectangle 100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972050" y="283620"/>
                <a:ext cx="381000" cy="2762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610" y="304488"/>
                <a:ext cx="207880" cy="234489"/>
              </a:xfrm>
              <a:prstGeom prst="rect">
                <a:avLst/>
              </a:prstGeom>
            </p:spPr>
          </p:pic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9" y="6076303"/>
            <a:ext cx="423862" cy="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4464" y="1112074"/>
            <a:ext cx="10710492" cy="5636893"/>
            <a:chOff x="2224464" y="1112074"/>
            <a:chExt cx="10710492" cy="5636893"/>
          </a:xfrm>
        </p:grpSpPr>
        <p:sp>
          <p:nvSpPr>
            <p:cNvPr id="489" name="TextBox 488"/>
            <p:cNvSpPr txBox="1"/>
            <p:nvPr/>
          </p:nvSpPr>
          <p:spPr>
            <a:xfrm>
              <a:off x="2487610" y="1112074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dirty="0" smtClean="0"/>
                <a:t>Događaji</a:t>
              </a:r>
              <a:endParaRPr lang="sr-Latn-BA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2486698" y="1433569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Izbor događaja</a:t>
              </a:r>
              <a:endParaRPr lang="sr-Latn-BA" sz="1050" dirty="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2225376" y="1890230"/>
              <a:ext cx="9968209" cy="539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225376" y="2429812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225376" y="2969811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224464" y="3509810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224464" y="4049809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226288" y="4589388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226288" y="5128970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2226288" y="5668969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225376" y="6208968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500" name="TextBox 499"/>
            <p:cNvSpPr txBox="1"/>
            <p:nvPr/>
          </p:nvSpPr>
          <p:spPr>
            <a:xfrm>
              <a:off x="2486698" y="2021730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Naziv događaja</a:t>
              </a:r>
              <a:endParaRPr lang="sr-Latn-BA" sz="1200" b="1" dirty="0"/>
            </a:p>
          </p:txBody>
        </p:sp>
        <p:sp>
          <p:nvSpPr>
            <p:cNvPr id="501" name="TextBox 500"/>
            <p:cNvSpPr txBox="1"/>
            <p:nvPr/>
          </p:nvSpPr>
          <p:spPr>
            <a:xfrm>
              <a:off x="5354635" y="2021730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Lokacija</a:t>
              </a:r>
              <a:endParaRPr lang="sr-Latn-BA" sz="1200" b="1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10809302" y="2021523"/>
              <a:ext cx="99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Datum</a:t>
              </a:r>
              <a:endParaRPr lang="sr-Latn-BA" sz="1200" b="1" dirty="0"/>
            </a:p>
          </p:txBody>
        </p:sp>
        <p:sp>
          <p:nvSpPr>
            <p:cNvPr id="503" name="TextBox 502"/>
            <p:cNvSpPr txBox="1"/>
            <p:nvPr/>
          </p:nvSpPr>
          <p:spPr>
            <a:xfrm>
              <a:off x="2486698" y="256098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1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486698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2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5" name="TextBox 504"/>
            <p:cNvSpPr txBox="1"/>
            <p:nvPr/>
          </p:nvSpPr>
          <p:spPr>
            <a:xfrm>
              <a:off x="2486698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3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2486698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4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2486698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5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>
              <a:off x="2486698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6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2486698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7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2486698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8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5354635" y="256131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2" name="TextBox 511"/>
            <p:cNvSpPr txBox="1"/>
            <p:nvPr/>
          </p:nvSpPr>
          <p:spPr>
            <a:xfrm>
              <a:off x="5354635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5354635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5354635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5" name="TextBox 514"/>
            <p:cNvSpPr txBox="1"/>
            <p:nvPr/>
          </p:nvSpPr>
          <p:spPr>
            <a:xfrm>
              <a:off x="5354635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5354635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5354635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5354635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0809302" y="256098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10809302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10809302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10809302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0809302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10809302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10809302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0809302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25615" y="826464"/>
            <a:ext cx="9969121" cy="6029326"/>
            <a:chOff x="2224464" y="828675"/>
            <a:chExt cx="9969121" cy="6029326"/>
          </a:xfrm>
        </p:grpSpPr>
        <p:sp>
          <p:nvSpPr>
            <p:cNvPr id="21" name="Rectangle 20"/>
            <p:cNvSpPr/>
            <p:nvPr/>
          </p:nvSpPr>
          <p:spPr>
            <a:xfrm>
              <a:off x="2226288" y="828675"/>
              <a:ext cx="9966385" cy="6029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5376" y="828675"/>
              <a:ext cx="9968209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86698" y="1133856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Rezervacij</a:t>
              </a:r>
              <a:r>
                <a:rPr lang="sr-Latn-BA" dirty="0"/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6698" y="1452015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Kreiranje rezervacije</a:t>
              </a:r>
              <a:endParaRPr lang="sr-Latn-BA" sz="10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24464" y="6767413"/>
              <a:ext cx="9968209" cy="9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86698" y="2190771"/>
              <a:ext cx="2583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Naziv događaja: Događaj 3</a:t>
              </a:r>
              <a:endParaRPr lang="sr-Latn-BA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86698" y="2536990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Datum: </a:t>
              </a:r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69989" y="2536991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Termin: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90151" y="2529710"/>
              <a:ext cx="1052945" cy="271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5" name="Group 484"/>
            <p:cNvGrpSpPr/>
            <p:nvPr/>
          </p:nvGrpSpPr>
          <p:grpSpPr>
            <a:xfrm>
              <a:off x="5721706" y="2536990"/>
              <a:ext cx="321390" cy="264540"/>
              <a:chOff x="5721033" y="2536990"/>
              <a:chExt cx="321390" cy="2645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721033" y="2536990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5842854" y="2633065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972723" y="2536990"/>
              <a:ext cx="72396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18:30</a:t>
              </a:r>
              <a:endParaRPr lang="sr-Latn-BA" sz="1200" dirty="0"/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2648163" y="3374711"/>
              <a:ext cx="9122635" cy="3262562"/>
              <a:chOff x="2647490" y="3293687"/>
              <a:chExt cx="9122635" cy="3262561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647490" y="3293687"/>
                <a:ext cx="9122635" cy="237744"/>
                <a:chOff x="2598448" y="3293687"/>
                <a:chExt cx="9122635" cy="237744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647490" y="3588794"/>
                <a:ext cx="9122635" cy="237744"/>
                <a:chOff x="2598448" y="3569482"/>
                <a:chExt cx="9122635" cy="237744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2647490" y="3883901"/>
                <a:ext cx="9122635" cy="237744"/>
                <a:chOff x="2616598" y="3845277"/>
                <a:chExt cx="9122635" cy="237744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rgbClr val="00E6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2647490" y="4179007"/>
                <a:ext cx="9122635" cy="237744"/>
                <a:chOff x="2598448" y="4179007"/>
                <a:chExt cx="9122635" cy="237744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2647490" y="4467640"/>
                <a:ext cx="9122635" cy="237744"/>
                <a:chOff x="2598448" y="3293687"/>
                <a:chExt cx="9122635" cy="23774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2647490" y="4762747"/>
                <a:ext cx="9122635" cy="237744"/>
                <a:chOff x="2598448" y="3569482"/>
                <a:chExt cx="9122635" cy="237744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647490" y="5057854"/>
                <a:ext cx="9122635" cy="237744"/>
                <a:chOff x="2616598" y="3845277"/>
                <a:chExt cx="9122635" cy="237744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261659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290320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318981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2" name="Rectangle 281"/>
                <p:cNvSpPr/>
                <p:nvPr/>
              </p:nvSpPr>
              <p:spPr>
                <a:xfrm>
                  <a:off x="347642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376303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404964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433625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462286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490947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519607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548268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576929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605590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634251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662912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691573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720234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748895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777556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806216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834877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8635387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8921996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9208605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9495214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9781823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10068432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10355041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0641650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1092825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11214868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0" name="Rectangle 309"/>
                <p:cNvSpPr/>
                <p:nvPr/>
              </p:nvSpPr>
              <p:spPr>
                <a:xfrm>
                  <a:off x="11501489" y="384527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11" name="Group 310"/>
              <p:cNvGrpSpPr/>
              <p:nvPr/>
            </p:nvGrpSpPr>
            <p:grpSpPr>
              <a:xfrm>
                <a:off x="2647490" y="5352960"/>
                <a:ext cx="9122635" cy="237744"/>
                <a:chOff x="2598448" y="4179007"/>
                <a:chExt cx="9122635" cy="237744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259844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288505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317166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345827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374488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403149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431810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460471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489132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17792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46453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75114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03775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632436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6610974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6897583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7184192" y="4179007"/>
                  <a:ext cx="237744" cy="237744"/>
                </a:xfrm>
                <a:prstGeom prst="rect">
                  <a:avLst/>
                </a:prstGeom>
                <a:solidFill>
                  <a:srgbClr val="FF7C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747080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775741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804401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2" name="Rectangle 331"/>
                <p:cNvSpPr/>
                <p:nvPr/>
              </p:nvSpPr>
              <p:spPr>
                <a:xfrm>
                  <a:off x="833062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8617237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8903846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9190455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9477064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9763673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0050282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0336891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10623500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1091010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1196718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1483339" y="417900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2647490" y="5641593"/>
                <a:ext cx="9122635" cy="237744"/>
                <a:chOff x="2598448" y="3293687"/>
                <a:chExt cx="9122635" cy="237744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59844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288505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17166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45827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49" name="Rectangle 348"/>
                <p:cNvSpPr/>
                <p:nvPr/>
              </p:nvSpPr>
              <p:spPr>
                <a:xfrm>
                  <a:off x="374488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03149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431810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460471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489132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517792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546453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575114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603775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632436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661097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689758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718419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747080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775741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804401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833062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8617237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8903846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9190455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9477064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9763673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0050282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2" name="Rectangle 371"/>
                <p:cNvSpPr/>
                <p:nvPr/>
              </p:nvSpPr>
              <p:spPr>
                <a:xfrm>
                  <a:off x="10336891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3" name="Rectangle 372"/>
                <p:cNvSpPr/>
                <p:nvPr/>
              </p:nvSpPr>
              <p:spPr>
                <a:xfrm>
                  <a:off x="10623500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1091010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11196718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6" name="Rectangle 375"/>
                <p:cNvSpPr/>
                <p:nvPr/>
              </p:nvSpPr>
              <p:spPr>
                <a:xfrm>
                  <a:off x="11483339" y="3293687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grpSp>
            <p:nvGrpSpPr>
              <p:cNvPr id="377" name="Group 376"/>
              <p:cNvGrpSpPr/>
              <p:nvPr/>
            </p:nvGrpSpPr>
            <p:grpSpPr>
              <a:xfrm>
                <a:off x="2647490" y="5936700"/>
                <a:ext cx="9122635" cy="237744"/>
                <a:chOff x="2598448" y="3569482"/>
                <a:chExt cx="9122635" cy="237744"/>
              </a:xfrm>
            </p:grpSpPr>
            <p:sp>
              <p:nvSpPr>
                <p:cNvPr id="378" name="Rectangle 377"/>
                <p:cNvSpPr/>
                <p:nvPr/>
              </p:nvSpPr>
              <p:spPr>
                <a:xfrm>
                  <a:off x="259844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288505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0" name="Rectangle 379"/>
                <p:cNvSpPr/>
                <p:nvPr/>
              </p:nvSpPr>
              <p:spPr>
                <a:xfrm>
                  <a:off x="317166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1" name="Rectangle 380"/>
                <p:cNvSpPr/>
                <p:nvPr/>
              </p:nvSpPr>
              <p:spPr>
                <a:xfrm>
                  <a:off x="345827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374488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403149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4" name="Rectangle 383"/>
                <p:cNvSpPr/>
                <p:nvPr/>
              </p:nvSpPr>
              <p:spPr>
                <a:xfrm>
                  <a:off x="431810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>
                  <a:off x="460471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489132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517792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546453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575114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603775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632436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2" name="Rectangle 391"/>
                <p:cNvSpPr/>
                <p:nvPr/>
              </p:nvSpPr>
              <p:spPr>
                <a:xfrm>
                  <a:off x="661097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3" name="Rectangle 392"/>
                <p:cNvSpPr/>
                <p:nvPr/>
              </p:nvSpPr>
              <p:spPr>
                <a:xfrm>
                  <a:off x="689758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>
                  <a:off x="718419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5" name="Rectangle 394"/>
                <p:cNvSpPr/>
                <p:nvPr/>
              </p:nvSpPr>
              <p:spPr>
                <a:xfrm>
                  <a:off x="747080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6" name="Rectangle 395"/>
                <p:cNvSpPr/>
                <p:nvPr/>
              </p:nvSpPr>
              <p:spPr>
                <a:xfrm>
                  <a:off x="775741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804401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8" name="Rectangle 397"/>
                <p:cNvSpPr/>
                <p:nvPr/>
              </p:nvSpPr>
              <p:spPr>
                <a:xfrm>
                  <a:off x="833062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399" name="Rectangle 398"/>
                <p:cNvSpPr/>
                <p:nvPr/>
              </p:nvSpPr>
              <p:spPr>
                <a:xfrm>
                  <a:off x="8617237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0" name="Rectangle 399"/>
                <p:cNvSpPr/>
                <p:nvPr/>
              </p:nvSpPr>
              <p:spPr>
                <a:xfrm>
                  <a:off x="8903846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>
                  <a:off x="9190455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2" name="Rectangle 401"/>
                <p:cNvSpPr/>
                <p:nvPr/>
              </p:nvSpPr>
              <p:spPr>
                <a:xfrm>
                  <a:off x="9477064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>
                  <a:off x="9763673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4" name="Rectangle 403"/>
                <p:cNvSpPr/>
                <p:nvPr/>
              </p:nvSpPr>
              <p:spPr>
                <a:xfrm>
                  <a:off x="10050282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10336891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6" name="Rectangle 405"/>
                <p:cNvSpPr/>
                <p:nvPr/>
              </p:nvSpPr>
              <p:spPr>
                <a:xfrm>
                  <a:off x="10623500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091010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11196718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11483339" y="3569482"/>
                  <a:ext cx="237744" cy="23774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sp>
            <p:nvSpPr>
              <p:cNvPr id="476" name="Rectangle 475"/>
              <p:cNvSpPr/>
              <p:nvPr/>
            </p:nvSpPr>
            <p:spPr>
              <a:xfrm>
                <a:off x="5245265" y="6437376"/>
                <a:ext cx="3963661" cy="1188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9818610" y="2516689"/>
              <a:ext cx="856139" cy="32287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Potvrdi</a:t>
              </a:r>
              <a:endParaRPr lang="sr-Latn-BA" sz="1200" dirty="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10819897" y="2524955"/>
              <a:ext cx="952423" cy="32287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BA" sz="1200" dirty="0" smtClean="0"/>
                <a:t>Odustani</a:t>
              </a:r>
              <a:endParaRPr lang="sr-Latn-BA" sz="1200" dirty="0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486698" y="2882486"/>
              <a:ext cx="2583172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Broj karata: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507990" y="2879867"/>
              <a:ext cx="741743" cy="264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3928343" y="2879869"/>
              <a:ext cx="321390" cy="264540"/>
              <a:chOff x="4273243" y="2879869"/>
              <a:chExt cx="321390" cy="2645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4273243" y="2879869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483" name="Down Arrow 482"/>
              <p:cNvSpPr/>
              <p:nvPr/>
            </p:nvSpPr>
            <p:spPr>
              <a:xfrm>
                <a:off x="4395064" y="2975944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  <p:sp>
          <p:nvSpPr>
            <p:cNvPr id="484" name="TextBox 483"/>
            <p:cNvSpPr txBox="1"/>
            <p:nvPr/>
          </p:nvSpPr>
          <p:spPr>
            <a:xfrm>
              <a:off x="3532646" y="2879869"/>
              <a:ext cx="39533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3</a:t>
              </a:r>
              <a:endParaRPr lang="sr-Latn-BA" sz="1200" dirty="0"/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6347802" y="2521055"/>
              <a:ext cx="1410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</a:t>
              </a:r>
              <a:r>
                <a:rPr lang="sr-Latn-BA" sz="1200" dirty="0" smtClean="0"/>
                <a:t>čin plaćanja: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7677150" y="2527284"/>
              <a:ext cx="1005557" cy="264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7612334" y="2517414"/>
              <a:ext cx="723966" cy="2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/>
                <a:t>Novac</a:t>
              </a:r>
              <a:endParaRPr lang="sr-Latn-BA" sz="12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361317" y="2527284"/>
              <a:ext cx="321390" cy="264540"/>
              <a:chOff x="8361317" y="2506740"/>
              <a:chExt cx="321390" cy="264540"/>
            </a:xfrm>
          </p:grpSpPr>
          <p:sp>
            <p:nvSpPr>
              <p:cNvPr id="454" name="Rectangle 453"/>
              <p:cNvSpPr/>
              <p:nvPr/>
            </p:nvSpPr>
            <p:spPr>
              <a:xfrm>
                <a:off x="8361317" y="2506740"/>
                <a:ext cx="321390" cy="26454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456" name="Down Arrow 455"/>
              <p:cNvSpPr/>
              <p:nvPr/>
            </p:nvSpPr>
            <p:spPr>
              <a:xfrm>
                <a:off x="8483156" y="2599183"/>
                <a:ext cx="77712" cy="79655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6" name="Rectangle 5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972050" y="283620"/>
                <a:ext cx="381000" cy="2762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610" y="304488"/>
                <a:ext cx="207880" cy="234489"/>
              </a:xfrm>
              <a:prstGeom prst="rect">
                <a:avLst/>
              </a:prstGeom>
            </p:spPr>
          </p:pic>
        </p:grpSp>
      </p:grpSp>
      <p:pic>
        <p:nvPicPr>
          <p:cNvPr id="467" name="Picture 4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9" y="6076303"/>
            <a:ext cx="423862" cy="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5615" y="0"/>
            <a:ext cx="99663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2225615" cy="6858000"/>
            <a:chOff x="0" y="0"/>
            <a:chExt cx="2225615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22561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706" y="172528"/>
              <a:ext cx="1242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Ticketeer</a:t>
              </a:r>
              <a:endParaRPr lang="sr-Latn-BA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6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Rezervacije</a:t>
              </a:r>
              <a:endParaRPr lang="sr-Latn-BA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82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Po</a:t>
              </a:r>
              <a:r>
                <a:rPr lang="sr-Latn-BA" sz="1400" dirty="0" smtClean="0"/>
                <a:t>četna</a:t>
              </a:r>
              <a:endParaRPr lang="sr-Latn-BA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90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Događaji</a:t>
              </a:r>
              <a:endParaRPr lang="sr-Latn-BA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44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r-Latn-BA" sz="1400" dirty="0" smtClean="0"/>
                <a:t>Repertoari</a:t>
              </a:r>
              <a:endParaRPr lang="sr-Latn-BA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2988675"/>
              <a:ext cx="2225615" cy="5400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224464" y="1112074"/>
            <a:ext cx="10710492" cy="5636893"/>
            <a:chOff x="2224464" y="1112074"/>
            <a:chExt cx="10710492" cy="5636893"/>
          </a:xfrm>
        </p:grpSpPr>
        <p:sp>
          <p:nvSpPr>
            <p:cNvPr id="422" name="TextBox 421"/>
            <p:cNvSpPr txBox="1"/>
            <p:nvPr/>
          </p:nvSpPr>
          <p:spPr>
            <a:xfrm>
              <a:off x="2487610" y="1112074"/>
              <a:ext cx="1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dirty="0" smtClean="0"/>
                <a:t>Događaji</a:t>
              </a:r>
              <a:endParaRPr lang="sr-Latn-BA" dirty="0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2486698" y="1433569"/>
              <a:ext cx="1842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050" dirty="0" smtClean="0"/>
                <a:t>Izbor događaja</a:t>
              </a:r>
              <a:endParaRPr lang="sr-Latn-BA" sz="1050" dirty="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2225376" y="1890230"/>
              <a:ext cx="9968209" cy="539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225376" y="2429812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2225376" y="2969811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224464" y="3509810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224464" y="4049809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26288" y="4589388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226288" y="5128970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226288" y="5668969"/>
              <a:ext cx="9968209" cy="539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225376" y="6208968"/>
              <a:ext cx="9968209" cy="5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2486698" y="2021730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Naziv događaja</a:t>
              </a:r>
              <a:endParaRPr lang="sr-Latn-BA" sz="1200" b="1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354635" y="2021730"/>
              <a:ext cx="1638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Lokacija</a:t>
              </a:r>
              <a:endParaRPr lang="sr-Latn-BA" sz="1200" b="1" dirty="0"/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0809302" y="2021523"/>
              <a:ext cx="99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b="1" dirty="0" smtClean="0"/>
                <a:t>Datum</a:t>
              </a:r>
              <a:endParaRPr lang="sr-Latn-BA" sz="1200" b="1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2486698" y="256098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1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2486698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2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486698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3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2486698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4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2486698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5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486698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6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2486698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7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2486698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accent2">
                      <a:lumMod val="75000"/>
                    </a:schemeClr>
                  </a:solidFill>
                </a:rPr>
                <a:t>Događaj 8</a:t>
              </a:r>
              <a:endParaRPr lang="sr-Latn-BA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5354635" y="256131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5354635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5354635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5354635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5354635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5354635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5354635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5354635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Banja Luka</a:t>
              </a: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0809302" y="2560984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0809302" y="310056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0809302" y="3658659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10809302" y="419823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14/03/2019</a:t>
              </a: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10809302" y="4720143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10809302" y="5259722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10809302" y="5817818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10809302" y="6357397"/>
              <a:ext cx="2125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BA" sz="1200" dirty="0">
                  <a:solidFill>
                    <a:schemeClr val="bg1">
                      <a:lumMod val="50000"/>
                    </a:schemeClr>
                  </a:solidFill>
                </a:rPr>
                <a:t>22/07/2019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5615" y="828674"/>
            <a:ext cx="9969121" cy="6029326"/>
            <a:chOff x="2224464" y="828675"/>
            <a:chExt cx="9969121" cy="6029326"/>
          </a:xfrm>
        </p:grpSpPr>
        <p:grpSp>
          <p:nvGrpSpPr>
            <p:cNvPr id="21" name="Group 20"/>
            <p:cNvGrpSpPr/>
            <p:nvPr/>
          </p:nvGrpSpPr>
          <p:grpSpPr>
            <a:xfrm>
              <a:off x="2224464" y="828675"/>
              <a:ext cx="9969121" cy="6029326"/>
              <a:chOff x="2223791" y="828675"/>
              <a:chExt cx="9969121" cy="60293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25615" y="828675"/>
                <a:ext cx="9966385" cy="6029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24703" y="828675"/>
                <a:ext cx="9968209" cy="10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86025" y="1133856"/>
                <a:ext cx="14733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Rezervacij</a:t>
                </a:r>
                <a:r>
                  <a:rPr lang="sr-Latn-BA" dirty="0"/>
                  <a:t>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86025" y="1452015"/>
                <a:ext cx="1842453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sr-Latn-BA" sz="1050" dirty="0" smtClean="0"/>
                  <a:t>Kreiranje rezervacije</a:t>
                </a:r>
                <a:endParaRPr lang="sr-Latn-BA" sz="105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23791" y="6767413"/>
                <a:ext cx="9968209" cy="90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86025" y="2190771"/>
                <a:ext cx="25831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/>
                  <a:t>Naziv događaja: Događaj 3</a:t>
                </a:r>
                <a:endParaRPr lang="sr-Latn-BA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6025" y="2536990"/>
                <a:ext cx="2583172" cy="2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/>
                  <a:t>Datum: </a:t>
                </a:r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14/03/2019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9316" y="2536991"/>
                <a:ext cx="2583172" cy="2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/>
                  <a:t>Termin: 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40749" y="2536990"/>
                <a:ext cx="723966" cy="284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18:30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2647490" y="3374711"/>
                <a:ext cx="9122635" cy="3262562"/>
                <a:chOff x="2647490" y="3293687"/>
                <a:chExt cx="9122635" cy="32625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647490" y="3293687"/>
                  <a:ext cx="9122635" cy="237744"/>
                  <a:chOff x="2598448" y="3293687"/>
                  <a:chExt cx="9122635" cy="237744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259844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288505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>
                  <a:xfrm>
                    <a:off x="317166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>
                  <a:xfrm>
                    <a:off x="345827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374488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403149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431810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460471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>
                  <a:xfrm>
                    <a:off x="489132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0" name="Rectangle 349"/>
                  <p:cNvSpPr/>
                  <p:nvPr/>
                </p:nvSpPr>
                <p:spPr>
                  <a:xfrm>
                    <a:off x="517792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>
                  <a:xfrm>
                    <a:off x="546453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575114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>
                  <a:xfrm>
                    <a:off x="603775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>
                  <a:xfrm>
                    <a:off x="632436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5" name="Rectangle 354"/>
                  <p:cNvSpPr/>
                  <p:nvPr/>
                </p:nvSpPr>
                <p:spPr>
                  <a:xfrm>
                    <a:off x="661097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689758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>
                  <a:xfrm>
                    <a:off x="718419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747080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775741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804401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833062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861723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890384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919045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947706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976367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7" name="Rectangle 366"/>
                  <p:cNvSpPr/>
                  <p:nvPr/>
                </p:nvSpPr>
                <p:spPr>
                  <a:xfrm>
                    <a:off x="1005028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1033689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69" name="Rectangle 368"/>
                  <p:cNvSpPr/>
                  <p:nvPr/>
                </p:nvSpPr>
                <p:spPr>
                  <a:xfrm>
                    <a:off x="1062350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1091010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1119671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1148333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2647490" y="3588794"/>
                  <a:ext cx="9122635" cy="237744"/>
                  <a:chOff x="2598448" y="3569482"/>
                  <a:chExt cx="9122635" cy="237744"/>
                </a:xfrm>
              </p:grpSpPr>
              <p:sp>
                <p:nvSpPr>
                  <p:cNvPr id="309" name="Rectangle 308"/>
                  <p:cNvSpPr/>
                  <p:nvPr/>
                </p:nvSpPr>
                <p:spPr>
                  <a:xfrm>
                    <a:off x="259844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288505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1" name="Rectangle 310"/>
                  <p:cNvSpPr/>
                  <p:nvPr/>
                </p:nvSpPr>
                <p:spPr>
                  <a:xfrm>
                    <a:off x="317166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3458275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3744884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>
                  <a:xfrm>
                    <a:off x="4031493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4318102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>
                  <a:xfrm>
                    <a:off x="4604711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>
                  <a:xfrm>
                    <a:off x="4891320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>
                  <a:xfrm>
                    <a:off x="517792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>
                    <a:off x="546453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575114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603775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>
                  <a:xfrm>
                    <a:off x="632436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661097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689758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5" name="Rectangle 324"/>
                  <p:cNvSpPr/>
                  <p:nvPr/>
                </p:nvSpPr>
                <p:spPr>
                  <a:xfrm>
                    <a:off x="718419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6" name="Rectangle 325"/>
                  <p:cNvSpPr/>
                  <p:nvPr/>
                </p:nvSpPr>
                <p:spPr>
                  <a:xfrm>
                    <a:off x="747080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775741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8" name="Rectangle 327"/>
                  <p:cNvSpPr/>
                  <p:nvPr/>
                </p:nvSpPr>
                <p:spPr>
                  <a:xfrm>
                    <a:off x="804401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29" name="Rectangle 328"/>
                  <p:cNvSpPr/>
                  <p:nvPr/>
                </p:nvSpPr>
                <p:spPr>
                  <a:xfrm>
                    <a:off x="833062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861723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890384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9190455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9477064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9763673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5" name="Rectangle 334"/>
                  <p:cNvSpPr/>
                  <p:nvPr/>
                </p:nvSpPr>
                <p:spPr>
                  <a:xfrm>
                    <a:off x="10050282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10336891" y="3569482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1062350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1091010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1119671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1148333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2647490" y="3883901"/>
                  <a:ext cx="9122635" cy="237744"/>
                  <a:chOff x="2616598" y="3845277"/>
                  <a:chExt cx="9122635" cy="237744"/>
                </a:xfrm>
              </p:grpSpPr>
              <p:sp>
                <p:nvSpPr>
                  <p:cNvPr id="277" name="Rectangle 276"/>
                  <p:cNvSpPr/>
                  <p:nvPr/>
                </p:nvSpPr>
                <p:spPr>
                  <a:xfrm>
                    <a:off x="261659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290320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318981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347642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1" name="Rectangle 280"/>
                  <p:cNvSpPr/>
                  <p:nvPr/>
                </p:nvSpPr>
                <p:spPr>
                  <a:xfrm>
                    <a:off x="3763034" y="384527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2" name="Rectangle 281"/>
                  <p:cNvSpPr/>
                  <p:nvPr/>
                </p:nvSpPr>
                <p:spPr>
                  <a:xfrm>
                    <a:off x="4049643" y="384527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3" name="Rectangle 282"/>
                  <p:cNvSpPr/>
                  <p:nvPr/>
                </p:nvSpPr>
                <p:spPr>
                  <a:xfrm>
                    <a:off x="4336252" y="384527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>
                  <a:xfrm>
                    <a:off x="462286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>
                  <a:xfrm>
                    <a:off x="490947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>
                  <a:xfrm>
                    <a:off x="519607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>
                  <a:xfrm>
                    <a:off x="548268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576929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89" name="Rectangle 288"/>
                  <p:cNvSpPr/>
                  <p:nvPr/>
                </p:nvSpPr>
                <p:spPr>
                  <a:xfrm>
                    <a:off x="605590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634251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6629124" y="3845277"/>
                    <a:ext cx="237744" cy="237744"/>
                  </a:xfrm>
                  <a:prstGeom prst="rect">
                    <a:avLst/>
                  </a:prstGeom>
                  <a:solidFill>
                    <a:srgbClr val="FCF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6915733" y="3845277"/>
                    <a:ext cx="237744" cy="237744"/>
                  </a:xfrm>
                  <a:prstGeom prst="rect">
                    <a:avLst/>
                  </a:prstGeom>
                  <a:solidFill>
                    <a:srgbClr val="FCF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7202342" y="3845277"/>
                    <a:ext cx="237744" cy="237744"/>
                  </a:xfrm>
                  <a:prstGeom prst="rect">
                    <a:avLst/>
                  </a:prstGeom>
                  <a:solidFill>
                    <a:srgbClr val="FCF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748895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777556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806216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834877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8" name="Rectangle 297"/>
                  <p:cNvSpPr/>
                  <p:nvPr/>
                </p:nvSpPr>
                <p:spPr>
                  <a:xfrm>
                    <a:off x="863538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892199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>
                  <a:xfrm>
                    <a:off x="920860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1" name="Rectangle 300"/>
                  <p:cNvSpPr/>
                  <p:nvPr/>
                </p:nvSpPr>
                <p:spPr>
                  <a:xfrm>
                    <a:off x="9495214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2" name="Rectangle 301"/>
                  <p:cNvSpPr/>
                  <p:nvPr/>
                </p:nvSpPr>
                <p:spPr>
                  <a:xfrm>
                    <a:off x="9781823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3" name="Rectangle 302"/>
                  <p:cNvSpPr/>
                  <p:nvPr/>
                </p:nvSpPr>
                <p:spPr>
                  <a:xfrm>
                    <a:off x="10068432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>
                  <a:xfrm>
                    <a:off x="1035504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1064165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1092825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1121486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50148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647490" y="4179007"/>
                  <a:ext cx="9122635" cy="237744"/>
                  <a:chOff x="2598448" y="4179007"/>
                  <a:chExt cx="9122635" cy="237744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259844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288505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7" name="Rectangle 246"/>
                  <p:cNvSpPr/>
                  <p:nvPr/>
                </p:nvSpPr>
                <p:spPr>
                  <a:xfrm>
                    <a:off x="317166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8" name="Rectangle 247"/>
                  <p:cNvSpPr/>
                  <p:nvPr/>
                </p:nvSpPr>
                <p:spPr>
                  <a:xfrm>
                    <a:off x="345827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44884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0" name="Rectangle 249"/>
                  <p:cNvSpPr/>
                  <p:nvPr/>
                </p:nvSpPr>
                <p:spPr>
                  <a:xfrm>
                    <a:off x="4031493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318102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2" name="Rectangle 251"/>
                  <p:cNvSpPr/>
                  <p:nvPr/>
                </p:nvSpPr>
                <p:spPr>
                  <a:xfrm>
                    <a:off x="460471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489132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517792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5" name="Rectangle 254"/>
                  <p:cNvSpPr/>
                  <p:nvPr/>
                </p:nvSpPr>
                <p:spPr>
                  <a:xfrm>
                    <a:off x="546453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575114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603775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>
                  <a:xfrm>
                    <a:off x="632436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6610974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6897583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1" name="Rectangle 260"/>
                  <p:cNvSpPr/>
                  <p:nvPr/>
                </p:nvSpPr>
                <p:spPr>
                  <a:xfrm>
                    <a:off x="7184192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2" name="Rectangle 261"/>
                  <p:cNvSpPr/>
                  <p:nvPr/>
                </p:nvSpPr>
                <p:spPr>
                  <a:xfrm>
                    <a:off x="747080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3" name="Rectangle 262"/>
                  <p:cNvSpPr/>
                  <p:nvPr/>
                </p:nvSpPr>
                <p:spPr>
                  <a:xfrm>
                    <a:off x="775741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4" name="Rectangle 263"/>
                  <p:cNvSpPr/>
                  <p:nvPr/>
                </p:nvSpPr>
                <p:spPr>
                  <a:xfrm>
                    <a:off x="804401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5" name="Rectangle 264"/>
                  <p:cNvSpPr/>
                  <p:nvPr/>
                </p:nvSpPr>
                <p:spPr>
                  <a:xfrm>
                    <a:off x="833062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861723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890384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919045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69" name="Rectangle 268"/>
                  <p:cNvSpPr/>
                  <p:nvPr/>
                </p:nvSpPr>
                <p:spPr>
                  <a:xfrm>
                    <a:off x="9477064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9763673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10050282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2" name="Rectangle 271"/>
                  <p:cNvSpPr/>
                  <p:nvPr/>
                </p:nvSpPr>
                <p:spPr>
                  <a:xfrm>
                    <a:off x="1033689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1062350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4" name="Rectangle 273"/>
                  <p:cNvSpPr/>
                  <p:nvPr/>
                </p:nvSpPr>
                <p:spPr>
                  <a:xfrm>
                    <a:off x="1091010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5" name="Rectangle 274"/>
                  <p:cNvSpPr/>
                  <p:nvPr/>
                </p:nvSpPr>
                <p:spPr>
                  <a:xfrm>
                    <a:off x="1119671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1148333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2647490" y="4467640"/>
                  <a:ext cx="9122635" cy="237744"/>
                  <a:chOff x="2598448" y="3293687"/>
                  <a:chExt cx="9122635" cy="237744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59844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88505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7166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45827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374488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403149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31810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460471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489132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2" name="Rectangle 221"/>
                  <p:cNvSpPr/>
                  <p:nvPr/>
                </p:nvSpPr>
                <p:spPr>
                  <a:xfrm>
                    <a:off x="517792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3" name="Rectangle 222"/>
                  <p:cNvSpPr/>
                  <p:nvPr/>
                </p:nvSpPr>
                <p:spPr>
                  <a:xfrm>
                    <a:off x="546453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5751147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6037756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632436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661097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689758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718419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7470801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7757410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2" name="Rectangle 231"/>
                  <p:cNvSpPr/>
                  <p:nvPr/>
                </p:nvSpPr>
                <p:spPr>
                  <a:xfrm>
                    <a:off x="8044019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8330628" y="329368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4" name="Rectangle 233"/>
                  <p:cNvSpPr/>
                  <p:nvPr/>
                </p:nvSpPr>
                <p:spPr>
                  <a:xfrm>
                    <a:off x="861723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5" name="Rectangle 234"/>
                  <p:cNvSpPr/>
                  <p:nvPr/>
                </p:nvSpPr>
                <p:spPr>
                  <a:xfrm>
                    <a:off x="890384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6" name="Rectangle 235"/>
                  <p:cNvSpPr/>
                  <p:nvPr/>
                </p:nvSpPr>
                <p:spPr>
                  <a:xfrm>
                    <a:off x="919045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947706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8" name="Rectangle 237"/>
                  <p:cNvSpPr/>
                  <p:nvPr/>
                </p:nvSpPr>
                <p:spPr>
                  <a:xfrm>
                    <a:off x="976367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39" name="Rectangle 238"/>
                  <p:cNvSpPr/>
                  <p:nvPr/>
                </p:nvSpPr>
                <p:spPr>
                  <a:xfrm>
                    <a:off x="1005028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>
                  <a:xfrm>
                    <a:off x="1033689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1" name="Rectangle 240"/>
                  <p:cNvSpPr/>
                  <p:nvPr/>
                </p:nvSpPr>
                <p:spPr>
                  <a:xfrm>
                    <a:off x="1062350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2" name="Rectangle 241"/>
                  <p:cNvSpPr/>
                  <p:nvPr/>
                </p:nvSpPr>
                <p:spPr>
                  <a:xfrm>
                    <a:off x="1091010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3" name="Rectangle 242"/>
                  <p:cNvSpPr/>
                  <p:nvPr/>
                </p:nvSpPr>
                <p:spPr>
                  <a:xfrm>
                    <a:off x="1119671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44" name="Rectangle 243"/>
                  <p:cNvSpPr/>
                  <p:nvPr/>
                </p:nvSpPr>
                <p:spPr>
                  <a:xfrm>
                    <a:off x="1148333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2647490" y="4762747"/>
                  <a:ext cx="9122635" cy="237744"/>
                  <a:chOff x="2598448" y="3569482"/>
                  <a:chExt cx="9122635" cy="237744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59844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88505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317166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345827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374488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6" name="Rectangle 185"/>
                  <p:cNvSpPr/>
                  <p:nvPr/>
                </p:nvSpPr>
                <p:spPr>
                  <a:xfrm>
                    <a:off x="403149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431810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460471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489132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517792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546453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575114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603775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632436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661097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689758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718419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747080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775741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804401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1" name="Rectangle 200"/>
                  <p:cNvSpPr/>
                  <p:nvPr/>
                </p:nvSpPr>
                <p:spPr>
                  <a:xfrm>
                    <a:off x="833062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861723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890384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919045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947706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976367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1005028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033689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1062350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1091010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>
                    <a:off x="1119671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1148333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647490" y="5057854"/>
                  <a:ext cx="9122635" cy="237744"/>
                  <a:chOff x="2616598" y="3845277"/>
                  <a:chExt cx="9122635" cy="237744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61659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90320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18981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347642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3763034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049643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336252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62286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490947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519607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548268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76929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05590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34251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29124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6915733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7202342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748895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777556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806216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834877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8635387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8921996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9208605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9495214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9781823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5" name="Rectangle 174"/>
                  <p:cNvSpPr/>
                  <p:nvPr/>
                </p:nvSpPr>
                <p:spPr>
                  <a:xfrm>
                    <a:off x="10068432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10355041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0641650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1092825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1214868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11501489" y="384527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47490" y="5352960"/>
                  <a:ext cx="9122635" cy="237744"/>
                  <a:chOff x="2598448" y="4179007"/>
                  <a:chExt cx="9122635" cy="237744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259844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88505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317166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45827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3744884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4031493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4318102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460471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489132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517792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546453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575114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03775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32436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610974" y="417900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6897583" y="417900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7184192" y="4179007"/>
                    <a:ext cx="237744" cy="237744"/>
                  </a:xfrm>
                  <a:prstGeom prst="rect">
                    <a:avLst/>
                  </a:prstGeom>
                  <a:solidFill>
                    <a:srgbClr val="FF7C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747080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775741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804401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833062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8617237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8903846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9190455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9477064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9763673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10050282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10336891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10623500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1091010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11196718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11483339" y="417900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2647490" y="5641593"/>
                  <a:ext cx="9122635" cy="237744"/>
                  <a:chOff x="2598448" y="3293687"/>
                  <a:chExt cx="9122635" cy="237744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259844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288505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17166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45827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74488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403149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31810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460471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489132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517792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546453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575114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603775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632436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661097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689758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718419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747080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775741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804401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833062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8617237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8903846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9190455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477064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9763673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10050282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2" name="Rectangle 111"/>
                  <p:cNvSpPr/>
                  <p:nvPr/>
                </p:nvSpPr>
                <p:spPr>
                  <a:xfrm>
                    <a:off x="10336891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>
                    <a:off x="10623500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1091010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11196718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11483339" y="3293687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490" y="5936700"/>
                  <a:ext cx="9122635" cy="237744"/>
                  <a:chOff x="2598448" y="3569482"/>
                  <a:chExt cx="9122635" cy="237744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59844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288505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317166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345827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374488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03149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31810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60471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89132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517792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546453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575114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03775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632436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661097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689758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718419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747080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775741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04401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833062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8617237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8903846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9190455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9477064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9763673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0050282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0336891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0623500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091010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1196718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11483339" y="3569482"/>
                    <a:ext cx="237744" cy="23774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r-Latn-BA"/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5245265" y="6437376"/>
                  <a:ext cx="3963661" cy="11887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r-Latn-BA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9817937" y="2516689"/>
                <a:ext cx="856139" cy="3228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BA" sz="1200" dirty="0" smtClean="0"/>
                  <a:t>Potvrdi</a:t>
                </a:r>
                <a:endParaRPr lang="sr-Latn-BA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819224" y="2524955"/>
                <a:ext cx="952423" cy="3228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BA" sz="1200" dirty="0" smtClean="0"/>
                  <a:t>Odustani</a:t>
                </a:r>
                <a:endParaRPr lang="sr-Latn-BA" sz="12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86025" y="2882486"/>
                <a:ext cx="2583172" cy="2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sr-Latn-BA" sz="1200" dirty="0" smtClean="0"/>
                  <a:t>Broj karata: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21967" y="2879869"/>
                <a:ext cx="395336" cy="284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r-Latn-BA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sr-Latn-BA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75" name="TextBox 374"/>
            <p:cNvSpPr txBox="1"/>
            <p:nvPr/>
          </p:nvSpPr>
          <p:spPr>
            <a:xfrm>
              <a:off x="6347802" y="2526993"/>
              <a:ext cx="1410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</a:t>
              </a:r>
              <a:r>
                <a:rPr lang="sr-Latn-BA" sz="1200" dirty="0" smtClean="0"/>
                <a:t>čin plaćanja: 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7577393" y="2523352"/>
              <a:ext cx="723966" cy="2842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Novac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6347802" y="2190512"/>
              <a:ext cx="14104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r-Latn-BA" sz="1200" dirty="0" smtClean="0"/>
                <a:t>Korisnik: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6957998" y="2190512"/>
              <a:ext cx="8691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r-Latn-BA" sz="1200" dirty="0" smtClean="0">
                  <a:solidFill>
                    <a:schemeClr val="bg1">
                      <a:lumMod val="50000"/>
                    </a:schemeClr>
                  </a:solidFill>
                </a:rPr>
                <a:t>Korisnik 1</a:t>
              </a:r>
              <a:endParaRPr lang="sr-Latn-BA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60" name="Group 459"/>
          <p:cNvGrpSpPr/>
          <p:nvPr/>
        </p:nvGrpSpPr>
        <p:grpSpPr>
          <a:xfrm>
            <a:off x="2225615" y="1"/>
            <a:ext cx="9966385" cy="828674"/>
            <a:chOff x="2225615" y="1"/>
            <a:chExt cx="9966385" cy="828674"/>
          </a:xfrm>
        </p:grpSpPr>
        <p:sp>
          <p:nvSpPr>
            <p:cNvPr id="461" name="Rectangle 460"/>
            <p:cNvSpPr/>
            <p:nvPr/>
          </p:nvSpPr>
          <p:spPr>
            <a:xfrm>
              <a:off x="2225615" y="1"/>
              <a:ext cx="9966385" cy="828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9733816" y="259012"/>
              <a:ext cx="2022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Profil</a:t>
              </a:r>
              <a:r>
                <a:rPr lang="en-US" sz="1200" dirty="0" smtClean="0"/>
                <a:t>   </a:t>
              </a:r>
              <a:r>
                <a:rPr lang="en-US" sz="1200" dirty="0" err="1" smtClean="0"/>
                <a:t>Teme</a:t>
              </a:r>
              <a:r>
                <a:rPr lang="en-US" sz="1200" dirty="0" smtClean="0"/>
                <a:t>   Log out</a:t>
              </a:r>
              <a:endParaRPr lang="sr-Latn-BA" sz="1200" dirty="0"/>
            </a:p>
          </p:txBody>
        </p:sp>
        <p:sp>
          <p:nvSpPr>
            <p:cNvPr id="463" name="Oval 462"/>
            <p:cNvSpPr/>
            <p:nvPr/>
          </p:nvSpPr>
          <p:spPr>
            <a:xfrm>
              <a:off x="11604381" y="273661"/>
              <a:ext cx="281353" cy="281353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BA"/>
            </a:p>
          </p:txBody>
        </p:sp>
        <p:grpSp>
          <p:nvGrpSpPr>
            <p:cNvPr id="464" name="Group 463"/>
            <p:cNvGrpSpPr/>
            <p:nvPr/>
          </p:nvGrpSpPr>
          <p:grpSpPr>
            <a:xfrm>
              <a:off x="2486025" y="283620"/>
              <a:ext cx="2867025" cy="276225"/>
              <a:chOff x="2486025" y="283620"/>
              <a:chExt cx="2867025" cy="276225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486025" y="283620"/>
                <a:ext cx="235267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>
                        <a:lumMod val="75000"/>
                      </a:schemeClr>
                    </a:solidFill>
                  </a:rPr>
                  <a:t>Search</a:t>
                </a:r>
                <a:endParaRPr lang="sr-Latn-BA" sz="11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972050" y="283620"/>
                <a:ext cx="381000" cy="2762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r-Latn-BA"/>
              </a:p>
            </p:txBody>
          </p:sp>
          <p:pic>
            <p:nvPicPr>
              <p:cNvPr id="467" name="Picture 4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610" y="304488"/>
                <a:ext cx="207880" cy="234489"/>
              </a:xfrm>
              <a:prstGeom prst="rect">
                <a:avLst/>
              </a:prstGeom>
            </p:spPr>
          </p:pic>
        </p:grpSp>
      </p:grpSp>
      <p:pic>
        <p:nvPicPr>
          <p:cNvPr id="468" name="Picture 4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9" y="6076303"/>
            <a:ext cx="423862" cy="4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Članovi tima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Branka Stanković</a:t>
            </a:r>
          </a:p>
          <a:p>
            <a:r>
              <a:rPr lang="sr-Latn-BA" dirty="0" smtClean="0"/>
              <a:t>Filip Adamović</a:t>
            </a:r>
          </a:p>
          <a:p>
            <a:r>
              <a:rPr lang="sr-Latn-BA" dirty="0" smtClean="0"/>
              <a:t>Miloš Sukara</a:t>
            </a:r>
          </a:p>
          <a:p>
            <a:r>
              <a:rPr lang="sr-Latn-BA" dirty="0" smtClean="0"/>
              <a:t>Nikola Blagojević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681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2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Šta je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Ticketeer je sistem za online rezervaciju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Sistem je namijenjen za sve organizatore kulturnih dešavanja koji žele da pruže svojim korisnicima mogućnost online rezervacije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Rezultat je analize postojećih sistema i njihovih nedostataka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Osmišljen je kao jednostavno, brzo i sigurno rješenje, sa velikim nivoom prilagodljivosti željama naručioca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286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Zašto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Sve veća popularnost online usluga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Rasterećrnje postojećih načina za rezervaciju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gužvi i redova na blagajnama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Povećanje dostupnosti (rezervacije, informacije o događajima, online kupovina...)</a:t>
            </a:r>
          </a:p>
          <a:p>
            <a:pPr>
              <a:lnSpc>
                <a:spcPct val="200000"/>
              </a:lnSpc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939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Ciljevi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Jednostavno rješenje za online rezervacije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vremena potrebnog za rezervaciju ulaznice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Univerzalnost (primjenjljiv za različite tipove događaja)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Prilagodljivost različitim željama naručioca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Omogućavanje uvida u istoriju rezervacija</a:t>
            </a:r>
          </a:p>
        </p:txBody>
      </p:sp>
    </p:spTree>
    <p:extLst>
      <p:ext uri="{BB962C8B-B14F-4D97-AF65-F5344CB8AC3E}">
        <p14:creationId xmlns:p14="http://schemas.microsoft.com/office/powerpoint/2010/main" val="1369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Ticketeer je web aplikacija sa klijent-server arhitekturom</a:t>
            </a:r>
            <a:endParaRPr lang="sr-Latn-BA" dirty="0"/>
          </a:p>
        </p:txBody>
      </p:sp>
      <p:sp>
        <p:nvSpPr>
          <p:cNvPr id="7" name="Left-Right Arrow 6"/>
          <p:cNvSpPr/>
          <p:nvPr/>
        </p:nvSpPr>
        <p:spPr>
          <a:xfrm>
            <a:off x="3786883" y="4858336"/>
            <a:ext cx="1181819" cy="125887"/>
          </a:xfrm>
          <a:prstGeom prst="leftRightArrow">
            <a:avLst/>
          </a:prstGeom>
          <a:solidFill>
            <a:srgbClr val="41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Left-Right Arrow 7"/>
          <p:cNvSpPr/>
          <p:nvPr/>
        </p:nvSpPr>
        <p:spPr>
          <a:xfrm>
            <a:off x="6854067" y="4858335"/>
            <a:ext cx="1181819" cy="125887"/>
          </a:xfrm>
          <a:prstGeom prst="leftRightArrow">
            <a:avLst/>
          </a:prstGeom>
          <a:solidFill>
            <a:srgbClr val="41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56" y="4249765"/>
            <a:ext cx="1559857" cy="155985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72" y="4249765"/>
            <a:ext cx="1190625" cy="13430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88" y="4260346"/>
            <a:ext cx="1190625" cy="13430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2056801" y="3900206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400" dirty="0" smtClean="0">
                <a:solidFill>
                  <a:schemeClr val="accent2">
                    <a:lumMod val="50000"/>
                  </a:schemeClr>
                </a:solidFill>
              </a:rPr>
              <a:t>Baza podataka</a:t>
            </a:r>
            <a:endParaRPr lang="sr-Latn-BA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60" y="3900206"/>
            <a:ext cx="7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400" dirty="0" smtClean="0">
                <a:solidFill>
                  <a:schemeClr val="accent2">
                    <a:lumMod val="50000"/>
                  </a:schemeClr>
                </a:solidFill>
              </a:rPr>
              <a:t>Server</a:t>
            </a:r>
            <a:endParaRPr lang="sr-Latn-BA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0768" y="3900206"/>
            <a:ext cx="85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400" dirty="0" smtClean="0">
                <a:solidFill>
                  <a:schemeClr val="accent2">
                    <a:lumMod val="50000"/>
                  </a:schemeClr>
                </a:solidFill>
              </a:rPr>
              <a:t>Korisnik</a:t>
            </a:r>
            <a:endParaRPr lang="sr-Latn-BA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00" y="4486143"/>
            <a:ext cx="1116913" cy="91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47" y="4750123"/>
            <a:ext cx="452333" cy="3423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40" y="4498804"/>
            <a:ext cx="1030289" cy="84494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01" y="4750123"/>
            <a:ext cx="452333" cy="3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Učesnici sistema</a:t>
            </a:r>
            <a:endParaRPr lang="sr-Latn-B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993220"/>
              </p:ext>
            </p:extLst>
          </p:nvPr>
        </p:nvGraphicFramePr>
        <p:xfrm>
          <a:off x="2198689" y="1905000"/>
          <a:ext cx="7383461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Administrator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Nadgleda i održava sistem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Upravlja događajima, repertoarima i korisničkim nalozima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Kreira i ažurira sale za događaje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Određuje vrijednost kredita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80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Radnik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Obrada zahtjeva za rezervaciju (privilegovani, neprivilegovani korisnici)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Dopuna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Identifikacija korisnika</a:t>
            </a:r>
            <a:endParaRPr lang="sr-Latn-BA" dirty="0"/>
          </a:p>
          <a:p>
            <a:pPr>
              <a:lnSpc>
                <a:spcPct val="200000"/>
              </a:lnSpc>
            </a:pPr>
            <a:r>
              <a:rPr lang="sr-Latn-BA" dirty="0" smtClean="0"/>
              <a:t>Izmjena rezervacija</a:t>
            </a:r>
          </a:p>
        </p:txBody>
      </p:sp>
    </p:spTree>
    <p:extLst>
      <p:ext uri="{BB962C8B-B14F-4D97-AF65-F5344CB8AC3E}">
        <p14:creationId xmlns:p14="http://schemas.microsoft.com/office/powerpoint/2010/main" val="624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Rezervacija ulaznice (sa mogućnošću otkazivanja)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Biranje mjesta u sali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Kupovina ulaznica putem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Ažuriranje sopstvenog naloga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3142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691</TotalTime>
  <Words>521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Ticketeer</vt:lpstr>
      <vt:lpstr>Šta je Ticketeer?</vt:lpstr>
      <vt:lpstr>Zašto Ticketeer?</vt:lpstr>
      <vt:lpstr>Ciljevi sistema</vt:lpstr>
      <vt:lpstr>Organizacija sistema</vt:lpstr>
      <vt:lpstr>Učesnici sistema</vt:lpstr>
      <vt:lpstr>Administrator</vt:lpstr>
      <vt:lpstr>Radnik</vt:lpstr>
      <vt:lpstr>Registrovani korisnik</vt:lpstr>
      <vt:lpstr>Neregistrovani korisnik</vt:lpstr>
      <vt:lpstr>Korisnički interfejsi</vt:lpstr>
      <vt:lpstr>Scenario korišćenja</vt:lpstr>
      <vt:lpstr>PowerPoint Presentation</vt:lpstr>
      <vt:lpstr>PowerPoint Presentation</vt:lpstr>
      <vt:lpstr>PowerPoint Presentation</vt:lpstr>
      <vt:lpstr>Članovi tima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Ticketeer</dc:title>
  <dc:creator>Korisnik</dc:creator>
  <cp:lastModifiedBy>Windows User</cp:lastModifiedBy>
  <cp:revision>67</cp:revision>
  <dcterms:created xsi:type="dcterms:W3CDTF">2019-05-04T11:57:58Z</dcterms:created>
  <dcterms:modified xsi:type="dcterms:W3CDTF">2019-05-07T22:12:32Z</dcterms:modified>
</cp:coreProperties>
</file>