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8" r:id="rId3"/>
    <p:sldId id="259" r:id="rId4"/>
    <p:sldId id="260" r:id="rId5"/>
    <p:sldId id="262" r:id="rId6"/>
    <p:sldId id="263" r:id="rId7"/>
    <p:sldId id="265" r:id="rId8"/>
    <p:sldId id="268" r:id="rId9"/>
    <p:sldId id="267"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AE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0" d="100"/>
          <a:sy n="80" d="100"/>
        </p:scale>
        <p:origin x="1020" y="8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92935B-EADE-4070-8F35-6BEABA47540B}" type="doc">
      <dgm:prSet loTypeId="urn:microsoft.com/office/officeart/2005/8/layout/hProcess9" loCatId="process" qsTypeId="urn:microsoft.com/office/officeart/2005/8/quickstyle/simple1" qsCatId="simple" csTypeId="urn:microsoft.com/office/officeart/2005/8/colors/accent1_2" csCatId="accent1" phldr="1"/>
      <dgm:spPr/>
    </dgm:pt>
    <dgm:pt modelId="{2637BA52-02F5-4469-B9BE-F86D38AB397A}">
      <dgm:prSet phldrT="[Text]"/>
      <dgm:spPr/>
      <dgm:t>
        <a:bodyPr/>
        <a:lstStyle/>
        <a:p>
          <a:r>
            <a:rPr lang="en-ZA" dirty="0"/>
            <a:t>Scrape website</a:t>
          </a:r>
          <a:endParaRPr lang="en-US" dirty="0"/>
        </a:p>
      </dgm:t>
    </dgm:pt>
    <dgm:pt modelId="{C4C002A5-49FA-44F8-B194-097B40DDB580}" type="parTrans" cxnId="{82BF1913-530F-4606-BFDF-E694AFD1168B}">
      <dgm:prSet/>
      <dgm:spPr/>
      <dgm:t>
        <a:bodyPr/>
        <a:lstStyle/>
        <a:p>
          <a:endParaRPr lang="en-US"/>
        </a:p>
      </dgm:t>
    </dgm:pt>
    <dgm:pt modelId="{6DC12EC6-5A7F-4857-9DB1-7732E96F496D}" type="sibTrans" cxnId="{82BF1913-530F-4606-BFDF-E694AFD1168B}">
      <dgm:prSet/>
      <dgm:spPr/>
      <dgm:t>
        <a:bodyPr/>
        <a:lstStyle/>
        <a:p>
          <a:endParaRPr lang="en-US"/>
        </a:p>
      </dgm:t>
    </dgm:pt>
    <dgm:pt modelId="{0DEF5ABE-5250-4D51-BF28-7556BAC25AA7}">
      <dgm:prSet phldrT="[Text]"/>
      <dgm:spPr/>
      <dgm:t>
        <a:bodyPr/>
        <a:lstStyle/>
        <a:p>
          <a:r>
            <a:rPr lang="en-ZA" dirty="0"/>
            <a:t>Clean and load data</a:t>
          </a:r>
          <a:endParaRPr lang="en-US" dirty="0"/>
        </a:p>
      </dgm:t>
    </dgm:pt>
    <dgm:pt modelId="{92E0B1E4-F1E4-4B4C-B041-A96D5A0526A6}" type="parTrans" cxnId="{9256CD24-A697-427B-875D-CCBD31E5547C}">
      <dgm:prSet/>
      <dgm:spPr/>
      <dgm:t>
        <a:bodyPr/>
        <a:lstStyle/>
        <a:p>
          <a:endParaRPr lang="en-US"/>
        </a:p>
      </dgm:t>
    </dgm:pt>
    <dgm:pt modelId="{11F8C3F5-969E-4390-B7C2-C517E6867013}" type="sibTrans" cxnId="{9256CD24-A697-427B-875D-CCBD31E5547C}">
      <dgm:prSet/>
      <dgm:spPr/>
      <dgm:t>
        <a:bodyPr/>
        <a:lstStyle/>
        <a:p>
          <a:endParaRPr lang="en-US"/>
        </a:p>
      </dgm:t>
    </dgm:pt>
    <dgm:pt modelId="{EB1A6516-8149-42D1-88E5-47EF6CC7114B}">
      <dgm:prSet phldrT="[Text]"/>
      <dgm:spPr/>
      <dgm:t>
        <a:bodyPr/>
        <a:lstStyle/>
        <a:p>
          <a:r>
            <a:rPr lang="en-ZA" dirty="0"/>
            <a:t>Create tunnel between Slack and your local server</a:t>
          </a:r>
          <a:endParaRPr lang="en-US" dirty="0"/>
        </a:p>
      </dgm:t>
    </dgm:pt>
    <dgm:pt modelId="{D9D835D2-B8C8-49C8-A83C-BA35890444EF}" type="parTrans" cxnId="{4CE4E988-150D-49F9-AA97-BE9C5DC3250A}">
      <dgm:prSet/>
      <dgm:spPr/>
      <dgm:t>
        <a:bodyPr/>
        <a:lstStyle/>
        <a:p>
          <a:endParaRPr lang="en-US"/>
        </a:p>
      </dgm:t>
    </dgm:pt>
    <dgm:pt modelId="{8DAD10A7-8AB8-4664-9A5C-03F2B0F401EA}" type="sibTrans" cxnId="{4CE4E988-150D-49F9-AA97-BE9C5DC3250A}">
      <dgm:prSet/>
      <dgm:spPr/>
      <dgm:t>
        <a:bodyPr/>
        <a:lstStyle/>
        <a:p>
          <a:endParaRPr lang="en-US"/>
        </a:p>
      </dgm:t>
    </dgm:pt>
    <dgm:pt modelId="{45CBB31A-27CB-4533-B1CD-99B71F793D35}">
      <dgm:prSet/>
      <dgm:spPr/>
      <dgm:t>
        <a:bodyPr/>
        <a:lstStyle/>
        <a:p>
          <a:r>
            <a:rPr lang="en-ZA" dirty="0"/>
            <a:t>Invite the bot to your slack channel</a:t>
          </a:r>
          <a:endParaRPr lang="en-US" dirty="0"/>
        </a:p>
      </dgm:t>
    </dgm:pt>
    <dgm:pt modelId="{DA50ED12-4C57-4B5B-AABC-A6D5D6C7FD3C}" type="parTrans" cxnId="{1913E826-F7A9-480B-9A24-D1490AFD367D}">
      <dgm:prSet/>
      <dgm:spPr/>
      <dgm:t>
        <a:bodyPr/>
        <a:lstStyle/>
        <a:p>
          <a:endParaRPr lang="en-US"/>
        </a:p>
      </dgm:t>
    </dgm:pt>
    <dgm:pt modelId="{440A5C8B-C0C1-4DDC-8BEB-CBF40C296AD6}" type="sibTrans" cxnId="{1913E826-F7A9-480B-9A24-D1490AFD367D}">
      <dgm:prSet/>
      <dgm:spPr/>
      <dgm:t>
        <a:bodyPr/>
        <a:lstStyle/>
        <a:p>
          <a:endParaRPr lang="en-US"/>
        </a:p>
      </dgm:t>
    </dgm:pt>
    <dgm:pt modelId="{049E82B0-98AF-4F7E-89AE-701AA7F837D4}">
      <dgm:prSet/>
      <dgm:spPr/>
      <dgm:t>
        <a:bodyPr/>
        <a:lstStyle/>
        <a:p>
          <a:r>
            <a:rPr lang="en-ZA" dirty="0"/>
            <a:t>Start asking questions</a:t>
          </a:r>
          <a:endParaRPr lang="en-US" dirty="0"/>
        </a:p>
      </dgm:t>
    </dgm:pt>
    <dgm:pt modelId="{9A244C42-9B8D-4F02-BDE1-B83F8F5439AB}" type="parTrans" cxnId="{C5106D44-6F53-4EA7-9026-F45BA7395CEE}">
      <dgm:prSet/>
      <dgm:spPr/>
      <dgm:t>
        <a:bodyPr/>
        <a:lstStyle/>
        <a:p>
          <a:endParaRPr lang="en-US"/>
        </a:p>
      </dgm:t>
    </dgm:pt>
    <dgm:pt modelId="{6DDD042D-0C3C-475A-A5E9-8B558EEB8058}" type="sibTrans" cxnId="{C5106D44-6F53-4EA7-9026-F45BA7395CEE}">
      <dgm:prSet/>
      <dgm:spPr/>
      <dgm:t>
        <a:bodyPr/>
        <a:lstStyle/>
        <a:p>
          <a:endParaRPr lang="en-US"/>
        </a:p>
      </dgm:t>
    </dgm:pt>
    <dgm:pt modelId="{32571082-6436-4A71-A502-581C9E1ACD2B}" type="pres">
      <dgm:prSet presAssocID="{AA92935B-EADE-4070-8F35-6BEABA47540B}" presName="CompostProcess" presStyleCnt="0">
        <dgm:presLayoutVars>
          <dgm:dir/>
          <dgm:resizeHandles val="exact"/>
        </dgm:presLayoutVars>
      </dgm:prSet>
      <dgm:spPr/>
    </dgm:pt>
    <dgm:pt modelId="{EBC80D6B-DE25-42CB-9B14-3D40F32E53BD}" type="pres">
      <dgm:prSet presAssocID="{AA92935B-EADE-4070-8F35-6BEABA47540B}" presName="arrow" presStyleLbl="bgShp" presStyleIdx="0" presStyleCnt="1"/>
      <dgm:spPr/>
    </dgm:pt>
    <dgm:pt modelId="{FEBACCE1-70DF-4DE6-877F-01117A55366A}" type="pres">
      <dgm:prSet presAssocID="{AA92935B-EADE-4070-8F35-6BEABA47540B}" presName="linearProcess" presStyleCnt="0"/>
      <dgm:spPr/>
    </dgm:pt>
    <dgm:pt modelId="{06622AE1-A761-4706-A996-3B8E8FBF38A0}" type="pres">
      <dgm:prSet presAssocID="{2637BA52-02F5-4469-B9BE-F86D38AB397A}" presName="textNode" presStyleLbl="node1" presStyleIdx="0" presStyleCnt="5">
        <dgm:presLayoutVars>
          <dgm:bulletEnabled val="1"/>
        </dgm:presLayoutVars>
      </dgm:prSet>
      <dgm:spPr/>
    </dgm:pt>
    <dgm:pt modelId="{74C0FFB9-028C-40C2-8EEE-6A226DAB42D7}" type="pres">
      <dgm:prSet presAssocID="{6DC12EC6-5A7F-4857-9DB1-7732E96F496D}" presName="sibTrans" presStyleCnt="0"/>
      <dgm:spPr/>
    </dgm:pt>
    <dgm:pt modelId="{C3ABD724-E1C1-415B-BA22-76B23BEC5323}" type="pres">
      <dgm:prSet presAssocID="{0DEF5ABE-5250-4D51-BF28-7556BAC25AA7}" presName="textNode" presStyleLbl="node1" presStyleIdx="1" presStyleCnt="5">
        <dgm:presLayoutVars>
          <dgm:bulletEnabled val="1"/>
        </dgm:presLayoutVars>
      </dgm:prSet>
      <dgm:spPr/>
    </dgm:pt>
    <dgm:pt modelId="{31579C4E-EDFF-44C0-AC82-CE0E1DE55C9C}" type="pres">
      <dgm:prSet presAssocID="{11F8C3F5-969E-4390-B7C2-C517E6867013}" presName="sibTrans" presStyleCnt="0"/>
      <dgm:spPr/>
    </dgm:pt>
    <dgm:pt modelId="{BDF69ED5-392E-4A35-BA39-2C2A58725881}" type="pres">
      <dgm:prSet presAssocID="{EB1A6516-8149-42D1-88E5-47EF6CC7114B}" presName="textNode" presStyleLbl="node1" presStyleIdx="2" presStyleCnt="5">
        <dgm:presLayoutVars>
          <dgm:bulletEnabled val="1"/>
        </dgm:presLayoutVars>
      </dgm:prSet>
      <dgm:spPr/>
    </dgm:pt>
    <dgm:pt modelId="{7E2378E6-55FC-48D7-ADCF-C359525729B9}" type="pres">
      <dgm:prSet presAssocID="{8DAD10A7-8AB8-4664-9A5C-03F2B0F401EA}" presName="sibTrans" presStyleCnt="0"/>
      <dgm:spPr/>
    </dgm:pt>
    <dgm:pt modelId="{A0B93A7E-203D-48AC-A4C5-0ECCD20D17BE}" type="pres">
      <dgm:prSet presAssocID="{45CBB31A-27CB-4533-B1CD-99B71F793D35}" presName="textNode" presStyleLbl="node1" presStyleIdx="3" presStyleCnt="5">
        <dgm:presLayoutVars>
          <dgm:bulletEnabled val="1"/>
        </dgm:presLayoutVars>
      </dgm:prSet>
      <dgm:spPr/>
    </dgm:pt>
    <dgm:pt modelId="{6133221C-2A1D-4A21-82B9-7B7DC67C5E36}" type="pres">
      <dgm:prSet presAssocID="{440A5C8B-C0C1-4DDC-8BEB-CBF40C296AD6}" presName="sibTrans" presStyleCnt="0"/>
      <dgm:spPr/>
    </dgm:pt>
    <dgm:pt modelId="{BB6E3E76-8027-492A-9EF9-DACA1AE20532}" type="pres">
      <dgm:prSet presAssocID="{049E82B0-98AF-4F7E-89AE-701AA7F837D4}" presName="textNode" presStyleLbl="node1" presStyleIdx="4" presStyleCnt="5">
        <dgm:presLayoutVars>
          <dgm:bulletEnabled val="1"/>
        </dgm:presLayoutVars>
      </dgm:prSet>
      <dgm:spPr/>
    </dgm:pt>
  </dgm:ptLst>
  <dgm:cxnLst>
    <dgm:cxn modelId="{82BF1913-530F-4606-BFDF-E694AFD1168B}" srcId="{AA92935B-EADE-4070-8F35-6BEABA47540B}" destId="{2637BA52-02F5-4469-B9BE-F86D38AB397A}" srcOrd="0" destOrd="0" parTransId="{C4C002A5-49FA-44F8-B194-097B40DDB580}" sibTransId="{6DC12EC6-5A7F-4857-9DB1-7732E96F496D}"/>
    <dgm:cxn modelId="{CACA0220-E38A-4F9F-95EB-D6369087F6ED}" type="presOf" srcId="{2637BA52-02F5-4469-B9BE-F86D38AB397A}" destId="{06622AE1-A761-4706-A996-3B8E8FBF38A0}" srcOrd="0" destOrd="0" presId="urn:microsoft.com/office/officeart/2005/8/layout/hProcess9"/>
    <dgm:cxn modelId="{9256CD24-A697-427B-875D-CCBD31E5547C}" srcId="{AA92935B-EADE-4070-8F35-6BEABA47540B}" destId="{0DEF5ABE-5250-4D51-BF28-7556BAC25AA7}" srcOrd="1" destOrd="0" parTransId="{92E0B1E4-F1E4-4B4C-B041-A96D5A0526A6}" sibTransId="{11F8C3F5-969E-4390-B7C2-C517E6867013}"/>
    <dgm:cxn modelId="{1913E826-F7A9-480B-9A24-D1490AFD367D}" srcId="{AA92935B-EADE-4070-8F35-6BEABA47540B}" destId="{45CBB31A-27CB-4533-B1CD-99B71F793D35}" srcOrd="3" destOrd="0" parTransId="{DA50ED12-4C57-4B5B-AABC-A6D5D6C7FD3C}" sibTransId="{440A5C8B-C0C1-4DDC-8BEB-CBF40C296AD6}"/>
    <dgm:cxn modelId="{E089B65B-31A2-40BF-AABB-900C9C4F2FDB}" type="presOf" srcId="{0DEF5ABE-5250-4D51-BF28-7556BAC25AA7}" destId="{C3ABD724-E1C1-415B-BA22-76B23BEC5323}" srcOrd="0" destOrd="0" presId="urn:microsoft.com/office/officeart/2005/8/layout/hProcess9"/>
    <dgm:cxn modelId="{70507943-4B68-4041-9CE7-2B03FBFB0FDE}" type="presOf" srcId="{45CBB31A-27CB-4533-B1CD-99B71F793D35}" destId="{A0B93A7E-203D-48AC-A4C5-0ECCD20D17BE}" srcOrd="0" destOrd="0" presId="urn:microsoft.com/office/officeart/2005/8/layout/hProcess9"/>
    <dgm:cxn modelId="{C5106D44-6F53-4EA7-9026-F45BA7395CEE}" srcId="{AA92935B-EADE-4070-8F35-6BEABA47540B}" destId="{049E82B0-98AF-4F7E-89AE-701AA7F837D4}" srcOrd="4" destOrd="0" parTransId="{9A244C42-9B8D-4F02-BDE1-B83F8F5439AB}" sibTransId="{6DDD042D-0C3C-475A-A5E9-8B558EEB8058}"/>
    <dgm:cxn modelId="{ED626067-DAEB-47D6-9747-E088F7F16E62}" type="presOf" srcId="{049E82B0-98AF-4F7E-89AE-701AA7F837D4}" destId="{BB6E3E76-8027-492A-9EF9-DACA1AE20532}" srcOrd="0" destOrd="0" presId="urn:microsoft.com/office/officeart/2005/8/layout/hProcess9"/>
    <dgm:cxn modelId="{F71FCC67-53B9-43B0-9763-C9114F7914EA}" type="presOf" srcId="{EB1A6516-8149-42D1-88E5-47EF6CC7114B}" destId="{BDF69ED5-392E-4A35-BA39-2C2A58725881}" srcOrd="0" destOrd="0" presId="urn:microsoft.com/office/officeart/2005/8/layout/hProcess9"/>
    <dgm:cxn modelId="{C5B28271-B9C8-487E-9BBC-EE5D18A49F66}" type="presOf" srcId="{AA92935B-EADE-4070-8F35-6BEABA47540B}" destId="{32571082-6436-4A71-A502-581C9E1ACD2B}" srcOrd="0" destOrd="0" presId="urn:microsoft.com/office/officeart/2005/8/layout/hProcess9"/>
    <dgm:cxn modelId="{4CE4E988-150D-49F9-AA97-BE9C5DC3250A}" srcId="{AA92935B-EADE-4070-8F35-6BEABA47540B}" destId="{EB1A6516-8149-42D1-88E5-47EF6CC7114B}" srcOrd="2" destOrd="0" parTransId="{D9D835D2-B8C8-49C8-A83C-BA35890444EF}" sibTransId="{8DAD10A7-8AB8-4664-9A5C-03F2B0F401EA}"/>
    <dgm:cxn modelId="{DAC1056A-6959-4159-96E7-F7CFA73B0778}" type="presParOf" srcId="{32571082-6436-4A71-A502-581C9E1ACD2B}" destId="{EBC80D6B-DE25-42CB-9B14-3D40F32E53BD}" srcOrd="0" destOrd="0" presId="urn:microsoft.com/office/officeart/2005/8/layout/hProcess9"/>
    <dgm:cxn modelId="{F132A944-A322-4445-AF57-765718F156A0}" type="presParOf" srcId="{32571082-6436-4A71-A502-581C9E1ACD2B}" destId="{FEBACCE1-70DF-4DE6-877F-01117A55366A}" srcOrd="1" destOrd="0" presId="urn:microsoft.com/office/officeart/2005/8/layout/hProcess9"/>
    <dgm:cxn modelId="{3D7761AA-181D-4A2C-859F-C61965808DBF}" type="presParOf" srcId="{FEBACCE1-70DF-4DE6-877F-01117A55366A}" destId="{06622AE1-A761-4706-A996-3B8E8FBF38A0}" srcOrd="0" destOrd="0" presId="urn:microsoft.com/office/officeart/2005/8/layout/hProcess9"/>
    <dgm:cxn modelId="{D11025F4-C69D-4C79-8797-CA65D902B548}" type="presParOf" srcId="{FEBACCE1-70DF-4DE6-877F-01117A55366A}" destId="{74C0FFB9-028C-40C2-8EEE-6A226DAB42D7}" srcOrd="1" destOrd="0" presId="urn:microsoft.com/office/officeart/2005/8/layout/hProcess9"/>
    <dgm:cxn modelId="{B69BAA81-002C-49F0-9084-79BF06E1137A}" type="presParOf" srcId="{FEBACCE1-70DF-4DE6-877F-01117A55366A}" destId="{C3ABD724-E1C1-415B-BA22-76B23BEC5323}" srcOrd="2" destOrd="0" presId="urn:microsoft.com/office/officeart/2005/8/layout/hProcess9"/>
    <dgm:cxn modelId="{CB5AC42A-6BAA-4075-9EE8-933D08C6B93E}" type="presParOf" srcId="{FEBACCE1-70DF-4DE6-877F-01117A55366A}" destId="{31579C4E-EDFF-44C0-AC82-CE0E1DE55C9C}" srcOrd="3" destOrd="0" presId="urn:microsoft.com/office/officeart/2005/8/layout/hProcess9"/>
    <dgm:cxn modelId="{39C1DFAB-B088-40E2-BC9D-1CD2A2089A54}" type="presParOf" srcId="{FEBACCE1-70DF-4DE6-877F-01117A55366A}" destId="{BDF69ED5-392E-4A35-BA39-2C2A58725881}" srcOrd="4" destOrd="0" presId="urn:microsoft.com/office/officeart/2005/8/layout/hProcess9"/>
    <dgm:cxn modelId="{6FAE06A2-9783-4B6A-8C20-A5BF96FE6227}" type="presParOf" srcId="{FEBACCE1-70DF-4DE6-877F-01117A55366A}" destId="{7E2378E6-55FC-48D7-ADCF-C359525729B9}" srcOrd="5" destOrd="0" presId="urn:microsoft.com/office/officeart/2005/8/layout/hProcess9"/>
    <dgm:cxn modelId="{3E2211D0-D40D-47AE-AD1D-50756A57734A}" type="presParOf" srcId="{FEBACCE1-70DF-4DE6-877F-01117A55366A}" destId="{A0B93A7E-203D-48AC-A4C5-0ECCD20D17BE}" srcOrd="6" destOrd="0" presId="urn:microsoft.com/office/officeart/2005/8/layout/hProcess9"/>
    <dgm:cxn modelId="{C69D4053-558F-43B6-B423-B1E3BD998956}" type="presParOf" srcId="{FEBACCE1-70DF-4DE6-877F-01117A55366A}" destId="{6133221C-2A1D-4A21-82B9-7B7DC67C5E36}" srcOrd="7" destOrd="0" presId="urn:microsoft.com/office/officeart/2005/8/layout/hProcess9"/>
    <dgm:cxn modelId="{241580B4-7CC6-4323-815A-94FE78F3B115}" type="presParOf" srcId="{FEBACCE1-70DF-4DE6-877F-01117A55366A}" destId="{BB6E3E76-8027-492A-9EF9-DACA1AE20532}"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C80D6B-DE25-42CB-9B14-3D40F32E53BD}">
      <dsp:nvSpPr>
        <dsp:cNvPr id="0" name=""/>
        <dsp:cNvSpPr/>
      </dsp:nvSpPr>
      <dsp:spPr>
        <a:xfrm>
          <a:off x="891640" y="0"/>
          <a:ext cx="10105257" cy="304621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622AE1-A761-4706-A996-3B8E8FBF38A0}">
      <dsp:nvSpPr>
        <dsp:cNvPr id="0" name=""/>
        <dsp:cNvSpPr/>
      </dsp:nvSpPr>
      <dsp:spPr>
        <a:xfrm>
          <a:off x="5224" y="913865"/>
          <a:ext cx="2284247" cy="121848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ZA" sz="1800" kern="1200" dirty="0"/>
            <a:t>Scrape website</a:t>
          </a:r>
          <a:endParaRPr lang="en-US" sz="1800" kern="1200" dirty="0"/>
        </a:p>
      </dsp:txBody>
      <dsp:txXfrm>
        <a:off x="64706" y="973347"/>
        <a:ext cx="2165283" cy="1099523"/>
      </dsp:txXfrm>
    </dsp:sp>
    <dsp:sp modelId="{C3ABD724-E1C1-415B-BA22-76B23BEC5323}">
      <dsp:nvSpPr>
        <dsp:cNvPr id="0" name=""/>
        <dsp:cNvSpPr/>
      </dsp:nvSpPr>
      <dsp:spPr>
        <a:xfrm>
          <a:off x="2403684" y="913865"/>
          <a:ext cx="2284247" cy="121848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ZA" sz="1800" kern="1200" dirty="0"/>
            <a:t>Clean and load data</a:t>
          </a:r>
          <a:endParaRPr lang="en-US" sz="1800" kern="1200" dirty="0"/>
        </a:p>
      </dsp:txBody>
      <dsp:txXfrm>
        <a:off x="2463166" y="973347"/>
        <a:ext cx="2165283" cy="1099523"/>
      </dsp:txXfrm>
    </dsp:sp>
    <dsp:sp modelId="{BDF69ED5-392E-4A35-BA39-2C2A58725881}">
      <dsp:nvSpPr>
        <dsp:cNvPr id="0" name=""/>
        <dsp:cNvSpPr/>
      </dsp:nvSpPr>
      <dsp:spPr>
        <a:xfrm>
          <a:off x="4802145" y="913865"/>
          <a:ext cx="2284247" cy="121848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ZA" sz="1800" kern="1200" dirty="0"/>
            <a:t>Create tunnel between Slack and your local server</a:t>
          </a:r>
          <a:endParaRPr lang="en-US" sz="1800" kern="1200" dirty="0"/>
        </a:p>
      </dsp:txBody>
      <dsp:txXfrm>
        <a:off x="4861627" y="973347"/>
        <a:ext cx="2165283" cy="1099523"/>
      </dsp:txXfrm>
    </dsp:sp>
    <dsp:sp modelId="{A0B93A7E-203D-48AC-A4C5-0ECCD20D17BE}">
      <dsp:nvSpPr>
        <dsp:cNvPr id="0" name=""/>
        <dsp:cNvSpPr/>
      </dsp:nvSpPr>
      <dsp:spPr>
        <a:xfrm>
          <a:off x="7200605" y="913865"/>
          <a:ext cx="2284247" cy="121848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ZA" sz="1800" kern="1200" dirty="0"/>
            <a:t>Invite the bot to your slack channel</a:t>
          </a:r>
          <a:endParaRPr lang="en-US" sz="1800" kern="1200" dirty="0"/>
        </a:p>
      </dsp:txBody>
      <dsp:txXfrm>
        <a:off x="7260087" y="973347"/>
        <a:ext cx="2165283" cy="1099523"/>
      </dsp:txXfrm>
    </dsp:sp>
    <dsp:sp modelId="{BB6E3E76-8027-492A-9EF9-DACA1AE20532}">
      <dsp:nvSpPr>
        <dsp:cNvPr id="0" name=""/>
        <dsp:cNvSpPr/>
      </dsp:nvSpPr>
      <dsp:spPr>
        <a:xfrm>
          <a:off x="9599065" y="913865"/>
          <a:ext cx="2284247" cy="121848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ZA" sz="1800" kern="1200" dirty="0"/>
            <a:t>Start asking questions</a:t>
          </a:r>
          <a:endParaRPr lang="en-US" sz="1800" kern="1200" dirty="0"/>
        </a:p>
      </dsp:txBody>
      <dsp:txXfrm>
        <a:off x="9658547" y="973347"/>
        <a:ext cx="2165283" cy="109952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7F3746-D9F6-4297-A179-ABE8FEF162F9}" type="datetimeFigureOut">
              <a:rPr lang="en-US" smtClean="0"/>
              <a:t>30-Nov-20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052BA4-DD0E-4DF2-A3E1-5CB951F19D0C}" type="slidenum">
              <a:rPr lang="en-US" smtClean="0"/>
              <a:t>‹#›</a:t>
            </a:fld>
            <a:endParaRPr lang="en-US"/>
          </a:p>
        </p:txBody>
      </p:sp>
    </p:spTree>
    <p:extLst>
      <p:ext uri="{BB962C8B-B14F-4D97-AF65-F5344CB8AC3E}">
        <p14:creationId xmlns:p14="http://schemas.microsoft.com/office/powerpoint/2010/main" val="485453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82AF79-031D-4C43-9B93-4FAD936DF2CE}" type="datetimeFigureOut">
              <a:rPr lang="en-US" smtClean="0"/>
              <a:t>30-Nov-20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0A37F-70D0-4AB3-A8F2-4DFFA4C97DCF}" type="slidenum">
              <a:rPr lang="en-US" smtClean="0"/>
              <a:t>‹#›</a:t>
            </a:fld>
            <a:endParaRPr lang="en-US"/>
          </a:p>
        </p:txBody>
      </p:sp>
    </p:spTree>
    <p:extLst>
      <p:ext uri="{BB962C8B-B14F-4D97-AF65-F5344CB8AC3E}">
        <p14:creationId xmlns:p14="http://schemas.microsoft.com/office/powerpoint/2010/main" val="1293568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82AF79-031D-4C43-9B93-4FAD936DF2CE}" type="datetimeFigureOut">
              <a:rPr lang="en-US" smtClean="0"/>
              <a:t>30-Nov-20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0A37F-70D0-4AB3-A8F2-4DFFA4C97DCF}" type="slidenum">
              <a:rPr lang="en-US" smtClean="0"/>
              <a:t>‹#›</a:t>
            </a:fld>
            <a:endParaRPr lang="en-US"/>
          </a:p>
        </p:txBody>
      </p:sp>
    </p:spTree>
    <p:extLst>
      <p:ext uri="{BB962C8B-B14F-4D97-AF65-F5344CB8AC3E}">
        <p14:creationId xmlns:p14="http://schemas.microsoft.com/office/powerpoint/2010/main" val="1502388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82AF79-031D-4C43-9B93-4FAD936DF2CE}" type="datetimeFigureOut">
              <a:rPr lang="en-US" smtClean="0"/>
              <a:t>30-Nov-20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0A37F-70D0-4AB3-A8F2-4DFFA4C97DC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07476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82AF79-031D-4C43-9B93-4FAD936DF2CE}" type="datetimeFigureOut">
              <a:rPr lang="en-US" smtClean="0"/>
              <a:t>30-Nov-20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0A37F-70D0-4AB3-A8F2-4DFFA4C97DCF}" type="slidenum">
              <a:rPr lang="en-US" smtClean="0"/>
              <a:t>‹#›</a:t>
            </a:fld>
            <a:endParaRPr lang="en-US"/>
          </a:p>
        </p:txBody>
      </p:sp>
    </p:spTree>
    <p:extLst>
      <p:ext uri="{BB962C8B-B14F-4D97-AF65-F5344CB8AC3E}">
        <p14:creationId xmlns:p14="http://schemas.microsoft.com/office/powerpoint/2010/main" val="840039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82AF79-031D-4C43-9B93-4FAD936DF2CE}" type="datetimeFigureOut">
              <a:rPr lang="en-US" smtClean="0"/>
              <a:t>30-Nov-20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0A37F-70D0-4AB3-A8F2-4DFFA4C97DC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648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82AF79-031D-4C43-9B93-4FAD936DF2CE}" type="datetimeFigureOut">
              <a:rPr lang="en-US" smtClean="0"/>
              <a:t>30-Nov-20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0A37F-70D0-4AB3-A8F2-4DFFA4C97DCF}" type="slidenum">
              <a:rPr lang="en-US" smtClean="0"/>
              <a:t>‹#›</a:t>
            </a:fld>
            <a:endParaRPr lang="en-US"/>
          </a:p>
        </p:txBody>
      </p:sp>
    </p:spTree>
    <p:extLst>
      <p:ext uri="{BB962C8B-B14F-4D97-AF65-F5344CB8AC3E}">
        <p14:creationId xmlns:p14="http://schemas.microsoft.com/office/powerpoint/2010/main" val="1309783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82AF79-031D-4C43-9B93-4FAD936DF2CE}" type="datetimeFigureOut">
              <a:rPr lang="en-US" smtClean="0"/>
              <a:t>30-Nov-20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0A37F-70D0-4AB3-A8F2-4DFFA4C97DCF}" type="slidenum">
              <a:rPr lang="en-US" smtClean="0"/>
              <a:t>‹#›</a:t>
            </a:fld>
            <a:endParaRPr lang="en-US"/>
          </a:p>
        </p:txBody>
      </p:sp>
    </p:spTree>
    <p:extLst>
      <p:ext uri="{BB962C8B-B14F-4D97-AF65-F5344CB8AC3E}">
        <p14:creationId xmlns:p14="http://schemas.microsoft.com/office/powerpoint/2010/main" val="42643911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82AF79-031D-4C43-9B93-4FAD936DF2CE}" type="datetimeFigureOut">
              <a:rPr lang="en-US" smtClean="0"/>
              <a:t>30-Nov-20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0A37F-70D0-4AB3-A8F2-4DFFA4C97DCF}" type="slidenum">
              <a:rPr lang="en-US" smtClean="0"/>
              <a:t>‹#›</a:t>
            </a:fld>
            <a:endParaRPr lang="en-US"/>
          </a:p>
        </p:txBody>
      </p:sp>
    </p:spTree>
    <p:extLst>
      <p:ext uri="{BB962C8B-B14F-4D97-AF65-F5344CB8AC3E}">
        <p14:creationId xmlns:p14="http://schemas.microsoft.com/office/powerpoint/2010/main" val="1423419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82AF79-031D-4C43-9B93-4FAD936DF2CE}" type="datetimeFigureOut">
              <a:rPr lang="en-US" smtClean="0"/>
              <a:t>30-Nov-20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0A37F-70D0-4AB3-A8F2-4DFFA4C97DCF}" type="slidenum">
              <a:rPr lang="en-US" smtClean="0"/>
              <a:t>‹#›</a:t>
            </a:fld>
            <a:endParaRPr lang="en-US"/>
          </a:p>
        </p:txBody>
      </p:sp>
    </p:spTree>
    <p:extLst>
      <p:ext uri="{BB962C8B-B14F-4D97-AF65-F5344CB8AC3E}">
        <p14:creationId xmlns:p14="http://schemas.microsoft.com/office/powerpoint/2010/main" val="4229510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82AF79-031D-4C43-9B93-4FAD936DF2CE}" type="datetimeFigureOut">
              <a:rPr lang="en-US" smtClean="0"/>
              <a:t>30-Nov-20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0A37F-70D0-4AB3-A8F2-4DFFA4C97DCF}" type="slidenum">
              <a:rPr lang="en-US" smtClean="0"/>
              <a:t>‹#›</a:t>
            </a:fld>
            <a:endParaRPr lang="en-US"/>
          </a:p>
        </p:txBody>
      </p:sp>
    </p:spTree>
    <p:extLst>
      <p:ext uri="{BB962C8B-B14F-4D97-AF65-F5344CB8AC3E}">
        <p14:creationId xmlns:p14="http://schemas.microsoft.com/office/powerpoint/2010/main" val="52895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82AF79-031D-4C43-9B93-4FAD936DF2CE}" type="datetimeFigureOut">
              <a:rPr lang="en-US" smtClean="0"/>
              <a:t>30-Nov-20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90A37F-70D0-4AB3-A8F2-4DFFA4C97DCF}" type="slidenum">
              <a:rPr lang="en-US" smtClean="0"/>
              <a:t>‹#›</a:t>
            </a:fld>
            <a:endParaRPr lang="en-US"/>
          </a:p>
        </p:txBody>
      </p:sp>
    </p:spTree>
    <p:extLst>
      <p:ext uri="{BB962C8B-B14F-4D97-AF65-F5344CB8AC3E}">
        <p14:creationId xmlns:p14="http://schemas.microsoft.com/office/powerpoint/2010/main" val="452907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82AF79-031D-4C43-9B93-4FAD936DF2CE}" type="datetimeFigureOut">
              <a:rPr lang="en-US" smtClean="0"/>
              <a:t>30-Nov-20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90A37F-70D0-4AB3-A8F2-4DFFA4C97DCF}" type="slidenum">
              <a:rPr lang="en-US" smtClean="0"/>
              <a:t>‹#›</a:t>
            </a:fld>
            <a:endParaRPr lang="en-US"/>
          </a:p>
        </p:txBody>
      </p:sp>
    </p:spTree>
    <p:extLst>
      <p:ext uri="{BB962C8B-B14F-4D97-AF65-F5344CB8AC3E}">
        <p14:creationId xmlns:p14="http://schemas.microsoft.com/office/powerpoint/2010/main" val="442710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82AF79-031D-4C43-9B93-4FAD936DF2CE}" type="datetimeFigureOut">
              <a:rPr lang="en-US" smtClean="0"/>
              <a:t>30-Nov-20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90A37F-70D0-4AB3-A8F2-4DFFA4C97DCF}" type="slidenum">
              <a:rPr lang="en-US" smtClean="0"/>
              <a:t>‹#›</a:t>
            </a:fld>
            <a:endParaRPr lang="en-US"/>
          </a:p>
        </p:txBody>
      </p:sp>
    </p:spTree>
    <p:extLst>
      <p:ext uri="{BB962C8B-B14F-4D97-AF65-F5344CB8AC3E}">
        <p14:creationId xmlns:p14="http://schemas.microsoft.com/office/powerpoint/2010/main" val="2997932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82AF79-031D-4C43-9B93-4FAD936DF2CE}" type="datetimeFigureOut">
              <a:rPr lang="en-US" smtClean="0"/>
              <a:t>30-Nov-20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90A37F-70D0-4AB3-A8F2-4DFFA4C97DCF}" type="slidenum">
              <a:rPr lang="en-US" smtClean="0"/>
              <a:t>‹#›</a:t>
            </a:fld>
            <a:endParaRPr lang="en-US"/>
          </a:p>
        </p:txBody>
      </p:sp>
    </p:spTree>
    <p:extLst>
      <p:ext uri="{BB962C8B-B14F-4D97-AF65-F5344CB8AC3E}">
        <p14:creationId xmlns:p14="http://schemas.microsoft.com/office/powerpoint/2010/main" val="1347416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82AF79-031D-4C43-9B93-4FAD936DF2CE}" type="datetimeFigureOut">
              <a:rPr lang="en-US" smtClean="0"/>
              <a:t>30-Nov-20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90A37F-70D0-4AB3-A8F2-4DFFA4C97DCF}" type="slidenum">
              <a:rPr lang="en-US" smtClean="0"/>
              <a:t>‹#›</a:t>
            </a:fld>
            <a:endParaRPr lang="en-US"/>
          </a:p>
        </p:txBody>
      </p:sp>
    </p:spTree>
    <p:extLst>
      <p:ext uri="{BB962C8B-B14F-4D97-AF65-F5344CB8AC3E}">
        <p14:creationId xmlns:p14="http://schemas.microsoft.com/office/powerpoint/2010/main" val="972833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82AF79-031D-4C43-9B93-4FAD936DF2CE}" type="datetimeFigureOut">
              <a:rPr lang="en-US" smtClean="0"/>
              <a:t>30-Nov-20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90A37F-70D0-4AB3-A8F2-4DFFA4C97DCF}" type="slidenum">
              <a:rPr lang="en-US" smtClean="0"/>
              <a:t>‹#›</a:t>
            </a:fld>
            <a:endParaRPr lang="en-US"/>
          </a:p>
        </p:txBody>
      </p:sp>
    </p:spTree>
    <p:extLst>
      <p:ext uri="{BB962C8B-B14F-4D97-AF65-F5344CB8AC3E}">
        <p14:creationId xmlns:p14="http://schemas.microsoft.com/office/powerpoint/2010/main" val="1658803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682AF79-031D-4C43-9B93-4FAD936DF2CE}" type="datetimeFigureOut">
              <a:rPr lang="en-US" smtClean="0"/>
              <a:t>30-Nov-20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90A37F-70D0-4AB3-A8F2-4DFFA4C97DCF}" type="slidenum">
              <a:rPr lang="en-US" smtClean="0"/>
              <a:t>‹#›</a:t>
            </a:fld>
            <a:endParaRPr lang="en-US"/>
          </a:p>
        </p:txBody>
      </p:sp>
    </p:spTree>
    <p:extLst>
      <p:ext uri="{BB962C8B-B14F-4D97-AF65-F5344CB8AC3E}">
        <p14:creationId xmlns:p14="http://schemas.microsoft.com/office/powerpoint/2010/main" val="2771576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gsDucStJIJw?feature=oembed"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Logo&#10;&#10;Description automatically generated">
            <a:extLst>
              <a:ext uri="{FF2B5EF4-FFF2-40B4-BE49-F238E27FC236}">
                <a16:creationId xmlns:a16="http://schemas.microsoft.com/office/drawing/2014/main" id="{3637BB24-5B41-43CA-B9DE-845F28CBA429}"/>
              </a:ext>
            </a:extLst>
          </p:cNvPr>
          <p:cNvPicPr>
            <a:picLocks noChangeAspect="1"/>
          </p:cNvPicPr>
          <p:nvPr/>
        </p:nvPicPr>
        <p:blipFill rotWithShape="1">
          <a:blip r:embed="rId2">
            <a:extLst>
              <a:ext uri="{28A0092B-C50C-407E-A947-70E740481C1C}">
                <a14:useLocalDpi xmlns:a14="http://schemas.microsoft.com/office/drawing/2010/main" val="0"/>
              </a:ext>
            </a:extLst>
          </a:blip>
          <a:srcRect l="11779"/>
          <a:stretch/>
        </p:blipFill>
        <p:spPr>
          <a:xfrm>
            <a:off x="0" y="-39687"/>
            <a:ext cx="12192000" cy="6937375"/>
          </a:xfrm>
          <a:prstGeom prst="rect">
            <a:avLst/>
          </a:prstGeom>
        </p:spPr>
      </p:pic>
      <p:sp>
        <p:nvSpPr>
          <p:cNvPr id="10" name="TextBox 9">
            <a:extLst>
              <a:ext uri="{FF2B5EF4-FFF2-40B4-BE49-F238E27FC236}">
                <a16:creationId xmlns:a16="http://schemas.microsoft.com/office/drawing/2014/main" id="{B0CAA075-4CDE-47AA-922B-E03D1CF4340C}"/>
              </a:ext>
            </a:extLst>
          </p:cNvPr>
          <p:cNvSpPr txBox="1"/>
          <p:nvPr/>
        </p:nvSpPr>
        <p:spPr>
          <a:xfrm>
            <a:off x="4038600" y="4295277"/>
            <a:ext cx="6152147" cy="523220"/>
          </a:xfrm>
          <a:prstGeom prst="rect">
            <a:avLst/>
          </a:prstGeom>
          <a:noFill/>
        </p:spPr>
        <p:txBody>
          <a:bodyPr wrap="square" rtlCol="0">
            <a:spAutoFit/>
          </a:bodyPr>
          <a:lstStyle/>
          <a:p>
            <a:r>
              <a:rPr lang="en-ZA" sz="2800" b="1" dirty="0" err="1">
                <a:solidFill>
                  <a:srgbClr val="FCAEBB"/>
                </a:solidFill>
              </a:rPr>
              <a:t>Bulelani</a:t>
            </a:r>
            <a:r>
              <a:rPr lang="en-ZA" sz="2800" b="1" dirty="0">
                <a:solidFill>
                  <a:srgbClr val="FCAEBB"/>
                </a:solidFill>
              </a:rPr>
              <a:t> Nkosi and Caryn Pialat</a:t>
            </a:r>
            <a:endParaRPr lang="en-US" sz="2800" b="1" dirty="0">
              <a:solidFill>
                <a:srgbClr val="FCAEBB"/>
              </a:solidFill>
            </a:endParaRPr>
          </a:p>
        </p:txBody>
      </p:sp>
      <p:sp>
        <p:nvSpPr>
          <p:cNvPr id="11" name="TextBox 10">
            <a:extLst>
              <a:ext uri="{FF2B5EF4-FFF2-40B4-BE49-F238E27FC236}">
                <a16:creationId xmlns:a16="http://schemas.microsoft.com/office/drawing/2014/main" id="{9B97D3D2-97DF-46AF-9515-E896E56CC711}"/>
              </a:ext>
            </a:extLst>
          </p:cNvPr>
          <p:cNvSpPr txBox="1"/>
          <p:nvPr/>
        </p:nvSpPr>
        <p:spPr>
          <a:xfrm>
            <a:off x="4038600" y="4756942"/>
            <a:ext cx="5686927" cy="400110"/>
          </a:xfrm>
          <a:prstGeom prst="rect">
            <a:avLst/>
          </a:prstGeom>
          <a:noFill/>
        </p:spPr>
        <p:txBody>
          <a:bodyPr wrap="square" rtlCol="0">
            <a:spAutoFit/>
          </a:bodyPr>
          <a:lstStyle/>
          <a:p>
            <a:r>
              <a:rPr lang="en-ZA" sz="2000" i="1" dirty="0">
                <a:solidFill>
                  <a:srgbClr val="FCAEBB"/>
                </a:solidFill>
              </a:rPr>
              <a:t>Supervised by</a:t>
            </a:r>
            <a:r>
              <a:rPr lang="en-ZA" sz="2000" dirty="0">
                <a:solidFill>
                  <a:srgbClr val="FCAEBB"/>
                </a:solidFill>
              </a:rPr>
              <a:t> Ebrahim </a:t>
            </a:r>
            <a:r>
              <a:rPr lang="en-ZA" sz="2000" dirty="0" err="1">
                <a:solidFill>
                  <a:srgbClr val="FCAEBB"/>
                </a:solidFill>
              </a:rPr>
              <a:t>Noormahomed</a:t>
            </a:r>
            <a:endParaRPr lang="en-US" sz="2000" dirty="0">
              <a:solidFill>
                <a:srgbClr val="FCAEBB"/>
              </a:solidFill>
            </a:endParaRPr>
          </a:p>
        </p:txBody>
      </p:sp>
    </p:spTree>
    <p:extLst>
      <p:ext uri="{BB962C8B-B14F-4D97-AF65-F5344CB8AC3E}">
        <p14:creationId xmlns:p14="http://schemas.microsoft.com/office/powerpoint/2010/main" val="2631997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CC4CD-F936-478E-8D50-D68170E25E58}"/>
              </a:ext>
            </a:extLst>
          </p:cNvPr>
          <p:cNvSpPr>
            <a:spLocks noGrp="1"/>
          </p:cNvSpPr>
          <p:nvPr>
            <p:ph type="title"/>
          </p:nvPr>
        </p:nvSpPr>
        <p:spPr/>
        <p:txBody>
          <a:bodyPr/>
          <a:lstStyle/>
          <a:p>
            <a:r>
              <a:rPr lang="en-ZA" dirty="0"/>
              <a:t>Acknowledgements</a:t>
            </a:r>
            <a:endParaRPr lang="en-US" dirty="0"/>
          </a:p>
        </p:txBody>
      </p:sp>
      <p:sp>
        <p:nvSpPr>
          <p:cNvPr id="3" name="Content Placeholder 2">
            <a:extLst>
              <a:ext uri="{FF2B5EF4-FFF2-40B4-BE49-F238E27FC236}">
                <a16:creationId xmlns:a16="http://schemas.microsoft.com/office/drawing/2014/main" id="{41C21E76-683D-4A7A-8FA1-481F35167019}"/>
              </a:ext>
            </a:extLst>
          </p:cNvPr>
          <p:cNvSpPr>
            <a:spLocks noGrp="1"/>
          </p:cNvSpPr>
          <p:nvPr>
            <p:ph idx="1"/>
          </p:nvPr>
        </p:nvSpPr>
        <p:spPr/>
        <p:txBody>
          <a:bodyPr/>
          <a:lstStyle/>
          <a:p>
            <a:r>
              <a:rPr lang="en-ZA" dirty="0"/>
              <a:t>Our project supervisors:</a:t>
            </a:r>
          </a:p>
          <a:p>
            <a:pPr lvl="1"/>
            <a:r>
              <a:rPr lang="en-ZA" dirty="0"/>
              <a:t>Ebrahim </a:t>
            </a:r>
            <a:r>
              <a:rPr lang="en-ZA" dirty="0" err="1"/>
              <a:t>Noormahomed</a:t>
            </a:r>
            <a:r>
              <a:rPr lang="en-ZA" dirty="0"/>
              <a:t> and Joanne Moonsamy</a:t>
            </a:r>
          </a:p>
          <a:p>
            <a:pPr lvl="1"/>
            <a:endParaRPr lang="en-ZA" dirty="0"/>
          </a:p>
          <a:p>
            <a:r>
              <a:rPr lang="en-ZA" dirty="0"/>
              <a:t>Explore Data Science Academy</a:t>
            </a:r>
          </a:p>
          <a:p>
            <a:endParaRPr lang="en-ZA" dirty="0"/>
          </a:p>
          <a:p>
            <a:pPr marL="0" indent="0">
              <a:buNone/>
            </a:pPr>
            <a:endParaRPr lang="en-US" dirty="0"/>
          </a:p>
        </p:txBody>
      </p:sp>
      <p:pic>
        <p:nvPicPr>
          <p:cNvPr id="4" name="Picture 3">
            <a:extLst>
              <a:ext uri="{FF2B5EF4-FFF2-40B4-BE49-F238E27FC236}">
                <a16:creationId xmlns:a16="http://schemas.microsoft.com/office/drawing/2014/main" id="{7D458E55-411E-4AE0-A77C-2E256945C853}"/>
              </a:ext>
            </a:extLst>
          </p:cNvPr>
          <p:cNvPicPr>
            <a:picLocks noChangeAspect="1"/>
          </p:cNvPicPr>
          <p:nvPr/>
        </p:nvPicPr>
        <p:blipFill rotWithShape="1">
          <a:blip r:embed="rId2"/>
          <a:srcRect l="7529" r="55660"/>
          <a:stretch/>
        </p:blipFill>
        <p:spPr>
          <a:xfrm>
            <a:off x="7472056" y="1438275"/>
            <a:ext cx="4042610" cy="4810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48968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B19D-45BC-4766-A8BE-400E00B554B7}"/>
              </a:ext>
            </a:extLst>
          </p:cNvPr>
          <p:cNvSpPr>
            <a:spLocks noGrp="1"/>
          </p:cNvSpPr>
          <p:nvPr>
            <p:ph type="title"/>
          </p:nvPr>
        </p:nvSpPr>
        <p:spPr/>
        <p:txBody>
          <a:bodyPr/>
          <a:lstStyle/>
          <a:p>
            <a:r>
              <a:rPr lang="en-ZA" dirty="0"/>
              <a:t>Introduction to Chatbots</a:t>
            </a:r>
            <a:endParaRPr lang="en-US" dirty="0"/>
          </a:p>
        </p:txBody>
      </p:sp>
      <p:sp>
        <p:nvSpPr>
          <p:cNvPr id="3" name="Content Placeholder 2">
            <a:extLst>
              <a:ext uri="{FF2B5EF4-FFF2-40B4-BE49-F238E27FC236}">
                <a16:creationId xmlns:a16="http://schemas.microsoft.com/office/drawing/2014/main" id="{CAFFE70F-B662-414B-96A1-17DEE32C4059}"/>
              </a:ext>
            </a:extLst>
          </p:cNvPr>
          <p:cNvSpPr>
            <a:spLocks noGrp="1"/>
          </p:cNvSpPr>
          <p:nvPr>
            <p:ph idx="1"/>
          </p:nvPr>
        </p:nvSpPr>
        <p:spPr/>
        <p:txBody>
          <a:bodyPr/>
          <a:lstStyle/>
          <a:p>
            <a:r>
              <a:rPr lang="en-ZA" dirty="0"/>
              <a:t>Applications that use</a:t>
            </a:r>
            <a:r>
              <a:rPr lang="en-US" dirty="0"/>
              <a:t> AI and natural language processing (NLP) to automate responses to user queries, simulating human conversation,</a:t>
            </a:r>
            <a:r>
              <a:rPr lang="en-ZA" dirty="0"/>
              <a:t> in place of a human agent.</a:t>
            </a:r>
            <a:endParaRPr lang="en-US" dirty="0"/>
          </a:p>
        </p:txBody>
      </p:sp>
      <p:pic>
        <p:nvPicPr>
          <p:cNvPr id="1026" name="Picture 2" descr="How to Sound Human in the Age of Chatbots">
            <a:extLst>
              <a:ext uri="{FF2B5EF4-FFF2-40B4-BE49-F238E27FC236}">
                <a16:creationId xmlns:a16="http://schemas.microsoft.com/office/drawing/2014/main" id="{8C440AC1-7291-47A1-B937-B2A7ECC63E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941" y="3559834"/>
            <a:ext cx="5887453" cy="235728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604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4C40-3A5C-4874-8E74-BFA8055F82B8}"/>
              </a:ext>
            </a:extLst>
          </p:cNvPr>
          <p:cNvSpPr>
            <a:spLocks noGrp="1"/>
          </p:cNvSpPr>
          <p:nvPr>
            <p:ph type="title"/>
          </p:nvPr>
        </p:nvSpPr>
        <p:spPr/>
        <p:txBody>
          <a:bodyPr/>
          <a:lstStyle/>
          <a:p>
            <a:r>
              <a:rPr lang="en-ZA" dirty="0"/>
              <a:t>Where are chatbots used?</a:t>
            </a:r>
            <a:endParaRPr lang="en-US" dirty="0"/>
          </a:p>
        </p:txBody>
      </p:sp>
      <p:sp>
        <p:nvSpPr>
          <p:cNvPr id="3" name="Content Placeholder 2">
            <a:extLst>
              <a:ext uri="{FF2B5EF4-FFF2-40B4-BE49-F238E27FC236}">
                <a16:creationId xmlns:a16="http://schemas.microsoft.com/office/drawing/2014/main" id="{A7FDFD16-5C07-46E8-8A63-A3AB3D654557}"/>
              </a:ext>
            </a:extLst>
          </p:cNvPr>
          <p:cNvSpPr>
            <a:spLocks noGrp="1"/>
          </p:cNvSpPr>
          <p:nvPr>
            <p:ph idx="1"/>
          </p:nvPr>
        </p:nvSpPr>
        <p:spPr/>
        <p:txBody>
          <a:bodyPr>
            <a:normAutofit/>
          </a:bodyPr>
          <a:lstStyle/>
          <a:p>
            <a:r>
              <a:rPr lang="en-ZA" dirty="0"/>
              <a:t>Estimated that up to 85% of customer interactions will be managed by chatbots by the end of 2021 </a:t>
            </a:r>
            <a:r>
              <a:rPr lang="en-ZA" sz="1100" dirty="0"/>
              <a:t>(https://www.smallbizgenius.net/by-the-numbers/chatbot-statistics/#gref)</a:t>
            </a:r>
          </a:p>
          <a:p>
            <a:endParaRPr lang="en-US" dirty="0"/>
          </a:p>
          <a:p>
            <a:r>
              <a:rPr lang="en-US" dirty="0"/>
              <a:t>Chatbots can be used in any environment where client interaction is necessary </a:t>
            </a:r>
            <a:r>
              <a:rPr lang="en-US" sz="1100" dirty="0"/>
              <a:t>(IBM)</a:t>
            </a:r>
            <a:endParaRPr lang="en-US" dirty="0"/>
          </a:p>
          <a:p>
            <a:r>
              <a:rPr lang="en-US" dirty="0"/>
              <a:t>Pros:</a:t>
            </a:r>
          </a:p>
          <a:p>
            <a:pPr lvl="1"/>
            <a:r>
              <a:rPr lang="en-US" dirty="0"/>
              <a:t>Manage multiple users thereby avoiding long wait times</a:t>
            </a:r>
          </a:p>
          <a:p>
            <a:pPr lvl="1"/>
            <a:r>
              <a:rPr lang="en-US" dirty="0"/>
              <a:t>Reduce costs of maintaining a 24-hour support </a:t>
            </a:r>
            <a:r>
              <a:rPr lang="en-US" dirty="0" err="1"/>
              <a:t>centre</a:t>
            </a:r>
            <a:endParaRPr lang="en-US" dirty="0"/>
          </a:p>
          <a:p>
            <a:pPr lvl="1"/>
            <a:r>
              <a:rPr lang="en-US" dirty="0"/>
              <a:t>Improve sales rates by rapidly answering product-related questions and guiding customers towards purchasing</a:t>
            </a:r>
          </a:p>
          <a:p>
            <a:pPr lvl="1"/>
            <a:r>
              <a:rPr lang="en-US" dirty="0"/>
              <a:t>Boosting customer satisfaction by creating efficient and positive user experiences</a:t>
            </a:r>
          </a:p>
        </p:txBody>
      </p:sp>
    </p:spTree>
    <p:extLst>
      <p:ext uri="{BB962C8B-B14F-4D97-AF65-F5344CB8AC3E}">
        <p14:creationId xmlns:p14="http://schemas.microsoft.com/office/powerpoint/2010/main" val="3414846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2301-365D-494D-92A3-D2B6BA68AB0F}"/>
              </a:ext>
            </a:extLst>
          </p:cNvPr>
          <p:cNvSpPr>
            <a:spLocks noGrp="1"/>
          </p:cNvSpPr>
          <p:nvPr>
            <p:ph type="title"/>
          </p:nvPr>
        </p:nvSpPr>
        <p:spPr/>
        <p:txBody>
          <a:bodyPr/>
          <a:lstStyle/>
          <a:p>
            <a:r>
              <a:rPr lang="en-ZA" dirty="0"/>
              <a:t>Problem Statement</a:t>
            </a:r>
            <a:endParaRPr lang="en-US" dirty="0"/>
          </a:p>
        </p:txBody>
      </p:sp>
      <p:sp>
        <p:nvSpPr>
          <p:cNvPr id="3" name="Content Placeholder 2">
            <a:extLst>
              <a:ext uri="{FF2B5EF4-FFF2-40B4-BE49-F238E27FC236}">
                <a16:creationId xmlns:a16="http://schemas.microsoft.com/office/drawing/2014/main" id="{18F22CD1-AF87-402F-B571-375B96180BA9}"/>
              </a:ext>
            </a:extLst>
          </p:cNvPr>
          <p:cNvSpPr>
            <a:spLocks noGrp="1"/>
          </p:cNvSpPr>
          <p:nvPr>
            <p:ph idx="1"/>
          </p:nvPr>
        </p:nvSpPr>
        <p:spPr/>
        <p:txBody>
          <a:bodyPr>
            <a:normAutofit lnSpcReduction="10000"/>
          </a:bodyPr>
          <a:lstStyle/>
          <a:p>
            <a:r>
              <a:rPr lang="en-US" dirty="0"/>
              <a:t>Explore Data Science Academy is an amazing company helping South </a:t>
            </a:r>
            <a:r>
              <a:rPr lang="en-US" dirty="0" err="1"/>
              <a:t>Africas</a:t>
            </a:r>
            <a:r>
              <a:rPr lang="en-US" dirty="0"/>
              <a:t> youth do amazing things. This repository is a testament to that. Explore is an educational institution in the information systems development field.</a:t>
            </a:r>
          </a:p>
          <a:p>
            <a:endParaRPr lang="en-US" dirty="0"/>
          </a:p>
          <a:p>
            <a:r>
              <a:rPr lang="en-US" dirty="0"/>
              <a:t>Inquiries are an administrative burden on companies. A substantial amount of time is spent on drafting responses to each one. Further, These responses are often repetitive.</a:t>
            </a:r>
          </a:p>
          <a:p>
            <a:endParaRPr lang="en-US" dirty="0"/>
          </a:p>
          <a:p>
            <a:pPr marL="0" indent="0">
              <a:buNone/>
            </a:pPr>
            <a:r>
              <a:rPr lang="en-US" sz="2400" b="1" dirty="0"/>
              <a:t>Hera aims to address this issue by creating an information retrieval assistant to act as the first trouble shooting step before contacting a member of staff.</a:t>
            </a:r>
          </a:p>
        </p:txBody>
      </p:sp>
    </p:spTree>
    <p:extLst>
      <p:ext uri="{BB962C8B-B14F-4D97-AF65-F5344CB8AC3E}">
        <p14:creationId xmlns:p14="http://schemas.microsoft.com/office/powerpoint/2010/main" val="2675321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F1683-DE22-4661-BE50-B7FE8EAC706F}"/>
              </a:ext>
            </a:extLst>
          </p:cNvPr>
          <p:cNvSpPr>
            <a:spLocks noGrp="1"/>
          </p:cNvSpPr>
          <p:nvPr>
            <p:ph type="title"/>
          </p:nvPr>
        </p:nvSpPr>
        <p:spPr/>
        <p:txBody>
          <a:bodyPr/>
          <a:lstStyle/>
          <a:p>
            <a:r>
              <a:rPr lang="en-ZA" dirty="0"/>
              <a:t>Introducing H.E.R.A.</a:t>
            </a:r>
            <a:endParaRPr lang="en-US" dirty="0"/>
          </a:p>
        </p:txBody>
      </p:sp>
      <p:pic>
        <p:nvPicPr>
          <p:cNvPr id="4" name="Online Media 3" title="H.E.R.A">
            <a:hlinkClick r:id="" action="ppaction://media"/>
            <a:extLst>
              <a:ext uri="{FF2B5EF4-FFF2-40B4-BE49-F238E27FC236}">
                <a16:creationId xmlns:a16="http://schemas.microsoft.com/office/drawing/2014/main" id="{4E81EB58-B8A6-4A45-98D1-08601F1ED74C}"/>
              </a:ext>
            </a:extLst>
          </p:cNvPr>
          <p:cNvPicPr>
            <a:picLocks noGrp="1" noRot="1" noChangeAspect="1"/>
          </p:cNvPicPr>
          <p:nvPr>
            <p:ph idx="1"/>
            <a:videoFile r:link="rId1"/>
          </p:nvPr>
        </p:nvPicPr>
        <p:blipFill>
          <a:blip r:embed="rId3"/>
          <a:stretch>
            <a:fillRect/>
          </a:stretch>
        </p:blipFill>
        <p:spPr>
          <a:xfrm>
            <a:off x="1513556" y="1435373"/>
            <a:ext cx="8828103" cy="4965427"/>
          </a:xfrm>
          <a:prstGeom prst="rect">
            <a:avLst/>
          </a:prstGeom>
        </p:spPr>
      </p:pic>
    </p:spTree>
    <p:extLst>
      <p:ext uri="{BB962C8B-B14F-4D97-AF65-F5344CB8AC3E}">
        <p14:creationId xmlns:p14="http://schemas.microsoft.com/office/powerpoint/2010/main" val="182051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C4B68-E5AF-47FD-9439-5BEC2CCB4336}"/>
              </a:ext>
            </a:extLst>
          </p:cNvPr>
          <p:cNvSpPr>
            <a:spLocks noGrp="1"/>
          </p:cNvSpPr>
          <p:nvPr>
            <p:ph type="title"/>
          </p:nvPr>
        </p:nvSpPr>
        <p:spPr/>
        <p:txBody>
          <a:bodyPr/>
          <a:lstStyle/>
          <a:p>
            <a:r>
              <a:rPr lang="en-ZA" dirty="0"/>
              <a:t>Solution</a:t>
            </a:r>
            <a:endParaRPr lang="en-US" dirty="0"/>
          </a:p>
        </p:txBody>
      </p:sp>
      <p:sp>
        <p:nvSpPr>
          <p:cNvPr id="3" name="Content Placeholder 2">
            <a:extLst>
              <a:ext uri="{FF2B5EF4-FFF2-40B4-BE49-F238E27FC236}">
                <a16:creationId xmlns:a16="http://schemas.microsoft.com/office/drawing/2014/main" id="{8FC4505E-1696-414D-9763-6BF52CCB799F}"/>
              </a:ext>
            </a:extLst>
          </p:cNvPr>
          <p:cNvSpPr>
            <a:spLocks noGrp="1"/>
          </p:cNvSpPr>
          <p:nvPr>
            <p:ph idx="1"/>
          </p:nvPr>
        </p:nvSpPr>
        <p:spPr/>
        <p:txBody>
          <a:bodyPr/>
          <a:lstStyle/>
          <a:p>
            <a:r>
              <a:rPr lang="en-US" dirty="0"/>
              <a:t>Hera is built on a Haystack backend</a:t>
            </a:r>
          </a:p>
          <a:p>
            <a:pPr lvl="1"/>
            <a:r>
              <a:rPr lang="en-US" dirty="0"/>
              <a:t>Haystack is a tool that provides a pipeline for Closed Domain Question Answering using the latest pretrained models</a:t>
            </a:r>
          </a:p>
          <a:p>
            <a:pPr lvl="1"/>
            <a:r>
              <a:rPr lang="en-US" dirty="0"/>
              <a:t>Full details available at https://github.com/BNkosi/odin</a:t>
            </a:r>
          </a:p>
          <a:p>
            <a:pPr lvl="1"/>
            <a:endParaRPr lang="en-US" dirty="0"/>
          </a:p>
        </p:txBody>
      </p:sp>
      <p:pic>
        <p:nvPicPr>
          <p:cNvPr id="4" name="Picture 3">
            <a:extLst>
              <a:ext uri="{FF2B5EF4-FFF2-40B4-BE49-F238E27FC236}">
                <a16:creationId xmlns:a16="http://schemas.microsoft.com/office/drawing/2014/main" id="{5F27D0BE-DAC3-4961-A324-0B9178B2831F}"/>
              </a:ext>
            </a:extLst>
          </p:cNvPr>
          <p:cNvPicPr>
            <a:picLocks noChangeAspect="1"/>
          </p:cNvPicPr>
          <p:nvPr/>
        </p:nvPicPr>
        <p:blipFill>
          <a:blip r:embed="rId2"/>
          <a:stretch>
            <a:fillRect/>
          </a:stretch>
        </p:blipFill>
        <p:spPr>
          <a:xfrm>
            <a:off x="1814146" y="3932534"/>
            <a:ext cx="6323043" cy="23020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66647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3D212-4B94-4DCE-8BEF-FB0B6A69274D}"/>
              </a:ext>
            </a:extLst>
          </p:cNvPr>
          <p:cNvSpPr>
            <a:spLocks noGrp="1"/>
          </p:cNvSpPr>
          <p:nvPr>
            <p:ph type="title"/>
          </p:nvPr>
        </p:nvSpPr>
        <p:spPr/>
        <p:txBody>
          <a:bodyPr/>
          <a:lstStyle/>
          <a:p>
            <a:r>
              <a:rPr lang="en-ZA" dirty="0"/>
              <a:t>Solution</a:t>
            </a:r>
            <a:endParaRPr lang="en-US" dirty="0"/>
          </a:p>
        </p:txBody>
      </p:sp>
      <p:sp>
        <p:nvSpPr>
          <p:cNvPr id="3" name="Content Placeholder 2">
            <a:extLst>
              <a:ext uri="{FF2B5EF4-FFF2-40B4-BE49-F238E27FC236}">
                <a16:creationId xmlns:a16="http://schemas.microsoft.com/office/drawing/2014/main" id="{FEE499B6-D7DA-440F-B482-F07A06765CFC}"/>
              </a:ext>
            </a:extLst>
          </p:cNvPr>
          <p:cNvSpPr>
            <a:spLocks noGrp="1"/>
          </p:cNvSpPr>
          <p:nvPr>
            <p:ph idx="1"/>
          </p:nvPr>
        </p:nvSpPr>
        <p:spPr/>
        <p:txBody>
          <a:bodyPr/>
          <a:lstStyle/>
          <a:p>
            <a:r>
              <a:rPr lang="en-US" dirty="0"/>
              <a:t>H.E.R.A works by scraping your website and loading this data into an </a:t>
            </a:r>
            <a:r>
              <a:rPr lang="en-US" dirty="0" err="1"/>
              <a:t>ElasticSearch</a:t>
            </a:r>
            <a:r>
              <a:rPr lang="en-US" dirty="0"/>
              <a:t> Document Store</a:t>
            </a:r>
          </a:p>
          <a:p>
            <a:pPr lvl="1"/>
            <a:r>
              <a:rPr lang="en-US" dirty="0"/>
              <a:t>Questions can be answered immediately</a:t>
            </a:r>
          </a:p>
          <a:p>
            <a:pPr lvl="1"/>
            <a:r>
              <a:rPr lang="en-US" dirty="0"/>
              <a:t>Training a model boosts accuracy</a:t>
            </a:r>
          </a:p>
        </p:txBody>
      </p:sp>
      <p:graphicFrame>
        <p:nvGraphicFramePr>
          <p:cNvPr id="4" name="Diagram 3">
            <a:extLst>
              <a:ext uri="{FF2B5EF4-FFF2-40B4-BE49-F238E27FC236}">
                <a16:creationId xmlns:a16="http://schemas.microsoft.com/office/drawing/2014/main" id="{EC7AFBDC-23E0-4BD3-850C-774F1C6BC5FC}"/>
              </a:ext>
            </a:extLst>
          </p:cNvPr>
          <p:cNvGraphicFramePr/>
          <p:nvPr>
            <p:extLst>
              <p:ext uri="{D42A27DB-BD31-4B8C-83A1-F6EECF244321}">
                <p14:modId xmlns:p14="http://schemas.microsoft.com/office/powerpoint/2010/main" val="1716219781"/>
              </p:ext>
            </p:extLst>
          </p:nvPr>
        </p:nvGraphicFramePr>
        <p:xfrm>
          <a:off x="118979" y="3510992"/>
          <a:ext cx="11888538" cy="3046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005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AAF91-A04F-4F79-A723-BF7BC02F7AD0}"/>
              </a:ext>
            </a:extLst>
          </p:cNvPr>
          <p:cNvSpPr>
            <a:spLocks noGrp="1"/>
          </p:cNvSpPr>
          <p:nvPr>
            <p:ph type="title"/>
          </p:nvPr>
        </p:nvSpPr>
        <p:spPr/>
        <p:txBody>
          <a:bodyPr/>
          <a:lstStyle/>
          <a:p>
            <a:r>
              <a:rPr lang="en-ZA" dirty="0"/>
              <a:t>Solution</a:t>
            </a:r>
            <a:endParaRPr lang="en-US" dirty="0"/>
          </a:p>
        </p:txBody>
      </p:sp>
      <p:sp>
        <p:nvSpPr>
          <p:cNvPr id="3" name="Content Placeholder 2">
            <a:extLst>
              <a:ext uri="{FF2B5EF4-FFF2-40B4-BE49-F238E27FC236}">
                <a16:creationId xmlns:a16="http://schemas.microsoft.com/office/drawing/2014/main" id="{BEA3D883-AC80-4822-BFDB-7F8E596A260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FF55FD6-93C5-4C98-8660-E647AF4AFCFC}"/>
              </a:ext>
            </a:extLst>
          </p:cNvPr>
          <p:cNvPicPr>
            <a:picLocks noChangeAspect="1"/>
          </p:cNvPicPr>
          <p:nvPr/>
        </p:nvPicPr>
        <p:blipFill>
          <a:blip r:embed="rId2"/>
          <a:stretch>
            <a:fillRect/>
          </a:stretch>
        </p:blipFill>
        <p:spPr>
          <a:xfrm>
            <a:off x="610203" y="1560096"/>
            <a:ext cx="6733674" cy="5095753"/>
          </a:xfrm>
          <a:prstGeom prst="rect">
            <a:avLst/>
          </a:prstGeom>
          <a:ln>
            <a:noFill/>
          </a:ln>
          <a:effectLst>
            <a:outerShdw blurRad="292100" dist="139700" dir="2700000" algn="tl" rotWithShape="0">
              <a:srgbClr val="333333">
                <a:alpha val="65000"/>
              </a:srgbClr>
            </a:outerShdw>
          </a:effectLst>
        </p:spPr>
      </p:pic>
      <p:sp>
        <p:nvSpPr>
          <p:cNvPr id="5" name="Rectangle: Rounded Corners 4">
            <a:extLst>
              <a:ext uri="{FF2B5EF4-FFF2-40B4-BE49-F238E27FC236}">
                <a16:creationId xmlns:a16="http://schemas.microsoft.com/office/drawing/2014/main" id="{680E3FFD-0C87-4F31-965D-FFAE4C36BB5F}"/>
              </a:ext>
            </a:extLst>
          </p:cNvPr>
          <p:cNvSpPr/>
          <p:nvPr/>
        </p:nvSpPr>
        <p:spPr>
          <a:xfrm>
            <a:off x="1900983" y="2598821"/>
            <a:ext cx="2743200" cy="402336"/>
          </a:xfrm>
          <a:prstGeom prst="roundRect">
            <a:avLst/>
          </a:prstGeom>
          <a:solidFill>
            <a:schemeClr val="accent3">
              <a:alpha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Speech Bubble: Oval 5">
            <a:extLst>
              <a:ext uri="{FF2B5EF4-FFF2-40B4-BE49-F238E27FC236}">
                <a16:creationId xmlns:a16="http://schemas.microsoft.com/office/drawing/2014/main" id="{8DFA52BB-27B3-41C3-8B52-C3CAE5E8C5D7}"/>
              </a:ext>
            </a:extLst>
          </p:cNvPr>
          <p:cNvSpPr/>
          <p:nvPr/>
        </p:nvSpPr>
        <p:spPr>
          <a:xfrm>
            <a:off x="4644183" y="1284674"/>
            <a:ext cx="3509756" cy="952970"/>
          </a:xfrm>
          <a:prstGeom prst="wedgeEllipseCallout">
            <a:avLst>
              <a:gd name="adj1" fmla="val -47074"/>
              <a:gd name="adj2" fmla="val 10548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ZA" dirty="0">
                <a:solidFill>
                  <a:schemeClr val="tx1"/>
                </a:solidFill>
              </a:rPr>
              <a:t>Ask H.E.R.A. a question</a:t>
            </a:r>
            <a:endParaRPr lang="en-US" dirty="0">
              <a:solidFill>
                <a:schemeClr val="tx1"/>
              </a:solidFill>
            </a:endParaRPr>
          </a:p>
        </p:txBody>
      </p:sp>
      <p:sp>
        <p:nvSpPr>
          <p:cNvPr id="7" name="Rectangle: Rounded Corners 6">
            <a:extLst>
              <a:ext uri="{FF2B5EF4-FFF2-40B4-BE49-F238E27FC236}">
                <a16:creationId xmlns:a16="http://schemas.microsoft.com/office/drawing/2014/main" id="{058CF57E-0264-4CAC-AAA2-24A36F0E54B1}"/>
              </a:ext>
            </a:extLst>
          </p:cNvPr>
          <p:cNvSpPr/>
          <p:nvPr/>
        </p:nvSpPr>
        <p:spPr>
          <a:xfrm>
            <a:off x="1900982" y="3049538"/>
            <a:ext cx="5005143" cy="2762899"/>
          </a:xfrm>
          <a:prstGeom prst="roundRect">
            <a:avLst/>
          </a:prstGeom>
          <a:solidFill>
            <a:srgbClr val="FCAEBB">
              <a:alpha val="40000"/>
            </a:srgbClr>
          </a:solidFill>
          <a:ln>
            <a:solidFill>
              <a:srgbClr val="FCAEBB"/>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Speech Bubble: Rectangle with Corners Rounded 7">
            <a:extLst>
              <a:ext uri="{FF2B5EF4-FFF2-40B4-BE49-F238E27FC236}">
                <a16:creationId xmlns:a16="http://schemas.microsoft.com/office/drawing/2014/main" id="{524C51C6-2EA3-4BAF-9319-78A766E701CA}"/>
              </a:ext>
            </a:extLst>
          </p:cNvPr>
          <p:cNvSpPr/>
          <p:nvPr/>
        </p:nvSpPr>
        <p:spPr>
          <a:xfrm>
            <a:off x="7738001" y="2627239"/>
            <a:ext cx="3843796" cy="3607496"/>
          </a:xfrm>
          <a:prstGeom prst="wedgeRoundRectCallout">
            <a:avLst>
              <a:gd name="adj1" fmla="val -69168"/>
              <a:gd name="adj2" fmla="val -13691"/>
              <a:gd name="adj3" fmla="val 16667"/>
            </a:avLst>
          </a:prstGeom>
          <a:solidFill>
            <a:srgbClr val="FCAEBB"/>
          </a:solidFill>
          <a:ln>
            <a:solidFill>
              <a:srgbClr val="FCAEBB"/>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ZA" dirty="0">
                <a:solidFill>
                  <a:schemeClr val="tx1"/>
                </a:solidFill>
              </a:rPr>
              <a:t>The bot will generate 4 pieces of information in response:</a:t>
            </a:r>
          </a:p>
          <a:p>
            <a:endParaRPr lang="en-ZA" dirty="0">
              <a:solidFill>
                <a:schemeClr val="tx1"/>
              </a:solidFill>
            </a:endParaRPr>
          </a:p>
          <a:p>
            <a:pPr marL="342900" indent="-342900">
              <a:buAutoNum type="arabicPeriod"/>
            </a:pPr>
            <a:r>
              <a:rPr lang="en-ZA" dirty="0">
                <a:solidFill>
                  <a:schemeClr val="tx1"/>
                </a:solidFill>
              </a:rPr>
              <a:t>The answer to the question</a:t>
            </a:r>
          </a:p>
          <a:p>
            <a:pPr marL="342900" indent="-342900">
              <a:buAutoNum type="arabicPeriod"/>
            </a:pPr>
            <a:r>
              <a:rPr lang="en-US" dirty="0">
                <a:solidFill>
                  <a:schemeClr val="tx1"/>
                </a:solidFill>
              </a:rPr>
              <a:t>A confidence level (</a:t>
            </a:r>
            <a:r>
              <a:rPr lang="en-US" dirty="0" err="1">
                <a:solidFill>
                  <a:schemeClr val="tx1"/>
                </a:solidFill>
              </a:rPr>
              <a:t>ie</a:t>
            </a:r>
            <a:r>
              <a:rPr lang="en-US" dirty="0">
                <a:solidFill>
                  <a:schemeClr val="tx1"/>
                </a:solidFill>
              </a:rPr>
              <a:t>. How confident the bot is about the answer)</a:t>
            </a:r>
          </a:p>
          <a:p>
            <a:pPr marL="342900" indent="-342900">
              <a:buAutoNum type="arabicPeriod"/>
            </a:pPr>
            <a:r>
              <a:rPr lang="en-US" dirty="0">
                <a:solidFill>
                  <a:schemeClr val="tx1"/>
                </a:solidFill>
              </a:rPr>
              <a:t>The excerpt of text where the answer was found</a:t>
            </a:r>
          </a:p>
          <a:p>
            <a:pPr marL="342900" indent="-342900">
              <a:buAutoNum type="arabicPeriod"/>
            </a:pPr>
            <a:r>
              <a:rPr lang="en-US" dirty="0">
                <a:solidFill>
                  <a:schemeClr val="tx1"/>
                </a:solidFill>
              </a:rPr>
              <a:t>The name of the file where the answer was found</a:t>
            </a:r>
          </a:p>
        </p:txBody>
      </p:sp>
      <p:sp>
        <p:nvSpPr>
          <p:cNvPr id="9" name="TextBox 8">
            <a:extLst>
              <a:ext uri="{FF2B5EF4-FFF2-40B4-BE49-F238E27FC236}">
                <a16:creationId xmlns:a16="http://schemas.microsoft.com/office/drawing/2014/main" id="{E00EFE04-366D-4D5E-8C5C-E4ACCFB7B454}"/>
              </a:ext>
            </a:extLst>
          </p:cNvPr>
          <p:cNvSpPr txBox="1"/>
          <p:nvPr/>
        </p:nvSpPr>
        <p:spPr>
          <a:xfrm>
            <a:off x="1997230" y="3529224"/>
            <a:ext cx="391454" cy="369332"/>
          </a:xfrm>
          <a:prstGeom prst="rect">
            <a:avLst/>
          </a:prstGeom>
          <a:noFill/>
        </p:spPr>
        <p:txBody>
          <a:bodyPr wrap="none" rtlCol="0">
            <a:spAutoFit/>
          </a:bodyPr>
          <a:lstStyle/>
          <a:p>
            <a:r>
              <a:rPr lang="en-ZA" dirty="0"/>
              <a:t>1.</a:t>
            </a:r>
            <a:endParaRPr lang="en-US" dirty="0"/>
          </a:p>
        </p:txBody>
      </p:sp>
      <p:sp>
        <p:nvSpPr>
          <p:cNvPr id="10" name="TextBox 9">
            <a:extLst>
              <a:ext uri="{FF2B5EF4-FFF2-40B4-BE49-F238E27FC236}">
                <a16:creationId xmlns:a16="http://schemas.microsoft.com/office/drawing/2014/main" id="{535ACCB5-14AC-4DC5-8EFA-4A7C432ABE97}"/>
              </a:ext>
            </a:extLst>
          </p:cNvPr>
          <p:cNvSpPr txBox="1"/>
          <p:nvPr/>
        </p:nvSpPr>
        <p:spPr>
          <a:xfrm>
            <a:off x="1997230" y="3990621"/>
            <a:ext cx="391454" cy="369332"/>
          </a:xfrm>
          <a:prstGeom prst="rect">
            <a:avLst/>
          </a:prstGeom>
          <a:noFill/>
        </p:spPr>
        <p:txBody>
          <a:bodyPr wrap="square" rtlCol="0">
            <a:spAutoFit/>
          </a:bodyPr>
          <a:lstStyle/>
          <a:p>
            <a:r>
              <a:rPr lang="en-ZA" dirty="0"/>
              <a:t>2.</a:t>
            </a:r>
            <a:endParaRPr lang="en-US" dirty="0"/>
          </a:p>
        </p:txBody>
      </p:sp>
      <p:sp>
        <p:nvSpPr>
          <p:cNvPr id="11" name="TextBox 10">
            <a:extLst>
              <a:ext uri="{FF2B5EF4-FFF2-40B4-BE49-F238E27FC236}">
                <a16:creationId xmlns:a16="http://schemas.microsoft.com/office/drawing/2014/main" id="{44994376-83F7-4065-A2B9-F6A8023D2A43}"/>
              </a:ext>
            </a:extLst>
          </p:cNvPr>
          <p:cNvSpPr txBox="1"/>
          <p:nvPr/>
        </p:nvSpPr>
        <p:spPr>
          <a:xfrm>
            <a:off x="1997230" y="4750927"/>
            <a:ext cx="391454" cy="369332"/>
          </a:xfrm>
          <a:prstGeom prst="rect">
            <a:avLst/>
          </a:prstGeom>
          <a:noFill/>
        </p:spPr>
        <p:txBody>
          <a:bodyPr wrap="none" rtlCol="0">
            <a:spAutoFit/>
          </a:bodyPr>
          <a:lstStyle/>
          <a:p>
            <a:r>
              <a:rPr lang="en-ZA" dirty="0"/>
              <a:t>3.</a:t>
            </a:r>
            <a:endParaRPr lang="en-US" dirty="0"/>
          </a:p>
        </p:txBody>
      </p:sp>
      <p:sp>
        <p:nvSpPr>
          <p:cNvPr id="12" name="TextBox 11">
            <a:extLst>
              <a:ext uri="{FF2B5EF4-FFF2-40B4-BE49-F238E27FC236}">
                <a16:creationId xmlns:a16="http://schemas.microsoft.com/office/drawing/2014/main" id="{FF589857-2C96-4558-AEE9-476B4625F8EC}"/>
              </a:ext>
            </a:extLst>
          </p:cNvPr>
          <p:cNvSpPr txBox="1"/>
          <p:nvPr/>
        </p:nvSpPr>
        <p:spPr>
          <a:xfrm>
            <a:off x="1997230" y="5466741"/>
            <a:ext cx="391454" cy="369332"/>
          </a:xfrm>
          <a:prstGeom prst="rect">
            <a:avLst/>
          </a:prstGeom>
          <a:noFill/>
        </p:spPr>
        <p:txBody>
          <a:bodyPr wrap="none" rtlCol="0">
            <a:spAutoFit/>
          </a:bodyPr>
          <a:lstStyle/>
          <a:p>
            <a:r>
              <a:rPr lang="en-ZA" dirty="0"/>
              <a:t>4.</a:t>
            </a:r>
            <a:endParaRPr lang="en-US" dirty="0"/>
          </a:p>
        </p:txBody>
      </p:sp>
    </p:spTree>
    <p:extLst>
      <p:ext uri="{BB962C8B-B14F-4D97-AF65-F5344CB8AC3E}">
        <p14:creationId xmlns:p14="http://schemas.microsoft.com/office/powerpoint/2010/main" val="3029459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551AB-7B0C-4AE2-8034-326FE1A56258}"/>
              </a:ext>
            </a:extLst>
          </p:cNvPr>
          <p:cNvSpPr>
            <a:spLocks noGrp="1"/>
          </p:cNvSpPr>
          <p:nvPr>
            <p:ph type="title"/>
          </p:nvPr>
        </p:nvSpPr>
        <p:spPr/>
        <p:txBody>
          <a:bodyPr/>
          <a:lstStyle/>
          <a:p>
            <a:r>
              <a:rPr lang="en-ZA" dirty="0"/>
              <a:t>Future work</a:t>
            </a:r>
            <a:endParaRPr lang="en-US" dirty="0"/>
          </a:p>
        </p:txBody>
      </p:sp>
      <p:sp>
        <p:nvSpPr>
          <p:cNvPr id="3" name="Content Placeholder 2">
            <a:extLst>
              <a:ext uri="{FF2B5EF4-FFF2-40B4-BE49-F238E27FC236}">
                <a16:creationId xmlns:a16="http://schemas.microsoft.com/office/drawing/2014/main" id="{0212A650-C6B9-4BC0-9DAB-235AFEE718DE}"/>
              </a:ext>
            </a:extLst>
          </p:cNvPr>
          <p:cNvSpPr>
            <a:spLocks noGrp="1"/>
          </p:cNvSpPr>
          <p:nvPr>
            <p:ph idx="1"/>
          </p:nvPr>
        </p:nvSpPr>
        <p:spPr>
          <a:xfrm>
            <a:off x="677334" y="1564105"/>
            <a:ext cx="8596668" cy="4908884"/>
          </a:xfrm>
        </p:spPr>
        <p:txBody>
          <a:bodyPr>
            <a:normAutofit/>
          </a:bodyPr>
          <a:lstStyle/>
          <a:p>
            <a:r>
              <a:rPr lang="en-US" b="0" i="0" dirty="0">
                <a:solidFill>
                  <a:srgbClr val="24292E"/>
                </a:solidFill>
                <a:effectLst/>
                <a:latin typeface="-apple-system"/>
              </a:rPr>
              <a:t>Deployment - </a:t>
            </a:r>
            <a:r>
              <a:rPr lang="en-US" b="0" i="0" dirty="0" err="1">
                <a:solidFill>
                  <a:srgbClr val="24292E"/>
                </a:solidFill>
                <a:effectLst/>
                <a:latin typeface="-apple-system"/>
              </a:rPr>
              <a:t>Chatwoot</a:t>
            </a:r>
            <a:r>
              <a:rPr lang="en-US" b="0" i="0" dirty="0">
                <a:solidFill>
                  <a:srgbClr val="24292E"/>
                </a:solidFill>
                <a:effectLst/>
                <a:latin typeface="-apple-system"/>
              </a:rPr>
              <a:t> has been identified as the </a:t>
            </a:r>
            <a:r>
              <a:rPr lang="en-US" b="0" i="0" dirty="0" err="1">
                <a:solidFill>
                  <a:srgbClr val="24292E"/>
                </a:solidFill>
                <a:effectLst/>
                <a:latin typeface="-apple-system"/>
              </a:rPr>
              <a:t>prefered</a:t>
            </a:r>
            <a:r>
              <a:rPr lang="en-US" b="0" i="0" dirty="0">
                <a:solidFill>
                  <a:srgbClr val="24292E"/>
                </a:solidFill>
                <a:effectLst/>
                <a:latin typeface="-apple-system"/>
              </a:rPr>
              <a:t> tool to integrate the Slack window into websites.</a:t>
            </a:r>
          </a:p>
          <a:p>
            <a:r>
              <a:rPr lang="en-US" b="0" i="0" dirty="0">
                <a:solidFill>
                  <a:srgbClr val="24292E"/>
                </a:solidFill>
                <a:effectLst/>
                <a:latin typeface="-apple-system"/>
              </a:rPr>
              <a:t>Retrieval-Augmented Generation - Currently the model works by selecting the most appropriate span of text and presenting it as the answer (extractive QA). The next step is the generation of novel answers from the same documents. This makes the bot more human-like and thus more trust-worthy.</a:t>
            </a:r>
            <a:endParaRPr lang="en-US" dirty="0">
              <a:solidFill>
                <a:srgbClr val="24292E"/>
              </a:solidFill>
              <a:latin typeface="-apple-system"/>
            </a:endParaRPr>
          </a:p>
          <a:p>
            <a:r>
              <a:rPr lang="en-US" b="0" i="0" dirty="0">
                <a:solidFill>
                  <a:srgbClr val="24292E"/>
                </a:solidFill>
                <a:effectLst/>
                <a:latin typeface="-apple-system"/>
              </a:rPr>
              <a:t>Generative Pretraining - The annotation tool is </a:t>
            </a:r>
            <a:r>
              <a:rPr lang="en-US" b="0" i="0" dirty="0" err="1">
                <a:solidFill>
                  <a:srgbClr val="24292E"/>
                </a:solidFill>
                <a:effectLst/>
                <a:latin typeface="-apple-system"/>
              </a:rPr>
              <a:t>labour</a:t>
            </a:r>
            <a:r>
              <a:rPr lang="en-US" b="0" i="0" dirty="0">
                <a:solidFill>
                  <a:srgbClr val="24292E"/>
                </a:solidFill>
                <a:effectLst/>
                <a:latin typeface="-apple-system"/>
              </a:rPr>
              <a:t> </a:t>
            </a:r>
            <a:r>
              <a:rPr lang="en-US" b="0" i="0" dirty="0" err="1">
                <a:solidFill>
                  <a:srgbClr val="24292E"/>
                </a:solidFill>
                <a:effectLst/>
                <a:latin typeface="-apple-system"/>
              </a:rPr>
              <a:t>intesive</a:t>
            </a:r>
            <a:r>
              <a:rPr lang="en-US" b="0" i="0" dirty="0">
                <a:solidFill>
                  <a:srgbClr val="24292E"/>
                </a:solidFill>
                <a:effectLst/>
                <a:latin typeface="-apple-system"/>
              </a:rPr>
              <a:t> and costly. Generative Pretraining aims to simulate a human asking and </a:t>
            </a:r>
            <a:r>
              <a:rPr lang="en-US" b="0" i="0" dirty="0" err="1">
                <a:solidFill>
                  <a:srgbClr val="24292E"/>
                </a:solidFill>
                <a:effectLst/>
                <a:latin typeface="-apple-system"/>
              </a:rPr>
              <a:t>answerinig</a:t>
            </a:r>
            <a:r>
              <a:rPr lang="en-US" b="0" i="0" dirty="0">
                <a:solidFill>
                  <a:srgbClr val="24292E"/>
                </a:solidFill>
                <a:effectLst/>
                <a:latin typeface="-apple-system"/>
              </a:rPr>
              <a:t> (annotating) documents.</a:t>
            </a:r>
          </a:p>
          <a:p>
            <a:r>
              <a:rPr lang="en-US" b="0" i="0" dirty="0">
                <a:solidFill>
                  <a:srgbClr val="24292E"/>
                </a:solidFill>
                <a:effectLst/>
                <a:latin typeface="-apple-system"/>
              </a:rPr>
              <a:t>Context Management - Users ask ambiguous questions, such as: "How much is this course?". Context management allows the bot to know which course the user is talking about or ask for clarity where there is uncertainty.</a:t>
            </a:r>
            <a:endParaRPr lang="en-US" dirty="0">
              <a:solidFill>
                <a:srgbClr val="24292E"/>
              </a:solidFill>
              <a:latin typeface="-apple-system"/>
            </a:endParaRPr>
          </a:p>
          <a:p>
            <a:r>
              <a:rPr lang="en-US" b="0" i="0" dirty="0">
                <a:solidFill>
                  <a:srgbClr val="24292E"/>
                </a:solidFill>
                <a:effectLst/>
                <a:latin typeface="-apple-system"/>
              </a:rPr>
              <a:t>Feedback - Logging of questions still needs to be built in as well as notification when answers aren't found. Notifications must be balanced between always sending notifications and always answering the question.</a:t>
            </a:r>
            <a:endParaRPr lang="en-US" dirty="0"/>
          </a:p>
        </p:txBody>
      </p:sp>
    </p:spTree>
    <p:extLst>
      <p:ext uri="{BB962C8B-B14F-4D97-AF65-F5344CB8AC3E}">
        <p14:creationId xmlns:p14="http://schemas.microsoft.com/office/powerpoint/2010/main" val="1604094518"/>
      </p:ext>
    </p:extLst>
  </p:cSld>
  <p:clrMapOvr>
    <a:masterClrMapping/>
  </p:clrMapOvr>
</p:sld>
</file>

<file path=ppt/theme/theme1.xml><?xml version="1.0" encoding="utf-8"?>
<a:theme xmlns:a="http://schemas.openxmlformats.org/drawingml/2006/main" name="Facet">
  <a:themeElements>
    <a:clrScheme name="Custom 5">
      <a:dk1>
        <a:sysClr val="windowText" lastClr="000000"/>
      </a:dk1>
      <a:lt1>
        <a:sysClr val="window" lastClr="FFFFFF"/>
      </a:lt1>
      <a:dk2>
        <a:srgbClr val="2C3C43"/>
      </a:dk2>
      <a:lt2>
        <a:srgbClr val="EBEBEB"/>
      </a:lt2>
      <a:accent1>
        <a:srgbClr val="000000"/>
      </a:accent1>
      <a:accent2>
        <a:srgbClr val="FCAEBB"/>
      </a:accent2>
      <a:accent3>
        <a:srgbClr val="F9677F"/>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95</TotalTime>
  <Words>591</Words>
  <Application>Microsoft Office PowerPoint</Application>
  <PresentationFormat>Widescreen</PresentationFormat>
  <Paragraphs>56</Paragraphs>
  <Slides>10</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Trebuchet MS</vt:lpstr>
      <vt:lpstr>Wingdings 3</vt:lpstr>
      <vt:lpstr>Facet</vt:lpstr>
      <vt:lpstr>PowerPoint Presentation</vt:lpstr>
      <vt:lpstr>Introduction to Chatbots</vt:lpstr>
      <vt:lpstr>Where are chatbots used?</vt:lpstr>
      <vt:lpstr>Problem Statement</vt:lpstr>
      <vt:lpstr>Introducing H.E.R.A.</vt:lpstr>
      <vt:lpstr>Solution</vt:lpstr>
      <vt:lpstr>Solution</vt:lpstr>
      <vt:lpstr>Solution</vt:lpstr>
      <vt:lpstr>Future work</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Jerome Pialat</dc:creator>
  <cp:lastModifiedBy>Jerome Pialat</cp:lastModifiedBy>
  <cp:revision>18</cp:revision>
  <dcterms:created xsi:type="dcterms:W3CDTF">2020-11-30T13:40:19Z</dcterms:created>
  <dcterms:modified xsi:type="dcterms:W3CDTF">2020-11-30T15:15:55Z</dcterms:modified>
</cp:coreProperties>
</file>