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1"/>
  </p:handoutMasterIdLst>
  <p:sldIdLst>
    <p:sldId id="256" r:id="rId2"/>
    <p:sldId id="257" r:id="rId3"/>
    <p:sldId id="268" r:id="rId4"/>
    <p:sldId id="259" r:id="rId5"/>
    <p:sldId id="262" r:id="rId6"/>
    <p:sldId id="258" r:id="rId7"/>
    <p:sldId id="260" r:id="rId8"/>
    <p:sldId id="269" r:id="rId9"/>
    <p:sldId id="270" r:id="rId10"/>
    <p:sldId id="271" r:id="rId11"/>
    <p:sldId id="272" r:id="rId12"/>
    <p:sldId id="273" r:id="rId13"/>
    <p:sldId id="261" r:id="rId14"/>
    <p:sldId id="263" r:id="rId15"/>
    <p:sldId id="264" r:id="rId16"/>
    <p:sldId id="266" r:id="rId17"/>
    <p:sldId id="267" r:id="rId18"/>
    <p:sldId id="265" r:id="rId19"/>
    <p:sldId id="274"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14"/>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0E849-28D7-4EF1-8949-2567DE6246F0}" type="datetimeFigureOut">
              <a:rPr lang="zh-TW" altLang="en-US" smtClean="0"/>
              <a:t>2020/7/1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425C6A-03B7-4124-A361-6E27C9EB3A94}" type="slidenum">
              <a:rPr lang="zh-TW" altLang="en-US" smtClean="0"/>
              <a:t>‹#›</a:t>
            </a:fld>
            <a:endParaRPr lang="zh-TW" altLang="en-US"/>
          </a:p>
        </p:txBody>
      </p:sp>
    </p:spTree>
    <p:extLst>
      <p:ext uri="{BB962C8B-B14F-4D97-AF65-F5344CB8AC3E}">
        <p14:creationId xmlns:p14="http://schemas.microsoft.com/office/powerpoint/2010/main" val="23134330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b="1">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dirty="0"/>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2020/7/1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18969835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2020/7/1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337543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2020/7/1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97920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446638"/>
          </a:xfrm>
        </p:spPr>
        <p:txBody>
          <a:bodyPr/>
          <a:lstStyle>
            <a:lvl1pPr>
              <a:defRPr b="1">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a:xfrm>
            <a:off x="838200" y="942392"/>
            <a:ext cx="10515600" cy="5234571"/>
          </a:xfrm>
        </p:spPr>
        <p:txBody>
          <a:bodyPr/>
          <a:lstStyle>
            <a:lvl1pPr>
              <a:lnSpc>
                <a:spcPct val="150000"/>
              </a:lnSpc>
              <a:defRPr>
                <a:latin typeface="微軟正黑體" panose="020B0604030504040204" pitchFamily="34" charset="-120"/>
                <a:ea typeface="微軟正黑體" panose="020B0604030504040204" pitchFamily="34" charset="-120"/>
              </a:defRPr>
            </a:lvl1pPr>
            <a:lvl2pPr>
              <a:lnSpc>
                <a:spcPct val="150000"/>
              </a:lnSpc>
              <a:defRPr>
                <a:latin typeface="微軟正黑體" panose="020B0604030504040204" pitchFamily="34" charset="-120"/>
                <a:ea typeface="微軟正黑體" panose="020B0604030504040204" pitchFamily="34" charset="-120"/>
              </a:defRPr>
            </a:lvl2pPr>
            <a:lvl3pPr>
              <a:lnSpc>
                <a:spcPct val="150000"/>
              </a:lnSpc>
              <a:defRPr>
                <a:latin typeface="微軟正黑體" panose="020B0604030504040204" pitchFamily="34" charset="-120"/>
                <a:ea typeface="微軟正黑體" panose="020B0604030504040204" pitchFamily="34" charset="-120"/>
              </a:defRPr>
            </a:lvl3pPr>
            <a:lvl4pPr>
              <a:lnSpc>
                <a:spcPct val="150000"/>
              </a:lnSpc>
              <a:defRPr>
                <a:latin typeface="微軟正黑體" panose="020B0604030504040204" pitchFamily="34" charset="-120"/>
                <a:ea typeface="微軟正黑體" panose="020B0604030504040204" pitchFamily="34" charset="-120"/>
              </a:defRPr>
            </a:lvl4pPr>
            <a:lvl5pPr>
              <a:lnSpc>
                <a:spcPct val="150000"/>
              </a:lnSpc>
              <a:defRPr>
                <a:latin typeface="微軟正黑體" panose="020B0604030504040204" pitchFamily="34" charset="-120"/>
                <a:ea typeface="微軟正黑體" panose="020B0604030504040204" pitchFamily="34" charset="-120"/>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2020/7/1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17094060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B20450E1-684D-46C4-8FC4-B48CC2A46C3B}" type="datetimeFigureOut">
              <a:rPr lang="zh-TW" altLang="en-US" smtClean="0"/>
              <a:t>2020/7/1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23156810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20450E1-684D-46C4-8FC4-B48CC2A46C3B}" type="datetimeFigureOut">
              <a:rPr lang="zh-TW" altLang="en-US" smtClean="0"/>
              <a:t>2020/7/1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29468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20450E1-684D-46C4-8FC4-B48CC2A46C3B}" type="datetimeFigureOut">
              <a:rPr lang="zh-TW" altLang="en-US" smtClean="0"/>
              <a:t>2020/7/1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365025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20450E1-684D-46C4-8FC4-B48CC2A46C3B}" type="datetimeFigureOut">
              <a:rPr lang="zh-TW" altLang="en-US" smtClean="0"/>
              <a:t>2020/7/1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395306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20450E1-684D-46C4-8FC4-B48CC2A46C3B}" type="datetimeFigureOut">
              <a:rPr lang="zh-TW" altLang="en-US" smtClean="0"/>
              <a:t>2020/7/1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19196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20450E1-684D-46C4-8FC4-B48CC2A46C3B}" type="datetimeFigureOut">
              <a:rPr lang="zh-TW" altLang="en-US" smtClean="0"/>
              <a:t>2020/7/1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54263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20450E1-684D-46C4-8FC4-B48CC2A46C3B}" type="datetimeFigureOut">
              <a:rPr lang="zh-TW" altLang="en-US" smtClean="0"/>
              <a:t>2020/7/1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423721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450E1-684D-46C4-8FC4-B48CC2A46C3B}" type="datetimeFigureOut">
              <a:rPr lang="zh-TW" altLang="en-US" smtClean="0"/>
              <a:t>2020/7/1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E0ECB-4243-43B3-A32D-1930788A3AEE}" type="slidenum">
              <a:rPr lang="zh-TW" altLang="en-US" smtClean="0"/>
              <a:t>‹#›</a:t>
            </a:fld>
            <a:endParaRPr lang="zh-TW" altLang="en-US"/>
          </a:p>
        </p:txBody>
      </p:sp>
    </p:spTree>
    <p:extLst>
      <p:ext uri="{BB962C8B-B14F-4D97-AF65-F5344CB8AC3E}">
        <p14:creationId xmlns:p14="http://schemas.microsoft.com/office/powerpoint/2010/main" val="104734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jamesmccaffrey.wordpress.com/2013/11/05/why-you-should-use-cross-entropy-error-instead-of-classification-error-or-mean-squared-error-for-neural-network-classifier-training/" TargetMode="Externa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youtube.com/watch?v=5BJDJd-dzzg&amp;list=PLJV_el3uVTsPy9oCRY30oBPNLCo89yu49&amp;index=14" TargetMode="External"/><Relationship Id="rId13" Type="http://schemas.openxmlformats.org/officeDocument/2006/relationships/hyperlink" Target="https://medium.com/@PatHuang/%E5%88%9D%E5%AD%B8python%E6%89%8B%E8%A8%98-3-%E8%B3%87%E6%96%99%E5%89%8D%E8%99%95%E7%90%86-label-encoding-one-hot-encoding-85c983d63f87" TargetMode="External"/><Relationship Id="rId3" Type="http://schemas.openxmlformats.org/officeDocument/2006/relationships/hyperlink" Target="https://www.youtube.com/watch?v=Lx3l4lOrquw&amp;list=PLJV_el3uVTsPy9oCRY30oBPNLCo89yu49&amp;index=13" TargetMode="External"/><Relationship Id="rId7" Type="http://schemas.openxmlformats.org/officeDocument/2006/relationships/hyperlink" Target="https://www.itread01.com/content/1542206046.html" TargetMode="External"/><Relationship Id="rId12" Type="http://schemas.openxmlformats.org/officeDocument/2006/relationships/hyperlink" Target="http://puremonkey2010.blogspot.com/2017/07/toolkit-keras-mnist-cnn.html" TargetMode="External"/><Relationship Id="rId2" Type="http://schemas.openxmlformats.org/officeDocument/2006/relationships/hyperlink" Target="https://www.youtube.com/watch?v=Dr-WRlEFefw&amp;list=PLJV_el3uVTsPy9oCRY30oBPNLCo89yu49&amp;index=11" TargetMode="External"/><Relationship Id="rId1" Type="http://schemas.openxmlformats.org/officeDocument/2006/relationships/slideLayout" Target="../slideLayouts/slideLayout2.xml"/><Relationship Id="rId6" Type="http://schemas.openxmlformats.org/officeDocument/2006/relationships/hyperlink" Target="https://medium.com/@chih.sheng.huang821/%E6%A9%9F%E5%99%A8-%E6%B7%B1%E5%BA%A6%E5%AD%B8%E7%BF%92-%E5%9F%BA%E7%A4%8E%E4%BB%8B%E7%B4%B9-%E6%90%8D%E5%A4%B1%E5%87%BD%E6%95%B8-loss-function-2dcac5ebb6cb" TargetMode="External"/><Relationship Id="rId11" Type="http://schemas.openxmlformats.org/officeDocument/2006/relationships/hyperlink" Target="https://morvanzhou.github.io/tutorials/machine-learning/keras/3-1-save/" TargetMode="External"/><Relationship Id="rId5" Type="http://schemas.openxmlformats.org/officeDocument/2006/relationships/hyperlink" Target="https://ithelp.ithome.com.tw/articles/10191725" TargetMode="External"/><Relationship Id="rId10" Type="http://schemas.openxmlformats.org/officeDocument/2006/relationships/hyperlink" Target="http://puremonkey2010.blogspot.com/2017/06/toolkit-keras-mnist.html" TargetMode="External"/><Relationship Id="rId4" Type="http://schemas.openxmlformats.org/officeDocument/2006/relationships/hyperlink" Target="https://juejin.im/entry/5983115f6fb9a03c50227fd4" TargetMode="External"/><Relationship Id="rId9" Type="http://schemas.openxmlformats.org/officeDocument/2006/relationships/hyperlink" Target="https://www.youtube.com/watch?v=L8unuZNpWw8&amp;list=PLJV_el3uVTsPy9oCRY30oBPNLCo89yu49&amp;index=1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6000">
              <a:schemeClr val="accent1">
                <a:lumMod val="45000"/>
                <a:lumOff val="55000"/>
              </a:schemeClr>
            </a:gs>
            <a:gs pos="74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smtClean="0"/>
              <a:t>DNN </a:t>
            </a:r>
            <a:r>
              <a:rPr lang="en-US" altLang="zh-TW" dirty="0"/>
              <a:t>(Deep Learning Neural Network)</a:t>
            </a:r>
            <a:endParaRPr lang="zh-TW" altLang="en-US" dirty="0"/>
          </a:p>
        </p:txBody>
      </p:sp>
      <p:sp>
        <p:nvSpPr>
          <p:cNvPr id="3" name="副標題 2"/>
          <p:cNvSpPr>
            <a:spLocks noGrp="1"/>
          </p:cNvSpPr>
          <p:nvPr>
            <p:ph type="subTitle" idx="1"/>
          </p:nvPr>
        </p:nvSpPr>
        <p:spPr/>
        <p:txBody>
          <a:bodyPr/>
          <a:lstStyle/>
          <a:p>
            <a:r>
              <a:rPr lang="en-US" altLang="zh-TW" dirty="0"/>
              <a:t>CH8</a:t>
            </a:r>
            <a:endParaRPr lang="zh-TW" altLang="en-US" dirty="0"/>
          </a:p>
        </p:txBody>
      </p:sp>
    </p:spTree>
    <p:extLst>
      <p:ext uri="{BB962C8B-B14F-4D97-AF65-F5344CB8AC3E}">
        <p14:creationId xmlns:p14="http://schemas.microsoft.com/office/powerpoint/2010/main" val="3094454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梯度消失（</a:t>
            </a:r>
            <a:r>
              <a:rPr lang="en-US" altLang="zh-TW" dirty="0"/>
              <a:t>vanishing gradient problem</a:t>
            </a:r>
            <a:r>
              <a:rPr lang="zh-TW" altLang="en-US" dirty="0"/>
              <a:t>）</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35" y="962101"/>
            <a:ext cx="5507065" cy="5233988"/>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95" y="2194561"/>
            <a:ext cx="5749132" cy="3256629"/>
          </a:xfrm>
          <a:prstGeom prst="rect">
            <a:avLst/>
          </a:prstGeom>
        </p:spPr>
      </p:pic>
      <p:sp>
        <p:nvSpPr>
          <p:cNvPr id="6" name="文字方塊 5"/>
          <p:cNvSpPr txBox="1"/>
          <p:nvPr/>
        </p:nvSpPr>
        <p:spPr>
          <a:xfrm>
            <a:off x="5899868" y="1359674"/>
            <a:ext cx="6019137" cy="646331"/>
          </a:xfrm>
          <a:prstGeom prst="rect">
            <a:avLst/>
          </a:prstGeom>
          <a:noFill/>
        </p:spPr>
        <p:txBody>
          <a:bodyPr wrap="square" rtlCol="0">
            <a:spAutoFit/>
          </a:bodyPr>
          <a:lstStyle/>
          <a:p>
            <a:r>
              <a:rPr lang="zh-TW" altLang="en-US" dirty="0"/>
              <a:t>可以看到，</a:t>
            </a:r>
            <a:r>
              <a:rPr lang="en-US" altLang="zh-TW" dirty="0"/>
              <a:t>sigmoid</a:t>
            </a:r>
            <a:r>
              <a:rPr lang="zh-TW" altLang="en-US" dirty="0"/>
              <a:t>導數的最大值為</a:t>
            </a:r>
            <a:r>
              <a:rPr lang="en-US" altLang="zh-TW" dirty="0"/>
              <a:t>1/4</a:t>
            </a:r>
            <a:r>
              <a:rPr lang="zh-TW" altLang="en-US" dirty="0"/>
              <a:t>，通常</a:t>
            </a:r>
            <a:r>
              <a:rPr lang="en-US" altLang="zh-TW" dirty="0"/>
              <a:t>abs</a:t>
            </a:r>
            <a:r>
              <a:rPr lang="zh-TW" altLang="en-US" dirty="0"/>
              <a:t>（</a:t>
            </a:r>
            <a:r>
              <a:rPr lang="en-US" altLang="zh-TW" dirty="0"/>
              <a:t>w</a:t>
            </a:r>
            <a:r>
              <a:rPr lang="zh-TW" altLang="en-US" dirty="0"/>
              <a:t>）</a:t>
            </a:r>
            <a:r>
              <a:rPr lang="en-US" altLang="zh-TW" dirty="0"/>
              <a:t>&lt;1,</a:t>
            </a:r>
            <a:r>
              <a:rPr lang="zh-TW" altLang="en-US" dirty="0"/>
              <a:t>則：</a:t>
            </a:r>
          </a:p>
        </p:txBody>
      </p:sp>
    </p:spTree>
    <p:extLst>
      <p:ext uri="{BB962C8B-B14F-4D97-AF65-F5344CB8AC3E}">
        <p14:creationId xmlns:p14="http://schemas.microsoft.com/office/powerpoint/2010/main" val="1156568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梯度爆炸（</a:t>
            </a:r>
            <a:r>
              <a:rPr lang="en-US" altLang="zh-TW" dirty="0"/>
              <a:t>exploding gradient problem</a:t>
            </a:r>
            <a:r>
              <a:rPr lang="zh-TW" altLang="en-US" dirty="0"/>
              <a:t>）</a:t>
            </a:r>
          </a:p>
        </p:txBody>
      </p:sp>
      <p:sp>
        <p:nvSpPr>
          <p:cNvPr id="3" name="內容版面配置區 2"/>
          <p:cNvSpPr>
            <a:spLocks noGrp="1"/>
          </p:cNvSpPr>
          <p:nvPr>
            <p:ph idx="1"/>
          </p:nvPr>
        </p:nvSpPr>
        <p:spPr/>
        <p:txBody>
          <a:bodyPr>
            <a:normAutofit/>
          </a:bodyPr>
          <a:lstStyle/>
          <a:p>
            <a:r>
              <a:rPr lang="zh-TW" altLang="en-US" sz="2000" dirty="0"/>
              <a:t>當權值過大，前面層比後面層梯度變化更快，會引起梯度爆炸問題。</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59677"/>
            <a:ext cx="8516539" cy="2172003"/>
          </a:xfrm>
          <a:prstGeom prst="rect">
            <a:avLst/>
          </a:prstGeom>
        </p:spPr>
      </p:pic>
      <p:sp>
        <p:nvSpPr>
          <p:cNvPr id="6" name="標題 1"/>
          <p:cNvSpPr txBox="1">
            <a:spLocks/>
          </p:cNvSpPr>
          <p:nvPr/>
        </p:nvSpPr>
        <p:spPr>
          <a:xfrm>
            <a:off x="838200" y="2891075"/>
            <a:ext cx="10515600" cy="4466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微軟正黑體" panose="020B0604030504040204" pitchFamily="34" charset="-120"/>
                <a:ea typeface="微軟正黑體" panose="020B0604030504040204" pitchFamily="34" charset="-120"/>
                <a:cs typeface="+mj-cs"/>
              </a:defRPr>
            </a:lvl1pPr>
          </a:lstStyle>
          <a:p>
            <a:r>
              <a:rPr lang="en-US" altLang="zh-TW" sz="4000" dirty="0"/>
              <a:t>sigmoid</a:t>
            </a:r>
            <a:r>
              <a:rPr lang="zh-TW" altLang="en-US" sz="4000" dirty="0"/>
              <a:t>時，消失和爆炸哪個更</a:t>
            </a:r>
            <a:r>
              <a:rPr lang="zh-TW" altLang="en-US" sz="4000" dirty="0" smtClean="0"/>
              <a:t>易發生</a:t>
            </a:r>
            <a:r>
              <a:rPr lang="en-US" altLang="zh-TW" sz="4000" dirty="0" smtClean="0"/>
              <a:t>?</a:t>
            </a:r>
            <a:endParaRPr lang="zh-TW" altLang="en-US" sz="4000" dirty="0"/>
          </a:p>
        </p:txBody>
      </p:sp>
    </p:spTree>
    <p:extLst>
      <p:ext uri="{BB962C8B-B14F-4D97-AF65-F5344CB8AC3E}">
        <p14:creationId xmlns:p14="http://schemas.microsoft.com/office/powerpoint/2010/main" val="417787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如何解決梯度消失和梯度爆炸？</a:t>
            </a:r>
          </a:p>
        </p:txBody>
      </p:sp>
      <p:sp>
        <p:nvSpPr>
          <p:cNvPr id="3" name="內容版面配置區 2"/>
          <p:cNvSpPr>
            <a:spLocks noGrp="1"/>
          </p:cNvSpPr>
          <p:nvPr>
            <p:ph idx="1"/>
          </p:nvPr>
        </p:nvSpPr>
        <p:spPr/>
        <p:txBody>
          <a:bodyPr>
            <a:normAutofit lnSpcReduction="10000"/>
          </a:bodyPr>
          <a:lstStyle/>
          <a:p>
            <a:r>
              <a:rPr lang="zh-TW" altLang="en-US" sz="2000" dirty="0"/>
              <a:t>使用</a:t>
            </a:r>
            <a:r>
              <a:rPr lang="en-US" altLang="zh-TW" sz="2000" dirty="0" err="1"/>
              <a:t>ReLU,maxout</a:t>
            </a:r>
            <a:r>
              <a:rPr lang="zh-TW" altLang="en-US" sz="2000" dirty="0"/>
              <a:t>等替代</a:t>
            </a:r>
            <a:r>
              <a:rPr lang="en-US" altLang="zh-TW" sz="2000" dirty="0" smtClean="0"/>
              <a:t>sigmoid</a:t>
            </a:r>
          </a:p>
          <a:p>
            <a:r>
              <a:rPr lang="zh-TW" altLang="en-US" sz="2000" dirty="0" smtClean="0"/>
              <a:t>區別</a:t>
            </a:r>
            <a:r>
              <a:rPr lang="zh-TW" altLang="en-US" sz="2000" dirty="0"/>
              <a:t>：（</a:t>
            </a:r>
            <a:r>
              <a:rPr lang="en-US" altLang="zh-TW" sz="2000" dirty="0"/>
              <a:t>1</a:t>
            </a:r>
            <a:r>
              <a:rPr lang="zh-TW" altLang="en-US" sz="2000" dirty="0"/>
              <a:t>）</a:t>
            </a:r>
            <a:r>
              <a:rPr lang="en-US" altLang="zh-TW" sz="2000" dirty="0"/>
              <a:t>sigmoid</a:t>
            </a:r>
            <a:r>
              <a:rPr lang="zh-TW" altLang="en-US" sz="2000" dirty="0"/>
              <a:t>函式值在</a:t>
            </a:r>
            <a:r>
              <a:rPr lang="en-US" altLang="zh-TW" sz="2000" dirty="0"/>
              <a:t>[0,1],</a:t>
            </a:r>
            <a:r>
              <a:rPr lang="en-US" altLang="zh-TW" sz="2000" dirty="0" err="1"/>
              <a:t>ReLU</a:t>
            </a:r>
            <a:r>
              <a:rPr lang="zh-TW" altLang="en-US" sz="2000" dirty="0"/>
              <a:t>函式值在</a:t>
            </a:r>
            <a:r>
              <a:rPr lang="en-US" altLang="zh-TW" sz="2000" dirty="0"/>
              <a:t>[0,+</a:t>
            </a:r>
            <a:r>
              <a:rPr lang="zh-TW" altLang="en-US" sz="2000" dirty="0"/>
              <a:t>無窮</a:t>
            </a:r>
            <a:r>
              <a:rPr lang="en-US" altLang="zh-TW" sz="2000" dirty="0"/>
              <a:t>]</a:t>
            </a:r>
            <a:r>
              <a:rPr lang="zh-TW" altLang="en-US" sz="2000" dirty="0"/>
              <a:t>，所以</a:t>
            </a:r>
            <a:r>
              <a:rPr lang="en-US" altLang="zh-TW" sz="2000" dirty="0"/>
              <a:t>sigmoid</a:t>
            </a:r>
            <a:r>
              <a:rPr lang="zh-TW" altLang="en-US" sz="2000" dirty="0"/>
              <a:t>函式可以描述概率，</a:t>
            </a:r>
            <a:r>
              <a:rPr lang="en-US" altLang="zh-TW" sz="2000" dirty="0" err="1"/>
              <a:t>ReLU</a:t>
            </a:r>
            <a:r>
              <a:rPr lang="zh-TW" altLang="en-US" sz="2000" dirty="0"/>
              <a:t>適合用來描述實數；（</a:t>
            </a:r>
            <a:r>
              <a:rPr lang="en-US" altLang="zh-TW" sz="2000" dirty="0"/>
              <a:t>2</a:t>
            </a:r>
            <a:r>
              <a:rPr lang="zh-TW" altLang="en-US" sz="2000" dirty="0"/>
              <a:t>）</a:t>
            </a:r>
            <a:r>
              <a:rPr lang="en-US" altLang="zh-TW" sz="2000" dirty="0"/>
              <a:t>sigmoid</a:t>
            </a:r>
            <a:r>
              <a:rPr lang="zh-TW" altLang="en-US" sz="2000" dirty="0"/>
              <a:t>函式的梯度隨著</a:t>
            </a:r>
            <a:r>
              <a:rPr lang="en-US" altLang="zh-TW" sz="2000" dirty="0"/>
              <a:t>x</a:t>
            </a:r>
            <a:r>
              <a:rPr lang="zh-TW" altLang="en-US" sz="2000" dirty="0"/>
              <a:t>的增大或減小和消失，而</a:t>
            </a:r>
            <a:r>
              <a:rPr lang="en-US" altLang="zh-TW" sz="2000" dirty="0" err="1"/>
              <a:t>ReLU</a:t>
            </a:r>
            <a:r>
              <a:rPr lang="zh-TW" altLang="en-US" sz="2000" dirty="0"/>
              <a:t>不會</a:t>
            </a:r>
            <a:r>
              <a:rPr lang="zh-TW" altLang="en-US" sz="2000" dirty="0" smtClean="0"/>
              <a:t>。</a:t>
            </a:r>
            <a:endParaRPr lang="en-US" altLang="zh-TW" sz="2000" dirty="0" smtClean="0"/>
          </a:p>
          <a:p>
            <a:r>
              <a:rPr lang="zh-TW" altLang="en-US" sz="2000" dirty="0" smtClean="0"/>
              <a:t>有了</a:t>
            </a:r>
            <a:r>
              <a:rPr lang="zh-TW" altLang="en-US" sz="2000" dirty="0"/>
              <a:t>這單側抑制，才使得神經網路中的神經元也具有了稀疏啟用性。比如，生病了去醫院看病，檢查報告裡面上百項指標，但跟病情相關的通常只有那麼幾個。與之類似，當訓練一個深度分類模型的時候，和目標相關的特徵往往也就那麼幾個，因此通過</a:t>
            </a:r>
            <a:r>
              <a:rPr lang="en-US" altLang="zh-TW" sz="2000" dirty="0" err="1"/>
              <a:t>ReLU</a:t>
            </a:r>
            <a:r>
              <a:rPr lang="zh-TW" altLang="en-US" sz="2000" dirty="0" smtClean="0"/>
              <a:t>實現稀疏</a:t>
            </a:r>
            <a:r>
              <a:rPr lang="zh-TW" altLang="en-US" sz="2000" dirty="0"/>
              <a:t>後的模型能夠更好地挖掘相關特徵，擬合訓練資料</a:t>
            </a:r>
            <a:r>
              <a:rPr lang="zh-TW" altLang="en-US" sz="2000" dirty="0" smtClean="0"/>
              <a:t>。</a:t>
            </a:r>
            <a:endParaRPr lang="en-US" altLang="zh-TW" sz="2000" dirty="0" smtClean="0"/>
          </a:p>
          <a:p>
            <a:r>
              <a:rPr lang="zh-TW" altLang="en-US" sz="2000" dirty="0"/>
              <a:t>相比於其它啟用函式來說，</a:t>
            </a:r>
            <a:r>
              <a:rPr lang="en-US" altLang="zh-TW" sz="2000" dirty="0" err="1"/>
              <a:t>ReLU</a:t>
            </a:r>
            <a:r>
              <a:rPr lang="zh-TW" altLang="en-US" sz="2000" dirty="0"/>
              <a:t>有以下優勢：對於線性函式而言，</a:t>
            </a:r>
            <a:r>
              <a:rPr lang="en-US" altLang="zh-TW" sz="2000" dirty="0" err="1"/>
              <a:t>ReLU</a:t>
            </a:r>
            <a:r>
              <a:rPr lang="zh-TW" altLang="en-US" sz="2000" dirty="0"/>
              <a:t>的表達能力更強，尤其體現在深度網路中；而對於非線性函式而言，</a:t>
            </a:r>
            <a:r>
              <a:rPr lang="en-US" altLang="zh-TW" sz="2000" dirty="0" err="1"/>
              <a:t>ReLU</a:t>
            </a:r>
            <a:r>
              <a:rPr lang="zh-TW" altLang="en-US" sz="2000" dirty="0"/>
              <a:t>由於非負區間的梯度為常數，因此不存在梯度消失</a:t>
            </a:r>
            <a:r>
              <a:rPr lang="zh-TW" altLang="en-US" sz="2000" dirty="0" smtClean="0"/>
              <a:t>問題，</a:t>
            </a:r>
            <a:r>
              <a:rPr lang="zh-TW" altLang="en-US" sz="2000" dirty="0"/>
              <a:t>使得模型的收斂速度維持在一個穩定狀態</a:t>
            </a:r>
            <a:r>
              <a:rPr lang="zh-TW" altLang="en-US" sz="2000" dirty="0" smtClean="0"/>
              <a:t>。</a:t>
            </a:r>
            <a:endParaRPr lang="zh-TW" altLang="en-US" sz="2000" dirty="0"/>
          </a:p>
        </p:txBody>
      </p:sp>
    </p:spTree>
    <p:extLst>
      <p:ext uri="{BB962C8B-B14F-4D97-AF65-F5344CB8AC3E}">
        <p14:creationId xmlns:p14="http://schemas.microsoft.com/office/powerpoint/2010/main" val="310006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smtClean="0"/>
              <a:t>model.compile</a:t>
            </a:r>
            <a:r>
              <a:rPr lang="zh-TW" altLang="en-US" dirty="0" smtClean="0"/>
              <a:t>語法</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39416"/>
            <a:ext cx="5668166" cy="247685"/>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149" y="3190363"/>
            <a:ext cx="5915851" cy="3667637"/>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314753"/>
            <a:ext cx="4794985" cy="5543247"/>
          </a:xfrm>
          <a:prstGeom prst="rect">
            <a:avLst/>
          </a:prstGeom>
        </p:spPr>
      </p:pic>
      <p:sp>
        <p:nvSpPr>
          <p:cNvPr id="7" name="文字方塊 6"/>
          <p:cNvSpPr txBox="1"/>
          <p:nvPr/>
        </p:nvSpPr>
        <p:spPr>
          <a:xfrm>
            <a:off x="7307249" y="1129085"/>
            <a:ext cx="1709530" cy="771277"/>
          </a:xfrm>
          <a:prstGeom prst="rect">
            <a:avLst/>
          </a:prstGeom>
          <a:noFill/>
        </p:spPr>
        <p:txBody>
          <a:bodyPr wrap="square" rtlCol="0">
            <a:spAutoFit/>
          </a:bodyPr>
          <a:lstStyle/>
          <a:p>
            <a:endParaRPr lang="zh-TW" altLang="en-US"/>
          </a:p>
        </p:txBody>
      </p:sp>
      <p:sp>
        <p:nvSpPr>
          <p:cNvPr id="8" name="文字方塊 7"/>
          <p:cNvSpPr txBox="1"/>
          <p:nvPr/>
        </p:nvSpPr>
        <p:spPr>
          <a:xfrm>
            <a:off x="7108466" y="1631731"/>
            <a:ext cx="3633746" cy="369332"/>
          </a:xfrm>
          <a:prstGeom prst="rect">
            <a:avLst/>
          </a:prstGeom>
          <a:noFill/>
        </p:spPr>
        <p:txBody>
          <a:bodyPr wrap="square" rtlCol="0">
            <a:spAutoFit/>
          </a:bodyPr>
          <a:lstStyle/>
          <a:p>
            <a:r>
              <a:rPr lang="zh-TW" altLang="en-US" dirty="0" smtClean="0">
                <a:hlinkClick r:id="rId5"/>
              </a:rPr>
              <a:t>截圖的這篇文章</a:t>
            </a:r>
            <a:endParaRPr lang="zh-TW" altLang="en-US" dirty="0"/>
          </a:p>
        </p:txBody>
      </p:sp>
    </p:spTree>
    <p:extLst>
      <p:ext uri="{BB962C8B-B14F-4D97-AF65-F5344CB8AC3E}">
        <p14:creationId xmlns:p14="http://schemas.microsoft.com/office/powerpoint/2010/main" val="109821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model.compile</a:t>
            </a:r>
            <a:r>
              <a:rPr lang="zh-TW" altLang="en-US" dirty="0"/>
              <a:t>語法</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281" y="854263"/>
            <a:ext cx="4754116" cy="5657546"/>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819" y="1759334"/>
            <a:ext cx="5477639" cy="4829849"/>
          </a:xfrm>
          <a:prstGeom prst="rect">
            <a:avLst/>
          </a:prstGeom>
        </p:spPr>
      </p:pic>
    </p:spTree>
    <p:extLst>
      <p:ext uri="{BB962C8B-B14F-4D97-AF65-F5344CB8AC3E}">
        <p14:creationId xmlns:p14="http://schemas.microsoft.com/office/powerpoint/2010/main" val="1327389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深度學習最常用的算法</a:t>
            </a:r>
            <a:r>
              <a:rPr lang="en-US" altLang="zh-TW" dirty="0"/>
              <a:t>:Adam</a:t>
            </a:r>
            <a:r>
              <a:rPr lang="zh-TW" altLang="en-US" dirty="0"/>
              <a:t>優化算法</a:t>
            </a:r>
          </a:p>
        </p:txBody>
      </p:sp>
      <p:sp>
        <p:nvSpPr>
          <p:cNvPr id="3" name="內容版面配置區 2"/>
          <p:cNvSpPr>
            <a:spLocks noGrp="1"/>
          </p:cNvSpPr>
          <p:nvPr>
            <p:ph idx="1"/>
          </p:nvPr>
        </p:nvSpPr>
        <p:spPr/>
        <p:txBody>
          <a:bodyPr>
            <a:normAutofit/>
          </a:bodyPr>
          <a:lstStyle/>
          <a:p>
            <a:r>
              <a:rPr lang="en-US" altLang="zh-TW" sz="2000" u="sng" dirty="0" smtClean="0"/>
              <a:t>Adam </a:t>
            </a:r>
            <a:r>
              <a:rPr lang="zh-TW" altLang="en-US" sz="2000" u="sng" dirty="0"/>
              <a:t>算法和傳統的隨機梯度下降不同。隨機梯度下降保持單一的學習率</a:t>
            </a:r>
            <a:r>
              <a:rPr lang="zh-TW" altLang="en-US" sz="2000" dirty="0"/>
              <a:t>（即 </a:t>
            </a:r>
            <a:r>
              <a:rPr lang="en-US" altLang="zh-TW" sz="2000" dirty="0"/>
              <a:t>alpha</a:t>
            </a:r>
            <a:r>
              <a:rPr lang="zh-TW" altLang="en-US" sz="2000" dirty="0"/>
              <a:t>）更新所有的權重，</a:t>
            </a:r>
            <a:r>
              <a:rPr lang="zh-TW" altLang="en-US" sz="2000" u="sng" dirty="0"/>
              <a:t>學習率在訓練過程中並不會改變。而 </a:t>
            </a:r>
            <a:r>
              <a:rPr lang="en-US" altLang="zh-TW" sz="2000" u="sng" dirty="0"/>
              <a:t>Adam </a:t>
            </a:r>
            <a:r>
              <a:rPr lang="zh-TW" altLang="en-US" sz="2000" u="sng" dirty="0"/>
              <a:t>通過計算梯度的一階矩估計和二階矩估計而為不同的參數設計獨立的自適應性學習率</a:t>
            </a:r>
            <a:r>
              <a:rPr lang="zh-TW" altLang="en-US" sz="2000" u="sng" dirty="0" smtClean="0"/>
              <a:t>。</a:t>
            </a:r>
            <a:endParaRPr lang="en-US" altLang="zh-TW" sz="2000" u="sng" dirty="0" smtClean="0"/>
          </a:p>
          <a:p>
            <a:r>
              <a:rPr lang="en-US" altLang="zh-TW" sz="2000" dirty="0" smtClean="0"/>
              <a:t>Adam </a:t>
            </a:r>
            <a:r>
              <a:rPr lang="zh-TW" altLang="en-US" sz="2000" dirty="0"/>
              <a:t>在深度學習領域內是十分流行的算法，因為它能很快地實現優良的結果。經驗性結果證明 </a:t>
            </a:r>
            <a:r>
              <a:rPr lang="en-US" altLang="zh-TW" sz="2000" dirty="0"/>
              <a:t>Adam </a:t>
            </a:r>
            <a:r>
              <a:rPr lang="zh-TW" altLang="en-US" sz="2000" dirty="0"/>
              <a:t>算法在實踐中性能優異，相對於其他種類的隨機優化算法具有很大的優勢</a:t>
            </a:r>
            <a:r>
              <a:rPr lang="zh-TW" altLang="en-US" sz="2000" dirty="0" smtClean="0"/>
              <a:t>。</a:t>
            </a:r>
            <a:endParaRPr lang="en-US" altLang="zh-TW" sz="2000" dirty="0" smtClean="0"/>
          </a:p>
          <a:p>
            <a:endParaRPr lang="zh-TW" altLang="en-US" sz="20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59677"/>
            <a:ext cx="6754831" cy="3002996"/>
          </a:xfrm>
          <a:prstGeom prst="rect">
            <a:avLst/>
          </a:prstGeom>
        </p:spPr>
      </p:pic>
    </p:spTree>
    <p:extLst>
      <p:ext uri="{BB962C8B-B14F-4D97-AF65-F5344CB8AC3E}">
        <p14:creationId xmlns:p14="http://schemas.microsoft.com/office/powerpoint/2010/main" val="262892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深度學習最常用的算法</a:t>
            </a:r>
            <a:r>
              <a:rPr lang="en-US" altLang="zh-TW" dirty="0"/>
              <a:t>:Adam</a:t>
            </a:r>
            <a:r>
              <a:rPr lang="zh-TW" altLang="en-US" dirty="0"/>
              <a:t>優化算法</a:t>
            </a:r>
          </a:p>
        </p:txBody>
      </p:sp>
      <p:sp>
        <p:nvSpPr>
          <p:cNvPr id="3" name="內容版面配置區 2"/>
          <p:cNvSpPr>
            <a:spLocks noGrp="1"/>
          </p:cNvSpPr>
          <p:nvPr>
            <p:ph idx="1"/>
          </p:nvPr>
        </p:nvSpPr>
        <p:spPr/>
        <p:txBody>
          <a:bodyPr>
            <a:normAutofit/>
          </a:bodyPr>
          <a:lstStyle/>
          <a:p>
            <a:r>
              <a:rPr lang="zh-TW" altLang="en-US" sz="2000" dirty="0"/>
              <a:t>事實上，</a:t>
            </a:r>
            <a:r>
              <a:rPr lang="en-US" altLang="zh-TW" sz="2000" dirty="0"/>
              <a:t>Insofar</a:t>
            </a:r>
            <a:r>
              <a:rPr lang="zh-TW" altLang="en-US" sz="2000" dirty="0"/>
              <a:t>、</a:t>
            </a:r>
            <a:r>
              <a:rPr lang="en-US" altLang="zh-TW" sz="2000" dirty="0" err="1"/>
              <a:t>RMSprop</a:t>
            </a:r>
            <a:r>
              <a:rPr lang="zh-TW" altLang="en-US" sz="2000" dirty="0"/>
              <a:t>、</a:t>
            </a:r>
            <a:r>
              <a:rPr lang="en-US" altLang="zh-TW" sz="2000" dirty="0" err="1"/>
              <a:t>Adadelta</a:t>
            </a:r>
            <a:r>
              <a:rPr lang="en-US" altLang="zh-TW" sz="2000" dirty="0"/>
              <a:t> </a:t>
            </a:r>
            <a:r>
              <a:rPr lang="zh-TW" altLang="en-US" sz="2000" dirty="0"/>
              <a:t>和 </a:t>
            </a:r>
            <a:r>
              <a:rPr lang="en-US" altLang="zh-TW" sz="2000" dirty="0"/>
              <a:t>Adam </a:t>
            </a:r>
            <a:r>
              <a:rPr lang="zh-TW" altLang="en-US" sz="2000" dirty="0"/>
              <a:t>算法都是比較類似的優化算法，他們都在類似的情景下都可以執行地非常好。但是 </a:t>
            </a:r>
            <a:r>
              <a:rPr lang="en-US" altLang="zh-TW" sz="2000" dirty="0"/>
              <a:t>Adam </a:t>
            </a:r>
            <a:r>
              <a:rPr lang="zh-TW" altLang="en-US" sz="2000" dirty="0"/>
              <a:t>算法的偏差修正令其在梯度變得稀疏時要比 </a:t>
            </a:r>
            <a:r>
              <a:rPr lang="en-US" altLang="zh-TW" sz="2000" dirty="0" err="1"/>
              <a:t>RMSprop</a:t>
            </a:r>
            <a:r>
              <a:rPr lang="en-US" altLang="zh-TW" sz="2000" dirty="0"/>
              <a:t> </a:t>
            </a:r>
            <a:r>
              <a:rPr lang="zh-TW" altLang="en-US" sz="2000" dirty="0"/>
              <a:t>算法更快速和優秀。</a:t>
            </a:r>
            <a:r>
              <a:rPr lang="en-US" altLang="zh-TW" sz="2000" dirty="0"/>
              <a:t>Insofar </a:t>
            </a:r>
            <a:r>
              <a:rPr lang="zh-TW" altLang="en-US" sz="2000" dirty="0"/>
              <a:t>和 </a:t>
            </a:r>
            <a:r>
              <a:rPr lang="en-US" altLang="zh-TW" sz="2000" dirty="0"/>
              <a:t>Adam </a:t>
            </a:r>
            <a:r>
              <a:rPr lang="zh-TW" altLang="en-US" sz="2000" dirty="0"/>
              <a:t>優化算法基本是最好的全局選擇。同樣在 </a:t>
            </a:r>
            <a:r>
              <a:rPr lang="en-US" altLang="zh-TW" sz="2000" dirty="0"/>
              <a:t>CS231n </a:t>
            </a:r>
            <a:r>
              <a:rPr lang="zh-TW" altLang="en-US" sz="2000" dirty="0"/>
              <a:t>課程中，</a:t>
            </a:r>
            <a:r>
              <a:rPr lang="en-US" altLang="zh-TW" sz="2000" dirty="0"/>
              <a:t>Adam </a:t>
            </a:r>
            <a:r>
              <a:rPr lang="zh-TW" altLang="en-US" sz="2000" dirty="0"/>
              <a:t>算法也推薦作為默認的優化算法。</a:t>
            </a:r>
          </a:p>
          <a:p>
            <a:r>
              <a:rPr lang="zh-TW" altLang="en-US" sz="2000" u="sng" dirty="0"/>
              <a:t>雖然 </a:t>
            </a:r>
            <a:r>
              <a:rPr lang="en-US" altLang="zh-TW" sz="2000" u="sng" dirty="0"/>
              <a:t>Adam </a:t>
            </a:r>
            <a:r>
              <a:rPr lang="zh-TW" altLang="en-US" sz="2000" u="sng" dirty="0"/>
              <a:t>算法在實踐中要比 </a:t>
            </a:r>
            <a:r>
              <a:rPr lang="en-US" altLang="zh-TW" sz="2000" u="sng" dirty="0" err="1"/>
              <a:t>RMSProp</a:t>
            </a:r>
            <a:r>
              <a:rPr lang="en-US" altLang="zh-TW" sz="2000" u="sng" dirty="0"/>
              <a:t> </a:t>
            </a:r>
            <a:r>
              <a:rPr lang="zh-TW" altLang="en-US" sz="2000" u="sng" dirty="0"/>
              <a:t>更加優秀，但同時我們也可以嘗試 </a:t>
            </a:r>
            <a:r>
              <a:rPr lang="en-US" altLang="zh-TW" sz="2000" u="sng" dirty="0" err="1"/>
              <a:t>SGD+Nesterov</a:t>
            </a:r>
            <a:r>
              <a:rPr lang="en-US" altLang="zh-TW" sz="2000" u="sng" dirty="0"/>
              <a:t> </a:t>
            </a:r>
            <a:r>
              <a:rPr lang="zh-TW" altLang="en-US" sz="2000" u="sng" dirty="0"/>
              <a:t>動量來作為 </a:t>
            </a:r>
            <a:r>
              <a:rPr lang="en-US" altLang="zh-TW" sz="2000" u="sng" dirty="0"/>
              <a:t>Adam </a:t>
            </a:r>
            <a:r>
              <a:rPr lang="zh-TW" altLang="en-US" sz="2000" u="sng" dirty="0"/>
              <a:t>的替代。即我們通常推薦在深度學習模型中使用 </a:t>
            </a:r>
            <a:r>
              <a:rPr lang="en-US" altLang="zh-TW" sz="2000" u="sng" dirty="0"/>
              <a:t>Adam </a:t>
            </a:r>
            <a:r>
              <a:rPr lang="zh-TW" altLang="en-US" sz="2000" u="sng" dirty="0"/>
              <a:t>算法或 </a:t>
            </a:r>
            <a:r>
              <a:rPr lang="en-US" altLang="zh-TW" sz="2000" u="sng" dirty="0" err="1"/>
              <a:t>SGD+Nesterov</a:t>
            </a:r>
            <a:r>
              <a:rPr lang="en-US" altLang="zh-TW" sz="2000" u="sng" dirty="0"/>
              <a:t> </a:t>
            </a:r>
            <a:r>
              <a:rPr lang="zh-TW" altLang="en-US" sz="2000" u="sng" dirty="0"/>
              <a:t>動量法。</a:t>
            </a:r>
          </a:p>
        </p:txBody>
      </p:sp>
    </p:spTree>
    <p:extLst>
      <p:ext uri="{BB962C8B-B14F-4D97-AF65-F5344CB8AC3E}">
        <p14:creationId xmlns:p14="http://schemas.microsoft.com/office/powerpoint/2010/main" val="220487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參考資</a:t>
            </a:r>
            <a:r>
              <a:rPr lang="zh-TW" altLang="en-US" dirty="0"/>
              <a:t>料</a:t>
            </a:r>
          </a:p>
        </p:txBody>
      </p:sp>
      <p:sp>
        <p:nvSpPr>
          <p:cNvPr id="3" name="內容版面配置區 2"/>
          <p:cNvSpPr>
            <a:spLocks noGrp="1"/>
          </p:cNvSpPr>
          <p:nvPr>
            <p:ph idx="1"/>
          </p:nvPr>
        </p:nvSpPr>
        <p:spPr/>
        <p:txBody>
          <a:bodyPr>
            <a:normAutofit lnSpcReduction="10000"/>
          </a:bodyPr>
          <a:lstStyle/>
          <a:p>
            <a:r>
              <a:rPr lang="zh-TW" altLang="en-US" sz="2000" dirty="0" smtClean="0"/>
              <a:t>觀念</a:t>
            </a:r>
            <a:r>
              <a:rPr lang="en-US" altLang="zh-TW" sz="2000" dirty="0" smtClean="0"/>
              <a:t>:</a:t>
            </a:r>
          </a:p>
          <a:p>
            <a:pPr marL="0" indent="0">
              <a:buNone/>
            </a:pPr>
            <a:r>
              <a:rPr lang="en-US" altLang="zh-TW" sz="1000" dirty="0" smtClean="0">
                <a:hlinkClick r:id="rId2"/>
              </a:rPr>
              <a:t>Brief Introduction of Deep Learning </a:t>
            </a:r>
            <a:r>
              <a:rPr lang="zh-TW" altLang="en-US" sz="1000" dirty="0" smtClean="0">
                <a:hlinkClick r:id="rId2"/>
              </a:rPr>
              <a:t>李弘毅</a:t>
            </a:r>
            <a:endParaRPr lang="en-US" altLang="zh-TW" sz="1000" dirty="0"/>
          </a:p>
          <a:p>
            <a:pPr marL="0" indent="0">
              <a:buNone/>
            </a:pPr>
            <a:r>
              <a:rPr lang="en-US" altLang="zh-TW" sz="1000" dirty="0" smtClean="0">
                <a:hlinkClick r:id="rId3"/>
              </a:rPr>
              <a:t>“Hello world” of deep learning </a:t>
            </a:r>
            <a:r>
              <a:rPr lang="zh-TW" altLang="en-US" sz="1000" dirty="0" smtClean="0">
                <a:hlinkClick r:id="rId3"/>
              </a:rPr>
              <a:t>李弘毅</a:t>
            </a:r>
            <a:endParaRPr lang="en-US" altLang="zh-TW" sz="1000" dirty="0" smtClean="0"/>
          </a:p>
          <a:p>
            <a:pPr marL="0" indent="0">
              <a:buNone/>
            </a:pPr>
            <a:r>
              <a:rPr lang="zh-TW" altLang="en-US" sz="1000" dirty="0" smtClean="0">
                <a:hlinkClick r:id="rId4"/>
              </a:rPr>
              <a:t>深度學習最常用的算法</a:t>
            </a:r>
            <a:r>
              <a:rPr lang="en-US" altLang="zh-TW" sz="1000" dirty="0" smtClean="0">
                <a:hlinkClick r:id="rId4"/>
              </a:rPr>
              <a:t>:Adam</a:t>
            </a:r>
            <a:r>
              <a:rPr lang="zh-TW" altLang="en-US" sz="1000" dirty="0" smtClean="0">
                <a:hlinkClick r:id="rId4"/>
              </a:rPr>
              <a:t>優化算法</a:t>
            </a:r>
            <a:endParaRPr lang="en-US" altLang="zh-TW" sz="1000" dirty="0" smtClean="0"/>
          </a:p>
          <a:p>
            <a:pPr marL="0" indent="0">
              <a:buNone/>
            </a:pPr>
            <a:r>
              <a:rPr lang="en-US" altLang="zh-TW" sz="1000" dirty="0" smtClean="0">
                <a:hlinkClick r:id="rId5"/>
              </a:rPr>
              <a:t>Day 05</a:t>
            </a:r>
            <a:r>
              <a:rPr lang="zh-TW" altLang="en-US" sz="1000" dirty="0" smtClean="0">
                <a:hlinkClick r:id="rId5"/>
              </a:rPr>
              <a:t>：</a:t>
            </a:r>
            <a:r>
              <a:rPr lang="en-US" altLang="zh-TW" sz="1000" dirty="0" err="1" smtClean="0">
                <a:hlinkClick r:id="rId5"/>
              </a:rPr>
              <a:t>Keras</a:t>
            </a:r>
            <a:r>
              <a:rPr lang="en-US" altLang="zh-TW" sz="1000" dirty="0" smtClean="0">
                <a:hlinkClick r:id="rId5"/>
              </a:rPr>
              <a:t> </a:t>
            </a:r>
            <a:r>
              <a:rPr lang="zh-TW" altLang="en-US" sz="1000" dirty="0" smtClean="0">
                <a:hlinkClick r:id="rId5"/>
              </a:rPr>
              <a:t>模型、函數及參數使用說明</a:t>
            </a:r>
            <a:endParaRPr lang="en-US" altLang="zh-TW" sz="1000" dirty="0" smtClean="0"/>
          </a:p>
          <a:p>
            <a:pPr marL="0" indent="0">
              <a:buNone/>
            </a:pPr>
            <a:r>
              <a:rPr lang="zh-TW" altLang="en-US" sz="1000" dirty="0" smtClean="0">
                <a:hlinkClick r:id="rId6"/>
              </a:rPr>
              <a:t>機器</a:t>
            </a:r>
            <a:r>
              <a:rPr lang="en-US" altLang="zh-TW" sz="1000" dirty="0" smtClean="0">
                <a:hlinkClick r:id="rId6"/>
              </a:rPr>
              <a:t>/</a:t>
            </a:r>
            <a:r>
              <a:rPr lang="zh-TW" altLang="en-US" sz="1000" dirty="0" smtClean="0">
                <a:hlinkClick r:id="rId6"/>
              </a:rPr>
              <a:t>深度學習</a:t>
            </a:r>
            <a:r>
              <a:rPr lang="en-US" altLang="zh-TW" sz="1000" dirty="0" smtClean="0">
                <a:hlinkClick r:id="rId6"/>
              </a:rPr>
              <a:t>: </a:t>
            </a:r>
            <a:r>
              <a:rPr lang="zh-TW" altLang="en-US" sz="1000" dirty="0" smtClean="0">
                <a:hlinkClick r:id="rId6"/>
              </a:rPr>
              <a:t>基礎介紹</a:t>
            </a:r>
            <a:r>
              <a:rPr lang="en-US" altLang="zh-TW" sz="1000" dirty="0" smtClean="0">
                <a:hlinkClick r:id="rId6"/>
              </a:rPr>
              <a:t>-</a:t>
            </a:r>
            <a:r>
              <a:rPr lang="zh-TW" altLang="en-US" sz="1000" dirty="0" smtClean="0">
                <a:hlinkClick r:id="rId6"/>
              </a:rPr>
              <a:t>損失函數</a:t>
            </a:r>
            <a:r>
              <a:rPr lang="en-US" altLang="zh-TW" sz="1000" dirty="0" smtClean="0">
                <a:hlinkClick r:id="rId6"/>
              </a:rPr>
              <a:t>(loss function)</a:t>
            </a:r>
            <a:endParaRPr lang="en-US" altLang="zh-TW" sz="1000" dirty="0" smtClean="0"/>
          </a:p>
          <a:p>
            <a:pPr marL="0" indent="0">
              <a:buNone/>
            </a:pPr>
            <a:r>
              <a:rPr lang="zh-TW" altLang="en-US" sz="1000" dirty="0" smtClean="0">
                <a:hlinkClick r:id="rId7"/>
              </a:rPr>
              <a:t>機器學習：梯度消失（</a:t>
            </a:r>
            <a:r>
              <a:rPr lang="en-US" altLang="zh-TW" sz="1000" dirty="0" smtClean="0">
                <a:hlinkClick r:id="rId7"/>
              </a:rPr>
              <a:t>vanishing gradient</a:t>
            </a:r>
            <a:r>
              <a:rPr lang="zh-TW" altLang="en-US" sz="1000" dirty="0" smtClean="0">
                <a:hlinkClick r:id="rId7"/>
              </a:rPr>
              <a:t>）與梯度爆炸（</a:t>
            </a:r>
            <a:r>
              <a:rPr lang="en-US" altLang="zh-TW" sz="1000" dirty="0" smtClean="0">
                <a:hlinkClick r:id="rId7"/>
              </a:rPr>
              <a:t>exploding gradient</a:t>
            </a:r>
            <a:r>
              <a:rPr lang="zh-TW" altLang="en-US" sz="1000" dirty="0" smtClean="0">
                <a:hlinkClick r:id="rId7"/>
              </a:rPr>
              <a:t>）問題</a:t>
            </a:r>
            <a:endParaRPr lang="en-US" altLang="zh-TW" sz="1600" dirty="0" smtClean="0"/>
          </a:p>
          <a:p>
            <a:r>
              <a:rPr lang="zh-TW" altLang="en-US" sz="2000" dirty="0" smtClean="0"/>
              <a:t>實作</a:t>
            </a:r>
            <a:r>
              <a:rPr lang="en-US" altLang="zh-TW" sz="2000" dirty="0" smtClean="0"/>
              <a:t>:</a:t>
            </a:r>
          </a:p>
          <a:p>
            <a:pPr marL="0" indent="0">
              <a:buNone/>
            </a:pPr>
            <a:r>
              <a:rPr lang="en-US" altLang="zh-TW" sz="1000" dirty="0" err="1" smtClean="0">
                <a:hlinkClick r:id="rId8"/>
              </a:rPr>
              <a:t>Keras</a:t>
            </a:r>
            <a:r>
              <a:rPr lang="en-US" altLang="zh-TW" sz="1000" dirty="0" smtClean="0">
                <a:hlinkClick r:id="rId8"/>
              </a:rPr>
              <a:t> 2.0</a:t>
            </a:r>
            <a:endParaRPr lang="en-US" altLang="zh-TW" sz="1000" dirty="0" smtClean="0"/>
          </a:p>
          <a:p>
            <a:pPr marL="0" indent="0">
              <a:buNone/>
            </a:pPr>
            <a:r>
              <a:rPr lang="en-US" altLang="zh-TW" sz="1000" dirty="0" err="1" smtClean="0">
                <a:hlinkClick r:id="rId9"/>
              </a:rPr>
              <a:t>Keras</a:t>
            </a:r>
            <a:r>
              <a:rPr lang="en-US" altLang="zh-TW" sz="1000" dirty="0" smtClean="0">
                <a:hlinkClick r:id="rId9"/>
              </a:rPr>
              <a:t> Demo</a:t>
            </a:r>
            <a:endParaRPr lang="en-US" altLang="zh-TW" sz="1000" dirty="0" smtClean="0"/>
          </a:p>
          <a:p>
            <a:pPr marL="0" indent="0">
              <a:buNone/>
            </a:pPr>
            <a:r>
              <a:rPr lang="en-US" altLang="zh-TW" sz="1000" dirty="0" smtClean="0">
                <a:hlinkClick r:id="rId10"/>
              </a:rPr>
              <a:t>[Toolkit] </a:t>
            </a:r>
            <a:r>
              <a:rPr lang="en-US" altLang="zh-TW" sz="1000" dirty="0" err="1" smtClean="0">
                <a:hlinkClick r:id="rId10"/>
              </a:rPr>
              <a:t>Keras</a:t>
            </a:r>
            <a:r>
              <a:rPr lang="en-US" altLang="zh-TW" sz="1000" dirty="0" smtClean="0">
                <a:hlinkClick r:id="rId10"/>
              </a:rPr>
              <a:t> - MNIST </a:t>
            </a:r>
            <a:r>
              <a:rPr lang="zh-TW" altLang="en-US" sz="1000" dirty="0" smtClean="0">
                <a:hlinkClick r:id="rId10"/>
              </a:rPr>
              <a:t>手寫數字辨識資料集介紹</a:t>
            </a:r>
            <a:endParaRPr lang="en-US" altLang="zh-TW" sz="1000" dirty="0" smtClean="0"/>
          </a:p>
          <a:p>
            <a:pPr marL="0" indent="0">
              <a:buNone/>
            </a:pPr>
            <a:r>
              <a:rPr lang="en-US" altLang="zh-TW" sz="1000" dirty="0" smtClean="0">
                <a:hlinkClick r:id="rId11"/>
              </a:rPr>
              <a:t>Save &amp; reload </a:t>
            </a:r>
            <a:r>
              <a:rPr lang="zh-TW" altLang="en-US" sz="1000" dirty="0" smtClean="0">
                <a:hlinkClick r:id="rId11"/>
              </a:rPr>
              <a:t>保存提取</a:t>
            </a:r>
            <a:endParaRPr lang="en-US" altLang="zh-TW" sz="1000" dirty="0" smtClean="0"/>
          </a:p>
          <a:p>
            <a:pPr marL="0" indent="0">
              <a:buNone/>
            </a:pPr>
            <a:r>
              <a:rPr lang="en-US" altLang="zh-TW" sz="1000" dirty="0" smtClean="0">
                <a:hlinkClick r:id="rId12"/>
              </a:rPr>
              <a:t>Toolkit </a:t>
            </a:r>
            <a:r>
              <a:rPr lang="en-US" altLang="zh-TW" sz="1000" dirty="0" err="1" smtClean="0">
                <a:hlinkClick r:id="rId12"/>
              </a:rPr>
              <a:t>Keras</a:t>
            </a:r>
            <a:r>
              <a:rPr lang="en-US" altLang="zh-TW" sz="1000" dirty="0" smtClean="0">
                <a:hlinkClick r:id="rId12"/>
              </a:rPr>
              <a:t> - MNIST </a:t>
            </a:r>
            <a:r>
              <a:rPr lang="zh-TW" altLang="en-US" sz="1000" dirty="0" smtClean="0">
                <a:hlinkClick r:id="rId12"/>
              </a:rPr>
              <a:t>手寫數字辨識使用 </a:t>
            </a:r>
            <a:r>
              <a:rPr lang="en-US" altLang="zh-TW" sz="1000" dirty="0" smtClean="0">
                <a:hlinkClick r:id="rId12"/>
              </a:rPr>
              <a:t>CNN</a:t>
            </a:r>
            <a:endParaRPr lang="en-US" altLang="zh-TW" sz="1000" dirty="0" smtClean="0"/>
          </a:p>
          <a:p>
            <a:pPr marL="0" indent="0">
              <a:buNone/>
            </a:pPr>
            <a:r>
              <a:rPr lang="zh-TW" altLang="en-US" sz="1000" dirty="0" smtClean="0">
                <a:hlinkClick r:id="rId13"/>
              </a:rPr>
              <a:t>初學</a:t>
            </a:r>
            <a:r>
              <a:rPr lang="en-US" altLang="zh-TW" sz="1000" dirty="0" smtClean="0">
                <a:hlinkClick r:id="rId13"/>
              </a:rPr>
              <a:t>Python</a:t>
            </a:r>
            <a:r>
              <a:rPr lang="zh-TW" altLang="en-US" sz="1000" dirty="0" smtClean="0">
                <a:hlinkClick r:id="rId13"/>
              </a:rPr>
              <a:t>手記</a:t>
            </a:r>
            <a:r>
              <a:rPr lang="en-US" altLang="zh-TW" sz="1000" dirty="0" smtClean="0">
                <a:hlinkClick r:id="rId13"/>
              </a:rPr>
              <a:t>#3-</a:t>
            </a:r>
            <a:r>
              <a:rPr lang="zh-TW" altLang="en-US" sz="1000" dirty="0" smtClean="0">
                <a:hlinkClick r:id="rId13"/>
              </a:rPr>
              <a:t>資料前處理</a:t>
            </a:r>
            <a:r>
              <a:rPr lang="en-US" altLang="zh-TW" sz="1000" dirty="0" smtClean="0">
                <a:hlinkClick r:id="rId13"/>
              </a:rPr>
              <a:t>( Label encoding</a:t>
            </a:r>
            <a:r>
              <a:rPr lang="zh-TW" altLang="en-US" sz="1000" dirty="0" smtClean="0">
                <a:hlinkClick r:id="rId13"/>
              </a:rPr>
              <a:t>、 </a:t>
            </a:r>
            <a:r>
              <a:rPr lang="en-US" altLang="zh-TW" sz="1000" dirty="0" smtClean="0">
                <a:hlinkClick r:id="rId13"/>
              </a:rPr>
              <a:t>One hot encoding)</a:t>
            </a:r>
            <a:endParaRPr lang="zh-TW" altLang="en-US" sz="1000" dirty="0"/>
          </a:p>
        </p:txBody>
      </p:sp>
    </p:spTree>
    <p:extLst>
      <p:ext uri="{BB962C8B-B14F-4D97-AF65-F5344CB8AC3E}">
        <p14:creationId xmlns:p14="http://schemas.microsoft.com/office/powerpoint/2010/main" val="688681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補充</a:t>
            </a:r>
            <a:r>
              <a:rPr lang="en-US" altLang="zh-TW" dirty="0" smtClean="0"/>
              <a:t>:</a:t>
            </a:r>
            <a:r>
              <a:rPr lang="zh-TW" altLang="en-US" dirty="0" smtClean="0"/>
              <a:t>詳細</a:t>
            </a:r>
            <a:r>
              <a:rPr lang="en-US" altLang="zh-TW" dirty="0" smtClean="0"/>
              <a:t>Adam</a:t>
            </a:r>
            <a:r>
              <a:rPr lang="zh-TW" altLang="en-US" dirty="0"/>
              <a:t>優化算</a:t>
            </a:r>
            <a:r>
              <a:rPr lang="zh-TW" altLang="en-US" dirty="0" smtClean="0"/>
              <a:t>法</a:t>
            </a:r>
            <a:endParaRPr lang="zh-TW" altLang="en-US" dirty="0"/>
          </a:p>
        </p:txBody>
      </p:sp>
      <p:sp>
        <p:nvSpPr>
          <p:cNvPr id="3" name="內容版面配置區 2"/>
          <p:cNvSpPr>
            <a:spLocks noGrp="1"/>
          </p:cNvSpPr>
          <p:nvPr>
            <p:ph idx="1"/>
          </p:nvPr>
        </p:nvSpPr>
        <p:spPr/>
        <p:txBody>
          <a:bodyPr>
            <a:normAutofit fontScale="70000" lnSpcReduction="20000"/>
          </a:bodyPr>
          <a:lstStyle/>
          <a:p>
            <a:r>
              <a:rPr lang="zh-TW" altLang="en-US" dirty="0"/>
              <a:t>適應性梯度算法（</a:t>
            </a:r>
            <a:r>
              <a:rPr lang="en-US" altLang="zh-TW" dirty="0" err="1"/>
              <a:t>AdaGrad</a:t>
            </a:r>
            <a:r>
              <a:rPr lang="zh-TW" altLang="en-US" dirty="0"/>
              <a:t>）為每一個參數保留一個學習率以提昇在稀疏梯度（即自然語言和計算機視覺問題）上的性能。</a:t>
            </a:r>
          </a:p>
          <a:p>
            <a:endParaRPr lang="zh-TW" altLang="en-US" dirty="0"/>
          </a:p>
          <a:p>
            <a:r>
              <a:rPr lang="zh-TW" altLang="en-US" dirty="0"/>
              <a:t>均方根傳播（</a:t>
            </a:r>
            <a:r>
              <a:rPr lang="en-US" altLang="zh-TW" dirty="0" err="1"/>
              <a:t>RMSProp</a:t>
            </a:r>
            <a:r>
              <a:rPr lang="zh-TW" altLang="en-US" dirty="0"/>
              <a:t>）基於權重梯度最近量級的均值為每一個參數適應性地保留學習率。這意味著算法在非穩態和在線問題上有很有優秀的性能。</a:t>
            </a:r>
          </a:p>
          <a:p>
            <a:endParaRPr lang="zh-TW" altLang="en-US" dirty="0"/>
          </a:p>
          <a:p>
            <a:r>
              <a:rPr lang="en-US" altLang="zh-TW" dirty="0"/>
              <a:t>Adam </a:t>
            </a:r>
            <a:r>
              <a:rPr lang="zh-TW" altLang="en-US" dirty="0"/>
              <a:t>算法同時獲得了 </a:t>
            </a:r>
            <a:r>
              <a:rPr lang="en-US" altLang="zh-TW" dirty="0" err="1"/>
              <a:t>AdaGrad</a:t>
            </a:r>
            <a:r>
              <a:rPr lang="en-US" altLang="zh-TW" dirty="0"/>
              <a:t> </a:t>
            </a:r>
            <a:r>
              <a:rPr lang="zh-TW" altLang="en-US" dirty="0"/>
              <a:t>和 </a:t>
            </a:r>
            <a:r>
              <a:rPr lang="en-US" altLang="zh-TW" dirty="0" err="1"/>
              <a:t>RMSProp</a:t>
            </a:r>
            <a:r>
              <a:rPr lang="en-US" altLang="zh-TW" dirty="0"/>
              <a:t> </a:t>
            </a:r>
            <a:r>
              <a:rPr lang="zh-TW" altLang="en-US" dirty="0"/>
              <a:t>算法的優點。</a:t>
            </a:r>
            <a:r>
              <a:rPr lang="en-US" altLang="zh-TW" dirty="0"/>
              <a:t>Adam </a:t>
            </a:r>
            <a:r>
              <a:rPr lang="zh-TW" altLang="en-US" dirty="0"/>
              <a:t>不僅如 </a:t>
            </a:r>
            <a:r>
              <a:rPr lang="en-US" altLang="zh-TW" dirty="0" err="1"/>
              <a:t>RMSProp</a:t>
            </a:r>
            <a:r>
              <a:rPr lang="en-US" altLang="zh-TW" dirty="0"/>
              <a:t> </a:t>
            </a:r>
            <a:r>
              <a:rPr lang="zh-TW" altLang="en-US" dirty="0"/>
              <a:t>算法那樣基於一階矩均值計算適應性參數學習率，它同時還充分利用了梯度的二階矩均值（即有偏方差</a:t>
            </a:r>
            <a:r>
              <a:rPr lang="en-US" altLang="zh-TW" dirty="0"/>
              <a:t>/</a:t>
            </a:r>
            <a:r>
              <a:rPr lang="en-US" altLang="zh-TW" dirty="0" err="1"/>
              <a:t>uncentered</a:t>
            </a:r>
            <a:r>
              <a:rPr lang="en-US" altLang="zh-TW" dirty="0"/>
              <a:t> variance</a:t>
            </a:r>
            <a:r>
              <a:rPr lang="zh-TW" altLang="en-US" dirty="0"/>
              <a:t>）。具體來說，算法計算了梯度的指數移動均值（</a:t>
            </a:r>
            <a:r>
              <a:rPr lang="en-US" altLang="zh-TW" dirty="0"/>
              <a:t>exponential moving average</a:t>
            </a:r>
            <a:r>
              <a:rPr lang="zh-TW" altLang="en-US" dirty="0"/>
              <a:t>），超參數 </a:t>
            </a:r>
            <a:r>
              <a:rPr lang="en-US" altLang="zh-TW" dirty="0"/>
              <a:t>beta1 </a:t>
            </a:r>
            <a:r>
              <a:rPr lang="zh-TW" altLang="en-US" dirty="0"/>
              <a:t>和 </a:t>
            </a:r>
            <a:r>
              <a:rPr lang="en-US" altLang="zh-TW" dirty="0"/>
              <a:t>beta2 </a:t>
            </a:r>
            <a:r>
              <a:rPr lang="zh-TW" altLang="en-US" dirty="0"/>
              <a:t>控制了這些移動均值的衰減率。</a:t>
            </a:r>
          </a:p>
        </p:txBody>
      </p:sp>
    </p:spTree>
    <p:extLst>
      <p:ext uri="{BB962C8B-B14F-4D97-AF65-F5344CB8AC3E}">
        <p14:creationId xmlns:p14="http://schemas.microsoft.com/office/powerpoint/2010/main" val="358774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a:t>
            </a:r>
            <a:r>
              <a:rPr lang="zh-TW" altLang="en-US" dirty="0" smtClean="0"/>
              <a:t>原</a:t>
            </a:r>
            <a:r>
              <a:rPr lang="en-US" altLang="zh-TW" dirty="0" smtClean="0"/>
              <a:t>)</a:t>
            </a:r>
            <a:r>
              <a:rPr lang="zh-TW" altLang="en-US" dirty="0" smtClean="0"/>
              <a:t>如何</a:t>
            </a:r>
            <a:r>
              <a:rPr lang="zh-TW" altLang="en-US" dirty="0"/>
              <a:t>解決梯度消失和梯度爆炸？</a:t>
            </a:r>
          </a:p>
        </p:txBody>
      </p:sp>
      <p:sp>
        <p:nvSpPr>
          <p:cNvPr id="3" name="內容版面配置區 2"/>
          <p:cNvSpPr>
            <a:spLocks noGrp="1"/>
          </p:cNvSpPr>
          <p:nvPr>
            <p:ph idx="1"/>
          </p:nvPr>
        </p:nvSpPr>
        <p:spPr/>
        <p:txBody>
          <a:bodyPr>
            <a:normAutofit fontScale="92500" lnSpcReduction="20000"/>
          </a:bodyPr>
          <a:lstStyle/>
          <a:p>
            <a:r>
              <a:rPr lang="zh-TW" altLang="en-US" sz="2000" u="sng" dirty="0"/>
              <a:t>使用</a:t>
            </a:r>
            <a:r>
              <a:rPr lang="en-US" altLang="zh-TW" sz="2000" u="sng" dirty="0" err="1"/>
              <a:t>ReLU,maxout</a:t>
            </a:r>
            <a:r>
              <a:rPr lang="zh-TW" altLang="en-US" sz="2000" u="sng" dirty="0"/>
              <a:t>等替代</a:t>
            </a:r>
            <a:r>
              <a:rPr lang="en-US" altLang="zh-TW" sz="2000" u="sng" dirty="0" smtClean="0"/>
              <a:t>sigmoid</a:t>
            </a:r>
          </a:p>
          <a:p>
            <a:r>
              <a:rPr lang="zh-TW" altLang="en-US" sz="2000" u="sng" dirty="0" smtClean="0"/>
              <a:t>區別</a:t>
            </a:r>
            <a:r>
              <a:rPr lang="zh-TW" altLang="en-US" sz="2000" u="sng" dirty="0"/>
              <a:t>：（</a:t>
            </a:r>
            <a:r>
              <a:rPr lang="en-US" altLang="zh-TW" sz="2000" u="sng" dirty="0"/>
              <a:t>1</a:t>
            </a:r>
            <a:r>
              <a:rPr lang="zh-TW" altLang="en-US" sz="2000" u="sng" dirty="0"/>
              <a:t>）</a:t>
            </a:r>
            <a:r>
              <a:rPr lang="en-US" altLang="zh-TW" sz="2000" u="sng" dirty="0"/>
              <a:t>sigmoid</a:t>
            </a:r>
            <a:r>
              <a:rPr lang="zh-TW" altLang="en-US" sz="2000" u="sng" dirty="0"/>
              <a:t>函式值在</a:t>
            </a:r>
            <a:r>
              <a:rPr lang="en-US" altLang="zh-TW" sz="2000" u="sng" dirty="0"/>
              <a:t>[0,1],</a:t>
            </a:r>
            <a:r>
              <a:rPr lang="en-US" altLang="zh-TW" sz="2000" u="sng" dirty="0" err="1"/>
              <a:t>ReLU</a:t>
            </a:r>
            <a:r>
              <a:rPr lang="zh-TW" altLang="en-US" sz="2000" u="sng" dirty="0"/>
              <a:t>函式值在</a:t>
            </a:r>
            <a:r>
              <a:rPr lang="en-US" altLang="zh-TW" sz="2000" u="sng" dirty="0"/>
              <a:t>[0,+</a:t>
            </a:r>
            <a:r>
              <a:rPr lang="zh-TW" altLang="en-US" sz="2000" u="sng" dirty="0"/>
              <a:t>無窮</a:t>
            </a:r>
            <a:r>
              <a:rPr lang="en-US" altLang="zh-TW" sz="2000" u="sng" dirty="0"/>
              <a:t>]</a:t>
            </a:r>
            <a:r>
              <a:rPr lang="zh-TW" altLang="en-US" sz="2000" u="sng" dirty="0"/>
              <a:t>，所以</a:t>
            </a:r>
            <a:r>
              <a:rPr lang="en-US" altLang="zh-TW" sz="2000" u="sng" dirty="0"/>
              <a:t>sigmoid</a:t>
            </a:r>
            <a:r>
              <a:rPr lang="zh-TW" altLang="en-US" sz="2000" u="sng" dirty="0"/>
              <a:t>函式可以描述概率，</a:t>
            </a:r>
            <a:r>
              <a:rPr lang="en-US" altLang="zh-TW" sz="2000" u="sng" dirty="0" err="1"/>
              <a:t>ReLU</a:t>
            </a:r>
            <a:r>
              <a:rPr lang="zh-TW" altLang="en-US" sz="2000" u="sng" dirty="0"/>
              <a:t>適合用來描述實數；（</a:t>
            </a:r>
            <a:r>
              <a:rPr lang="en-US" altLang="zh-TW" sz="2000" u="sng" dirty="0"/>
              <a:t>2</a:t>
            </a:r>
            <a:r>
              <a:rPr lang="zh-TW" altLang="en-US" sz="2000" u="sng" dirty="0"/>
              <a:t>）</a:t>
            </a:r>
            <a:r>
              <a:rPr lang="en-US" altLang="zh-TW" sz="2000" u="sng" dirty="0"/>
              <a:t>sigmoid</a:t>
            </a:r>
            <a:r>
              <a:rPr lang="zh-TW" altLang="en-US" sz="2000" u="sng" dirty="0"/>
              <a:t>函式的梯度隨著</a:t>
            </a:r>
            <a:r>
              <a:rPr lang="en-US" altLang="zh-TW" sz="2000" u="sng" dirty="0"/>
              <a:t>x</a:t>
            </a:r>
            <a:r>
              <a:rPr lang="zh-TW" altLang="en-US" sz="2000" u="sng" dirty="0"/>
              <a:t>的增大或減小和消失，而</a:t>
            </a:r>
            <a:r>
              <a:rPr lang="en-US" altLang="zh-TW" sz="2000" u="sng" dirty="0" err="1"/>
              <a:t>ReLU</a:t>
            </a:r>
            <a:r>
              <a:rPr lang="zh-TW" altLang="en-US" sz="2000" u="sng" dirty="0"/>
              <a:t>不會</a:t>
            </a:r>
            <a:r>
              <a:rPr lang="zh-TW" altLang="en-US" sz="2000" u="sng" dirty="0" smtClean="0"/>
              <a:t>。</a:t>
            </a:r>
            <a:endParaRPr lang="en-US" altLang="zh-TW" sz="2000" u="sng" dirty="0" smtClean="0"/>
          </a:p>
          <a:p>
            <a:r>
              <a:rPr lang="zh-TW" altLang="en-US" sz="2000" dirty="0"/>
              <a:t>正因為</a:t>
            </a:r>
            <a:r>
              <a:rPr lang="zh-TW" altLang="en-US" sz="2000" u="sng" dirty="0"/>
              <a:t>有了這單側抑制，才使得神經網路中的神經元也具有了稀疏啟用性。比如，生病了去醫院看病，檢查報告裡面上百項指標，但跟病情相關的通常只有那麼幾個。與之類似，當訓練一個深度分類模型的時候，和目標相關的特徵往往也就那麼幾個，因此通過</a:t>
            </a:r>
            <a:r>
              <a:rPr lang="en-US" altLang="zh-TW" sz="2000" u="sng" dirty="0" err="1"/>
              <a:t>ReLU</a:t>
            </a:r>
            <a:r>
              <a:rPr lang="zh-TW" altLang="en-US" sz="2000" u="sng" dirty="0" smtClean="0"/>
              <a:t>實現稀疏</a:t>
            </a:r>
            <a:r>
              <a:rPr lang="zh-TW" altLang="en-US" sz="2000" u="sng" dirty="0"/>
              <a:t>後的模型能夠更好地挖掘相關特徵，擬合訓練資料</a:t>
            </a:r>
            <a:r>
              <a:rPr lang="zh-TW" altLang="en-US" sz="2000" u="sng" dirty="0" smtClean="0"/>
              <a:t>。</a:t>
            </a:r>
            <a:endParaRPr lang="en-US" altLang="zh-TW" sz="2000" u="sng" dirty="0" smtClean="0"/>
          </a:p>
          <a:p>
            <a:r>
              <a:rPr lang="zh-TW" altLang="en-US" sz="2000" dirty="0"/>
              <a:t>相比於其它啟用函式來說，</a:t>
            </a:r>
            <a:r>
              <a:rPr lang="en-US" altLang="zh-TW" sz="2000" u="sng" dirty="0" err="1"/>
              <a:t>ReLU</a:t>
            </a:r>
            <a:r>
              <a:rPr lang="zh-TW" altLang="en-US" sz="2000" u="sng" dirty="0"/>
              <a:t>有以下優勢：對於線性函式而言，</a:t>
            </a:r>
            <a:r>
              <a:rPr lang="en-US" altLang="zh-TW" sz="2000" u="sng" dirty="0" err="1"/>
              <a:t>ReLU</a:t>
            </a:r>
            <a:r>
              <a:rPr lang="zh-TW" altLang="en-US" sz="2000" u="sng" dirty="0"/>
              <a:t>的表達能力更強，尤其體現在深度網路中；而對於非線性函式而言，</a:t>
            </a:r>
            <a:r>
              <a:rPr lang="en-US" altLang="zh-TW" sz="2000" u="sng" dirty="0" err="1"/>
              <a:t>ReLU</a:t>
            </a:r>
            <a:r>
              <a:rPr lang="zh-TW" altLang="en-US" sz="2000" u="sng" dirty="0"/>
              <a:t>由於非負區間的梯度為常數，因此不存在梯度消失</a:t>
            </a:r>
            <a:r>
              <a:rPr lang="zh-TW" altLang="en-US" sz="2000" u="sng" dirty="0" smtClean="0"/>
              <a:t>問題，</a:t>
            </a:r>
            <a:r>
              <a:rPr lang="zh-TW" altLang="en-US" sz="2000" u="sng" dirty="0"/>
              <a:t>使得模型的收斂速度維持在一個穩定狀態。</a:t>
            </a:r>
            <a:r>
              <a:rPr lang="zh-TW" altLang="en-US" sz="2000" dirty="0"/>
              <a:t>這裡稍微描述一下什麼是梯度消失問題：當梯度小於</a:t>
            </a:r>
            <a:r>
              <a:rPr lang="en-US" altLang="zh-TW" sz="2000" dirty="0"/>
              <a:t>1</a:t>
            </a:r>
            <a:r>
              <a:rPr lang="zh-TW" altLang="en-US" sz="2000" dirty="0"/>
              <a:t>時，預測值與真實值之間的誤差每傳播一層會衰減一次，如果在深層模型中使用</a:t>
            </a:r>
            <a:r>
              <a:rPr lang="en-US" altLang="zh-TW" sz="2000" dirty="0"/>
              <a:t>sigmoid</a:t>
            </a:r>
            <a:r>
              <a:rPr lang="zh-TW" altLang="en-US" sz="2000" dirty="0"/>
              <a:t>作為啟用函式，這種現象尤為明顯，將導致模型收斂停滯不前。</a:t>
            </a:r>
          </a:p>
        </p:txBody>
      </p:sp>
    </p:spTree>
    <p:extLst>
      <p:ext uri="{BB962C8B-B14F-4D97-AF65-F5344CB8AC3E}">
        <p14:creationId xmlns:p14="http://schemas.microsoft.com/office/powerpoint/2010/main" val="138838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Neural </a:t>
            </a:r>
            <a:r>
              <a:rPr lang="en-US" altLang="zh-TW" dirty="0" smtClean="0"/>
              <a:t>Network</a:t>
            </a:r>
            <a:r>
              <a:rPr lang="zh-TW" altLang="en-US" dirty="0" smtClean="0"/>
              <a:t>概念</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439" y="1087169"/>
            <a:ext cx="5386128" cy="3732392"/>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800" y="1087169"/>
            <a:ext cx="5301809" cy="3844781"/>
          </a:xfrm>
          <a:prstGeom prst="rect">
            <a:avLst/>
          </a:prstGeom>
        </p:spPr>
      </p:pic>
    </p:spTree>
    <p:extLst>
      <p:ext uri="{BB962C8B-B14F-4D97-AF65-F5344CB8AC3E}">
        <p14:creationId xmlns:p14="http://schemas.microsoft.com/office/powerpoint/2010/main" val="52476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Neural </a:t>
            </a:r>
            <a:r>
              <a:rPr lang="en-US" altLang="zh-TW" dirty="0" smtClean="0"/>
              <a:t>Network</a:t>
            </a:r>
            <a:r>
              <a:rPr lang="zh-TW" altLang="en-US" dirty="0" smtClean="0"/>
              <a:t>實作</a:t>
            </a:r>
            <a:r>
              <a:rPr lang="en-US" altLang="zh-TW" dirty="0" smtClean="0"/>
              <a:t>/</a:t>
            </a:r>
            <a:r>
              <a:rPr lang="zh-TW" altLang="en-US" dirty="0" smtClean="0"/>
              <a:t>優</a:t>
            </a:r>
            <a:r>
              <a:rPr lang="zh-TW" altLang="en-US" dirty="0"/>
              <a:t>化</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10" y="1874926"/>
            <a:ext cx="5185200" cy="3830273"/>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205" y="2022312"/>
            <a:ext cx="5074433" cy="3682887"/>
          </a:xfrm>
          <a:prstGeom prst="rect">
            <a:avLst/>
          </a:prstGeom>
        </p:spPr>
      </p:pic>
      <p:sp>
        <p:nvSpPr>
          <p:cNvPr id="6" name="文字方塊 5"/>
          <p:cNvSpPr txBox="1"/>
          <p:nvPr/>
        </p:nvSpPr>
        <p:spPr>
          <a:xfrm>
            <a:off x="108110" y="930303"/>
            <a:ext cx="4996627" cy="923330"/>
          </a:xfrm>
          <a:prstGeom prst="rect">
            <a:avLst/>
          </a:prstGeom>
          <a:noFill/>
        </p:spPr>
        <p:txBody>
          <a:bodyPr wrap="square" rtlCol="0">
            <a:spAutoFit/>
          </a:bodyPr>
          <a:lstStyle/>
          <a:p>
            <a:r>
              <a:rPr lang="zh-TW" altLang="en-US" dirty="0" smtClean="0"/>
              <a:t>使用</a:t>
            </a:r>
            <a:r>
              <a:rPr lang="en-US" altLang="zh-TW" dirty="0" smtClean="0"/>
              <a:t>Mini-batch</a:t>
            </a:r>
            <a:r>
              <a:rPr lang="zh-TW" altLang="en-US" dirty="0" smtClean="0"/>
              <a:t>使用</a:t>
            </a:r>
            <a:r>
              <a:rPr lang="en-US" altLang="zh-TW" dirty="0" smtClean="0"/>
              <a:t>GPU</a:t>
            </a:r>
            <a:r>
              <a:rPr lang="zh-TW" altLang="en-US" dirty="0" smtClean="0"/>
              <a:t>平行加速</a:t>
            </a:r>
            <a:endParaRPr lang="en-US" altLang="zh-TW" dirty="0" smtClean="0"/>
          </a:p>
          <a:p>
            <a:r>
              <a:rPr lang="zh-TW" altLang="en-US" dirty="0" smtClean="0"/>
              <a:t>總量</a:t>
            </a:r>
            <a:r>
              <a:rPr lang="en-US" altLang="zh-TW" dirty="0" smtClean="0"/>
              <a:t>/batch=</a:t>
            </a:r>
            <a:r>
              <a:rPr lang="zh-TW" altLang="en-US" dirty="0" smtClean="0"/>
              <a:t>次數</a:t>
            </a:r>
            <a:endParaRPr lang="en-US" altLang="zh-TW" dirty="0" smtClean="0"/>
          </a:p>
          <a:p>
            <a:r>
              <a:rPr lang="zh-TW" altLang="en-US" dirty="0" smtClean="0"/>
              <a:t>次數為一次週期</a:t>
            </a:r>
            <a:r>
              <a:rPr lang="en-US" altLang="zh-TW" dirty="0"/>
              <a:t>(epochs)</a:t>
            </a:r>
            <a:r>
              <a:rPr lang="zh-TW" altLang="en-US" dirty="0" smtClean="0"/>
              <a:t>要執行的次數</a:t>
            </a:r>
            <a:endParaRPr lang="zh-TW" altLang="en-US" dirty="0"/>
          </a:p>
        </p:txBody>
      </p:sp>
    </p:spTree>
    <p:extLst>
      <p:ext uri="{BB962C8B-B14F-4D97-AF65-F5344CB8AC3E}">
        <p14:creationId xmlns:p14="http://schemas.microsoft.com/office/powerpoint/2010/main" val="342484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Keras</a:t>
            </a:r>
            <a:r>
              <a:rPr lang="en-US" altLang="zh-TW" dirty="0"/>
              <a:t> </a:t>
            </a:r>
            <a:r>
              <a:rPr lang="zh-TW" altLang="en-US" dirty="0"/>
              <a:t>模型</a:t>
            </a:r>
            <a:r>
              <a:rPr lang="zh-TW" altLang="en-US" dirty="0" smtClean="0"/>
              <a:t>類別</a:t>
            </a:r>
            <a:endParaRPr lang="zh-TW" altLang="en-US" dirty="0"/>
          </a:p>
        </p:txBody>
      </p:sp>
      <p:sp>
        <p:nvSpPr>
          <p:cNvPr id="3" name="內容版面配置區 2"/>
          <p:cNvSpPr>
            <a:spLocks noGrp="1"/>
          </p:cNvSpPr>
          <p:nvPr>
            <p:ph idx="1"/>
          </p:nvPr>
        </p:nvSpPr>
        <p:spPr/>
        <p:txBody>
          <a:bodyPr>
            <a:normAutofit/>
          </a:bodyPr>
          <a:lstStyle/>
          <a:p>
            <a:r>
              <a:rPr lang="zh-TW" altLang="en-US" sz="2000" dirty="0" smtClean="0"/>
              <a:t>依據</a:t>
            </a:r>
            <a:r>
              <a:rPr lang="zh-TW" altLang="en-US" sz="2000" dirty="0"/>
              <a:t>官方文件 說明，</a:t>
            </a:r>
            <a:r>
              <a:rPr lang="en-US" altLang="zh-TW" sz="2000" dirty="0" err="1"/>
              <a:t>Keras</a:t>
            </a:r>
            <a:r>
              <a:rPr lang="en-US" altLang="zh-TW" sz="2000" dirty="0"/>
              <a:t> </a:t>
            </a:r>
            <a:r>
              <a:rPr lang="zh-TW" altLang="en-US" sz="2000" dirty="0"/>
              <a:t>提供兩種模型</a:t>
            </a:r>
            <a:r>
              <a:rPr lang="en-US" altLang="zh-TW" sz="2000" dirty="0" smtClean="0"/>
              <a:t>:</a:t>
            </a:r>
            <a:endParaRPr lang="en-US" altLang="zh-TW" sz="2000" dirty="0"/>
          </a:p>
          <a:p>
            <a:r>
              <a:rPr lang="en-US" altLang="zh-TW" sz="2000" dirty="0"/>
              <a:t>Sequential Model (</a:t>
            </a:r>
            <a:r>
              <a:rPr lang="zh-TW" altLang="en-US" sz="2000" dirty="0"/>
              <a:t>順序式模型</a:t>
            </a:r>
            <a:r>
              <a:rPr lang="en-US" altLang="zh-TW" sz="2000" dirty="0"/>
              <a:t>)</a:t>
            </a:r>
            <a:r>
              <a:rPr lang="zh-TW" altLang="en-US" sz="2000" dirty="0"/>
              <a:t>：就是一種簡單的模型，單一輸入、單一輸出，按順序一層</a:t>
            </a:r>
            <a:r>
              <a:rPr lang="en-US" altLang="zh-TW" sz="2000" dirty="0"/>
              <a:t>(Dense)</a:t>
            </a:r>
            <a:r>
              <a:rPr lang="zh-TW" altLang="en-US" sz="2000" dirty="0"/>
              <a:t>一層的由上往下執行</a:t>
            </a:r>
            <a:r>
              <a:rPr lang="zh-TW" altLang="en-US" sz="2000" dirty="0" smtClean="0"/>
              <a:t>。</a:t>
            </a:r>
            <a:endParaRPr lang="en-US" altLang="zh-TW" sz="2000" dirty="0" smtClean="0"/>
          </a:p>
          <a:p>
            <a:endParaRPr lang="zh-TW" altLang="en-US" sz="2000" dirty="0"/>
          </a:p>
          <a:p>
            <a:r>
              <a:rPr lang="en-US" altLang="zh-TW" sz="2000" dirty="0"/>
              <a:t>Functional API</a:t>
            </a:r>
            <a:r>
              <a:rPr lang="zh-TW" altLang="en-US" sz="2000" dirty="0"/>
              <a:t>：支援多個輸入、多個輸出，如 </a:t>
            </a:r>
            <a:r>
              <a:rPr lang="en-US" altLang="zh-TW" sz="2000" dirty="0"/>
              <a:t>https://machinelearningmastery.com/keras-functional-api-deep-learning/ </a:t>
            </a:r>
            <a:r>
              <a:rPr lang="zh-TW" altLang="en-US" sz="2000" dirty="0"/>
              <a:t>，如下圖。</a:t>
            </a:r>
          </a:p>
        </p:txBody>
      </p:sp>
    </p:spTree>
    <p:extLst>
      <p:ext uri="{BB962C8B-B14F-4D97-AF65-F5344CB8AC3E}">
        <p14:creationId xmlns:p14="http://schemas.microsoft.com/office/powerpoint/2010/main" val="77644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Keras</a:t>
            </a:r>
            <a:r>
              <a:rPr lang="en-US" altLang="zh-TW" dirty="0"/>
              <a:t> </a:t>
            </a:r>
            <a:r>
              <a:rPr lang="zh-TW" altLang="en-US" dirty="0"/>
              <a:t>模型類別</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37173"/>
            <a:ext cx="4758171" cy="5233988"/>
          </a:xfrm>
        </p:spPr>
      </p:pic>
    </p:spTree>
    <p:extLst>
      <p:ext uri="{BB962C8B-B14F-4D97-AF65-F5344CB8AC3E}">
        <p14:creationId xmlns:p14="http://schemas.microsoft.com/office/powerpoint/2010/main" val="3404012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smtClean="0"/>
              <a:t>model.add</a:t>
            </a:r>
            <a:r>
              <a:rPr lang="zh-TW" altLang="en-US" dirty="0" smtClean="0"/>
              <a:t>語法</a:t>
            </a:r>
            <a:endParaRPr lang="zh-TW" altLang="en-US" dirty="0"/>
          </a:p>
        </p:txBody>
      </p:sp>
      <p:sp>
        <p:nvSpPr>
          <p:cNvPr id="3" name="內容版面配置區 2"/>
          <p:cNvSpPr>
            <a:spLocks noGrp="1"/>
          </p:cNvSpPr>
          <p:nvPr>
            <p:ph idx="1"/>
          </p:nvPr>
        </p:nvSpPr>
        <p:spPr/>
        <p:txBody>
          <a:bodyPr/>
          <a:lstStyle/>
          <a:p>
            <a:endParaRPr lang="en-US" altLang="zh-TW" dirty="0" smtClean="0"/>
          </a:p>
          <a:p>
            <a:r>
              <a:rPr lang="en-US" altLang="zh-TW" sz="2000" dirty="0" err="1" smtClean="0"/>
              <a:t>input_dim</a:t>
            </a:r>
            <a:r>
              <a:rPr lang="en-US" altLang="zh-TW" sz="2000" dirty="0" smtClean="0"/>
              <a:t> </a:t>
            </a:r>
            <a:r>
              <a:rPr lang="zh-TW" altLang="en-US" sz="2000" dirty="0" smtClean="0"/>
              <a:t>表示多少個</a:t>
            </a:r>
            <a:r>
              <a:rPr lang="en-US" altLang="zh-TW" sz="2000" dirty="0" smtClean="0"/>
              <a:t>input</a:t>
            </a:r>
          </a:p>
          <a:p>
            <a:endParaRPr lang="en-US" altLang="zh-TW" sz="2000" dirty="0" smtClean="0"/>
          </a:p>
          <a:p>
            <a:r>
              <a:rPr lang="en-US" altLang="zh-TW" sz="2000" dirty="0"/>
              <a:t>u</a:t>
            </a:r>
            <a:r>
              <a:rPr lang="en-US" altLang="zh-TW" sz="2000" dirty="0" smtClean="0"/>
              <a:t>nit</a:t>
            </a:r>
            <a:r>
              <a:rPr lang="zh-TW" altLang="en-US" sz="2000" dirty="0" smtClean="0"/>
              <a:t>表示本層有多少個</a:t>
            </a:r>
            <a:r>
              <a:rPr lang="en-US" altLang="zh-TW" sz="2000" dirty="0" smtClean="0"/>
              <a:t>Neural</a:t>
            </a:r>
          </a:p>
          <a:p>
            <a:endParaRPr lang="en-US" altLang="zh-TW" dirty="0" smtClean="0"/>
          </a:p>
          <a:p>
            <a:endParaRPr lang="en-US" altLang="zh-TW" dirty="0" smtClean="0"/>
          </a:p>
          <a:p>
            <a:endParaRPr lang="en-US" altLang="zh-TW"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63771"/>
            <a:ext cx="7497221" cy="314369"/>
          </a:xfrm>
          <a:prstGeom prst="rect">
            <a:avLst/>
          </a:prstGeom>
        </p:spPr>
      </p:pic>
    </p:spTree>
    <p:extLst>
      <p:ext uri="{BB962C8B-B14F-4D97-AF65-F5344CB8AC3E}">
        <p14:creationId xmlns:p14="http://schemas.microsoft.com/office/powerpoint/2010/main" val="194014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smtClean="0"/>
              <a:t>model.add</a:t>
            </a:r>
            <a:r>
              <a:rPr lang="zh-TW" altLang="en-US" dirty="0" smtClean="0"/>
              <a:t>語法</a:t>
            </a: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0582" y="811764"/>
            <a:ext cx="4963218" cy="4801270"/>
          </a:xfr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811764"/>
            <a:ext cx="3998216" cy="6062868"/>
          </a:xfrm>
          <a:prstGeom prst="rect">
            <a:avLst/>
          </a:prstGeom>
        </p:spPr>
      </p:pic>
    </p:spTree>
    <p:extLst>
      <p:ext uri="{BB962C8B-B14F-4D97-AF65-F5344CB8AC3E}">
        <p14:creationId xmlns:p14="http://schemas.microsoft.com/office/powerpoint/2010/main" val="386174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Sigmoid</a:t>
            </a:r>
            <a:r>
              <a:rPr lang="zh-TW" altLang="en-US" dirty="0" smtClean="0"/>
              <a:t>導致問題</a:t>
            </a:r>
            <a:endParaRPr lang="zh-TW" altLang="en-US" dirty="0"/>
          </a:p>
        </p:txBody>
      </p:sp>
      <p:sp>
        <p:nvSpPr>
          <p:cNvPr id="3" name="內容版面配置區 2"/>
          <p:cNvSpPr>
            <a:spLocks noGrp="1"/>
          </p:cNvSpPr>
          <p:nvPr>
            <p:ph idx="1"/>
          </p:nvPr>
        </p:nvSpPr>
        <p:spPr/>
        <p:txBody>
          <a:bodyPr/>
          <a:lstStyle/>
          <a:p>
            <a:r>
              <a:rPr lang="zh-TW" altLang="en-US" sz="2000" dirty="0" smtClean="0"/>
              <a:t>使用</a:t>
            </a:r>
            <a:r>
              <a:rPr lang="en-US" altLang="zh-TW" sz="2000" dirty="0" smtClean="0"/>
              <a:t>Sigmoid,</a:t>
            </a:r>
            <a:r>
              <a:rPr lang="zh-TW" altLang="en-US" sz="2000" dirty="0" smtClean="0"/>
              <a:t>再多層的形況下會導致發生</a:t>
            </a:r>
            <a:r>
              <a:rPr lang="zh-TW" altLang="en-US" sz="2000" b="1" dirty="0" smtClean="0"/>
              <a:t>梯</a:t>
            </a:r>
            <a:r>
              <a:rPr lang="zh-TW" altLang="en-US" sz="2000" b="1" dirty="0"/>
              <a:t>度消失（</a:t>
            </a:r>
            <a:r>
              <a:rPr lang="en-US" altLang="zh-TW" sz="2000" b="1" dirty="0"/>
              <a:t>vanishing gradient</a:t>
            </a:r>
            <a:r>
              <a:rPr lang="zh-TW" altLang="en-US" sz="2000" b="1" dirty="0"/>
              <a:t>）</a:t>
            </a:r>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466" y="1622960"/>
            <a:ext cx="5077534" cy="2610214"/>
          </a:xfrm>
          <a:prstGeom prst="rect">
            <a:avLst/>
          </a:prstGeom>
        </p:spPr>
      </p:pic>
    </p:spTree>
    <p:extLst>
      <p:ext uri="{BB962C8B-B14F-4D97-AF65-F5344CB8AC3E}">
        <p14:creationId xmlns:p14="http://schemas.microsoft.com/office/powerpoint/2010/main" val="183625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梯度不穩定</a:t>
            </a:r>
          </a:p>
        </p:txBody>
      </p:sp>
      <p:sp>
        <p:nvSpPr>
          <p:cNvPr id="3" name="內容版面配置區 2"/>
          <p:cNvSpPr>
            <a:spLocks noGrp="1"/>
          </p:cNvSpPr>
          <p:nvPr>
            <p:ph idx="1"/>
          </p:nvPr>
        </p:nvSpPr>
        <p:spPr/>
        <p:txBody>
          <a:bodyPr>
            <a:normAutofit/>
          </a:bodyPr>
          <a:lstStyle/>
          <a:p>
            <a:r>
              <a:rPr lang="en-US" altLang="zh-TW" sz="2000" dirty="0"/>
              <a:t>1</a:t>
            </a:r>
            <a:r>
              <a:rPr lang="zh-TW" altLang="en-US" sz="2000" dirty="0"/>
              <a:t>）梯度不穩定問題</a:t>
            </a:r>
            <a:r>
              <a:rPr lang="zh-TW" altLang="en-US" sz="2000" dirty="0" smtClean="0"/>
              <a:t>：</a:t>
            </a:r>
            <a:endParaRPr lang="zh-TW" altLang="en-US" sz="2000" dirty="0"/>
          </a:p>
          <a:p>
            <a:r>
              <a:rPr lang="zh-TW" altLang="en-US" sz="2000" dirty="0"/>
              <a:t>什麼是梯度不穩定問題：</a:t>
            </a:r>
            <a:r>
              <a:rPr lang="zh-TW" altLang="en-US" sz="2000" u="sng" dirty="0"/>
              <a:t>深度神經網路中的梯度不穩定性，前面層中的梯</a:t>
            </a:r>
            <a:r>
              <a:rPr lang="zh-TW" altLang="en-US" sz="2000" u="sng" dirty="0" smtClean="0"/>
              <a:t>度會</a:t>
            </a:r>
            <a:r>
              <a:rPr lang="zh-TW" altLang="en-US" sz="2000" u="sng" dirty="0"/>
              <a:t>消失，或會爆炸</a:t>
            </a:r>
            <a:r>
              <a:rPr lang="zh-TW" altLang="en-US" sz="2000" u="sng" dirty="0" smtClean="0"/>
              <a:t>。</a:t>
            </a:r>
            <a:endParaRPr lang="zh-TW" altLang="en-US" sz="2000" u="sng" dirty="0"/>
          </a:p>
          <a:p>
            <a:r>
              <a:rPr lang="zh-TW" altLang="en-US" sz="2000" dirty="0"/>
              <a:t>原因：</a:t>
            </a:r>
            <a:r>
              <a:rPr lang="zh-TW" altLang="en-US" sz="2000" u="sng" dirty="0"/>
              <a:t>前面層上的梯度是來自於後面層上梯度</a:t>
            </a:r>
            <a:r>
              <a:rPr lang="zh-TW" altLang="en-US" sz="2000" u="sng" dirty="0" smtClean="0"/>
              <a:t>的乘積</a:t>
            </a:r>
            <a:r>
              <a:rPr lang="zh-TW" altLang="en-US" sz="2000" dirty="0"/>
              <a:t>。當</a:t>
            </a:r>
            <a:r>
              <a:rPr lang="zh-TW" altLang="en-US" sz="2000" u="sng" dirty="0"/>
              <a:t>存在過多的層次時，就出現了內在本質上的不穩定場景，如梯度消失和梯度爆炸。</a:t>
            </a:r>
          </a:p>
        </p:txBody>
      </p:sp>
    </p:spTree>
    <p:extLst>
      <p:ext uri="{BB962C8B-B14F-4D97-AF65-F5344CB8AC3E}">
        <p14:creationId xmlns:p14="http://schemas.microsoft.com/office/powerpoint/2010/main" val="25142349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簡報3" id="{A6A53B4D-931E-4825-A9F1-1B8917FF3BCA}" vid="{8F6EAD80-127E-4ED4-899C-782F9EEBA4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藍底</Template>
  <TotalTime>306</TotalTime>
  <Words>1443</Words>
  <Application>Microsoft Office PowerPoint</Application>
  <PresentationFormat>寬螢幕</PresentationFormat>
  <Paragraphs>72</Paragraphs>
  <Slides>19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微軟正黑體</vt:lpstr>
      <vt:lpstr>新細明體</vt:lpstr>
      <vt:lpstr>Arial</vt:lpstr>
      <vt:lpstr>Calibri</vt:lpstr>
      <vt:lpstr>Calibri Light</vt:lpstr>
      <vt:lpstr>Office 佈景主題</vt:lpstr>
      <vt:lpstr>DNN (Deep Learning Neural Network)</vt:lpstr>
      <vt:lpstr>Neural Network概念</vt:lpstr>
      <vt:lpstr>Neural Network實作/優化</vt:lpstr>
      <vt:lpstr>Keras 模型類別</vt:lpstr>
      <vt:lpstr>Keras 模型類別</vt:lpstr>
      <vt:lpstr>model.add語法</vt:lpstr>
      <vt:lpstr>model.add語法</vt:lpstr>
      <vt:lpstr>Sigmoid導致問題</vt:lpstr>
      <vt:lpstr>梯度不穩定</vt:lpstr>
      <vt:lpstr>梯度消失（vanishing gradient problem）</vt:lpstr>
      <vt:lpstr>梯度爆炸（exploding gradient problem）</vt:lpstr>
      <vt:lpstr>如何解決梯度消失和梯度爆炸？</vt:lpstr>
      <vt:lpstr>model.compile語法</vt:lpstr>
      <vt:lpstr>model.compile語法</vt:lpstr>
      <vt:lpstr>深度學習最常用的算法:Adam優化算法</vt:lpstr>
      <vt:lpstr>深度學習最常用的算法:Adam優化算法</vt:lpstr>
      <vt:lpstr>參考資料</vt:lpstr>
      <vt:lpstr>補充:詳細Adam優化算法</vt:lpstr>
      <vt:lpstr>(原)如何解決梯度消失和梯度爆炸？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博仁 鄭</dc:creator>
  <cp:lastModifiedBy>博仁 鄭</cp:lastModifiedBy>
  <cp:revision>20</cp:revision>
  <dcterms:created xsi:type="dcterms:W3CDTF">2020-06-21T07:30:10Z</dcterms:created>
  <dcterms:modified xsi:type="dcterms:W3CDTF">2020-07-01T05:01:48Z</dcterms:modified>
</cp:coreProperties>
</file>